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6"/>
  </p:notesMasterIdLst>
  <p:sldIdLst>
    <p:sldId id="310"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p>
          <a:p>
            <a:r>
              <a:rPr lang="en-US" dirty="0"/>
              <a:t>	Recommendations</a:t>
            </a:r>
          </a:p>
          <a:p>
            <a:r>
              <a:rPr lang="en-US" dirty="0"/>
              <a:t>		3.  The</a:t>
            </a:r>
            <a:r>
              <a:rPr lang="en-US" baseline="0" dirty="0"/>
              <a:t> students should have chosen a format by now for code documentation, comments, naming conventions, etc.</a:t>
            </a:r>
          </a:p>
          <a:p>
            <a:r>
              <a:rPr lang="en-US" baseline="0" dirty="0"/>
              <a:t>		4.  Include a new line at the end of your source code.  The compiler may incorrectly splice together linked files depending on the C specification.  (Necessary for C99, not necessary for C11)</a:t>
            </a:r>
          </a:p>
          <a:p>
            <a:r>
              <a:rPr lang="en-US" baseline="0" dirty="0"/>
              <a:t>		5.  Variables should always be initialized at declaration</a:t>
            </a:r>
            <a:endParaRPr lang="en-US" dirty="0"/>
          </a:p>
          <a:p>
            <a:endParaRPr lang="en-US" dirty="0"/>
          </a:p>
          <a:p>
            <a:r>
              <a:rPr lang="en-US" dirty="0"/>
              <a:t>Different guides will be released for different languages.</a:t>
            </a:r>
          </a:p>
          <a:p>
            <a:r>
              <a:rPr lang="en-US" dirty="0"/>
              <a:t>The entire guide won’t apply to every section.</a:t>
            </a:r>
          </a:p>
          <a:p>
            <a:r>
              <a:rPr lang="en-US" dirty="0"/>
              <a:t>Newly applicable sections will be covered in each objective</a:t>
            </a:r>
          </a:p>
          <a:p>
            <a:r>
              <a:rPr lang="en-US" dirty="0"/>
              <a:t>The “Requirements” section will be evaluated during all Progress Checks</a:t>
            </a:r>
          </a:p>
          <a:p>
            <a:r>
              <a:rPr lang="en-US" dirty="0"/>
              <a:t>The “Recommendations” section will *NOT* be evaluated</a:t>
            </a:r>
            <a:r>
              <a:rPr lang="en-US" baseline="0" dirty="0"/>
              <a:t> but represent ‘best practices’ conducive to learning</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65441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Talk through the syntax</a:t>
            </a:r>
            <a:r>
              <a:rPr lang="en-US" b="1" baseline="0" dirty="0"/>
              <a:t> of </a:t>
            </a:r>
            <a:r>
              <a:rPr lang="en-US" b="1" baseline="0" dirty="0" err="1"/>
              <a:t>printf</a:t>
            </a:r>
            <a:r>
              <a:rPr lang="en-US" b="1" baseline="0" dirty="0"/>
              <a:t> briefly.  </a:t>
            </a:r>
            <a:r>
              <a:rPr lang="en-US" b="1" baseline="0" dirty="0" err="1"/>
              <a:t>Printf</a:t>
            </a:r>
            <a:r>
              <a:rPr lang="en-US" b="1" baseline="0" dirty="0"/>
              <a:t> will be covered in more detail in objective x.1.e “Input/Output”.</a:t>
            </a:r>
            <a:endParaRPr lang="en-US" b="1" dirty="0"/>
          </a:p>
          <a:p>
            <a:r>
              <a:rPr lang="en-US" b="1" dirty="0"/>
              <a:t>Quiz the students on why [2] is the 3</a:t>
            </a:r>
            <a:r>
              <a:rPr lang="en-US" b="1" baseline="30000" dirty="0"/>
              <a:t>rd</a:t>
            </a:r>
            <a:r>
              <a:rPr lang="en-US" b="1" dirty="0"/>
              <a:t> index in an array.</a:t>
            </a:r>
          </a:p>
          <a:p>
            <a:r>
              <a:rPr lang="en-US" b="1" dirty="0"/>
              <a:t>Remind the students this is stub code so they should use the afore mentioned headers from</a:t>
            </a:r>
            <a:r>
              <a:rPr lang="en-US" b="1" baseline="0" dirty="0"/>
              <a:t> the beginning of this objective.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8243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Talk through the syntax</a:t>
            </a:r>
            <a:r>
              <a:rPr lang="en-US" b="1" baseline="0" dirty="0"/>
              <a:t> of </a:t>
            </a:r>
            <a:r>
              <a:rPr lang="en-US" b="1" baseline="0" dirty="0" err="1"/>
              <a:t>printf</a:t>
            </a:r>
            <a:r>
              <a:rPr lang="en-US" b="1" baseline="0" dirty="0"/>
              <a:t> briefly.  </a:t>
            </a:r>
            <a:r>
              <a:rPr lang="en-US" b="1" baseline="0" dirty="0" err="1"/>
              <a:t>Printf</a:t>
            </a:r>
            <a:r>
              <a:rPr lang="en-US" b="1" baseline="0" dirty="0"/>
              <a:t> will be covered in more detail in objective x.1.e “Input/Output”.</a:t>
            </a:r>
            <a:endParaRPr lang="en-US" b="1" dirty="0"/>
          </a:p>
          <a:p>
            <a:r>
              <a:rPr lang="en-US" b="1" dirty="0"/>
              <a:t>Quiz the students on why [2] is the 3</a:t>
            </a:r>
            <a:r>
              <a:rPr lang="en-US" b="1" baseline="30000" dirty="0"/>
              <a:t>rd</a:t>
            </a:r>
            <a:r>
              <a:rPr lang="en-US" b="1" dirty="0"/>
              <a:t> index in an array.</a:t>
            </a:r>
          </a:p>
          <a:p>
            <a:r>
              <a:rPr lang="en-US" b="1" dirty="0"/>
              <a:t>Remind the students this is stub code so they should use the afore mentioned headers from</a:t>
            </a:r>
            <a:r>
              <a:rPr lang="en-US" b="1" baseline="0" dirty="0"/>
              <a:t> the beginning of this objective.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296864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1733233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k the students why the array must be one byte longer than the string.</a:t>
            </a:r>
          </a:p>
          <a:p>
            <a:r>
              <a:rPr lang="en-US" baseline="0" dirty="0"/>
              <a:t>A programmer could use a string terminator other than NULL (‘0’) but C string functions are written to look for the default string terminator of NULL (‘\0’).</a:t>
            </a:r>
          </a:p>
          <a:p>
            <a:r>
              <a:rPr lang="en-US" baseline="0" dirty="0"/>
              <a:t>A string is considered ill-formed if the NUL character isn’t there as the </a:t>
            </a:r>
            <a:r>
              <a:rPr lang="en-US" baseline="0" dirty="0" err="1"/>
              <a:t>nul</a:t>
            </a:r>
            <a:r>
              <a:rPr lang="en-US" baseline="0" dirty="0"/>
              <a:t>-terminator.</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175078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this point in time, we have </a:t>
            </a:r>
            <a:r>
              <a:rPr lang="en-US" i="1" dirty="0"/>
              <a:t>no idea</a:t>
            </a:r>
            <a:r>
              <a:rPr lang="en-US" dirty="0"/>
              <a:t> what's within that string. It could be empty; it could have garbage characters (most likely); or it could have meaningful information. It all depends upon what was in that memory segment before the array was declared.  Microsoft Visual Studio Professional 2013 Version 12</a:t>
            </a:r>
            <a:r>
              <a:rPr lang="en-US" baseline="0" dirty="0"/>
              <a:t> Update 5 appeared to initialize the entire array to integer value -52</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210531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declares</a:t>
            </a:r>
            <a:r>
              <a:rPr lang="en-US" baseline="0" dirty="0"/>
              <a:t> and initializes an array just long enough to store the instructor’s last name.  It also ensures the string is </a:t>
            </a:r>
            <a:r>
              <a:rPr lang="en-US" baseline="0" dirty="0" err="1"/>
              <a:t>nul</a:t>
            </a:r>
            <a:r>
              <a:rPr lang="en-US" baseline="0" dirty="0"/>
              <a:t>-terminated.  “NUL” is different than “NULL”.</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Terminating a string with the MACRO “NULL” may work but is not recommended because it is meant for pointers.  Instead, use 0 or ‘\0’.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502704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declares</a:t>
            </a:r>
            <a:r>
              <a:rPr lang="en-US" baseline="0" dirty="0"/>
              <a:t> and initializes an empty array.  It also ensures the string is </a:t>
            </a:r>
            <a:r>
              <a:rPr lang="en-US" baseline="0" dirty="0" err="1"/>
              <a:t>nul</a:t>
            </a:r>
            <a:r>
              <a:rPr lang="en-US" baseline="0" dirty="0"/>
              <a:t>-terminated. “NUL” is different than “NULL”.</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Terminating a string with the MACRO “NULL” may work but is not recommended because it is meant for pointers.  Instead, use 0 or ‘\0’.</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380814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example declares</a:t>
            </a:r>
            <a:r>
              <a:rPr lang="en-US" baseline="0" dirty="0"/>
              <a:t> and initializes an array of dimension 32 that begins with the string “You”.  It also ensures the string is null-terminated. “NUL” is different than “NULL”.</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NOTE:  Terminating a string with the MACRO “NULL” may work but is not recommended because it is meant for pointers.  Instead, use 0 or ‘\0’.</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3581340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Talk through the syntax</a:t>
            </a:r>
            <a:r>
              <a:rPr lang="en-US" b="1" baseline="0" dirty="0"/>
              <a:t> of </a:t>
            </a:r>
            <a:r>
              <a:rPr lang="en-US" b="1" baseline="0" dirty="0" err="1"/>
              <a:t>printf</a:t>
            </a:r>
            <a:r>
              <a:rPr lang="en-US" b="1" baseline="0" dirty="0"/>
              <a:t> briefly.  </a:t>
            </a:r>
            <a:r>
              <a:rPr lang="en-US" b="1" baseline="0" dirty="0" err="1"/>
              <a:t>Printf</a:t>
            </a:r>
            <a:r>
              <a:rPr lang="en-US" b="1" baseline="0" dirty="0"/>
              <a:t> will be covered in more detail in objective x.1.e “Input/Output”.</a:t>
            </a:r>
            <a:endParaRPr lang="en-US" b="1" dirty="0"/>
          </a:p>
          <a:p>
            <a:r>
              <a:rPr lang="en-US" b="1" dirty="0"/>
              <a:t>Quiz the students on why [2] is the 3</a:t>
            </a:r>
            <a:r>
              <a:rPr lang="en-US" b="1" baseline="30000" dirty="0"/>
              <a:t>rd</a:t>
            </a:r>
            <a:r>
              <a:rPr lang="en-US" b="1" dirty="0"/>
              <a:t> index in an array.</a:t>
            </a:r>
          </a:p>
          <a:p>
            <a:r>
              <a:rPr lang="en-US" b="1" dirty="0"/>
              <a:t>Remind the students this is stub code so they should use the afore mentioned headers from</a:t>
            </a:r>
            <a:r>
              <a:rPr lang="en-US" b="1" baseline="0" dirty="0"/>
              <a:t> the beginning of this objective.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25</a:t>
            </a:fld>
            <a:endParaRPr lang="en-US" dirty="0"/>
          </a:p>
        </p:txBody>
      </p:sp>
    </p:spTree>
    <p:extLst>
      <p:ext uri="{BB962C8B-B14F-4D97-AF65-F5344CB8AC3E}">
        <p14:creationId xmlns:p14="http://schemas.microsoft.com/office/powerpoint/2010/main" val="1295516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Talk through the syntax</a:t>
            </a:r>
            <a:r>
              <a:rPr lang="en-US" b="1" baseline="0" dirty="0"/>
              <a:t> of </a:t>
            </a:r>
            <a:r>
              <a:rPr lang="en-US" b="1" baseline="0" dirty="0" err="1"/>
              <a:t>printf</a:t>
            </a:r>
            <a:r>
              <a:rPr lang="en-US" b="1" baseline="0" dirty="0"/>
              <a:t> briefly.  </a:t>
            </a:r>
            <a:r>
              <a:rPr lang="en-US" b="1" baseline="0" dirty="0" err="1"/>
              <a:t>Printf</a:t>
            </a:r>
            <a:r>
              <a:rPr lang="en-US" b="1" baseline="0" dirty="0"/>
              <a:t> will be covered in more detail in objective x.1.e “Input/Output”.</a:t>
            </a:r>
            <a:endParaRPr lang="en-US" b="1" dirty="0"/>
          </a:p>
          <a:p>
            <a:r>
              <a:rPr lang="en-US" b="1" dirty="0"/>
              <a:t>Remind the students this is stub code so they should use the afore mentioned headers from</a:t>
            </a:r>
            <a:r>
              <a:rPr lang="en-US" b="1" baseline="0" dirty="0"/>
              <a:t> the beginning of this objective.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26</a:t>
            </a:fld>
            <a:endParaRPr lang="en-US" dirty="0"/>
          </a:p>
        </p:txBody>
      </p:sp>
    </p:spTree>
    <p:extLst>
      <p:ext uri="{BB962C8B-B14F-4D97-AF65-F5344CB8AC3E}">
        <p14:creationId xmlns:p14="http://schemas.microsoft.com/office/powerpoint/2010/main" val="246387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Slideshow presentations will no</a:t>
            </a:r>
            <a:r>
              <a:rPr lang="en-US" baseline="0" dirty="0"/>
              <a:t> longer include full code examples because of limited space.  Code “shell” is presented here.  From here on out, only stub code will be presented on slideshows.  Actual on-screen instructor examples of code in an IDE or text editor should be full and complete.  Necessary additions to this code “shell” should be included along with the stub code as a modification to the “shell”.  Emphasis should be placed on return codes.</a:t>
            </a:r>
          </a:p>
          <a:p>
            <a:endParaRPr lang="en-US" baseline="0" dirty="0"/>
          </a:p>
          <a:p>
            <a:r>
              <a:rPr lang="en-US" baseline="0" dirty="0"/>
              <a:t>The “shell” code will be discussed in later objectives.  Function Parameters will be discussed in x.3.a Functions (1) Basics.  Return values will be discussed in x.3.a Functions (2) Return Values.  Headers will be discussed in x.4.a C Compilation (1) Types of Files.  </a:t>
            </a:r>
          </a:p>
          <a:p>
            <a:endParaRPr lang="en-US" baseline="0" dirty="0"/>
          </a:p>
          <a:p>
            <a:r>
              <a:rPr lang="en-US" baseline="0" dirty="0"/>
              <a:t>This practice will likely continue until Unit 3: Functions.</a:t>
            </a:r>
          </a:p>
          <a:p>
            <a:endParaRPr lang="en-US" baseline="0" dirty="0"/>
          </a:p>
          <a:p>
            <a:r>
              <a:rPr lang="en-US" dirty="0"/>
              <a:t>http://stackoverflow.com/questions/204476/what-should-main-return-in-c-and-c</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3433989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Talk through the syntax</a:t>
            </a:r>
            <a:r>
              <a:rPr lang="en-US" b="1" baseline="0" dirty="0"/>
              <a:t> of </a:t>
            </a:r>
            <a:r>
              <a:rPr lang="en-US" b="1" baseline="0" dirty="0" err="1"/>
              <a:t>printf</a:t>
            </a:r>
            <a:r>
              <a:rPr lang="en-US" b="1" baseline="0" dirty="0"/>
              <a:t> briefly.  </a:t>
            </a:r>
            <a:r>
              <a:rPr lang="en-US" b="1" baseline="0" dirty="0" err="1"/>
              <a:t>Printf</a:t>
            </a:r>
            <a:r>
              <a:rPr lang="en-US" b="1" baseline="0" dirty="0"/>
              <a:t> will be covered in more detail in objective x.1.e “Input/Output”.</a:t>
            </a:r>
            <a:endParaRPr lang="en-US" b="1" dirty="0"/>
          </a:p>
          <a:p>
            <a:r>
              <a:rPr lang="en-US" b="1"/>
              <a:t>Remind </a:t>
            </a:r>
            <a:r>
              <a:rPr lang="en-US" b="1" dirty="0"/>
              <a:t>the students this is stub code so they should use the afore mentioned headers from</a:t>
            </a:r>
            <a:r>
              <a:rPr lang="en-US" b="1" baseline="0" dirty="0"/>
              <a:t> the beginning of this objective.</a:t>
            </a:r>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27</a:t>
            </a:fld>
            <a:endParaRPr lang="en-US" dirty="0"/>
          </a:p>
        </p:txBody>
      </p:sp>
    </p:spTree>
    <p:extLst>
      <p:ext uri="{BB962C8B-B14F-4D97-AF65-F5344CB8AC3E}">
        <p14:creationId xmlns:p14="http://schemas.microsoft.com/office/powerpoint/2010/main" val="89370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28</a:t>
            </a:fld>
            <a:endParaRPr lang="en-US" dirty="0"/>
          </a:p>
        </p:txBody>
      </p:sp>
    </p:spTree>
    <p:extLst>
      <p:ext uri="{BB962C8B-B14F-4D97-AF65-F5344CB8AC3E}">
        <p14:creationId xmlns:p14="http://schemas.microsoft.com/office/powerpoint/2010/main" val="27475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14461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a statically defined array, the number of array elements (</a:t>
            </a:r>
            <a:r>
              <a:rPr lang="en-US" dirty="0" err="1">
                <a:effectLst/>
              </a:rPr>
              <a:t>i</a:t>
            </a:r>
            <a:r>
              <a:rPr lang="en-US" dirty="0">
                <a:effectLst/>
              </a:rPr>
              <a:t>. e., the </a:t>
            </a:r>
            <a:r>
              <a:rPr lang="en-US" i="1" dirty="0">
                <a:effectLst/>
              </a:rPr>
              <a:t>length</a:t>
            </a:r>
            <a:r>
              <a:rPr lang="en-US" dirty="0">
                <a:effectLst/>
              </a:rPr>
              <a:t> of the array) must be a constant expression.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36317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1 – 8 elements are created and filled with each value in the set</a:t>
            </a:r>
          </a:p>
          <a:p>
            <a:r>
              <a:rPr lang="en-US" dirty="0"/>
              <a:t>Example 2 –</a:t>
            </a:r>
            <a:r>
              <a:rPr lang="en-US" baseline="0" dirty="0"/>
              <a:t> 7 elements are created for the 7 elements in the set (call their attention to the lack of the dimension size)</a:t>
            </a:r>
          </a:p>
          <a:p>
            <a:r>
              <a:rPr lang="en-US" baseline="0" dirty="0"/>
              <a:t>Example 3 – Each element in the array is set to 0</a:t>
            </a:r>
          </a:p>
          <a:p>
            <a:r>
              <a:rPr lang="en-US" baseline="0" dirty="0"/>
              <a:t>Example 4 – The first element is set to 65, the second element is set to 66 and the remaining elements are set to 0</a:t>
            </a:r>
          </a:p>
          <a:p>
            <a:endParaRPr lang="en-US" baseline="0" dirty="0"/>
          </a:p>
          <a:p>
            <a:r>
              <a:rPr lang="en-US" baseline="0" dirty="0" err="1"/>
              <a:t>Zeroize</a:t>
            </a:r>
            <a:r>
              <a:rPr lang="en-US" baseline="0" dirty="0"/>
              <a:t> – to set, reset or initialize something (especially a variable or parameter) to zero.</a:t>
            </a:r>
          </a:p>
          <a:p>
            <a:r>
              <a:rPr lang="en-US" dirty="0"/>
              <a:t>https://en.wiktionary.org/wiki/zeroize</a:t>
            </a:r>
          </a:p>
          <a:p>
            <a:endParaRPr lang="en-US" dirty="0"/>
          </a:p>
          <a:p>
            <a:r>
              <a:rPr lang="en-US" dirty="0" err="1"/>
              <a:t>Zeroize</a:t>
            </a:r>
            <a:r>
              <a:rPr lang="en-US" dirty="0"/>
              <a:t> – to return (as a calculating machine)</a:t>
            </a:r>
            <a:r>
              <a:rPr lang="en-US" baseline="0" dirty="0"/>
              <a:t> to zero</a:t>
            </a:r>
          </a:p>
          <a:p>
            <a:r>
              <a:rPr lang="en-US" dirty="0"/>
              <a:t>http://www.merriam-webster.com/dictionary/zeroize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a:t>
            </a:r>
            <a:r>
              <a:rPr lang="en-US" baseline="0" dirty="0"/>
              <a:t>  Commonly used to describe cryptographic equipment and cryptographic keys under the DoD’s Communication Security (COMSEC) program.</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226975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computerScienceCourses</a:t>
            </a:r>
            <a:r>
              <a:rPr lang="en-US" sz="1200" dirty="0">
                <a:latin typeface="Courier New" panose="02070309020205020404" pitchFamily="49" charset="0"/>
                <a:cs typeface="Courier New" panose="02070309020205020404" pitchFamily="49" charset="0"/>
              </a:rPr>
              <a:t> [] = {1003, 1023, 1033, 1063, 1073};</a:t>
            </a:r>
          </a:p>
          <a:p>
            <a:r>
              <a:rPr lang="en-US" dirty="0"/>
              <a:t>	Dimension = 5</a:t>
            </a:r>
          </a:p>
          <a:p>
            <a:r>
              <a:rPr lang="en-US" dirty="0"/>
              <a:t>	0 – 1003</a:t>
            </a:r>
          </a:p>
          <a:p>
            <a:r>
              <a:rPr lang="en-US" dirty="0"/>
              <a:t>	1 – 1023</a:t>
            </a:r>
          </a:p>
          <a:p>
            <a:r>
              <a:rPr lang="en-US" dirty="0"/>
              <a:t>	2 – 1033</a:t>
            </a:r>
          </a:p>
          <a:p>
            <a:r>
              <a:rPr lang="en-US" dirty="0"/>
              <a:t>	3 – 1063</a:t>
            </a:r>
          </a:p>
          <a:p>
            <a:r>
              <a:rPr lang="en-US" dirty="0"/>
              <a:t>	4 – 1073</a:t>
            </a:r>
          </a:p>
          <a:p>
            <a:r>
              <a:rPr lang="en-US" dirty="0"/>
              <a:t>Note:  The dimension</a:t>
            </a:r>
            <a:r>
              <a:rPr lang="en-US" baseline="0" dirty="0"/>
              <a:t> of the array is determined based on the elements of the set assigned to it.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float </a:t>
            </a:r>
            <a:r>
              <a:rPr lang="en-US" sz="1200" dirty="0" err="1">
                <a:latin typeface="Courier New" panose="02070309020205020404" pitchFamily="49" charset="0"/>
                <a:cs typeface="Courier New" panose="02070309020205020404" pitchFamily="49" charset="0"/>
              </a:rPr>
              <a:t>studentGPAs</a:t>
            </a:r>
            <a:r>
              <a:rPr lang="en-US" sz="1200" dirty="0">
                <a:latin typeface="Courier New" panose="02070309020205020404" pitchFamily="49" charset="0"/>
                <a:cs typeface="Courier New" panose="02070309020205020404" pitchFamily="49" charset="0"/>
              </a:rPr>
              <a:t> [] = {2.7, 3.1, 2.9, 4, 3.9, 2.89, 3.55};</a:t>
            </a:r>
          </a:p>
          <a:p>
            <a:r>
              <a:rPr lang="en-US" dirty="0"/>
              <a:t>	Dimension = 7</a:t>
            </a:r>
          </a:p>
          <a:p>
            <a:r>
              <a:rPr lang="en-US" dirty="0"/>
              <a:t>	0 – 2.7</a:t>
            </a:r>
          </a:p>
          <a:p>
            <a:r>
              <a:rPr lang="en-US" dirty="0"/>
              <a:t>	1 – 3.1</a:t>
            </a:r>
          </a:p>
          <a:p>
            <a:r>
              <a:rPr lang="en-US" dirty="0"/>
              <a:t>	2 – 2.9</a:t>
            </a:r>
          </a:p>
          <a:p>
            <a:r>
              <a:rPr lang="en-US" dirty="0"/>
              <a:t>	3 – 4.0</a:t>
            </a:r>
          </a:p>
          <a:p>
            <a:r>
              <a:rPr lang="en-US" dirty="0"/>
              <a:t>	4 – 3.9</a:t>
            </a:r>
          </a:p>
          <a:p>
            <a:r>
              <a:rPr lang="en-US" dirty="0"/>
              <a:t>	5 – 2.89</a:t>
            </a:r>
          </a:p>
          <a:p>
            <a:r>
              <a:rPr lang="en-US" dirty="0"/>
              <a:t>	6 – 3.55</a:t>
            </a:r>
          </a:p>
          <a:p>
            <a:r>
              <a:rPr lang="en-US" dirty="0"/>
              <a:t>Note:  Even though 4 is an integer,</a:t>
            </a:r>
            <a:r>
              <a:rPr lang="en-US" baseline="0" dirty="0"/>
              <a:t> it is represented as 4.0 since the array is of data type float.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char </a:t>
            </a:r>
            <a:r>
              <a:rPr lang="en-US" sz="1200" dirty="0" err="1">
                <a:latin typeface="Courier New" panose="02070309020205020404" pitchFamily="49" charset="0"/>
                <a:cs typeface="Courier New" panose="02070309020205020404" pitchFamily="49" charset="0"/>
              </a:rPr>
              <a:t>cardinalDirections</a:t>
            </a:r>
            <a:r>
              <a:rPr lang="en-US" sz="1200" dirty="0">
                <a:latin typeface="Courier New" panose="02070309020205020404" pitchFamily="49" charset="0"/>
                <a:cs typeface="Courier New" panose="02070309020205020404" pitchFamily="49" charset="0"/>
              </a:rPr>
              <a:t> [4] = {0};</a:t>
            </a:r>
          </a:p>
          <a:p>
            <a:r>
              <a:rPr lang="en-US" dirty="0"/>
              <a:t>	Dimension = 4</a:t>
            </a:r>
          </a:p>
          <a:p>
            <a:r>
              <a:rPr lang="en-US" dirty="0"/>
              <a:t>	0 – 0</a:t>
            </a:r>
          </a:p>
          <a:p>
            <a:r>
              <a:rPr lang="en-US" dirty="0"/>
              <a:t>	1 – 0</a:t>
            </a:r>
          </a:p>
          <a:p>
            <a:r>
              <a:rPr lang="en-US" dirty="0"/>
              <a:t>	2 – 0</a:t>
            </a:r>
          </a:p>
          <a:p>
            <a:r>
              <a:rPr lang="en-US" dirty="0"/>
              <a:t>	3 – 0</a:t>
            </a:r>
          </a:p>
          <a:p>
            <a:r>
              <a:rPr lang="en-US" dirty="0"/>
              <a:t>Note:  All of the elements of this array</a:t>
            </a:r>
            <a:r>
              <a:rPr lang="en-US" baseline="0" dirty="0"/>
              <a:t> are </a:t>
            </a:r>
            <a:r>
              <a:rPr lang="en-US" baseline="0" dirty="0" err="1"/>
              <a:t>zeroized</a:t>
            </a:r>
            <a:r>
              <a:rPr lang="en-US" baseline="0" dirty="0"/>
              <a:t>.  The dimension must be explicit since the array is intended to be longer than one element.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anose="02070309020205020404" pitchFamily="49" charset="0"/>
                <a:cs typeface="Courier New" panose="02070309020205020404" pitchFamily="49" charset="0"/>
              </a:rPr>
              <a:t>char </a:t>
            </a:r>
            <a:r>
              <a:rPr lang="en-US" sz="1200" dirty="0" err="1">
                <a:latin typeface="Courier New" panose="02070309020205020404" pitchFamily="49" charset="0"/>
                <a:cs typeface="Courier New" panose="02070309020205020404" pitchFamily="49" charset="0"/>
              </a:rPr>
              <a:t>catchPhrase</a:t>
            </a:r>
            <a:r>
              <a:rPr lang="en-US" sz="1200" dirty="0">
                <a:latin typeface="Courier New" panose="02070309020205020404" pitchFamily="49" charset="0"/>
                <a:cs typeface="Courier New" panose="02070309020205020404" pitchFamily="49" charset="0"/>
              </a:rPr>
              <a:t> [10] = {76, 101, 103, 101, 111};</a:t>
            </a:r>
          </a:p>
          <a:p>
            <a:r>
              <a:rPr lang="en-US" dirty="0"/>
              <a:t>	Dimension = 10</a:t>
            </a:r>
          </a:p>
          <a:p>
            <a:r>
              <a:rPr lang="en-US" dirty="0"/>
              <a:t>	0</a:t>
            </a:r>
            <a:r>
              <a:rPr lang="en-US" baseline="0" dirty="0"/>
              <a:t> – L</a:t>
            </a:r>
          </a:p>
          <a:p>
            <a:r>
              <a:rPr lang="en-US" baseline="0" dirty="0"/>
              <a:t>	1 – e</a:t>
            </a:r>
          </a:p>
          <a:p>
            <a:r>
              <a:rPr lang="en-US" baseline="0" dirty="0"/>
              <a:t>	2 – g</a:t>
            </a:r>
          </a:p>
          <a:p>
            <a:r>
              <a:rPr lang="en-US" baseline="0" dirty="0"/>
              <a:t>	3 – e</a:t>
            </a:r>
          </a:p>
          <a:p>
            <a:r>
              <a:rPr lang="en-US" baseline="0" dirty="0"/>
              <a:t>	4 – n</a:t>
            </a:r>
          </a:p>
          <a:p>
            <a:r>
              <a:rPr lang="en-US" baseline="0" dirty="0"/>
              <a:t>	5 – 0</a:t>
            </a:r>
          </a:p>
          <a:p>
            <a:r>
              <a:rPr lang="en-US" baseline="0" dirty="0"/>
              <a:t>	6 – 0</a:t>
            </a:r>
          </a:p>
          <a:p>
            <a:r>
              <a:rPr lang="en-US" baseline="0" dirty="0"/>
              <a:t>	7 – 0</a:t>
            </a:r>
          </a:p>
          <a:p>
            <a:r>
              <a:rPr lang="en-US" baseline="0" dirty="0"/>
              <a:t>	8 – 0</a:t>
            </a:r>
          </a:p>
          <a:p>
            <a:r>
              <a:rPr lang="en-US" baseline="0" dirty="0"/>
              <a:t>	9 – 0</a:t>
            </a:r>
          </a:p>
          <a:p>
            <a:r>
              <a:rPr lang="en-US" baseline="0" dirty="0"/>
              <a:t>Note:  Characters are stored as integers and can be translated using an ASCII Table</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77139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a:t>
            </a:r>
            <a:r>
              <a:rPr lang="en-US" baseline="0" dirty="0" err="1"/>
              <a:t>int</a:t>
            </a:r>
            <a:r>
              <a:rPr lang="en-US" baseline="0" dirty="0"/>
              <a: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308124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a:t>
            </a:r>
            <a:r>
              <a:rPr lang="en-US" baseline="0" dirty="0" err="1"/>
              <a:t>int</a:t>
            </a:r>
            <a:r>
              <a:rPr lang="en-US" baseline="0" dirty="0"/>
              <a: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316093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Ensure you talk to the students about the difference</a:t>
            </a:r>
            <a:r>
              <a:rPr lang="en-US" baseline="0" dirty="0"/>
              <a:t> between declaration and reference syntax.</a:t>
            </a:r>
          </a:p>
          <a:p>
            <a:r>
              <a:rPr lang="en-US" baseline="0" dirty="0"/>
              <a:t>Declaration:  </a:t>
            </a:r>
            <a:r>
              <a:rPr lang="en-US" baseline="0" dirty="0" err="1"/>
              <a:t>int</a:t>
            </a:r>
            <a:r>
              <a:rPr lang="en-US" baseline="0" dirty="0"/>
              <a:t> </a:t>
            </a:r>
            <a:r>
              <a:rPr lang="en-US" baseline="0" dirty="0" err="1"/>
              <a:t>someArray</a:t>
            </a:r>
            <a:r>
              <a:rPr lang="en-US" baseline="0" dirty="0"/>
              <a:t>[5]; creates an array of five integers while…</a:t>
            </a:r>
          </a:p>
          <a:p>
            <a:r>
              <a:rPr lang="en-US" baseline="0" dirty="0"/>
              <a:t>Reference:  </a:t>
            </a:r>
            <a:r>
              <a:rPr lang="en-US" baseline="0" dirty="0" err="1"/>
              <a:t>someArray</a:t>
            </a:r>
            <a:r>
              <a:rPr lang="en-US" baseline="0" dirty="0"/>
              <a:t>[4]; references the fourth element within a pre-existing array</a:t>
            </a:r>
          </a:p>
          <a:p>
            <a:r>
              <a:rPr lang="en-US" baseline="0" dirty="0"/>
              <a:t>The best example of this is the last statement on this slide.  char </a:t>
            </a:r>
            <a:r>
              <a:rPr lang="en-US" baseline="0" dirty="0" err="1"/>
              <a:t>catchPhrase</a:t>
            </a:r>
            <a:r>
              <a:rPr lang="en-US" baseline="0" dirty="0"/>
              <a:t>[9] = {0} is much different from </a:t>
            </a:r>
            <a:r>
              <a:rPr lang="en-US" baseline="0" dirty="0" err="1"/>
              <a:t>catchPhrase</a:t>
            </a:r>
            <a:r>
              <a:rPr lang="en-US" baseline="0" dirty="0"/>
              <a:t>[9] = 0</a:t>
            </a:r>
          </a:p>
          <a:p>
            <a:r>
              <a:rPr lang="en-US" baseline="0" dirty="0"/>
              <a:t>Declaration:  char </a:t>
            </a:r>
            <a:r>
              <a:rPr lang="en-US" baseline="0" dirty="0" err="1"/>
              <a:t>catchPhrase</a:t>
            </a:r>
            <a:r>
              <a:rPr lang="en-US" baseline="0" dirty="0"/>
              <a:t> [5] = {100} would create a character array of dimension 5 (5 indices/elements), in which index 0 was set to 100 and the remaining indices were </a:t>
            </a:r>
            <a:r>
              <a:rPr lang="en-US" baseline="0" dirty="0" err="1"/>
              <a:t>zeroized</a:t>
            </a:r>
            <a:r>
              <a:rPr lang="en-US" baseline="0" dirty="0"/>
              <a:t>.</a:t>
            </a:r>
          </a:p>
          <a:p>
            <a:r>
              <a:rPr lang="en-US" baseline="0" dirty="0"/>
              <a:t>Reference:  </a:t>
            </a:r>
            <a:r>
              <a:rPr lang="en-US" baseline="0" dirty="0" err="1"/>
              <a:t>catchPhrase</a:t>
            </a:r>
            <a:r>
              <a:rPr lang="en-US" baseline="0" dirty="0"/>
              <a:t> [5] = 100 sets the 5</a:t>
            </a:r>
            <a:r>
              <a:rPr lang="en-US" baseline="30000" dirty="0"/>
              <a:t>th</a:t>
            </a:r>
            <a:r>
              <a:rPr lang="en-US" baseline="0" dirty="0"/>
              <a:t> element (index 4) of a pre-existing array (of unknown data type without more information) to zero.</a:t>
            </a:r>
          </a:p>
          <a:p>
            <a:endParaRPr lang="en-US" baseline="0" dirty="0"/>
          </a:p>
          <a:p>
            <a:r>
              <a:rPr lang="en-US" baseline="0" dirty="0"/>
              <a:t>These examples declare and initialize an array.  Then, the following statement(s) reference and iterate within the arrays.</a:t>
            </a:r>
          </a:p>
          <a:p>
            <a:r>
              <a:rPr lang="en-US" baseline="0" dirty="0"/>
              <a:t>Make mention that there are more efficient ways to iterate through an entire array considering that arrays are normally large collections of types.  Loops, namely ‘for’ loops, are frequently used to iterate through entire arrays.  Unit 2 of the C programming block of instruction is dedicated to “flow control”.</a:t>
            </a:r>
          </a:p>
          <a:p>
            <a:endParaRPr lang="en-US" baseline="0" dirty="0"/>
          </a:p>
          <a:p>
            <a:r>
              <a:rPr lang="en-US" baseline="0" dirty="0"/>
              <a:t>Also, take this opportunity to talk to the students about the difference between the left operator and the right operator.  Operators and expressions will be discussed in depth during the x.1.f objective, C programming operators and expressions.</a:t>
            </a:r>
          </a:p>
          <a:p>
            <a:endParaRPr lang="en-US" baseline="0"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3899079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Arrays &amp; Strings</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4188845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lstStyle/>
          <a:p>
            <a:r>
              <a:rPr lang="en-US" dirty="0"/>
              <a:t>Initialize an array</a:t>
            </a:r>
          </a:p>
          <a:p>
            <a:endParaRPr lang="en-US" dirty="0"/>
          </a:p>
          <a:p>
            <a:r>
              <a:rPr lang="en-US" dirty="0"/>
              <a:t>Example 3a:  </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&lt;data type&gt; &lt;variable name&gt; [&lt;dimension&gt;] = {&lt;data&gt;, &lt;data&gt;};</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availableGrades</a:t>
            </a:r>
            <a:r>
              <a:rPr lang="en-US" sz="1600" dirty="0">
                <a:latin typeface="Courier New" panose="02070309020205020404" pitchFamily="49" charset="0"/>
                <a:cs typeface="Courier New" panose="02070309020205020404" pitchFamily="49" charset="0"/>
              </a:rPr>
              <a:t> [4] = {0};</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0</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9" name="Left Brace 28"/>
          <p:cNvSpPr/>
          <p:nvPr/>
        </p:nvSpPr>
        <p:spPr bwMode="auto">
          <a:xfrm rot="16200000">
            <a:off x="4138126" y="2539479"/>
            <a:ext cx="379447" cy="5057191"/>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025842"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4</a:t>
            </a:r>
          </a:p>
        </p:txBody>
      </p:sp>
    </p:spTree>
    <p:extLst>
      <p:ext uri="{BB962C8B-B14F-4D97-AF65-F5344CB8AC3E}">
        <p14:creationId xmlns:p14="http://schemas.microsoft.com/office/powerpoint/2010/main" val="28866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lstStyle/>
          <a:p>
            <a:r>
              <a:rPr lang="en-US" dirty="0"/>
              <a:t>Initialize an array</a:t>
            </a:r>
          </a:p>
          <a:p>
            <a:endParaRPr lang="en-US" dirty="0"/>
          </a:p>
          <a:p>
            <a:r>
              <a:rPr lang="en-US" dirty="0"/>
              <a:t>Example 3b:  </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&lt;data type&gt; &lt;variable name&gt; [&lt;dimension&gt;] = {&lt;data&gt;, &lt;data&gt;};</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fr-FR" sz="1600" dirty="0">
                <a:latin typeface="Courier New" panose="02070309020205020404" pitchFamily="49" charset="0"/>
                <a:cs typeface="Courier New" panose="02070309020205020404" pitchFamily="49" charset="0"/>
              </a:rPr>
              <a:t>char </a:t>
            </a:r>
            <a:r>
              <a:rPr lang="fr-FR" sz="1600" dirty="0" err="1">
                <a:latin typeface="Courier New" panose="02070309020205020404" pitchFamily="49" charset="0"/>
                <a:cs typeface="Courier New" panose="02070309020205020404" pitchFamily="49" charset="0"/>
              </a:rPr>
              <a:t>availableGrades</a:t>
            </a:r>
            <a:r>
              <a:rPr lang="fr-FR" sz="1600" dirty="0">
                <a:latin typeface="Courier New" panose="02070309020205020404" pitchFamily="49" charset="0"/>
                <a:cs typeface="Courier New" panose="02070309020205020404" pitchFamily="49" charset="0"/>
              </a:rPr>
              <a:t> [4] = {65, 66};</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65</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66</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9" name="Left Brace 28"/>
          <p:cNvSpPr/>
          <p:nvPr/>
        </p:nvSpPr>
        <p:spPr bwMode="auto">
          <a:xfrm rot="16200000">
            <a:off x="4138126" y="2539479"/>
            <a:ext cx="379447" cy="5057191"/>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025842"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4</a:t>
            </a:r>
          </a:p>
        </p:txBody>
      </p:sp>
      <p:sp>
        <p:nvSpPr>
          <p:cNvPr id="28" name="TextBox 27"/>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BONUS QUESTION: Why 65 and 66?</a:t>
            </a:r>
          </a:p>
        </p:txBody>
      </p:sp>
    </p:spTree>
    <p:extLst>
      <p:ext uri="{BB962C8B-B14F-4D97-AF65-F5344CB8AC3E}">
        <p14:creationId xmlns:p14="http://schemas.microsoft.com/office/powerpoint/2010/main" val="137093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Practice</a:t>
            </a:r>
          </a:p>
        </p:txBody>
      </p:sp>
      <p:sp>
        <p:nvSpPr>
          <p:cNvPr id="3" name="Content Placeholder 2"/>
          <p:cNvSpPr>
            <a:spLocks noGrp="1"/>
          </p:cNvSpPr>
          <p:nvPr>
            <p:ph idx="1"/>
          </p:nvPr>
        </p:nvSpPr>
        <p:spPr/>
        <p:txBody>
          <a:bodyPr/>
          <a:lstStyle/>
          <a:p>
            <a:r>
              <a:rPr lang="en-US" dirty="0"/>
              <a:t>Fill in the ___blanks___ for the following arrays</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computerScienceCourses</a:t>
            </a:r>
            <a:r>
              <a:rPr lang="en-US" sz="1600" dirty="0">
                <a:latin typeface="Courier New" panose="02070309020205020404" pitchFamily="49" charset="0"/>
                <a:cs typeface="Courier New" panose="02070309020205020404" pitchFamily="49" charset="0"/>
              </a:rPr>
              <a:t> [] = {1003, 1023, 1033, 1063, 1073};</a:t>
            </a:r>
          </a:p>
        </p:txBody>
      </p:sp>
      <p:grpSp>
        <p:nvGrpSpPr>
          <p:cNvPr id="23" name="Group 22"/>
          <p:cNvGrpSpPr/>
          <p:nvPr/>
        </p:nvGrpSpPr>
        <p:grpSpPr>
          <a:xfrm>
            <a:off x="1828800" y="4038601"/>
            <a:ext cx="915955" cy="1299121"/>
            <a:chOff x="914400" y="4343400"/>
            <a:chExt cx="915955" cy="1299121"/>
          </a:xfrm>
        </p:grpSpPr>
        <p:sp>
          <p:nvSpPr>
            <p:cNvPr id="24" name="Rectangle 23"/>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___</a:t>
              </a:r>
            </a:p>
          </p:txBody>
        </p:sp>
        <p:sp>
          <p:nvSpPr>
            <p:cNvPr id="25" name="TextBox 24"/>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26" name="Group 25"/>
          <p:cNvGrpSpPr/>
          <p:nvPr/>
        </p:nvGrpSpPr>
        <p:grpSpPr>
          <a:xfrm>
            <a:off x="3200400" y="4038601"/>
            <a:ext cx="915955" cy="1299121"/>
            <a:chOff x="914400" y="4343400"/>
            <a:chExt cx="915955" cy="1299121"/>
          </a:xfrm>
        </p:grpSpPr>
        <p:sp>
          <p:nvSpPr>
            <p:cNvPr id="27" name="Rectangle 26"/>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___</a:t>
              </a:r>
            </a:p>
          </p:txBody>
        </p:sp>
        <p:sp>
          <p:nvSpPr>
            <p:cNvPr id="28" name="TextBox 27"/>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29" name="Group 28"/>
          <p:cNvGrpSpPr/>
          <p:nvPr/>
        </p:nvGrpSpPr>
        <p:grpSpPr>
          <a:xfrm>
            <a:off x="4570445" y="4038601"/>
            <a:ext cx="915955" cy="1299121"/>
            <a:chOff x="914400" y="4343400"/>
            <a:chExt cx="915955" cy="1299121"/>
          </a:xfrm>
        </p:grpSpPr>
        <p:sp>
          <p:nvSpPr>
            <p:cNvPr id="30" name="Rectangle 2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___</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31" name="TextBox 3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32" name="Group 31"/>
          <p:cNvGrpSpPr/>
          <p:nvPr/>
        </p:nvGrpSpPr>
        <p:grpSpPr>
          <a:xfrm>
            <a:off x="5942045" y="4038601"/>
            <a:ext cx="915955" cy="1299121"/>
            <a:chOff x="914400" y="4343400"/>
            <a:chExt cx="915955" cy="1299121"/>
          </a:xfrm>
        </p:grpSpPr>
        <p:sp>
          <p:nvSpPr>
            <p:cNvPr id="33" name="Rectangle 3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___</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34" name="TextBox 3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35" name="Group 34"/>
          <p:cNvGrpSpPr/>
          <p:nvPr/>
        </p:nvGrpSpPr>
        <p:grpSpPr>
          <a:xfrm>
            <a:off x="7313645" y="4038601"/>
            <a:ext cx="915955" cy="1299121"/>
            <a:chOff x="914400" y="4343400"/>
            <a:chExt cx="915955" cy="1299121"/>
          </a:xfrm>
        </p:grpSpPr>
        <p:sp>
          <p:nvSpPr>
            <p:cNvPr id="36" name="Rectangle 3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___</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37" name="TextBox 3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___</a:t>
              </a:r>
            </a:p>
          </p:txBody>
        </p:sp>
      </p:grpSp>
      <p:sp>
        <p:nvSpPr>
          <p:cNvPr id="38" name="TextBox 37"/>
          <p:cNvSpPr txBox="1"/>
          <p:nvPr/>
        </p:nvSpPr>
        <p:spPr>
          <a:xfrm>
            <a:off x="457200" y="4262736"/>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39" name="TextBox 38"/>
          <p:cNvSpPr txBox="1"/>
          <p:nvPr/>
        </p:nvSpPr>
        <p:spPr>
          <a:xfrm>
            <a:off x="0" y="4903936"/>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40" name="Straight Arrow Connector 39"/>
          <p:cNvCxnSpPr>
            <a:stCxn id="38" idx="3"/>
            <a:endCxn id="24" idx="1"/>
          </p:cNvCxnSpPr>
          <p:nvPr/>
        </p:nvCxnSpPr>
        <p:spPr bwMode="auto">
          <a:xfrm>
            <a:off x="1371600" y="4493569"/>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41" name="Straight Arrow Connector 40"/>
          <p:cNvCxnSpPr>
            <a:stCxn id="39" idx="3"/>
            <a:endCxn id="25" idx="1"/>
          </p:cNvCxnSpPr>
          <p:nvPr/>
        </p:nvCxnSpPr>
        <p:spPr bwMode="auto">
          <a:xfrm>
            <a:off x="1371600" y="5134769"/>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42" name="TextBox 41"/>
          <p:cNvSpPr txBox="1"/>
          <p:nvPr/>
        </p:nvSpPr>
        <p:spPr>
          <a:xfrm>
            <a:off x="6629400" y="4933891"/>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43" name="Left Brace 42"/>
          <p:cNvSpPr/>
          <p:nvPr/>
        </p:nvSpPr>
        <p:spPr bwMode="auto">
          <a:xfrm rot="16200000">
            <a:off x="4824704" y="2386303"/>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44" name="TextBox 43"/>
          <p:cNvSpPr txBox="1"/>
          <p:nvPr/>
        </p:nvSpPr>
        <p:spPr>
          <a:xfrm>
            <a:off x="3707949" y="5710535"/>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___</a:t>
            </a:r>
          </a:p>
        </p:txBody>
      </p:sp>
      <p:sp>
        <p:nvSpPr>
          <p:cNvPr id="45" name="Content Placeholder 2"/>
          <p:cNvSpPr txBox="1">
            <a:spLocks/>
          </p:cNvSpPr>
          <p:nvPr/>
        </p:nvSpPr>
        <p:spPr bwMode="auto">
          <a:xfrm>
            <a:off x="277615" y="2209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studentGPAs</a:t>
            </a:r>
            <a:r>
              <a:rPr lang="en-US" sz="1600" dirty="0">
                <a:latin typeface="Courier New" panose="02070309020205020404" pitchFamily="49" charset="0"/>
                <a:cs typeface="Courier New" panose="02070309020205020404" pitchFamily="49" charset="0"/>
              </a:rPr>
              <a:t> [] = {2.7, 3.1, 2.9, 4, 3.9, 2.89, 3.55};</a:t>
            </a:r>
          </a:p>
        </p:txBody>
      </p:sp>
      <p:sp>
        <p:nvSpPr>
          <p:cNvPr id="46"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[4] = {0};</a:t>
            </a:r>
          </a:p>
        </p:txBody>
      </p:sp>
      <p:sp>
        <p:nvSpPr>
          <p:cNvPr id="47" name="Content Placeholder 2"/>
          <p:cNvSpPr txBox="1">
            <a:spLocks/>
          </p:cNvSpPr>
          <p:nvPr/>
        </p:nvSpPr>
        <p:spPr bwMode="auto">
          <a:xfrm>
            <a:off x="277615" y="31242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catchPhrase</a:t>
            </a:r>
            <a:r>
              <a:rPr lang="en-US" sz="1600" dirty="0">
                <a:latin typeface="Courier New" panose="02070309020205020404" pitchFamily="49" charset="0"/>
                <a:cs typeface="Courier New" panose="02070309020205020404" pitchFamily="49" charset="0"/>
              </a:rPr>
              <a:t> [10] = {76, 101, 103, 101, 111};</a:t>
            </a:r>
          </a:p>
        </p:txBody>
      </p:sp>
    </p:spTree>
    <p:extLst>
      <p:ext uri="{BB962C8B-B14F-4D97-AF65-F5344CB8AC3E}">
        <p14:creationId xmlns:p14="http://schemas.microsoft.com/office/powerpoint/2010/main" val="281284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Arrays</a:t>
            </a:r>
          </a:p>
        </p:txBody>
      </p:sp>
      <p:sp>
        <p:nvSpPr>
          <p:cNvPr id="3" name="Content Placeholder 2"/>
          <p:cNvSpPr>
            <a:spLocks noGrp="1"/>
          </p:cNvSpPr>
          <p:nvPr>
            <p:ph idx="1"/>
          </p:nvPr>
        </p:nvSpPr>
        <p:spPr/>
        <p:txBody>
          <a:bodyPr/>
          <a:lstStyle/>
          <a:p>
            <a:r>
              <a:rPr lang="en-US" dirty="0"/>
              <a:t>A single element of an array is referenced by index number (aka element number)</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352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p>
        </p:txBody>
      </p:sp>
    </p:spTree>
    <p:extLst>
      <p:ext uri="{BB962C8B-B14F-4D97-AF65-F5344CB8AC3E}">
        <p14:creationId xmlns:p14="http://schemas.microsoft.com/office/powerpoint/2010/main" val="300736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Arrays</a:t>
            </a:r>
          </a:p>
        </p:txBody>
      </p:sp>
      <p:sp>
        <p:nvSpPr>
          <p:cNvPr id="3" name="Content Placeholder 2"/>
          <p:cNvSpPr>
            <a:spLocks noGrp="1"/>
          </p:cNvSpPr>
          <p:nvPr>
            <p:ph idx="1"/>
          </p:nvPr>
        </p:nvSpPr>
        <p:spPr/>
        <p:txBody>
          <a:bodyPr/>
          <a:lstStyle/>
          <a:p>
            <a:r>
              <a:rPr lang="en-US" dirty="0"/>
              <a:t>Data of the requisite type can be assigned to a particular index</a:t>
            </a:r>
          </a:p>
          <a:p>
            <a:r>
              <a:rPr lang="en-US" dirty="0"/>
              <a:t>An integer expression may be used as an index to reference the element of an array</a:t>
            </a:r>
          </a:p>
          <a:p>
            <a:r>
              <a:rPr lang="en-US" dirty="0"/>
              <a:t>Reference syntax:</a:t>
            </a:r>
          </a:p>
          <a:p>
            <a:endParaRPr lang="en-US" dirty="0"/>
          </a:p>
          <a:p>
            <a:endParaRPr lang="en-US" dirty="0"/>
          </a:p>
          <a:p>
            <a:endParaRPr lang="en-US" dirty="0"/>
          </a:p>
        </p:txBody>
      </p:sp>
      <p:sp>
        <p:nvSpPr>
          <p:cNvPr id="4" name="Content Placeholder 2"/>
          <p:cNvSpPr txBox="1">
            <a:spLocks/>
          </p:cNvSpPr>
          <p:nvPr/>
        </p:nvSpPr>
        <p:spPr bwMode="auto">
          <a:xfrm>
            <a:off x="277615" y="3352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&lt;variable name&gt; [&lt;index&gt;]</a:t>
            </a:r>
            <a:r>
              <a:rPr lang="en-US" sz="1600" dirty="0">
                <a:solidFill>
                  <a:schemeClr val="accent2"/>
                </a:solidFill>
                <a:latin typeface="Courier New" panose="02070309020205020404" pitchFamily="49" charset="0"/>
                <a:cs typeface="Courier New" panose="02070309020205020404" pitchFamily="49" charset="0"/>
              </a:rPr>
              <a:t> = &lt;data&gt;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961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Arrays</a:t>
            </a:r>
          </a:p>
        </p:txBody>
      </p:sp>
      <p:sp>
        <p:nvSpPr>
          <p:cNvPr id="3" name="Content Placeholder 2"/>
          <p:cNvSpPr>
            <a:spLocks noGrp="1"/>
          </p:cNvSpPr>
          <p:nvPr>
            <p:ph idx="1"/>
          </p:nvPr>
        </p:nvSpPr>
        <p:spPr/>
        <p:txBody>
          <a:bodyPr/>
          <a:lstStyle/>
          <a:p>
            <a:r>
              <a:rPr lang="en-US" dirty="0"/>
              <a:t>Examples:</a:t>
            </a:r>
          </a:p>
          <a:p>
            <a:endParaRPr lang="en-US" dirty="0"/>
          </a:p>
          <a:p>
            <a:endParaRPr lang="en-US" dirty="0"/>
          </a:p>
          <a:p>
            <a:endParaRPr lang="en-US" dirty="0"/>
          </a:p>
          <a:p>
            <a:endParaRPr lang="en-US" dirty="0"/>
          </a:p>
        </p:txBody>
      </p:sp>
      <p:sp>
        <p:nvSpPr>
          <p:cNvPr id="5" name="Content Placeholder 2"/>
          <p:cNvSpPr txBox="1">
            <a:spLocks/>
          </p:cNvSpPr>
          <p:nvPr/>
        </p:nvSpPr>
        <p:spPr bwMode="auto">
          <a:xfrm>
            <a:off x="277615" y="1752600"/>
            <a:ext cx="8588771" cy="762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computerScienceCourses</a:t>
            </a:r>
            <a:r>
              <a:rPr lang="en-US" sz="1600" dirty="0">
                <a:latin typeface="Courier New" panose="02070309020205020404" pitchFamily="49" charset="0"/>
                <a:cs typeface="Courier New" panose="02070309020205020404" pitchFamily="49" charset="0"/>
              </a:rPr>
              <a:t> [] = {1003, 1023, 1033, 1063, 1073};</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myCourse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computerScienceCourses</a:t>
            </a:r>
            <a:r>
              <a:rPr lang="en-US" sz="1600" dirty="0">
                <a:latin typeface="Courier New" panose="02070309020205020404" pitchFamily="49" charset="0"/>
                <a:cs typeface="Courier New" panose="02070309020205020404" pitchFamily="49" charset="0"/>
              </a:rPr>
              <a:t> [1]; // Sets </a:t>
            </a:r>
            <a:r>
              <a:rPr lang="en-US" sz="1600" dirty="0" err="1">
                <a:latin typeface="Courier New" panose="02070309020205020404" pitchFamily="49" charset="0"/>
                <a:cs typeface="Courier New" panose="02070309020205020404" pitchFamily="49" charset="0"/>
              </a:rPr>
              <a:t>myCourse</a:t>
            </a:r>
            <a:r>
              <a:rPr lang="en-US" sz="1600" dirty="0">
                <a:latin typeface="Courier New" panose="02070309020205020404" pitchFamily="49" charset="0"/>
                <a:cs typeface="Courier New" panose="02070309020205020404" pitchFamily="49" charset="0"/>
              </a:rPr>
              <a:t> to 1023</a:t>
            </a:r>
          </a:p>
        </p:txBody>
      </p:sp>
      <p:sp>
        <p:nvSpPr>
          <p:cNvPr id="7" name="Content Placeholder 2"/>
          <p:cNvSpPr txBox="1">
            <a:spLocks/>
          </p:cNvSpPr>
          <p:nvPr/>
        </p:nvSpPr>
        <p:spPr bwMode="auto">
          <a:xfrm>
            <a:off x="277615" y="2667000"/>
            <a:ext cx="8588771" cy="7620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studentGPAs</a:t>
            </a:r>
            <a:r>
              <a:rPr lang="en-US" sz="1600" dirty="0">
                <a:latin typeface="Courier New" panose="02070309020205020404" pitchFamily="49" charset="0"/>
                <a:cs typeface="Courier New" panose="02070309020205020404" pitchFamily="49" charset="0"/>
              </a:rPr>
              <a:t> [] = {2.7, 3.1, 2.9, 4, 3.9, 2.89, 3.55};</a:t>
            </a:r>
          </a:p>
          <a:p>
            <a:pPr marL="0" indent="0">
              <a:buNone/>
            </a:pPr>
            <a:r>
              <a:rPr lang="en-US" sz="1600" dirty="0" err="1">
                <a:latin typeface="Courier New" panose="02070309020205020404" pitchFamily="49" charset="0"/>
                <a:cs typeface="Courier New" panose="02070309020205020404" pitchFamily="49" charset="0"/>
              </a:rPr>
              <a:t>studentGPAs</a:t>
            </a:r>
            <a:r>
              <a:rPr lang="en-US" sz="1600" dirty="0">
                <a:latin typeface="Courier New" panose="02070309020205020404" pitchFamily="49" charset="0"/>
                <a:cs typeface="Courier New" panose="02070309020205020404" pitchFamily="49" charset="0"/>
              </a:rPr>
              <a:t> [1+2] = 3.91;       // Sets index 3 to value 3.91</a:t>
            </a:r>
          </a:p>
        </p:txBody>
      </p:sp>
      <p:sp>
        <p:nvSpPr>
          <p:cNvPr id="9" name="Content Placeholder 2"/>
          <p:cNvSpPr txBox="1">
            <a:spLocks/>
          </p:cNvSpPr>
          <p:nvPr/>
        </p:nvSpPr>
        <p:spPr bwMode="auto">
          <a:xfrm>
            <a:off x="274320" y="3581400"/>
            <a:ext cx="8588771" cy="2133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 Iterating variable</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[4] = {0};</a:t>
            </a:r>
          </a:p>
          <a:p>
            <a:pPr marL="0" indent="0">
              <a:buNone/>
            </a:pP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[0] = 78;    // Sets index 0 to N</a:t>
            </a:r>
          </a:p>
          <a:p>
            <a:pPr marL="0" indent="0">
              <a:buNone/>
            </a:pP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83;    // Sets index 1 to S because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pPr marL="0" indent="0">
              <a:buNone/>
            </a:pP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i+i</a:t>
            </a:r>
            <a:r>
              <a:rPr lang="en-US" sz="1600" dirty="0">
                <a:latin typeface="Courier New" panose="02070309020205020404" pitchFamily="49" charset="0"/>
                <a:cs typeface="Courier New" panose="02070309020205020404" pitchFamily="49" charset="0"/>
              </a:rPr>
              <a:t>] = ‘E’; // Sets index 2 to 69</a:t>
            </a:r>
          </a:p>
          <a:p>
            <a:pPr marL="0" indent="0">
              <a:buNone/>
            </a:pPr>
            <a:r>
              <a:rPr lang="en-US" sz="1600" dirty="0" err="1">
                <a:latin typeface="Courier New" panose="02070309020205020404" pitchFamily="49" charset="0"/>
                <a:cs typeface="Courier New" panose="02070309020205020404" pitchFamily="49" charset="0"/>
              </a:rPr>
              <a:t>cardinalDirections</a:t>
            </a:r>
            <a:r>
              <a:rPr lang="en-US" sz="1600" dirty="0">
                <a:latin typeface="Courier New" panose="02070309020205020404" pitchFamily="49" charset="0"/>
                <a:cs typeface="Courier New" panose="02070309020205020404" pitchFamily="49" charset="0"/>
              </a:rPr>
              <a:t> [i+2] = ‘W’; // Sets index 3 to 87</a:t>
            </a:r>
          </a:p>
        </p:txBody>
      </p:sp>
      <p:sp>
        <p:nvSpPr>
          <p:cNvPr id="13" name="Content Placeholder 2"/>
          <p:cNvSpPr txBox="1">
            <a:spLocks/>
          </p:cNvSpPr>
          <p:nvPr/>
        </p:nvSpPr>
        <p:spPr bwMode="auto">
          <a:xfrm>
            <a:off x="277615" y="5867400"/>
            <a:ext cx="8588771" cy="685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catchPhrase</a:t>
            </a:r>
            <a:r>
              <a:rPr lang="en-US" sz="1600" dirty="0">
                <a:latin typeface="Courier New" panose="02070309020205020404" pitchFamily="49" charset="0"/>
                <a:cs typeface="Courier New" panose="02070309020205020404" pitchFamily="49" charset="0"/>
              </a:rPr>
              <a:t> [10] = {76, 101, 103, 101, 111, 46, 46, 46, 46};</a:t>
            </a:r>
          </a:p>
          <a:p>
            <a:pPr marL="0" indent="0">
              <a:buNone/>
            </a:pPr>
            <a:r>
              <a:rPr lang="en-US" sz="1600" dirty="0" err="1">
                <a:latin typeface="Courier New" panose="02070309020205020404" pitchFamily="49" charset="0"/>
                <a:cs typeface="Courier New" panose="02070309020205020404" pitchFamily="49" charset="0"/>
              </a:rPr>
              <a:t>catchPhrase</a:t>
            </a:r>
            <a:r>
              <a:rPr lang="en-US" sz="1600" dirty="0">
                <a:latin typeface="Courier New" panose="02070309020205020404" pitchFamily="49" charset="0"/>
                <a:cs typeface="Courier New" panose="02070309020205020404" pitchFamily="49" charset="0"/>
              </a:rPr>
              <a:t> [5] = 100;		  // Sets index 5 to ‘d’</a:t>
            </a:r>
          </a:p>
        </p:txBody>
      </p:sp>
    </p:spTree>
    <p:extLst>
      <p:ext uri="{BB962C8B-B14F-4D97-AF65-F5344CB8AC3E}">
        <p14:creationId xmlns:p14="http://schemas.microsoft.com/office/powerpoint/2010/main" val="413584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1</a:t>
            </a:r>
          </a:p>
        </p:txBody>
      </p:sp>
      <p:sp>
        <p:nvSpPr>
          <p:cNvPr id="4" name="Content Placeholder 3"/>
          <p:cNvSpPr>
            <a:spLocks noGrp="1"/>
          </p:cNvSpPr>
          <p:nvPr>
            <p:ph idx="1"/>
          </p:nvPr>
        </p:nvSpPr>
        <p:spPr/>
        <p:txBody>
          <a:bodyPr/>
          <a:lstStyle/>
          <a:p>
            <a:pPr marL="0" indent="0">
              <a:buNone/>
            </a:pPr>
            <a:r>
              <a:rPr lang="en-US" dirty="0"/>
              <a:t>Tasks</a:t>
            </a:r>
          </a:p>
          <a:p>
            <a:pPr marL="914400" lvl="1" indent="-457200">
              <a:buFont typeface="+mj-lt"/>
              <a:buAutoNum type="arabicPeriod"/>
            </a:pPr>
            <a:r>
              <a:rPr lang="en-US" dirty="0"/>
              <a:t>Declare and initialize the following arrays:</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r>
              <a:rPr lang="en-US" dirty="0"/>
              <a:t>Print the 3</a:t>
            </a:r>
            <a:r>
              <a:rPr lang="en-US" baseline="30000" dirty="0"/>
              <a:t>rd</a:t>
            </a:r>
            <a:r>
              <a:rPr lang="en-US" dirty="0"/>
              <a:t> element of each array above using:</a:t>
            </a:r>
          </a:p>
          <a:p>
            <a:pPr marL="914400" lvl="1" indent="-457200">
              <a:buFont typeface="+mj-lt"/>
              <a:buAutoNum type="arabicPeriod"/>
            </a:pPr>
            <a:endParaRPr lang="en-US" dirty="0"/>
          </a:p>
        </p:txBody>
      </p:sp>
      <p:graphicFrame>
        <p:nvGraphicFramePr>
          <p:cNvPr id="5" name="Table 4"/>
          <p:cNvGraphicFramePr>
            <a:graphicFrameLocks noGrp="1"/>
          </p:cNvGraphicFramePr>
          <p:nvPr>
            <p:extLst/>
          </p:nvPr>
        </p:nvGraphicFramePr>
        <p:xfrm>
          <a:off x="914400" y="2209800"/>
          <a:ext cx="73152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895600">
                  <a:extLst>
                    <a:ext uri="{9D8B030D-6E8A-4147-A177-3AD203B41FA5}">
                      <a16:colId xmlns:a16="http://schemas.microsoft.com/office/drawing/2014/main" val="20003"/>
                    </a:ext>
                  </a:extLst>
                </a:gridCol>
              </a:tblGrid>
              <a:tr h="370840">
                <a:tc>
                  <a:txBody>
                    <a:bodyPr/>
                    <a:lstStyle/>
                    <a:p>
                      <a:pPr algn="ctr"/>
                      <a:r>
                        <a:rPr lang="en-US" dirty="0"/>
                        <a:t>Data Type</a:t>
                      </a:r>
                    </a:p>
                  </a:txBody>
                  <a:tcPr/>
                </a:tc>
                <a:tc>
                  <a:txBody>
                    <a:bodyPr/>
                    <a:lstStyle/>
                    <a:p>
                      <a:pPr algn="ctr"/>
                      <a:r>
                        <a:rPr lang="en-US" dirty="0"/>
                        <a:t>Name</a:t>
                      </a:r>
                    </a:p>
                  </a:txBody>
                  <a:tcPr/>
                </a:tc>
                <a:tc>
                  <a:txBody>
                    <a:bodyPr/>
                    <a:lstStyle/>
                    <a:p>
                      <a:pPr algn="ctr"/>
                      <a:r>
                        <a:rPr lang="en-US" dirty="0"/>
                        <a:t>Dimension</a:t>
                      </a:r>
                    </a:p>
                  </a:txBody>
                  <a:tcPr/>
                </a:tc>
                <a:tc>
                  <a:txBody>
                    <a:bodyPr/>
                    <a:lstStyle/>
                    <a:p>
                      <a:pPr algn="ctr"/>
                      <a:r>
                        <a:rPr lang="en-US" dirty="0"/>
                        <a:t>Initialize to:</a:t>
                      </a:r>
                    </a:p>
                  </a:txBody>
                  <a:tcPr/>
                </a:tc>
                <a:extLst>
                  <a:ext uri="{0D108BD9-81ED-4DB2-BD59-A6C34878D82A}">
                    <a16:rowId xmlns:a16="http://schemas.microsoft.com/office/drawing/2014/main" val="10000"/>
                  </a:ext>
                </a:extLst>
              </a:tr>
              <a:tr h="370840">
                <a:tc>
                  <a:txBody>
                    <a:bodyPr/>
                    <a:lstStyle/>
                    <a:p>
                      <a:r>
                        <a:rPr lang="en-US" dirty="0" err="1"/>
                        <a:t>int</a:t>
                      </a:r>
                      <a:endParaRPr lang="en-US" dirty="0"/>
                    </a:p>
                  </a:txBody>
                  <a:tcPr/>
                </a:tc>
                <a:tc>
                  <a:txBody>
                    <a:bodyPr/>
                    <a:lstStyle/>
                    <a:p>
                      <a:r>
                        <a:rPr lang="en-US" dirty="0" err="1"/>
                        <a:t>myIntArray</a:t>
                      </a:r>
                      <a:endParaRPr lang="en-US" dirty="0"/>
                    </a:p>
                  </a:txBody>
                  <a:tcPr/>
                </a:tc>
                <a:tc>
                  <a:txBody>
                    <a:bodyPr/>
                    <a:lstStyle/>
                    <a:p>
                      <a:r>
                        <a:rPr lang="en-US" dirty="0"/>
                        <a:t>10</a:t>
                      </a:r>
                    </a:p>
                  </a:txBody>
                  <a:tcPr/>
                </a:tc>
                <a:tc>
                  <a:txBody>
                    <a:bodyPr/>
                    <a:lstStyle/>
                    <a:p>
                      <a:r>
                        <a:rPr lang="en-US" dirty="0"/>
                        <a:t>100 (every index)</a:t>
                      </a:r>
                    </a:p>
                  </a:txBody>
                  <a:tcPr/>
                </a:tc>
                <a:extLst>
                  <a:ext uri="{0D108BD9-81ED-4DB2-BD59-A6C34878D82A}">
                    <a16:rowId xmlns:a16="http://schemas.microsoft.com/office/drawing/2014/main" val="10001"/>
                  </a:ext>
                </a:extLst>
              </a:tr>
              <a:tr h="370840">
                <a:tc>
                  <a:txBody>
                    <a:bodyPr/>
                    <a:lstStyle/>
                    <a:p>
                      <a:r>
                        <a:rPr lang="en-US" dirty="0"/>
                        <a:t>float</a:t>
                      </a:r>
                    </a:p>
                  </a:txBody>
                  <a:tcPr/>
                </a:tc>
                <a:tc>
                  <a:txBody>
                    <a:bodyPr/>
                    <a:lstStyle/>
                    <a:p>
                      <a:r>
                        <a:rPr lang="en-US" dirty="0" err="1"/>
                        <a:t>myFloatArray</a:t>
                      </a:r>
                      <a:endParaRPr lang="en-US" dirty="0"/>
                    </a:p>
                  </a:txBody>
                  <a:tcPr/>
                </a:tc>
                <a:tc>
                  <a:txBody>
                    <a:bodyPr/>
                    <a:lstStyle/>
                    <a:p>
                      <a:r>
                        <a:rPr lang="en-US" dirty="0"/>
                        <a:t>5</a:t>
                      </a:r>
                    </a:p>
                  </a:txBody>
                  <a:tcPr/>
                </a:tc>
                <a:tc>
                  <a:txBody>
                    <a:bodyPr/>
                    <a:lstStyle/>
                    <a:p>
                      <a:r>
                        <a:rPr lang="en-US" dirty="0"/>
                        <a:t>1</a:t>
                      </a:r>
                      <a:r>
                        <a:rPr lang="en-US" baseline="0" dirty="0"/>
                        <a:t> – 5</a:t>
                      </a:r>
                      <a:endParaRPr lang="en-US" dirty="0"/>
                    </a:p>
                  </a:txBody>
                  <a:tcPr/>
                </a:tc>
                <a:extLst>
                  <a:ext uri="{0D108BD9-81ED-4DB2-BD59-A6C34878D82A}">
                    <a16:rowId xmlns:a16="http://schemas.microsoft.com/office/drawing/2014/main" val="10002"/>
                  </a:ext>
                </a:extLst>
              </a:tr>
              <a:tr h="370840">
                <a:tc>
                  <a:txBody>
                    <a:bodyPr/>
                    <a:lstStyle/>
                    <a:p>
                      <a:r>
                        <a:rPr lang="en-US" dirty="0"/>
                        <a:t>char</a:t>
                      </a:r>
                    </a:p>
                  </a:txBody>
                  <a:tcPr/>
                </a:tc>
                <a:tc>
                  <a:txBody>
                    <a:bodyPr/>
                    <a:lstStyle/>
                    <a:p>
                      <a:r>
                        <a:rPr lang="en-US" dirty="0" err="1"/>
                        <a:t>myCharArray</a:t>
                      </a:r>
                      <a:endParaRPr lang="en-US" dirty="0"/>
                    </a:p>
                  </a:txBody>
                  <a:tcPr/>
                </a:tc>
                <a:tc>
                  <a:txBody>
                    <a:bodyPr/>
                    <a:lstStyle/>
                    <a:p>
                      <a:r>
                        <a:rPr lang="en-US" dirty="0"/>
                        <a:t>256</a:t>
                      </a:r>
                    </a:p>
                  </a:txBody>
                  <a:tcPr/>
                </a:tc>
                <a:tc>
                  <a:txBody>
                    <a:bodyPr/>
                    <a:lstStyle/>
                    <a:p>
                      <a:r>
                        <a:rPr lang="en-US" dirty="0"/>
                        <a:t>0 (every index)</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nvPr>
        </p:nvGraphicFramePr>
        <p:xfrm>
          <a:off x="914400" y="4231640"/>
          <a:ext cx="7315200" cy="148336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pPr algn="ctr"/>
                      <a:r>
                        <a:rPr lang="en-US" dirty="0"/>
                        <a:t>Array Data Type</a:t>
                      </a:r>
                    </a:p>
                  </a:txBody>
                  <a:tcPr/>
                </a:tc>
                <a:tc>
                  <a:txBody>
                    <a:bodyPr/>
                    <a:lstStyle/>
                    <a:p>
                      <a:pPr algn="ctr"/>
                      <a:r>
                        <a:rPr lang="en-US" dirty="0"/>
                        <a:t>Syntax</a:t>
                      </a:r>
                    </a:p>
                  </a:txBody>
                  <a:tcPr/>
                </a:tc>
                <a:extLst>
                  <a:ext uri="{0D108BD9-81ED-4DB2-BD59-A6C34878D82A}">
                    <a16:rowId xmlns:a16="http://schemas.microsoft.com/office/drawing/2014/main" val="10000"/>
                  </a:ext>
                </a:extLst>
              </a:tr>
              <a:tr h="370840">
                <a:tc>
                  <a:txBody>
                    <a:bodyPr/>
                    <a:lstStyle/>
                    <a:p>
                      <a:r>
                        <a:rPr lang="en-US" dirty="0" err="1"/>
                        <a:t>int</a:t>
                      </a:r>
                      <a:endParaRPr lang="en-US" dirty="0"/>
                    </a:p>
                  </a:txBody>
                  <a:tcPr/>
                </a:tc>
                <a:tc>
                  <a:txBody>
                    <a:bodyPr/>
                    <a:lstStyle/>
                    <a:p>
                      <a:r>
                        <a:rPr lang="en-US" b="1" dirty="0" err="1">
                          <a:solidFill>
                            <a:srgbClr val="00CC00"/>
                          </a:solidFill>
                          <a:latin typeface="Courier New" panose="02070309020205020404" pitchFamily="49" charset="0"/>
                          <a:cs typeface="Courier New" panose="02070309020205020404" pitchFamily="49" charset="0"/>
                        </a:rPr>
                        <a:t>printf</a:t>
                      </a:r>
                      <a:r>
                        <a:rPr lang="en-US" b="1" dirty="0">
                          <a:solidFill>
                            <a:srgbClr val="00CC00"/>
                          </a:solidFill>
                          <a:latin typeface="Courier New" panose="02070309020205020404" pitchFamily="49" charset="0"/>
                          <a:cs typeface="Courier New" panose="02070309020205020404" pitchFamily="49" charset="0"/>
                        </a:rPr>
                        <a:t>(“%d\n”, </a:t>
                      </a:r>
                      <a:r>
                        <a:rPr lang="en-US" b="1" dirty="0" err="1">
                          <a:solidFill>
                            <a:srgbClr val="00CC00"/>
                          </a:solidFill>
                          <a:latin typeface="Courier New" panose="02070309020205020404" pitchFamily="49" charset="0"/>
                          <a:cs typeface="Courier New" panose="02070309020205020404" pitchFamily="49" charset="0"/>
                        </a:rPr>
                        <a:t>myIntArray</a:t>
                      </a:r>
                      <a:r>
                        <a:rPr lang="en-US" b="1" dirty="0">
                          <a:solidFill>
                            <a:srgbClr val="00CC00"/>
                          </a:solidFill>
                          <a:latin typeface="Courier New" panose="02070309020205020404" pitchFamily="49" charset="0"/>
                          <a:cs typeface="Courier New" panose="02070309020205020404" pitchFamily="49" charset="0"/>
                        </a:rPr>
                        <a:t>[2]);</a:t>
                      </a:r>
                    </a:p>
                  </a:txBody>
                  <a:tcPr>
                    <a:solidFill>
                      <a:schemeClr val="bg1"/>
                    </a:solidFill>
                  </a:tcPr>
                </a:tc>
                <a:extLst>
                  <a:ext uri="{0D108BD9-81ED-4DB2-BD59-A6C34878D82A}">
                    <a16:rowId xmlns:a16="http://schemas.microsoft.com/office/drawing/2014/main" val="10001"/>
                  </a:ext>
                </a:extLst>
              </a:tr>
              <a:tr h="370840">
                <a:tc>
                  <a:txBody>
                    <a:bodyPr/>
                    <a:lstStyle/>
                    <a:p>
                      <a:r>
                        <a:rPr lang="en-US" dirty="0"/>
                        <a:t>float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00CC00"/>
                          </a:solidFill>
                          <a:latin typeface="Courier New" panose="02070309020205020404" pitchFamily="49" charset="0"/>
                          <a:cs typeface="Courier New" panose="02070309020205020404" pitchFamily="49" charset="0"/>
                        </a:rPr>
                        <a:t>printf</a:t>
                      </a:r>
                      <a:r>
                        <a:rPr lang="en-US" b="1" dirty="0">
                          <a:solidFill>
                            <a:srgbClr val="00CC00"/>
                          </a:solidFill>
                          <a:latin typeface="Courier New" panose="02070309020205020404" pitchFamily="49" charset="0"/>
                          <a:cs typeface="Courier New" panose="02070309020205020404" pitchFamily="49" charset="0"/>
                        </a:rPr>
                        <a:t>(“%f\n”, </a:t>
                      </a:r>
                      <a:r>
                        <a:rPr lang="en-US" b="1" dirty="0" err="1">
                          <a:solidFill>
                            <a:srgbClr val="00CC00"/>
                          </a:solidFill>
                          <a:latin typeface="Courier New" panose="02070309020205020404" pitchFamily="49" charset="0"/>
                          <a:cs typeface="Courier New" panose="02070309020205020404" pitchFamily="49" charset="0"/>
                        </a:rPr>
                        <a:t>myFloatArray</a:t>
                      </a:r>
                      <a:r>
                        <a:rPr lang="en-US" b="1" dirty="0">
                          <a:solidFill>
                            <a:srgbClr val="00CC00"/>
                          </a:solidFill>
                          <a:latin typeface="Courier New" panose="02070309020205020404" pitchFamily="49" charset="0"/>
                          <a:cs typeface="Courier New" panose="02070309020205020404" pitchFamily="49" charset="0"/>
                        </a:rPr>
                        <a:t>[2]);</a:t>
                      </a:r>
                    </a:p>
                  </a:txBody>
                  <a:tcPr>
                    <a:solidFill>
                      <a:schemeClr val="bg1"/>
                    </a:solidFill>
                  </a:tcPr>
                </a:tc>
                <a:extLst>
                  <a:ext uri="{0D108BD9-81ED-4DB2-BD59-A6C34878D82A}">
                    <a16:rowId xmlns:a16="http://schemas.microsoft.com/office/drawing/2014/main" val="10002"/>
                  </a:ext>
                </a:extLst>
              </a:tr>
              <a:tr h="370840">
                <a:tc>
                  <a:txBody>
                    <a:bodyPr/>
                    <a:lstStyle/>
                    <a:p>
                      <a:r>
                        <a:rPr lang="en-US" dirty="0"/>
                        <a:t>char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00CC00"/>
                          </a:solidFill>
                          <a:latin typeface="Courier New" panose="02070309020205020404" pitchFamily="49" charset="0"/>
                          <a:cs typeface="Courier New" panose="02070309020205020404" pitchFamily="49" charset="0"/>
                        </a:rPr>
                        <a:t>printf</a:t>
                      </a:r>
                      <a:r>
                        <a:rPr lang="en-US" b="1" dirty="0">
                          <a:solidFill>
                            <a:srgbClr val="00CC00"/>
                          </a:solidFill>
                          <a:latin typeface="Courier New" panose="02070309020205020404" pitchFamily="49" charset="0"/>
                          <a:cs typeface="Courier New" panose="02070309020205020404" pitchFamily="49" charset="0"/>
                        </a:rPr>
                        <a:t>(“%c\n”, </a:t>
                      </a:r>
                      <a:r>
                        <a:rPr lang="en-US" b="1" dirty="0" err="1">
                          <a:solidFill>
                            <a:srgbClr val="00CC00"/>
                          </a:solidFill>
                          <a:latin typeface="Courier New" panose="02070309020205020404" pitchFamily="49" charset="0"/>
                          <a:cs typeface="Courier New" panose="02070309020205020404" pitchFamily="49" charset="0"/>
                        </a:rPr>
                        <a:t>myCharArray</a:t>
                      </a:r>
                      <a:r>
                        <a:rPr lang="en-US" b="1" dirty="0">
                          <a:solidFill>
                            <a:srgbClr val="00CC00"/>
                          </a:solidFill>
                          <a:latin typeface="Courier New" panose="02070309020205020404" pitchFamily="49" charset="0"/>
                          <a:cs typeface="Courier New" panose="02070309020205020404" pitchFamily="49" charset="0"/>
                        </a:rPr>
                        <a:t>[2]);</a:t>
                      </a:r>
                    </a:p>
                  </a:txBody>
                  <a:tcP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036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4" name="Content Placeholder 3"/>
          <p:cNvSpPr>
            <a:spLocks noGrp="1"/>
          </p:cNvSpPr>
          <p:nvPr>
            <p:ph idx="1"/>
          </p:nvPr>
        </p:nvSpPr>
        <p:spPr/>
        <p:txBody>
          <a:bodyPr/>
          <a:lstStyle/>
          <a:p>
            <a:pPr marL="914400" lvl="1" indent="-457200">
              <a:buFont typeface="+mj-lt"/>
              <a:buAutoNum type="arabicPeriod" startAt="3"/>
            </a:pPr>
            <a:r>
              <a:rPr lang="en-US" dirty="0"/>
              <a:t>Perform the following manipulations on your arrays:</a:t>
            </a:r>
          </a:p>
          <a:p>
            <a:pPr marL="1314450" lvl="2" indent="-457200"/>
            <a:r>
              <a:rPr lang="en-US" dirty="0" err="1"/>
              <a:t>myIntArray</a:t>
            </a:r>
            <a:r>
              <a:rPr lang="en-US" dirty="0"/>
              <a:t> – Set all elements to x while:</a:t>
            </a:r>
          </a:p>
          <a:p>
            <a:pPr marL="1771650" lvl="3" indent="-457200"/>
            <a:r>
              <a:rPr lang="en-US" dirty="0"/>
              <a:t>y = index #</a:t>
            </a:r>
          </a:p>
          <a:p>
            <a:pPr marL="1771650" lvl="3" indent="-457200"/>
            <a:r>
              <a:rPr lang="en-US" dirty="0"/>
              <a:t>x = (y + 1) * 10</a:t>
            </a:r>
          </a:p>
          <a:p>
            <a:pPr marL="1314450" lvl="2" indent="-457200"/>
            <a:r>
              <a:rPr lang="en-US" dirty="0" err="1"/>
              <a:t>myFloatArray</a:t>
            </a:r>
            <a:r>
              <a:rPr lang="en-US" dirty="0"/>
              <a:t> – Set all elements to x while:</a:t>
            </a:r>
          </a:p>
          <a:p>
            <a:pPr marL="1771650" lvl="3" indent="-457200"/>
            <a:r>
              <a:rPr lang="en-US" dirty="0"/>
              <a:t>y = current value of a given index</a:t>
            </a:r>
          </a:p>
          <a:p>
            <a:pPr marL="1771650" lvl="3" indent="-457200"/>
            <a:r>
              <a:rPr lang="en-US" dirty="0"/>
              <a:t>x = y * 1.1</a:t>
            </a:r>
          </a:p>
          <a:p>
            <a:pPr marL="1314450" lvl="2" indent="-457200"/>
            <a:r>
              <a:rPr lang="en-US" dirty="0" err="1"/>
              <a:t>myCharArray</a:t>
            </a:r>
            <a:r>
              <a:rPr lang="en-US" dirty="0"/>
              <a:t> – Fill in the beginning elements with your last name starting with index 0</a:t>
            </a:r>
          </a:p>
          <a:p>
            <a:pPr marL="914400" lvl="1" indent="-457200">
              <a:buFont typeface="+mj-lt"/>
              <a:buAutoNum type="arabicPeriod" startAt="4"/>
            </a:pPr>
            <a:r>
              <a:rPr lang="en-US" dirty="0"/>
              <a:t>Print the third index of each array again</a:t>
            </a:r>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p:txBody>
      </p:sp>
    </p:spTree>
    <p:extLst>
      <p:ext uri="{BB962C8B-B14F-4D97-AF65-F5344CB8AC3E}">
        <p14:creationId xmlns:p14="http://schemas.microsoft.com/office/powerpoint/2010/main" val="269176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a:t>
            </a:r>
            <a:r>
              <a:rPr lang="en-US"/>
              <a:t>Lab </a:t>
            </a:r>
            <a:endParaRPr lang="en-US" dirty="0"/>
          </a:p>
        </p:txBody>
      </p:sp>
      <p:sp>
        <p:nvSpPr>
          <p:cNvPr id="4" name="Content Placeholder 3"/>
          <p:cNvSpPr>
            <a:spLocks noGrp="1"/>
          </p:cNvSpPr>
          <p:nvPr>
            <p:ph idx="1"/>
          </p:nvPr>
        </p:nvSpPr>
        <p:spPr/>
        <p:txBody>
          <a:bodyPr/>
          <a:lstStyle/>
          <a:p>
            <a:pPr marL="0" indent="0">
              <a:buNone/>
            </a:pPr>
            <a:r>
              <a:rPr lang="en-US" dirty="0"/>
              <a:t>Tasks</a:t>
            </a:r>
          </a:p>
          <a:p>
            <a:pPr marL="914400" lvl="1" indent="-457200">
              <a:buFont typeface="+mj-lt"/>
              <a:buAutoNum type="arabicPeriod"/>
            </a:pPr>
            <a:r>
              <a:rPr lang="en-US" dirty="0"/>
              <a:t>Student ages</a:t>
            </a:r>
          </a:p>
          <a:p>
            <a:pPr marL="1314450" lvl="2" indent="-457200">
              <a:buFont typeface="+mj-lt"/>
              <a:buAutoNum type="arabicPeriod"/>
            </a:pPr>
            <a:r>
              <a:rPr lang="en-US" dirty="0"/>
              <a:t>Declare and </a:t>
            </a:r>
            <a:r>
              <a:rPr lang="en-US" dirty="0" err="1"/>
              <a:t>zeroize</a:t>
            </a:r>
            <a:r>
              <a:rPr lang="en-US" dirty="0"/>
              <a:t> an </a:t>
            </a:r>
            <a:r>
              <a:rPr lang="en-US" dirty="0" err="1"/>
              <a:t>int</a:t>
            </a:r>
            <a:r>
              <a:rPr lang="en-US" dirty="0"/>
              <a:t> array with a dimension equal to the number of students + 1</a:t>
            </a:r>
          </a:p>
          <a:p>
            <a:pPr marL="1314450" lvl="2" indent="-457200">
              <a:buFont typeface="+mj-lt"/>
              <a:buAutoNum type="arabicPeriod"/>
            </a:pPr>
            <a:r>
              <a:rPr lang="en-US" dirty="0"/>
              <a:t>Set index 0 with the age* of the instructor</a:t>
            </a:r>
          </a:p>
          <a:p>
            <a:pPr marL="1314450" lvl="2" indent="-457200">
              <a:buFont typeface="+mj-lt"/>
              <a:buAutoNum type="arabicPeriod"/>
            </a:pPr>
            <a:r>
              <a:rPr lang="en-US" dirty="0"/>
              <a:t>Fill the elements of the array with the ages* of the students starting with index 1</a:t>
            </a:r>
          </a:p>
          <a:p>
            <a:pPr marL="1314450" lvl="2" indent="-457200">
              <a:buFont typeface="+mj-lt"/>
              <a:buAutoNum type="arabicPeriod"/>
            </a:pPr>
            <a:r>
              <a:rPr lang="en-US" dirty="0"/>
              <a:t>Print the array</a:t>
            </a:r>
          </a:p>
          <a:p>
            <a:pPr marL="914400" lvl="1" indent="-457200">
              <a:buFont typeface="+mj-lt"/>
              <a:buAutoNum type="arabicPeriod"/>
            </a:pPr>
            <a:r>
              <a:rPr lang="en-US" dirty="0"/>
              <a:t>Favorite quote</a:t>
            </a:r>
          </a:p>
          <a:p>
            <a:pPr marL="1314450" lvl="2" indent="-457200">
              <a:buFont typeface="+mj-lt"/>
              <a:buAutoNum type="arabicPeriod"/>
            </a:pPr>
            <a:r>
              <a:rPr lang="en-US" dirty="0"/>
              <a:t>Declare and initialize a char array with your favorite saying</a:t>
            </a:r>
          </a:p>
          <a:p>
            <a:pPr marL="1314450" lvl="2" indent="-457200">
              <a:buFont typeface="+mj-lt"/>
              <a:buAutoNum type="arabicPeriod"/>
            </a:pPr>
            <a:r>
              <a:rPr lang="en-US" dirty="0"/>
              <a:t>Ensure the last index is set to </a:t>
            </a:r>
            <a:r>
              <a:rPr lang="en-US" dirty="0" err="1"/>
              <a:t>nul</a:t>
            </a:r>
            <a:r>
              <a:rPr lang="en-US" dirty="0"/>
              <a:t> (‘\0’)</a:t>
            </a:r>
          </a:p>
          <a:p>
            <a:pPr marL="1314450" lvl="2" indent="-457200">
              <a:buFont typeface="+mj-lt"/>
              <a:buAutoNum type="arabicPeriod"/>
            </a:pPr>
            <a:r>
              <a:rPr lang="en-US" dirty="0"/>
              <a:t>Separate each word in the array with a new line character (‘\n’ or decimal value 10)</a:t>
            </a:r>
          </a:p>
          <a:p>
            <a:pPr marL="1314450" lvl="2" indent="-457200">
              <a:buFont typeface="+mj-lt"/>
              <a:buAutoNum type="arabicPeriod"/>
            </a:pPr>
            <a:endParaRPr lang="en-US" dirty="0"/>
          </a:p>
          <a:p>
            <a:pPr marL="914400" lvl="1" indent="-457200">
              <a:buFont typeface="+mj-lt"/>
              <a:buAutoNum type="arabicPeriod"/>
            </a:pPr>
            <a:endParaRPr lang="en-US" dirty="0"/>
          </a:p>
        </p:txBody>
      </p:sp>
      <p:sp>
        <p:nvSpPr>
          <p:cNvPr id="7" name="TextBox 6"/>
          <p:cNvSpPr txBox="1"/>
          <p:nvPr/>
        </p:nvSpPr>
        <p:spPr>
          <a:xfrm>
            <a:off x="-533400" y="6306979"/>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Use your best guess</a:t>
            </a:r>
          </a:p>
        </p:txBody>
      </p:sp>
    </p:spTree>
    <p:extLst>
      <p:ext uri="{BB962C8B-B14F-4D97-AF65-F5344CB8AC3E}">
        <p14:creationId xmlns:p14="http://schemas.microsoft.com/office/powerpoint/2010/main" val="349257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Summary</a:t>
            </a:r>
          </a:p>
        </p:txBody>
      </p:sp>
      <p:sp>
        <p:nvSpPr>
          <p:cNvPr id="3" name="Content Placeholder 2"/>
          <p:cNvSpPr>
            <a:spLocks noGrp="1"/>
          </p:cNvSpPr>
          <p:nvPr>
            <p:ph idx="1"/>
          </p:nvPr>
        </p:nvSpPr>
        <p:spPr/>
        <p:txBody>
          <a:bodyPr/>
          <a:lstStyle/>
          <a:p>
            <a:r>
              <a:rPr lang="en-US" dirty="0">
                <a:solidFill>
                  <a:schemeClr val="accent3"/>
                </a:solidFill>
              </a:rPr>
              <a:t>Coding Style Guide</a:t>
            </a:r>
          </a:p>
          <a:p>
            <a:r>
              <a:rPr lang="en-US" dirty="0">
                <a:solidFill>
                  <a:schemeClr val="accent3"/>
                </a:solidFill>
              </a:rPr>
              <a:t>Presentation Stub Code</a:t>
            </a:r>
          </a:p>
          <a:p>
            <a:r>
              <a:rPr lang="en-US" dirty="0"/>
              <a:t>Arrays</a:t>
            </a:r>
          </a:p>
          <a:p>
            <a:pPr lvl="1"/>
            <a:r>
              <a:rPr lang="en-US" dirty="0"/>
              <a:t>Declare</a:t>
            </a:r>
          </a:p>
          <a:p>
            <a:pPr lvl="1"/>
            <a:r>
              <a:rPr lang="en-US" dirty="0"/>
              <a:t>Initialize</a:t>
            </a:r>
          </a:p>
          <a:p>
            <a:pPr lvl="1"/>
            <a:r>
              <a:rPr lang="en-US" dirty="0"/>
              <a:t>Access &amp; Modification</a:t>
            </a:r>
          </a:p>
          <a:p>
            <a:r>
              <a:rPr lang="en-US" dirty="0">
                <a:solidFill>
                  <a:schemeClr val="accent3"/>
                </a:solidFill>
              </a:rPr>
              <a:t>Strings</a:t>
            </a:r>
          </a:p>
          <a:p>
            <a:pPr lvl="1"/>
            <a:r>
              <a:rPr lang="en-US" dirty="0">
                <a:solidFill>
                  <a:schemeClr val="accent3"/>
                </a:solidFill>
              </a:rPr>
              <a:t>Declare</a:t>
            </a:r>
          </a:p>
          <a:p>
            <a:pPr lvl="1"/>
            <a:r>
              <a:rPr lang="en-US" dirty="0">
                <a:solidFill>
                  <a:schemeClr val="accent3"/>
                </a:solidFill>
              </a:rPr>
              <a:t>Initialize</a:t>
            </a:r>
          </a:p>
          <a:p>
            <a:pPr lvl="1"/>
            <a:r>
              <a:rPr lang="en-US" dirty="0">
                <a:solidFill>
                  <a:schemeClr val="accent3"/>
                </a:solidFill>
              </a:rPr>
              <a:t>Access &amp; Modification</a:t>
            </a:r>
          </a:p>
          <a:p>
            <a:endParaRPr lang="en-US" dirty="0"/>
          </a:p>
        </p:txBody>
      </p:sp>
    </p:spTree>
    <p:extLst>
      <p:ext uri="{BB962C8B-B14F-4D97-AF65-F5344CB8AC3E}">
        <p14:creationId xmlns:p14="http://schemas.microsoft.com/office/powerpoint/2010/main" val="26625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Coding Style Guide</a:t>
            </a:r>
          </a:p>
          <a:p>
            <a:r>
              <a:rPr lang="en-US" dirty="0"/>
              <a:t>Presentation Stub Code</a:t>
            </a:r>
          </a:p>
          <a:p>
            <a:r>
              <a:rPr lang="en-US" dirty="0"/>
              <a:t>Arrays</a:t>
            </a:r>
          </a:p>
          <a:p>
            <a:pPr lvl="1"/>
            <a:r>
              <a:rPr lang="en-US" dirty="0"/>
              <a:t>Declare</a:t>
            </a:r>
          </a:p>
          <a:p>
            <a:pPr lvl="1"/>
            <a:r>
              <a:rPr lang="en-US" dirty="0"/>
              <a:t>Initialize</a:t>
            </a:r>
          </a:p>
          <a:p>
            <a:pPr lvl="1"/>
            <a:r>
              <a:rPr lang="en-US" dirty="0"/>
              <a:t>Access &amp; Modification</a:t>
            </a:r>
          </a:p>
          <a:p>
            <a:r>
              <a:rPr lang="en-US" dirty="0"/>
              <a:t>Strings</a:t>
            </a:r>
          </a:p>
          <a:p>
            <a:pPr lvl="1"/>
            <a:r>
              <a:rPr lang="en-US" dirty="0"/>
              <a:t>Declare</a:t>
            </a:r>
          </a:p>
          <a:p>
            <a:pPr lvl="1"/>
            <a:r>
              <a:rPr lang="en-US" dirty="0"/>
              <a:t>Initialize</a:t>
            </a:r>
          </a:p>
          <a:p>
            <a:pPr lvl="1"/>
            <a:r>
              <a:rPr lang="en-US" dirty="0"/>
              <a:t>Access &amp; Modification</a:t>
            </a:r>
          </a:p>
          <a:p>
            <a:endParaRPr lang="en-US" dirty="0"/>
          </a:p>
        </p:txBody>
      </p:sp>
    </p:spTree>
    <p:extLst>
      <p:ext uri="{BB962C8B-B14F-4D97-AF65-F5344CB8AC3E}">
        <p14:creationId xmlns:p14="http://schemas.microsoft.com/office/powerpoint/2010/main" val="4040719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Strings are merely an array of characters that is terminated by the null character (</a:t>
            </a:r>
            <a:r>
              <a:rPr lang="en-US" dirty="0">
                <a:latin typeface="Courier New" panose="02070309020205020404" pitchFamily="49" charset="0"/>
                <a:cs typeface="Courier New" panose="02070309020205020404" pitchFamily="49" charset="0"/>
              </a:rPr>
              <a:t>‘\0’</a:t>
            </a:r>
            <a:r>
              <a:rPr lang="en-US" dirty="0"/>
              <a:t>)</a:t>
            </a:r>
          </a:p>
          <a:p>
            <a:r>
              <a:rPr lang="en-US" dirty="0"/>
              <a:t>The array must be at least one byte longer than the string stored within</a:t>
            </a:r>
          </a:p>
          <a:p>
            <a:r>
              <a:rPr lang="en-US" dirty="0"/>
              <a:t>The length of the string is the number of characters excluding the string terminator (</a:t>
            </a:r>
            <a:r>
              <a:rPr lang="en-US" dirty="0">
                <a:latin typeface="Courier New" panose="02070309020205020404" pitchFamily="49" charset="0"/>
                <a:cs typeface="Courier New" panose="02070309020205020404" pitchFamily="49" charset="0"/>
              </a:rPr>
              <a:t>‘\0’</a:t>
            </a:r>
            <a:r>
              <a:rPr lang="en-US" dirty="0"/>
              <a:t>) </a:t>
            </a:r>
          </a:p>
          <a:p>
            <a:endParaRPr lang="en-US" dirty="0"/>
          </a:p>
        </p:txBody>
      </p:sp>
      <p:sp>
        <p:nvSpPr>
          <p:cNvPr id="4" name="TextBox 3"/>
          <p:cNvSpPr txBox="1"/>
          <p:nvPr/>
        </p:nvSpPr>
        <p:spPr>
          <a:xfrm>
            <a:off x="533400" y="3891677"/>
            <a:ext cx="8153400" cy="2585323"/>
          </a:xfrm>
          <a:prstGeom prst="rect">
            <a:avLst/>
          </a:prstGeom>
          <a:solidFill>
            <a:srgbClr val="66006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Two strings walk into a bar.  The bartender says, "So what'll it be?" </a:t>
            </a:r>
          </a:p>
          <a:p>
            <a:pPr algn="ctr"/>
            <a:endPar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The first string says, "I think I'll have a beer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quag</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fulk</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boorg</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jdk^CjfdLk</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jk3s d#f67howe%^U r89nvy~~owmc63^Dz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x.xvcu</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p>
          <a:p>
            <a:pPr algn="ctr"/>
            <a:endPar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"Please excuse my friend," the second string says, "He isn't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a:t>
            </a:r>
          </a:p>
        </p:txBody>
      </p:sp>
    </p:spTree>
    <p:extLst>
      <p:ext uri="{BB962C8B-B14F-4D97-AF65-F5344CB8AC3E}">
        <p14:creationId xmlns:p14="http://schemas.microsoft.com/office/powerpoint/2010/main" val="544426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a:spLocks/>
          </p:cNvSpPr>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r>
              <a:rPr lang="en-US" kern="0" dirty="0"/>
              <a:t>Declare an array</a:t>
            </a:r>
          </a:p>
          <a:p>
            <a:endParaRPr lang="en-US" kern="0" dirty="0"/>
          </a:p>
          <a:p>
            <a:r>
              <a:rPr lang="en-US" kern="0" dirty="0"/>
              <a:t>Examples</a:t>
            </a:r>
          </a:p>
          <a:p>
            <a:pPr lvl="1"/>
            <a:r>
              <a:rPr lang="en-US" kern="0" dirty="0"/>
              <a:t>Char array named “</a:t>
            </a:r>
            <a:r>
              <a:rPr lang="en-US" kern="0" dirty="0" err="1"/>
              <a:t>instructorName</a:t>
            </a:r>
            <a:r>
              <a:rPr lang="en-US" kern="0" dirty="0"/>
              <a:t>” with a dimension of 5</a:t>
            </a:r>
          </a:p>
          <a:p>
            <a:pPr lvl="1"/>
            <a:endParaRPr lang="en-US" kern="0" dirty="0"/>
          </a:p>
          <a:p>
            <a:pPr lvl="1"/>
            <a:r>
              <a:rPr lang="en-US" kern="0" dirty="0"/>
              <a:t>Char array named “</a:t>
            </a:r>
            <a:r>
              <a:rPr lang="en-US" kern="0" dirty="0" err="1"/>
              <a:t>inputBuffer</a:t>
            </a:r>
            <a:r>
              <a:rPr lang="en-US" kern="0" dirty="0"/>
              <a:t>” with a dimension of 256</a:t>
            </a:r>
          </a:p>
          <a:p>
            <a:pPr lvl="1"/>
            <a:endParaRPr lang="en-US" kern="0" dirty="0"/>
          </a:p>
          <a:p>
            <a:pPr lvl="1"/>
            <a:r>
              <a:rPr lang="en-US" kern="0" dirty="0"/>
              <a:t>Char array named “</a:t>
            </a:r>
            <a:r>
              <a:rPr lang="en-US" kern="0" dirty="0" err="1"/>
              <a:t>studentLastName</a:t>
            </a:r>
            <a:r>
              <a:rPr lang="en-US" kern="0" dirty="0"/>
              <a:t>” with a dimension of 32</a:t>
            </a:r>
          </a:p>
        </p:txBody>
      </p:sp>
      <p:sp>
        <p:nvSpPr>
          <p:cNvPr id="3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&lt;data type&gt; &lt;variable name&gt; [&lt;dimension&gt;];</a:t>
            </a:r>
          </a:p>
        </p:txBody>
      </p:sp>
      <p:sp>
        <p:nvSpPr>
          <p:cNvPr id="35" name="Content Placeholder 2"/>
          <p:cNvSpPr txBox="1">
            <a:spLocks/>
          </p:cNvSpPr>
          <p:nvPr/>
        </p:nvSpPr>
        <p:spPr bwMode="auto">
          <a:xfrm>
            <a:off x="277615" y="3352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instructorName</a:t>
            </a:r>
            <a:r>
              <a:rPr lang="en-US" sz="1600" dirty="0">
                <a:latin typeface="Courier New" panose="02070309020205020404" pitchFamily="49" charset="0"/>
                <a:cs typeface="Courier New" panose="02070309020205020404" pitchFamily="49" charset="0"/>
              </a:rPr>
              <a:t> [5];</a:t>
            </a:r>
          </a:p>
        </p:txBody>
      </p:sp>
      <p:sp>
        <p:nvSpPr>
          <p:cNvPr id="36" name="Content Placeholder 2"/>
          <p:cNvSpPr txBox="1">
            <a:spLocks/>
          </p:cNvSpPr>
          <p:nvPr/>
        </p:nvSpPr>
        <p:spPr bwMode="auto">
          <a:xfrm>
            <a:off x="277615" y="4495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 [256];</a:t>
            </a:r>
          </a:p>
        </p:txBody>
      </p:sp>
      <p:sp>
        <p:nvSpPr>
          <p:cNvPr id="37"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studentLastName</a:t>
            </a:r>
            <a:r>
              <a:rPr lang="en-US" sz="1600" dirty="0">
                <a:latin typeface="Courier New" panose="02070309020205020404" pitchFamily="49" charset="0"/>
                <a:cs typeface="Courier New" panose="02070309020205020404" pitchFamily="49" charset="0"/>
              </a:rPr>
              <a:t> [32];</a:t>
            </a:r>
          </a:p>
        </p:txBody>
      </p:sp>
      <p:sp>
        <p:nvSpPr>
          <p:cNvPr id="38" name="TextBox 37"/>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Dimension *must* be established during declaration</a:t>
            </a:r>
          </a:p>
        </p:txBody>
      </p:sp>
      <p:sp>
        <p:nvSpPr>
          <p:cNvPr id="2" name="Title 1"/>
          <p:cNvSpPr>
            <a:spLocks noGrp="1"/>
          </p:cNvSpPr>
          <p:nvPr>
            <p:ph type="title"/>
          </p:nvPr>
        </p:nvSpPr>
        <p:spPr/>
        <p:txBody>
          <a:bodyPr/>
          <a:lstStyle/>
          <a:p>
            <a:r>
              <a:rPr lang="en-US" dirty="0"/>
              <a:t>Declaring Strings</a:t>
            </a:r>
          </a:p>
        </p:txBody>
      </p:sp>
      <p:sp>
        <p:nvSpPr>
          <p:cNvPr id="31"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	char</a:t>
            </a:r>
            <a:r>
              <a:rPr lang="en-US" sz="1600" dirty="0">
                <a:latin typeface="Courier New" panose="02070309020205020404" pitchFamily="49" charset="0"/>
                <a:cs typeface="Courier New" panose="02070309020205020404" pitchFamily="49" charset="0"/>
              </a:rPr>
              <a:t> &lt;variable name&gt; [&lt;dimension&gt;];</a:t>
            </a:r>
          </a:p>
        </p:txBody>
      </p:sp>
    </p:spTree>
    <p:extLst>
      <p:ext uri="{BB962C8B-B14F-4D97-AF65-F5344CB8AC3E}">
        <p14:creationId xmlns:p14="http://schemas.microsoft.com/office/powerpoint/2010/main" val="294298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Strings</a:t>
            </a:r>
          </a:p>
        </p:txBody>
      </p:sp>
      <p:sp>
        <p:nvSpPr>
          <p:cNvPr id="3" name="Content Placeholder 2"/>
          <p:cNvSpPr>
            <a:spLocks noGrp="1"/>
          </p:cNvSpPr>
          <p:nvPr>
            <p:ph idx="1"/>
          </p:nvPr>
        </p:nvSpPr>
        <p:spPr/>
        <p:txBody>
          <a:bodyPr/>
          <a:lstStyle/>
          <a:p>
            <a:r>
              <a:rPr lang="en-US" dirty="0"/>
              <a:t>Initialize a string</a:t>
            </a:r>
          </a:p>
          <a:p>
            <a:endParaRPr lang="en-US" dirty="0"/>
          </a:p>
          <a:p>
            <a:r>
              <a:rPr lang="en-US" dirty="0"/>
              <a:t>Example 1:  </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instructorName</a:t>
            </a:r>
            <a:r>
              <a:rPr lang="en-US" sz="1600" dirty="0">
                <a:latin typeface="Courier New" panose="02070309020205020404" pitchFamily="49" charset="0"/>
                <a:cs typeface="Courier New" panose="02070309020205020404" pitchFamily="49" charset="0"/>
              </a:rPr>
              <a:t> [] = {‘H’, ‘a’, ‘r’, ‘k’, ‘\0’};</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H</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a</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r</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k</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21" name="Group 20"/>
          <p:cNvGrpSpPr/>
          <p:nvPr/>
        </p:nvGrpSpPr>
        <p:grpSpPr>
          <a:xfrm>
            <a:off x="7313645" y="3505200"/>
            <a:ext cx="915955" cy="1299121"/>
            <a:chOff x="914400" y="4343400"/>
            <a:chExt cx="915955" cy="1299121"/>
          </a:xfrm>
        </p:grpSpPr>
        <p:sp>
          <p:nvSpPr>
            <p:cNvPr id="22" name="Rectangle 21"/>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\0</a:t>
              </a:r>
            </a:p>
          </p:txBody>
        </p:sp>
        <p:sp>
          <p:nvSpPr>
            <p:cNvPr id="23" name="TextBox 22"/>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4</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9" name="Left Brace 28"/>
          <p:cNvSpPr/>
          <p:nvPr/>
        </p:nvSpPr>
        <p:spPr bwMode="auto">
          <a:xfrm rot="16200000">
            <a:off x="4824704" y="18529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707949"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5</a:t>
            </a:r>
          </a:p>
        </p:txBody>
      </p:sp>
      <p:sp>
        <p:nvSpPr>
          <p:cNvPr id="31"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&lt;variable name&gt; [&lt;dimension&gt;] = {&lt;data&gt;, &lt;data&gt;, ‘\0’};</a:t>
            </a:r>
          </a:p>
        </p:txBody>
      </p:sp>
      <p:sp>
        <p:nvSpPr>
          <p:cNvPr id="32" name="TextBox 31"/>
          <p:cNvSpPr txBox="1"/>
          <p:nvPr/>
        </p:nvSpPr>
        <p:spPr>
          <a:xfrm>
            <a:off x="3219254" y="5558135"/>
            <a:ext cx="3601181"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String Length = 4</a:t>
            </a:r>
          </a:p>
        </p:txBody>
      </p:sp>
    </p:spTree>
    <p:extLst>
      <p:ext uri="{BB962C8B-B14F-4D97-AF65-F5344CB8AC3E}">
        <p14:creationId xmlns:p14="http://schemas.microsoft.com/office/powerpoint/2010/main" val="310910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Strings</a:t>
            </a:r>
          </a:p>
        </p:txBody>
      </p:sp>
      <p:sp>
        <p:nvSpPr>
          <p:cNvPr id="3" name="Content Placeholder 2"/>
          <p:cNvSpPr>
            <a:spLocks noGrp="1"/>
          </p:cNvSpPr>
          <p:nvPr>
            <p:ph idx="1"/>
          </p:nvPr>
        </p:nvSpPr>
        <p:spPr/>
        <p:txBody>
          <a:bodyPr/>
          <a:lstStyle/>
          <a:p>
            <a:r>
              <a:rPr lang="en-US" dirty="0"/>
              <a:t>Initialize a string</a:t>
            </a:r>
          </a:p>
          <a:p>
            <a:endParaRPr lang="en-US" dirty="0"/>
          </a:p>
          <a:p>
            <a:r>
              <a:rPr lang="en-US" dirty="0"/>
              <a:t>Example 2:  </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inputBuffer</a:t>
            </a:r>
            <a:r>
              <a:rPr lang="en-US" sz="1600" dirty="0">
                <a:latin typeface="Courier New" panose="02070309020205020404" pitchFamily="49" charset="0"/>
                <a:cs typeface="Courier New" panose="02070309020205020404" pitchFamily="49" charset="0"/>
              </a:rPr>
              <a:t> [256] = {0};</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21" name="Group 20"/>
          <p:cNvGrpSpPr/>
          <p:nvPr/>
        </p:nvGrpSpPr>
        <p:grpSpPr>
          <a:xfrm>
            <a:off x="7313645" y="3505200"/>
            <a:ext cx="915955" cy="1299121"/>
            <a:chOff x="914400" y="4343400"/>
            <a:chExt cx="915955" cy="1299121"/>
          </a:xfrm>
        </p:grpSpPr>
        <p:sp>
          <p:nvSpPr>
            <p:cNvPr id="22" name="Rectangle 21"/>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\0</a:t>
              </a:r>
            </a:p>
          </p:txBody>
        </p:sp>
        <p:sp>
          <p:nvSpPr>
            <p:cNvPr id="23" name="TextBox 22"/>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255</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9" name="Left Brace 28"/>
          <p:cNvSpPr/>
          <p:nvPr/>
        </p:nvSpPr>
        <p:spPr bwMode="auto">
          <a:xfrm rot="16200000">
            <a:off x="4824704" y="18529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707949"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256</a:t>
            </a:r>
          </a:p>
        </p:txBody>
      </p:sp>
      <p:sp>
        <p:nvSpPr>
          <p:cNvPr id="31"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&lt;variable name&gt; [&lt;dimension&gt;] = {&lt;data&gt;, &lt;data&gt;, </a:t>
            </a:r>
            <a:r>
              <a:rPr lang="en-US" sz="1600" dirty="0">
                <a:solidFill>
                  <a:schemeClr val="accent2"/>
                </a:solidFill>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a:t>
            </a:r>
          </a:p>
        </p:txBody>
      </p:sp>
      <p:sp>
        <p:nvSpPr>
          <p:cNvPr id="32" name="TextBox 31"/>
          <p:cNvSpPr txBox="1"/>
          <p:nvPr/>
        </p:nvSpPr>
        <p:spPr>
          <a:xfrm>
            <a:off x="3219254" y="5558135"/>
            <a:ext cx="3601181"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String Length = 0</a:t>
            </a:r>
          </a:p>
        </p:txBody>
      </p:sp>
      <p:sp>
        <p:nvSpPr>
          <p:cNvPr id="28" name="TextBox 27"/>
          <p:cNvSpPr txBox="1"/>
          <p:nvPr/>
        </p:nvSpPr>
        <p:spPr>
          <a:xfrm>
            <a:off x="6629400" y="44004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76371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Strings</a:t>
            </a:r>
          </a:p>
        </p:txBody>
      </p:sp>
      <p:sp>
        <p:nvSpPr>
          <p:cNvPr id="3" name="Content Placeholder 2"/>
          <p:cNvSpPr>
            <a:spLocks noGrp="1"/>
          </p:cNvSpPr>
          <p:nvPr>
            <p:ph idx="1"/>
          </p:nvPr>
        </p:nvSpPr>
        <p:spPr/>
        <p:txBody>
          <a:bodyPr/>
          <a:lstStyle/>
          <a:p>
            <a:r>
              <a:rPr lang="en-US" dirty="0"/>
              <a:t>Initialize a string</a:t>
            </a:r>
          </a:p>
          <a:p>
            <a:endParaRPr lang="en-US" dirty="0"/>
          </a:p>
          <a:p>
            <a:r>
              <a:rPr lang="en-US" dirty="0"/>
              <a:t>Example 3:  </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studentLastName</a:t>
            </a:r>
            <a:r>
              <a:rPr lang="en-US" sz="1600" dirty="0">
                <a:latin typeface="Courier New" panose="02070309020205020404" pitchFamily="49" charset="0"/>
                <a:cs typeface="Courier New" panose="02070309020205020404" pitchFamily="49" charset="0"/>
              </a:rPr>
              <a:t> [32] = {89, 111, 117, 0};</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Y</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o</a:t>
              </a: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u</a:t>
              </a: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\0</a:t>
              </a: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21" name="Group 20"/>
          <p:cNvGrpSpPr/>
          <p:nvPr/>
        </p:nvGrpSpPr>
        <p:grpSpPr>
          <a:xfrm>
            <a:off x="7313645" y="3505200"/>
            <a:ext cx="915955" cy="1299121"/>
            <a:chOff x="914400" y="4343400"/>
            <a:chExt cx="915955" cy="1299121"/>
          </a:xfrm>
        </p:grpSpPr>
        <p:sp>
          <p:nvSpPr>
            <p:cNvPr id="22" name="Rectangle 21"/>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\0</a:t>
              </a:r>
            </a:p>
          </p:txBody>
        </p:sp>
        <p:sp>
          <p:nvSpPr>
            <p:cNvPr id="23" name="TextBox 22"/>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31</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9" name="Left Brace 28"/>
          <p:cNvSpPr/>
          <p:nvPr/>
        </p:nvSpPr>
        <p:spPr bwMode="auto">
          <a:xfrm rot="16200000">
            <a:off x="4824704" y="18529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707949"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32</a:t>
            </a:r>
          </a:p>
        </p:txBody>
      </p:sp>
      <p:sp>
        <p:nvSpPr>
          <p:cNvPr id="31"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&lt;variable name&gt; [&lt;dimension&gt;] = {&lt;data&gt;, &lt;data&gt;, </a:t>
            </a:r>
            <a:r>
              <a:rPr lang="en-US" sz="1600" dirty="0">
                <a:solidFill>
                  <a:schemeClr val="accent2"/>
                </a:solidFill>
                <a:latin typeface="Courier New" panose="02070309020205020404" pitchFamily="49" charset="0"/>
                <a:cs typeface="Courier New" panose="02070309020205020404" pitchFamily="49" charset="0"/>
              </a:rPr>
              <a:t>0</a:t>
            </a:r>
            <a:r>
              <a:rPr lang="en-US" sz="1600" dirty="0">
                <a:latin typeface="Courier New" panose="02070309020205020404" pitchFamily="49" charset="0"/>
                <a:cs typeface="Courier New" panose="02070309020205020404" pitchFamily="49" charset="0"/>
              </a:rPr>
              <a:t>};</a:t>
            </a:r>
          </a:p>
        </p:txBody>
      </p:sp>
      <p:sp>
        <p:nvSpPr>
          <p:cNvPr id="32" name="TextBox 31"/>
          <p:cNvSpPr txBox="1"/>
          <p:nvPr/>
        </p:nvSpPr>
        <p:spPr>
          <a:xfrm>
            <a:off x="3219254" y="5558135"/>
            <a:ext cx="3601181"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String Length = 3</a:t>
            </a:r>
          </a:p>
        </p:txBody>
      </p:sp>
      <p:sp>
        <p:nvSpPr>
          <p:cNvPr id="28" name="TextBox 27"/>
          <p:cNvSpPr txBox="1"/>
          <p:nvPr/>
        </p:nvSpPr>
        <p:spPr>
          <a:xfrm>
            <a:off x="6629400" y="44004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0149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2</a:t>
            </a:r>
          </a:p>
        </p:txBody>
      </p:sp>
      <p:sp>
        <p:nvSpPr>
          <p:cNvPr id="4" name="Content Placeholder 3"/>
          <p:cNvSpPr>
            <a:spLocks noGrp="1"/>
          </p:cNvSpPr>
          <p:nvPr>
            <p:ph idx="1"/>
          </p:nvPr>
        </p:nvSpPr>
        <p:spPr/>
        <p:txBody>
          <a:bodyPr/>
          <a:lstStyle/>
          <a:p>
            <a:pPr marL="914400" lvl="1" indent="-457200">
              <a:buFont typeface="+mj-lt"/>
              <a:buAutoNum type="arabicPeriod"/>
            </a:pPr>
            <a:r>
              <a:rPr lang="en-US" dirty="0"/>
              <a:t>Declare and </a:t>
            </a:r>
            <a:r>
              <a:rPr lang="en-US" dirty="0" err="1"/>
              <a:t>zeroize</a:t>
            </a:r>
            <a:r>
              <a:rPr lang="en-US" dirty="0"/>
              <a:t> a char array with sufficient dimension to store your favorite word and the </a:t>
            </a:r>
            <a:r>
              <a:rPr lang="en-US" dirty="0" err="1"/>
              <a:t>nul</a:t>
            </a:r>
            <a:r>
              <a:rPr lang="en-US" dirty="0"/>
              <a:t> character</a:t>
            </a:r>
          </a:p>
          <a:p>
            <a:pPr marL="914400" lvl="1" indent="-457200">
              <a:buFont typeface="+mj-lt"/>
              <a:buAutoNum type="arabicPeriod"/>
            </a:pPr>
            <a:endParaRPr lang="en-US" dirty="0"/>
          </a:p>
          <a:p>
            <a:pPr marL="914400" lvl="1" indent="-457200">
              <a:buFont typeface="+mj-lt"/>
              <a:buAutoNum type="arabicPeriod"/>
            </a:pPr>
            <a:r>
              <a:rPr lang="en-US" dirty="0"/>
              <a:t>Assign your favorite word to the leading elements of that array</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p:txBody>
      </p:sp>
      <p:sp>
        <p:nvSpPr>
          <p:cNvPr id="5" name="Content Placeholder 2"/>
          <p:cNvSpPr txBox="1">
            <a:spLocks/>
          </p:cNvSpPr>
          <p:nvPr/>
        </p:nvSpPr>
        <p:spPr bwMode="auto">
          <a:xfrm>
            <a:off x="277615" y="23622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[9] = {0};</a:t>
            </a:r>
          </a:p>
        </p:txBody>
      </p:sp>
      <p:sp>
        <p:nvSpPr>
          <p:cNvPr id="6" name="Content Placeholder 2"/>
          <p:cNvSpPr txBox="1">
            <a:spLocks/>
          </p:cNvSpPr>
          <p:nvPr/>
        </p:nvSpPr>
        <p:spPr bwMode="auto">
          <a:xfrm>
            <a:off x="277615" y="3505200"/>
            <a:ext cx="8588771" cy="2514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[0] = 66;</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[1] = 97;</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[2] = 122;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[3] = 105;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[4] = 110;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[5] = 103;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[6] = 97;</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[7] = 33;</a:t>
            </a:r>
          </a:p>
        </p:txBody>
      </p:sp>
    </p:spTree>
    <p:extLst>
      <p:ext uri="{BB962C8B-B14F-4D97-AF65-F5344CB8AC3E}">
        <p14:creationId xmlns:p14="http://schemas.microsoft.com/office/powerpoint/2010/main" val="312595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2</a:t>
            </a:r>
          </a:p>
        </p:txBody>
      </p:sp>
      <p:sp>
        <p:nvSpPr>
          <p:cNvPr id="4" name="Content Placeholder 3"/>
          <p:cNvSpPr>
            <a:spLocks noGrp="1"/>
          </p:cNvSpPr>
          <p:nvPr>
            <p:ph idx="1"/>
          </p:nvPr>
        </p:nvSpPr>
        <p:spPr/>
        <p:txBody>
          <a:bodyPr/>
          <a:lstStyle/>
          <a:p>
            <a:pPr marL="914400" lvl="1" indent="-457200">
              <a:buFont typeface="+mj-lt"/>
              <a:buAutoNum type="arabicPeriod" startAt="3"/>
            </a:pPr>
            <a:r>
              <a:rPr lang="en-US" dirty="0"/>
              <a:t>Ensure your string is null-terminated by manually setting the last element to 0</a:t>
            </a:r>
          </a:p>
          <a:p>
            <a:pPr marL="914400" lvl="1" indent="-457200">
              <a:buFont typeface="+mj-lt"/>
              <a:buAutoNum type="arabicPeriod" startAt="3"/>
            </a:pPr>
            <a:endParaRPr lang="en-US" dirty="0"/>
          </a:p>
          <a:p>
            <a:pPr marL="914400" lvl="1" indent="-457200">
              <a:buFont typeface="+mj-lt"/>
              <a:buAutoNum type="arabicPeriod" startAt="3"/>
            </a:pPr>
            <a:r>
              <a:rPr lang="en-US" dirty="0"/>
              <a:t>Print your null-terminated string</a:t>
            </a:r>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p:txBody>
      </p:sp>
      <p:sp>
        <p:nvSpPr>
          <p:cNvPr id="5" name="Content Placeholder 2"/>
          <p:cNvSpPr txBox="1">
            <a:spLocks/>
          </p:cNvSpPr>
          <p:nvPr/>
        </p:nvSpPr>
        <p:spPr bwMode="auto">
          <a:xfrm>
            <a:off x="277615" y="20574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[8] = 0;</a:t>
            </a:r>
          </a:p>
        </p:txBody>
      </p:sp>
      <p:sp>
        <p:nvSpPr>
          <p:cNvPr id="6" name="Content Placeholder 2"/>
          <p:cNvSpPr txBox="1">
            <a:spLocks/>
          </p:cNvSpPr>
          <p:nvPr/>
        </p:nvSpPr>
        <p:spPr bwMode="auto">
          <a:xfrm>
            <a:off x="277615" y="2895600"/>
            <a:ext cx="8588771" cy="301752"/>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(“My favorite word is %s \n”,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a:t>
            </a:r>
          </a:p>
        </p:txBody>
      </p:sp>
      <p:sp>
        <p:nvSpPr>
          <p:cNvPr id="7" name="TextBox 6"/>
          <p:cNvSpPr txBox="1"/>
          <p:nvPr/>
        </p:nvSpPr>
        <p:spPr>
          <a:xfrm>
            <a:off x="-533400" y="6139934"/>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Replace/remove/comment all </a:t>
            </a:r>
            <a:r>
              <a:rPr lang="en-US" b="1" dirty="0" err="1">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nul</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(‘\0’) characters and print the string </a:t>
            </a:r>
          </a:p>
        </p:txBody>
      </p:sp>
      <p:sp>
        <p:nvSpPr>
          <p:cNvPr id="8" name="TextBox 7"/>
          <p:cNvSpPr txBox="1"/>
          <p:nvPr/>
        </p:nvSpPr>
        <p:spPr>
          <a:xfrm>
            <a:off x="-533400" y="5410200"/>
            <a:ext cx="10210800" cy="646331"/>
          </a:xfrm>
          <a:prstGeom prst="rect">
            <a:avLst/>
          </a:prstGeom>
          <a:solidFill>
            <a:schemeClr val="accent6"/>
          </a:solidFill>
          <a:ln>
            <a:solidFill>
              <a:schemeClr val="bg1"/>
            </a:solidFill>
          </a:ln>
        </p:spPr>
        <p:txBody>
          <a:bodyPr wrap="square" rtlCol="0" anchor="ctr">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Explicitly ensuring you have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nul</a:t>
            </a: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-terminated </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your string is a safe programming practice</a:t>
            </a:r>
          </a:p>
        </p:txBody>
      </p:sp>
    </p:spTree>
    <p:extLst>
      <p:ext uri="{BB962C8B-B14F-4D97-AF65-F5344CB8AC3E}">
        <p14:creationId xmlns:p14="http://schemas.microsoft.com/office/powerpoint/2010/main" val="1177745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2</a:t>
            </a:r>
          </a:p>
        </p:txBody>
      </p:sp>
      <p:sp>
        <p:nvSpPr>
          <p:cNvPr id="5" name="Content Placeholder 2"/>
          <p:cNvSpPr txBox="1">
            <a:spLocks/>
          </p:cNvSpPr>
          <p:nvPr/>
        </p:nvSpPr>
        <p:spPr bwMode="auto">
          <a:xfrm>
            <a:off x="277615" y="1295400"/>
            <a:ext cx="8588771"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[9] = {0}; // Initialize a char array</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[0] = 70;	// F</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[1] = 101;	// 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[2] = 114;	// 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[3] = 114;	// 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[4] = 94;	// a</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[5] = 114;	// 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[6] = 105;	// </a:t>
            </a:r>
            <a:r>
              <a:rPr lang="en-US" sz="1600" dirty="0" err="1">
                <a:latin typeface="Courier New" panose="02070309020205020404" pitchFamily="49" charset="0"/>
                <a:cs typeface="Courier New" panose="02070309020205020404" pitchFamily="49" charset="0"/>
              </a:rPr>
              <a:t>i</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[7] = 33;	//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 [8] = 0;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(“My favorite word is %s \n”, </a:t>
            </a:r>
            <a:r>
              <a:rPr lang="en-US" sz="1600" dirty="0" err="1">
                <a:latin typeface="Courier New" panose="02070309020205020404" pitchFamily="49" charset="0"/>
                <a:cs typeface="Courier New" panose="02070309020205020404" pitchFamily="49" charset="0"/>
              </a:rPr>
              <a:t>myFavoriteWord</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 Will output…</a:t>
            </a:r>
          </a:p>
          <a:p>
            <a:pPr marL="0" indent="0">
              <a:buNone/>
            </a:pPr>
            <a:r>
              <a:rPr lang="en-US" sz="1600" dirty="0">
                <a:latin typeface="Courier New" panose="02070309020205020404" pitchFamily="49" charset="0"/>
                <a:cs typeface="Courier New" panose="02070309020205020404" pitchFamily="49" charset="0"/>
              </a:rPr>
              <a:t>	 // My favorite word is Ferrari!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8932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2</a:t>
            </a:r>
          </a:p>
        </p:txBody>
      </p:sp>
      <p:sp>
        <p:nvSpPr>
          <p:cNvPr id="4" name="Content Placeholder 3"/>
          <p:cNvSpPr>
            <a:spLocks noGrp="1"/>
          </p:cNvSpPr>
          <p:nvPr>
            <p:ph idx="1"/>
          </p:nvPr>
        </p:nvSpPr>
        <p:spPr/>
        <p:txBody>
          <a:bodyPr/>
          <a:lstStyle/>
          <a:p>
            <a:pPr marL="914400" lvl="1" indent="-457200">
              <a:buFont typeface="+mj-lt"/>
              <a:buAutoNum type="arabicPeriod"/>
            </a:pPr>
            <a:r>
              <a:rPr lang="en-US" dirty="0"/>
              <a:t>Declare and </a:t>
            </a:r>
            <a:r>
              <a:rPr lang="en-US" dirty="0" err="1"/>
              <a:t>zeroize</a:t>
            </a:r>
            <a:r>
              <a:rPr lang="en-US" dirty="0"/>
              <a:t> a char array with a dimension of 256</a:t>
            </a:r>
          </a:p>
          <a:p>
            <a:pPr marL="914400" lvl="1" indent="-457200">
              <a:buFont typeface="+mj-lt"/>
              <a:buAutoNum type="arabicPeriod"/>
            </a:pPr>
            <a:r>
              <a:rPr lang="en-US" dirty="0"/>
              <a:t>Assign your chosen phrase to the leading elements of that array</a:t>
            </a:r>
          </a:p>
          <a:p>
            <a:pPr marL="914400" lvl="1" indent="-457200">
              <a:buFont typeface="+mj-lt"/>
              <a:buAutoNum type="arabicPeriod"/>
            </a:pPr>
            <a:r>
              <a:rPr lang="en-US" dirty="0"/>
              <a:t>Explicitly verify your string is </a:t>
            </a:r>
            <a:r>
              <a:rPr lang="en-US" dirty="0" err="1"/>
              <a:t>nul</a:t>
            </a:r>
            <a:r>
              <a:rPr lang="en-US" dirty="0"/>
              <a:t>-terminated</a:t>
            </a:r>
          </a:p>
          <a:p>
            <a:pPr marL="914400" lvl="1" indent="-457200">
              <a:buFont typeface="+mj-lt"/>
              <a:buAutoNum type="arabicPeriod"/>
            </a:pPr>
            <a:r>
              <a:rPr lang="en-US" dirty="0"/>
              <a:t>Print your string</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a:p>
            <a:pPr marL="914400" lvl="1" indent="-457200">
              <a:buFont typeface="+mj-lt"/>
              <a:buAutoNum type="arabicPeriod" startAt="3"/>
            </a:pPr>
            <a:endParaRPr lang="en-US" dirty="0"/>
          </a:p>
        </p:txBody>
      </p:sp>
      <p:sp>
        <p:nvSpPr>
          <p:cNvPr id="7" name="TextBox 6"/>
          <p:cNvSpPr txBox="1"/>
          <p:nvPr/>
        </p:nvSpPr>
        <p:spPr>
          <a:xfrm>
            <a:off x="-533400" y="6139934"/>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Replace/remove/comment all </a:t>
            </a:r>
            <a:r>
              <a:rPr lang="en-US" b="1" dirty="0" err="1">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nul</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(‘\0’) characters and print the string </a:t>
            </a:r>
          </a:p>
        </p:txBody>
      </p:sp>
      <p:sp>
        <p:nvSpPr>
          <p:cNvPr id="8" name="TextBox 7"/>
          <p:cNvSpPr txBox="1"/>
          <p:nvPr/>
        </p:nvSpPr>
        <p:spPr>
          <a:xfrm>
            <a:off x="-533400" y="5650468"/>
            <a:ext cx="10210800" cy="369332"/>
          </a:xfrm>
          <a:prstGeom prst="rect">
            <a:avLst/>
          </a:prstGeom>
          <a:solidFill>
            <a:schemeClr val="accent6"/>
          </a:solidFill>
          <a:ln>
            <a:solidFill>
              <a:schemeClr val="bg1"/>
            </a:solidFill>
          </a:ln>
        </p:spPr>
        <p:txBody>
          <a:bodyPr wrap="square" rtlCol="0" anchor="ctr">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QUIZ: What is your string length?</a:t>
            </a:r>
          </a:p>
        </p:txBody>
      </p:sp>
    </p:spTree>
    <p:extLst>
      <p:ext uri="{BB962C8B-B14F-4D97-AF65-F5344CB8AC3E}">
        <p14:creationId xmlns:p14="http://schemas.microsoft.com/office/powerpoint/2010/main" val="51616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Coding Style Guide</a:t>
            </a:r>
          </a:p>
          <a:p>
            <a:r>
              <a:rPr lang="en-US" dirty="0"/>
              <a:t>Presentation Stub Code</a:t>
            </a:r>
          </a:p>
          <a:p>
            <a:r>
              <a:rPr lang="en-US" dirty="0"/>
              <a:t>Arrays</a:t>
            </a:r>
          </a:p>
          <a:p>
            <a:pPr lvl="1"/>
            <a:r>
              <a:rPr lang="en-US" dirty="0"/>
              <a:t>Declare</a:t>
            </a:r>
          </a:p>
          <a:p>
            <a:pPr lvl="1"/>
            <a:r>
              <a:rPr lang="en-US" dirty="0"/>
              <a:t>Initialize</a:t>
            </a:r>
          </a:p>
          <a:p>
            <a:pPr lvl="1"/>
            <a:r>
              <a:rPr lang="en-US" dirty="0"/>
              <a:t>Access &amp; Modification</a:t>
            </a:r>
          </a:p>
          <a:p>
            <a:r>
              <a:rPr lang="en-US" dirty="0"/>
              <a:t>Strings</a:t>
            </a:r>
          </a:p>
          <a:p>
            <a:pPr lvl="1"/>
            <a:r>
              <a:rPr lang="en-US" dirty="0"/>
              <a:t>Declare</a:t>
            </a:r>
          </a:p>
          <a:p>
            <a:pPr lvl="1"/>
            <a:r>
              <a:rPr lang="en-US" dirty="0"/>
              <a:t>Initialize</a:t>
            </a:r>
          </a:p>
          <a:p>
            <a:pPr lvl="1"/>
            <a:r>
              <a:rPr lang="en-US" dirty="0"/>
              <a:t>Access &amp; Modification</a:t>
            </a:r>
          </a:p>
        </p:txBody>
      </p:sp>
    </p:spTree>
    <p:extLst>
      <p:ext uri="{BB962C8B-B14F-4D97-AF65-F5344CB8AC3E}">
        <p14:creationId xmlns:p14="http://schemas.microsoft.com/office/powerpoint/2010/main" val="426310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Style Guide</a:t>
            </a:r>
          </a:p>
        </p:txBody>
      </p:sp>
      <p:sp>
        <p:nvSpPr>
          <p:cNvPr id="3" name="Content Placeholder 2"/>
          <p:cNvSpPr>
            <a:spLocks noGrp="1"/>
          </p:cNvSpPr>
          <p:nvPr>
            <p:ph idx="1"/>
          </p:nvPr>
        </p:nvSpPr>
        <p:spPr/>
        <p:txBody>
          <a:bodyPr/>
          <a:lstStyle/>
          <a:p>
            <a:pPr marL="0" indent="0">
              <a:buNone/>
            </a:pPr>
            <a:r>
              <a:rPr lang="en-US" u="sng" dirty="0"/>
              <a:t>Requirements</a:t>
            </a:r>
          </a:p>
          <a:p>
            <a:pPr marL="457200" indent="-457200">
              <a:buAutoNum type="arabicPeriod"/>
            </a:pPr>
            <a:r>
              <a:rPr lang="en-US" dirty="0"/>
              <a:t>Comments</a:t>
            </a:r>
          </a:p>
          <a:p>
            <a:pPr marL="457200" indent="-457200">
              <a:buAutoNum type="arabicPeriod" startAt="3"/>
            </a:pPr>
            <a:r>
              <a:rPr lang="en-US" dirty="0"/>
              <a:t>Names</a:t>
            </a:r>
          </a:p>
          <a:p>
            <a:pPr marL="457200" indent="-457200">
              <a:buAutoNum type="arabicPeriod" startAt="4"/>
            </a:pPr>
            <a:r>
              <a:rPr lang="en-US" dirty="0"/>
              <a:t>Indent/Brace Style</a:t>
            </a:r>
          </a:p>
          <a:p>
            <a:pPr marL="457200" indent="-457200">
              <a:buAutoNum type="arabicPeriod" startAt="5"/>
            </a:pPr>
            <a:r>
              <a:rPr lang="en-US" dirty="0"/>
              <a:t>Files</a:t>
            </a:r>
          </a:p>
          <a:p>
            <a:pPr marL="0" indent="0">
              <a:buNone/>
            </a:pPr>
            <a:endParaRPr lang="en-US" dirty="0"/>
          </a:p>
          <a:p>
            <a:pPr marL="0" indent="0">
              <a:buNone/>
            </a:pPr>
            <a:r>
              <a:rPr lang="en-US" u="sng" dirty="0"/>
              <a:t>Recommendations</a:t>
            </a:r>
          </a:p>
          <a:p>
            <a:pPr marL="457200" indent="-457200">
              <a:buAutoNum type="arabicPeriod"/>
            </a:pPr>
            <a:r>
              <a:rPr lang="en-US" dirty="0"/>
              <a:t>Comments</a:t>
            </a:r>
          </a:p>
          <a:p>
            <a:pPr marL="457200" indent="-457200">
              <a:buFont typeface="+mj-lt"/>
              <a:buAutoNum type="arabicPeriod" startAt="3"/>
            </a:pPr>
            <a:r>
              <a:rPr lang="en-US" dirty="0">
                <a:solidFill>
                  <a:schemeClr val="accent2"/>
                </a:solidFill>
              </a:rPr>
              <a:t>General Formatting (choose one format)</a:t>
            </a:r>
          </a:p>
          <a:p>
            <a:pPr marL="457200" indent="-457200">
              <a:buFont typeface="+mj-lt"/>
              <a:buAutoNum type="arabicPeriod" startAt="3"/>
            </a:pPr>
            <a:r>
              <a:rPr lang="en-US" dirty="0">
                <a:solidFill>
                  <a:schemeClr val="accent2"/>
                </a:solidFill>
              </a:rPr>
              <a:t>Indent/Brace Style</a:t>
            </a:r>
          </a:p>
          <a:p>
            <a:pPr marL="457200" indent="-457200">
              <a:buFont typeface="+mj-lt"/>
              <a:buAutoNum type="arabicPeriod" startAt="3"/>
            </a:pPr>
            <a:r>
              <a:rPr lang="en-US" dirty="0">
                <a:solidFill>
                  <a:schemeClr val="accent2"/>
                </a:solidFill>
              </a:rPr>
              <a:t>Variables (initialize at declaration)</a:t>
            </a:r>
          </a:p>
        </p:txBody>
      </p:sp>
    </p:spTree>
    <p:extLst>
      <p:ext uri="{BB962C8B-B14F-4D97-AF65-F5344CB8AC3E}">
        <p14:creationId xmlns:p14="http://schemas.microsoft.com/office/powerpoint/2010/main" val="1170261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Block:  I</a:t>
            </a:r>
            <a:br>
              <a:rPr lang="en-US" dirty="0"/>
            </a:br>
            <a:r>
              <a:rPr lang="en-US" dirty="0"/>
              <a:t>Unit:  1</a:t>
            </a:r>
            <a:br>
              <a:rPr lang="en-US" dirty="0"/>
            </a:br>
            <a:r>
              <a:rPr lang="en-US" dirty="0"/>
              <a:t>Objective:  d</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dirty="0">
                <a:solidFill>
                  <a:srgbClr val="00B050"/>
                </a:solidFill>
              </a:rPr>
              <a:t>UNCLASSIFIED//FOUO</a:t>
            </a:r>
          </a:p>
        </p:txBody>
      </p:sp>
    </p:spTree>
    <p:extLst>
      <p:ext uri="{BB962C8B-B14F-4D97-AF65-F5344CB8AC3E}">
        <p14:creationId xmlns:p14="http://schemas.microsoft.com/office/powerpoint/2010/main" val="182061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24657" y="3276600"/>
            <a:ext cx="8294687" cy="32766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 </a:t>
            </a:r>
            <a:r>
              <a:rPr lang="en-US" sz="1800" kern="0" dirty="0">
                <a:solidFill>
                  <a:schemeClr val="accent2"/>
                </a:solidFill>
                <a:latin typeface="Courier New" panose="02070309020205020404" pitchFamily="49" charset="0"/>
                <a:cs typeface="Courier New" panose="02070309020205020404" pitchFamily="49" charset="0"/>
              </a:rPr>
              <a:t>// Contains definitions for </a:t>
            </a:r>
            <a:r>
              <a:rPr lang="en-US" sz="1800" kern="0" dirty="0" err="1">
                <a:solidFill>
                  <a:schemeClr val="accent2"/>
                </a:solidFill>
                <a:latin typeface="Courier New" panose="02070309020205020404" pitchFamily="49" charset="0"/>
                <a:cs typeface="Courier New" panose="02070309020205020404" pitchFamily="49" charset="0"/>
              </a:rPr>
              <a:t>printf</a:t>
            </a:r>
            <a:r>
              <a:rPr lang="en-US" sz="1800" kern="0" dirty="0">
                <a:solidFill>
                  <a:schemeClr val="accent2"/>
                </a:solidFill>
                <a:latin typeface="Courier New" panose="02070309020205020404" pitchFamily="49" charset="0"/>
                <a:cs typeface="Courier New" panose="02070309020205020404" pitchFamily="49" charset="0"/>
              </a:rPr>
              <a:t>/</a:t>
            </a:r>
            <a:r>
              <a:rPr lang="en-US" sz="1800" kern="0" dirty="0" err="1">
                <a:solidFill>
                  <a:schemeClr val="accent2"/>
                </a:solidFill>
                <a:latin typeface="Courier New" panose="02070309020205020404" pitchFamily="49" charset="0"/>
                <a:cs typeface="Courier New" panose="02070309020205020404" pitchFamily="49" charset="0"/>
              </a:rPr>
              <a:t>scanf</a:t>
            </a:r>
            <a:endParaRPr lang="en-US" sz="1800" kern="0" dirty="0">
              <a:solidFill>
                <a:schemeClr val="accent2"/>
              </a:solidFill>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a:solidFill>
                  <a:schemeClr val="accent2"/>
                </a:solidFill>
                <a:latin typeface="Courier New" panose="02070309020205020404" pitchFamily="49" charset="0"/>
                <a:cs typeface="Courier New" panose="02070309020205020404" pitchFamily="49" charset="0"/>
              </a:rPr>
              <a:t>// Defines the “main” function.  No input; returns an int.</a:t>
            </a: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 INSERT TABBED STUB CODE HERE */</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getchar</a:t>
            </a: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Pauses for user input</a:t>
            </a:r>
          </a:p>
          <a:p>
            <a:pPr marL="0" indent="0">
              <a:buFontTx/>
              <a:buNone/>
            </a:pPr>
            <a:r>
              <a:rPr lang="en-US" sz="1800" kern="0" dirty="0">
                <a:latin typeface="Courier New" panose="02070309020205020404" pitchFamily="49" charset="0"/>
                <a:cs typeface="Courier New" panose="02070309020205020404" pitchFamily="49" charset="0"/>
              </a:rPr>
              <a:t>	return 0; </a:t>
            </a:r>
            <a:r>
              <a:rPr lang="en-US" sz="1800" kern="0" dirty="0">
                <a:solidFill>
                  <a:schemeClr val="accent2"/>
                </a:solidFill>
                <a:latin typeface="Courier New" panose="02070309020205020404" pitchFamily="49" charset="0"/>
                <a:cs typeface="Courier New" panose="02070309020205020404" pitchFamily="49" charset="0"/>
              </a:rPr>
              <a:t>// Return 0 for success</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a:solidFill>
                  <a:schemeClr val="accent2"/>
                </a:solidFill>
                <a:latin typeface="Courier New" panose="02070309020205020404" pitchFamily="49" charset="0"/>
                <a:cs typeface="Courier New" panose="02070309020205020404" pitchFamily="49" charset="0"/>
              </a:rPr>
              <a:t>// Following line is a “new line”</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420624" y="3276600"/>
            <a:ext cx="8294687" cy="3279648"/>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FontTx/>
              <a:buNone/>
            </a:pPr>
            <a:r>
              <a:rPr lang="en-US" sz="1800" kern="0" dirty="0">
                <a:latin typeface="Courier New" panose="02070309020205020404" pitchFamily="49" charset="0"/>
                <a:cs typeface="Courier New" panose="02070309020205020404" pitchFamily="49" charset="0"/>
              </a:rPr>
              <a:t>#include &lt;</a:t>
            </a:r>
            <a:r>
              <a:rPr lang="en-US" sz="1800" kern="0" dirty="0" err="1">
                <a:latin typeface="Courier New" panose="02070309020205020404" pitchFamily="49" charset="0"/>
                <a:cs typeface="Courier New" panose="02070309020205020404" pitchFamily="49" charset="0"/>
              </a:rPr>
              <a:t>stdio.h</a:t>
            </a:r>
            <a:r>
              <a:rPr lang="en-US" sz="1800" kern="0" dirty="0">
                <a:latin typeface="Courier New" panose="02070309020205020404" pitchFamily="49" charset="0"/>
                <a:cs typeface="Courier New" panose="02070309020205020404" pitchFamily="49" charset="0"/>
              </a:rPr>
              <a:t>&gt;</a:t>
            </a: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endParaRPr lang="en-US" sz="1800" kern="0" dirty="0">
              <a:latin typeface="Courier New" panose="02070309020205020404" pitchFamily="49" charset="0"/>
              <a:cs typeface="Courier New" panose="02070309020205020404" pitchFamily="49" charset="0"/>
            </a:endParaRPr>
          </a:p>
          <a:p>
            <a:pPr marL="0" indent="0">
              <a:buFontTx/>
              <a:buNone/>
            </a:pPr>
            <a:r>
              <a:rPr lang="en-US" sz="1800" kern="0" dirty="0" err="1">
                <a:latin typeface="Courier New" panose="02070309020205020404" pitchFamily="49" charset="0"/>
                <a:cs typeface="Courier New" panose="02070309020205020404" pitchFamily="49" charset="0"/>
              </a:rPr>
              <a:t>int</a:t>
            </a:r>
            <a:r>
              <a:rPr lang="en-US" sz="1800" kern="0" dirty="0">
                <a:latin typeface="Courier New" panose="02070309020205020404" pitchFamily="49" charset="0"/>
                <a:cs typeface="Courier New" panose="02070309020205020404" pitchFamily="49" charset="0"/>
              </a:rPr>
              <a:t> main(void)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 INSERT TABBED STUB CODE HERE */</a:t>
            </a:r>
          </a:p>
          <a:p>
            <a:pPr marL="0" indent="0">
              <a:buFontTx/>
              <a:buNone/>
            </a:pP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getchar</a:t>
            </a:r>
            <a:r>
              <a:rPr lang="en-US" sz="1800" kern="0" dirty="0">
                <a:latin typeface="Courier New" panose="02070309020205020404" pitchFamily="49" charset="0"/>
                <a:cs typeface="Courier New" panose="02070309020205020404" pitchFamily="49" charset="0"/>
              </a:rPr>
              <a:t>();</a:t>
            </a:r>
          </a:p>
          <a:p>
            <a:pPr marL="0" indent="0">
              <a:buFontTx/>
              <a:buNone/>
            </a:pPr>
            <a:r>
              <a:rPr lang="en-US" sz="1800" kern="0" dirty="0">
                <a:latin typeface="Courier New" panose="02070309020205020404" pitchFamily="49" charset="0"/>
                <a:cs typeface="Courier New" panose="02070309020205020404" pitchFamily="49" charset="0"/>
              </a:rPr>
              <a:t>	return 0; </a:t>
            </a:r>
          </a:p>
          <a:p>
            <a:pPr marL="0" indent="0">
              <a:buFontTx/>
              <a:buNone/>
            </a:pPr>
            <a:r>
              <a:rPr lang="en-US" sz="1800" kern="0" dirty="0">
                <a:latin typeface="Courier New" panose="02070309020205020404" pitchFamily="49" charset="0"/>
                <a:cs typeface="Courier New" panose="02070309020205020404" pitchFamily="49" charset="0"/>
              </a:rPr>
              <a:t>}</a:t>
            </a:r>
          </a:p>
          <a:p>
            <a:pPr marL="0" indent="0">
              <a:buFontTx/>
              <a:buNone/>
            </a:pPr>
            <a:endParaRPr lang="en-US" sz="1800" kern="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Stub Code</a:t>
            </a:r>
          </a:p>
        </p:txBody>
      </p:sp>
      <p:sp>
        <p:nvSpPr>
          <p:cNvPr id="3" name="Content Placeholder 2"/>
          <p:cNvSpPr>
            <a:spLocks noGrp="1"/>
          </p:cNvSpPr>
          <p:nvPr>
            <p:ph idx="1"/>
          </p:nvPr>
        </p:nvSpPr>
        <p:spPr/>
        <p:txBody>
          <a:bodyPr/>
          <a:lstStyle/>
          <a:p>
            <a:r>
              <a:rPr lang="en-US" dirty="0"/>
              <a:t>Slideshow presentations will no longer show full code</a:t>
            </a:r>
          </a:p>
          <a:p>
            <a:r>
              <a:rPr lang="en-US" dirty="0"/>
              <a:t>This “shell” is necessary to compile but will be omitted for the sake of space</a:t>
            </a:r>
          </a:p>
          <a:p>
            <a:endParaRPr lang="en-US" dirty="0"/>
          </a:p>
          <a:p>
            <a:endParaRPr lang="en-US" dirty="0"/>
          </a:p>
        </p:txBody>
      </p:sp>
    </p:spTree>
    <p:extLst>
      <p:ext uri="{BB962C8B-B14F-4D97-AF65-F5344CB8AC3E}">
        <p14:creationId xmlns:p14="http://schemas.microsoft.com/office/powerpoint/2010/main" val="23790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Array – “A set of consecutive memory locations used to store items of a specified data type”</a:t>
            </a:r>
          </a:p>
          <a:p>
            <a:r>
              <a:rPr lang="en-US" dirty="0"/>
              <a:t>Each item in the array is an “element”</a:t>
            </a:r>
          </a:p>
          <a:p>
            <a:r>
              <a:rPr lang="en-US" dirty="0"/>
              <a:t>The number of elements in an array is called the dimension of the array</a:t>
            </a:r>
          </a:p>
          <a:p>
            <a:r>
              <a:rPr lang="en-US" dirty="0"/>
              <a:t>Numbering of the elements begins at zero (</a:t>
            </a:r>
            <a:r>
              <a:rPr lang="en-US" dirty="0">
                <a:latin typeface="Courier New" panose="02070309020205020404" pitchFamily="49" charset="0"/>
                <a:cs typeface="Courier New" panose="02070309020205020404" pitchFamily="49" charset="0"/>
              </a:rPr>
              <a:t>0</a:t>
            </a:r>
            <a:r>
              <a:rPr lang="en-US" dirty="0"/>
              <a:t>)</a:t>
            </a:r>
          </a:p>
          <a:p>
            <a:endParaRPr lang="en-US" dirty="0"/>
          </a:p>
        </p:txBody>
      </p:sp>
      <p:sp>
        <p:nvSpPr>
          <p:cNvPr id="2" name="Title 1"/>
          <p:cNvSpPr>
            <a:spLocks noGrp="1"/>
          </p:cNvSpPr>
          <p:nvPr>
            <p:ph type="title"/>
          </p:nvPr>
        </p:nvSpPr>
        <p:spPr/>
        <p:txBody>
          <a:bodyPr/>
          <a:lstStyle/>
          <a:p>
            <a:r>
              <a:rPr lang="en-US" dirty="0"/>
              <a:t>Arrays</a:t>
            </a:r>
          </a:p>
        </p:txBody>
      </p:sp>
      <p:grpSp>
        <p:nvGrpSpPr>
          <p:cNvPr id="8" name="Group 7"/>
          <p:cNvGrpSpPr/>
          <p:nvPr/>
        </p:nvGrpSpPr>
        <p:grpSpPr>
          <a:xfrm>
            <a:off x="1828800" y="4343400"/>
            <a:ext cx="915955" cy="1299121"/>
            <a:chOff x="914400" y="4343400"/>
            <a:chExt cx="915955" cy="1299121"/>
          </a:xfrm>
        </p:grpSpPr>
        <p:sp>
          <p:nvSpPr>
            <p:cNvPr id="5" name="Rectangle 4"/>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0</a:t>
              </a:r>
            </a:p>
          </p:txBody>
        </p:sp>
        <p:sp>
          <p:nvSpPr>
            <p:cNvPr id="7" name="TextBox 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9" name="Group 8"/>
          <p:cNvGrpSpPr/>
          <p:nvPr/>
        </p:nvGrpSpPr>
        <p:grpSpPr>
          <a:xfrm>
            <a:off x="3200400" y="43434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2" name="Group 11"/>
          <p:cNvGrpSpPr/>
          <p:nvPr/>
        </p:nvGrpSpPr>
        <p:grpSpPr>
          <a:xfrm>
            <a:off x="4570445" y="43434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5" name="Group 14"/>
          <p:cNvGrpSpPr/>
          <p:nvPr/>
        </p:nvGrpSpPr>
        <p:grpSpPr>
          <a:xfrm>
            <a:off x="5942045" y="43434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2</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18" name="Group 17"/>
          <p:cNvGrpSpPr/>
          <p:nvPr/>
        </p:nvGrpSpPr>
        <p:grpSpPr>
          <a:xfrm>
            <a:off x="7313645" y="43434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3</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n-1</a:t>
              </a:r>
            </a:p>
          </p:txBody>
        </p:sp>
      </p:grpSp>
      <p:sp>
        <p:nvSpPr>
          <p:cNvPr id="21" name="TextBox 20"/>
          <p:cNvSpPr txBox="1"/>
          <p:nvPr/>
        </p:nvSpPr>
        <p:spPr>
          <a:xfrm>
            <a:off x="457200" y="45675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3" name="TextBox 22"/>
          <p:cNvSpPr txBox="1"/>
          <p:nvPr/>
        </p:nvSpPr>
        <p:spPr>
          <a:xfrm>
            <a:off x="0" y="52087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5" name="Straight Arrow Connector 24"/>
          <p:cNvCxnSpPr>
            <a:stCxn id="21" idx="3"/>
            <a:endCxn id="5" idx="1"/>
          </p:cNvCxnSpPr>
          <p:nvPr/>
        </p:nvCxnSpPr>
        <p:spPr bwMode="auto">
          <a:xfrm>
            <a:off x="1371600" y="47983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6" name="Straight Arrow Connector 25"/>
          <p:cNvCxnSpPr>
            <a:stCxn id="23" idx="3"/>
            <a:endCxn id="7" idx="1"/>
          </p:cNvCxnSpPr>
          <p:nvPr/>
        </p:nvCxnSpPr>
        <p:spPr bwMode="auto">
          <a:xfrm>
            <a:off x="1371600" y="54395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31" name="TextBox 30"/>
          <p:cNvSpPr txBox="1"/>
          <p:nvPr/>
        </p:nvSpPr>
        <p:spPr>
          <a:xfrm>
            <a:off x="6629400" y="52386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32" name="Left Brace 31"/>
          <p:cNvSpPr/>
          <p:nvPr/>
        </p:nvSpPr>
        <p:spPr bwMode="auto">
          <a:xfrm rot="16200000">
            <a:off x="4824704" y="26911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3" name="TextBox 32"/>
          <p:cNvSpPr txBox="1"/>
          <p:nvPr/>
        </p:nvSpPr>
        <p:spPr>
          <a:xfrm>
            <a:off x="3707949" y="60153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n</a:t>
            </a:r>
          </a:p>
        </p:txBody>
      </p:sp>
    </p:spTree>
    <p:extLst>
      <p:ext uri="{BB962C8B-B14F-4D97-AF65-F5344CB8AC3E}">
        <p14:creationId xmlns:p14="http://schemas.microsoft.com/office/powerpoint/2010/main" val="353810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Arrays</a:t>
            </a:r>
          </a:p>
        </p:txBody>
      </p:sp>
      <p:sp>
        <p:nvSpPr>
          <p:cNvPr id="3" name="Content Placeholder 2"/>
          <p:cNvSpPr>
            <a:spLocks noGrp="1"/>
          </p:cNvSpPr>
          <p:nvPr>
            <p:ph idx="1"/>
          </p:nvPr>
        </p:nvSpPr>
        <p:spPr/>
        <p:txBody>
          <a:bodyPr/>
          <a:lstStyle/>
          <a:p>
            <a:r>
              <a:rPr lang="en-US" dirty="0"/>
              <a:t>Declare an array</a:t>
            </a:r>
          </a:p>
          <a:p>
            <a:endParaRPr lang="en-US" dirty="0"/>
          </a:p>
          <a:p>
            <a:r>
              <a:rPr lang="en-US" dirty="0"/>
              <a:t>Examples</a:t>
            </a:r>
          </a:p>
          <a:p>
            <a:pPr lvl="1"/>
            <a:r>
              <a:rPr lang="en-US" dirty="0"/>
              <a:t>Integer array named “</a:t>
            </a:r>
            <a:r>
              <a:rPr lang="en-US" dirty="0" err="1"/>
              <a:t>courseNumbers</a:t>
            </a:r>
            <a:r>
              <a:rPr lang="en-US" dirty="0"/>
              <a:t>” with a dimension of 10</a:t>
            </a:r>
          </a:p>
          <a:p>
            <a:pPr lvl="1"/>
            <a:endParaRPr lang="en-US" dirty="0"/>
          </a:p>
          <a:p>
            <a:pPr lvl="1"/>
            <a:r>
              <a:rPr lang="en-US" dirty="0"/>
              <a:t>Float array named “</a:t>
            </a:r>
            <a:r>
              <a:rPr lang="en-US" dirty="0" err="1"/>
              <a:t>testScores</a:t>
            </a:r>
            <a:r>
              <a:rPr lang="en-US" dirty="0"/>
              <a:t>” with a dimension of 7</a:t>
            </a:r>
          </a:p>
          <a:p>
            <a:pPr lvl="2"/>
            <a:endParaRPr lang="en-US" dirty="0"/>
          </a:p>
          <a:p>
            <a:pPr lvl="1"/>
            <a:endParaRPr lang="en-US" dirty="0"/>
          </a:p>
          <a:p>
            <a:pPr lvl="1"/>
            <a:r>
              <a:rPr lang="en-US" dirty="0"/>
              <a:t>Character array named “</a:t>
            </a:r>
            <a:r>
              <a:rPr lang="en-US" dirty="0" err="1"/>
              <a:t>availableGrades</a:t>
            </a:r>
            <a:r>
              <a:rPr lang="en-US" dirty="0"/>
              <a:t>” with a dimension of 4</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&lt;data type&gt; &lt;variable name&gt; [&lt;dimension&gt;];</a:t>
            </a:r>
          </a:p>
        </p:txBody>
      </p:sp>
      <p:sp>
        <p:nvSpPr>
          <p:cNvPr id="5" name="Content Placeholder 2"/>
          <p:cNvSpPr txBox="1">
            <a:spLocks/>
          </p:cNvSpPr>
          <p:nvPr/>
        </p:nvSpPr>
        <p:spPr bwMode="auto">
          <a:xfrm>
            <a:off x="277615" y="3352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courseNumbers</a:t>
            </a:r>
            <a:r>
              <a:rPr lang="en-US" sz="1600" dirty="0">
                <a:latin typeface="Courier New" panose="02070309020205020404" pitchFamily="49" charset="0"/>
                <a:cs typeface="Courier New" panose="02070309020205020404" pitchFamily="49" charset="0"/>
              </a:rPr>
              <a:t> [10];</a:t>
            </a:r>
          </a:p>
        </p:txBody>
      </p:sp>
      <p:sp>
        <p:nvSpPr>
          <p:cNvPr id="6" name="Content Placeholder 2"/>
          <p:cNvSpPr txBox="1">
            <a:spLocks/>
          </p:cNvSpPr>
          <p:nvPr/>
        </p:nvSpPr>
        <p:spPr bwMode="auto">
          <a:xfrm>
            <a:off x="277615" y="4495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float </a:t>
            </a:r>
            <a:r>
              <a:rPr lang="en-US" sz="1600" dirty="0" err="1">
                <a:latin typeface="Courier New" panose="02070309020205020404" pitchFamily="49" charset="0"/>
                <a:cs typeface="Courier New" panose="02070309020205020404" pitchFamily="49" charset="0"/>
              </a:rPr>
              <a:t>testScores</a:t>
            </a:r>
            <a:r>
              <a:rPr lang="en-US" sz="1600" dirty="0">
                <a:latin typeface="Courier New" panose="02070309020205020404" pitchFamily="49" charset="0"/>
                <a:cs typeface="Courier New" panose="02070309020205020404" pitchFamily="49" charset="0"/>
              </a:rPr>
              <a:t> [7];</a:t>
            </a:r>
          </a:p>
        </p:txBody>
      </p:sp>
      <p:sp>
        <p:nvSpPr>
          <p:cNvPr id="7" name="Content Placeholder 2"/>
          <p:cNvSpPr txBox="1">
            <a:spLocks/>
          </p:cNvSpPr>
          <p:nvPr/>
        </p:nvSpPr>
        <p:spPr bwMode="auto">
          <a:xfrm>
            <a:off x="277615" y="5638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availableGrades</a:t>
            </a:r>
            <a:r>
              <a:rPr lang="en-US" sz="1600" dirty="0">
                <a:latin typeface="Courier New" panose="02070309020205020404" pitchFamily="49" charset="0"/>
                <a:cs typeface="Courier New" panose="02070309020205020404" pitchFamily="49" charset="0"/>
              </a:rPr>
              <a:t> [4];</a:t>
            </a:r>
          </a:p>
        </p:txBody>
      </p:sp>
      <p:sp>
        <p:nvSpPr>
          <p:cNvPr id="8" name="TextBox 7"/>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Dimension *must* be established during declaration</a:t>
            </a:r>
          </a:p>
        </p:txBody>
      </p:sp>
    </p:spTree>
    <p:extLst>
      <p:ext uri="{BB962C8B-B14F-4D97-AF65-F5344CB8AC3E}">
        <p14:creationId xmlns:p14="http://schemas.microsoft.com/office/powerpoint/2010/main" val="130640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lstStyle/>
          <a:p>
            <a:r>
              <a:rPr lang="en-US" dirty="0"/>
              <a:t>Initialize an array</a:t>
            </a:r>
          </a:p>
          <a:p>
            <a:endParaRPr lang="en-US" dirty="0"/>
          </a:p>
          <a:p>
            <a:pPr lvl="1"/>
            <a:r>
              <a:rPr lang="en-US" dirty="0"/>
              <a:t>Example 1:  Explicit dimension</a:t>
            </a:r>
          </a:p>
          <a:p>
            <a:pPr lvl="1"/>
            <a:endParaRPr lang="en-US" dirty="0"/>
          </a:p>
          <a:p>
            <a:pPr lvl="1"/>
            <a:r>
              <a:rPr lang="en-US" dirty="0"/>
              <a:t>Example 2:  Implicit dimension</a:t>
            </a:r>
          </a:p>
          <a:p>
            <a:pPr lvl="1"/>
            <a:endParaRPr lang="en-US" dirty="0"/>
          </a:p>
          <a:p>
            <a:pPr lvl="1"/>
            <a:r>
              <a:rPr lang="en-US" dirty="0"/>
              <a:t>Example 3a:  </a:t>
            </a:r>
            <a:r>
              <a:rPr lang="en-US" dirty="0" err="1"/>
              <a:t>Zeroize</a:t>
            </a:r>
            <a:endParaRPr lang="en-US" dirty="0"/>
          </a:p>
          <a:p>
            <a:pPr lvl="1"/>
            <a:endParaRPr lang="en-US" dirty="0"/>
          </a:p>
          <a:p>
            <a:pPr lvl="1"/>
            <a:r>
              <a:rPr lang="en-US" dirty="0"/>
              <a:t>Example 3b:  Partial </a:t>
            </a:r>
            <a:r>
              <a:rPr lang="en-US" dirty="0" err="1"/>
              <a:t>Zeroize</a:t>
            </a:r>
            <a:endParaRPr lang="en-US" dirty="0"/>
          </a:p>
        </p:txBody>
      </p:sp>
      <p:sp>
        <p:nvSpPr>
          <p:cNvPr id="8" name="Content Placeholder 2"/>
          <p:cNvSpPr txBox="1">
            <a:spLocks/>
          </p:cNvSpPr>
          <p:nvPr/>
        </p:nvSpPr>
        <p:spPr bwMode="auto">
          <a:xfrm>
            <a:off x="277615" y="25908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courseNumbers</a:t>
            </a:r>
            <a:r>
              <a:rPr lang="en-US" sz="1600" dirty="0">
                <a:latin typeface="Courier New" panose="02070309020205020404" pitchFamily="49" charset="0"/>
                <a:cs typeface="Courier New" panose="02070309020205020404" pitchFamily="49" charset="0"/>
              </a:rPr>
              <a:t> [8] </a:t>
            </a:r>
            <a:r>
              <a:rPr lang="en-US" sz="1600" dirty="0">
                <a:solidFill>
                  <a:schemeClr val="accent2"/>
                </a:solidFill>
                <a:latin typeface="Courier New" panose="02070309020205020404" pitchFamily="49" charset="0"/>
                <a:cs typeface="Courier New" panose="02070309020205020404" pitchFamily="49" charset="0"/>
              </a:rPr>
              <a:t>= {101, 102, 103, 110, 202, 203, 210, 211}</a:t>
            </a:r>
            <a:r>
              <a:rPr lang="en-US" sz="1600" dirty="0">
                <a:latin typeface="Courier New" panose="02070309020205020404" pitchFamily="49" charset="0"/>
                <a:cs typeface="Courier New" panose="02070309020205020404" pitchFamily="49" charset="0"/>
              </a:rPr>
              <a:t>;</a:t>
            </a:r>
          </a:p>
        </p:txBody>
      </p:sp>
      <p:sp>
        <p:nvSpPr>
          <p:cNvPr id="31" name="Content Placeholder 2"/>
          <p:cNvSpPr txBox="1">
            <a:spLocks/>
          </p:cNvSpPr>
          <p:nvPr/>
        </p:nvSpPr>
        <p:spPr bwMode="auto">
          <a:xfrm>
            <a:off x="277615" y="3429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testScores</a:t>
            </a:r>
            <a:r>
              <a:rPr lang="en-US" sz="1600" dirty="0">
                <a:latin typeface="Courier New" panose="02070309020205020404" pitchFamily="49" charset="0"/>
                <a:cs typeface="Courier New" panose="02070309020205020404" pitchFamily="49" charset="0"/>
              </a:rPr>
              <a:t> [] </a:t>
            </a:r>
            <a:r>
              <a:rPr lang="en-US" sz="1600" dirty="0">
                <a:solidFill>
                  <a:schemeClr val="accent2"/>
                </a:solidFill>
                <a:latin typeface="Courier New" panose="02070309020205020404" pitchFamily="49" charset="0"/>
                <a:cs typeface="Courier New" panose="02070309020205020404" pitchFamily="49" charset="0"/>
              </a:rPr>
              <a:t>= {72.1, 83.5, 92, 100, 99.9, 82, 70.5}</a:t>
            </a:r>
            <a:r>
              <a:rPr lang="en-US" sz="1600" dirty="0">
                <a:latin typeface="Courier New" panose="02070309020205020404" pitchFamily="49" charset="0"/>
                <a:cs typeface="Courier New" panose="02070309020205020404" pitchFamily="49" charset="0"/>
              </a:rPr>
              <a:t>;</a:t>
            </a:r>
          </a:p>
        </p:txBody>
      </p:sp>
      <p:sp>
        <p:nvSpPr>
          <p:cNvPr id="32" name="Content Placeholder 2"/>
          <p:cNvSpPr txBox="1">
            <a:spLocks/>
          </p:cNvSpPr>
          <p:nvPr/>
        </p:nvSpPr>
        <p:spPr bwMode="auto">
          <a:xfrm>
            <a:off x="277615" y="4191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availableGrades</a:t>
            </a:r>
            <a:r>
              <a:rPr lang="en-US" sz="1600" dirty="0">
                <a:latin typeface="Courier New" panose="02070309020205020404" pitchFamily="49" charset="0"/>
                <a:cs typeface="Courier New" panose="02070309020205020404" pitchFamily="49" charset="0"/>
              </a:rPr>
              <a:t> [4] </a:t>
            </a:r>
            <a:r>
              <a:rPr lang="en-US" sz="1600" dirty="0">
                <a:solidFill>
                  <a:schemeClr val="accent2"/>
                </a:solidFill>
                <a:latin typeface="Courier New" panose="02070309020205020404" pitchFamily="49" charset="0"/>
                <a:cs typeface="Courier New" panose="02070309020205020404" pitchFamily="49" charset="0"/>
              </a:rPr>
              <a:t>= {0}</a:t>
            </a:r>
            <a:r>
              <a:rPr lang="en-US" sz="1600" dirty="0">
                <a:latin typeface="Courier New" panose="02070309020205020404" pitchFamily="49" charset="0"/>
                <a:cs typeface="Courier New" panose="02070309020205020404" pitchFamily="49" charset="0"/>
              </a:rPr>
              <a:t>;</a:t>
            </a:r>
          </a:p>
        </p:txBody>
      </p:sp>
      <p:sp>
        <p:nvSpPr>
          <p:cNvPr id="33" name="Content Placeholder 2"/>
          <p:cNvSpPr txBox="1">
            <a:spLocks/>
          </p:cNvSpPr>
          <p:nvPr/>
        </p:nvSpPr>
        <p:spPr bwMode="auto">
          <a:xfrm>
            <a:off x="277615" y="50292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availableGrades</a:t>
            </a:r>
            <a:r>
              <a:rPr lang="en-US" sz="1600" dirty="0">
                <a:latin typeface="Courier New" panose="02070309020205020404" pitchFamily="49" charset="0"/>
                <a:cs typeface="Courier New" panose="02070309020205020404" pitchFamily="49" charset="0"/>
              </a:rPr>
              <a:t> [4] </a:t>
            </a:r>
            <a:r>
              <a:rPr lang="en-US" sz="1600" dirty="0">
                <a:solidFill>
                  <a:schemeClr val="accent2"/>
                </a:solidFill>
                <a:latin typeface="Courier New" panose="02070309020205020404" pitchFamily="49" charset="0"/>
                <a:cs typeface="Courier New" panose="02070309020205020404" pitchFamily="49" charset="0"/>
              </a:rPr>
              <a:t>= {65, 66}</a:t>
            </a:r>
            <a:r>
              <a:rPr lang="en-US" sz="1600" dirty="0">
                <a:latin typeface="Courier New" panose="02070309020205020404" pitchFamily="49" charset="0"/>
                <a:cs typeface="Courier New" panose="02070309020205020404" pitchFamily="49" charset="0"/>
              </a:rPr>
              <a:t>;</a:t>
            </a:r>
          </a:p>
        </p:txBody>
      </p:sp>
      <p:sp>
        <p:nvSpPr>
          <p:cNvPr id="3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&lt;data type&gt; &lt;variable name&gt; [&lt;dimension&gt;] </a:t>
            </a:r>
            <a:r>
              <a:rPr lang="en-US" sz="1600" dirty="0">
                <a:solidFill>
                  <a:schemeClr val="accent2"/>
                </a:solidFill>
                <a:latin typeface="Courier New" panose="02070309020205020404" pitchFamily="49" charset="0"/>
                <a:cs typeface="Courier New" panose="02070309020205020404" pitchFamily="49" charset="0"/>
              </a:rPr>
              <a:t>= {&lt;data&gt;, &lt;data&gt;}</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6493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lstStyle/>
          <a:p>
            <a:r>
              <a:rPr lang="en-US" dirty="0"/>
              <a:t>Initialize an array</a:t>
            </a:r>
          </a:p>
          <a:p>
            <a:endParaRPr lang="en-US" dirty="0"/>
          </a:p>
          <a:p>
            <a:r>
              <a:rPr lang="en-US" dirty="0"/>
              <a:t>Example 1:  </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courseNumbers</a:t>
            </a:r>
            <a:r>
              <a:rPr lang="en-US" sz="1600" dirty="0">
                <a:latin typeface="Courier New" panose="02070309020205020404" pitchFamily="49" charset="0"/>
                <a:cs typeface="Courier New" panose="02070309020205020404" pitchFamily="49" charset="0"/>
              </a:rPr>
              <a:t> [8] = {101, 102, 103, 110, 202, 203, 210, 211};</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101</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102</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103</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110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21" name="Group 20"/>
          <p:cNvGrpSpPr/>
          <p:nvPr/>
        </p:nvGrpSpPr>
        <p:grpSpPr>
          <a:xfrm>
            <a:off x="7313645" y="3505200"/>
            <a:ext cx="915955" cy="1299121"/>
            <a:chOff x="914400" y="4343400"/>
            <a:chExt cx="915955" cy="1299121"/>
          </a:xfrm>
        </p:grpSpPr>
        <p:sp>
          <p:nvSpPr>
            <p:cNvPr id="22" name="Rectangle 21"/>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211</a:t>
              </a:r>
            </a:p>
          </p:txBody>
        </p:sp>
        <p:sp>
          <p:nvSpPr>
            <p:cNvPr id="23" name="TextBox 22"/>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7</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8" name="TextBox 27"/>
          <p:cNvSpPr txBox="1"/>
          <p:nvPr/>
        </p:nvSpPr>
        <p:spPr>
          <a:xfrm>
            <a:off x="6629400" y="44004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29" name="Left Brace 28"/>
          <p:cNvSpPr/>
          <p:nvPr/>
        </p:nvSpPr>
        <p:spPr bwMode="auto">
          <a:xfrm rot="16200000">
            <a:off x="4824704" y="18529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707949"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8</a:t>
            </a:r>
          </a:p>
        </p:txBody>
      </p:sp>
      <p:sp>
        <p:nvSpPr>
          <p:cNvPr id="31"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&lt;data type&gt; &lt;variable name&gt; [&lt;dimension&gt;] = {&lt;data&gt;, &lt;data&gt;};</a:t>
            </a:r>
          </a:p>
        </p:txBody>
      </p:sp>
    </p:spTree>
    <p:extLst>
      <p:ext uri="{BB962C8B-B14F-4D97-AF65-F5344CB8AC3E}">
        <p14:creationId xmlns:p14="http://schemas.microsoft.com/office/powerpoint/2010/main" val="370633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Arrays</a:t>
            </a:r>
          </a:p>
        </p:txBody>
      </p:sp>
      <p:sp>
        <p:nvSpPr>
          <p:cNvPr id="3" name="Content Placeholder 2"/>
          <p:cNvSpPr>
            <a:spLocks noGrp="1"/>
          </p:cNvSpPr>
          <p:nvPr>
            <p:ph idx="1"/>
          </p:nvPr>
        </p:nvSpPr>
        <p:spPr/>
        <p:txBody>
          <a:bodyPr/>
          <a:lstStyle/>
          <a:p>
            <a:r>
              <a:rPr lang="en-US" dirty="0"/>
              <a:t>Initialize an array</a:t>
            </a:r>
          </a:p>
          <a:p>
            <a:endParaRPr lang="en-US" dirty="0"/>
          </a:p>
          <a:p>
            <a:r>
              <a:rPr lang="en-US" dirty="0"/>
              <a:t>Example 2:  </a:t>
            </a:r>
          </a:p>
        </p:txBody>
      </p:sp>
      <p:sp>
        <p:nvSpPr>
          <p:cNvPr id="4" name="Content Placeholder 2"/>
          <p:cNvSpPr txBox="1">
            <a:spLocks/>
          </p:cNvSpPr>
          <p:nvPr/>
        </p:nvSpPr>
        <p:spPr bwMode="auto">
          <a:xfrm>
            <a:off x="277615" y="17526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lgn="ctr">
              <a:buNone/>
            </a:pPr>
            <a:r>
              <a:rPr lang="en-US" sz="1600" dirty="0">
                <a:latin typeface="Courier New" panose="02070309020205020404" pitchFamily="49" charset="0"/>
                <a:cs typeface="Courier New" panose="02070309020205020404" pitchFamily="49" charset="0"/>
              </a:rPr>
              <a:t>&lt;data type&gt; &lt;variable name&gt; [&lt;dimension&gt;] = {&lt;data&gt;, &lt;data&gt;};</a:t>
            </a:r>
          </a:p>
        </p:txBody>
      </p:sp>
      <p:sp>
        <p:nvSpPr>
          <p:cNvPr id="8" name="Content Placeholder 2"/>
          <p:cNvSpPr txBox="1">
            <a:spLocks/>
          </p:cNvSpPr>
          <p:nvPr/>
        </p:nvSpPr>
        <p:spPr bwMode="auto">
          <a:xfrm>
            <a:off x="277615" y="2667000"/>
            <a:ext cx="8588771" cy="304800"/>
          </a:xfrm>
          <a:prstGeom prst="rect">
            <a:avLst/>
          </a:prstGeom>
          <a:solidFill>
            <a:schemeClr val="accent4"/>
          </a:solidFill>
          <a:ln w="12700">
            <a:solidFill>
              <a:schemeClr val="bg1"/>
            </a:solidFill>
            <a:miter lim="800000"/>
            <a:headEnd/>
            <a:tailEnd/>
          </a:ln>
        </p:spPr>
        <p:txBody>
          <a:bodyPr vert="horz" wrap="square" lIns="85725" tIns="39688" rIns="85725" bIns="39688" numCol="1" anchor="ctr"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testScores</a:t>
            </a:r>
            <a:r>
              <a:rPr lang="en-US" sz="1600" dirty="0">
                <a:latin typeface="Courier New" panose="02070309020205020404" pitchFamily="49" charset="0"/>
                <a:cs typeface="Courier New" panose="02070309020205020404" pitchFamily="49" charset="0"/>
              </a:rPr>
              <a:t> [7] = {72.1, 83.5, 92, 75, 99.9, 82, 70.5};</a:t>
            </a:r>
          </a:p>
        </p:txBody>
      </p:sp>
      <p:grpSp>
        <p:nvGrpSpPr>
          <p:cNvPr id="9" name="Group 8"/>
          <p:cNvGrpSpPr/>
          <p:nvPr/>
        </p:nvGrpSpPr>
        <p:grpSpPr>
          <a:xfrm>
            <a:off x="1828800" y="3505200"/>
            <a:ext cx="915955" cy="1299121"/>
            <a:chOff x="914400" y="4343400"/>
            <a:chExt cx="915955" cy="1299121"/>
          </a:xfrm>
        </p:grpSpPr>
        <p:sp>
          <p:nvSpPr>
            <p:cNvPr id="10" name="Rectangle 9"/>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72.1</a:t>
              </a:r>
            </a:p>
          </p:txBody>
        </p:sp>
        <p:sp>
          <p:nvSpPr>
            <p:cNvPr id="11" name="TextBox 10"/>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0</a:t>
              </a:r>
            </a:p>
          </p:txBody>
        </p:sp>
      </p:grpSp>
      <p:grpSp>
        <p:nvGrpSpPr>
          <p:cNvPr id="12" name="Group 11"/>
          <p:cNvGrpSpPr/>
          <p:nvPr/>
        </p:nvGrpSpPr>
        <p:grpSpPr>
          <a:xfrm>
            <a:off x="3200400" y="3505200"/>
            <a:ext cx="915955" cy="1299121"/>
            <a:chOff x="914400" y="4343400"/>
            <a:chExt cx="915955" cy="1299121"/>
          </a:xfrm>
        </p:grpSpPr>
        <p:sp>
          <p:nvSpPr>
            <p:cNvPr id="13" name="Rectangle 12"/>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83.5</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4" name="TextBox 13"/>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4570445" y="3505200"/>
            <a:ext cx="915955" cy="1299121"/>
            <a:chOff x="914400" y="4343400"/>
            <a:chExt cx="915955" cy="1299121"/>
          </a:xfrm>
        </p:grpSpPr>
        <p:sp>
          <p:nvSpPr>
            <p:cNvPr id="16" name="Rectangle 15"/>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92.0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17" name="TextBox 16"/>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2</a:t>
              </a:r>
            </a:p>
          </p:txBody>
        </p:sp>
      </p:grpSp>
      <p:grpSp>
        <p:nvGrpSpPr>
          <p:cNvPr id="18" name="Group 17"/>
          <p:cNvGrpSpPr/>
          <p:nvPr/>
        </p:nvGrpSpPr>
        <p:grpSpPr>
          <a:xfrm>
            <a:off x="5942045" y="3505200"/>
            <a:ext cx="915955" cy="1299121"/>
            <a:chOff x="914400" y="4343400"/>
            <a:chExt cx="915955" cy="1299121"/>
          </a:xfrm>
        </p:grpSpPr>
        <p:sp>
          <p:nvSpPr>
            <p:cNvPr id="19" name="Rectangle 18"/>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b="1" dirty="0">
                  <a:solidFill>
                    <a:srgbClr val="00CC00"/>
                  </a:solidFill>
                  <a:latin typeface="Courier New" panose="02070309020205020404" pitchFamily="49" charset="0"/>
                  <a:cs typeface="Courier New" panose="02070309020205020404" pitchFamily="49" charset="0"/>
                </a:rPr>
                <a:t>75.0</a:t>
              </a:r>
              <a:endPar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endParaRPr>
            </a:p>
          </p:txBody>
        </p:sp>
        <p:sp>
          <p:nvSpPr>
            <p:cNvPr id="20" name="TextBox 19"/>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3</a:t>
              </a:r>
            </a:p>
          </p:txBody>
        </p:sp>
      </p:grpSp>
      <p:grpSp>
        <p:nvGrpSpPr>
          <p:cNvPr id="21" name="Group 20"/>
          <p:cNvGrpSpPr/>
          <p:nvPr/>
        </p:nvGrpSpPr>
        <p:grpSpPr>
          <a:xfrm>
            <a:off x="7313645" y="3505200"/>
            <a:ext cx="915955" cy="1299121"/>
            <a:chOff x="914400" y="4343400"/>
            <a:chExt cx="915955" cy="1299121"/>
          </a:xfrm>
        </p:grpSpPr>
        <p:sp>
          <p:nvSpPr>
            <p:cNvPr id="22" name="Rectangle 21"/>
            <p:cNvSpPr/>
            <p:nvPr/>
          </p:nvSpPr>
          <p:spPr bwMode="auto">
            <a:xfrm>
              <a:off x="914400" y="4343400"/>
              <a:ext cx="914400" cy="914400"/>
            </a:xfrm>
            <a:prstGeom prst="rect">
              <a:avLst/>
            </a:prstGeom>
            <a:solidFill>
              <a:schemeClr val="bg1"/>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kumimoji="0" lang="en-US" sz="2400" b="1" i="0" u="none" strike="noStrike" cap="none" normalizeH="0" baseline="0" dirty="0">
                  <a:ln>
                    <a:noFill/>
                  </a:ln>
                  <a:solidFill>
                    <a:srgbClr val="00CC00"/>
                  </a:solidFill>
                  <a:effectLst/>
                  <a:latin typeface="Courier New" panose="02070309020205020404" pitchFamily="49" charset="0"/>
                  <a:cs typeface="Courier New" panose="02070309020205020404" pitchFamily="49" charset="0"/>
                </a:rPr>
                <a:t>70.5</a:t>
              </a:r>
            </a:p>
          </p:txBody>
        </p:sp>
        <p:sp>
          <p:nvSpPr>
            <p:cNvPr id="23" name="TextBox 22"/>
            <p:cNvSpPr txBox="1"/>
            <p:nvPr/>
          </p:nvSpPr>
          <p:spPr>
            <a:xfrm>
              <a:off x="915955" y="5242411"/>
              <a:ext cx="914400" cy="400110"/>
            </a:xfrm>
            <a:prstGeom prst="rect">
              <a:avLst/>
            </a:prstGeom>
            <a:noFill/>
            <a:ln>
              <a:solidFill>
                <a:schemeClr val="bg1"/>
              </a:solidFill>
            </a:ln>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6</a:t>
              </a:r>
            </a:p>
          </p:txBody>
        </p:sp>
      </p:grpSp>
      <p:sp>
        <p:nvSpPr>
          <p:cNvPr id="24" name="TextBox 23"/>
          <p:cNvSpPr txBox="1"/>
          <p:nvPr/>
        </p:nvSpPr>
        <p:spPr>
          <a:xfrm>
            <a:off x="457200" y="3729335"/>
            <a:ext cx="914400" cy="461665"/>
          </a:xfrm>
          <a:prstGeom prst="rect">
            <a:avLst/>
          </a:prstGeom>
          <a:noFill/>
          <a:ln w="6350">
            <a:solidFill>
              <a:schemeClr val="tx1"/>
            </a:solidFill>
          </a:ln>
        </p:spPr>
        <p:txBody>
          <a:bodyPr wrap="square" rtlCol="0" anchor="ctr">
            <a:spAutoFit/>
          </a:bodyPr>
          <a:lstStyle/>
          <a:p>
            <a:pPr algn="r"/>
            <a:r>
              <a:rPr lang="en-US" sz="24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rPr>
              <a:t>Data</a:t>
            </a:r>
            <a:endParaRPr lang="en-US" sz="2800" b="1" dirty="0">
              <a:ln>
                <a:solidFill>
                  <a:schemeClr val="bg1"/>
                </a:solidFill>
              </a:ln>
              <a:solidFill>
                <a:srgbClr val="00CC00"/>
              </a:solidFill>
              <a:effectLst>
                <a:outerShdw blurRad="38100" dist="38100" dir="2700000" algn="tl">
                  <a:srgbClr val="000000">
                    <a:alpha val="43137"/>
                  </a:srgbClr>
                </a:outerShdw>
              </a:effectLst>
              <a:cs typeface="Courier New" panose="02070309020205020404" pitchFamily="49" charset="0"/>
            </a:endParaRPr>
          </a:p>
        </p:txBody>
      </p:sp>
      <p:sp>
        <p:nvSpPr>
          <p:cNvPr id="25" name="TextBox 24"/>
          <p:cNvSpPr txBox="1"/>
          <p:nvPr/>
        </p:nvSpPr>
        <p:spPr>
          <a:xfrm>
            <a:off x="0" y="4370535"/>
            <a:ext cx="1371600" cy="461665"/>
          </a:xfrm>
          <a:prstGeom prst="rect">
            <a:avLst/>
          </a:prstGeom>
          <a:noFill/>
        </p:spPr>
        <p:txBody>
          <a:bodyPr wrap="square" rtlCol="0" anchor="ctr">
            <a:spAutoFit/>
          </a:bodyPr>
          <a:lstStyle/>
          <a:p>
            <a:pPr algn="r"/>
            <a:r>
              <a:rPr lang="en-US" sz="2400" b="1" dirty="0">
                <a:ln>
                  <a:solidFill>
                    <a:schemeClr val="bg1"/>
                  </a:solidFill>
                </a:ln>
                <a:solidFill>
                  <a:srgbClr val="FFC000"/>
                </a:solidFill>
                <a:cs typeface="Courier New" panose="02070309020205020404" pitchFamily="49" charset="0"/>
              </a:rPr>
              <a:t>Index</a:t>
            </a:r>
          </a:p>
        </p:txBody>
      </p:sp>
      <p:cxnSp>
        <p:nvCxnSpPr>
          <p:cNvPr id="26" name="Straight Arrow Connector 25"/>
          <p:cNvCxnSpPr>
            <a:stCxn id="24" idx="3"/>
            <a:endCxn id="10" idx="1"/>
          </p:cNvCxnSpPr>
          <p:nvPr/>
        </p:nvCxnSpPr>
        <p:spPr bwMode="auto">
          <a:xfrm>
            <a:off x="1371600" y="3960168"/>
            <a:ext cx="457200" cy="2232"/>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cxnSp>
        <p:nvCxnSpPr>
          <p:cNvPr id="27" name="Straight Arrow Connector 26"/>
          <p:cNvCxnSpPr>
            <a:stCxn id="25" idx="3"/>
            <a:endCxn id="11" idx="1"/>
          </p:cNvCxnSpPr>
          <p:nvPr/>
        </p:nvCxnSpPr>
        <p:spPr bwMode="auto">
          <a:xfrm>
            <a:off x="1371600" y="4601368"/>
            <a:ext cx="458755" cy="2898"/>
          </a:xfrm>
          <a:prstGeom prst="straightConnector1">
            <a:avLst/>
          </a:prstGeom>
          <a:solidFill>
            <a:schemeClr val="accent1"/>
          </a:solidFill>
          <a:ln w="25400" cap="flat" cmpd="sng" algn="ctr">
            <a:solidFill>
              <a:schemeClr val="bg1"/>
            </a:solidFill>
            <a:prstDash val="solid"/>
            <a:round/>
            <a:headEnd type="none" w="med" len="med"/>
            <a:tailEnd type="arrow"/>
          </a:ln>
          <a:effectLst/>
        </p:spPr>
      </p:cxnSp>
      <p:sp>
        <p:nvSpPr>
          <p:cNvPr id="28" name="TextBox 27"/>
          <p:cNvSpPr txBox="1"/>
          <p:nvPr/>
        </p:nvSpPr>
        <p:spPr>
          <a:xfrm>
            <a:off x="6629400" y="4400490"/>
            <a:ext cx="914400" cy="400110"/>
          </a:xfrm>
          <a:prstGeom prst="rect">
            <a:avLst/>
          </a:prstGeom>
          <a:noFill/>
        </p:spPr>
        <p:txBody>
          <a:bodyPr wrap="square" rtlCol="0" anchor="ctr">
            <a:spAutoFit/>
          </a:bodyPr>
          <a:lstStyle/>
          <a:p>
            <a:pPr algn="ctr"/>
            <a:r>
              <a:rPr lang="en-US" sz="2000" b="1" dirty="0">
                <a:ln>
                  <a:solidFill>
                    <a:schemeClr val="bg1"/>
                  </a:solidFill>
                </a:ln>
                <a:solidFill>
                  <a:srgbClr val="FFC000"/>
                </a:solidFill>
                <a:latin typeface="Courier New" panose="02070309020205020404" pitchFamily="49" charset="0"/>
                <a:cs typeface="Courier New" panose="02070309020205020404" pitchFamily="49" charset="0"/>
              </a:rPr>
              <a:t>...</a:t>
            </a:r>
          </a:p>
        </p:txBody>
      </p:sp>
      <p:sp>
        <p:nvSpPr>
          <p:cNvPr id="29" name="Left Brace 28"/>
          <p:cNvSpPr/>
          <p:nvPr/>
        </p:nvSpPr>
        <p:spPr bwMode="auto">
          <a:xfrm rot="16200000">
            <a:off x="4824704" y="1852902"/>
            <a:ext cx="379447" cy="6430347"/>
          </a:xfrm>
          <a:prstGeom prst="leftBrace">
            <a:avLst/>
          </a:prstGeom>
          <a:noFill/>
          <a:ln w="254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a:ln>
                <a:noFill/>
              </a:ln>
              <a:solidFill>
                <a:schemeClr val="bg1"/>
              </a:solidFill>
              <a:effectLst/>
              <a:latin typeface="Arial" charset="0"/>
            </a:endParaRPr>
          </a:p>
        </p:txBody>
      </p:sp>
      <p:sp>
        <p:nvSpPr>
          <p:cNvPr id="30" name="TextBox 29"/>
          <p:cNvSpPr txBox="1"/>
          <p:nvPr/>
        </p:nvSpPr>
        <p:spPr>
          <a:xfrm>
            <a:off x="3707949" y="5177134"/>
            <a:ext cx="2612958" cy="461665"/>
          </a:xfrm>
          <a:prstGeom prst="rect">
            <a:avLst/>
          </a:prstGeom>
          <a:noFill/>
        </p:spPr>
        <p:txBody>
          <a:bodyPr wrap="square" rtlCol="0" anchor="ctr">
            <a:spAutoFit/>
          </a:bodyPr>
          <a:lstStyle/>
          <a:p>
            <a:pPr algn="ctr"/>
            <a:r>
              <a:rPr lang="en-US" sz="2400" b="1" dirty="0">
                <a:ln>
                  <a:solidFill>
                    <a:schemeClr val="bg1"/>
                  </a:solidFill>
                </a:ln>
                <a:solidFill>
                  <a:srgbClr val="FFC000"/>
                </a:solidFill>
                <a:cs typeface="Courier New" panose="02070309020205020404" pitchFamily="49" charset="0"/>
              </a:rPr>
              <a:t>Dimension = 7</a:t>
            </a:r>
          </a:p>
        </p:txBody>
      </p:sp>
    </p:spTree>
    <p:extLst>
      <p:ext uri="{BB962C8B-B14F-4D97-AF65-F5344CB8AC3E}">
        <p14:creationId xmlns:p14="http://schemas.microsoft.com/office/powerpoint/2010/main" val="422230178"/>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b46a1f42-d9ef-485c-a1c8-eb38d14efb06">688CW-1390982759-734</_dlc_DocId>
    <_dlc_DocIdUrl xmlns="b46a1f42-d9ef-485c-a1c8-eb38d14efb06">
      <Url>https://org1.eis.af.mil/sites/688iow/318IOG/90ios/DOT/_layouts/DocIdRedir.aspx?ID=688CW-1390982759-734</Url>
      <Description>688CW-1390982759-734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674591-288E-407E-B9B8-EFC3D90616AD}">
  <ds:schemaRefs>
    <ds:schemaRef ds:uri="http://schemas.microsoft.com/office/infopath/2007/PartnerControls"/>
    <ds:schemaRef ds:uri="b46a1f42-d9ef-485c-a1c8-eb38d14efb06"/>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3.xml><?xml version="1.0" encoding="utf-8"?>
<ds:datastoreItem xmlns:ds="http://schemas.openxmlformats.org/officeDocument/2006/customXml" ds:itemID="{1C77CBBA-391F-4B8B-8729-4214BB7F4007}">
  <ds:schemaRefs>
    <ds:schemaRef ds:uri="http://schemas.microsoft.com/sharepoint/events"/>
  </ds:schemaRefs>
</ds:datastoreItem>
</file>

<file path=customXml/itemProps4.xml><?xml version="1.0" encoding="utf-8"?>
<ds:datastoreItem xmlns:ds="http://schemas.openxmlformats.org/officeDocument/2006/customXml" ds:itemID="{EBAB68E4-39E5-4E57-95BE-E83F3FD0CD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7682</TotalTime>
  <Words>3017</Words>
  <Application>Microsoft Office PowerPoint</Application>
  <PresentationFormat>On-screen Show (4:3)</PresentationFormat>
  <Paragraphs>585</Paragraphs>
  <Slides>30</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Papyrus</vt:lpstr>
      <vt:lpstr>Generic</vt:lpstr>
      <vt:lpstr>Arrays &amp; Strings</vt:lpstr>
      <vt:lpstr>Outline</vt:lpstr>
      <vt:lpstr>Coding Style Guide</vt:lpstr>
      <vt:lpstr>Stub Code</vt:lpstr>
      <vt:lpstr>Arrays</vt:lpstr>
      <vt:lpstr>Declaring Arrays</vt:lpstr>
      <vt:lpstr>Initializing Arrays</vt:lpstr>
      <vt:lpstr>Initializing Arrays</vt:lpstr>
      <vt:lpstr>Initializing Arrays</vt:lpstr>
      <vt:lpstr>Initializing Arrays</vt:lpstr>
      <vt:lpstr>Initializing Arrays</vt:lpstr>
      <vt:lpstr>Array Practice</vt:lpstr>
      <vt:lpstr>Access Arrays</vt:lpstr>
      <vt:lpstr>Modifying Arrays</vt:lpstr>
      <vt:lpstr>Modifying Arrays</vt:lpstr>
      <vt:lpstr>Demonstration Lab 1</vt:lpstr>
      <vt:lpstr>Demonstration Lab </vt:lpstr>
      <vt:lpstr>Performance Lab </vt:lpstr>
      <vt:lpstr>Array Summary</vt:lpstr>
      <vt:lpstr>Strings</vt:lpstr>
      <vt:lpstr>Declaring Strings</vt:lpstr>
      <vt:lpstr>Initializing Strings</vt:lpstr>
      <vt:lpstr>Initializing Strings</vt:lpstr>
      <vt:lpstr>Initializing Strings</vt:lpstr>
      <vt:lpstr>Demonstration Lab 2</vt:lpstr>
      <vt:lpstr>Demonstration Lab 2</vt:lpstr>
      <vt:lpstr>Demonstration Lab 2</vt:lpstr>
      <vt:lpstr>Performance Lab 2</vt:lpstr>
      <vt:lpstr>Summary</vt:lpstr>
      <vt:lpstr>Block:  I Unit:  1 Objective:  d</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348</cp:revision>
  <dcterms:created xsi:type="dcterms:W3CDTF">2012-04-23T20:09:00Z</dcterms:created>
  <dcterms:modified xsi:type="dcterms:W3CDTF">2017-08-23T20:22:06Z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66856d7a-bb9f-4938-ad81-cd7c0beb69e9</vt:lpwstr>
  </property>
</Properties>
</file>