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4"/>
  </p:notesMasterIdLst>
  <p:sldIdLst>
    <p:sldId id="310" r:id="rId6"/>
    <p:sldId id="312"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3481" autoAdjust="0"/>
  </p:normalViewPr>
  <p:slideViewPr>
    <p:cSldViewPr>
      <p:cViewPr varScale="1">
        <p:scale>
          <a:sx n="59" d="100"/>
          <a:sy n="59" d="100"/>
        </p:scale>
        <p:origin x="116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terms are important to remember because</a:t>
            </a:r>
            <a:r>
              <a:rPr lang="en-US" baseline="0" dirty="0"/>
              <a:t> compiler errors are usually very specific.  Compiler errors may be specific enough to tell you which operand (left or right) is the cause of the problem (e.g., missing, misplaced).</a:t>
            </a:r>
            <a:endParaRPr lang="en-US" dirty="0"/>
          </a:p>
          <a:p>
            <a:endParaRPr lang="en-US" dirty="0"/>
          </a:p>
          <a:p>
            <a:r>
              <a:rPr lang="en-US" dirty="0"/>
              <a:t>NOTE:</a:t>
            </a:r>
            <a:r>
              <a:rPr lang="en-US" baseline="0" dirty="0"/>
              <a:t>  Use overhead and direct questioning techniques in filling in the chart.  Write the answers on the board until the chart is done.  Then, click to the answers and discuss and incorrect answers.</a:t>
            </a:r>
          </a:p>
          <a:p>
            <a:r>
              <a:rPr lang="en-US" baseline="0" dirty="0"/>
              <a:t>TRIVIA:  The last expression is a portion of a formula derived from the quadratic formula</a:t>
            </a:r>
          </a:p>
          <a:p>
            <a:endParaRPr lang="en-US" baseline="0" dirty="0"/>
          </a:p>
          <a:p>
            <a:r>
              <a:rPr lang="en-US" baseline="0" dirty="0"/>
              <a:t>In case someone asks whether a function is an operand, operator, or expression…</a:t>
            </a:r>
          </a:p>
          <a:p>
            <a:r>
              <a:rPr lang="en-US" baseline="0" dirty="0"/>
              <a:t>FUNCTIONS:  Syntactically operators usually contrast to functions. In most languages, functions may be seen as a special form of prefix operator with fixed precedence level and associativity, often with compulsory parentheses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dirty="0"/>
          </a:p>
        </p:txBody>
      </p:sp>
    </p:spTree>
    <p:extLst>
      <p:ext uri="{BB962C8B-B14F-4D97-AF65-F5344CB8AC3E}">
        <p14:creationId xmlns:p14="http://schemas.microsoft.com/office/powerpoint/2010/main" val="1868413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Each expression should be evaluated on its own utilizing the values</a:t>
            </a:r>
            <a:r>
              <a:rPr lang="en-US" baseline="0" dirty="0"/>
              <a:t> in the bottom blue banner.  Also, Computer Scientists begin counting at 0.</a:t>
            </a:r>
          </a:p>
          <a:p>
            <a:endParaRPr lang="en-US" baseline="0" dirty="0"/>
          </a:p>
          <a:p>
            <a:r>
              <a:rPr lang="en-US" baseline="0" dirty="0"/>
              <a:t>These answers hold no mystery or tricks.  The results should be intuitively obvious utilizing basic logic skills.  The important thing to remember is, specifically, is that while 0 means False and 1 means True, the result returned from these relational expressions are integers.</a:t>
            </a:r>
          </a:p>
          <a:p>
            <a:endParaRPr lang="en-US" baseline="0" dirty="0"/>
          </a:p>
          <a:p>
            <a:r>
              <a:rPr lang="en-US" baseline="0" dirty="0"/>
              <a:t>BONUS:  Even though x != y, y != 3, and 3 &gt;= x are all true, this expression does not evaluate to True.  Instead, this is a counter-intuitive (in the sense the answer doesn’t make sense to someone unfamiliar with precedence and order of evaluation) application of C programming precedence and order of evaluation.  Either give the students a quick explanation or skip the explanation.  Instead, come back to this problem as an example during the last teaching step (precedence and order of evaluation).  Here’s the long explanation:</a:t>
            </a:r>
          </a:p>
          <a:p>
            <a:pPr marL="228600" indent="-228600">
              <a:buAutoNum type="arabicPeriod"/>
            </a:pPr>
            <a:r>
              <a:rPr lang="en-US" sz="1200" dirty="0">
                <a:latin typeface="Courier New" panose="02070309020205020404" pitchFamily="49" charset="0"/>
                <a:cs typeface="Courier New" panose="02070309020205020404" pitchFamily="49" charset="0"/>
              </a:rPr>
              <a:t>x != y != 3 &gt;= x</a:t>
            </a:r>
          </a:p>
          <a:p>
            <a:pPr marL="228600" indent="-228600">
              <a:buAutoNum type="arabicPeriod"/>
            </a:pPr>
            <a:r>
              <a:rPr lang="en-US" sz="1200" dirty="0">
                <a:latin typeface="Courier New" panose="02070309020205020404" pitchFamily="49" charset="0"/>
                <a:cs typeface="Courier New" panose="02070309020205020404" pitchFamily="49" charset="0"/>
              </a:rPr>
              <a:t>x != y != 1</a:t>
            </a:r>
            <a:r>
              <a:rPr lang="en-US" sz="1200" baseline="0" dirty="0">
                <a:latin typeface="Courier New" panose="02070309020205020404" pitchFamily="49" charset="0"/>
                <a:cs typeface="Courier New" panose="02070309020205020404" pitchFamily="49" charset="0"/>
              </a:rPr>
              <a:t> 	(3 &gt;= x evaluates to 1 [True])</a:t>
            </a:r>
          </a:p>
          <a:p>
            <a:pPr marL="228600" indent="-228600">
              <a:buAutoNum type="arabicPeriod"/>
            </a:pPr>
            <a:r>
              <a:rPr lang="en-US" sz="1200" dirty="0">
                <a:latin typeface="Courier New" panose="02070309020205020404" pitchFamily="49" charset="0"/>
                <a:cs typeface="Courier New" panose="02070309020205020404" pitchFamily="49" charset="0"/>
              </a:rPr>
              <a:t>1 != 1		(x != y evaluates</a:t>
            </a:r>
            <a:r>
              <a:rPr lang="en-US" sz="1200" baseline="0" dirty="0">
                <a:latin typeface="Courier New" panose="02070309020205020404" pitchFamily="49" charset="0"/>
                <a:cs typeface="Courier New" panose="02070309020205020404" pitchFamily="49" charset="0"/>
              </a:rPr>
              <a:t> to 1 [True])</a:t>
            </a:r>
          </a:p>
          <a:p>
            <a:pPr marL="228600" indent="-228600">
              <a:buAutoNum type="arabicPeriod"/>
            </a:pPr>
            <a:r>
              <a:rPr lang="en-US" sz="1200" baseline="0" dirty="0">
                <a:latin typeface="Courier New" panose="02070309020205020404" pitchFamily="49" charset="0"/>
                <a:cs typeface="Courier New" panose="02070309020205020404" pitchFamily="49" charset="0"/>
              </a:rPr>
              <a:t>0		(1 != 1 evaluates to 0 [False])</a:t>
            </a:r>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13</a:t>
            </a:fld>
            <a:endParaRPr lang="en-US" dirty="0"/>
          </a:p>
        </p:txBody>
      </p:sp>
    </p:spTree>
    <p:extLst>
      <p:ext uri="{BB962C8B-B14F-4D97-AF65-F5344CB8AC3E}">
        <p14:creationId xmlns:p14="http://schemas.microsoft.com/office/powerpoint/2010/main" val="1236750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3273982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369706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Each expression should be evaluated on its own utilizing the values</a:t>
            </a:r>
            <a:r>
              <a:rPr lang="en-US" baseline="0" dirty="0"/>
              <a:t> in the bottom blue banner.  Also, Computer Scientists begin counting at 0.</a:t>
            </a:r>
          </a:p>
          <a:p>
            <a:endParaRPr lang="en-US" baseline="0" dirty="0"/>
          </a:p>
          <a:p>
            <a:r>
              <a:rPr lang="en-US" baseline="0" dirty="0"/>
              <a:t>These answers hold no mystery or tricks.  The results should be intuitively obvious utilizing basic logic skills.  The important thing to remember is, specifically, is that while 0 means False and 1 means True, the result returned from these relational expressions are integers.</a:t>
            </a:r>
          </a:p>
          <a:p>
            <a:endParaRPr lang="en-US" baseline="0" dirty="0"/>
          </a:p>
          <a:p>
            <a:r>
              <a:rPr lang="en-US" baseline="0" dirty="0"/>
              <a:t>Bonus:  The OR expressions within the parentheses are evaluated before the single AND expression.</a:t>
            </a:r>
          </a:p>
          <a:p>
            <a:r>
              <a:rPr lang="en-US" sz="1200" dirty="0">
                <a:latin typeface="Courier New" panose="02070309020205020404" pitchFamily="49" charset="0"/>
                <a:cs typeface="Courier New" panose="02070309020205020404" pitchFamily="49" charset="0"/>
              </a:rPr>
              <a:t>Step 1.  (0 &amp;&amp; 1) || (2 &amp;&amp; 3) // Original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Step 2.  (0) || (2 &amp;&amp; 3) // (0 AND 1) evaluates to False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Step 3.  (0) || (1) // (2 AND 3) evaluates to True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Step 4.  (1) // (0 OR 1) evaluates</a:t>
            </a:r>
            <a:r>
              <a:rPr lang="en-US" sz="1200" baseline="0" dirty="0">
                <a:latin typeface="Courier New" panose="02070309020205020404" pitchFamily="49" charset="0"/>
                <a:cs typeface="Courier New" panose="02070309020205020404" pitchFamily="49" charset="0"/>
              </a:rPr>
              <a:t> to </a:t>
            </a:r>
            <a:r>
              <a:rPr lang="en-US" sz="1200" baseline="0" dirty="0">
                <a:latin typeface="+mn-lt"/>
                <a:cs typeface="+mn-cs"/>
              </a:rPr>
              <a:t>True</a:t>
            </a:r>
            <a:endParaRPr lang="en-US" sz="1200" baseline="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3477021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a:t>
            </a:r>
            <a:r>
              <a:rPr lang="en-US" baseline="0" dirty="0"/>
              <a:t> the students name some arithmetic data types (e.g., </a:t>
            </a:r>
            <a:r>
              <a:rPr lang="en-US" baseline="0" dirty="0" err="1"/>
              <a:t>int</a:t>
            </a:r>
            <a:r>
              <a:rPr lang="en-US" baseline="0" dirty="0"/>
              <a:t>, float, long)</a:t>
            </a:r>
          </a:p>
          <a:p>
            <a:endParaRPr lang="en-US" baseline="0" dirty="0"/>
          </a:p>
          <a:p>
            <a:r>
              <a:rPr lang="en-US" baseline="0" dirty="0"/>
              <a:t>*Structures will be discussed in x.7.a</a:t>
            </a:r>
          </a:p>
          <a:p>
            <a:r>
              <a:rPr lang="en-US" baseline="0" dirty="0"/>
              <a:t>*Pointers will be discussed in x.9.a</a:t>
            </a:r>
          </a:p>
          <a:p>
            <a:r>
              <a:rPr lang="en-US" baseline="0" dirty="0"/>
              <a:t>*Bitwise operations will be discussed in x.1.f</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288624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	Increment</a:t>
            </a:r>
            <a:r>
              <a:rPr lang="en-US" baseline="0" dirty="0"/>
              <a:t> - </a:t>
            </a:r>
            <a:r>
              <a:rPr lang="en-US" dirty="0">
                <a:effectLst/>
              </a:rPr>
              <a:t>x is incremented (x=x+1). The prefixed operator (++x) increments the operand </a:t>
            </a:r>
            <a:r>
              <a:rPr lang="en-US" i="1" dirty="0">
                <a:effectLst/>
              </a:rPr>
              <a:t>before</a:t>
            </a:r>
            <a:r>
              <a:rPr lang="en-US" dirty="0">
                <a:effectLst/>
              </a:rPr>
              <a:t> it is evaluated; the </a:t>
            </a:r>
            <a:r>
              <a:rPr lang="en-US" dirty="0" err="1">
                <a:effectLst/>
              </a:rPr>
              <a:t>postfixed</a:t>
            </a:r>
            <a:r>
              <a:rPr lang="en-US" dirty="0">
                <a:effectLst/>
              </a:rPr>
              <a:t> operator (x++) increments the operand </a:t>
            </a:r>
            <a:r>
              <a:rPr lang="en-US" i="1" dirty="0">
                <a:effectLst/>
              </a:rPr>
              <a:t>after</a:t>
            </a:r>
            <a:r>
              <a:rPr lang="en-US" dirty="0">
                <a:effectLst/>
              </a:rPr>
              <a:t> it is evaluated. </a:t>
            </a:r>
          </a:p>
          <a:p>
            <a:r>
              <a:rPr lang="en-US" dirty="0">
                <a:effectLst/>
              </a:rPr>
              <a:t>	Decrement - x is decremented (x=x-1). The prefixed operator (--x) decrements the operand </a:t>
            </a:r>
            <a:r>
              <a:rPr lang="en-US" i="1" dirty="0">
                <a:effectLst/>
              </a:rPr>
              <a:t>before</a:t>
            </a:r>
            <a:r>
              <a:rPr lang="en-US" dirty="0">
                <a:effectLst/>
              </a:rPr>
              <a:t> it is evaluated; the </a:t>
            </a:r>
            <a:r>
              <a:rPr lang="en-US" dirty="0" err="1">
                <a:effectLst/>
              </a:rPr>
              <a:t>postfixed</a:t>
            </a:r>
            <a:r>
              <a:rPr lang="en-US" dirty="0">
                <a:effectLst/>
              </a:rPr>
              <a:t> operator (x--) decrements the operand </a:t>
            </a:r>
            <a:r>
              <a:rPr lang="en-US" i="1" dirty="0">
                <a:effectLst/>
              </a:rPr>
              <a:t>after</a:t>
            </a:r>
            <a:r>
              <a:rPr lang="en-US" dirty="0">
                <a:effectLst/>
              </a:rPr>
              <a:t> it is evaluated.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553809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NOTE:  Each expression should be evaluated on its own utilizing the values</a:t>
            </a:r>
            <a:r>
              <a:rPr lang="en-US" baseline="0" dirty="0"/>
              <a:t> in the bottom blue banner.  Also, Computer Scientists begin counting at 0.</a:t>
            </a:r>
          </a:p>
          <a:p>
            <a:endParaRPr lang="en-US" baseline="0" dirty="0"/>
          </a:p>
          <a:p>
            <a:r>
              <a:rPr lang="en-US" baseline="0" dirty="0"/>
              <a:t>0.  x *= y is the same as x = x * y which is x = 9 * 3 // Result: 27</a:t>
            </a:r>
          </a:p>
          <a:p>
            <a:pPr marL="228600" indent="-228600">
              <a:buAutoNum type="arabicPeriod"/>
            </a:pPr>
            <a:r>
              <a:rPr lang="en-US" baseline="0" dirty="0"/>
              <a:t>x /= y is the same as x = x / y which is x = 9 / 3 // Result: 3</a:t>
            </a:r>
          </a:p>
          <a:p>
            <a:pPr marL="228600" indent="-228600">
              <a:buAutoNum type="arabicPeriod"/>
            </a:pPr>
            <a:r>
              <a:rPr lang="en-US" baseline="0" dirty="0"/>
              <a:t>x %= y is the same as x = x % y (x = x mod y) which is x = 9 % 3 (x = 9 mod 3) // Result: 0</a:t>
            </a:r>
          </a:p>
          <a:p>
            <a:pPr marL="228600" indent="-228600">
              <a:buAutoNum type="arabicPeriod"/>
            </a:pPr>
            <a:r>
              <a:rPr lang="en-US" baseline="0" dirty="0"/>
              <a:t>x += y is the same as x = x + y which is x = 9 + 3 // Result: 12</a:t>
            </a:r>
          </a:p>
          <a:p>
            <a:pPr marL="228600" indent="-228600">
              <a:buAutoNum type="arabicPeriod"/>
            </a:pPr>
            <a:r>
              <a:rPr lang="en-US" baseline="0" dirty="0"/>
              <a:t>x -= y is the same as x = x – y which is x = 9 – 3 // Result: 6</a:t>
            </a:r>
          </a:p>
          <a:p>
            <a:pPr marL="228600" indent="-228600">
              <a:buAutoNum type="arabicPeriod"/>
            </a:pPr>
            <a:r>
              <a:rPr lang="en-US" baseline="0" dirty="0"/>
              <a:t>x *= ++y is the same as x = x * ++y which is x = 9 * ++3 which is x = 9 * 4 // Result: 36</a:t>
            </a:r>
          </a:p>
          <a:p>
            <a:pPr marL="228600" indent="-228600">
              <a:buAutoNum type="arabicPeriod"/>
            </a:pPr>
            <a:r>
              <a:rPr lang="en-US" baseline="0" dirty="0"/>
              <a:t>x /= y-– is the same as y = x / y-- which is x = 9 / 3-- which is essentially the same as x = 9 / 3 // Result: 3  SIDE NOTE:  y is decremented to 2 after the new value of x is assigned</a:t>
            </a:r>
          </a:p>
          <a:p>
            <a:pPr marL="228600" indent="-228600">
              <a:buAutoNum type="arabicPeriod"/>
            </a:pPr>
            <a:r>
              <a:rPr lang="en-US" baseline="0" dirty="0"/>
              <a:t>x %= --x is a bit complicated.  Here is the breakdown in steps:</a:t>
            </a:r>
          </a:p>
          <a:p>
            <a:pPr marL="685800" lvl="1" indent="-228600">
              <a:buAutoNum type="arabicPeriod"/>
            </a:pPr>
            <a:r>
              <a:rPr lang="en-US" baseline="0" dirty="0"/>
              <a:t>x %= --x // original expression</a:t>
            </a:r>
          </a:p>
          <a:p>
            <a:pPr marL="685800" lvl="1" indent="-228600">
              <a:buAutoNum type="arabicPeriod"/>
            </a:pPr>
            <a:r>
              <a:rPr lang="en-US" baseline="0" dirty="0"/>
              <a:t>9 %= --9 // original expression translated into values</a:t>
            </a:r>
          </a:p>
          <a:p>
            <a:pPr marL="685800" lvl="1" indent="-228600">
              <a:buAutoNum type="arabicPeriod"/>
            </a:pPr>
            <a:r>
              <a:rPr lang="en-US" baseline="0" dirty="0"/>
              <a:t>9 %= 8 // the right operand resolves it’s decrement operator because it has a higher priority than the mod operator</a:t>
            </a:r>
          </a:p>
          <a:p>
            <a:pPr marL="685800" lvl="1" indent="-228600">
              <a:buAutoNum type="arabicPeriod"/>
            </a:pPr>
            <a:r>
              <a:rPr lang="en-US" baseline="0" dirty="0"/>
              <a:t>8 %= 8 // the left operand is simultaneously modified to 8 because x is the same as x.  Essentially, 7.3. and 7.4. happen simultaneously.</a:t>
            </a:r>
          </a:p>
          <a:p>
            <a:pPr marL="685800" lvl="1" indent="-228600">
              <a:buAutoNum type="arabicPeriod"/>
            </a:pPr>
            <a:r>
              <a:rPr lang="en-US" baseline="0" dirty="0"/>
              <a:t>8 / 8 has no remainder so x = 8 % 8 is assigned 0</a:t>
            </a:r>
          </a:p>
          <a:p>
            <a:pPr marL="228600" lvl="0" indent="-228600">
              <a:buAutoNum type="arabicPeriod"/>
            </a:pPr>
            <a:r>
              <a:rPr lang="en-US" baseline="0" dirty="0"/>
              <a:t>x += --y is the same as x = x + --y which is x = 9 + --3 which is x = 9 + 2 // Result: 11</a:t>
            </a:r>
          </a:p>
          <a:p>
            <a:pPr marL="228600" lvl="0" indent="-228600">
              <a:buAutoNum type="arabicPeriod"/>
            </a:pPr>
            <a:r>
              <a:rPr lang="en-US" baseline="0" dirty="0"/>
              <a:t>x -= y++ is the same as x = x – y++ which is x = 9 – 3++ which is essentially the same as x = 9 – 3 // Result: 6  SIDE NOTE:  y is incremented to 4 after the new value of x is assigned</a:t>
            </a:r>
          </a:p>
          <a:p>
            <a:r>
              <a:rPr lang="en-US" baseline="0" dirty="0"/>
              <a:t>Bonus:  The assignment expressions within the parentheses are evaluated before the single OR expression.  It is complicate but evaluates in a similar fashion to #7</a:t>
            </a:r>
          </a:p>
          <a:p>
            <a:r>
              <a:rPr lang="en-US" sz="1200" dirty="0">
                <a:latin typeface="Courier New" panose="02070309020205020404" pitchFamily="49" charset="0"/>
                <a:cs typeface="Courier New" panose="02070309020205020404" pitchFamily="49" charset="0"/>
              </a:rPr>
              <a:t>Step 1.  (y %= y) || (x /= x--) // Original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Step 2.  (0) || (x /= x--) // y / y has no remainder so y mod y results in 0.  So far, this OR logical test is False.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Step 3a.  (0) || (9 /= 9--) // We’ll walk this one through.  Translated to values.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Step 3b.  (0) || (True) // x = x / x which</a:t>
            </a:r>
            <a:r>
              <a:rPr lang="en-US" sz="1200" baseline="0" dirty="0">
                <a:latin typeface="Courier New" panose="02070309020205020404" pitchFamily="49" charset="0"/>
                <a:cs typeface="Courier New" panose="02070309020205020404" pitchFamily="49" charset="0"/>
              </a:rPr>
              <a:t> is equal 1 which evaluates to true</a:t>
            </a:r>
            <a:r>
              <a:rPr lang="en-US" sz="1200" dirty="0">
                <a:latin typeface="Courier New" panose="02070309020205020404" pitchFamily="49" charset="0"/>
                <a:cs typeface="Courier New" panose="02070309020205020404" pitchFamily="49" charset="0"/>
              </a:rPr>
              <a:t>.  The decrement operator won’t come through until after the assignment operator is processed leaving x at </a:t>
            </a:r>
            <a:r>
              <a:rPr lang="en-US" sz="1200" baseline="0" dirty="0">
                <a:latin typeface="Courier New" panose="02070309020205020404" pitchFamily="49" charset="0"/>
                <a:cs typeface="Courier New" panose="02070309020205020404" pitchFamily="49" charset="0"/>
              </a:rPr>
              <a:t>.  SIDE NOTE: “True” was included instead of (1) to alleviate any confusion between the integer 1 (which was the result of the arithmetic calculation) and the binary value of True (which is what x = x / x evaluates to in this OR statement because x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ourier New" panose="02070309020205020404" pitchFamily="49" charset="0"/>
                <a:cs typeface="Courier New" panose="02070309020205020404" pitchFamily="49" charset="0"/>
              </a:rPr>
              <a:t>Step 3c.  x is decremented to 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ourier New" panose="02070309020205020404" pitchFamily="49" charset="0"/>
                <a:cs typeface="Courier New" panose="02070309020205020404" pitchFamily="49" charset="0"/>
              </a:rPr>
              <a:t>Step 3d.  The entire expression is evaluated to True and the result is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ourier New" panose="02070309020205020404" pitchFamily="49" charset="0"/>
                <a:cs typeface="Courier New" panose="02070309020205020404" pitchFamily="49" charset="0"/>
              </a:rPr>
              <a:t>Step 3e.  (1) // Result: 1</a:t>
            </a:r>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2478276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Write</a:t>
            </a:r>
            <a:r>
              <a:rPr lang="en-US" baseline="0" dirty="0"/>
              <a:t> these bonus questions on a white board, one by one, and have the students walk the instructor through the order or precedence with questions like:</a:t>
            </a:r>
          </a:p>
          <a:p>
            <a:r>
              <a:rPr lang="en-US" baseline="0" dirty="0"/>
              <a:t>	Which of these operators has the highest precedence?</a:t>
            </a:r>
          </a:p>
          <a:p>
            <a:r>
              <a:rPr lang="en-US" baseline="0" dirty="0"/>
              <a:t>	What does this individual expression evaluate to?</a:t>
            </a:r>
          </a:p>
          <a:p>
            <a:r>
              <a:rPr lang="en-US" baseline="0" dirty="0"/>
              <a:t>	What is a more explicit way to rewrite this expression while retaining the order and result?</a:t>
            </a:r>
            <a:endParaRPr lang="en-US" dirty="0"/>
          </a:p>
          <a:p>
            <a:endParaRPr lang="en-US" dirty="0"/>
          </a:p>
          <a:p>
            <a:r>
              <a:rPr lang="en-US" dirty="0"/>
              <a:t>ARITHMETIC BONUS</a:t>
            </a:r>
            <a:r>
              <a:rPr lang="en-US" baseline="0" dirty="0"/>
              <a:t> QUESTION</a:t>
            </a:r>
          </a:p>
          <a:p>
            <a:r>
              <a:rPr lang="en-US" sz="1200" dirty="0">
                <a:latin typeface="Courier New" panose="02070309020205020404" pitchFamily="49" charset="0"/>
                <a:cs typeface="Courier New" panose="02070309020205020404" pitchFamily="49" charset="0"/>
              </a:rPr>
              <a:t>1 + 2 * (3 + y) + 5	// Original</a:t>
            </a:r>
            <a:r>
              <a:rPr lang="en-US" sz="1200" baseline="0" dirty="0">
                <a:latin typeface="Courier New" panose="02070309020205020404" pitchFamily="49" charset="0"/>
                <a:cs typeface="Courier New" panose="02070309020205020404" pitchFamily="49" charset="0"/>
              </a:rPr>
              <a:t> expression</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1 + 2 * (3 + 4) + 5	// Values were substituted for variables</a:t>
            </a:r>
          </a:p>
          <a:p>
            <a:r>
              <a:rPr lang="en-US" sz="1200" dirty="0">
                <a:latin typeface="Courier New" panose="02070309020205020404" pitchFamily="49" charset="0"/>
                <a:cs typeface="Courier New" panose="02070309020205020404" pitchFamily="49" charset="0"/>
              </a:rPr>
              <a:t>1 + 2 * (7) + 5	// Parentheses are the highest</a:t>
            </a:r>
            <a:r>
              <a:rPr lang="en-US" sz="1200" baseline="0" dirty="0">
                <a:latin typeface="Courier New" panose="02070309020205020404" pitchFamily="49" charset="0"/>
                <a:cs typeface="Courier New" panose="02070309020205020404" pitchFamily="49" charset="0"/>
              </a:rPr>
              <a:t> priority at #1</a:t>
            </a:r>
          </a:p>
          <a:p>
            <a:r>
              <a:rPr lang="en-US" sz="1200" baseline="0" dirty="0">
                <a:latin typeface="Courier New" panose="02070309020205020404" pitchFamily="49" charset="0"/>
                <a:cs typeface="Courier New" panose="02070309020205020404" pitchFamily="49" charset="0"/>
              </a:rPr>
              <a:t>1 + 14 + 5		// Multiplication is the next highest priority at #3</a:t>
            </a:r>
          </a:p>
          <a:p>
            <a:r>
              <a:rPr lang="en-US" sz="1200" baseline="0" dirty="0">
                <a:latin typeface="Courier New" panose="02070309020205020404" pitchFamily="49" charset="0"/>
                <a:cs typeface="Courier New" panose="02070309020205020404" pitchFamily="49" charset="0"/>
              </a:rPr>
              <a:t>15 + 5		// Addition is the last remaining operator and is grouped from left to right.  Hence, 1 and 14 are added together first.  Side Note:  Addition has a priority of #4</a:t>
            </a:r>
          </a:p>
          <a:p>
            <a:pPr marL="0" indent="0">
              <a:buNone/>
            </a:pPr>
            <a:r>
              <a:rPr lang="en-US" sz="1200" baseline="0" dirty="0">
                <a:latin typeface="Courier New" panose="02070309020205020404" pitchFamily="49" charset="0"/>
                <a:cs typeface="Courier New" panose="02070309020205020404" pitchFamily="49" charset="0"/>
              </a:rPr>
              <a:t>20 		// The remaining expression is evaluated</a:t>
            </a:r>
          </a:p>
          <a:p>
            <a:pPr marL="228600" indent="-228600">
              <a:buAutoNum type="arabicPlain" startAt="20"/>
            </a:pPr>
            <a:endParaRPr lang="en-US" sz="1200" baseline="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RELATIONAL BONUS</a:t>
            </a:r>
            <a:r>
              <a:rPr lang="en-US" baseline="0" dirty="0"/>
              <a:t> QUESTION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x != y != 3 &gt;= x	// Original expression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2 != 6 != 3 &gt;= 2	// Values were substituted for variables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ourier New" panose="02070309020205020404" pitchFamily="49" charset="0"/>
                <a:cs typeface="Courier New" panose="02070309020205020404" pitchFamily="49" charset="0"/>
              </a:rPr>
              <a:t>2 != 6 != (True)	// &gt;= has the highest precedence at #6.  3 &gt;= 2 is True and the result is 1.  (True) was written so there wasn’t confusion as to the intended ‘meaning’ of the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ourier New" panose="02070309020205020404" pitchFamily="49" charset="0"/>
                <a:cs typeface="Courier New" panose="02070309020205020404" pitchFamily="49" charset="0"/>
              </a:rPr>
              <a:t>(True) != (True)	// != has the next highest level of precedence at #7.  It is evaluated left to right so 2 != 6 is evaluated first.  2 is not equal to 6 so this expression is True and the result is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ourier New" panose="02070309020205020404" pitchFamily="49" charset="0"/>
                <a:cs typeface="Courier New" panose="02070309020205020404" pitchFamily="49" charset="0"/>
              </a:rPr>
              <a:t>(False)		// 1 != 1 evaluates as False since they *are* equal.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ASSIGNMENT BONUS</a:t>
            </a:r>
            <a:r>
              <a:rPr lang="en-US" baseline="0" dirty="0"/>
              <a:t> QUESTION</a:t>
            </a:r>
          </a:p>
          <a:p>
            <a:r>
              <a:rPr lang="en-US" baseline="0" dirty="0"/>
              <a:t>Bonus:  The assignment expressions within the parentheses are evaluated before the single OR expression.  It is complicate but evaluates in a similar fashion to #7</a:t>
            </a:r>
          </a:p>
          <a:p>
            <a:r>
              <a:rPr lang="en-US" sz="1200" dirty="0">
                <a:latin typeface="Courier New" panose="02070309020205020404" pitchFamily="49" charset="0"/>
                <a:cs typeface="Courier New" panose="02070309020205020404" pitchFamily="49" charset="0"/>
              </a:rPr>
              <a:t>Step 1.  (y %= y) || (x /= x--) // Original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Step 2.  (0) || (x /= x--) // y / y has no remainder so y mod y results in 0.  So far, this OR logical test is False.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Step 3a.  (0) || (9 /= 9--) // We’ll walk this one through.  Translated to values.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Step 3b.  (0) || (True) // x = x / x which</a:t>
            </a:r>
            <a:r>
              <a:rPr lang="en-US" sz="1200" baseline="0" dirty="0">
                <a:latin typeface="Courier New" panose="02070309020205020404" pitchFamily="49" charset="0"/>
                <a:cs typeface="Courier New" panose="02070309020205020404" pitchFamily="49" charset="0"/>
              </a:rPr>
              <a:t> is equal 1 which evaluates to true</a:t>
            </a:r>
            <a:r>
              <a:rPr lang="en-US" sz="1200" dirty="0">
                <a:latin typeface="Courier New" panose="02070309020205020404" pitchFamily="49" charset="0"/>
                <a:cs typeface="Courier New" panose="02070309020205020404" pitchFamily="49" charset="0"/>
              </a:rPr>
              <a:t>.  The decrement operator won’t come through until after the assignment operator is processed leaving x at </a:t>
            </a:r>
            <a:r>
              <a:rPr lang="en-US" sz="1200" baseline="0" dirty="0">
                <a:latin typeface="Courier New" panose="02070309020205020404" pitchFamily="49" charset="0"/>
                <a:cs typeface="Courier New" panose="02070309020205020404" pitchFamily="49" charset="0"/>
              </a:rPr>
              <a:t>.  SIDE NOTE: “True” was included instead of (1) to alleviate any confusion between the integer 1 (which was the result of the arithmetic calculation) and the binary value of True (which is what x = x / x evaluates to in this OR statement because x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ourier New" panose="02070309020205020404" pitchFamily="49" charset="0"/>
                <a:cs typeface="Courier New" panose="02070309020205020404" pitchFamily="49" charset="0"/>
              </a:rPr>
              <a:t>Step 3c.  x is decremented to 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ourier New" panose="02070309020205020404" pitchFamily="49" charset="0"/>
                <a:cs typeface="Courier New" panose="02070309020205020404" pitchFamily="49" charset="0"/>
              </a:rPr>
              <a:t>Step 3d.  The entire expression is evaluated to True and the result is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Courier New" panose="02070309020205020404" pitchFamily="49" charset="0"/>
                <a:cs typeface="Courier New" panose="02070309020205020404" pitchFamily="49" charset="0"/>
              </a:rPr>
              <a:t>Step 3e.  (1) // Result: 1</a:t>
            </a:r>
            <a:endParaRPr lang="en-US" baseline="0" dirty="0"/>
          </a:p>
          <a:p>
            <a:pPr marL="0" indent="0">
              <a:buNone/>
            </a:pPr>
            <a:endParaRPr lang="en-US" sz="1200" baseline="0"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23</a:t>
            </a:fld>
            <a:endParaRPr lang="en-US" dirty="0"/>
          </a:p>
        </p:txBody>
      </p:sp>
    </p:spTree>
    <p:extLst>
      <p:ext uri="{BB962C8B-B14F-4D97-AF65-F5344CB8AC3E}">
        <p14:creationId xmlns:p14="http://schemas.microsoft.com/office/powerpoint/2010/main" val="3210800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http://linux.die.net/man/3/sqrt</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24</a:t>
            </a:fld>
            <a:endParaRPr lang="en-US" dirty="0"/>
          </a:p>
        </p:txBody>
      </p:sp>
    </p:spTree>
    <p:extLst>
      <p:ext uri="{BB962C8B-B14F-4D97-AF65-F5344CB8AC3E}">
        <p14:creationId xmlns:p14="http://schemas.microsoft.com/office/powerpoint/2010/main" val="2136482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a:t>
            </a:r>
            <a:r>
              <a:rPr lang="en-US" baseline="0" dirty="0"/>
              <a:t> input for the length of leg A and leg B should be a positive rational number.  It should be positive and non-zero.  The easiest method to test for this condition is to check the input &gt; 0.</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dirty="0"/>
          </a:p>
        </p:txBody>
      </p:sp>
    </p:spTree>
    <p:extLst>
      <p:ext uri="{BB962C8B-B14F-4D97-AF65-F5344CB8AC3E}">
        <p14:creationId xmlns:p14="http://schemas.microsoft.com/office/powerpoint/2010/main" val="317519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	Increment</a:t>
            </a:r>
            <a:r>
              <a:rPr lang="en-US" baseline="0" dirty="0"/>
              <a:t> - </a:t>
            </a:r>
            <a:r>
              <a:rPr lang="en-US" dirty="0">
                <a:effectLst/>
              </a:rPr>
              <a:t>x is incremented (x=x+1). The prefixed operator (++x) increments the operand </a:t>
            </a:r>
            <a:r>
              <a:rPr lang="en-US" i="1" dirty="0">
                <a:effectLst/>
              </a:rPr>
              <a:t>before</a:t>
            </a:r>
            <a:r>
              <a:rPr lang="en-US" dirty="0">
                <a:effectLst/>
              </a:rPr>
              <a:t> it is evaluated; the </a:t>
            </a:r>
            <a:r>
              <a:rPr lang="en-US" dirty="0" err="1">
                <a:effectLst/>
              </a:rPr>
              <a:t>postfixed</a:t>
            </a:r>
            <a:r>
              <a:rPr lang="en-US" dirty="0">
                <a:effectLst/>
              </a:rPr>
              <a:t> operator (x++) increments the operand </a:t>
            </a:r>
            <a:r>
              <a:rPr lang="en-US" i="1" dirty="0">
                <a:effectLst/>
              </a:rPr>
              <a:t>after</a:t>
            </a:r>
            <a:r>
              <a:rPr lang="en-US" dirty="0">
                <a:effectLst/>
              </a:rPr>
              <a:t> it is evaluated. </a:t>
            </a:r>
          </a:p>
          <a:p>
            <a:r>
              <a:rPr lang="en-US" dirty="0">
                <a:effectLst/>
              </a:rPr>
              <a:t>	Decrement - x is decremented (x=x-1). The prefixed operator (--x) decrements the operand </a:t>
            </a:r>
            <a:r>
              <a:rPr lang="en-US" i="1" dirty="0">
                <a:effectLst/>
              </a:rPr>
              <a:t>before</a:t>
            </a:r>
            <a:r>
              <a:rPr lang="en-US" dirty="0">
                <a:effectLst/>
              </a:rPr>
              <a:t> it is evaluated; the </a:t>
            </a:r>
            <a:r>
              <a:rPr lang="en-US" dirty="0" err="1">
                <a:effectLst/>
              </a:rPr>
              <a:t>postfixed</a:t>
            </a:r>
            <a:r>
              <a:rPr lang="en-US" dirty="0">
                <a:effectLst/>
              </a:rPr>
              <a:t> operator (x--) decrements the operand </a:t>
            </a:r>
            <a:r>
              <a:rPr lang="en-US" i="1" dirty="0">
                <a:effectLst/>
              </a:rPr>
              <a:t>after</a:t>
            </a:r>
            <a:r>
              <a:rPr lang="en-US" dirty="0">
                <a:effectLst/>
              </a:rPr>
              <a:t> it is evaluated.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4257193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the</a:t>
            </a:r>
            <a:r>
              <a:rPr lang="en-US" baseline="0" dirty="0"/>
              <a:t> students through each statement and each step before demonstrating any actual code.  A copy of this shell code has been duplicated on the next slide with some comments.  This shell code only contains the most basic of requirements.  Students should also include </a:t>
            </a:r>
            <a:r>
              <a:rPr lang="en-US" baseline="0" dirty="0" err="1"/>
              <a:t>printf</a:t>
            </a:r>
            <a:r>
              <a:rPr lang="en-US" baseline="0" dirty="0"/>
              <a:t> user prompts.  The most important thing here is to test the students’ ability to write arithmetic, relational, and logical expressions.  This objective should *not* be testing their ability to Control Flow (Objective x.2.a) or accomplish rudimentary Error Handling/Input Validation (x.8.a).  Rather, they need to focus on developing the relational and logical skills necessary to accomplish Control Flow and Input Validation.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26</a:t>
            </a:fld>
            <a:endParaRPr lang="en-US" dirty="0"/>
          </a:p>
        </p:txBody>
      </p:sp>
    </p:spTree>
    <p:extLst>
      <p:ext uri="{BB962C8B-B14F-4D97-AF65-F5344CB8AC3E}">
        <p14:creationId xmlns:p14="http://schemas.microsoft.com/office/powerpoint/2010/main" val="892880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the</a:t>
            </a:r>
            <a:r>
              <a:rPr lang="en-US" baseline="0" dirty="0"/>
              <a:t> students through each statement and each step before demonstrating any actual code.  A copy of this shell code has been duplicated on the next slide with some comments.  This shell code only contains the most basic of requirements.  Students should also include </a:t>
            </a:r>
            <a:r>
              <a:rPr lang="en-US" baseline="0" dirty="0" err="1"/>
              <a:t>printf</a:t>
            </a:r>
            <a:r>
              <a:rPr lang="en-US" baseline="0" dirty="0"/>
              <a:t> user prompts.  The most important thing here is to test the students’ ability to write arithmetic, relational, and logical expressions.  This objective should *not* be testing their ability to Control Flow (Objective x.2.a) or accomplish rudimentary Error Handling/Input Validation (x.8.a).  Rather, they need to focus on developing the relational and logical skills necessary to accomplish Control Flow and Input Validation.</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27</a:t>
            </a:fld>
            <a:endParaRPr lang="en-US" dirty="0"/>
          </a:p>
        </p:txBody>
      </p:sp>
    </p:spTree>
    <p:extLst>
      <p:ext uri="{BB962C8B-B14F-4D97-AF65-F5344CB8AC3E}">
        <p14:creationId xmlns:p14="http://schemas.microsoft.com/office/powerpoint/2010/main" val="375390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	Increment</a:t>
            </a:r>
            <a:r>
              <a:rPr lang="en-US" baseline="0" dirty="0"/>
              <a:t> - </a:t>
            </a:r>
            <a:r>
              <a:rPr lang="en-US" dirty="0">
                <a:effectLst/>
              </a:rPr>
              <a:t>x is incremented (x=x+1). The prefixed operator (++x) increments the operand </a:t>
            </a:r>
            <a:r>
              <a:rPr lang="en-US" i="1" dirty="0">
                <a:effectLst/>
              </a:rPr>
              <a:t>before</a:t>
            </a:r>
            <a:r>
              <a:rPr lang="en-US" dirty="0">
                <a:effectLst/>
              </a:rPr>
              <a:t> it is evaluated; the </a:t>
            </a:r>
            <a:r>
              <a:rPr lang="en-US" dirty="0" err="1">
                <a:effectLst/>
              </a:rPr>
              <a:t>postfixed</a:t>
            </a:r>
            <a:r>
              <a:rPr lang="en-US" dirty="0">
                <a:effectLst/>
              </a:rPr>
              <a:t> operator (x++) increments the operand </a:t>
            </a:r>
            <a:r>
              <a:rPr lang="en-US" i="1" dirty="0">
                <a:effectLst/>
              </a:rPr>
              <a:t>after</a:t>
            </a:r>
            <a:r>
              <a:rPr lang="en-US" dirty="0">
                <a:effectLst/>
              </a:rPr>
              <a:t> it is evaluated. </a:t>
            </a:r>
          </a:p>
          <a:p>
            <a:r>
              <a:rPr lang="en-US" dirty="0">
                <a:effectLst/>
              </a:rPr>
              <a:t>	Decrement - x is decremented (x=x-1). The prefixed operator (--x) decrements the operand </a:t>
            </a:r>
            <a:r>
              <a:rPr lang="en-US" i="1" dirty="0">
                <a:effectLst/>
              </a:rPr>
              <a:t>before</a:t>
            </a:r>
            <a:r>
              <a:rPr lang="en-US" dirty="0">
                <a:effectLst/>
              </a:rPr>
              <a:t> it is evaluated; the </a:t>
            </a:r>
            <a:r>
              <a:rPr lang="en-US" dirty="0" err="1">
                <a:effectLst/>
              </a:rPr>
              <a:t>postfixed</a:t>
            </a:r>
            <a:r>
              <a:rPr lang="en-US" dirty="0">
                <a:effectLst/>
              </a:rPr>
              <a:t> operator (x--) decrements the operand </a:t>
            </a:r>
            <a:r>
              <a:rPr lang="en-US" i="1" dirty="0">
                <a:effectLst/>
              </a:rPr>
              <a:t>after</a:t>
            </a:r>
            <a:r>
              <a:rPr lang="en-US" dirty="0">
                <a:effectLst/>
              </a:rPr>
              <a:t> it is evaluated.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361343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Integer is italicized and underlined because the % operator cannot be applied to float or double.  This fact is worth mentioning to students.</a:t>
            </a:r>
          </a:p>
          <a:p>
            <a:r>
              <a:rPr lang="en-US" dirty="0"/>
              <a:t>Also, the direction of truncation for / and the sign of the result for % are machine-dependent for negative</a:t>
            </a:r>
            <a:r>
              <a:rPr lang="en-US" baseline="0" dirty="0"/>
              <a:t> operands.</a:t>
            </a:r>
            <a:endParaRPr lang="en-US" dirty="0"/>
          </a:p>
          <a:p>
            <a:endParaRPr lang="en-US" dirty="0"/>
          </a:p>
          <a:p>
            <a:r>
              <a:rPr lang="en-US" dirty="0"/>
              <a:t>NOTE:  A more detailed</a:t>
            </a:r>
            <a:r>
              <a:rPr lang="en-US" baseline="0" dirty="0"/>
              <a:t> definition of the modulo operations is as follows:</a:t>
            </a:r>
          </a:p>
          <a:p>
            <a:r>
              <a:rPr lang="en-US" dirty="0"/>
              <a:t>Given two positive numbers, a (the dividend) and n (the divisor), a modulo n (abbreviated as a mod n)(a % n in C programming) is the remainder of the Euclidean division of a by n.</a:t>
            </a:r>
          </a:p>
          <a:p>
            <a:endParaRPr lang="en-US" dirty="0"/>
          </a:p>
          <a:p>
            <a:r>
              <a:rPr lang="en-US" dirty="0"/>
              <a:t>Have</a:t>
            </a:r>
            <a:r>
              <a:rPr lang="en-US" baseline="0" dirty="0"/>
              <a:t> the students write down the answer to the “Modulo Quiz” on a scrap piece of paper.</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2953772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example</a:t>
            </a:r>
            <a:r>
              <a:rPr lang="en-US" baseline="0" dirty="0"/>
              <a:t> is written as stub code.  That means ++x operates on the variable x which has already been modified by x++.  x++ adds 1 to 5, assigning the value 6 to x.  When ++x executes, the starting value of x is 6 so 6 is incremented by 1, returning 7.</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2713469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Each expression should be evaluated on its own utilizing the values</a:t>
            </a:r>
            <a:r>
              <a:rPr lang="en-US" baseline="0" dirty="0"/>
              <a:t> in the bottom blue banner.  Also, Computer Scientists begin counting at 0.</a:t>
            </a:r>
          </a:p>
          <a:p>
            <a:endParaRPr lang="en-US" baseline="0" dirty="0"/>
          </a:p>
          <a:p>
            <a:r>
              <a:rPr lang="en-US" baseline="0" dirty="0"/>
              <a:t>0.  Result:  28 // Intuitively obvious utilizing basic math skills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  Result:  1  // This is an example of the fallacy of integer division.  x/y prints as 0.00000 on MS Visual Studio.  float z = x / y assigns 1.00000 to z after dropping all the decimal precision.  Remember, integer division returns an integer.  The proper way of writing the intended expression is (float) x / y or x / (float) 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2.  Result:  3  // 7 / 4 is 1.75 in the mathematics.  In C programming, 7 / 4 is 1 (see #1).  Regardless, 7 / 4 has a remainder of 3 (this is the origin of the .75).</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3.  Result:  11 // Intuitively obvious utilizing basic math skills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4.  Result:  -3 // Intuitively obvious utilizing basic math skills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5.  Result:  -4 // Intuitively obvious utilizing basic math skills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6.  Result:  8  // x is incremented by one *prior* to evaluation because it is preceded by the increment operator.  Step #1: Add 1 to x.  Step #2: Evaluate x.</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7.  Result:  4  // y is evaluated before being incremented because the increment operator comes *after* the variable.  Step #1: Evaluate y.  Step #2: Add 1 to 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8.  Result:  7  // x is evaluated before being decremented because the decrement operator comes *after* the variable.  Step #1: Evaluate x.  Step #2: Subtract 1 from x.</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9.  Result:  3  // y is decremented by one *prior* to evaluation because it is preceded by the decrement operator.  Step #1: Subtract 1 from y.  Step #2: Evaluate y.</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2167568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the students to redefine “expression” as a way of solidifying this objectives previous definitions.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292561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	Increment</a:t>
            </a:r>
            <a:r>
              <a:rPr lang="en-US" baseline="0" dirty="0"/>
              <a:t> - </a:t>
            </a:r>
            <a:r>
              <a:rPr lang="en-US" dirty="0">
                <a:effectLst/>
              </a:rPr>
              <a:t>x is incremented (x=x+1). The prefixed operator (++x) increments the operand </a:t>
            </a:r>
            <a:r>
              <a:rPr lang="en-US" i="1" dirty="0">
                <a:effectLst/>
              </a:rPr>
              <a:t>before</a:t>
            </a:r>
            <a:r>
              <a:rPr lang="en-US" dirty="0">
                <a:effectLst/>
              </a:rPr>
              <a:t> it is evaluated; the </a:t>
            </a:r>
            <a:r>
              <a:rPr lang="en-US" dirty="0" err="1">
                <a:effectLst/>
              </a:rPr>
              <a:t>postfixed</a:t>
            </a:r>
            <a:r>
              <a:rPr lang="en-US" dirty="0">
                <a:effectLst/>
              </a:rPr>
              <a:t> operator (x++) increments the operand </a:t>
            </a:r>
            <a:r>
              <a:rPr lang="en-US" i="1" dirty="0">
                <a:effectLst/>
              </a:rPr>
              <a:t>after</a:t>
            </a:r>
            <a:r>
              <a:rPr lang="en-US" dirty="0">
                <a:effectLst/>
              </a:rPr>
              <a:t> it is evaluated. </a:t>
            </a:r>
          </a:p>
          <a:p>
            <a:r>
              <a:rPr lang="en-US" dirty="0">
                <a:effectLst/>
              </a:rPr>
              <a:t>	Decrement - x is decremented (x=x-1). The prefixed operator (--x) decrements the operand </a:t>
            </a:r>
            <a:r>
              <a:rPr lang="en-US" i="1" dirty="0">
                <a:effectLst/>
              </a:rPr>
              <a:t>before</a:t>
            </a:r>
            <a:r>
              <a:rPr lang="en-US" dirty="0">
                <a:effectLst/>
              </a:rPr>
              <a:t> it is evaluated; the </a:t>
            </a:r>
            <a:r>
              <a:rPr lang="en-US" dirty="0" err="1">
                <a:effectLst/>
              </a:rPr>
              <a:t>postfixed</a:t>
            </a:r>
            <a:r>
              <a:rPr lang="en-US" dirty="0">
                <a:effectLst/>
              </a:rPr>
              <a:t> operator (x--) decrements the operand </a:t>
            </a:r>
            <a:r>
              <a:rPr lang="en-US" i="1" dirty="0">
                <a:effectLst/>
              </a:rPr>
              <a:t>after</a:t>
            </a:r>
            <a:r>
              <a:rPr lang="en-US" dirty="0">
                <a:effectLst/>
              </a:rPr>
              <a:t> it is evaluated.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2450006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equality operators ==</a:t>
            </a:r>
            <a:r>
              <a:rPr lang="en-US" baseline="0" dirty="0"/>
              <a:t> and != can be used to compare complex numbers.  Do not, however, use equality operators to compare floats.  Floating point numbers end up being slightly imprecise due to rounding errors.  All floating point values are subject </a:t>
            </a:r>
            <a:r>
              <a:rPr lang="en-US" baseline="0"/>
              <a:t>to approximation.  </a:t>
            </a:r>
            <a:r>
              <a:rPr lang="en-US" baseline="0" dirty="0"/>
              <a:t>This may not be a problem with small floats but calculating the same result through different approved methods may result in a slightly different answer which would fail a simple equality test.  For instance…</a:t>
            </a:r>
          </a:p>
          <a:p>
            <a:endParaRPr lang="en-US" baseline="0" dirty="0"/>
          </a:p>
          <a:p>
            <a:r>
              <a:rPr lang="en-US" baseline="0" dirty="0"/>
              <a:t>float a = 0.15 + 0.15</a:t>
            </a:r>
          </a:p>
          <a:p>
            <a:r>
              <a:rPr lang="en-US" baseline="0" dirty="0"/>
              <a:t>float b = 0.1 + 0.2</a:t>
            </a:r>
          </a:p>
          <a:p>
            <a:r>
              <a:rPr lang="en-US" dirty="0"/>
              <a:t>a == b could be false</a:t>
            </a:r>
          </a:p>
          <a:p>
            <a:r>
              <a:rPr lang="en-US" dirty="0"/>
              <a:t>a &gt;= b could also be false</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3050339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Operators &amp; Expressions</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2280283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lstStyle/>
          <a:p>
            <a:r>
              <a:rPr lang="en-US" dirty="0"/>
              <a:t>Check the status of one operand in relation to another operand</a:t>
            </a:r>
          </a:p>
          <a:p>
            <a:r>
              <a:rPr lang="en-US" dirty="0"/>
              <a:t>Every comparison is an expression of data type </a:t>
            </a:r>
            <a:r>
              <a:rPr lang="en-US" dirty="0" err="1"/>
              <a:t>int</a:t>
            </a:r>
            <a:endParaRPr lang="en-US" dirty="0"/>
          </a:p>
          <a:p>
            <a:r>
              <a:rPr lang="en-US" dirty="0"/>
              <a:t>Comparisons yield the value 1 or 0</a:t>
            </a:r>
          </a:p>
          <a:p>
            <a:r>
              <a:rPr lang="en-US" dirty="0"/>
              <a:t>1 means “true”</a:t>
            </a:r>
          </a:p>
          <a:p>
            <a:r>
              <a:rPr lang="en-US" dirty="0"/>
              <a:t>0 means “false”</a:t>
            </a:r>
          </a:p>
          <a:p>
            <a:r>
              <a:rPr lang="en-US" dirty="0"/>
              <a:t>Comparisons use relational operators</a:t>
            </a:r>
          </a:p>
          <a:p>
            <a:r>
              <a:rPr lang="en-US" dirty="0"/>
              <a:t>Frequently used to test for error conditions</a:t>
            </a:r>
          </a:p>
        </p:txBody>
      </p:sp>
    </p:spTree>
    <p:extLst>
      <p:ext uri="{BB962C8B-B14F-4D97-AF65-F5344CB8AC3E}">
        <p14:creationId xmlns:p14="http://schemas.microsoft.com/office/powerpoint/2010/main" val="347937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graphicFrame>
        <p:nvGraphicFramePr>
          <p:cNvPr id="4" name="Content Placeholder 3"/>
          <p:cNvGraphicFramePr>
            <a:graphicFrameLocks noGrp="1"/>
          </p:cNvGraphicFramePr>
          <p:nvPr>
            <p:ph idx="1"/>
            <p:extLst/>
          </p:nvPr>
        </p:nvGraphicFramePr>
        <p:xfrm>
          <a:off x="76200" y="2131060"/>
          <a:ext cx="8991600" cy="2595880"/>
        </p:xfrm>
        <a:graphic>
          <a:graphicData uri="http://schemas.openxmlformats.org/drawingml/2006/table">
            <a:tbl>
              <a:tblPr firstRow="1" bandRow="1">
                <a:tableStyleId>{5C22544A-7EE6-4342-B048-85BDC9FD1C3A}</a:tableStyleId>
              </a:tblPr>
              <a:tblGrid>
                <a:gridCol w="1274312">
                  <a:extLst>
                    <a:ext uri="{9D8B030D-6E8A-4147-A177-3AD203B41FA5}">
                      <a16:colId xmlns:a16="http://schemas.microsoft.com/office/drawing/2014/main" val="20000"/>
                    </a:ext>
                  </a:extLst>
                </a:gridCol>
                <a:gridCol w="2688088">
                  <a:extLst>
                    <a:ext uri="{9D8B030D-6E8A-4147-A177-3AD203B41FA5}">
                      <a16:colId xmlns:a16="http://schemas.microsoft.com/office/drawing/2014/main" val="20001"/>
                    </a:ext>
                  </a:extLst>
                </a:gridCol>
                <a:gridCol w="1194218">
                  <a:extLst>
                    <a:ext uri="{9D8B030D-6E8A-4147-A177-3AD203B41FA5}">
                      <a16:colId xmlns:a16="http://schemas.microsoft.com/office/drawing/2014/main" val="20002"/>
                    </a:ext>
                  </a:extLst>
                </a:gridCol>
                <a:gridCol w="3834982">
                  <a:extLst>
                    <a:ext uri="{9D8B030D-6E8A-4147-A177-3AD203B41FA5}">
                      <a16:colId xmlns:a16="http://schemas.microsoft.com/office/drawing/2014/main" val="20003"/>
                    </a:ext>
                  </a:extLst>
                </a:gridCol>
              </a:tblGrid>
              <a:tr h="370840">
                <a:tc>
                  <a:txBody>
                    <a:bodyPr/>
                    <a:lstStyle/>
                    <a:p>
                      <a:r>
                        <a:rPr lang="en-US" dirty="0"/>
                        <a:t>Operator</a:t>
                      </a:r>
                    </a:p>
                  </a:txBody>
                  <a:tcPr/>
                </a:tc>
                <a:tc>
                  <a:txBody>
                    <a:bodyPr/>
                    <a:lstStyle/>
                    <a:p>
                      <a:r>
                        <a:rPr lang="en-US" dirty="0"/>
                        <a:t>Meaning</a:t>
                      </a:r>
                    </a:p>
                  </a:txBody>
                  <a:tcPr/>
                </a:tc>
                <a:tc>
                  <a:txBody>
                    <a:bodyPr/>
                    <a:lstStyle/>
                    <a:p>
                      <a:r>
                        <a:rPr lang="en-US" dirty="0"/>
                        <a:t>Example</a:t>
                      </a:r>
                    </a:p>
                  </a:txBody>
                  <a:tcPr/>
                </a:tc>
                <a:tc>
                  <a:txBody>
                    <a:bodyPr/>
                    <a:lstStyle/>
                    <a:p>
                      <a:r>
                        <a:rPr lang="en-US" dirty="0"/>
                        <a:t>Result: 1 (true) or 0</a:t>
                      </a:r>
                      <a:r>
                        <a:rPr lang="en-US" baseline="0" dirty="0"/>
                        <a:t> (false)</a:t>
                      </a:r>
                      <a:endParaRPr lang="en-US" dirty="0"/>
                    </a:p>
                  </a:txBody>
                  <a:tcP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&lt;</a:t>
                      </a:r>
                    </a:p>
                  </a:txBody>
                  <a:tcPr anchor="ctr"/>
                </a:tc>
                <a:tc>
                  <a:txBody>
                    <a:bodyPr/>
                    <a:lstStyle/>
                    <a:p>
                      <a:r>
                        <a:rPr lang="en-US" dirty="0"/>
                        <a:t>Less than</a:t>
                      </a:r>
                    </a:p>
                  </a:txBody>
                  <a:tcPr anchor="ctr"/>
                </a:tc>
                <a:tc>
                  <a:txBody>
                    <a:bodyPr/>
                    <a:lstStyle/>
                    <a:p>
                      <a:r>
                        <a:rPr lang="en-US" b="1" dirty="0">
                          <a:latin typeface="Courier New" panose="02070309020205020404" pitchFamily="49" charset="0"/>
                          <a:cs typeface="Courier New" panose="02070309020205020404" pitchFamily="49" charset="0"/>
                        </a:rPr>
                        <a:t>x &lt; y</a:t>
                      </a:r>
                    </a:p>
                  </a:txBody>
                  <a:tcPr anchor="ctr"/>
                </a:tc>
                <a:tc>
                  <a:txBody>
                    <a:bodyPr/>
                    <a:lstStyle/>
                    <a:p>
                      <a:r>
                        <a:rPr lang="en-US" b="1" dirty="0">
                          <a:latin typeface="Courier New" panose="02070309020205020404" pitchFamily="49" charset="0"/>
                          <a:cs typeface="Courier New" panose="02070309020205020404" pitchFamily="49" charset="0"/>
                        </a:rPr>
                        <a:t>1</a:t>
                      </a:r>
                      <a:r>
                        <a:rPr lang="en-US" dirty="0"/>
                        <a:t> if </a:t>
                      </a:r>
                      <a:r>
                        <a:rPr lang="en-US" b="1" dirty="0">
                          <a:latin typeface="Courier New" panose="02070309020205020404" pitchFamily="49" charset="0"/>
                          <a:cs typeface="Courier New" panose="02070309020205020404" pitchFamily="49" charset="0"/>
                        </a:rPr>
                        <a:t>x</a:t>
                      </a:r>
                      <a:r>
                        <a:rPr lang="en-US" dirty="0"/>
                        <a:t> is less than </a:t>
                      </a:r>
                      <a:r>
                        <a:rPr lang="en-US" b="1" dirty="0">
                          <a:latin typeface="Courier New" panose="02070309020205020404" pitchFamily="49" charset="0"/>
                          <a:cs typeface="Courier New" panose="02070309020205020404" pitchFamily="49" charset="0"/>
                        </a:rPr>
                        <a:t>y</a:t>
                      </a:r>
                      <a:endParaRPr lang="en-US" dirty="0"/>
                    </a:p>
                  </a:txBody>
                  <a:tcPr anchor="ct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&lt;=</a:t>
                      </a:r>
                    </a:p>
                  </a:txBody>
                  <a:tcPr anchor="ctr"/>
                </a:tc>
                <a:tc>
                  <a:txBody>
                    <a:bodyPr/>
                    <a:lstStyle/>
                    <a:p>
                      <a:r>
                        <a:rPr lang="en-US" dirty="0"/>
                        <a:t>Less than or equal to</a:t>
                      </a:r>
                    </a:p>
                  </a:txBody>
                  <a:tcPr anchor="ctr"/>
                </a:tc>
                <a:tc>
                  <a:txBody>
                    <a:bodyPr/>
                    <a:lstStyle/>
                    <a:p>
                      <a:r>
                        <a:rPr lang="en-US" b="1" dirty="0">
                          <a:latin typeface="Courier New" panose="02070309020205020404" pitchFamily="49" charset="0"/>
                          <a:cs typeface="Courier New" panose="02070309020205020404" pitchFamily="49" charset="0"/>
                        </a:rPr>
                        <a:t>x &lt;= y</a:t>
                      </a:r>
                    </a:p>
                  </a:txBody>
                  <a:tcPr anchor="ctr"/>
                </a:tc>
                <a:tc>
                  <a:txBody>
                    <a:bodyPr/>
                    <a:lstStyle/>
                    <a:p>
                      <a:r>
                        <a:rPr lang="en-US" b="1" dirty="0">
                          <a:latin typeface="Courier New" panose="02070309020205020404" pitchFamily="49" charset="0"/>
                          <a:cs typeface="Courier New" panose="02070309020205020404" pitchFamily="49" charset="0"/>
                        </a:rPr>
                        <a:t>1</a:t>
                      </a:r>
                      <a:r>
                        <a:rPr lang="en-US" dirty="0"/>
                        <a:t> if</a:t>
                      </a:r>
                      <a:r>
                        <a:rPr lang="en-US" baseline="0" dirty="0"/>
                        <a:t> </a:t>
                      </a:r>
                      <a:r>
                        <a:rPr lang="en-US" b="1" dirty="0">
                          <a:latin typeface="Courier New" panose="02070309020205020404" pitchFamily="49" charset="0"/>
                          <a:cs typeface="Courier New" panose="02070309020205020404" pitchFamily="49" charset="0"/>
                        </a:rPr>
                        <a:t>x</a:t>
                      </a:r>
                      <a:r>
                        <a:rPr lang="en-US" baseline="0" dirty="0"/>
                        <a:t> is less than or equal to </a:t>
                      </a:r>
                      <a:r>
                        <a:rPr lang="en-US" b="1" dirty="0">
                          <a:latin typeface="Courier New" panose="02070309020205020404" pitchFamily="49" charset="0"/>
                          <a:cs typeface="Courier New" panose="02070309020205020404" pitchFamily="49" charset="0"/>
                        </a:rPr>
                        <a:t>y</a:t>
                      </a:r>
                      <a:endParaRPr lang="en-US" dirty="0"/>
                    </a:p>
                  </a:txBody>
                  <a:tcPr anchor="ct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&gt;</a:t>
                      </a:r>
                    </a:p>
                  </a:txBody>
                  <a:tcPr anchor="ctr"/>
                </a:tc>
                <a:tc>
                  <a:txBody>
                    <a:bodyPr/>
                    <a:lstStyle/>
                    <a:p>
                      <a:r>
                        <a:rPr lang="en-US" dirty="0"/>
                        <a:t>Greater than </a:t>
                      </a:r>
                    </a:p>
                  </a:txBody>
                  <a:tcPr anchor="ctr"/>
                </a:tc>
                <a:tc>
                  <a:txBody>
                    <a:bodyPr/>
                    <a:lstStyle/>
                    <a:p>
                      <a:r>
                        <a:rPr lang="en-US" b="1" dirty="0">
                          <a:latin typeface="Courier New" panose="02070309020205020404" pitchFamily="49" charset="0"/>
                          <a:cs typeface="Courier New" panose="02070309020205020404" pitchFamily="49" charset="0"/>
                        </a:rPr>
                        <a:t>x &gt; y</a:t>
                      </a:r>
                    </a:p>
                  </a:txBody>
                  <a:tcPr anchor="ctr"/>
                </a:tc>
                <a:tc>
                  <a:txBody>
                    <a:bodyPr/>
                    <a:lstStyle/>
                    <a:p>
                      <a:r>
                        <a:rPr lang="en-US" b="1" dirty="0">
                          <a:latin typeface="Courier New" panose="02070309020205020404" pitchFamily="49" charset="0"/>
                          <a:cs typeface="Courier New" panose="02070309020205020404" pitchFamily="49" charset="0"/>
                        </a:rPr>
                        <a:t>1</a:t>
                      </a:r>
                      <a:r>
                        <a:rPr lang="en-US" dirty="0"/>
                        <a:t> if </a:t>
                      </a:r>
                      <a:r>
                        <a:rPr lang="en-US" b="1" dirty="0">
                          <a:latin typeface="Courier New" panose="02070309020205020404" pitchFamily="49" charset="0"/>
                          <a:cs typeface="Courier New" panose="02070309020205020404" pitchFamily="49" charset="0"/>
                        </a:rPr>
                        <a:t>x</a:t>
                      </a:r>
                      <a:r>
                        <a:rPr lang="en-US" dirty="0"/>
                        <a:t> is greater than or equal</a:t>
                      </a:r>
                      <a:r>
                        <a:rPr lang="en-US" baseline="0" dirty="0"/>
                        <a:t> to </a:t>
                      </a:r>
                      <a:r>
                        <a:rPr lang="en-US" b="1" dirty="0">
                          <a:latin typeface="Courier New" panose="02070309020205020404" pitchFamily="49" charset="0"/>
                          <a:cs typeface="Courier New" panose="02070309020205020404" pitchFamily="49" charset="0"/>
                        </a:rPr>
                        <a:t>y</a:t>
                      </a:r>
                      <a:endParaRPr lang="en-US" dirty="0"/>
                    </a:p>
                  </a:txBody>
                  <a:tcPr anchor="ctr"/>
                </a:tc>
                <a:extLst>
                  <a:ext uri="{0D108BD9-81ED-4DB2-BD59-A6C34878D82A}">
                    <a16:rowId xmlns:a16="http://schemas.microsoft.com/office/drawing/2014/main" val="10003"/>
                  </a:ext>
                </a:extLst>
              </a:tr>
              <a:tr h="370840">
                <a:tc>
                  <a:txBody>
                    <a:bodyPr/>
                    <a:lstStyle/>
                    <a:p>
                      <a:r>
                        <a:rPr lang="en-US" b="1" dirty="0">
                          <a:latin typeface="Courier New" panose="02070309020205020404" pitchFamily="49" charset="0"/>
                          <a:cs typeface="Courier New" panose="02070309020205020404" pitchFamily="49" charset="0"/>
                        </a:rPr>
                        <a:t>&gt;=</a:t>
                      </a:r>
                    </a:p>
                  </a:txBody>
                  <a:tcPr anchor="ctr"/>
                </a:tc>
                <a:tc>
                  <a:txBody>
                    <a:bodyPr/>
                    <a:lstStyle/>
                    <a:p>
                      <a:r>
                        <a:rPr lang="en-US" dirty="0"/>
                        <a:t>Greater than or equal to</a:t>
                      </a:r>
                    </a:p>
                  </a:txBody>
                  <a:tcPr anchor="ctr"/>
                </a:tc>
                <a:tc>
                  <a:txBody>
                    <a:bodyPr/>
                    <a:lstStyle/>
                    <a:p>
                      <a:r>
                        <a:rPr lang="en-US" b="1" dirty="0">
                          <a:latin typeface="Courier New" panose="02070309020205020404" pitchFamily="49" charset="0"/>
                          <a:cs typeface="Courier New" panose="02070309020205020404" pitchFamily="49" charset="0"/>
                        </a:rPr>
                        <a:t>x &gt;= y</a:t>
                      </a:r>
                    </a:p>
                  </a:txBody>
                  <a:tcPr anchor="ctr"/>
                </a:tc>
                <a:tc>
                  <a:txBody>
                    <a:bodyPr/>
                    <a:lstStyle/>
                    <a:p>
                      <a:r>
                        <a:rPr lang="en-US" b="1" dirty="0">
                          <a:latin typeface="Courier New" panose="02070309020205020404" pitchFamily="49" charset="0"/>
                          <a:cs typeface="Courier New" panose="02070309020205020404" pitchFamily="49" charset="0"/>
                        </a:rPr>
                        <a:t>1</a:t>
                      </a:r>
                      <a:r>
                        <a:rPr lang="en-US" dirty="0"/>
                        <a:t> if </a:t>
                      </a:r>
                      <a:r>
                        <a:rPr lang="en-US" b="1" dirty="0">
                          <a:latin typeface="Courier New" panose="02070309020205020404" pitchFamily="49" charset="0"/>
                          <a:cs typeface="Courier New" panose="02070309020205020404" pitchFamily="49" charset="0"/>
                        </a:rPr>
                        <a:t>x</a:t>
                      </a:r>
                      <a:r>
                        <a:rPr lang="en-US" dirty="0"/>
                        <a:t> is greater than or equal to </a:t>
                      </a:r>
                      <a:r>
                        <a:rPr lang="en-US" b="1" dirty="0">
                          <a:latin typeface="Courier New" panose="02070309020205020404" pitchFamily="49" charset="0"/>
                          <a:cs typeface="Courier New" panose="02070309020205020404" pitchFamily="49" charset="0"/>
                        </a:rPr>
                        <a:t>y</a:t>
                      </a:r>
                      <a:endParaRPr lang="en-US" dirty="0"/>
                    </a:p>
                  </a:txBody>
                  <a:tcPr anchor="ctr"/>
                </a:tc>
                <a:extLst>
                  <a:ext uri="{0D108BD9-81ED-4DB2-BD59-A6C34878D82A}">
                    <a16:rowId xmlns:a16="http://schemas.microsoft.com/office/drawing/2014/main" val="10004"/>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Equal to</a:t>
                      </a:r>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b="1" dirty="0">
                          <a:latin typeface="Courier New" panose="02070309020205020404" pitchFamily="49" charset="0"/>
                          <a:cs typeface="Courier New" panose="02070309020205020404" pitchFamily="49" charset="0"/>
                        </a:rPr>
                        <a:t>1</a:t>
                      </a:r>
                      <a:r>
                        <a:rPr lang="en-US" dirty="0"/>
                        <a:t> if </a:t>
                      </a:r>
                      <a:r>
                        <a:rPr lang="en-US" b="1" dirty="0">
                          <a:latin typeface="Courier New" panose="02070309020205020404" pitchFamily="49" charset="0"/>
                          <a:cs typeface="Courier New" panose="02070309020205020404" pitchFamily="49" charset="0"/>
                        </a:rPr>
                        <a:t>x</a:t>
                      </a:r>
                      <a:r>
                        <a:rPr lang="en-US" dirty="0"/>
                        <a:t> is equal to </a:t>
                      </a:r>
                      <a:r>
                        <a:rPr lang="en-US" b="1" dirty="0">
                          <a:latin typeface="Courier New" panose="02070309020205020404" pitchFamily="49" charset="0"/>
                          <a:cs typeface="Courier New" panose="02070309020205020404" pitchFamily="49" charset="0"/>
                        </a:rPr>
                        <a:t>y</a:t>
                      </a:r>
                      <a:endParaRPr lang="en-US" dirty="0"/>
                    </a:p>
                  </a:txBody>
                  <a:tcPr anchor="ctr"/>
                </a:tc>
                <a:extLst>
                  <a:ext uri="{0D108BD9-81ED-4DB2-BD59-A6C34878D82A}">
                    <a16:rowId xmlns:a16="http://schemas.microsoft.com/office/drawing/2014/main" val="10005"/>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Not equal to</a:t>
                      </a:r>
                    </a:p>
                  </a:txBody>
                  <a:tcPr anchor="ctr"/>
                </a:tc>
                <a:tc>
                  <a:txBody>
                    <a:bodyPr/>
                    <a:lstStyle/>
                    <a:p>
                      <a:r>
                        <a:rPr lang="en-US" b="1" dirty="0">
                          <a:latin typeface="Courier New" panose="02070309020205020404" pitchFamily="49" charset="0"/>
                          <a:cs typeface="Courier New" panose="02070309020205020404" pitchFamily="49" charset="0"/>
                        </a:rPr>
                        <a:t>x !=</a:t>
                      </a:r>
                      <a:r>
                        <a:rPr lang="en-US" b="1" baseline="0" dirty="0">
                          <a:latin typeface="Courier New" panose="02070309020205020404" pitchFamily="49" charset="0"/>
                          <a:cs typeface="Courier New" panose="02070309020205020404" pitchFamily="49" charset="0"/>
                        </a:rPr>
                        <a:t>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a:t>
                      </a:r>
                      <a:r>
                        <a:rPr lang="en-US" dirty="0"/>
                        <a:t> if </a:t>
                      </a:r>
                      <a:r>
                        <a:rPr lang="en-US" b="1" dirty="0">
                          <a:latin typeface="Courier New" panose="02070309020205020404" pitchFamily="49" charset="0"/>
                          <a:cs typeface="Courier New" panose="02070309020205020404" pitchFamily="49" charset="0"/>
                        </a:rPr>
                        <a:t>x</a:t>
                      </a:r>
                      <a:r>
                        <a:rPr lang="en-US" dirty="0"/>
                        <a:t> is not equal to </a:t>
                      </a:r>
                      <a:r>
                        <a:rPr lang="en-US" b="1" dirty="0">
                          <a:latin typeface="Courier New" panose="02070309020205020404" pitchFamily="49" charset="0"/>
                          <a:cs typeface="Courier New" panose="02070309020205020404" pitchFamily="49" charset="0"/>
                        </a:rPr>
                        <a:t>y</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581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graphicFrame>
        <p:nvGraphicFramePr>
          <p:cNvPr id="4" name="Content Placeholder 3"/>
          <p:cNvGraphicFramePr>
            <a:graphicFrameLocks noGrp="1"/>
          </p:cNvGraphicFramePr>
          <p:nvPr>
            <p:ph idx="1"/>
            <p:extLst/>
          </p:nvPr>
        </p:nvGraphicFramePr>
        <p:xfrm>
          <a:off x="76200" y="2131060"/>
          <a:ext cx="8991600" cy="2595880"/>
        </p:xfrm>
        <a:graphic>
          <a:graphicData uri="http://schemas.openxmlformats.org/drawingml/2006/table">
            <a:tbl>
              <a:tblPr firstRow="1" bandRow="1">
                <a:tableStyleId>{5C22544A-7EE6-4342-B048-85BDC9FD1C3A}</a:tableStyleId>
              </a:tblPr>
              <a:tblGrid>
                <a:gridCol w="1274312">
                  <a:extLst>
                    <a:ext uri="{9D8B030D-6E8A-4147-A177-3AD203B41FA5}">
                      <a16:colId xmlns:a16="http://schemas.microsoft.com/office/drawing/2014/main" val="20000"/>
                    </a:ext>
                  </a:extLst>
                </a:gridCol>
                <a:gridCol w="2688088">
                  <a:extLst>
                    <a:ext uri="{9D8B030D-6E8A-4147-A177-3AD203B41FA5}">
                      <a16:colId xmlns:a16="http://schemas.microsoft.com/office/drawing/2014/main" val="20001"/>
                    </a:ext>
                  </a:extLst>
                </a:gridCol>
                <a:gridCol w="1194218">
                  <a:extLst>
                    <a:ext uri="{9D8B030D-6E8A-4147-A177-3AD203B41FA5}">
                      <a16:colId xmlns:a16="http://schemas.microsoft.com/office/drawing/2014/main" val="20002"/>
                    </a:ext>
                  </a:extLst>
                </a:gridCol>
                <a:gridCol w="3834982">
                  <a:extLst>
                    <a:ext uri="{9D8B030D-6E8A-4147-A177-3AD203B41FA5}">
                      <a16:colId xmlns:a16="http://schemas.microsoft.com/office/drawing/2014/main" val="20003"/>
                    </a:ext>
                  </a:extLst>
                </a:gridCol>
              </a:tblGrid>
              <a:tr h="370840">
                <a:tc>
                  <a:txBody>
                    <a:bodyPr/>
                    <a:lstStyle/>
                    <a:p>
                      <a:r>
                        <a:rPr lang="en-US" dirty="0"/>
                        <a:t>Operator</a:t>
                      </a:r>
                    </a:p>
                  </a:txBody>
                  <a:tcPr/>
                </a:tc>
                <a:tc>
                  <a:txBody>
                    <a:bodyPr/>
                    <a:lstStyle/>
                    <a:p>
                      <a:r>
                        <a:rPr lang="en-US" dirty="0"/>
                        <a:t>Meaning</a:t>
                      </a:r>
                    </a:p>
                  </a:txBody>
                  <a:tcPr/>
                </a:tc>
                <a:tc>
                  <a:txBody>
                    <a:bodyPr/>
                    <a:lstStyle/>
                    <a:p>
                      <a:r>
                        <a:rPr lang="en-US" dirty="0"/>
                        <a:t>Example</a:t>
                      </a:r>
                    </a:p>
                  </a:txBody>
                  <a:tcPr/>
                </a:tc>
                <a:tc>
                  <a:txBody>
                    <a:bodyPr/>
                    <a:lstStyle/>
                    <a:p>
                      <a:r>
                        <a:rPr lang="en-US" dirty="0"/>
                        <a:t>Result Example: 1 or 0</a:t>
                      </a:r>
                    </a:p>
                  </a:txBody>
                  <a:tcP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&lt;</a:t>
                      </a:r>
                    </a:p>
                  </a:txBody>
                  <a:tcPr anchor="ctr"/>
                </a:tc>
                <a:tc>
                  <a:txBody>
                    <a:bodyPr/>
                    <a:lstStyle/>
                    <a:p>
                      <a:r>
                        <a:rPr lang="en-US" dirty="0"/>
                        <a:t>Less than</a:t>
                      </a:r>
                    </a:p>
                  </a:txBody>
                  <a:tcPr anchor="ctr"/>
                </a:tc>
                <a:tc>
                  <a:txBody>
                    <a:bodyPr/>
                    <a:lstStyle/>
                    <a:p>
                      <a:r>
                        <a:rPr lang="en-US" b="1" dirty="0">
                          <a:latin typeface="Courier New" panose="02070309020205020404" pitchFamily="49" charset="0"/>
                          <a:cs typeface="Courier New" panose="02070309020205020404" pitchFamily="49" charset="0"/>
                        </a:rPr>
                        <a:t>x &lt; y</a:t>
                      </a:r>
                    </a:p>
                  </a:txBody>
                  <a:tcPr anchor="ctr"/>
                </a:tc>
                <a:tc>
                  <a:txBody>
                    <a:bodyPr/>
                    <a:lstStyle/>
                    <a:p>
                      <a:r>
                        <a:rPr lang="en-US" b="1" dirty="0">
                          <a:latin typeface="Courier New" panose="02070309020205020404" pitchFamily="49" charset="0"/>
                          <a:cs typeface="Courier New" panose="02070309020205020404" pitchFamily="49" charset="0"/>
                        </a:rPr>
                        <a:t>5 &lt; 3    // Result: 0</a:t>
                      </a:r>
                    </a:p>
                  </a:txBody>
                  <a:tcPr anchor="ct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&lt;=</a:t>
                      </a:r>
                    </a:p>
                  </a:txBody>
                  <a:tcPr anchor="ctr"/>
                </a:tc>
                <a:tc>
                  <a:txBody>
                    <a:bodyPr/>
                    <a:lstStyle/>
                    <a:p>
                      <a:r>
                        <a:rPr lang="en-US" dirty="0"/>
                        <a:t>Less than or equal to</a:t>
                      </a:r>
                    </a:p>
                  </a:txBody>
                  <a:tcPr anchor="ctr"/>
                </a:tc>
                <a:tc>
                  <a:txBody>
                    <a:bodyPr/>
                    <a:lstStyle/>
                    <a:p>
                      <a:r>
                        <a:rPr lang="en-US" b="1" dirty="0">
                          <a:latin typeface="Courier New" panose="02070309020205020404" pitchFamily="49" charset="0"/>
                          <a:cs typeface="Courier New" panose="02070309020205020404" pitchFamily="49" charset="0"/>
                        </a:rPr>
                        <a:t>x &lt;= y</a:t>
                      </a:r>
                    </a:p>
                  </a:txBody>
                  <a:tcPr anchor="ctr"/>
                </a:tc>
                <a:tc>
                  <a:txBody>
                    <a:bodyPr/>
                    <a:lstStyle/>
                    <a:p>
                      <a:r>
                        <a:rPr lang="en-US" b="1" dirty="0">
                          <a:latin typeface="Courier New" panose="02070309020205020404" pitchFamily="49" charset="0"/>
                          <a:cs typeface="Courier New" panose="02070309020205020404" pitchFamily="49" charset="0"/>
                        </a:rPr>
                        <a:t>5 &lt;= 3   // Result: 0</a:t>
                      </a:r>
                    </a:p>
                  </a:txBody>
                  <a:tcPr anchor="ct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&gt;</a:t>
                      </a:r>
                    </a:p>
                  </a:txBody>
                  <a:tcPr anchor="ctr"/>
                </a:tc>
                <a:tc>
                  <a:txBody>
                    <a:bodyPr/>
                    <a:lstStyle/>
                    <a:p>
                      <a:r>
                        <a:rPr lang="en-US" dirty="0"/>
                        <a:t>Greater than </a:t>
                      </a:r>
                    </a:p>
                  </a:txBody>
                  <a:tcPr anchor="ctr"/>
                </a:tc>
                <a:tc>
                  <a:txBody>
                    <a:bodyPr/>
                    <a:lstStyle/>
                    <a:p>
                      <a:r>
                        <a:rPr lang="en-US" b="1" dirty="0">
                          <a:latin typeface="Courier New" panose="02070309020205020404" pitchFamily="49" charset="0"/>
                          <a:cs typeface="Courier New" panose="02070309020205020404" pitchFamily="49" charset="0"/>
                        </a:rPr>
                        <a:t>x &gt; y</a:t>
                      </a:r>
                    </a:p>
                  </a:txBody>
                  <a:tcPr anchor="ctr"/>
                </a:tc>
                <a:tc>
                  <a:txBody>
                    <a:bodyPr/>
                    <a:lstStyle/>
                    <a:p>
                      <a:r>
                        <a:rPr lang="en-US" b="1" dirty="0">
                          <a:latin typeface="Courier New" panose="02070309020205020404" pitchFamily="49" charset="0"/>
                          <a:cs typeface="Courier New" panose="02070309020205020404" pitchFamily="49" charset="0"/>
                        </a:rPr>
                        <a:t>5 &gt; 3    // Result: 1</a:t>
                      </a:r>
                    </a:p>
                  </a:txBody>
                  <a:tcPr anchor="ctr"/>
                </a:tc>
                <a:extLst>
                  <a:ext uri="{0D108BD9-81ED-4DB2-BD59-A6C34878D82A}">
                    <a16:rowId xmlns:a16="http://schemas.microsoft.com/office/drawing/2014/main" val="10003"/>
                  </a:ext>
                </a:extLst>
              </a:tr>
              <a:tr h="370840">
                <a:tc>
                  <a:txBody>
                    <a:bodyPr/>
                    <a:lstStyle/>
                    <a:p>
                      <a:r>
                        <a:rPr lang="en-US" b="1" dirty="0">
                          <a:latin typeface="Courier New" panose="02070309020205020404" pitchFamily="49" charset="0"/>
                          <a:cs typeface="Courier New" panose="02070309020205020404" pitchFamily="49" charset="0"/>
                        </a:rPr>
                        <a:t>&gt;=</a:t>
                      </a:r>
                    </a:p>
                  </a:txBody>
                  <a:tcPr anchor="ctr"/>
                </a:tc>
                <a:tc>
                  <a:txBody>
                    <a:bodyPr/>
                    <a:lstStyle/>
                    <a:p>
                      <a:r>
                        <a:rPr lang="en-US" dirty="0"/>
                        <a:t>Greater than or equal to</a:t>
                      </a:r>
                    </a:p>
                  </a:txBody>
                  <a:tcPr anchor="ctr"/>
                </a:tc>
                <a:tc>
                  <a:txBody>
                    <a:bodyPr/>
                    <a:lstStyle/>
                    <a:p>
                      <a:r>
                        <a:rPr lang="en-US" b="1" dirty="0">
                          <a:latin typeface="Courier New" panose="02070309020205020404" pitchFamily="49" charset="0"/>
                          <a:cs typeface="Courier New" panose="02070309020205020404" pitchFamily="49" charset="0"/>
                        </a:rPr>
                        <a:t>x &gt;= y</a:t>
                      </a:r>
                    </a:p>
                  </a:txBody>
                  <a:tcPr anchor="ctr"/>
                </a:tc>
                <a:tc>
                  <a:txBody>
                    <a:bodyPr/>
                    <a:lstStyle/>
                    <a:p>
                      <a:r>
                        <a:rPr lang="en-US" b="1" dirty="0">
                          <a:latin typeface="Courier New" panose="02070309020205020404" pitchFamily="49" charset="0"/>
                          <a:cs typeface="Courier New" panose="02070309020205020404" pitchFamily="49" charset="0"/>
                        </a:rPr>
                        <a:t>5 &gt;= 3   // Result: 1</a:t>
                      </a:r>
                    </a:p>
                  </a:txBody>
                  <a:tcPr anchor="ctr"/>
                </a:tc>
                <a:extLst>
                  <a:ext uri="{0D108BD9-81ED-4DB2-BD59-A6C34878D82A}">
                    <a16:rowId xmlns:a16="http://schemas.microsoft.com/office/drawing/2014/main" val="10004"/>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Equal to</a:t>
                      </a:r>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b="1" dirty="0">
                          <a:latin typeface="Courier New" panose="02070309020205020404" pitchFamily="49" charset="0"/>
                          <a:cs typeface="Courier New" panose="02070309020205020404" pitchFamily="49" charset="0"/>
                        </a:rPr>
                        <a:t>5 == 3   // Result: 0</a:t>
                      </a:r>
                    </a:p>
                  </a:txBody>
                  <a:tcPr anchor="ctr"/>
                </a:tc>
                <a:extLst>
                  <a:ext uri="{0D108BD9-81ED-4DB2-BD59-A6C34878D82A}">
                    <a16:rowId xmlns:a16="http://schemas.microsoft.com/office/drawing/2014/main" val="10005"/>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Not equal to</a:t>
                      </a:r>
                    </a:p>
                  </a:txBody>
                  <a:tcPr anchor="ctr"/>
                </a:tc>
                <a:tc>
                  <a:txBody>
                    <a:bodyPr/>
                    <a:lstStyle/>
                    <a:p>
                      <a:r>
                        <a:rPr lang="en-US" b="1" dirty="0">
                          <a:latin typeface="Courier New" panose="02070309020205020404" pitchFamily="49" charset="0"/>
                          <a:cs typeface="Courier New" panose="02070309020205020404" pitchFamily="49" charset="0"/>
                        </a:rPr>
                        <a:t>x !=</a:t>
                      </a:r>
                      <a:r>
                        <a:rPr lang="en-US" b="1" baseline="0" dirty="0">
                          <a:latin typeface="Courier New" panose="02070309020205020404" pitchFamily="49" charset="0"/>
                          <a:cs typeface="Courier New" panose="02070309020205020404" pitchFamily="49" charset="0"/>
                        </a:rPr>
                        <a:t>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5 != 3   // Result: 1</a:t>
                      </a:r>
                    </a:p>
                  </a:txBody>
                  <a:tcPr anchor="ctr"/>
                </a:tc>
                <a:extLst>
                  <a:ext uri="{0D108BD9-81ED-4DB2-BD59-A6C34878D82A}">
                    <a16:rowId xmlns:a16="http://schemas.microsoft.com/office/drawing/2014/main" val="10006"/>
                  </a:ext>
                </a:extLst>
              </a:tr>
            </a:tbl>
          </a:graphicData>
        </a:graphic>
      </p:graphicFrame>
      <p:sp>
        <p:nvSpPr>
          <p:cNvPr id="7" name="TextBox 6"/>
          <p:cNvSpPr txBox="1"/>
          <p:nvPr/>
        </p:nvSpPr>
        <p:spPr>
          <a:xfrm>
            <a:off x="-152400" y="6139934"/>
            <a:ext cx="9448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Each result example asserts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 = 5” and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 = 3”.</a:t>
            </a:r>
          </a:p>
        </p:txBody>
      </p:sp>
    </p:spTree>
    <p:extLst>
      <p:ext uri="{BB962C8B-B14F-4D97-AF65-F5344CB8AC3E}">
        <p14:creationId xmlns:p14="http://schemas.microsoft.com/office/powerpoint/2010/main" val="2508204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420624" y="1728216"/>
            <a:ext cx="8294687" cy="398678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WRITE EACH RESULT //////// </a:t>
            </a:r>
          </a:p>
          <a:p>
            <a:pPr marL="0" indent="0">
              <a:buNone/>
            </a:pPr>
            <a:r>
              <a:rPr lang="en-US" sz="1800" dirty="0">
                <a:latin typeface="Courier New" panose="02070309020205020404" pitchFamily="49" charset="0"/>
                <a:cs typeface="Courier New" panose="02070309020205020404" pitchFamily="49" charset="0"/>
              </a:rPr>
              <a:t>y &lt; x				// 0.     </a:t>
            </a:r>
            <a:r>
              <a:rPr lang="en-US" sz="1800" dirty="0">
                <a:solidFill>
                  <a:schemeClr val="accent2"/>
                </a:solidFill>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&lt;= x 			// 1.     </a:t>
            </a:r>
            <a:r>
              <a:rPr lang="en-US" sz="1800" dirty="0">
                <a:solidFill>
                  <a:schemeClr val="accent2"/>
                </a:solidFill>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&gt; x				// 2.     </a:t>
            </a:r>
            <a:r>
              <a:rPr lang="en-US" sz="1800" dirty="0">
                <a:solidFill>
                  <a:schemeClr val="accent2"/>
                </a:solidFill>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&gt;= x				// 3.     </a:t>
            </a:r>
            <a:r>
              <a:rPr lang="en-US" sz="1800" dirty="0">
                <a:solidFill>
                  <a:schemeClr val="accent2"/>
                </a:solidFill>
                <a:latin typeface="Courier New" panose="02070309020205020404" pitchFamily="49" charset="0"/>
                <a:cs typeface="Courier New" panose="02070309020205020404" pitchFamily="49" charset="0"/>
              </a:rPr>
              <a:t>1</a:t>
            </a:r>
          </a:p>
          <a:p>
            <a:pPr marL="0" indent="0">
              <a:buNone/>
            </a:pPr>
            <a:r>
              <a:rPr lang="en-US" sz="1800" dirty="0">
                <a:latin typeface="Courier New" panose="02070309020205020404" pitchFamily="49" charset="0"/>
                <a:cs typeface="Courier New" panose="02070309020205020404" pitchFamily="49" charset="0"/>
              </a:rPr>
              <a:t>y == x				// 4.     </a:t>
            </a:r>
            <a:r>
              <a:rPr lang="en-US" sz="1800" dirty="0">
                <a:solidFill>
                  <a:schemeClr val="accent2"/>
                </a:solidFill>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x				// 5.     </a:t>
            </a:r>
            <a:r>
              <a:rPr lang="en-US" sz="1800" dirty="0">
                <a:solidFill>
                  <a:schemeClr val="accent2"/>
                </a:solidFill>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2 == y				// 6.     </a:t>
            </a:r>
            <a:r>
              <a:rPr lang="en-US" sz="1800" dirty="0">
                <a:solidFill>
                  <a:schemeClr val="accent2"/>
                </a:solidFill>
                <a:latin typeface="Courier New" panose="02070309020205020404" pitchFamily="49" charset="0"/>
                <a:cs typeface="Courier New" panose="02070309020205020404" pitchFamily="49" charset="0"/>
              </a:rPr>
              <a:t>0</a:t>
            </a:r>
          </a:p>
          <a:p>
            <a:pPr marL="0" indent="0">
              <a:buNone/>
            </a:pPr>
            <a:r>
              <a:rPr lang="en-US" sz="1800" dirty="0">
                <a:latin typeface="Courier New" panose="02070309020205020404" pitchFamily="49" charset="0"/>
                <a:cs typeface="Courier New" panose="02070309020205020404" pitchFamily="49" charset="0"/>
              </a:rPr>
              <a:t>6 != x				// 7.     </a:t>
            </a:r>
            <a:r>
              <a:rPr lang="en-US" sz="1800" dirty="0">
                <a:solidFill>
                  <a:schemeClr val="accent2"/>
                </a:solidFill>
                <a:latin typeface="Courier New" panose="02070309020205020404" pitchFamily="49" charset="0"/>
                <a:cs typeface="Courier New" panose="02070309020205020404" pitchFamily="49" charset="0"/>
              </a:rPr>
              <a:t>1</a:t>
            </a:r>
          </a:p>
          <a:p>
            <a:pPr marL="0" indent="0">
              <a:buNone/>
            </a:pPr>
            <a:r>
              <a:rPr lang="en-US" sz="1800" dirty="0">
                <a:latin typeface="Courier New" panose="02070309020205020404" pitchFamily="49" charset="0"/>
                <a:cs typeface="Courier New" panose="02070309020205020404" pitchFamily="49" charset="0"/>
              </a:rPr>
              <a:t>6 &gt;= 2				// 8.     </a:t>
            </a:r>
            <a:r>
              <a:rPr lang="en-US" sz="1800" dirty="0">
                <a:solidFill>
                  <a:schemeClr val="accent2"/>
                </a:solidFill>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2 &lt; 6				// 9.     </a:t>
            </a:r>
            <a:r>
              <a:rPr lang="en-US" sz="1800" dirty="0">
                <a:solidFill>
                  <a:schemeClr val="accent2"/>
                </a:solidFill>
                <a:latin typeface="Courier New" panose="02070309020205020404" pitchFamily="49" charset="0"/>
                <a:cs typeface="Courier New" panose="02070309020205020404" pitchFamily="49" charset="0"/>
              </a:rPr>
              <a:t>1</a:t>
            </a:r>
          </a:p>
          <a:p>
            <a:pPr marL="0" indent="0">
              <a:buNone/>
            </a:pPr>
            <a:r>
              <a:rPr lang="en-US" sz="1800" dirty="0">
                <a:latin typeface="Courier New" panose="02070309020205020404" pitchFamily="49" charset="0"/>
                <a:cs typeface="Courier New" panose="02070309020205020404" pitchFamily="49" charset="0"/>
              </a:rPr>
              <a:t>x != y != 3 &gt;= x		// BONUS  </a:t>
            </a:r>
            <a:r>
              <a:rPr lang="en-US" sz="1800" dirty="0">
                <a:solidFill>
                  <a:schemeClr val="accent2"/>
                </a:solidFill>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dirty="0"/>
              <a:t>Relational Operator Quiz</a:t>
            </a:r>
          </a:p>
        </p:txBody>
      </p:sp>
      <p:sp>
        <p:nvSpPr>
          <p:cNvPr id="5" name="Content Placeholder 2"/>
          <p:cNvSpPr txBox="1">
            <a:spLocks/>
          </p:cNvSpPr>
          <p:nvPr/>
        </p:nvSpPr>
        <p:spPr bwMode="auto">
          <a:xfrm>
            <a:off x="420624" y="1731264"/>
            <a:ext cx="8294687" cy="3983736"/>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WRITE EACH RESULT //////// </a:t>
            </a:r>
          </a:p>
          <a:p>
            <a:pPr marL="0" indent="0">
              <a:buNone/>
            </a:pPr>
            <a:r>
              <a:rPr lang="en-US" sz="1800" dirty="0">
                <a:latin typeface="Courier New" panose="02070309020205020404" pitchFamily="49" charset="0"/>
                <a:cs typeface="Courier New" panose="02070309020205020404" pitchFamily="49" charset="0"/>
              </a:rPr>
              <a:t>y &lt; x				// 0.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&lt;= x 			// 1.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&gt; x				// 2.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&gt;= x				// 3.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y == x				// 4.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x				// 5.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2 == y				// 6.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6 != x				// 7.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6 &gt;= 2				// 8.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2 &lt; 6				// 9.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x != y != 3 &gt;= x		// BONUS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Relational Operators</a:t>
            </a:r>
          </a:p>
        </p:txBody>
      </p:sp>
      <p:sp>
        <p:nvSpPr>
          <p:cNvPr id="7" name="TextBox 6"/>
          <p:cNvSpPr txBox="1"/>
          <p:nvPr/>
        </p:nvSpPr>
        <p:spPr>
          <a:xfrm>
            <a:off x="-152400" y="6139934"/>
            <a:ext cx="95250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Each result example asserts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 = 2” and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 = 6”.</a:t>
            </a:r>
          </a:p>
        </p:txBody>
      </p:sp>
    </p:spTree>
    <p:extLst>
      <p:ext uri="{BB962C8B-B14F-4D97-AF65-F5344CB8AC3E}">
        <p14:creationId xmlns:p14="http://schemas.microsoft.com/office/powerpoint/2010/main" val="375241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p:txBody>
          <a:bodyPr/>
          <a:lstStyle/>
          <a:p>
            <a:r>
              <a:rPr lang="en-US" dirty="0"/>
              <a:t>Tests for a condition</a:t>
            </a:r>
          </a:p>
          <a:p>
            <a:r>
              <a:rPr lang="en-US" dirty="0"/>
              <a:t>Compares the binary state of one or more operands</a:t>
            </a:r>
          </a:p>
          <a:p>
            <a:r>
              <a:rPr lang="en-US" dirty="0"/>
              <a:t>Binary state is represented as True (1) or False (0)</a:t>
            </a:r>
          </a:p>
          <a:p>
            <a:r>
              <a:rPr lang="en-US" dirty="0"/>
              <a:t>Main operations:</a:t>
            </a:r>
          </a:p>
          <a:p>
            <a:pPr lvl="1"/>
            <a:r>
              <a:rPr lang="en-US" dirty="0"/>
              <a:t>Conjunction (AND)</a:t>
            </a:r>
          </a:p>
          <a:p>
            <a:pPr lvl="1"/>
            <a:r>
              <a:rPr lang="en-US" dirty="0"/>
              <a:t>Disjunction (OR)</a:t>
            </a:r>
          </a:p>
          <a:p>
            <a:pPr lvl="1"/>
            <a:r>
              <a:rPr lang="en-US" dirty="0"/>
              <a:t>Negation (NOT)</a:t>
            </a:r>
          </a:p>
        </p:txBody>
      </p:sp>
      <p:graphicFrame>
        <p:nvGraphicFramePr>
          <p:cNvPr id="4" name="Table 3"/>
          <p:cNvGraphicFramePr>
            <a:graphicFrameLocks noGrp="1"/>
          </p:cNvGraphicFramePr>
          <p:nvPr>
            <p:extLst/>
          </p:nvPr>
        </p:nvGraphicFramePr>
        <p:xfrm>
          <a:off x="914400" y="4612640"/>
          <a:ext cx="731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pPr algn="ctr"/>
                      <a:r>
                        <a:rPr lang="en-US" dirty="0"/>
                        <a:t>Logical</a:t>
                      </a:r>
                      <a:r>
                        <a:rPr lang="en-US" baseline="0" dirty="0"/>
                        <a:t> Operation</a:t>
                      </a:r>
                      <a:endParaRPr lang="en-US" dirty="0"/>
                    </a:p>
                  </a:txBody>
                  <a:tcPr anchor="ctr"/>
                </a:tc>
                <a:tc>
                  <a:txBody>
                    <a:bodyPr/>
                    <a:lstStyle/>
                    <a:p>
                      <a:pPr algn="ctr"/>
                      <a:r>
                        <a:rPr lang="en-US" dirty="0"/>
                        <a:t>Basic Logic Symbol</a:t>
                      </a:r>
                    </a:p>
                  </a:txBody>
                  <a:tcPr anchor="ctr"/>
                </a:tc>
                <a:tc>
                  <a:txBody>
                    <a:bodyPr/>
                    <a:lstStyle/>
                    <a:p>
                      <a:pPr algn="ctr"/>
                      <a:r>
                        <a:rPr lang="en-US" dirty="0"/>
                        <a:t>C Operator</a:t>
                      </a:r>
                    </a:p>
                  </a:txBody>
                  <a:tcPr anchor="ct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AND</a:t>
                      </a:r>
                    </a:p>
                  </a:txBody>
                  <a:tcPr anchor="ctr"/>
                </a:tc>
                <a:tc>
                  <a:txBody>
                    <a:bodyPr/>
                    <a:lstStyle/>
                    <a:p>
                      <a:pPr algn="ctr"/>
                      <a:r>
                        <a:rPr lang="en-US" b="1" dirty="0">
                          <a:latin typeface="Courier New" panose="02070309020205020404" pitchFamily="49" charset="0"/>
                          <a:cs typeface="Courier New" panose="02070309020205020404" pitchFamily="49" charset="0"/>
                        </a:rPr>
                        <a:t>∧</a:t>
                      </a:r>
                    </a:p>
                  </a:txBody>
                  <a:tcPr anchor="ctr"/>
                </a:tc>
                <a:tc>
                  <a:txBody>
                    <a:bodyPr/>
                    <a:lstStyle/>
                    <a:p>
                      <a:pPr algn="ctr"/>
                      <a:r>
                        <a:rPr lang="en-US" b="1" dirty="0">
                          <a:latin typeface="Courier New" panose="02070309020205020404" pitchFamily="49" charset="0"/>
                          <a:cs typeface="Courier New" panose="02070309020205020404" pitchFamily="49" charset="0"/>
                        </a:rPr>
                        <a:t>&amp;&amp;</a:t>
                      </a:r>
                    </a:p>
                  </a:txBody>
                  <a:tcPr anchor="ctr"/>
                </a:tc>
                <a:extLst>
                  <a:ext uri="{0D108BD9-81ED-4DB2-BD59-A6C34878D82A}">
                    <a16:rowId xmlns:a16="http://schemas.microsoft.com/office/drawing/2014/main" val="10001"/>
                  </a:ext>
                </a:extLst>
              </a:tr>
              <a:tr h="370840">
                <a:tc>
                  <a:txBody>
                    <a:bodyPr/>
                    <a:lstStyle/>
                    <a:p>
                      <a:pPr algn="ctr"/>
                      <a:r>
                        <a:rPr lang="en-US" b="1" dirty="0">
                          <a:latin typeface="Courier New" panose="02070309020205020404" pitchFamily="49" charset="0"/>
                          <a:cs typeface="Courier New" panose="02070309020205020404" pitchFamily="49" charset="0"/>
                        </a:rPr>
                        <a:t>OR</a:t>
                      </a:r>
                    </a:p>
                  </a:txBody>
                  <a:tcPr anchor="ctr"/>
                </a:tc>
                <a:tc>
                  <a:txBody>
                    <a:bodyPr/>
                    <a:lstStyle/>
                    <a:p>
                      <a:pPr algn="ctr"/>
                      <a:r>
                        <a:rPr lang="en-US" b="1" dirty="0">
                          <a:latin typeface="Courier New" panose="02070309020205020404" pitchFamily="49" charset="0"/>
                          <a:cs typeface="Courier New" panose="02070309020205020404" pitchFamily="49" charset="0"/>
                        </a:rPr>
                        <a:t>∨</a:t>
                      </a:r>
                    </a:p>
                  </a:txBody>
                  <a:tcPr anchor="ctr"/>
                </a:tc>
                <a:tc>
                  <a:txBody>
                    <a:bodyPr/>
                    <a:lstStyle/>
                    <a:p>
                      <a:pPr algn="ctr"/>
                      <a:r>
                        <a:rPr lang="en-US" b="1" dirty="0">
                          <a:latin typeface="Courier New" panose="02070309020205020404" pitchFamily="49" charset="0"/>
                          <a:cs typeface="Courier New" panose="02070309020205020404" pitchFamily="49" charset="0"/>
                        </a:rPr>
                        <a:t>||</a:t>
                      </a:r>
                    </a:p>
                  </a:txBody>
                  <a:tcPr anchor="ctr"/>
                </a:tc>
                <a:extLst>
                  <a:ext uri="{0D108BD9-81ED-4DB2-BD59-A6C34878D82A}">
                    <a16:rowId xmlns:a16="http://schemas.microsoft.com/office/drawing/2014/main" val="10002"/>
                  </a:ext>
                </a:extLst>
              </a:tr>
              <a:tr h="370840">
                <a:tc>
                  <a:txBody>
                    <a:bodyPr/>
                    <a:lstStyle/>
                    <a:p>
                      <a:pPr algn="ctr"/>
                      <a:r>
                        <a:rPr lang="en-US" b="1" dirty="0">
                          <a:latin typeface="Courier New" panose="02070309020205020404" pitchFamily="49" charset="0"/>
                          <a:cs typeface="Courier New" panose="02070309020205020404" pitchFamily="49" charset="0"/>
                        </a:rPr>
                        <a:t>NOT</a:t>
                      </a:r>
                    </a:p>
                  </a:txBody>
                  <a:tcPr anchor="ctr"/>
                </a:tc>
                <a:tc>
                  <a:txBody>
                    <a:bodyPr/>
                    <a:lstStyle/>
                    <a:p>
                      <a:pPr algn="ctr"/>
                      <a:r>
                        <a:rPr lang="en-US" b="1" dirty="0">
                          <a:latin typeface="Courier New" panose="02070309020205020404" pitchFamily="49" charset="0"/>
                          <a:cs typeface="Courier New" panose="02070309020205020404" pitchFamily="49" charset="0"/>
                        </a:rPr>
                        <a:t>¬</a:t>
                      </a:r>
                    </a:p>
                  </a:txBody>
                  <a:tcPr anchor="ctr"/>
                </a:tc>
                <a:tc>
                  <a:txBody>
                    <a:bodyPr/>
                    <a:lstStyle/>
                    <a:p>
                      <a:pPr algn="ctr"/>
                      <a:r>
                        <a:rPr lang="en-US" b="1" dirty="0">
                          <a:latin typeface="Courier New" panose="02070309020205020404" pitchFamily="49" charset="0"/>
                          <a:cs typeface="Courier New" panose="02070309020205020404" pitchFamily="49" charset="0"/>
                        </a:rPr>
                        <a:t>!</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042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graphicFrame>
        <p:nvGraphicFramePr>
          <p:cNvPr id="4" name="Content Placeholder 3"/>
          <p:cNvGraphicFramePr>
            <a:graphicFrameLocks noGrp="1"/>
          </p:cNvGraphicFramePr>
          <p:nvPr>
            <p:ph idx="1"/>
            <p:extLst/>
          </p:nvPr>
        </p:nvGraphicFramePr>
        <p:xfrm>
          <a:off x="76200" y="1371600"/>
          <a:ext cx="8991600" cy="2291080"/>
        </p:xfrm>
        <a:graphic>
          <a:graphicData uri="http://schemas.openxmlformats.org/drawingml/2006/table">
            <a:tbl>
              <a:tblPr firstRow="1" bandRow="1">
                <a:tableStyleId>{5C22544A-7EE6-4342-B048-85BDC9FD1C3A}</a:tableStyleId>
              </a:tblPr>
              <a:tblGrid>
                <a:gridCol w="1274312">
                  <a:extLst>
                    <a:ext uri="{9D8B030D-6E8A-4147-A177-3AD203B41FA5}">
                      <a16:colId xmlns:a16="http://schemas.microsoft.com/office/drawing/2014/main" val="20000"/>
                    </a:ext>
                  </a:extLst>
                </a:gridCol>
                <a:gridCol w="2688088">
                  <a:extLst>
                    <a:ext uri="{9D8B030D-6E8A-4147-A177-3AD203B41FA5}">
                      <a16:colId xmlns:a16="http://schemas.microsoft.com/office/drawing/2014/main" val="20001"/>
                    </a:ext>
                  </a:extLst>
                </a:gridCol>
                <a:gridCol w="1194218">
                  <a:extLst>
                    <a:ext uri="{9D8B030D-6E8A-4147-A177-3AD203B41FA5}">
                      <a16:colId xmlns:a16="http://schemas.microsoft.com/office/drawing/2014/main" val="20002"/>
                    </a:ext>
                  </a:extLst>
                </a:gridCol>
                <a:gridCol w="3834982">
                  <a:extLst>
                    <a:ext uri="{9D8B030D-6E8A-4147-A177-3AD203B41FA5}">
                      <a16:colId xmlns:a16="http://schemas.microsoft.com/office/drawing/2014/main" val="20003"/>
                    </a:ext>
                  </a:extLst>
                </a:gridCol>
              </a:tblGrid>
              <a:tr h="370840">
                <a:tc>
                  <a:txBody>
                    <a:bodyPr/>
                    <a:lstStyle/>
                    <a:p>
                      <a:r>
                        <a:rPr lang="en-US" dirty="0"/>
                        <a:t>Operator</a:t>
                      </a:r>
                    </a:p>
                  </a:txBody>
                  <a:tcPr/>
                </a:tc>
                <a:tc>
                  <a:txBody>
                    <a:bodyPr/>
                    <a:lstStyle/>
                    <a:p>
                      <a:r>
                        <a:rPr lang="en-US" dirty="0"/>
                        <a:t>Meaning</a:t>
                      </a:r>
                    </a:p>
                  </a:txBody>
                  <a:tcPr/>
                </a:tc>
                <a:tc>
                  <a:txBody>
                    <a:bodyPr/>
                    <a:lstStyle/>
                    <a:p>
                      <a:r>
                        <a:rPr lang="en-US" dirty="0"/>
                        <a:t>Example</a:t>
                      </a:r>
                    </a:p>
                  </a:txBody>
                  <a:tcPr/>
                </a:tc>
                <a:tc>
                  <a:txBody>
                    <a:bodyPr/>
                    <a:lstStyle/>
                    <a:p>
                      <a:r>
                        <a:rPr lang="en-US" dirty="0"/>
                        <a:t>Result: 1 (true) or 0</a:t>
                      </a:r>
                      <a:r>
                        <a:rPr lang="en-US" baseline="0" dirty="0"/>
                        <a:t> (false)</a:t>
                      </a:r>
                      <a:endParaRPr lang="en-US" dirty="0"/>
                    </a:p>
                  </a:txBody>
                  <a:tcP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&amp;&amp;</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AND</a:t>
                      </a:r>
                      <a:endParaRPr lang="en-US" b="1" dirty="0">
                        <a:latin typeface="Courier New" panose="02070309020205020404" pitchFamily="49" charset="0"/>
                        <a:cs typeface="Courier New" panose="02070309020205020404" pitchFamily="49" charset="0"/>
                      </a:endParaRPr>
                    </a:p>
                  </a:txBody>
                  <a:tcPr anchor="ctr"/>
                </a:tc>
                <a:tc>
                  <a:txBody>
                    <a:bodyPr/>
                    <a:lstStyle/>
                    <a:p>
                      <a:pPr algn="l"/>
                      <a:r>
                        <a:rPr lang="en-US" b="1" dirty="0">
                          <a:latin typeface="Courier New" panose="02070309020205020404" pitchFamily="49" charset="0"/>
                          <a:cs typeface="Courier New" panose="02070309020205020404" pitchFamily="49" charset="0"/>
                        </a:rPr>
                        <a:t>x &amp;&amp; y</a:t>
                      </a:r>
                    </a:p>
                  </a:txBody>
                  <a:tcPr anchor="ctr"/>
                </a:tc>
                <a:tc>
                  <a:txBody>
                    <a:bodyPr/>
                    <a:lstStyle/>
                    <a:p>
                      <a:r>
                        <a:rPr lang="en-US" b="1" dirty="0">
                          <a:latin typeface="Courier New" panose="02070309020205020404" pitchFamily="49" charset="0"/>
                          <a:cs typeface="Courier New" panose="02070309020205020404" pitchFamily="49" charset="0"/>
                        </a:rPr>
                        <a:t>1</a:t>
                      </a:r>
                      <a:r>
                        <a:rPr lang="en-US" dirty="0"/>
                        <a:t> if both </a:t>
                      </a:r>
                      <a:r>
                        <a:rPr lang="en-US" b="1" dirty="0">
                          <a:latin typeface="Courier New" panose="02070309020205020404" pitchFamily="49" charset="0"/>
                          <a:cs typeface="Courier New" panose="02070309020205020404" pitchFamily="49" charset="0"/>
                        </a:rPr>
                        <a:t>x</a:t>
                      </a:r>
                      <a:r>
                        <a:rPr lang="en-US" dirty="0"/>
                        <a:t> and </a:t>
                      </a:r>
                      <a:r>
                        <a:rPr lang="en-US" b="1" dirty="0">
                          <a:latin typeface="Courier New" panose="02070309020205020404" pitchFamily="49" charset="0"/>
                          <a:cs typeface="Courier New" panose="02070309020205020404" pitchFamily="49" charset="0"/>
                        </a:rPr>
                        <a:t>y</a:t>
                      </a:r>
                      <a:r>
                        <a:rPr lang="en-US" dirty="0"/>
                        <a:t> are</a:t>
                      </a:r>
                      <a:r>
                        <a:rPr lang="en-US" baseline="0" dirty="0"/>
                        <a:t> </a:t>
                      </a:r>
                      <a:r>
                        <a:rPr lang="en-US" b="1" baseline="0" dirty="0">
                          <a:latin typeface="Courier New" panose="02070309020205020404" pitchFamily="49" charset="0"/>
                          <a:cs typeface="Courier New" panose="02070309020205020404" pitchFamily="49" charset="0"/>
                        </a:rPr>
                        <a:t>!= 0</a:t>
                      </a:r>
                    </a:p>
                    <a:p>
                      <a:endParaRPr 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OR</a:t>
                      </a:r>
                      <a:endParaRPr lang="en-US" b="1" dirty="0">
                        <a:latin typeface="Courier New" panose="02070309020205020404" pitchFamily="49" charset="0"/>
                        <a:cs typeface="Courier New" panose="02070309020205020404" pitchFamily="49" charset="0"/>
                      </a:endParaRPr>
                    </a:p>
                  </a:txBody>
                  <a:tcPr anchor="ctr"/>
                </a:tc>
                <a:tc>
                  <a:txBody>
                    <a:bodyPr/>
                    <a:lstStyle/>
                    <a:p>
                      <a:pPr algn="l"/>
                      <a:r>
                        <a:rPr lang="en-US" b="1" dirty="0">
                          <a:latin typeface="Courier New" panose="02070309020205020404" pitchFamily="49" charset="0"/>
                          <a:cs typeface="Courier New" panose="02070309020205020404" pitchFamily="49" charset="0"/>
                        </a:rPr>
                        <a:t>x || y</a:t>
                      </a:r>
                    </a:p>
                  </a:txBody>
                  <a:tcPr anchor="ctr"/>
                </a:tc>
                <a:tc>
                  <a:txBody>
                    <a:bodyPr/>
                    <a:lstStyle/>
                    <a:p>
                      <a:r>
                        <a:rPr lang="en-US" b="1" dirty="0">
                          <a:latin typeface="Courier New" panose="02070309020205020404" pitchFamily="49" charset="0"/>
                          <a:cs typeface="Courier New" panose="02070309020205020404" pitchFamily="49" charset="0"/>
                        </a:rPr>
                        <a:t>1</a:t>
                      </a:r>
                      <a:r>
                        <a:rPr lang="en-US" dirty="0"/>
                        <a:t> if either or both of </a:t>
                      </a:r>
                      <a:r>
                        <a:rPr lang="en-US" b="1" dirty="0">
                          <a:latin typeface="Courier New" panose="02070309020205020404" pitchFamily="49" charset="0"/>
                          <a:cs typeface="Courier New" panose="02070309020205020404" pitchFamily="49" charset="0"/>
                        </a:rPr>
                        <a:t>x</a:t>
                      </a:r>
                      <a:r>
                        <a:rPr lang="en-US" baseline="0" dirty="0"/>
                        <a:t> and </a:t>
                      </a:r>
                      <a:r>
                        <a:rPr lang="en-US" b="1" dirty="0">
                          <a:latin typeface="Courier New" panose="02070309020205020404" pitchFamily="49" charset="0"/>
                          <a:cs typeface="Courier New" panose="02070309020205020404" pitchFamily="49" charset="0"/>
                        </a:rPr>
                        <a:t>y</a:t>
                      </a:r>
                      <a:r>
                        <a:rPr lang="en-US" baseline="0" dirty="0"/>
                        <a:t> is</a:t>
                      </a:r>
                    </a:p>
                    <a:p>
                      <a:r>
                        <a:rPr lang="en-US" b="1" baseline="0" dirty="0">
                          <a:latin typeface="Courier New" panose="02070309020205020404" pitchFamily="49" charset="0"/>
                          <a:cs typeface="Courier New" panose="02070309020205020404" pitchFamily="49" charset="0"/>
                        </a:rPr>
                        <a:t>!= 0</a:t>
                      </a:r>
                      <a:endParaRPr 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NOT</a:t>
                      </a:r>
                      <a:endParaRPr lang="en-US" b="1" dirty="0">
                        <a:latin typeface="Courier New" panose="02070309020205020404" pitchFamily="49" charset="0"/>
                        <a:cs typeface="Courier New" panose="02070309020205020404" pitchFamily="49" charset="0"/>
                      </a:endParaRPr>
                    </a:p>
                  </a:txBody>
                  <a:tcPr anchor="ctr"/>
                </a:tc>
                <a:tc>
                  <a:txBody>
                    <a:bodyPr/>
                    <a:lstStyle/>
                    <a:p>
                      <a:pPr algn="l"/>
                      <a:r>
                        <a:rPr lang="en-US" b="1" dirty="0">
                          <a:latin typeface="Courier New" panose="02070309020205020404" pitchFamily="49" charset="0"/>
                          <a:cs typeface="Courier New" panose="02070309020205020404" pitchFamily="49" charset="0"/>
                        </a:rPr>
                        <a:t>!x</a:t>
                      </a:r>
                    </a:p>
                  </a:txBody>
                  <a:tcPr anchor="ctr"/>
                </a:tc>
                <a:tc>
                  <a:txBody>
                    <a:bodyPr/>
                    <a:lstStyle/>
                    <a:p>
                      <a:r>
                        <a:rPr lang="en-US" b="1" dirty="0">
                          <a:latin typeface="Courier New" panose="02070309020205020404" pitchFamily="49" charset="0"/>
                          <a:cs typeface="Courier New" panose="02070309020205020404" pitchFamily="49" charset="0"/>
                        </a:rPr>
                        <a:t>1</a:t>
                      </a:r>
                      <a:r>
                        <a:rPr lang="en-US" dirty="0"/>
                        <a:t> if </a:t>
                      </a:r>
                      <a:r>
                        <a:rPr lang="en-US" b="1" dirty="0">
                          <a:latin typeface="Courier New" panose="02070309020205020404" pitchFamily="49" charset="0"/>
                          <a:cs typeface="Courier New" panose="02070309020205020404" pitchFamily="49" charset="0"/>
                        </a:rPr>
                        <a:t>x == 0</a:t>
                      </a:r>
                      <a:r>
                        <a:rPr lang="en-US" dirty="0"/>
                        <a:t>.</a:t>
                      </a:r>
                      <a:r>
                        <a:rPr lang="en-US" baseline="0" dirty="0"/>
                        <a:t>  In all other cases, the expression yields </a:t>
                      </a:r>
                      <a:r>
                        <a:rPr lang="en-US" b="1" baseline="0" dirty="0">
                          <a:latin typeface="Courier New" panose="02070309020205020404" pitchFamily="49" charset="0"/>
                          <a:cs typeface="Courier New" panose="02070309020205020404" pitchFamily="49" charset="0"/>
                        </a:rPr>
                        <a:t>0</a:t>
                      </a:r>
                      <a:r>
                        <a:rPr lang="en-US" baseline="0" dirty="0"/>
                        <a:t>.</a:t>
                      </a:r>
                      <a:endParaRPr lang="en-US" dirty="0"/>
                    </a:p>
                  </a:txBody>
                  <a:tcPr anchor="ctr"/>
                </a:tc>
                <a:extLst>
                  <a:ext uri="{0D108BD9-81ED-4DB2-BD59-A6C34878D82A}">
                    <a16:rowId xmlns:a16="http://schemas.microsoft.com/office/drawing/2014/main" val="10003"/>
                  </a:ext>
                </a:extLst>
              </a:tr>
            </a:tbl>
          </a:graphicData>
        </a:graphic>
      </p:graphicFrame>
      <p:sp>
        <p:nvSpPr>
          <p:cNvPr id="5" name="TextBox 4"/>
          <p:cNvSpPr txBox="1"/>
          <p:nvPr/>
        </p:nvSpPr>
        <p:spPr>
          <a:xfrm>
            <a:off x="-152400" y="6139934"/>
            <a:ext cx="9448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Any value except 0 is interpreted as “true”</a:t>
            </a:r>
          </a:p>
        </p:txBody>
      </p:sp>
      <p:graphicFrame>
        <p:nvGraphicFramePr>
          <p:cNvPr id="3" name="Table 2"/>
          <p:cNvGraphicFramePr>
            <a:graphicFrameLocks noGrp="1"/>
          </p:cNvGraphicFramePr>
          <p:nvPr>
            <p:extLst/>
          </p:nvPr>
        </p:nvGraphicFramePr>
        <p:xfrm>
          <a:off x="76200" y="3810000"/>
          <a:ext cx="2667000" cy="2225040"/>
        </p:xfrm>
        <a:graphic>
          <a:graphicData uri="http://schemas.openxmlformats.org/drawingml/2006/table">
            <a:tbl>
              <a:tblPr firstRow="1" bandRow="1">
                <a:tableStyleId>{5C22544A-7EE6-4342-B048-85BDC9FD1C3A}</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70840">
                <a:tc gridSpan="3">
                  <a:txBody>
                    <a:bodyPr/>
                    <a:lstStyle/>
                    <a:p>
                      <a:pPr algn="ctr"/>
                      <a:r>
                        <a:rPr lang="en-US" dirty="0"/>
                        <a:t>AND</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p</a:t>
                      </a:r>
                    </a:p>
                  </a:txBody>
                  <a:tcPr anchor="ctr"/>
                </a:tc>
                <a:tc>
                  <a:txBody>
                    <a:bodyPr/>
                    <a:lstStyle/>
                    <a:p>
                      <a:pPr algn="ctr"/>
                      <a:r>
                        <a:rPr lang="en-US" b="1" dirty="0">
                          <a:latin typeface="Courier New" panose="02070309020205020404" pitchFamily="49" charset="0"/>
                          <a:cs typeface="Courier New" panose="02070309020205020404" pitchFamily="49" charset="0"/>
                        </a:rPr>
                        <a:t>q</a:t>
                      </a:r>
                    </a:p>
                  </a:txBody>
                  <a:tcPr anchor="ctr"/>
                </a:tc>
                <a:tc>
                  <a:txBody>
                    <a:bodyPr/>
                    <a:lstStyle/>
                    <a:p>
                      <a:pPr algn="ctr"/>
                      <a:r>
                        <a:rPr lang="en-US" b="1" baseline="0" dirty="0">
                          <a:latin typeface="Courier New" panose="02070309020205020404" pitchFamily="49" charset="0"/>
                          <a:cs typeface="Courier New" panose="02070309020205020404" pitchFamily="49" charset="0"/>
                        </a:rPr>
                        <a:t>p&amp;&amp;q</a:t>
                      </a:r>
                      <a:endParaRPr 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370840">
                <a:tc>
                  <a:txBody>
                    <a:bodyPr/>
                    <a:lstStyle/>
                    <a:p>
                      <a:pPr algn="ctr"/>
                      <a:r>
                        <a:rPr lang="en-US"/>
                        <a:t>1</a:t>
                      </a:r>
                      <a:endParaRPr lang="en-US" dirty="0"/>
                    </a:p>
                  </a:txBody>
                  <a:tcPr anchor="ctr">
                    <a:solidFill>
                      <a:srgbClr val="92D050">
                        <a:alpha val="50000"/>
                      </a:srgbClr>
                    </a:solidFill>
                  </a:tcPr>
                </a:tc>
                <a:tc>
                  <a:txBody>
                    <a:bodyPr/>
                    <a:lstStyle/>
                    <a:p>
                      <a:pPr algn="ctr"/>
                      <a:r>
                        <a:rPr lang="en-US" dirty="0"/>
                        <a:t>1</a:t>
                      </a:r>
                    </a:p>
                  </a:txBody>
                  <a:tcPr anchor="ctr">
                    <a:solidFill>
                      <a:srgbClr val="92D050">
                        <a:alpha val="50000"/>
                      </a:srgbClr>
                    </a:solidFill>
                  </a:tcPr>
                </a:tc>
                <a:tc>
                  <a:txBody>
                    <a:bodyPr/>
                    <a:lstStyle/>
                    <a:p>
                      <a:pPr algn="ctr"/>
                      <a:r>
                        <a:rPr lang="en-US" dirty="0"/>
                        <a:t>1</a:t>
                      </a:r>
                    </a:p>
                  </a:txBody>
                  <a:tcPr anchor="ctr">
                    <a:solidFill>
                      <a:srgbClr val="92D050">
                        <a:alpha val="50000"/>
                      </a:srgbClr>
                    </a:solidFill>
                  </a:tcPr>
                </a:tc>
                <a:extLst>
                  <a:ext uri="{0D108BD9-81ED-4DB2-BD59-A6C34878D82A}">
                    <a16:rowId xmlns:a16="http://schemas.microsoft.com/office/drawing/2014/main" val="10002"/>
                  </a:ext>
                </a:extLst>
              </a:tr>
              <a:tr h="370840">
                <a:tc>
                  <a:txBody>
                    <a:bodyPr/>
                    <a:lstStyle/>
                    <a:p>
                      <a:pPr algn="ctr"/>
                      <a:r>
                        <a:rPr lang="en-US" dirty="0"/>
                        <a:t>1</a:t>
                      </a:r>
                    </a:p>
                  </a:txBody>
                  <a:tcPr anchor="ctr">
                    <a:solidFill>
                      <a:srgbClr val="92D050">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mn-lt"/>
                          <a:ea typeface="+mn-ea"/>
                          <a:cs typeface="+mn-cs"/>
                        </a:rPr>
                        <a:t>0</a:t>
                      </a:r>
                    </a:p>
                  </a:txBody>
                  <a:tcPr anchor="ctr">
                    <a:solidFill>
                      <a:srgbClr val="FF0000">
                        <a:alpha val="50000"/>
                      </a:srgbClr>
                    </a:solidFill>
                  </a:tcPr>
                </a:tc>
                <a:tc>
                  <a:txBody>
                    <a:bodyPr/>
                    <a:lstStyle/>
                    <a:p>
                      <a:pPr algn="ctr"/>
                      <a:r>
                        <a:rPr lang="en-US" dirty="0"/>
                        <a:t>0</a:t>
                      </a:r>
                    </a:p>
                  </a:txBody>
                  <a:tcPr anchor="ctr">
                    <a:solidFill>
                      <a:srgbClr val="FF0000">
                        <a:alpha val="50000"/>
                      </a:srgbClr>
                    </a:solidFill>
                  </a:tcPr>
                </a:tc>
                <a:extLst>
                  <a:ext uri="{0D108BD9-81ED-4DB2-BD59-A6C34878D82A}">
                    <a16:rowId xmlns:a16="http://schemas.microsoft.com/office/drawing/2014/main" val="10003"/>
                  </a:ext>
                </a:extLst>
              </a:tr>
              <a:tr h="370840">
                <a:tc>
                  <a:txBody>
                    <a:bodyPr/>
                    <a:lstStyle/>
                    <a:p>
                      <a:pPr algn="ctr"/>
                      <a:r>
                        <a:rPr lang="en-US" dirty="0"/>
                        <a:t>0</a:t>
                      </a:r>
                    </a:p>
                  </a:txBody>
                  <a:tcPr anchor="ctr">
                    <a:solidFill>
                      <a:srgbClr val="FF0000">
                        <a:alpha val="50000"/>
                      </a:srgbClr>
                    </a:solidFill>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nchor="ctr">
                    <a:solidFill>
                      <a:srgbClr val="92D050">
                        <a:alpha val="50000"/>
                      </a:srgbClr>
                    </a:solidFill>
                  </a:tcPr>
                </a:tc>
                <a:tc>
                  <a:txBody>
                    <a:bodyPr/>
                    <a:lstStyle/>
                    <a:p>
                      <a:pPr algn="ctr"/>
                      <a:r>
                        <a:rPr lang="en-US" dirty="0"/>
                        <a:t>0</a:t>
                      </a:r>
                    </a:p>
                  </a:txBody>
                  <a:tcPr anchor="ctr">
                    <a:solidFill>
                      <a:srgbClr val="FF0000">
                        <a:alpha val="50000"/>
                      </a:srgbClr>
                    </a:solidFill>
                  </a:tcPr>
                </a:tc>
                <a:extLst>
                  <a:ext uri="{0D108BD9-81ED-4DB2-BD59-A6C34878D82A}">
                    <a16:rowId xmlns:a16="http://schemas.microsoft.com/office/drawing/2014/main" val="10004"/>
                  </a:ext>
                </a:extLst>
              </a:tr>
              <a:tr h="370840">
                <a:tc>
                  <a:txBody>
                    <a:bodyPr/>
                    <a:lstStyle/>
                    <a:p>
                      <a:pPr algn="ctr"/>
                      <a:r>
                        <a:rPr lang="en-US" dirty="0"/>
                        <a:t>0</a:t>
                      </a:r>
                    </a:p>
                  </a:txBody>
                  <a:tcPr anchor="ctr">
                    <a:solidFill>
                      <a:srgbClr val="FF0000">
                        <a:alpha val="50000"/>
                      </a:srgbClr>
                    </a:solidFill>
                  </a:tcPr>
                </a:tc>
                <a:tc>
                  <a:txBody>
                    <a:bodyPr/>
                    <a:lstStyle/>
                    <a:p>
                      <a:pPr algn="ctr"/>
                      <a:r>
                        <a:rPr lang="en-US" dirty="0"/>
                        <a:t>0</a:t>
                      </a:r>
                    </a:p>
                  </a:txBody>
                  <a:tcPr anchor="ctr">
                    <a:solidFill>
                      <a:srgbClr val="FF0000">
                        <a:alpha val="50000"/>
                      </a:srgbClr>
                    </a:solidFill>
                  </a:tcPr>
                </a:tc>
                <a:tc>
                  <a:txBody>
                    <a:bodyPr/>
                    <a:lstStyle/>
                    <a:p>
                      <a:pPr algn="ctr"/>
                      <a:r>
                        <a:rPr lang="en-US" dirty="0"/>
                        <a:t>0</a:t>
                      </a:r>
                    </a:p>
                  </a:txBody>
                  <a:tcPr anchor="ctr">
                    <a:solidFill>
                      <a:srgbClr val="FF0000">
                        <a:alpha val="50000"/>
                      </a:srgbClr>
                    </a:solidFill>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nvPr>
        </p:nvGraphicFramePr>
        <p:xfrm>
          <a:off x="3238500" y="3810000"/>
          <a:ext cx="2667000" cy="2225040"/>
        </p:xfrm>
        <a:graphic>
          <a:graphicData uri="http://schemas.openxmlformats.org/drawingml/2006/table">
            <a:tbl>
              <a:tblPr firstRow="1" bandRow="1">
                <a:tableStyleId>{5C22544A-7EE6-4342-B048-85BDC9FD1C3A}</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70840">
                <a:tc gridSpan="3">
                  <a:txBody>
                    <a:bodyPr/>
                    <a:lstStyle/>
                    <a:p>
                      <a:pPr algn="ctr"/>
                      <a:r>
                        <a:rPr lang="en-US" dirty="0"/>
                        <a:t>OR</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p</a:t>
                      </a:r>
                    </a:p>
                  </a:txBody>
                  <a:tcPr anchor="ctr"/>
                </a:tc>
                <a:tc>
                  <a:txBody>
                    <a:bodyPr/>
                    <a:lstStyle/>
                    <a:p>
                      <a:pPr algn="ctr"/>
                      <a:r>
                        <a:rPr lang="en-US" b="1" dirty="0">
                          <a:latin typeface="Courier New" panose="02070309020205020404" pitchFamily="49" charset="0"/>
                          <a:cs typeface="Courier New" panose="02070309020205020404" pitchFamily="49" charset="0"/>
                        </a:rPr>
                        <a:t>q</a:t>
                      </a:r>
                    </a:p>
                  </a:txBody>
                  <a:tcPr anchor="ctr"/>
                </a:tc>
                <a:tc>
                  <a:txBody>
                    <a:bodyPr/>
                    <a:lstStyle/>
                    <a:p>
                      <a:pPr algn="ctr"/>
                      <a:r>
                        <a:rPr lang="en-US" b="1" baseline="0" dirty="0">
                          <a:latin typeface="Courier New" panose="02070309020205020404" pitchFamily="49" charset="0"/>
                          <a:cs typeface="Courier New" panose="02070309020205020404" pitchFamily="49" charset="0"/>
                        </a:rPr>
                        <a:t>p||q</a:t>
                      </a:r>
                      <a:endParaRPr 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370840">
                <a:tc>
                  <a:txBody>
                    <a:bodyPr/>
                    <a:lstStyle/>
                    <a:p>
                      <a:pPr algn="ctr"/>
                      <a:r>
                        <a:rPr lang="en-US"/>
                        <a:t>1</a:t>
                      </a:r>
                      <a:endParaRPr lang="en-US" dirty="0"/>
                    </a:p>
                  </a:txBody>
                  <a:tcPr anchor="ctr">
                    <a:solidFill>
                      <a:srgbClr val="92D050">
                        <a:alpha val="50000"/>
                      </a:srgbClr>
                    </a:solidFill>
                  </a:tcPr>
                </a:tc>
                <a:tc>
                  <a:txBody>
                    <a:bodyPr/>
                    <a:lstStyle/>
                    <a:p>
                      <a:pPr algn="ctr"/>
                      <a:r>
                        <a:rPr lang="en-US" dirty="0"/>
                        <a:t>1</a:t>
                      </a:r>
                    </a:p>
                  </a:txBody>
                  <a:tcPr anchor="ctr">
                    <a:solidFill>
                      <a:srgbClr val="92D050">
                        <a:alpha val="50000"/>
                      </a:srgbClr>
                    </a:solidFill>
                  </a:tcPr>
                </a:tc>
                <a:tc>
                  <a:txBody>
                    <a:bodyPr/>
                    <a:lstStyle/>
                    <a:p>
                      <a:pPr algn="ctr"/>
                      <a:r>
                        <a:rPr lang="en-US" dirty="0"/>
                        <a:t>1</a:t>
                      </a:r>
                    </a:p>
                  </a:txBody>
                  <a:tcPr anchor="ctr">
                    <a:solidFill>
                      <a:srgbClr val="92D050">
                        <a:alpha val="50000"/>
                      </a:srgbClr>
                    </a:solidFill>
                  </a:tcPr>
                </a:tc>
                <a:extLst>
                  <a:ext uri="{0D108BD9-81ED-4DB2-BD59-A6C34878D82A}">
                    <a16:rowId xmlns:a16="http://schemas.microsoft.com/office/drawing/2014/main" val="10002"/>
                  </a:ext>
                </a:extLst>
              </a:tr>
              <a:tr h="370840">
                <a:tc>
                  <a:txBody>
                    <a:bodyPr/>
                    <a:lstStyle/>
                    <a:p>
                      <a:pPr algn="ctr"/>
                      <a:r>
                        <a:rPr lang="en-US" dirty="0"/>
                        <a:t>1</a:t>
                      </a:r>
                    </a:p>
                  </a:txBody>
                  <a:tcPr anchor="ctr">
                    <a:solidFill>
                      <a:srgbClr val="92D050">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mn-lt"/>
                          <a:ea typeface="+mn-ea"/>
                          <a:cs typeface="+mn-cs"/>
                        </a:rPr>
                        <a:t>0</a:t>
                      </a:r>
                    </a:p>
                  </a:txBody>
                  <a:tcPr anchor="ctr">
                    <a:solidFill>
                      <a:srgbClr val="FF0000">
                        <a:alpha val="50000"/>
                      </a:srgbClr>
                    </a:solidFill>
                  </a:tcPr>
                </a:tc>
                <a:tc>
                  <a:txBody>
                    <a:bodyPr/>
                    <a:lstStyle/>
                    <a:p>
                      <a:pPr algn="ctr"/>
                      <a:r>
                        <a:rPr lang="en-US" dirty="0"/>
                        <a:t>1</a:t>
                      </a:r>
                    </a:p>
                  </a:txBody>
                  <a:tcPr anchor="ctr">
                    <a:solidFill>
                      <a:srgbClr val="92D050">
                        <a:alpha val="50000"/>
                      </a:srgbClr>
                    </a:solidFill>
                  </a:tcPr>
                </a:tc>
                <a:extLst>
                  <a:ext uri="{0D108BD9-81ED-4DB2-BD59-A6C34878D82A}">
                    <a16:rowId xmlns:a16="http://schemas.microsoft.com/office/drawing/2014/main" val="10003"/>
                  </a:ext>
                </a:extLst>
              </a:tr>
              <a:tr h="370840">
                <a:tc>
                  <a:txBody>
                    <a:bodyPr/>
                    <a:lstStyle/>
                    <a:p>
                      <a:pPr algn="ctr"/>
                      <a:r>
                        <a:rPr lang="en-US" dirty="0"/>
                        <a:t>0</a:t>
                      </a:r>
                    </a:p>
                  </a:txBody>
                  <a:tcPr anchor="ctr">
                    <a:solidFill>
                      <a:srgbClr val="FF0000">
                        <a:alpha val="50000"/>
                      </a:srgbClr>
                    </a:solidFill>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nchor="ctr">
                    <a:solidFill>
                      <a:srgbClr val="92D050">
                        <a:alpha val="50000"/>
                      </a:srgbClr>
                    </a:solidFill>
                  </a:tcPr>
                </a:tc>
                <a:tc>
                  <a:txBody>
                    <a:bodyPr/>
                    <a:lstStyle/>
                    <a:p>
                      <a:pPr algn="ctr"/>
                      <a:r>
                        <a:rPr lang="en-US" dirty="0"/>
                        <a:t>1</a:t>
                      </a:r>
                    </a:p>
                  </a:txBody>
                  <a:tcPr anchor="ctr">
                    <a:solidFill>
                      <a:srgbClr val="92D050">
                        <a:alpha val="50000"/>
                      </a:srgbClr>
                    </a:solidFill>
                  </a:tcPr>
                </a:tc>
                <a:extLst>
                  <a:ext uri="{0D108BD9-81ED-4DB2-BD59-A6C34878D82A}">
                    <a16:rowId xmlns:a16="http://schemas.microsoft.com/office/drawing/2014/main" val="10004"/>
                  </a:ext>
                </a:extLst>
              </a:tr>
              <a:tr h="370840">
                <a:tc>
                  <a:txBody>
                    <a:bodyPr/>
                    <a:lstStyle/>
                    <a:p>
                      <a:pPr algn="ctr"/>
                      <a:r>
                        <a:rPr lang="en-US" dirty="0"/>
                        <a:t>0</a:t>
                      </a:r>
                    </a:p>
                  </a:txBody>
                  <a:tcPr anchor="ctr">
                    <a:solidFill>
                      <a:srgbClr val="FF0000">
                        <a:alpha val="50000"/>
                      </a:srgbClr>
                    </a:solidFill>
                  </a:tcPr>
                </a:tc>
                <a:tc>
                  <a:txBody>
                    <a:bodyPr/>
                    <a:lstStyle/>
                    <a:p>
                      <a:pPr algn="ctr"/>
                      <a:r>
                        <a:rPr lang="en-US" dirty="0"/>
                        <a:t>0</a:t>
                      </a:r>
                    </a:p>
                  </a:txBody>
                  <a:tcPr anchor="ctr">
                    <a:solidFill>
                      <a:srgbClr val="FF0000">
                        <a:alpha val="50000"/>
                      </a:srgbClr>
                    </a:solidFill>
                  </a:tcPr>
                </a:tc>
                <a:tc>
                  <a:txBody>
                    <a:bodyPr/>
                    <a:lstStyle/>
                    <a:p>
                      <a:pPr algn="ctr"/>
                      <a:r>
                        <a:rPr lang="en-US" dirty="0"/>
                        <a:t>0</a:t>
                      </a:r>
                    </a:p>
                  </a:txBody>
                  <a:tcPr anchor="ctr">
                    <a:solidFill>
                      <a:srgbClr val="FF0000">
                        <a:alpha val="50000"/>
                      </a:srgbClr>
                    </a:solidFill>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nvPr>
        </p:nvGraphicFramePr>
        <p:xfrm>
          <a:off x="6400800" y="3810000"/>
          <a:ext cx="2667000" cy="2225040"/>
        </p:xfrm>
        <a:graphic>
          <a:graphicData uri="http://schemas.openxmlformats.org/drawingml/2006/table">
            <a:tbl>
              <a:tblPr firstRow="1" bandRow="1">
                <a:tableStyleId>{5C22544A-7EE6-4342-B048-85BDC9FD1C3A}</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70840">
                <a:tc gridSpan="3">
                  <a:txBody>
                    <a:bodyPr/>
                    <a:lstStyle/>
                    <a:p>
                      <a:pPr algn="ctr"/>
                      <a:r>
                        <a:rPr lang="en-US" dirty="0"/>
                        <a:t>NOT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p</a:t>
                      </a:r>
                    </a:p>
                  </a:txBody>
                  <a:tcPr anchor="ctr"/>
                </a:tc>
                <a:tc>
                  <a:txBody>
                    <a:bodyPr/>
                    <a:lstStyle/>
                    <a:p>
                      <a:pPr algn="ctr"/>
                      <a:r>
                        <a:rPr lang="en-US" b="1" dirty="0">
                          <a:latin typeface="Courier New" panose="02070309020205020404" pitchFamily="49" charset="0"/>
                          <a:cs typeface="Courier New" panose="02070309020205020404" pitchFamily="49" charset="0"/>
                        </a:rPr>
                        <a:t>q</a:t>
                      </a:r>
                    </a:p>
                  </a:txBody>
                  <a:tcPr anchor="ctr"/>
                </a:tc>
                <a:tc>
                  <a:txBody>
                    <a:bodyPr/>
                    <a:lstStyle/>
                    <a:p>
                      <a:pPr algn="ctr"/>
                      <a:r>
                        <a:rPr lang="en-US" b="1" baseline="0" dirty="0">
                          <a:latin typeface="Courier New" panose="02070309020205020404" pitchFamily="49" charset="0"/>
                          <a:cs typeface="Courier New" panose="02070309020205020404" pitchFamily="49" charset="0"/>
                        </a:rPr>
                        <a:t>!p</a:t>
                      </a:r>
                      <a:endParaRPr 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1"/>
                  </a:ext>
                </a:extLst>
              </a:tr>
              <a:tr h="370840">
                <a:tc>
                  <a:txBody>
                    <a:bodyPr/>
                    <a:lstStyle/>
                    <a:p>
                      <a:pPr algn="ctr"/>
                      <a:r>
                        <a:rPr lang="en-US"/>
                        <a:t>1</a:t>
                      </a:r>
                      <a:endParaRPr lang="en-US" dirty="0"/>
                    </a:p>
                  </a:txBody>
                  <a:tcPr anchor="ctr">
                    <a:solidFill>
                      <a:srgbClr val="92D050">
                        <a:alpha val="50000"/>
                      </a:srgbClr>
                    </a:solidFill>
                  </a:tcPr>
                </a:tc>
                <a:tc>
                  <a:txBody>
                    <a:bodyPr/>
                    <a:lstStyle/>
                    <a:p>
                      <a:pPr algn="ctr"/>
                      <a:endParaRPr lang="en-US" dirty="0"/>
                    </a:p>
                  </a:txBody>
                  <a:tcPr anchor="ctr">
                    <a:solidFill>
                      <a:schemeClr val="bg1"/>
                    </a:solidFill>
                  </a:tcPr>
                </a:tc>
                <a:tc>
                  <a:txBody>
                    <a:bodyPr/>
                    <a:lstStyle/>
                    <a:p>
                      <a:pPr algn="ctr"/>
                      <a:r>
                        <a:rPr lang="en-US" dirty="0"/>
                        <a:t>0</a:t>
                      </a:r>
                    </a:p>
                  </a:txBody>
                  <a:tcPr anchor="ctr">
                    <a:solidFill>
                      <a:srgbClr val="FF0000">
                        <a:alpha val="50000"/>
                      </a:srgbClr>
                    </a:solidFill>
                  </a:tcPr>
                </a:tc>
                <a:extLst>
                  <a:ext uri="{0D108BD9-81ED-4DB2-BD59-A6C34878D82A}">
                    <a16:rowId xmlns:a16="http://schemas.microsoft.com/office/drawing/2014/main" val="10002"/>
                  </a:ext>
                </a:extLst>
              </a:tr>
              <a:tr h="370840">
                <a:tc>
                  <a:txBody>
                    <a:bodyPr/>
                    <a:lstStyle/>
                    <a:p>
                      <a:pPr algn="ctr"/>
                      <a:r>
                        <a:rPr lang="en-US" dirty="0"/>
                        <a:t>1</a:t>
                      </a:r>
                    </a:p>
                  </a:txBody>
                  <a:tcPr anchor="ctr">
                    <a:solidFill>
                      <a:srgbClr val="92D050">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00000"/>
                        </a:solidFill>
                        <a:effectLst/>
                        <a:uLnTx/>
                        <a:uFillTx/>
                        <a:latin typeface="+mn-lt"/>
                        <a:ea typeface="+mn-ea"/>
                        <a:cs typeface="+mn-cs"/>
                      </a:endParaRPr>
                    </a:p>
                  </a:txBody>
                  <a:tcPr anchor="ctr">
                    <a:solidFill>
                      <a:schemeClr val="bg1"/>
                    </a:solidFill>
                  </a:tcPr>
                </a:tc>
                <a:tc>
                  <a:txBody>
                    <a:bodyPr/>
                    <a:lstStyle/>
                    <a:p>
                      <a:pPr algn="ctr"/>
                      <a:r>
                        <a:rPr lang="en-US" dirty="0"/>
                        <a:t>0</a:t>
                      </a:r>
                    </a:p>
                  </a:txBody>
                  <a:tcPr anchor="ctr">
                    <a:solidFill>
                      <a:srgbClr val="FF0000">
                        <a:alpha val="50000"/>
                      </a:srgbClr>
                    </a:solidFill>
                  </a:tcPr>
                </a:tc>
                <a:extLst>
                  <a:ext uri="{0D108BD9-81ED-4DB2-BD59-A6C34878D82A}">
                    <a16:rowId xmlns:a16="http://schemas.microsoft.com/office/drawing/2014/main" val="10003"/>
                  </a:ext>
                </a:extLst>
              </a:tr>
              <a:tr h="370840">
                <a:tc>
                  <a:txBody>
                    <a:bodyPr/>
                    <a:lstStyle/>
                    <a:p>
                      <a:pPr algn="ctr"/>
                      <a:r>
                        <a:rPr lang="en-US" dirty="0"/>
                        <a:t>0</a:t>
                      </a:r>
                    </a:p>
                  </a:txBody>
                  <a:tcPr anchor="ctr">
                    <a:solidFill>
                      <a:srgbClr val="FF0000">
                        <a:alpha val="50000"/>
                      </a:srgbClr>
                    </a:solidFill>
                  </a:tcPr>
                </a:tc>
                <a:tc>
                  <a:txBody>
                    <a:bodyPr/>
                    <a:lstStyle/>
                    <a:p>
                      <a:pPr marL="0" algn="ctr" defTabSz="914400" rtl="0" eaLnBrk="1" latinLnBrk="0" hangingPunct="1"/>
                      <a:endParaRPr lang="en-US" sz="1800" kern="1200" dirty="0">
                        <a:solidFill>
                          <a:schemeClr val="dk1"/>
                        </a:solidFill>
                        <a:latin typeface="+mn-lt"/>
                        <a:ea typeface="+mn-ea"/>
                        <a:cs typeface="+mn-cs"/>
                      </a:endParaRPr>
                    </a:p>
                  </a:txBody>
                  <a:tcPr anchor="ctr">
                    <a:solidFill>
                      <a:schemeClr val="bg1"/>
                    </a:solidFill>
                  </a:tcPr>
                </a:tc>
                <a:tc>
                  <a:txBody>
                    <a:bodyPr/>
                    <a:lstStyle/>
                    <a:p>
                      <a:pPr algn="ctr"/>
                      <a:r>
                        <a:rPr lang="en-US" dirty="0"/>
                        <a:t>1</a:t>
                      </a:r>
                    </a:p>
                  </a:txBody>
                  <a:tcPr anchor="ctr">
                    <a:solidFill>
                      <a:srgbClr val="92D050">
                        <a:alpha val="50000"/>
                      </a:srgbClr>
                    </a:solidFill>
                  </a:tcPr>
                </a:tc>
                <a:extLst>
                  <a:ext uri="{0D108BD9-81ED-4DB2-BD59-A6C34878D82A}">
                    <a16:rowId xmlns:a16="http://schemas.microsoft.com/office/drawing/2014/main" val="10004"/>
                  </a:ext>
                </a:extLst>
              </a:tr>
              <a:tr h="370840">
                <a:tc>
                  <a:txBody>
                    <a:bodyPr/>
                    <a:lstStyle/>
                    <a:p>
                      <a:pPr algn="ctr"/>
                      <a:r>
                        <a:rPr lang="en-US" dirty="0"/>
                        <a:t>0</a:t>
                      </a:r>
                    </a:p>
                  </a:txBody>
                  <a:tcPr anchor="ctr">
                    <a:solidFill>
                      <a:srgbClr val="FF0000">
                        <a:alpha val="50000"/>
                      </a:srgbClr>
                    </a:solidFill>
                  </a:tcPr>
                </a:tc>
                <a:tc>
                  <a:txBody>
                    <a:bodyPr/>
                    <a:lstStyle/>
                    <a:p>
                      <a:pPr algn="ctr"/>
                      <a:endParaRPr lang="en-US" dirty="0"/>
                    </a:p>
                  </a:txBody>
                  <a:tcPr anchor="ctr">
                    <a:solidFill>
                      <a:schemeClr val="bg1"/>
                    </a:solidFill>
                  </a:tcPr>
                </a:tc>
                <a:tc>
                  <a:txBody>
                    <a:bodyPr/>
                    <a:lstStyle/>
                    <a:p>
                      <a:pPr algn="ctr"/>
                      <a:r>
                        <a:rPr lang="en-US" dirty="0"/>
                        <a:t>1</a:t>
                      </a:r>
                    </a:p>
                  </a:txBody>
                  <a:tcPr anchor="ctr">
                    <a:solidFill>
                      <a:srgbClr val="92D050">
                        <a:alpha val="5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87267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graphicFrame>
        <p:nvGraphicFramePr>
          <p:cNvPr id="4" name="Content Placeholder 3"/>
          <p:cNvGraphicFramePr>
            <a:graphicFrameLocks noGrp="1"/>
          </p:cNvGraphicFramePr>
          <p:nvPr>
            <p:ph idx="1"/>
            <p:extLst/>
          </p:nvPr>
        </p:nvGraphicFramePr>
        <p:xfrm>
          <a:off x="76200" y="1371600"/>
          <a:ext cx="8991600" cy="3708400"/>
        </p:xfrm>
        <a:graphic>
          <a:graphicData uri="http://schemas.openxmlformats.org/drawingml/2006/table">
            <a:tbl>
              <a:tblPr firstRow="1" bandRow="1">
                <a:tableStyleId>{5C22544A-7EE6-4342-B048-85BDC9FD1C3A}</a:tableStyleId>
              </a:tblPr>
              <a:tblGrid>
                <a:gridCol w="1274312">
                  <a:extLst>
                    <a:ext uri="{9D8B030D-6E8A-4147-A177-3AD203B41FA5}">
                      <a16:colId xmlns:a16="http://schemas.microsoft.com/office/drawing/2014/main" val="20000"/>
                    </a:ext>
                  </a:extLst>
                </a:gridCol>
                <a:gridCol w="2688088">
                  <a:extLst>
                    <a:ext uri="{9D8B030D-6E8A-4147-A177-3AD203B41FA5}">
                      <a16:colId xmlns:a16="http://schemas.microsoft.com/office/drawing/2014/main" val="20001"/>
                    </a:ext>
                  </a:extLst>
                </a:gridCol>
                <a:gridCol w="1194218">
                  <a:extLst>
                    <a:ext uri="{9D8B030D-6E8A-4147-A177-3AD203B41FA5}">
                      <a16:colId xmlns:a16="http://schemas.microsoft.com/office/drawing/2014/main" val="20002"/>
                    </a:ext>
                  </a:extLst>
                </a:gridCol>
                <a:gridCol w="3834982">
                  <a:extLst>
                    <a:ext uri="{9D8B030D-6E8A-4147-A177-3AD203B41FA5}">
                      <a16:colId xmlns:a16="http://schemas.microsoft.com/office/drawing/2014/main" val="20003"/>
                    </a:ext>
                  </a:extLst>
                </a:gridCol>
              </a:tblGrid>
              <a:tr h="370840">
                <a:tc>
                  <a:txBody>
                    <a:bodyPr/>
                    <a:lstStyle/>
                    <a:p>
                      <a:r>
                        <a:rPr lang="en-US" dirty="0"/>
                        <a:t>Operator</a:t>
                      </a:r>
                    </a:p>
                  </a:txBody>
                  <a:tcPr/>
                </a:tc>
                <a:tc>
                  <a:txBody>
                    <a:bodyPr/>
                    <a:lstStyle/>
                    <a:p>
                      <a:r>
                        <a:rPr lang="en-US" dirty="0"/>
                        <a:t>Meaning</a:t>
                      </a:r>
                    </a:p>
                  </a:txBody>
                  <a:tcPr/>
                </a:tc>
                <a:tc>
                  <a:txBody>
                    <a:bodyPr/>
                    <a:lstStyle/>
                    <a:p>
                      <a:r>
                        <a:rPr lang="en-US" dirty="0"/>
                        <a:t>Example</a:t>
                      </a:r>
                    </a:p>
                  </a:txBody>
                  <a:tcPr/>
                </a:tc>
                <a:tc>
                  <a:txBody>
                    <a:bodyPr/>
                    <a:lstStyle/>
                    <a:p>
                      <a:r>
                        <a:rPr lang="en-US" dirty="0"/>
                        <a:t>Result Example: 1 or 0</a:t>
                      </a:r>
                    </a:p>
                  </a:txBody>
                  <a:tcP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&amp;&amp;</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AND</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 &amp;&amp; 0</a:t>
                      </a:r>
                    </a:p>
                  </a:txBody>
                  <a:tcPr anchor="ctr"/>
                </a:tc>
                <a:tc>
                  <a:txBody>
                    <a:bodyPr/>
                    <a:lstStyle/>
                    <a:p>
                      <a:r>
                        <a:rPr lang="en-US" b="1" dirty="0">
                          <a:latin typeface="Courier New" panose="02070309020205020404" pitchFamily="49" charset="0"/>
                          <a:cs typeface="Courier New" panose="02070309020205020404" pitchFamily="49" charset="0"/>
                        </a:rPr>
                        <a:t>1 &amp;&amp; 0   // Result: 0</a:t>
                      </a:r>
                    </a:p>
                  </a:txBody>
                  <a:tcPr anchor="ct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OR</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 || 0</a:t>
                      </a:r>
                    </a:p>
                  </a:txBody>
                  <a:tcPr anchor="ctr"/>
                </a:tc>
                <a:tc>
                  <a:txBody>
                    <a:bodyPr/>
                    <a:lstStyle/>
                    <a:p>
                      <a:r>
                        <a:rPr lang="en-US" b="1" dirty="0">
                          <a:latin typeface="Courier New" panose="02070309020205020404" pitchFamily="49" charset="0"/>
                          <a:cs typeface="Courier New" panose="02070309020205020404" pitchFamily="49" charset="0"/>
                        </a:rPr>
                        <a:t>1 || 0   // Result: 1</a:t>
                      </a:r>
                    </a:p>
                  </a:txBody>
                  <a:tcPr anchor="ct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NOT</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a:t>
                      </a:r>
                    </a:p>
                  </a:txBody>
                  <a:tcPr anchor="ctr"/>
                </a:tc>
                <a:tc>
                  <a:txBody>
                    <a:bodyPr/>
                    <a:lstStyle/>
                    <a:p>
                      <a:r>
                        <a:rPr lang="en-US" b="1" dirty="0">
                          <a:latin typeface="Courier New" panose="02070309020205020404" pitchFamily="49" charset="0"/>
                          <a:cs typeface="Courier New" panose="02070309020205020404" pitchFamily="49" charset="0"/>
                        </a:rPr>
                        <a:t>!1       // Result: 0</a:t>
                      </a:r>
                    </a:p>
                  </a:txBody>
                  <a:tcPr anchor="ctr"/>
                </a:tc>
                <a:extLst>
                  <a:ext uri="{0D108BD9-81ED-4DB2-BD59-A6C34878D82A}">
                    <a16:rowId xmlns:a16="http://schemas.microsoft.com/office/drawing/2014/main" val="10003"/>
                  </a:ext>
                </a:extLst>
              </a:tr>
              <a:tr h="370840">
                <a:tc>
                  <a:txBody>
                    <a:bodyPr/>
                    <a:lstStyle/>
                    <a:p>
                      <a:r>
                        <a:rPr lang="en-US" b="1" dirty="0">
                          <a:latin typeface="Courier New" panose="02070309020205020404" pitchFamily="49" charset="0"/>
                          <a:cs typeface="Courier New" panose="02070309020205020404" pitchFamily="49" charset="0"/>
                        </a:rPr>
                        <a:t>&amp;&amp;</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AND</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p &amp;&amp; q</a:t>
                      </a:r>
                    </a:p>
                  </a:txBody>
                  <a:tcPr anchor="ctr"/>
                </a:tc>
                <a:tc>
                  <a:txBody>
                    <a:bodyPr/>
                    <a:lstStyle/>
                    <a:p>
                      <a:r>
                        <a:rPr lang="en-US" b="1" dirty="0">
                          <a:latin typeface="Courier New" panose="02070309020205020404" pitchFamily="49" charset="0"/>
                          <a:cs typeface="Courier New" panose="02070309020205020404" pitchFamily="49" charset="0"/>
                        </a:rPr>
                        <a:t>0 &amp;&amp; 9   // Result: 0</a:t>
                      </a:r>
                    </a:p>
                  </a:txBody>
                  <a:tcPr anchor="ctr"/>
                </a:tc>
                <a:extLst>
                  <a:ext uri="{0D108BD9-81ED-4DB2-BD59-A6C34878D82A}">
                    <a16:rowId xmlns:a16="http://schemas.microsoft.com/office/drawing/2014/main" val="10004"/>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OR</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p || q</a:t>
                      </a:r>
                    </a:p>
                  </a:txBody>
                  <a:tcPr anchor="ctr"/>
                </a:tc>
                <a:tc>
                  <a:txBody>
                    <a:bodyPr/>
                    <a:lstStyle/>
                    <a:p>
                      <a:r>
                        <a:rPr lang="en-US" b="1" dirty="0">
                          <a:latin typeface="Courier New" panose="02070309020205020404" pitchFamily="49" charset="0"/>
                          <a:cs typeface="Courier New" panose="02070309020205020404" pitchFamily="49" charset="0"/>
                        </a:rPr>
                        <a:t>0 || 9   // Result: 1</a:t>
                      </a:r>
                    </a:p>
                  </a:txBody>
                  <a:tcPr anchor="ctr"/>
                </a:tc>
                <a:extLst>
                  <a:ext uri="{0D108BD9-81ED-4DB2-BD59-A6C34878D82A}">
                    <a16:rowId xmlns:a16="http://schemas.microsoft.com/office/drawing/2014/main" val="10005"/>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NOT</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!p</a:t>
                      </a:r>
                    </a:p>
                  </a:txBody>
                  <a:tcPr anchor="ctr"/>
                </a:tc>
                <a:tc>
                  <a:txBody>
                    <a:bodyPr/>
                    <a:lstStyle/>
                    <a:p>
                      <a:r>
                        <a:rPr lang="en-US" b="1" dirty="0">
                          <a:latin typeface="Courier New" panose="02070309020205020404" pitchFamily="49" charset="0"/>
                          <a:cs typeface="Courier New" panose="02070309020205020404" pitchFamily="49" charset="0"/>
                        </a:rPr>
                        <a:t>!0       // Result: 1</a:t>
                      </a:r>
                    </a:p>
                  </a:txBody>
                  <a:tcPr anchor="ctr"/>
                </a:tc>
                <a:extLst>
                  <a:ext uri="{0D108BD9-81ED-4DB2-BD59-A6C34878D82A}">
                    <a16:rowId xmlns:a16="http://schemas.microsoft.com/office/drawing/2014/main" val="10006"/>
                  </a:ext>
                </a:extLst>
              </a:tr>
              <a:tr h="370840">
                <a:tc>
                  <a:txBody>
                    <a:bodyPr/>
                    <a:lstStyle/>
                    <a:p>
                      <a:r>
                        <a:rPr lang="en-US" b="1" dirty="0">
                          <a:latin typeface="Courier New" panose="02070309020205020404" pitchFamily="49" charset="0"/>
                          <a:cs typeface="Courier New" panose="02070309020205020404" pitchFamily="49" charset="0"/>
                        </a:rPr>
                        <a:t>&amp;&amp;</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AND</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q &amp;&amp; r</a:t>
                      </a:r>
                    </a:p>
                  </a:txBody>
                  <a:tcPr anchor="ctr"/>
                </a:tc>
                <a:tc>
                  <a:txBody>
                    <a:bodyPr/>
                    <a:lstStyle/>
                    <a:p>
                      <a:r>
                        <a:rPr lang="en-US" b="1" dirty="0">
                          <a:latin typeface="Courier New" panose="02070309020205020404" pitchFamily="49" charset="0"/>
                          <a:cs typeface="Courier New" panose="02070309020205020404" pitchFamily="49" charset="0"/>
                        </a:rPr>
                        <a:t>9 &amp;&amp; 1   // Result: 1</a:t>
                      </a:r>
                    </a:p>
                  </a:txBody>
                  <a:tcPr anchor="ctr"/>
                </a:tc>
                <a:extLst>
                  <a:ext uri="{0D108BD9-81ED-4DB2-BD59-A6C34878D82A}">
                    <a16:rowId xmlns:a16="http://schemas.microsoft.com/office/drawing/2014/main" val="10007"/>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OR</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q || r</a:t>
                      </a:r>
                    </a:p>
                  </a:txBody>
                  <a:tcPr anchor="ctr"/>
                </a:tc>
                <a:tc>
                  <a:txBody>
                    <a:bodyPr/>
                    <a:lstStyle/>
                    <a:p>
                      <a:r>
                        <a:rPr lang="en-US" b="1" dirty="0">
                          <a:latin typeface="Courier New" panose="02070309020205020404" pitchFamily="49" charset="0"/>
                          <a:cs typeface="Courier New" panose="02070309020205020404" pitchFamily="49" charset="0"/>
                        </a:rPr>
                        <a:t>9 || 1   // Result: 1</a:t>
                      </a:r>
                    </a:p>
                  </a:txBody>
                  <a:tcPr anchor="ctr"/>
                </a:tc>
                <a:extLst>
                  <a:ext uri="{0D108BD9-81ED-4DB2-BD59-A6C34878D82A}">
                    <a16:rowId xmlns:a16="http://schemas.microsoft.com/office/drawing/2014/main" val="10008"/>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Logical</a:t>
                      </a:r>
                      <a:r>
                        <a:rPr lang="en-US" baseline="0" dirty="0"/>
                        <a:t> </a:t>
                      </a:r>
                      <a:r>
                        <a:rPr lang="en-US" b="1" baseline="0" dirty="0">
                          <a:latin typeface="Courier New" panose="02070309020205020404" pitchFamily="49" charset="0"/>
                          <a:cs typeface="Courier New" panose="02070309020205020404" pitchFamily="49" charset="0"/>
                        </a:rPr>
                        <a:t>NOT</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!q</a:t>
                      </a:r>
                    </a:p>
                  </a:txBody>
                  <a:tcPr anchor="ctr"/>
                </a:tc>
                <a:tc>
                  <a:txBody>
                    <a:bodyPr/>
                    <a:lstStyle/>
                    <a:p>
                      <a:r>
                        <a:rPr lang="en-US" b="1" dirty="0">
                          <a:latin typeface="Courier New" panose="02070309020205020404" pitchFamily="49" charset="0"/>
                          <a:cs typeface="Courier New" panose="02070309020205020404" pitchFamily="49" charset="0"/>
                        </a:rPr>
                        <a:t>!9       // Result: 0</a:t>
                      </a:r>
                    </a:p>
                  </a:txBody>
                  <a:tcPr anchor="ctr"/>
                </a:tc>
                <a:extLst>
                  <a:ext uri="{0D108BD9-81ED-4DB2-BD59-A6C34878D82A}">
                    <a16:rowId xmlns:a16="http://schemas.microsoft.com/office/drawing/2014/main" val="10009"/>
                  </a:ext>
                </a:extLst>
              </a:tr>
            </a:tbl>
          </a:graphicData>
        </a:graphic>
      </p:graphicFrame>
      <p:sp>
        <p:nvSpPr>
          <p:cNvPr id="9" name="TextBox 8"/>
          <p:cNvSpPr txBox="1"/>
          <p:nvPr/>
        </p:nvSpPr>
        <p:spPr>
          <a:xfrm>
            <a:off x="-152400" y="5867400"/>
            <a:ext cx="9448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Each result example asserts</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p = 0”,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q = 9”, and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r = 1”.</a:t>
            </a:r>
          </a:p>
        </p:txBody>
      </p:sp>
    </p:spTree>
    <p:extLst>
      <p:ext uri="{BB962C8B-B14F-4D97-AF65-F5344CB8AC3E}">
        <p14:creationId xmlns:p14="http://schemas.microsoft.com/office/powerpoint/2010/main" val="2797363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420624" y="1728216"/>
            <a:ext cx="8294687" cy="3983736"/>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WRITE EACH RESULT //////// </a:t>
            </a:r>
          </a:p>
          <a:p>
            <a:pPr marL="0" indent="0">
              <a:buNone/>
            </a:pPr>
            <a:r>
              <a:rPr lang="en-US" sz="1800" dirty="0">
                <a:latin typeface="Courier New" panose="02070309020205020404" pitchFamily="49" charset="0"/>
                <a:cs typeface="Courier New" panose="02070309020205020404" pitchFamily="49" charset="0"/>
              </a:rPr>
              <a:t>x &amp;&amp; y				// 0.     </a:t>
            </a:r>
            <a:r>
              <a:rPr lang="en-US" sz="1800" dirty="0">
                <a:solidFill>
                  <a:schemeClr val="accent2"/>
                </a:solidFill>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x 			// 1.     </a:t>
            </a:r>
            <a:r>
              <a:rPr lang="en-US" sz="1800" dirty="0">
                <a:solidFill>
                  <a:schemeClr val="accent2"/>
                </a:solidFill>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2.     </a:t>
            </a:r>
            <a:r>
              <a:rPr lang="en-US" sz="1800" dirty="0">
                <a:solidFill>
                  <a:schemeClr val="accent2"/>
                </a:solidFill>
                <a:latin typeface="Courier New" panose="02070309020205020404" pitchFamily="49" charset="0"/>
                <a:cs typeface="Courier New" panose="02070309020205020404" pitchFamily="49" charset="0"/>
              </a:rPr>
              <a:t>1</a:t>
            </a:r>
          </a:p>
          <a:p>
            <a:pPr marL="0" indent="0">
              <a:buNone/>
            </a:pPr>
            <a:r>
              <a:rPr lang="en-US" sz="1800" dirty="0">
                <a:latin typeface="Courier New" panose="02070309020205020404" pitchFamily="49" charset="0"/>
                <a:cs typeface="Courier New" panose="02070309020205020404" pitchFamily="49" charset="0"/>
              </a:rPr>
              <a:t>y &amp;&amp; 0				// 3.     </a:t>
            </a:r>
            <a:r>
              <a:rPr lang="en-US" sz="1800" dirty="0">
                <a:solidFill>
                  <a:schemeClr val="accent2"/>
                </a:solidFill>
                <a:latin typeface="Courier New" panose="02070309020205020404" pitchFamily="49" charset="0"/>
                <a:cs typeface="Courier New" panose="02070309020205020404" pitchFamily="49" charset="0"/>
              </a:rPr>
              <a:t>0</a:t>
            </a:r>
          </a:p>
          <a:p>
            <a:pPr marL="0" indent="0">
              <a:buNone/>
            </a:pPr>
            <a:r>
              <a:rPr lang="en-US" sz="1800" dirty="0">
                <a:latin typeface="Courier New" panose="02070309020205020404" pitchFamily="49" charset="0"/>
                <a:cs typeface="Courier New" panose="02070309020205020404" pitchFamily="49" charset="0"/>
              </a:rPr>
              <a:t>x || 42			// 4.     </a:t>
            </a:r>
            <a:r>
              <a:rPr lang="en-US" sz="1800" dirty="0">
                <a:solidFill>
                  <a:schemeClr val="accent2"/>
                </a:solidFill>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5.     </a:t>
            </a:r>
            <a:r>
              <a:rPr lang="en-US" sz="1800" dirty="0">
                <a:solidFill>
                  <a:schemeClr val="accent2"/>
                </a:solidFill>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&amp;&amp; x				// 6.     </a:t>
            </a:r>
            <a:r>
              <a:rPr lang="en-US" sz="1800" dirty="0">
                <a:solidFill>
                  <a:schemeClr val="accent2"/>
                </a:solidFill>
                <a:latin typeface="Courier New" panose="02070309020205020404" pitchFamily="49" charset="0"/>
                <a:cs typeface="Courier New" panose="02070309020205020404" pitchFamily="49" charset="0"/>
              </a:rPr>
              <a:t>1</a:t>
            </a:r>
          </a:p>
          <a:p>
            <a:pPr marL="0" indent="0">
              <a:buNone/>
            </a:pPr>
            <a:r>
              <a:rPr lang="en-US" sz="1800" dirty="0">
                <a:latin typeface="Courier New" panose="02070309020205020404" pitchFamily="49" charset="0"/>
                <a:cs typeface="Courier New" panose="02070309020205020404" pitchFamily="49" charset="0"/>
              </a:rPr>
              <a:t>y || y				// 7.     </a:t>
            </a:r>
            <a:r>
              <a:rPr lang="en-US" sz="1800" dirty="0">
                <a:solidFill>
                  <a:schemeClr val="accent2"/>
                </a:solidFill>
                <a:latin typeface="Courier New" panose="02070309020205020404" pitchFamily="49" charset="0"/>
                <a:cs typeface="Courier New" panose="02070309020205020404" pitchFamily="49" charset="0"/>
              </a:rPr>
              <a:t>0</a:t>
            </a:r>
          </a:p>
          <a:p>
            <a:pPr marL="0" indent="0">
              <a:buNone/>
            </a:pPr>
            <a:r>
              <a:rPr lang="en-US" sz="1800" dirty="0">
                <a:latin typeface="Courier New" panose="02070309020205020404" pitchFamily="49" charset="0"/>
                <a:cs typeface="Courier New" panose="02070309020205020404" pitchFamily="49" charset="0"/>
              </a:rPr>
              <a:t>!1				// 8.     </a:t>
            </a:r>
            <a:r>
              <a:rPr lang="en-US" sz="1800" dirty="0">
                <a:solidFill>
                  <a:schemeClr val="accent2"/>
                </a:solidFill>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1 &amp;&amp; 1				// 9.     </a:t>
            </a:r>
            <a:r>
              <a:rPr lang="en-US" sz="1800" dirty="0">
                <a:solidFill>
                  <a:schemeClr val="accent2"/>
                </a:solidFill>
                <a:latin typeface="Courier New" panose="02070309020205020404" pitchFamily="49" charset="0"/>
                <a:cs typeface="Courier New" panose="02070309020205020404" pitchFamily="49" charset="0"/>
              </a:rPr>
              <a:t>1</a:t>
            </a:r>
          </a:p>
          <a:p>
            <a:pPr marL="0" indent="0">
              <a:buNone/>
            </a:pPr>
            <a:r>
              <a:rPr lang="en-US" sz="1800" dirty="0">
                <a:latin typeface="Courier New" panose="02070309020205020404" pitchFamily="49" charset="0"/>
                <a:cs typeface="Courier New" panose="02070309020205020404" pitchFamily="49" charset="0"/>
              </a:rPr>
              <a:t>(0 &amp;&amp; 1) || (2 &amp;&amp; 3)		// BONUS  </a:t>
            </a:r>
            <a:r>
              <a:rPr lang="en-US" sz="1800" dirty="0">
                <a:solidFill>
                  <a:schemeClr val="accent2"/>
                </a:solidFill>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420624" y="1731264"/>
            <a:ext cx="8294687" cy="3983736"/>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WRITE EACH RESULT //////// </a:t>
            </a:r>
          </a:p>
          <a:p>
            <a:pPr marL="0" indent="0">
              <a:buNone/>
            </a:pPr>
            <a:r>
              <a:rPr lang="en-US" sz="1800" dirty="0">
                <a:latin typeface="Courier New" panose="02070309020205020404" pitchFamily="49" charset="0"/>
                <a:cs typeface="Courier New" panose="02070309020205020404" pitchFamily="49" charset="0"/>
              </a:rPr>
              <a:t>x &amp;&amp; y				// 0.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x 			// 1.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2.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&amp;&amp; 0				// 3.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x || 42			// 4.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5.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&amp;&amp; x				// 6.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y || y				// 7.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!1				// 8.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1 &amp;&amp; 1				// 9.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(0 &amp;&amp; 1) || (2 &amp;&amp; 3)		// BONUS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dirty="0"/>
              <a:t>Logical Operator Quiz</a:t>
            </a:r>
          </a:p>
        </p:txBody>
      </p:sp>
      <p:sp>
        <p:nvSpPr>
          <p:cNvPr id="2" name="Title 1"/>
          <p:cNvSpPr>
            <a:spLocks noGrp="1"/>
          </p:cNvSpPr>
          <p:nvPr>
            <p:ph type="title"/>
          </p:nvPr>
        </p:nvSpPr>
        <p:spPr/>
        <p:txBody>
          <a:bodyPr/>
          <a:lstStyle/>
          <a:p>
            <a:r>
              <a:rPr lang="en-US" dirty="0"/>
              <a:t>Logical Operators</a:t>
            </a:r>
          </a:p>
        </p:txBody>
      </p:sp>
      <p:sp>
        <p:nvSpPr>
          <p:cNvPr id="7" name="TextBox 6"/>
          <p:cNvSpPr txBox="1"/>
          <p:nvPr/>
        </p:nvSpPr>
        <p:spPr>
          <a:xfrm>
            <a:off x="-228600" y="6139934"/>
            <a:ext cx="96012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Each result example asserts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 = 99” and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 = 0”.</a:t>
            </a:r>
          </a:p>
        </p:txBody>
      </p:sp>
    </p:spTree>
    <p:extLst>
      <p:ext uri="{BB962C8B-B14F-4D97-AF65-F5344CB8AC3E}">
        <p14:creationId xmlns:p14="http://schemas.microsoft.com/office/powerpoint/2010/main" val="235070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idx="1"/>
          </p:nvPr>
        </p:nvSpPr>
        <p:spPr/>
        <p:txBody>
          <a:bodyPr/>
          <a:lstStyle/>
          <a:p>
            <a:r>
              <a:rPr lang="en-US" dirty="0"/>
              <a:t>Includes both simple and compound assignment</a:t>
            </a:r>
          </a:p>
          <a:p>
            <a:r>
              <a:rPr lang="en-US" dirty="0"/>
              <a:t>Simple Assignment operands:</a:t>
            </a:r>
          </a:p>
          <a:p>
            <a:pPr lvl="1"/>
            <a:r>
              <a:rPr lang="en-US" dirty="0"/>
              <a:t>Two operands with arithmetic types</a:t>
            </a:r>
          </a:p>
          <a:p>
            <a:pPr lvl="1"/>
            <a:r>
              <a:rPr lang="en-US" dirty="0"/>
              <a:t>Two operands with the same structure or union type*</a:t>
            </a:r>
          </a:p>
          <a:p>
            <a:pPr lvl="1"/>
            <a:r>
              <a:rPr lang="en-US" dirty="0"/>
              <a:t>Two pointers that both point to the same type*</a:t>
            </a:r>
          </a:p>
          <a:p>
            <a:r>
              <a:rPr lang="en-US" dirty="0"/>
              <a:t>Compound Assignment</a:t>
            </a:r>
          </a:p>
          <a:p>
            <a:pPr lvl="1"/>
            <a:r>
              <a:rPr lang="en-US" dirty="0"/>
              <a:t>Takes the form </a:t>
            </a:r>
            <a:r>
              <a:rPr lang="en-US" dirty="0">
                <a:latin typeface="Courier New" panose="02070309020205020404" pitchFamily="49" charset="0"/>
                <a:cs typeface="Courier New" panose="02070309020205020404" pitchFamily="49" charset="0"/>
              </a:rPr>
              <a:t>x op= y</a:t>
            </a:r>
          </a:p>
          <a:p>
            <a:pPr lvl="1"/>
            <a:r>
              <a:rPr lang="en-US" dirty="0">
                <a:latin typeface="Courier New" panose="02070309020205020404" pitchFamily="49" charset="0"/>
                <a:cs typeface="Courier New" panose="02070309020205020404" pitchFamily="49" charset="0"/>
              </a:rPr>
              <a:t>op</a:t>
            </a:r>
            <a:r>
              <a:rPr lang="en-US" dirty="0"/>
              <a:t> is an arithmetic or bitwise* operator</a:t>
            </a:r>
          </a:p>
          <a:p>
            <a:pPr lvl="1"/>
            <a:r>
              <a:rPr lang="en-US" dirty="0"/>
              <a:t>The value of </a:t>
            </a:r>
            <a:r>
              <a:rPr lang="en-US" dirty="0">
                <a:latin typeface="Courier New" panose="02070309020205020404" pitchFamily="49" charset="0"/>
                <a:cs typeface="Courier New" panose="02070309020205020404" pitchFamily="49" charset="0"/>
              </a:rPr>
              <a:t>x op (y)</a:t>
            </a:r>
            <a:r>
              <a:rPr lang="en-US" dirty="0"/>
              <a:t> is assigned to </a:t>
            </a:r>
            <a:r>
              <a:rPr lang="en-US" dirty="0">
                <a:latin typeface="Courier New" panose="02070309020205020404" pitchFamily="49" charset="0"/>
                <a:cs typeface="Courier New" panose="02070309020205020404" pitchFamily="49" charset="0"/>
              </a:rPr>
              <a:t>x</a:t>
            </a:r>
            <a:r>
              <a:rPr lang="en-US" dirty="0"/>
              <a:t>      </a:t>
            </a:r>
          </a:p>
          <a:p>
            <a:pPr lvl="1"/>
            <a:endParaRPr lang="en-US" dirty="0"/>
          </a:p>
          <a:p>
            <a:pPr lvl="1"/>
            <a:endParaRPr lang="en-US" dirty="0"/>
          </a:p>
        </p:txBody>
      </p:sp>
      <p:sp>
        <p:nvSpPr>
          <p:cNvPr id="4" name="TextBox 3"/>
          <p:cNvSpPr txBox="1"/>
          <p:nvPr/>
        </p:nvSpPr>
        <p:spPr>
          <a:xfrm>
            <a:off x="-228600" y="6306979"/>
            <a:ext cx="96012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Will be discussed in upcoming objectives</a:t>
            </a:r>
          </a:p>
        </p:txBody>
      </p:sp>
    </p:spTree>
    <p:extLst>
      <p:ext uri="{BB962C8B-B14F-4D97-AF65-F5344CB8AC3E}">
        <p14:creationId xmlns:p14="http://schemas.microsoft.com/office/powerpoint/2010/main" val="1005779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graphicFrame>
        <p:nvGraphicFramePr>
          <p:cNvPr id="5" name="Content Placeholder 3"/>
          <p:cNvGraphicFramePr>
            <a:graphicFrameLocks/>
          </p:cNvGraphicFramePr>
          <p:nvPr>
            <p:extLst/>
          </p:nvPr>
        </p:nvGraphicFramePr>
        <p:xfrm>
          <a:off x="73152" y="1295400"/>
          <a:ext cx="8991600" cy="1381760"/>
        </p:xfrm>
        <a:graphic>
          <a:graphicData uri="http://schemas.openxmlformats.org/drawingml/2006/table">
            <a:tbl>
              <a:tblPr firstRow="1" bandRow="1">
                <a:tableStyleId>{5C22544A-7EE6-4342-B048-85BDC9FD1C3A}</a:tableStyleId>
              </a:tblPr>
              <a:tblGrid>
                <a:gridCol w="1222248">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1343570">
                  <a:extLst>
                    <a:ext uri="{9D8B030D-6E8A-4147-A177-3AD203B41FA5}">
                      <a16:colId xmlns:a16="http://schemas.microsoft.com/office/drawing/2014/main" val="20002"/>
                    </a:ext>
                  </a:extLst>
                </a:gridCol>
                <a:gridCol w="3834982">
                  <a:extLst>
                    <a:ext uri="{9D8B030D-6E8A-4147-A177-3AD203B41FA5}">
                      <a16:colId xmlns:a16="http://schemas.microsoft.com/office/drawing/2014/main" val="20003"/>
                    </a:ext>
                  </a:extLst>
                </a:gridCol>
              </a:tblGrid>
              <a:tr h="370840">
                <a:tc>
                  <a:txBody>
                    <a:bodyPr/>
                    <a:lstStyle/>
                    <a:p>
                      <a:r>
                        <a:rPr lang="en-US" dirty="0"/>
                        <a:t>Operator</a:t>
                      </a:r>
                    </a:p>
                  </a:txBody>
                  <a:tcPr/>
                </a:tc>
                <a:tc>
                  <a:txBody>
                    <a:bodyPr/>
                    <a:lstStyle/>
                    <a:p>
                      <a:r>
                        <a:rPr lang="en-US" dirty="0"/>
                        <a:t>Meaning</a:t>
                      </a:r>
                    </a:p>
                  </a:txBody>
                  <a:tcPr/>
                </a:tc>
                <a:tc>
                  <a:txBody>
                    <a:bodyPr/>
                    <a:lstStyle/>
                    <a:p>
                      <a:r>
                        <a:rPr lang="en-US" dirty="0"/>
                        <a:t>Example</a:t>
                      </a:r>
                    </a:p>
                  </a:txBody>
                  <a:tcPr/>
                </a:tc>
                <a:tc>
                  <a:txBody>
                    <a:bodyPr/>
                    <a:lstStyle/>
                    <a:p>
                      <a:r>
                        <a:rPr lang="en-US" dirty="0"/>
                        <a:t>Result</a:t>
                      </a:r>
                    </a:p>
                  </a:txBody>
                  <a:tcP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Simple assignment</a:t>
                      </a:r>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dirty="0"/>
                        <a:t>Assign the value of </a:t>
                      </a:r>
                      <a:r>
                        <a:rPr lang="en-US" b="1" dirty="0">
                          <a:latin typeface="Courier New" panose="02070309020205020404" pitchFamily="49" charset="0"/>
                          <a:cs typeface="Courier New" panose="02070309020205020404" pitchFamily="49" charset="0"/>
                        </a:rPr>
                        <a:t>y</a:t>
                      </a:r>
                      <a:r>
                        <a:rPr lang="en-US" dirty="0"/>
                        <a:t> to </a:t>
                      </a:r>
                      <a:r>
                        <a:rPr lang="en-US" b="1" dirty="0">
                          <a:latin typeface="Courier New" panose="02070309020205020404" pitchFamily="49" charset="0"/>
                          <a:cs typeface="Courier New" panose="02070309020205020404" pitchFamily="49" charset="0"/>
                        </a:rPr>
                        <a:t>x</a:t>
                      </a:r>
                      <a:endParaRPr lang="en-US" dirty="0"/>
                    </a:p>
                  </a:txBody>
                  <a:tcPr anchor="ct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op=</a:t>
                      </a:r>
                    </a:p>
                  </a:txBody>
                  <a:tcPr anchor="ctr"/>
                </a:tc>
                <a:tc>
                  <a:txBody>
                    <a:bodyPr/>
                    <a:lstStyle/>
                    <a:p>
                      <a:r>
                        <a:rPr lang="en-US" dirty="0"/>
                        <a:t>Compound assignment</a:t>
                      </a:r>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b="1" dirty="0">
                          <a:latin typeface="Courier New" panose="02070309020205020404" pitchFamily="49" charset="0"/>
                          <a:cs typeface="Courier New" panose="02070309020205020404" pitchFamily="49" charset="0"/>
                        </a:rPr>
                        <a:t>x op= y</a:t>
                      </a:r>
                      <a:r>
                        <a:rPr lang="en-US" dirty="0"/>
                        <a:t> is equivalent to</a:t>
                      </a:r>
                    </a:p>
                    <a:p>
                      <a:r>
                        <a:rPr lang="en-US" b="1" dirty="0">
                          <a:latin typeface="Courier New" panose="02070309020205020404" pitchFamily="49" charset="0"/>
                          <a:cs typeface="Courier New" panose="02070309020205020404" pitchFamily="49" charset="0"/>
                        </a:rPr>
                        <a:t>x = x op (y)</a:t>
                      </a:r>
                    </a:p>
                  </a:txBody>
                  <a:tcPr anchor="ctr"/>
                </a:tc>
                <a:extLst>
                  <a:ext uri="{0D108BD9-81ED-4DB2-BD59-A6C34878D82A}">
                    <a16:rowId xmlns:a16="http://schemas.microsoft.com/office/drawing/2014/main" val="10002"/>
                  </a:ext>
                </a:extLst>
              </a:tr>
            </a:tbl>
          </a:graphicData>
        </a:graphic>
      </p:graphicFrame>
      <p:graphicFrame>
        <p:nvGraphicFramePr>
          <p:cNvPr id="6" name="Content Placeholder 3"/>
          <p:cNvGraphicFramePr>
            <a:graphicFrameLocks noGrp="1"/>
          </p:cNvGraphicFramePr>
          <p:nvPr>
            <p:ph idx="1"/>
            <p:extLst>
              <p:ext uri="{D42A27DB-BD31-4B8C-83A1-F6EECF244321}">
                <p14:modId xmlns:p14="http://schemas.microsoft.com/office/powerpoint/2010/main" val="3649098030"/>
              </p:ext>
            </p:extLst>
          </p:nvPr>
        </p:nvGraphicFramePr>
        <p:xfrm>
          <a:off x="76200" y="2822448"/>
          <a:ext cx="8991600" cy="37084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1346618">
                  <a:extLst>
                    <a:ext uri="{9D8B030D-6E8A-4147-A177-3AD203B41FA5}">
                      <a16:colId xmlns:a16="http://schemas.microsoft.com/office/drawing/2014/main" val="20002"/>
                    </a:ext>
                  </a:extLst>
                </a:gridCol>
                <a:gridCol w="3834982">
                  <a:extLst>
                    <a:ext uri="{9D8B030D-6E8A-4147-A177-3AD203B41FA5}">
                      <a16:colId xmlns:a16="http://schemas.microsoft.com/office/drawing/2014/main" val="20003"/>
                    </a:ext>
                  </a:extLst>
                </a:gridCol>
              </a:tblGrid>
              <a:tr h="370840">
                <a:tc>
                  <a:txBody>
                    <a:bodyPr/>
                    <a:lstStyle/>
                    <a:p>
                      <a:r>
                        <a:rPr lang="en-US" dirty="0"/>
                        <a:t>Operator</a:t>
                      </a:r>
                    </a:p>
                  </a:txBody>
                  <a:tcPr/>
                </a:tc>
                <a:tc>
                  <a:txBody>
                    <a:bodyPr/>
                    <a:lstStyle/>
                    <a:p>
                      <a:r>
                        <a:rPr lang="en-US" dirty="0"/>
                        <a:t>Meaning</a:t>
                      </a:r>
                    </a:p>
                  </a:txBody>
                  <a:tcPr/>
                </a:tc>
                <a:tc>
                  <a:txBody>
                    <a:bodyPr/>
                    <a:lstStyle/>
                    <a:p>
                      <a:r>
                        <a:rPr lang="en-US" dirty="0"/>
                        <a:t>Example</a:t>
                      </a:r>
                    </a:p>
                  </a:txBody>
                  <a:tcPr/>
                </a:tc>
                <a:tc>
                  <a:txBody>
                    <a:bodyPr/>
                    <a:lstStyle/>
                    <a:p>
                      <a:r>
                        <a:rPr lang="en-US" dirty="0"/>
                        <a:t>Compound Result Examples</a:t>
                      </a:r>
                    </a:p>
                  </a:txBody>
                  <a:tcP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op=</a:t>
                      </a:r>
                    </a:p>
                  </a:txBody>
                  <a:tcPr anchor="ctr"/>
                </a:tc>
                <a:tc>
                  <a:txBody>
                    <a:bodyPr/>
                    <a:lstStyle/>
                    <a:p>
                      <a:r>
                        <a:rPr lang="en-US" dirty="0"/>
                        <a:t>Compound assignment</a:t>
                      </a:r>
                    </a:p>
                  </a:txBody>
                  <a:tcPr anchor="ctr"/>
                </a:tc>
                <a:tc>
                  <a:txBody>
                    <a:bodyPr/>
                    <a:lstStyle/>
                    <a:p>
                      <a:r>
                        <a:rPr lang="en-US" b="1" dirty="0">
                          <a:latin typeface="Courier New" panose="02070309020205020404" pitchFamily="49" charset="0"/>
                          <a:cs typeface="Courier New" panose="02070309020205020404" pitchFamily="49" charset="0"/>
                        </a:rPr>
                        <a:t>x *=</a:t>
                      </a:r>
                      <a:r>
                        <a:rPr lang="en-US" b="1" baseline="0" dirty="0">
                          <a:latin typeface="Courier New" panose="02070309020205020404" pitchFamily="49" charset="0"/>
                          <a:cs typeface="Courier New" panose="02070309020205020404" pitchFamily="49" charset="0"/>
                        </a:rPr>
                        <a:t>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10 *= 2    // Result: 20</a:t>
                      </a:r>
                    </a:p>
                  </a:txBody>
                  <a:tcPr anchor="ct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op=</a:t>
                      </a:r>
                    </a:p>
                  </a:txBody>
                  <a:tcPr anchor="ctr"/>
                </a:tc>
                <a:tc>
                  <a:txBody>
                    <a:bodyPr/>
                    <a:lstStyle/>
                    <a:p>
                      <a:r>
                        <a:rPr lang="en-US" dirty="0"/>
                        <a:t>Compound assignment</a:t>
                      </a:r>
                    </a:p>
                  </a:txBody>
                  <a:tcPr anchor="ctr"/>
                </a:tc>
                <a:tc>
                  <a:txBody>
                    <a:bodyPr/>
                    <a:lstStyle/>
                    <a:p>
                      <a:r>
                        <a:rPr lang="en-US" b="1" dirty="0">
                          <a:latin typeface="Courier New" panose="02070309020205020404" pitchFamily="49" charset="0"/>
                          <a:cs typeface="Courier New" panose="02070309020205020404" pitchFamily="49" charset="0"/>
                        </a:rPr>
                        <a:t>x /=</a:t>
                      </a:r>
                      <a:r>
                        <a:rPr lang="en-US" b="1" baseline="0" dirty="0">
                          <a:latin typeface="Courier New" panose="02070309020205020404" pitchFamily="49" charset="0"/>
                          <a:cs typeface="Courier New" panose="02070309020205020404" pitchFamily="49" charset="0"/>
                        </a:rPr>
                        <a:t>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10 /= 2    // Result: 5</a:t>
                      </a:r>
                    </a:p>
                  </a:txBody>
                  <a:tcPr anchor="ct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op=</a:t>
                      </a:r>
                    </a:p>
                  </a:txBody>
                  <a:tcPr anchor="ctr"/>
                </a:tc>
                <a:tc>
                  <a:txBody>
                    <a:bodyPr/>
                    <a:lstStyle/>
                    <a:p>
                      <a:r>
                        <a:rPr lang="en-US" dirty="0"/>
                        <a:t>Compound assignment</a:t>
                      </a:r>
                    </a:p>
                  </a:txBody>
                  <a:tcPr anchor="ctr"/>
                </a:tc>
                <a:tc>
                  <a:txBody>
                    <a:bodyPr/>
                    <a:lstStyle/>
                    <a:p>
                      <a:r>
                        <a:rPr lang="en-US" b="1" dirty="0">
                          <a:latin typeface="Courier New" panose="02070309020205020404" pitchFamily="49" charset="0"/>
                          <a:cs typeface="Courier New" panose="02070309020205020404" pitchFamily="49" charset="0"/>
                        </a:rPr>
                        <a:t>x %=</a:t>
                      </a:r>
                      <a:r>
                        <a:rPr lang="en-US" b="1" baseline="0" dirty="0">
                          <a:latin typeface="Courier New" panose="02070309020205020404" pitchFamily="49" charset="0"/>
                          <a:cs typeface="Courier New" panose="02070309020205020404" pitchFamily="49" charset="0"/>
                        </a:rPr>
                        <a:t>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10 %= 2    // Result: 0</a:t>
                      </a:r>
                    </a:p>
                  </a:txBody>
                  <a:tcPr anchor="ct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op=</a:t>
                      </a:r>
                    </a:p>
                  </a:txBody>
                  <a:tcPr anchor="ctr"/>
                </a:tc>
                <a:tc>
                  <a:txBody>
                    <a:bodyPr/>
                    <a:lstStyle/>
                    <a:p>
                      <a:r>
                        <a:rPr lang="en-US" dirty="0"/>
                        <a:t>Compound assignment</a:t>
                      </a:r>
                    </a:p>
                  </a:txBody>
                  <a:tcPr anchor="ctr"/>
                </a:tc>
                <a:tc>
                  <a:txBody>
                    <a:bodyPr/>
                    <a:lstStyle/>
                    <a:p>
                      <a:r>
                        <a:rPr lang="en-US" b="1" dirty="0">
                          <a:latin typeface="Courier New" panose="02070309020205020404" pitchFamily="49" charset="0"/>
                          <a:cs typeface="Courier New" panose="02070309020205020404" pitchFamily="49" charset="0"/>
                        </a:rPr>
                        <a:t>x +=</a:t>
                      </a:r>
                      <a:r>
                        <a:rPr lang="en-US" b="1" baseline="0" dirty="0">
                          <a:latin typeface="Courier New" panose="02070309020205020404" pitchFamily="49" charset="0"/>
                          <a:cs typeface="Courier New" panose="02070309020205020404" pitchFamily="49" charset="0"/>
                        </a:rPr>
                        <a:t>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10 += 2    // Result: 12</a:t>
                      </a:r>
                    </a:p>
                  </a:txBody>
                  <a:tcPr anchor="ctr"/>
                </a:tc>
                <a:extLst>
                  <a:ext uri="{0D108BD9-81ED-4DB2-BD59-A6C34878D82A}">
                    <a16:rowId xmlns:a16="http://schemas.microsoft.com/office/drawing/2014/main" val="10004"/>
                  </a:ext>
                </a:extLst>
              </a:tr>
              <a:tr h="370840">
                <a:tc>
                  <a:txBody>
                    <a:bodyPr/>
                    <a:lstStyle/>
                    <a:p>
                      <a:r>
                        <a:rPr lang="en-US" b="1" dirty="0">
                          <a:latin typeface="Courier New" panose="02070309020205020404" pitchFamily="49" charset="0"/>
                          <a:cs typeface="Courier New" panose="02070309020205020404" pitchFamily="49" charset="0"/>
                        </a:rPr>
                        <a:t>op=</a:t>
                      </a:r>
                    </a:p>
                  </a:txBody>
                  <a:tcPr anchor="ctr"/>
                </a:tc>
                <a:tc>
                  <a:txBody>
                    <a:bodyPr/>
                    <a:lstStyle/>
                    <a:p>
                      <a:r>
                        <a:rPr lang="en-US" dirty="0"/>
                        <a:t>Compound assignment</a:t>
                      </a:r>
                    </a:p>
                  </a:txBody>
                  <a:tcPr anchor="ctr"/>
                </a:tc>
                <a:tc>
                  <a:txBody>
                    <a:bodyPr/>
                    <a:lstStyle/>
                    <a:p>
                      <a:r>
                        <a:rPr lang="en-US" b="1" dirty="0">
                          <a:latin typeface="Courier New" panose="02070309020205020404" pitchFamily="49" charset="0"/>
                          <a:cs typeface="Courier New" panose="02070309020205020404" pitchFamily="49" charset="0"/>
                        </a:rPr>
                        <a:t>x -=</a:t>
                      </a:r>
                      <a:r>
                        <a:rPr lang="en-US" b="1" baseline="0" dirty="0">
                          <a:latin typeface="Courier New" panose="02070309020205020404" pitchFamily="49" charset="0"/>
                          <a:cs typeface="Courier New" panose="02070309020205020404" pitchFamily="49" charset="0"/>
                        </a:rPr>
                        <a:t>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10 -= 2    // Result: 8</a:t>
                      </a:r>
                    </a:p>
                  </a:txBody>
                  <a:tcPr anchor="ctr"/>
                </a:tc>
                <a:extLst>
                  <a:ext uri="{0D108BD9-81ED-4DB2-BD59-A6C34878D82A}">
                    <a16:rowId xmlns:a16="http://schemas.microsoft.com/office/drawing/2014/main" val="10005"/>
                  </a:ext>
                </a:extLst>
              </a:tr>
              <a:tr h="370840">
                <a:tc>
                  <a:txBody>
                    <a:bodyPr/>
                    <a:lstStyle/>
                    <a:p>
                      <a:r>
                        <a:rPr lang="en-US" b="1" dirty="0">
                          <a:latin typeface="Courier New" panose="02070309020205020404" pitchFamily="49" charset="0"/>
                          <a:cs typeface="Courier New" panose="02070309020205020404" pitchFamily="49" charset="0"/>
                        </a:rPr>
                        <a:t>op=</a:t>
                      </a:r>
                    </a:p>
                  </a:txBody>
                  <a:tcPr anchor="ctr"/>
                </a:tc>
                <a:tc>
                  <a:txBody>
                    <a:bodyPr/>
                    <a:lstStyle/>
                    <a:p>
                      <a:r>
                        <a:rPr lang="en-US" dirty="0"/>
                        <a:t>Compound assignment</a:t>
                      </a:r>
                    </a:p>
                  </a:txBody>
                  <a:tcPr anchor="ctr"/>
                </a:tc>
                <a:tc>
                  <a:txBody>
                    <a:bodyPr/>
                    <a:lstStyle/>
                    <a:p>
                      <a:r>
                        <a:rPr lang="en-US" b="1" dirty="0">
                          <a:latin typeface="Courier New" panose="02070309020205020404" pitchFamily="49" charset="0"/>
                          <a:cs typeface="Courier New" panose="02070309020205020404" pitchFamily="49" charset="0"/>
                        </a:rPr>
                        <a:t>x +=</a:t>
                      </a:r>
                      <a:r>
                        <a:rPr lang="en-US" b="1" baseline="0" dirty="0">
                          <a:latin typeface="Courier New" panose="02070309020205020404" pitchFamily="49" charset="0"/>
                          <a:cs typeface="Courier New" panose="02070309020205020404" pitchFamily="49" charset="0"/>
                        </a:rPr>
                        <a:t>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10 += ++2  // Result: 13</a:t>
                      </a:r>
                    </a:p>
                  </a:txBody>
                  <a:tcPr anchor="ctr"/>
                </a:tc>
                <a:extLst>
                  <a:ext uri="{0D108BD9-81ED-4DB2-BD59-A6C34878D82A}">
                    <a16:rowId xmlns:a16="http://schemas.microsoft.com/office/drawing/2014/main" val="10006"/>
                  </a:ext>
                </a:extLst>
              </a:tr>
              <a:tr h="370840">
                <a:tc>
                  <a:txBody>
                    <a:bodyPr/>
                    <a:lstStyle/>
                    <a:p>
                      <a:r>
                        <a:rPr lang="en-US" b="1" dirty="0">
                          <a:latin typeface="Courier New" panose="02070309020205020404" pitchFamily="49" charset="0"/>
                          <a:cs typeface="Courier New" panose="02070309020205020404" pitchFamily="49" charset="0"/>
                        </a:rPr>
                        <a:t>op=</a:t>
                      </a:r>
                    </a:p>
                  </a:txBody>
                  <a:tcPr anchor="ctr"/>
                </a:tc>
                <a:tc>
                  <a:txBody>
                    <a:bodyPr/>
                    <a:lstStyle/>
                    <a:p>
                      <a:r>
                        <a:rPr lang="en-US" dirty="0"/>
                        <a:t>Compound assignment</a:t>
                      </a:r>
                    </a:p>
                  </a:txBody>
                  <a:tcPr anchor="ctr"/>
                </a:tc>
                <a:tc>
                  <a:txBody>
                    <a:bodyPr/>
                    <a:lstStyle/>
                    <a:p>
                      <a:r>
                        <a:rPr lang="en-US" b="1" dirty="0">
                          <a:latin typeface="Courier New" panose="02070309020205020404" pitchFamily="49" charset="0"/>
                          <a:cs typeface="Courier New" panose="02070309020205020404" pitchFamily="49" charset="0"/>
                        </a:rPr>
                        <a:t>x +=</a:t>
                      </a:r>
                      <a:r>
                        <a:rPr lang="en-US" b="1" baseline="0" dirty="0">
                          <a:latin typeface="Courier New" panose="02070309020205020404" pitchFamily="49" charset="0"/>
                          <a:cs typeface="Courier New" panose="02070309020205020404" pitchFamily="49" charset="0"/>
                        </a:rPr>
                        <a:t>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10 += 2++  // Result: 12</a:t>
                      </a:r>
                    </a:p>
                  </a:txBody>
                  <a:tcPr anchor="ctr"/>
                </a:tc>
                <a:extLst>
                  <a:ext uri="{0D108BD9-81ED-4DB2-BD59-A6C34878D82A}">
                    <a16:rowId xmlns:a16="http://schemas.microsoft.com/office/drawing/2014/main" val="10007"/>
                  </a:ext>
                </a:extLst>
              </a:tr>
              <a:tr h="370840">
                <a:tc>
                  <a:txBody>
                    <a:bodyPr/>
                    <a:lstStyle/>
                    <a:p>
                      <a:r>
                        <a:rPr lang="en-US" b="1" dirty="0">
                          <a:latin typeface="Courier New" panose="02070309020205020404" pitchFamily="49" charset="0"/>
                          <a:cs typeface="Courier New" panose="02070309020205020404" pitchFamily="49" charset="0"/>
                        </a:rPr>
                        <a:t>op=</a:t>
                      </a:r>
                    </a:p>
                  </a:txBody>
                  <a:tcPr anchor="ctr"/>
                </a:tc>
                <a:tc>
                  <a:txBody>
                    <a:bodyPr/>
                    <a:lstStyle/>
                    <a:p>
                      <a:r>
                        <a:rPr lang="en-US" dirty="0"/>
                        <a:t>Compound assignment</a:t>
                      </a:r>
                    </a:p>
                  </a:txBody>
                  <a:tcPr anchor="ctr"/>
                </a:tc>
                <a:tc>
                  <a:txBody>
                    <a:bodyPr/>
                    <a:lstStyle/>
                    <a:p>
                      <a:r>
                        <a:rPr lang="en-US" b="1" dirty="0">
                          <a:latin typeface="Courier New" panose="02070309020205020404" pitchFamily="49" charset="0"/>
                          <a:cs typeface="Courier New" panose="02070309020205020404" pitchFamily="49" charset="0"/>
                        </a:rPr>
                        <a:t>x -=</a:t>
                      </a:r>
                      <a:r>
                        <a:rPr lang="en-US" b="1" baseline="0" dirty="0">
                          <a:latin typeface="Courier New" panose="02070309020205020404" pitchFamily="49" charset="0"/>
                          <a:cs typeface="Courier New" panose="02070309020205020404" pitchFamily="49" charset="0"/>
                        </a:rPr>
                        <a:t>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10 -= --2  // Result: 9</a:t>
                      </a:r>
                    </a:p>
                  </a:txBody>
                  <a:tcPr anchor="ctr"/>
                </a:tc>
                <a:extLst>
                  <a:ext uri="{0D108BD9-81ED-4DB2-BD59-A6C34878D82A}">
                    <a16:rowId xmlns:a16="http://schemas.microsoft.com/office/drawing/2014/main" val="10008"/>
                  </a:ext>
                </a:extLst>
              </a:tr>
              <a:tr h="370840">
                <a:tc>
                  <a:txBody>
                    <a:bodyPr/>
                    <a:lstStyle/>
                    <a:p>
                      <a:r>
                        <a:rPr lang="en-US" b="1" dirty="0">
                          <a:latin typeface="Courier New" panose="02070309020205020404" pitchFamily="49" charset="0"/>
                          <a:cs typeface="Courier New" panose="02070309020205020404" pitchFamily="49" charset="0"/>
                        </a:rPr>
                        <a:t>op=</a:t>
                      </a:r>
                    </a:p>
                  </a:txBody>
                  <a:tcPr anchor="ctr"/>
                </a:tc>
                <a:tc>
                  <a:txBody>
                    <a:bodyPr/>
                    <a:lstStyle/>
                    <a:p>
                      <a:r>
                        <a:rPr lang="en-US" dirty="0"/>
                        <a:t>Compound assignment</a:t>
                      </a:r>
                    </a:p>
                  </a:txBody>
                  <a:tcPr anchor="ctr"/>
                </a:tc>
                <a:tc>
                  <a:txBody>
                    <a:bodyPr/>
                    <a:lstStyle/>
                    <a:p>
                      <a:r>
                        <a:rPr lang="en-US" b="1" dirty="0">
                          <a:latin typeface="Courier New" panose="02070309020205020404" pitchFamily="49" charset="0"/>
                          <a:cs typeface="Courier New" panose="02070309020205020404" pitchFamily="49" charset="0"/>
                        </a:rPr>
                        <a:t>x -=</a:t>
                      </a:r>
                      <a:r>
                        <a:rPr lang="en-US" b="1" baseline="0" dirty="0">
                          <a:latin typeface="Courier New" panose="02070309020205020404" pitchFamily="49" charset="0"/>
                          <a:cs typeface="Courier New" panose="02070309020205020404" pitchFamily="49" charset="0"/>
                        </a:rPr>
                        <a:t>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10 -= 2--  // Result: 8</a:t>
                      </a:r>
                    </a:p>
                  </a:txBody>
                  <a:tcPr anchor="ctr"/>
                </a:tc>
                <a:extLst>
                  <a:ext uri="{0D108BD9-81ED-4DB2-BD59-A6C34878D82A}">
                    <a16:rowId xmlns:a16="http://schemas.microsoft.com/office/drawing/2014/main" val="10009"/>
                  </a:ext>
                </a:extLst>
              </a:tr>
            </a:tbl>
          </a:graphicData>
        </a:graphic>
      </p:graphicFrame>
      <p:sp>
        <p:nvSpPr>
          <p:cNvPr id="7" name="Curved Right Arrow 6"/>
          <p:cNvSpPr/>
          <p:nvPr/>
        </p:nvSpPr>
        <p:spPr bwMode="auto">
          <a:xfrm rot="10800000" flipV="1">
            <a:off x="8458200" y="2133600"/>
            <a:ext cx="533400" cy="990600"/>
          </a:xfrm>
          <a:prstGeom prst="curvedRightArrow">
            <a:avLst/>
          </a:prstGeom>
          <a:solidFill>
            <a:schemeClr val="accent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99763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Definitions</a:t>
            </a:r>
          </a:p>
          <a:p>
            <a:r>
              <a:rPr lang="en-US" dirty="0"/>
              <a:t>Arithmetic Operators</a:t>
            </a:r>
          </a:p>
          <a:p>
            <a:r>
              <a:rPr lang="en-US" dirty="0"/>
              <a:t>Relational Operators</a:t>
            </a:r>
          </a:p>
          <a:p>
            <a:r>
              <a:rPr lang="en-US" dirty="0"/>
              <a:t>Logical Operators</a:t>
            </a:r>
          </a:p>
          <a:p>
            <a:r>
              <a:rPr lang="en-US" dirty="0"/>
              <a:t>Assignment Operators</a:t>
            </a:r>
          </a:p>
          <a:p>
            <a:r>
              <a:rPr lang="en-US" dirty="0"/>
              <a:t>Precedence</a:t>
            </a:r>
          </a:p>
        </p:txBody>
      </p:sp>
    </p:spTree>
    <p:extLst>
      <p:ext uri="{BB962C8B-B14F-4D97-AF65-F5344CB8AC3E}">
        <p14:creationId xmlns:p14="http://schemas.microsoft.com/office/powerpoint/2010/main" val="513976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20624" y="1731264"/>
            <a:ext cx="8294687" cy="3983736"/>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WRITE EACH VALUE OF X //////// </a:t>
            </a:r>
          </a:p>
          <a:p>
            <a:pPr marL="0" indent="0">
              <a:buNone/>
            </a:pPr>
            <a:r>
              <a:rPr lang="en-US" sz="1800" dirty="0">
                <a:latin typeface="Courier New" panose="02070309020205020404" pitchFamily="49" charset="0"/>
                <a:cs typeface="Courier New" panose="02070309020205020404" pitchFamily="49" charset="0"/>
              </a:rPr>
              <a:t>x *= y				// 0.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1.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2.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3.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x -= y				// 4.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5.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6.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x %= --x			// 7.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x += --y			// 8.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9.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(y %= y) || (x /= x--)	// BONUS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bwMode="auto">
          <a:xfrm>
            <a:off x="420624" y="1728216"/>
            <a:ext cx="8294687" cy="3983736"/>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WRITE EACH VALUE OF X //////// </a:t>
            </a:r>
          </a:p>
          <a:p>
            <a:pPr marL="0" indent="0">
              <a:buNone/>
            </a:pPr>
            <a:r>
              <a:rPr lang="en-US" sz="1800" dirty="0">
                <a:latin typeface="Courier New" panose="02070309020205020404" pitchFamily="49" charset="0"/>
                <a:cs typeface="Courier New" panose="02070309020205020404" pitchFamily="49" charset="0"/>
              </a:rPr>
              <a:t>x *= y				// 0.     </a:t>
            </a:r>
            <a:r>
              <a:rPr lang="en-US" sz="1800" dirty="0">
                <a:solidFill>
                  <a:schemeClr val="accent2"/>
                </a:solidFill>
                <a:latin typeface="Courier New" panose="02070309020205020404" pitchFamily="49" charset="0"/>
                <a:cs typeface="Courier New" panose="02070309020205020404" pitchFamily="49" charset="0"/>
              </a:rPr>
              <a:t>27</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1.     </a:t>
            </a:r>
            <a:r>
              <a:rPr lang="en-US" sz="1800" dirty="0">
                <a:solidFill>
                  <a:schemeClr val="accent2"/>
                </a:solidFill>
                <a:latin typeface="Courier New" panose="02070309020205020404" pitchFamily="49" charset="0"/>
                <a:cs typeface="Courier New" panose="02070309020205020404" pitchFamily="49" charset="0"/>
              </a:rPr>
              <a:t>3</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2.     </a:t>
            </a:r>
            <a:r>
              <a:rPr lang="en-US" sz="1800" dirty="0">
                <a:solidFill>
                  <a:schemeClr val="accent2"/>
                </a:solidFill>
                <a:latin typeface="Courier New" panose="02070309020205020404" pitchFamily="49" charset="0"/>
                <a:cs typeface="Courier New" panose="02070309020205020404" pitchFamily="49" charset="0"/>
              </a:rPr>
              <a:t>0</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3.     </a:t>
            </a:r>
            <a:r>
              <a:rPr lang="en-US" sz="1800" dirty="0">
                <a:solidFill>
                  <a:schemeClr val="accent2"/>
                </a:solidFill>
                <a:latin typeface="Courier New" panose="02070309020205020404" pitchFamily="49" charset="0"/>
                <a:cs typeface="Courier New" panose="02070309020205020404" pitchFamily="49" charset="0"/>
              </a:rPr>
              <a:t>12</a:t>
            </a:r>
          </a:p>
          <a:p>
            <a:pPr marL="0" indent="0">
              <a:buNone/>
            </a:pPr>
            <a:r>
              <a:rPr lang="en-US" sz="1800" dirty="0">
                <a:latin typeface="Courier New" panose="02070309020205020404" pitchFamily="49" charset="0"/>
                <a:cs typeface="Courier New" panose="02070309020205020404" pitchFamily="49" charset="0"/>
              </a:rPr>
              <a:t>x -= y				// 4.     </a:t>
            </a:r>
            <a:r>
              <a:rPr lang="en-US" sz="1800" dirty="0">
                <a:solidFill>
                  <a:schemeClr val="accent2"/>
                </a:solidFill>
                <a:latin typeface="Courier New" panose="02070309020205020404" pitchFamily="49" charset="0"/>
                <a:cs typeface="Courier New" panose="02070309020205020404" pitchFamily="49" charset="0"/>
              </a:rPr>
              <a:t>6</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5.     </a:t>
            </a:r>
            <a:r>
              <a:rPr lang="en-US" sz="1800" dirty="0">
                <a:solidFill>
                  <a:schemeClr val="accent2"/>
                </a:solidFill>
                <a:latin typeface="Courier New" panose="02070309020205020404" pitchFamily="49" charset="0"/>
                <a:cs typeface="Courier New" panose="02070309020205020404" pitchFamily="49" charset="0"/>
              </a:rPr>
              <a:t>36</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6.     </a:t>
            </a:r>
            <a:r>
              <a:rPr lang="en-US" sz="1800" dirty="0">
                <a:solidFill>
                  <a:schemeClr val="accent2"/>
                </a:solidFill>
                <a:latin typeface="Courier New" panose="02070309020205020404" pitchFamily="49" charset="0"/>
                <a:cs typeface="Courier New" panose="02070309020205020404" pitchFamily="49" charset="0"/>
              </a:rPr>
              <a:t>3</a:t>
            </a:r>
          </a:p>
          <a:p>
            <a:pPr marL="0" indent="0">
              <a:buNone/>
            </a:pPr>
            <a:r>
              <a:rPr lang="en-US" sz="1800" dirty="0">
                <a:latin typeface="Courier New" panose="02070309020205020404" pitchFamily="49" charset="0"/>
                <a:cs typeface="Courier New" panose="02070309020205020404" pitchFamily="49" charset="0"/>
              </a:rPr>
              <a:t>x %= --x			// 7.     </a:t>
            </a:r>
            <a:r>
              <a:rPr lang="en-US" sz="1800" dirty="0">
                <a:solidFill>
                  <a:schemeClr val="accent2"/>
                </a:solidFill>
                <a:latin typeface="Courier New" panose="02070309020205020404" pitchFamily="49" charset="0"/>
                <a:cs typeface="Courier New" panose="02070309020205020404" pitchFamily="49" charset="0"/>
              </a:rPr>
              <a:t>1</a:t>
            </a:r>
          </a:p>
          <a:p>
            <a:pPr marL="0" indent="0">
              <a:buNone/>
            </a:pPr>
            <a:r>
              <a:rPr lang="en-US" sz="1800" dirty="0">
                <a:latin typeface="Courier New" panose="02070309020205020404" pitchFamily="49" charset="0"/>
                <a:cs typeface="Courier New" panose="02070309020205020404" pitchFamily="49" charset="0"/>
              </a:rPr>
              <a:t>x += --y			// 8.     </a:t>
            </a:r>
            <a:r>
              <a:rPr lang="en-US" sz="1800" dirty="0">
                <a:solidFill>
                  <a:schemeClr val="accent2"/>
                </a:solidFill>
                <a:latin typeface="Courier New" panose="02070309020205020404" pitchFamily="49" charset="0"/>
                <a:cs typeface="Courier New" panose="02070309020205020404" pitchFamily="49" charset="0"/>
              </a:rPr>
              <a:t>11</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9.     </a:t>
            </a:r>
            <a:r>
              <a:rPr lang="en-US" sz="1800" dirty="0">
                <a:solidFill>
                  <a:schemeClr val="accent2"/>
                </a:solidFill>
                <a:latin typeface="Courier New" panose="02070309020205020404" pitchFamily="49" charset="0"/>
                <a:cs typeface="Courier New" panose="02070309020205020404" pitchFamily="49" charset="0"/>
              </a:rPr>
              <a:t>6</a:t>
            </a:r>
          </a:p>
          <a:p>
            <a:pPr marL="0" indent="0">
              <a:buNone/>
            </a:pPr>
            <a:r>
              <a:rPr lang="en-US" sz="1800" dirty="0">
                <a:latin typeface="Courier New" panose="02070309020205020404" pitchFamily="49" charset="0"/>
                <a:cs typeface="Courier New" panose="02070309020205020404" pitchFamily="49" charset="0"/>
              </a:rPr>
              <a:t>(y %= y) || (x /= x--)	// BONUS  </a:t>
            </a:r>
            <a:r>
              <a:rPr lang="en-US" sz="1800" dirty="0">
                <a:solidFill>
                  <a:schemeClr val="accent2"/>
                </a:solidFill>
                <a:latin typeface="Courier New" panose="02070309020205020404" pitchFamily="49" charset="0"/>
                <a:cs typeface="Courier New" panose="02070309020205020404" pitchFamily="49" charset="0"/>
              </a:rPr>
              <a:t>1</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dirty="0"/>
              <a:t>Assignment Operators Quiz</a:t>
            </a:r>
          </a:p>
        </p:txBody>
      </p:sp>
      <p:sp>
        <p:nvSpPr>
          <p:cNvPr id="2" name="Title 1"/>
          <p:cNvSpPr>
            <a:spLocks noGrp="1"/>
          </p:cNvSpPr>
          <p:nvPr>
            <p:ph type="title"/>
          </p:nvPr>
        </p:nvSpPr>
        <p:spPr/>
        <p:txBody>
          <a:bodyPr/>
          <a:lstStyle/>
          <a:p>
            <a:r>
              <a:rPr lang="en-US" dirty="0"/>
              <a:t>Assignment Operators</a:t>
            </a:r>
          </a:p>
        </p:txBody>
      </p:sp>
      <p:sp>
        <p:nvSpPr>
          <p:cNvPr id="7" name="TextBox 6"/>
          <p:cNvSpPr txBox="1"/>
          <p:nvPr/>
        </p:nvSpPr>
        <p:spPr>
          <a:xfrm>
            <a:off x="-228600" y="6139934"/>
            <a:ext cx="96012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Each result example asserts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 = 9” and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 = 3”.</a:t>
            </a:r>
          </a:p>
        </p:txBody>
      </p:sp>
    </p:spTree>
    <p:extLst>
      <p:ext uri="{BB962C8B-B14F-4D97-AF65-F5344CB8AC3E}">
        <p14:creationId xmlns:p14="http://schemas.microsoft.com/office/powerpoint/2010/main" val="8629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p>
        </p:txBody>
      </p:sp>
      <p:sp>
        <p:nvSpPr>
          <p:cNvPr id="3" name="Content Placeholder 2"/>
          <p:cNvSpPr>
            <a:spLocks noGrp="1"/>
          </p:cNvSpPr>
          <p:nvPr>
            <p:ph idx="1"/>
          </p:nvPr>
        </p:nvSpPr>
        <p:spPr/>
        <p:txBody>
          <a:bodyPr/>
          <a:lstStyle/>
          <a:p>
            <a:r>
              <a:rPr lang="en-US" dirty="0"/>
              <a:t>Precedence determines the grouping of operands with operators in expressions with more than one operator</a:t>
            </a:r>
          </a:p>
          <a:p>
            <a:r>
              <a:rPr lang="en-US" dirty="0"/>
              <a:t>Part of the precedence includes usual arithmetic rules regarding order of operations</a:t>
            </a:r>
          </a:p>
          <a:p>
            <a:endParaRPr lang="en-US" dirty="0"/>
          </a:p>
          <a:p>
            <a:r>
              <a:rPr lang="en-US" dirty="0"/>
              <a:t>Use parentheses to manually control the grouping</a:t>
            </a:r>
          </a:p>
        </p:txBody>
      </p:sp>
      <p:sp>
        <p:nvSpPr>
          <p:cNvPr id="4" name="Content Placeholder 2"/>
          <p:cNvSpPr txBox="1">
            <a:spLocks/>
          </p:cNvSpPr>
          <p:nvPr/>
        </p:nvSpPr>
        <p:spPr bwMode="auto">
          <a:xfrm>
            <a:off x="420624" y="3294888"/>
            <a:ext cx="8294687" cy="362712"/>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1 + 2 * 3		// Equivalent to 1 + (2 * 3)</a:t>
            </a:r>
          </a:p>
        </p:txBody>
      </p:sp>
      <p:sp>
        <p:nvSpPr>
          <p:cNvPr id="5" name="Content Placeholder 2"/>
          <p:cNvSpPr txBox="1">
            <a:spLocks/>
          </p:cNvSpPr>
          <p:nvPr/>
        </p:nvSpPr>
        <p:spPr bwMode="auto">
          <a:xfrm>
            <a:off x="424657" y="4133088"/>
            <a:ext cx="8294687" cy="362712"/>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(1 + 2) * 3		// Result: 9</a:t>
            </a:r>
          </a:p>
        </p:txBody>
      </p:sp>
    </p:spTree>
    <p:extLst>
      <p:ext uri="{BB962C8B-B14F-4D97-AF65-F5344CB8AC3E}">
        <p14:creationId xmlns:p14="http://schemas.microsoft.com/office/powerpoint/2010/main" val="604164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24656" y="462280"/>
          <a:ext cx="8294688" cy="5933440"/>
        </p:xfrm>
        <a:graphic>
          <a:graphicData uri="http://schemas.openxmlformats.org/drawingml/2006/table">
            <a:tbl>
              <a:tblPr firstRow="1" bandRow="1">
                <a:tableStyleId>{5C22544A-7EE6-4342-B048-85BDC9FD1C3A}</a:tableStyleId>
              </a:tblPr>
              <a:tblGrid>
                <a:gridCol w="1327944">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gridCol w="1556544">
                  <a:extLst>
                    <a:ext uri="{9D8B030D-6E8A-4147-A177-3AD203B41FA5}">
                      <a16:colId xmlns:a16="http://schemas.microsoft.com/office/drawing/2014/main" val="20002"/>
                    </a:ext>
                  </a:extLst>
                </a:gridCol>
              </a:tblGrid>
              <a:tr h="370840">
                <a:tc>
                  <a:txBody>
                    <a:bodyPr/>
                    <a:lstStyle/>
                    <a:p>
                      <a:pPr algn="ctr"/>
                      <a:r>
                        <a:rPr lang="en-US" dirty="0"/>
                        <a:t>Priority</a:t>
                      </a:r>
                    </a:p>
                  </a:txBody>
                  <a:tcPr/>
                </a:tc>
                <a:tc>
                  <a:txBody>
                    <a:bodyPr/>
                    <a:lstStyle/>
                    <a:p>
                      <a:pPr algn="ctr"/>
                      <a:r>
                        <a:rPr lang="en-US" dirty="0"/>
                        <a:t>Operator</a:t>
                      </a:r>
                    </a:p>
                  </a:txBody>
                  <a:tcPr/>
                </a:tc>
                <a:tc>
                  <a:txBody>
                    <a:bodyPr/>
                    <a:lstStyle/>
                    <a:p>
                      <a:pPr algn="ctr"/>
                      <a:r>
                        <a:rPr lang="en-US" dirty="0"/>
                        <a:t>Grouping</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b="1" dirty="0">
                          <a:latin typeface="Courier New" panose="02070309020205020404" pitchFamily="49" charset="0"/>
                          <a:cs typeface="Courier New" panose="02070309020205020404" pitchFamily="49" charset="0"/>
                        </a:rPr>
                        <a:t>() [] -&gt; .</a:t>
                      </a:r>
                    </a:p>
                  </a:txBody>
                  <a:tcPr/>
                </a:tc>
                <a:tc>
                  <a:txBody>
                    <a:bodyPr/>
                    <a:lstStyle/>
                    <a:p>
                      <a:pPr algn="ctr"/>
                      <a:r>
                        <a:rPr lang="en-US" dirty="0"/>
                        <a:t>left to right</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b="1" dirty="0">
                          <a:latin typeface="Courier New" panose="02070309020205020404" pitchFamily="49" charset="0"/>
                          <a:cs typeface="Courier New" panose="02070309020205020404" pitchFamily="49" charset="0"/>
                        </a:rPr>
                        <a:t>! ~ ++ -- + - (type)* &amp; </a:t>
                      </a:r>
                      <a:r>
                        <a:rPr lang="en-US" b="1" dirty="0" err="1">
                          <a:latin typeface="Courier New" panose="02070309020205020404" pitchFamily="49" charset="0"/>
                          <a:cs typeface="Courier New" panose="02070309020205020404" pitchFamily="49" charset="0"/>
                        </a:rPr>
                        <a:t>sizeof</a:t>
                      </a:r>
                      <a:endParaRPr lang="en-US" b="1"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right to left</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b="1" dirty="0">
                          <a:latin typeface="Courier New" panose="02070309020205020404" pitchFamily="49" charset="0"/>
                          <a:cs typeface="Courier New" panose="02070309020205020404" pitchFamily="49" charset="0"/>
                        </a:rPr>
                        <a:t>* / %</a:t>
                      </a:r>
                    </a:p>
                  </a:txBody>
                  <a:tcPr/>
                </a:tc>
                <a:tc>
                  <a:txBody>
                    <a:bodyPr/>
                    <a:lstStyle/>
                    <a:p>
                      <a:pPr algn="ctr"/>
                      <a:r>
                        <a:rPr lang="en-US" dirty="0"/>
                        <a:t>left to right</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b="1" dirty="0">
                          <a:latin typeface="Courier New" panose="02070309020205020404" pitchFamily="49" charset="0"/>
                          <a:cs typeface="Courier New" panose="02070309020205020404" pitchFamily="49" charset="0"/>
                        </a:rPr>
                        <a:t>+ -</a:t>
                      </a:r>
                    </a:p>
                  </a:txBody>
                  <a:tcPr/>
                </a:tc>
                <a:tc>
                  <a:txBody>
                    <a:bodyPr/>
                    <a:lstStyle/>
                    <a:p>
                      <a:pPr algn="ctr"/>
                      <a:r>
                        <a:rPr lang="en-US" dirty="0"/>
                        <a:t>left to right</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b="1" dirty="0">
                          <a:latin typeface="Courier New" panose="02070309020205020404" pitchFamily="49" charset="0"/>
                          <a:cs typeface="Courier New" panose="02070309020205020404" pitchFamily="49" charset="0"/>
                        </a:rPr>
                        <a:t>&lt;&lt; &gt;&gt;</a:t>
                      </a:r>
                    </a:p>
                  </a:txBody>
                  <a:tcPr/>
                </a:tc>
                <a:tc>
                  <a:txBody>
                    <a:bodyPr/>
                    <a:lstStyle/>
                    <a:p>
                      <a:pPr algn="ctr"/>
                      <a:r>
                        <a:rPr lang="en-US" dirty="0"/>
                        <a:t>left to right</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b="1" dirty="0">
                          <a:latin typeface="Courier New" panose="02070309020205020404" pitchFamily="49" charset="0"/>
                          <a:cs typeface="Courier New" panose="02070309020205020404" pitchFamily="49" charset="0"/>
                        </a:rPr>
                        <a:t>&lt; &lt;= &gt; &gt;=</a:t>
                      </a:r>
                    </a:p>
                  </a:txBody>
                  <a:tcPr/>
                </a:tc>
                <a:tc>
                  <a:txBody>
                    <a:bodyPr/>
                    <a:lstStyle/>
                    <a:p>
                      <a:pPr algn="ctr"/>
                      <a:r>
                        <a:rPr lang="en-US" dirty="0"/>
                        <a:t>left to right</a:t>
                      </a:r>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r>
                        <a:rPr lang="en-US" b="1" dirty="0">
                          <a:latin typeface="Courier New" panose="02070309020205020404" pitchFamily="49" charset="0"/>
                          <a:cs typeface="Courier New" panose="02070309020205020404" pitchFamily="49" charset="0"/>
                        </a:rPr>
                        <a:t>== !=</a:t>
                      </a:r>
                    </a:p>
                  </a:txBody>
                  <a:tcPr/>
                </a:tc>
                <a:tc>
                  <a:txBody>
                    <a:bodyPr/>
                    <a:lstStyle/>
                    <a:p>
                      <a:pPr algn="ctr"/>
                      <a:r>
                        <a:rPr lang="en-US" dirty="0"/>
                        <a:t>left to right</a:t>
                      </a:r>
                    </a:p>
                  </a:txBody>
                  <a:tcPr/>
                </a:tc>
                <a:extLst>
                  <a:ext uri="{0D108BD9-81ED-4DB2-BD59-A6C34878D82A}">
                    <a16:rowId xmlns:a16="http://schemas.microsoft.com/office/drawing/2014/main" val="10007"/>
                  </a:ext>
                </a:extLst>
              </a:tr>
              <a:tr h="370840">
                <a:tc>
                  <a:txBody>
                    <a:bodyPr/>
                    <a:lstStyle/>
                    <a:p>
                      <a:r>
                        <a:rPr lang="en-US" dirty="0"/>
                        <a:t>8</a:t>
                      </a:r>
                    </a:p>
                  </a:txBody>
                  <a:tcPr/>
                </a:tc>
                <a:tc>
                  <a:txBody>
                    <a:bodyPr/>
                    <a:lstStyle/>
                    <a:p>
                      <a:r>
                        <a:rPr lang="en-US" b="1" dirty="0">
                          <a:latin typeface="Courier New" panose="02070309020205020404" pitchFamily="49" charset="0"/>
                          <a:cs typeface="Courier New" panose="02070309020205020404" pitchFamily="49" charset="0"/>
                        </a:rPr>
                        <a:t>&amp;</a:t>
                      </a:r>
                    </a:p>
                  </a:txBody>
                  <a:tcPr/>
                </a:tc>
                <a:tc>
                  <a:txBody>
                    <a:bodyPr/>
                    <a:lstStyle/>
                    <a:p>
                      <a:pPr algn="ctr"/>
                      <a:r>
                        <a:rPr lang="en-US" dirty="0"/>
                        <a:t>left to right</a:t>
                      </a:r>
                    </a:p>
                  </a:txBody>
                  <a:tcPr/>
                </a:tc>
                <a:extLst>
                  <a:ext uri="{0D108BD9-81ED-4DB2-BD59-A6C34878D82A}">
                    <a16:rowId xmlns:a16="http://schemas.microsoft.com/office/drawing/2014/main" val="10008"/>
                  </a:ext>
                </a:extLst>
              </a:tr>
              <a:tr h="370840">
                <a:tc>
                  <a:txBody>
                    <a:bodyPr/>
                    <a:lstStyle/>
                    <a:p>
                      <a:r>
                        <a:rPr lang="en-US" dirty="0"/>
                        <a:t>9</a:t>
                      </a:r>
                    </a:p>
                  </a:txBody>
                  <a:tcPr/>
                </a:tc>
                <a:tc>
                  <a:txBody>
                    <a:bodyPr/>
                    <a:lstStyle/>
                    <a:p>
                      <a:r>
                        <a:rPr lang="en-US" b="1" dirty="0">
                          <a:latin typeface="Courier New" panose="02070309020205020404" pitchFamily="49" charset="0"/>
                          <a:cs typeface="Courier New" panose="02070309020205020404" pitchFamily="49" charset="0"/>
                        </a:rPr>
                        <a:t>^</a:t>
                      </a:r>
                    </a:p>
                  </a:txBody>
                  <a:tcPr/>
                </a:tc>
                <a:tc>
                  <a:txBody>
                    <a:bodyPr/>
                    <a:lstStyle/>
                    <a:p>
                      <a:pPr algn="ctr"/>
                      <a:r>
                        <a:rPr lang="en-US" dirty="0"/>
                        <a:t>left to right</a:t>
                      </a:r>
                    </a:p>
                  </a:txBody>
                  <a:tcPr/>
                </a:tc>
                <a:extLst>
                  <a:ext uri="{0D108BD9-81ED-4DB2-BD59-A6C34878D82A}">
                    <a16:rowId xmlns:a16="http://schemas.microsoft.com/office/drawing/2014/main" val="10009"/>
                  </a:ext>
                </a:extLst>
              </a:tr>
              <a:tr h="370840">
                <a:tc>
                  <a:txBody>
                    <a:bodyPr/>
                    <a:lstStyle/>
                    <a:p>
                      <a:r>
                        <a:rPr lang="en-US" dirty="0"/>
                        <a:t>10</a:t>
                      </a:r>
                    </a:p>
                  </a:txBody>
                  <a:tcPr/>
                </a:tc>
                <a:tc>
                  <a:txBody>
                    <a:bodyPr/>
                    <a:lstStyle/>
                    <a:p>
                      <a:r>
                        <a:rPr lang="en-US" b="1" dirty="0">
                          <a:latin typeface="Courier New" panose="02070309020205020404" pitchFamily="49" charset="0"/>
                          <a:cs typeface="Courier New" panose="02070309020205020404" pitchFamily="49" charset="0"/>
                        </a:rPr>
                        <a:t>|</a:t>
                      </a:r>
                    </a:p>
                  </a:txBody>
                  <a:tcPr/>
                </a:tc>
                <a:tc>
                  <a:txBody>
                    <a:bodyPr/>
                    <a:lstStyle/>
                    <a:p>
                      <a:pPr algn="ctr"/>
                      <a:r>
                        <a:rPr lang="en-US" dirty="0"/>
                        <a:t>left to right</a:t>
                      </a:r>
                    </a:p>
                  </a:txBody>
                  <a:tcPr/>
                </a:tc>
                <a:extLst>
                  <a:ext uri="{0D108BD9-81ED-4DB2-BD59-A6C34878D82A}">
                    <a16:rowId xmlns:a16="http://schemas.microsoft.com/office/drawing/2014/main" val="10010"/>
                  </a:ext>
                </a:extLst>
              </a:tr>
              <a:tr h="370840">
                <a:tc>
                  <a:txBody>
                    <a:bodyPr/>
                    <a:lstStyle/>
                    <a:p>
                      <a:r>
                        <a:rPr lang="en-US" dirty="0"/>
                        <a:t>11</a:t>
                      </a:r>
                    </a:p>
                  </a:txBody>
                  <a:tcPr/>
                </a:tc>
                <a:tc>
                  <a:txBody>
                    <a:bodyPr/>
                    <a:lstStyle/>
                    <a:p>
                      <a:r>
                        <a:rPr lang="en-US" b="1" dirty="0">
                          <a:latin typeface="Courier New" panose="02070309020205020404" pitchFamily="49" charset="0"/>
                          <a:cs typeface="Courier New" panose="02070309020205020404" pitchFamily="49" charset="0"/>
                        </a:rPr>
                        <a:t>&amp;&amp;</a:t>
                      </a:r>
                    </a:p>
                  </a:txBody>
                  <a:tcPr/>
                </a:tc>
                <a:tc>
                  <a:txBody>
                    <a:bodyPr/>
                    <a:lstStyle/>
                    <a:p>
                      <a:pPr algn="ctr"/>
                      <a:r>
                        <a:rPr lang="en-US" dirty="0"/>
                        <a:t>left to right</a:t>
                      </a:r>
                    </a:p>
                  </a:txBody>
                  <a:tcPr/>
                </a:tc>
                <a:extLst>
                  <a:ext uri="{0D108BD9-81ED-4DB2-BD59-A6C34878D82A}">
                    <a16:rowId xmlns:a16="http://schemas.microsoft.com/office/drawing/2014/main" val="10011"/>
                  </a:ext>
                </a:extLst>
              </a:tr>
              <a:tr h="370840">
                <a:tc>
                  <a:txBody>
                    <a:bodyPr/>
                    <a:lstStyle/>
                    <a:p>
                      <a:r>
                        <a:rPr lang="en-US" dirty="0"/>
                        <a:t>12</a:t>
                      </a:r>
                    </a:p>
                  </a:txBody>
                  <a:tcPr/>
                </a:tc>
                <a:tc>
                  <a:txBody>
                    <a:bodyPr/>
                    <a:lstStyle/>
                    <a:p>
                      <a:r>
                        <a:rPr lang="en-US" b="1" dirty="0">
                          <a:latin typeface="Courier New" panose="02070309020205020404" pitchFamily="49" charset="0"/>
                          <a:cs typeface="Courier New" panose="02070309020205020404" pitchFamily="49" charset="0"/>
                        </a:rPr>
                        <a:t>||</a:t>
                      </a:r>
                    </a:p>
                  </a:txBody>
                  <a:tcPr/>
                </a:tc>
                <a:tc>
                  <a:txBody>
                    <a:bodyPr/>
                    <a:lstStyle/>
                    <a:p>
                      <a:pPr algn="ctr"/>
                      <a:r>
                        <a:rPr lang="en-US" dirty="0"/>
                        <a:t>left to right</a:t>
                      </a:r>
                    </a:p>
                  </a:txBody>
                  <a:tcPr/>
                </a:tc>
                <a:extLst>
                  <a:ext uri="{0D108BD9-81ED-4DB2-BD59-A6C34878D82A}">
                    <a16:rowId xmlns:a16="http://schemas.microsoft.com/office/drawing/2014/main" val="10012"/>
                  </a:ext>
                </a:extLst>
              </a:tr>
              <a:tr h="370840">
                <a:tc>
                  <a:txBody>
                    <a:bodyPr/>
                    <a:lstStyle/>
                    <a:p>
                      <a:r>
                        <a:rPr lang="en-US" dirty="0"/>
                        <a:t>13</a:t>
                      </a:r>
                    </a:p>
                  </a:txBody>
                  <a:tcPr/>
                </a:tc>
                <a:tc>
                  <a:txBody>
                    <a:bodyPr/>
                    <a:lstStyle/>
                    <a:p>
                      <a:r>
                        <a:rPr lang="en-US" b="1" dirty="0">
                          <a:latin typeface="Courier New" panose="02070309020205020404" pitchFamily="49" charset="0"/>
                          <a:cs typeface="Courier New" panose="02070309020205020404" pitchFamily="49" charset="0"/>
                        </a:rPr>
                        <a:t>?:</a:t>
                      </a:r>
                    </a:p>
                  </a:txBody>
                  <a:tcPr/>
                </a:tc>
                <a:tc>
                  <a:txBody>
                    <a:bodyPr/>
                    <a:lstStyle/>
                    <a:p>
                      <a:pPr algn="ctr"/>
                      <a:r>
                        <a:rPr lang="en-US" dirty="0"/>
                        <a:t>right to left</a:t>
                      </a:r>
                    </a:p>
                  </a:txBody>
                  <a:tcPr/>
                </a:tc>
                <a:extLst>
                  <a:ext uri="{0D108BD9-81ED-4DB2-BD59-A6C34878D82A}">
                    <a16:rowId xmlns:a16="http://schemas.microsoft.com/office/drawing/2014/main" val="10013"/>
                  </a:ext>
                </a:extLst>
              </a:tr>
              <a:tr h="370840">
                <a:tc>
                  <a:txBody>
                    <a:bodyPr/>
                    <a:lstStyle/>
                    <a:p>
                      <a:r>
                        <a:rPr lang="en-US" dirty="0"/>
                        <a:t>14</a:t>
                      </a:r>
                    </a:p>
                  </a:txBody>
                  <a:tcPr/>
                </a:tc>
                <a:tc>
                  <a:txBody>
                    <a:bodyPr/>
                    <a:lstStyle/>
                    <a:p>
                      <a:r>
                        <a:rPr lang="en-US" b="1" dirty="0">
                          <a:latin typeface="Courier New" panose="02070309020205020404" pitchFamily="49" charset="0"/>
                          <a:cs typeface="Courier New" panose="02070309020205020404" pitchFamily="49" charset="0"/>
                        </a:rPr>
                        <a:t>= += -= *= /= %= &amp;= ^= |= &lt;&lt;= &gt;&gt;=</a:t>
                      </a:r>
                    </a:p>
                  </a:txBody>
                  <a:tcPr/>
                </a:tc>
                <a:tc>
                  <a:txBody>
                    <a:bodyPr/>
                    <a:lstStyle/>
                    <a:p>
                      <a:pPr algn="ctr"/>
                      <a:r>
                        <a:rPr lang="en-US" dirty="0"/>
                        <a:t>right to left</a:t>
                      </a:r>
                    </a:p>
                  </a:txBody>
                  <a:tcPr/>
                </a:tc>
                <a:extLst>
                  <a:ext uri="{0D108BD9-81ED-4DB2-BD59-A6C34878D82A}">
                    <a16:rowId xmlns:a16="http://schemas.microsoft.com/office/drawing/2014/main" val="10014"/>
                  </a:ext>
                </a:extLst>
              </a:tr>
              <a:tr h="370840">
                <a:tc>
                  <a:txBody>
                    <a:bodyPr/>
                    <a:lstStyle/>
                    <a:p>
                      <a:r>
                        <a:rPr lang="en-US" dirty="0"/>
                        <a:t>15</a:t>
                      </a:r>
                    </a:p>
                  </a:txBody>
                  <a:tcPr/>
                </a:tc>
                <a:tc>
                  <a:txBody>
                    <a:bodyPr/>
                    <a:lstStyle/>
                    <a:p>
                      <a:r>
                        <a:rPr lang="en-US" b="1" dirty="0">
                          <a:latin typeface="Courier New" panose="02070309020205020404" pitchFamily="49" charset="0"/>
                          <a:cs typeface="Courier New" panose="02070309020205020404" pitchFamily="49" charset="0"/>
                        </a:rPr>
                        <a:t>,</a:t>
                      </a:r>
                    </a:p>
                  </a:txBody>
                  <a:tcPr/>
                </a:tc>
                <a:tc>
                  <a:txBody>
                    <a:bodyPr/>
                    <a:lstStyle/>
                    <a:p>
                      <a:pPr algn="ctr"/>
                      <a:r>
                        <a:rPr lang="en-US" dirty="0"/>
                        <a:t>left to right</a:t>
                      </a:r>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494846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20624" y="1371600"/>
            <a:ext cx="8294687" cy="4648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ARITHMETIC OPERATOR QUIZ BONUS QUESTION ////////</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y = 4;</a:t>
            </a:r>
          </a:p>
          <a:p>
            <a:pPr marL="0" indent="0">
              <a:buNone/>
            </a:pPr>
            <a:r>
              <a:rPr lang="en-US" sz="1800" dirty="0">
                <a:latin typeface="Courier New" panose="02070309020205020404" pitchFamily="49" charset="0"/>
                <a:cs typeface="Courier New" panose="02070309020205020404" pitchFamily="49" charset="0"/>
              </a:rPr>
              <a:t>1 + 2 * (3 + y) + 5;			// Result:  20</a:t>
            </a:r>
          </a:p>
          <a:p>
            <a:pPr marL="0" indent="0">
              <a:buNone/>
            </a:pPr>
            <a:r>
              <a:rPr lang="en-US" sz="1800" dirty="0">
                <a:solidFill>
                  <a:schemeClr val="accent2"/>
                </a:solidFill>
                <a:latin typeface="Courier New" panose="02070309020205020404" pitchFamily="49" charset="0"/>
                <a:cs typeface="Courier New" panose="02070309020205020404" pitchFamily="49" charset="0"/>
              </a:rPr>
              <a:t>1 + (2 * (3 + y)) + 5;		// Equivalent expression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RELATIONAL OPERATOR QUIZ BONUS QUESTION ////////</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2; y = 6;			// Ignore this faux pas</a:t>
            </a:r>
          </a:p>
          <a:p>
            <a:pPr marL="0" indent="0">
              <a:buNone/>
            </a:pPr>
            <a:r>
              <a:rPr lang="en-US" sz="1800" dirty="0">
                <a:latin typeface="Courier New" panose="02070309020205020404" pitchFamily="49" charset="0"/>
                <a:cs typeface="Courier New" panose="02070309020205020404" pitchFamily="49" charset="0"/>
              </a:rPr>
              <a:t>x != y != 3 &gt;= x;			// Result:  0</a:t>
            </a:r>
          </a:p>
          <a:p>
            <a:pPr marL="0" indent="0">
              <a:buNone/>
            </a:pPr>
            <a:r>
              <a:rPr lang="en-US" sz="1800" dirty="0">
                <a:solidFill>
                  <a:schemeClr val="accent2"/>
                </a:solidFill>
                <a:latin typeface="Courier New" panose="02070309020205020404" pitchFamily="49" charset="0"/>
                <a:cs typeface="Courier New" panose="02070309020205020404" pitchFamily="49" charset="0"/>
              </a:rPr>
              <a:t>(x != y) != (3 &gt;= x);		// Equivalent expression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ASSIGNMENT OPERATOR QUIZ BONUS QUESTION ////////</a:t>
            </a:r>
          </a:p>
          <a:p>
            <a:pPr marL="0" indent="0">
              <a:buNone/>
            </a:pPr>
            <a:r>
              <a:rPr lang="en-US" sz="1800" dirty="0">
                <a:latin typeface="Courier New" panose="02070309020205020404" pitchFamily="49" charset="0"/>
                <a:cs typeface="Courier New" panose="02070309020205020404" pitchFamily="49" charset="0"/>
              </a:rPr>
              <a:t>x = 9; y = 3;				// Ignore this faux pas</a:t>
            </a:r>
          </a:p>
          <a:p>
            <a:pPr marL="0" indent="0">
              <a:buNone/>
            </a:pPr>
            <a:r>
              <a:rPr lang="en-US" sz="1800" dirty="0">
                <a:latin typeface="Courier New" panose="02070309020205020404" pitchFamily="49" charset="0"/>
                <a:cs typeface="Courier New" panose="02070309020205020404" pitchFamily="49" charset="0"/>
              </a:rPr>
              <a:t>(y %= y) || (x /= x--);		// Result:  1</a:t>
            </a:r>
          </a:p>
          <a:p>
            <a:pPr marL="0" indent="0">
              <a:buNone/>
            </a:pPr>
            <a:r>
              <a:rPr lang="en-US" sz="1800" dirty="0">
                <a:solidFill>
                  <a:schemeClr val="accent2"/>
                </a:solidFill>
                <a:latin typeface="Courier New" panose="02070309020205020404" pitchFamily="49" charset="0"/>
                <a:cs typeface="Courier New" panose="02070309020205020404" pitchFamily="49" charset="0"/>
              </a:rPr>
              <a:t>(y = y % y) || (x = x / x); x--;	// ~Equivalent statements</a:t>
            </a:r>
          </a:p>
        </p:txBody>
      </p:sp>
      <p:sp>
        <p:nvSpPr>
          <p:cNvPr id="5" name="Content Placeholder 2"/>
          <p:cNvSpPr txBox="1">
            <a:spLocks/>
          </p:cNvSpPr>
          <p:nvPr/>
        </p:nvSpPr>
        <p:spPr bwMode="auto">
          <a:xfrm>
            <a:off x="420624" y="1371600"/>
            <a:ext cx="8294687" cy="4648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ARITHMETIC OPERATOR QUIZ BONUS QUESTION ////////</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y = 4;</a:t>
            </a:r>
          </a:p>
          <a:p>
            <a:pPr marL="0" indent="0">
              <a:buNone/>
            </a:pPr>
            <a:r>
              <a:rPr lang="en-US" sz="1800" dirty="0">
                <a:latin typeface="Courier New" panose="02070309020205020404" pitchFamily="49" charset="0"/>
                <a:cs typeface="Courier New" panose="02070309020205020404" pitchFamily="49" charset="0"/>
              </a:rPr>
              <a:t>1 + 2 * (3 + y) + 5;			// Result:  20</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RELATIONAL OPERATOR QUIZ BONUS QUESTION ////////</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2; y = 6;			// Ignore this faux pas</a:t>
            </a:r>
          </a:p>
          <a:p>
            <a:pPr marL="0" indent="0">
              <a:buNone/>
            </a:pPr>
            <a:r>
              <a:rPr lang="en-US" sz="1800" dirty="0">
                <a:latin typeface="Courier New" panose="02070309020205020404" pitchFamily="49" charset="0"/>
                <a:cs typeface="Courier New" panose="02070309020205020404" pitchFamily="49" charset="0"/>
              </a:rPr>
              <a:t>x != y != 3 &gt;= x;			// Result:  0</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ASSIGNMENT OPERATOR QUIZ BONUS QUESTION ////////</a:t>
            </a:r>
          </a:p>
          <a:p>
            <a:pPr marL="0" indent="0">
              <a:buNone/>
            </a:pPr>
            <a:r>
              <a:rPr lang="en-US" sz="1800" dirty="0">
                <a:latin typeface="Courier New" panose="02070309020205020404" pitchFamily="49" charset="0"/>
                <a:cs typeface="Courier New" panose="02070309020205020404" pitchFamily="49" charset="0"/>
              </a:rPr>
              <a:t>x = 9; y = 3;				// Ignore this faux pas</a:t>
            </a:r>
          </a:p>
          <a:p>
            <a:pPr marL="0" indent="0">
              <a:buNone/>
            </a:pPr>
            <a:r>
              <a:rPr lang="en-US" sz="1800" dirty="0">
                <a:latin typeface="Courier New" panose="02070309020205020404" pitchFamily="49" charset="0"/>
                <a:cs typeface="Courier New" panose="02070309020205020404" pitchFamily="49" charset="0"/>
              </a:rPr>
              <a:t>(y %= y) || (x /= x--);		// Result:  1</a:t>
            </a:r>
          </a:p>
        </p:txBody>
      </p:sp>
      <p:sp>
        <p:nvSpPr>
          <p:cNvPr id="2" name="Title 1"/>
          <p:cNvSpPr>
            <a:spLocks noGrp="1"/>
          </p:cNvSpPr>
          <p:nvPr>
            <p:ph type="title"/>
          </p:nvPr>
        </p:nvSpPr>
        <p:spPr/>
        <p:txBody>
          <a:bodyPr/>
          <a:lstStyle/>
          <a:p>
            <a:r>
              <a:rPr lang="en-US" dirty="0"/>
              <a:t>Precedence</a:t>
            </a:r>
          </a:p>
        </p:txBody>
      </p:sp>
      <p:sp>
        <p:nvSpPr>
          <p:cNvPr id="6" name="TextBox 5"/>
          <p:cNvSpPr txBox="1"/>
          <p:nvPr/>
        </p:nvSpPr>
        <p:spPr>
          <a:xfrm>
            <a:off x="-152400" y="6139934"/>
            <a:ext cx="9448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BEST PRACTICE: Be explicit with parentheses</a:t>
            </a:r>
          </a:p>
        </p:txBody>
      </p:sp>
    </p:spTree>
    <p:extLst>
      <p:ext uri="{BB962C8B-B14F-4D97-AF65-F5344CB8AC3E}">
        <p14:creationId xmlns:p14="http://schemas.microsoft.com/office/powerpoint/2010/main" val="351500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1</a:t>
            </a:r>
          </a:p>
        </p:txBody>
      </p:sp>
      <p:sp>
        <p:nvSpPr>
          <p:cNvPr id="3" name="Content Placeholder 2"/>
          <p:cNvSpPr>
            <a:spLocks noGrp="1"/>
          </p:cNvSpPr>
          <p:nvPr>
            <p:ph idx="1"/>
          </p:nvPr>
        </p:nvSpPr>
        <p:spPr/>
        <p:txBody>
          <a:bodyPr/>
          <a:lstStyle/>
          <a:p>
            <a:pPr marL="0" indent="0" algn="ctr">
              <a:buNone/>
            </a:pPr>
            <a:r>
              <a:rPr lang="en-US" dirty="0"/>
              <a:t>Arithmetic</a:t>
            </a:r>
            <a:endParaRPr lang="en-US" dirty="0">
              <a:solidFill>
                <a:srgbClr val="FF0000"/>
              </a:solidFill>
            </a:endParaRPr>
          </a:p>
          <a:p>
            <a:r>
              <a:rPr lang="en-US" dirty="0"/>
              <a:t>Write a program to calculate the hypotenuse of a right triangle</a:t>
            </a:r>
          </a:p>
          <a:p>
            <a:r>
              <a:rPr lang="en-US" dirty="0"/>
              <a:t>Use the Pythagorean theorem</a:t>
            </a:r>
          </a:p>
          <a:p>
            <a:r>
              <a:rPr lang="en-US" dirty="0"/>
              <a:t>Input the two legs (A and B)</a:t>
            </a:r>
          </a:p>
          <a:p>
            <a:r>
              <a:rPr lang="en-US" dirty="0"/>
              <a:t>Output the hypotenuse (C)</a:t>
            </a:r>
          </a:p>
          <a:p>
            <a:r>
              <a:rPr lang="en-US" dirty="0"/>
              <a:t>Add this to your code “shell”</a:t>
            </a:r>
          </a:p>
          <a:p>
            <a:pPr lvl="1"/>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math.h</a:t>
            </a:r>
            <a:r>
              <a:rPr lang="en-US" dirty="0">
                <a:latin typeface="Courier New" panose="02070309020205020404" pitchFamily="49" charset="0"/>
                <a:cs typeface="Courier New" panose="02070309020205020404" pitchFamily="49" charset="0"/>
              </a:rPr>
              <a:t>&gt;</a:t>
            </a:r>
            <a:r>
              <a:rPr lang="en-US" dirty="0"/>
              <a:t> // Math header contains </a:t>
            </a:r>
            <a:r>
              <a:rPr lang="en-US" dirty="0" err="1">
                <a:latin typeface="Courier New" panose="02070309020205020404" pitchFamily="49" charset="0"/>
                <a:cs typeface="Courier New" panose="02070309020205020404" pitchFamily="49" charset="0"/>
              </a:rPr>
              <a:t>sqrt</a:t>
            </a:r>
            <a:r>
              <a:rPr lang="en-US" dirty="0">
                <a:latin typeface="Courier New" panose="02070309020205020404" pitchFamily="49" charset="0"/>
                <a:cs typeface="Courier New" panose="02070309020205020404" pitchFamily="49" charset="0"/>
              </a:rPr>
              <a:t>()</a:t>
            </a:r>
          </a:p>
          <a:p>
            <a:pPr lvl="1"/>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133600"/>
            <a:ext cx="2895600" cy="2209800"/>
          </a:xfrm>
          <a:prstGeom prst="rect">
            <a:avLst/>
          </a:prstGeom>
        </p:spPr>
      </p:pic>
      <p:sp>
        <p:nvSpPr>
          <p:cNvPr id="7" name="Content Placeholder 2"/>
          <p:cNvSpPr txBox="1">
            <a:spLocks/>
          </p:cNvSpPr>
          <p:nvPr/>
        </p:nvSpPr>
        <p:spPr bwMode="auto">
          <a:xfrm>
            <a:off x="277615" y="4724400"/>
            <a:ext cx="8588771" cy="12192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#include &lt;</a:t>
            </a:r>
            <a:r>
              <a:rPr lang="en-US" sz="1600" dirty="0" err="1">
                <a:latin typeface="Courier New" panose="02070309020205020404" pitchFamily="49" charset="0"/>
                <a:cs typeface="Courier New" panose="02070309020205020404" pitchFamily="49" charset="0"/>
              </a:rPr>
              <a:t>math.h</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sqrt</a:t>
            </a:r>
            <a:r>
              <a:rPr lang="en-US" sz="1600" dirty="0">
                <a:latin typeface="Courier New" panose="02070309020205020404" pitchFamily="49" charset="0"/>
                <a:cs typeface="Courier New" panose="02070309020205020404" pitchFamily="49" charset="0"/>
              </a:rPr>
              <a:t>(double </a:t>
            </a:r>
            <a:r>
              <a:rPr lang="en-US" sz="1600" i="1" dirty="0">
                <a:latin typeface="Courier New" panose="02070309020205020404" pitchFamily="49" charset="0"/>
                <a:cs typeface="Courier New" panose="02070309020205020404" pitchFamily="49" charset="0"/>
              </a:rPr>
              <a:t>x</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 Returns the nonnegative square root of x as a double */</a:t>
            </a:r>
          </a:p>
          <a:p>
            <a:pPr marL="0" indent="0">
              <a:buNone/>
            </a:pPr>
            <a:r>
              <a:rPr lang="en-US" sz="1600" dirty="0">
                <a:latin typeface="Courier New" panose="02070309020205020404" pitchFamily="49" charset="0"/>
                <a:cs typeface="Courier New" panose="02070309020205020404" pitchFamily="49" charset="0"/>
              </a:rPr>
              <a:t>	/* Returns </a:t>
            </a:r>
            <a:r>
              <a:rPr lang="en-US" sz="1600" dirty="0" err="1">
                <a:latin typeface="Courier New" panose="02070309020205020404" pitchFamily="49" charset="0"/>
                <a:cs typeface="Courier New" panose="02070309020205020404" pitchFamily="49" charset="0"/>
              </a:rPr>
              <a:t>NaN</a:t>
            </a:r>
            <a:r>
              <a:rPr lang="en-US" sz="1600" dirty="0">
                <a:latin typeface="Courier New" panose="02070309020205020404" pitchFamily="49" charset="0"/>
                <a:cs typeface="Courier New" panose="02070309020205020404" pitchFamily="49" charset="0"/>
              </a:rPr>
              <a:t> (Not A Number) on most errors */</a:t>
            </a:r>
          </a:p>
        </p:txBody>
      </p:sp>
    </p:spTree>
    <p:extLst>
      <p:ext uri="{BB962C8B-B14F-4D97-AF65-F5344CB8AC3E}">
        <p14:creationId xmlns:p14="http://schemas.microsoft.com/office/powerpoint/2010/main" val="2966689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1</a:t>
            </a:r>
          </a:p>
        </p:txBody>
      </p:sp>
      <p:sp>
        <p:nvSpPr>
          <p:cNvPr id="3" name="Content Placeholder 2"/>
          <p:cNvSpPr>
            <a:spLocks noGrp="1"/>
          </p:cNvSpPr>
          <p:nvPr>
            <p:ph idx="1"/>
          </p:nvPr>
        </p:nvSpPr>
        <p:spPr/>
        <p:txBody>
          <a:bodyPr/>
          <a:lstStyle/>
          <a:p>
            <a:pPr marL="0" indent="0" algn="ctr">
              <a:buNone/>
            </a:pPr>
            <a:r>
              <a:rPr lang="en-US" dirty="0"/>
              <a:t>Relational</a:t>
            </a:r>
            <a:endParaRPr lang="en-US" dirty="0">
              <a:solidFill>
                <a:srgbClr val="FF0000"/>
              </a:solidFill>
            </a:endParaRPr>
          </a:p>
          <a:p>
            <a:r>
              <a:rPr lang="en-US" dirty="0"/>
              <a:t>Write a relational expression to appropriately test the user input for leg A and then for leg B </a:t>
            </a:r>
          </a:p>
          <a:p>
            <a:pPr marL="0" indent="0" algn="ctr">
              <a:buNone/>
            </a:pPr>
            <a:r>
              <a:rPr lang="en-US" dirty="0"/>
              <a:t>Logical</a:t>
            </a:r>
          </a:p>
          <a:p>
            <a:r>
              <a:rPr lang="en-US" dirty="0"/>
              <a:t>Combine the previous Relational expressions with a logical operator so that both must be True</a:t>
            </a:r>
          </a:p>
          <a:p>
            <a:endParaRPr lang="en-US" dirty="0"/>
          </a:p>
        </p:txBody>
      </p:sp>
    </p:spTree>
    <p:extLst>
      <p:ext uri="{BB962C8B-B14F-4D97-AF65-F5344CB8AC3E}">
        <p14:creationId xmlns:p14="http://schemas.microsoft.com/office/powerpoint/2010/main" val="3691409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1</a:t>
            </a:r>
          </a:p>
        </p:txBody>
      </p:sp>
      <p:sp>
        <p:nvSpPr>
          <p:cNvPr id="3" name="Content Placeholder 2"/>
          <p:cNvSpPr>
            <a:spLocks noGrp="1"/>
          </p:cNvSpPr>
          <p:nvPr>
            <p:ph idx="1"/>
          </p:nvPr>
        </p:nvSpPr>
        <p:spPr>
          <a:xfrm>
            <a:off x="554038" y="1066800"/>
            <a:ext cx="8294687" cy="4725988"/>
          </a:xfrm>
        </p:spPr>
        <p:txBody>
          <a:bodyPr/>
          <a:lstStyle/>
          <a:p>
            <a:pPr marL="0" indent="0" algn="ctr">
              <a:buNone/>
            </a:pPr>
            <a:r>
              <a:rPr lang="en-US" dirty="0"/>
              <a:t>Error Checking</a:t>
            </a:r>
          </a:p>
          <a:p>
            <a:r>
              <a:rPr lang="en-US" dirty="0"/>
              <a:t>Include the Arithmetic, Relational, and Logical code in this shell code as indicated in </a:t>
            </a:r>
            <a:r>
              <a:rPr lang="en-US" dirty="0">
                <a:solidFill>
                  <a:schemeClr val="accent2"/>
                </a:solidFill>
                <a:latin typeface="Courier New" panose="02070309020205020404" pitchFamily="49" charset="0"/>
                <a:cs typeface="Courier New" panose="02070309020205020404" pitchFamily="49" charset="0"/>
              </a:rPr>
              <a:t>/* blue */</a:t>
            </a:r>
            <a:r>
              <a:rPr lang="en-US" dirty="0">
                <a:latin typeface="Courier New" panose="02070309020205020404" pitchFamily="49" charset="0"/>
                <a:cs typeface="Courier New" panose="02070309020205020404" pitchFamily="49" charset="0"/>
              </a:rPr>
              <a:t> </a:t>
            </a:r>
          </a:p>
          <a:p>
            <a:endParaRPr lang="en-US" dirty="0"/>
          </a:p>
        </p:txBody>
      </p:sp>
      <p:sp>
        <p:nvSpPr>
          <p:cNvPr id="7" name="Content Placeholder 2"/>
          <p:cNvSpPr txBox="1">
            <a:spLocks/>
          </p:cNvSpPr>
          <p:nvPr/>
        </p:nvSpPr>
        <p:spPr bwMode="auto">
          <a:xfrm>
            <a:off x="277615" y="2362200"/>
            <a:ext cx="8588771" cy="4114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#define _CRT_SECURE_NO_WARNINGS 1	</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math.h</a:t>
            </a:r>
            <a:r>
              <a:rPr lang="en-US" sz="1600" dirty="0">
                <a:latin typeface="Courier New" panose="02070309020205020404" pitchFamily="49" charset="0"/>
                <a:cs typeface="Courier New" panose="02070309020205020404" pitchFamily="49" charset="0"/>
              </a:rPr>
              <a:t>&gt;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 {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Initialize variables here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Input values and assign to variables here */</a:t>
            </a:r>
          </a:p>
          <a:p>
            <a:pPr marL="0" indent="0">
              <a:buNone/>
            </a:pPr>
            <a:r>
              <a:rPr lang="en-US" sz="1600" dirty="0">
                <a:latin typeface="Courier New" panose="02070309020205020404" pitchFamily="49" charset="0"/>
                <a:cs typeface="Courier New" panose="02070309020205020404" pitchFamily="49" charset="0"/>
              </a:rPr>
              <a:t>	if(</a:t>
            </a:r>
            <a:r>
              <a:rPr lang="en-US" sz="1600" dirty="0">
                <a:solidFill>
                  <a:schemeClr val="accent2"/>
                </a:solidFill>
                <a:latin typeface="Courier New" panose="02070309020205020404" pitchFamily="49" charset="0"/>
                <a:cs typeface="Courier New" panose="02070309020205020404" pitchFamily="49" charset="0"/>
              </a:rPr>
              <a:t>/* Put logical combo of relational expressions here */</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Put arithmetic hypotenuse calculation here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Print the hypotenuse here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3328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 </a:t>
            </a:r>
            <a:r>
              <a:rPr lang="en-US" dirty="0"/>
              <a:t>Lab 1</a:t>
            </a:r>
          </a:p>
        </p:txBody>
      </p:sp>
      <p:sp>
        <p:nvSpPr>
          <p:cNvPr id="3" name="Content Placeholder 2"/>
          <p:cNvSpPr>
            <a:spLocks noGrp="1"/>
          </p:cNvSpPr>
          <p:nvPr>
            <p:ph idx="1"/>
          </p:nvPr>
        </p:nvSpPr>
        <p:spPr>
          <a:xfrm>
            <a:off x="554038" y="1066800"/>
            <a:ext cx="8294687" cy="4725988"/>
          </a:xfrm>
        </p:spPr>
        <p:txBody>
          <a:bodyPr/>
          <a:lstStyle/>
          <a:p>
            <a:pPr marL="0" indent="0" algn="ctr">
              <a:buNone/>
            </a:pPr>
            <a:r>
              <a:rPr lang="en-US" dirty="0"/>
              <a:t>Error Checking</a:t>
            </a:r>
          </a:p>
          <a:p>
            <a:r>
              <a:rPr lang="en-US" dirty="0"/>
              <a:t>Include the Arithmetic, Relational, and Logical code in this shell code as indicated in </a:t>
            </a:r>
            <a:r>
              <a:rPr lang="en-US" dirty="0">
                <a:solidFill>
                  <a:schemeClr val="accent2"/>
                </a:solidFill>
                <a:latin typeface="Courier New" panose="02070309020205020404" pitchFamily="49" charset="0"/>
                <a:cs typeface="Courier New" panose="02070309020205020404" pitchFamily="49" charset="0"/>
              </a:rPr>
              <a:t>/* blue */</a:t>
            </a:r>
            <a:r>
              <a:rPr lang="en-US" dirty="0">
                <a:latin typeface="Courier New" panose="02070309020205020404" pitchFamily="49" charset="0"/>
                <a:cs typeface="Courier New" panose="02070309020205020404" pitchFamily="49" charset="0"/>
              </a:rPr>
              <a:t> </a:t>
            </a:r>
          </a:p>
          <a:p>
            <a:endParaRPr lang="en-US" dirty="0"/>
          </a:p>
        </p:txBody>
      </p:sp>
      <p:sp>
        <p:nvSpPr>
          <p:cNvPr id="7" name="Content Placeholder 2"/>
          <p:cNvSpPr txBox="1">
            <a:spLocks/>
          </p:cNvSpPr>
          <p:nvPr/>
        </p:nvSpPr>
        <p:spPr bwMode="auto">
          <a:xfrm>
            <a:off x="277615" y="2362200"/>
            <a:ext cx="8588771" cy="4114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#define _CRT_SECURE_NO_WARNINGS 1	// Necessary to use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			// Contains IO functions</a:t>
            </a:r>
          </a:p>
          <a:p>
            <a:pPr marL="0" indent="0">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math.h</a:t>
            </a:r>
            <a:r>
              <a:rPr lang="en-US" sz="1600" dirty="0">
                <a:latin typeface="Courier New" panose="02070309020205020404" pitchFamily="49" charset="0"/>
                <a:cs typeface="Courier New" panose="02070309020205020404" pitchFamily="49" charset="0"/>
              </a:rPr>
              <a:t>&gt;			// Contains </a:t>
            </a:r>
            <a:r>
              <a:rPr lang="en-US" sz="1600" dirty="0" err="1">
                <a:latin typeface="Courier New" panose="02070309020205020404" pitchFamily="49" charset="0"/>
                <a:cs typeface="Courier New" panose="02070309020205020404" pitchFamily="49" charset="0"/>
              </a:rPr>
              <a:t>sqrt</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 {			// Ignore this faux pas</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Initialize variables here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Input values and assign to variables here */</a:t>
            </a:r>
          </a:p>
          <a:p>
            <a:pPr marL="0" indent="0">
              <a:buNone/>
            </a:pPr>
            <a:r>
              <a:rPr lang="en-US" sz="1600" dirty="0">
                <a:latin typeface="Courier New" panose="02070309020205020404" pitchFamily="49" charset="0"/>
                <a:cs typeface="Courier New" panose="02070309020205020404" pitchFamily="49" charset="0"/>
              </a:rPr>
              <a:t>	if(</a:t>
            </a:r>
            <a:r>
              <a:rPr lang="en-US" sz="1600" dirty="0">
                <a:solidFill>
                  <a:schemeClr val="accent2"/>
                </a:solidFill>
                <a:latin typeface="Courier New" panose="02070309020205020404" pitchFamily="49" charset="0"/>
                <a:cs typeface="Courier New" panose="02070309020205020404" pitchFamily="49" charset="0"/>
              </a:rPr>
              <a:t>/* Put logical combo of relational expressions here */</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Put arithmetic hypotenuse calculation here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Print the hypotenuse here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					// Don’t forget a newline</a:t>
            </a:r>
          </a:p>
        </p:txBody>
      </p:sp>
    </p:spTree>
    <p:extLst>
      <p:ext uri="{BB962C8B-B14F-4D97-AF65-F5344CB8AC3E}">
        <p14:creationId xmlns:p14="http://schemas.microsoft.com/office/powerpoint/2010/main" val="843557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Definitions</a:t>
            </a:r>
          </a:p>
          <a:p>
            <a:r>
              <a:rPr lang="en-US" dirty="0"/>
              <a:t>Arithmetic Operators</a:t>
            </a:r>
          </a:p>
          <a:p>
            <a:r>
              <a:rPr lang="en-US" dirty="0"/>
              <a:t>Relational Operators</a:t>
            </a:r>
          </a:p>
          <a:p>
            <a:r>
              <a:rPr lang="en-US" dirty="0"/>
              <a:t>Logical Operators</a:t>
            </a:r>
          </a:p>
          <a:p>
            <a:r>
              <a:rPr lang="en-US" dirty="0"/>
              <a:t>Assignment Operators</a:t>
            </a:r>
          </a:p>
          <a:p>
            <a:r>
              <a:rPr lang="en-US" dirty="0"/>
              <a:t>Precedence</a:t>
            </a:r>
          </a:p>
        </p:txBody>
      </p:sp>
    </p:spTree>
    <p:extLst>
      <p:ext uri="{BB962C8B-B14F-4D97-AF65-F5344CB8AC3E}">
        <p14:creationId xmlns:p14="http://schemas.microsoft.com/office/powerpoint/2010/main" val="50020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914400" y="4178808"/>
          <a:ext cx="7315200" cy="222504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166116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70840">
                <a:tc>
                  <a:txBody>
                    <a:bodyPr/>
                    <a:lstStyle/>
                    <a:p>
                      <a:pPr algn="ctr"/>
                      <a:r>
                        <a:rPr lang="en-US" dirty="0"/>
                        <a:t>Expression</a:t>
                      </a:r>
                    </a:p>
                  </a:txBody>
                  <a:tcPr/>
                </a:tc>
                <a:tc>
                  <a:txBody>
                    <a:bodyPr/>
                    <a:lstStyle/>
                    <a:p>
                      <a:pPr algn="ctr"/>
                      <a:r>
                        <a:rPr lang="en-US" dirty="0"/>
                        <a:t>#</a:t>
                      </a:r>
                      <a:r>
                        <a:rPr lang="en-US" baseline="0" dirty="0"/>
                        <a:t> Operands?</a:t>
                      </a:r>
                      <a:endParaRPr lang="en-US" dirty="0"/>
                    </a:p>
                  </a:txBody>
                  <a:tcPr/>
                </a:tc>
                <a:tc>
                  <a:txBody>
                    <a:bodyPr/>
                    <a:lstStyle/>
                    <a:p>
                      <a:pPr algn="ctr"/>
                      <a:r>
                        <a:rPr lang="en-US" dirty="0"/>
                        <a:t># Operators?</a:t>
                      </a:r>
                    </a:p>
                  </a:txBody>
                  <a:tcPr/>
                </a:tc>
                <a:extLst>
                  <a:ext uri="{0D108BD9-81ED-4DB2-BD59-A6C34878D82A}">
                    <a16:rowId xmlns:a16="http://schemas.microsoft.com/office/drawing/2014/main" val="10000"/>
                  </a:ext>
                </a:extLst>
              </a:tr>
              <a:tr h="370840">
                <a:tc>
                  <a:txBody>
                    <a:bodyPr/>
                    <a:lstStyle/>
                    <a:p>
                      <a:r>
                        <a:rPr lang="en-US" b="1" dirty="0" err="1">
                          <a:latin typeface="Courier New" panose="02070309020205020404" pitchFamily="49" charset="0"/>
                          <a:cs typeface="Courier New" panose="02070309020205020404" pitchFamily="49" charset="0"/>
                        </a:rPr>
                        <a:t>numStu</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numClass</a:t>
                      </a:r>
                      <a:endParaRPr lang="en-US" b="1" dirty="0">
                        <a:latin typeface="Courier New" panose="02070309020205020404" pitchFamily="49" charset="0"/>
                        <a:cs typeface="Courier New" panose="02070309020205020404" pitchFamily="49" charset="0"/>
                      </a:endParaRP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r>
                        <a:rPr lang="en-US" b="1" dirty="0" err="1">
                          <a:latin typeface="Courier New" panose="02070309020205020404" pitchFamily="49" charset="0"/>
                          <a:cs typeface="Courier New" panose="02070309020205020404" pitchFamily="49" charset="0"/>
                        </a:rPr>
                        <a:t>stuGPA</a:t>
                      </a:r>
                      <a:r>
                        <a:rPr lang="en-US" b="1" dirty="0">
                          <a:latin typeface="Courier New" panose="02070309020205020404" pitchFamily="49" charset="0"/>
                          <a:cs typeface="Courier New" panose="02070309020205020404" pitchFamily="49" charset="0"/>
                        </a:rPr>
                        <a:t> &gt;= </a:t>
                      </a:r>
                      <a:r>
                        <a:rPr lang="en-US" b="1" dirty="0" err="1">
                          <a:latin typeface="Courier New" panose="02070309020205020404" pitchFamily="49" charset="0"/>
                          <a:cs typeface="Courier New" panose="02070309020205020404" pitchFamily="49" charset="0"/>
                        </a:rPr>
                        <a:t>avgGPA</a:t>
                      </a:r>
                      <a:endParaRPr lang="en-US" b="1" dirty="0">
                        <a:latin typeface="Courier New" panose="02070309020205020404" pitchFamily="49" charset="0"/>
                        <a:cs typeface="Courier New" panose="02070309020205020404" pitchFamily="49" charset="0"/>
                      </a:endParaRP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a = b + c</a:t>
                      </a:r>
                    </a:p>
                  </a:txBody>
                  <a:tcPr/>
                </a:tc>
                <a:tc>
                  <a:txBody>
                    <a:bodyPr/>
                    <a:lstStyle/>
                    <a:p>
                      <a:pPr algn="ctr"/>
                      <a:r>
                        <a:rPr lang="en-US" dirty="0"/>
                        <a:t>3</a:t>
                      </a:r>
                    </a:p>
                  </a:txBody>
                  <a:tcPr/>
                </a:tc>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r>
                        <a:rPr lang="en-US" b="1" dirty="0">
                          <a:latin typeface="Courier New" panose="02070309020205020404" pitchFamily="49" charset="0"/>
                          <a:cs typeface="Courier New" panose="02070309020205020404" pitchFamily="49" charset="0"/>
                        </a:rPr>
                        <a:t>remainder = (</a:t>
                      </a:r>
                      <a:r>
                        <a:rPr lang="en-US" b="1" dirty="0" err="1">
                          <a:latin typeface="Courier New" panose="02070309020205020404" pitchFamily="49" charset="0"/>
                          <a:cs typeface="Courier New" panose="02070309020205020404" pitchFamily="49" charset="0"/>
                        </a:rPr>
                        <a:t>num</a:t>
                      </a:r>
                      <a:r>
                        <a:rPr lang="en-US" b="1" dirty="0">
                          <a:latin typeface="Courier New" panose="02070309020205020404" pitchFamily="49" charset="0"/>
                          <a:cs typeface="Courier New" panose="02070309020205020404" pitchFamily="49" charset="0"/>
                        </a:rPr>
                        <a:t> % 2) + 1</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10004"/>
                  </a:ext>
                </a:extLst>
              </a:tr>
              <a:tr h="370840">
                <a:tc>
                  <a:txBody>
                    <a:bodyPr/>
                    <a:lstStyle/>
                    <a:p>
                      <a:r>
                        <a:rPr lang="en-US" b="1" dirty="0">
                          <a:latin typeface="Courier New" panose="02070309020205020404" pitchFamily="49" charset="0"/>
                          <a:cs typeface="Courier New" panose="02070309020205020404" pitchFamily="49" charset="0"/>
                        </a:rPr>
                        <a:t>(4*a*</a:t>
                      </a:r>
                      <a:r>
                        <a:rPr lang="en-US" b="1" dirty="0" err="1">
                          <a:latin typeface="Courier New" panose="02070309020205020404" pitchFamily="49" charset="0"/>
                          <a:cs typeface="Courier New" panose="02070309020205020404" pitchFamily="49" charset="0"/>
                        </a:rPr>
                        <a:t>c+b</a:t>
                      </a:r>
                      <a:r>
                        <a:rPr lang="en-US" b="1" dirty="0">
                          <a:latin typeface="Courier New" panose="02070309020205020404" pitchFamily="49" charset="0"/>
                          <a:cs typeface="Courier New" panose="02070309020205020404" pitchFamily="49" charset="0"/>
                        </a:rPr>
                        <a:t>*b)/(2*a)</a:t>
                      </a:r>
                    </a:p>
                  </a:txBody>
                  <a:tcPr/>
                </a:tc>
                <a:tc>
                  <a:txBody>
                    <a:bodyPr/>
                    <a:lstStyle/>
                    <a:p>
                      <a:pPr algn="ctr"/>
                      <a:r>
                        <a:rPr lang="en-US" dirty="0"/>
                        <a:t>7</a:t>
                      </a:r>
                    </a:p>
                  </a:txBody>
                  <a:tcPr/>
                </a:tc>
                <a:tc>
                  <a:txBody>
                    <a:bodyPr/>
                    <a:lstStyle/>
                    <a:p>
                      <a:pPr algn="ctr"/>
                      <a:r>
                        <a:rPr lang="en-US" dirty="0"/>
                        <a:t>10</a:t>
                      </a:r>
                    </a:p>
                  </a:txBody>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nvPr>
        </p:nvGraphicFramePr>
        <p:xfrm>
          <a:off x="914400" y="4175760"/>
          <a:ext cx="7315200" cy="222504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166116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70840">
                <a:tc>
                  <a:txBody>
                    <a:bodyPr/>
                    <a:lstStyle/>
                    <a:p>
                      <a:pPr algn="ctr"/>
                      <a:r>
                        <a:rPr lang="en-US" dirty="0"/>
                        <a:t>Expression</a:t>
                      </a:r>
                    </a:p>
                  </a:txBody>
                  <a:tcPr/>
                </a:tc>
                <a:tc>
                  <a:txBody>
                    <a:bodyPr/>
                    <a:lstStyle/>
                    <a:p>
                      <a:pPr algn="ctr"/>
                      <a:r>
                        <a:rPr lang="en-US" dirty="0"/>
                        <a:t>#</a:t>
                      </a:r>
                      <a:r>
                        <a:rPr lang="en-US" baseline="0" dirty="0"/>
                        <a:t> Operands?</a:t>
                      </a:r>
                      <a:endParaRPr lang="en-US" dirty="0"/>
                    </a:p>
                  </a:txBody>
                  <a:tcPr/>
                </a:tc>
                <a:tc>
                  <a:txBody>
                    <a:bodyPr/>
                    <a:lstStyle/>
                    <a:p>
                      <a:pPr algn="ctr"/>
                      <a:r>
                        <a:rPr lang="en-US" dirty="0"/>
                        <a:t># Operators?</a:t>
                      </a:r>
                    </a:p>
                  </a:txBody>
                  <a:tcPr/>
                </a:tc>
                <a:extLst>
                  <a:ext uri="{0D108BD9-81ED-4DB2-BD59-A6C34878D82A}">
                    <a16:rowId xmlns:a16="http://schemas.microsoft.com/office/drawing/2014/main" val="10000"/>
                  </a:ext>
                </a:extLst>
              </a:tr>
              <a:tr h="370840">
                <a:tc>
                  <a:txBody>
                    <a:bodyPr/>
                    <a:lstStyle/>
                    <a:p>
                      <a:r>
                        <a:rPr lang="en-US" b="1" dirty="0" err="1">
                          <a:latin typeface="Courier New" panose="02070309020205020404" pitchFamily="49" charset="0"/>
                          <a:cs typeface="Courier New" panose="02070309020205020404" pitchFamily="49" charset="0"/>
                        </a:rPr>
                        <a:t>numStu</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numClass</a:t>
                      </a:r>
                      <a:endParaRPr lang="en-US" b="1" dirty="0">
                        <a:latin typeface="Courier New" panose="02070309020205020404" pitchFamily="49" charset="0"/>
                        <a:cs typeface="Courier New" panose="02070309020205020404" pitchFamily="49" charset="0"/>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r>
                        <a:rPr lang="en-US" b="1" dirty="0" err="1">
                          <a:latin typeface="Courier New" panose="02070309020205020404" pitchFamily="49" charset="0"/>
                          <a:cs typeface="Courier New" panose="02070309020205020404" pitchFamily="49" charset="0"/>
                        </a:rPr>
                        <a:t>stuGPA</a:t>
                      </a:r>
                      <a:r>
                        <a:rPr lang="en-US" b="1" dirty="0">
                          <a:latin typeface="Courier New" panose="02070309020205020404" pitchFamily="49" charset="0"/>
                          <a:cs typeface="Courier New" panose="02070309020205020404" pitchFamily="49" charset="0"/>
                        </a:rPr>
                        <a:t> &gt;= </a:t>
                      </a:r>
                      <a:r>
                        <a:rPr lang="en-US" b="1" dirty="0" err="1">
                          <a:latin typeface="Courier New" panose="02070309020205020404" pitchFamily="49" charset="0"/>
                          <a:cs typeface="Courier New" panose="02070309020205020404" pitchFamily="49" charset="0"/>
                        </a:rPr>
                        <a:t>avgGPA</a:t>
                      </a:r>
                      <a:endParaRPr lang="en-US" b="1" dirty="0">
                        <a:latin typeface="Courier New" panose="02070309020205020404" pitchFamily="49" charset="0"/>
                        <a:cs typeface="Courier New" panose="02070309020205020404" pitchFamily="49" charset="0"/>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a = b + c</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r>
                        <a:rPr lang="en-US" b="1" dirty="0">
                          <a:latin typeface="Courier New" panose="02070309020205020404" pitchFamily="49" charset="0"/>
                          <a:cs typeface="Courier New" panose="02070309020205020404" pitchFamily="49" charset="0"/>
                        </a:rPr>
                        <a:t>remainder = (</a:t>
                      </a:r>
                      <a:r>
                        <a:rPr lang="en-US" b="1" dirty="0" err="1">
                          <a:latin typeface="Courier New" panose="02070309020205020404" pitchFamily="49" charset="0"/>
                          <a:cs typeface="Courier New" panose="02070309020205020404" pitchFamily="49" charset="0"/>
                        </a:rPr>
                        <a:t>num</a:t>
                      </a:r>
                      <a:r>
                        <a:rPr lang="en-US" b="1" dirty="0">
                          <a:latin typeface="Courier New" panose="02070309020205020404" pitchFamily="49" charset="0"/>
                          <a:cs typeface="Courier New" panose="02070309020205020404" pitchFamily="49" charset="0"/>
                        </a:rPr>
                        <a:t> % 2) + 1</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r>
                        <a:rPr lang="en-US" b="1" dirty="0">
                          <a:latin typeface="Courier New" panose="02070309020205020404" pitchFamily="49" charset="0"/>
                          <a:cs typeface="Courier New" panose="02070309020205020404" pitchFamily="49" charset="0"/>
                        </a:rPr>
                        <a:t>(4*a*</a:t>
                      </a:r>
                      <a:r>
                        <a:rPr lang="en-US" b="1" dirty="0" err="1">
                          <a:latin typeface="Courier New" panose="02070309020205020404" pitchFamily="49" charset="0"/>
                          <a:cs typeface="Courier New" panose="02070309020205020404" pitchFamily="49" charset="0"/>
                        </a:rPr>
                        <a:t>c+b</a:t>
                      </a:r>
                      <a:r>
                        <a:rPr lang="en-US" b="1" dirty="0">
                          <a:latin typeface="Courier New" panose="02070309020205020404" pitchFamily="49" charset="0"/>
                          <a:cs typeface="Courier New" panose="02070309020205020404" pitchFamily="49" charset="0"/>
                        </a:rPr>
                        <a:t>*b)/(2*a)</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Operand – Values, variables or expressions which are used to evaluate an expression                                       (e.g., </a:t>
            </a:r>
            <a:r>
              <a:rPr lang="en-US" dirty="0">
                <a:latin typeface="Courier New" panose="02070309020205020404" pitchFamily="49" charset="0"/>
                <a:cs typeface="Courier New" panose="02070309020205020404" pitchFamily="49" charset="0"/>
              </a:rPr>
              <a:t>3.14</a:t>
            </a:r>
            <a:r>
              <a:rPr lang="en-US" dirty="0"/>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studentNumber</a:t>
            </a:r>
            <a:r>
              <a:rPr lang="en-US" dirty="0"/>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t>)</a:t>
            </a:r>
          </a:p>
          <a:p>
            <a:r>
              <a:rPr lang="en-US" dirty="0"/>
              <a:t>Operator – A symbol which operates on a value or variable (e.g., </a:t>
            </a:r>
            <a:r>
              <a:rPr lang="en-US" dirty="0">
                <a:latin typeface="Courier New" panose="02070309020205020404" pitchFamily="49" charset="0"/>
                <a:cs typeface="Courier New" panose="02070309020205020404" pitchFamily="49" charset="0"/>
              </a:rPr>
              <a:t>+</a:t>
            </a:r>
            <a:r>
              <a:rPr lang="en-US" dirty="0"/>
              <a:t>,</a:t>
            </a:r>
            <a:r>
              <a:rPr lang="en-US" dirty="0">
                <a:latin typeface="Courier New" panose="02070309020205020404" pitchFamily="49" charset="0"/>
                <a:cs typeface="Courier New" panose="02070309020205020404" pitchFamily="49" charset="0"/>
              </a:rPr>
              <a:t> =</a:t>
            </a:r>
            <a:r>
              <a:rPr lang="en-US" dirty="0"/>
              <a:t>,</a:t>
            </a:r>
            <a:r>
              <a:rPr lang="en-US" dirty="0">
                <a:latin typeface="Courier New" panose="02070309020205020404" pitchFamily="49" charset="0"/>
                <a:cs typeface="Courier New" panose="02070309020205020404" pitchFamily="49" charset="0"/>
              </a:rPr>
              <a:t> &gt;</a:t>
            </a:r>
            <a:r>
              <a:rPr lang="en-US" dirty="0"/>
              <a:t>,</a:t>
            </a:r>
            <a:r>
              <a:rPr lang="en-US" dirty="0">
                <a:latin typeface="Courier New" panose="02070309020205020404" pitchFamily="49" charset="0"/>
                <a:cs typeface="Courier New" panose="02070309020205020404" pitchFamily="49" charset="0"/>
              </a:rPr>
              <a:t> |</a:t>
            </a:r>
            <a:r>
              <a:rPr lang="en-US" dirty="0"/>
              <a:t>,</a:t>
            </a:r>
            <a:r>
              <a:rPr lang="en-US" dirty="0">
                <a:latin typeface="Courier New" panose="02070309020205020404" pitchFamily="49" charset="0"/>
                <a:cs typeface="Courier New" panose="02070309020205020404" pitchFamily="49" charset="0"/>
              </a:rPr>
              <a:t> &amp;&amp;</a:t>
            </a:r>
            <a:r>
              <a:rPr lang="en-US" dirty="0"/>
              <a:t>)</a:t>
            </a:r>
          </a:p>
          <a:p>
            <a:r>
              <a:rPr lang="en-US" dirty="0"/>
              <a:t>Expression – A combination of operators and operands (e.g., </a:t>
            </a:r>
            <a:r>
              <a:rPr lang="en-US" dirty="0">
                <a:latin typeface="Courier New" panose="02070309020205020404" pitchFamily="49" charset="0"/>
                <a:cs typeface="Courier New" panose="02070309020205020404" pitchFamily="49" charset="0"/>
              </a:rPr>
              <a:t>b + c</a:t>
            </a:r>
            <a:r>
              <a:rPr lang="en-US" dirty="0"/>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a:t>
            </a:r>
            <a:r>
              <a:rPr lang="en-US" dirty="0">
                <a:latin typeface="Courier New" panose="02070309020205020404" pitchFamily="49" charset="0"/>
                <a:cs typeface="Courier New" panose="02070309020205020404" pitchFamily="49" charset="0"/>
              </a:rPr>
              <a:t> !pointer</a:t>
            </a:r>
            <a:r>
              <a:rPr lang="en-US" dirty="0"/>
              <a:t>)</a:t>
            </a:r>
          </a:p>
        </p:txBody>
      </p:sp>
    </p:spTree>
    <p:extLst>
      <p:ext uri="{BB962C8B-B14F-4D97-AF65-F5344CB8AC3E}">
        <p14:creationId xmlns:p14="http://schemas.microsoft.com/office/powerpoint/2010/main" val="402760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graphicFrame>
        <p:nvGraphicFramePr>
          <p:cNvPr id="4" name="Content Placeholder 3"/>
          <p:cNvGraphicFramePr>
            <a:graphicFrameLocks noGrp="1"/>
          </p:cNvGraphicFramePr>
          <p:nvPr>
            <p:ph idx="1"/>
            <p:extLst/>
          </p:nvPr>
        </p:nvGraphicFramePr>
        <p:xfrm>
          <a:off x="424656" y="1305560"/>
          <a:ext cx="8294688" cy="4246880"/>
        </p:xfrm>
        <a:graphic>
          <a:graphicData uri="http://schemas.openxmlformats.org/drawingml/2006/table">
            <a:tbl>
              <a:tblPr firstRow="1" bandRow="1">
                <a:tableStyleId>{5C22544A-7EE6-4342-B048-85BDC9FD1C3A}</a:tableStyleId>
              </a:tblPr>
              <a:tblGrid>
                <a:gridCol w="1175544">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4071144">
                  <a:extLst>
                    <a:ext uri="{9D8B030D-6E8A-4147-A177-3AD203B41FA5}">
                      <a16:colId xmlns:a16="http://schemas.microsoft.com/office/drawing/2014/main" val="20003"/>
                    </a:ext>
                  </a:extLst>
                </a:gridCol>
              </a:tblGrid>
              <a:tr h="370840">
                <a:tc>
                  <a:txBody>
                    <a:bodyPr/>
                    <a:lstStyle/>
                    <a:p>
                      <a:r>
                        <a:rPr lang="en-US" dirty="0"/>
                        <a:t>Operator</a:t>
                      </a:r>
                    </a:p>
                  </a:txBody>
                  <a:tcPr/>
                </a:tc>
                <a:tc>
                  <a:txBody>
                    <a:bodyPr/>
                    <a:lstStyle/>
                    <a:p>
                      <a:r>
                        <a:rPr lang="en-US" dirty="0"/>
                        <a:t>Meaning</a:t>
                      </a:r>
                    </a:p>
                  </a:txBody>
                  <a:tcPr/>
                </a:tc>
                <a:tc>
                  <a:txBody>
                    <a:bodyPr/>
                    <a:lstStyle/>
                    <a:p>
                      <a:r>
                        <a:rPr lang="en-US" dirty="0"/>
                        <a:t>Example</a:t>
                      </a:r>
                    </a:p>
                  </a:txBody>
                  <a:tcPr/>
                </a:tc>
                <a:tc>
                  <a:txBody>
                    <a:bodyPr/>
                    <a:lstStyle/>
                    <a:p>
                      <a:r>
                        <a:rPr lang="en-US" dirty="0"/>
                        <a:t>Result</a:t>
                      </a:r>
                    </a:p>
                  </a:txBody>
                  <a:tcP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Multiplication</a:t>
                      </a:r>
                    </a:p>
                  </a:txBody>
                  <a:tcPr anchor="ctr"/>
                </a:tc>
                <a:tc>
                  <a:txBody>
                    <a:bodyPr/>
                    <a:lstStyle/>
                    <a:p>
                      <a:r>
                        <a:rPr lang="en-US" b="1" dirty="0">
                          <a:latin typeface="Courier New" panose="02070309020205020404" pitchFamily="49" charset="0"/>
                          <a:cs typeface="Courier New" panose="02070309020205020404" pitchFamily="49" charset="0"/>
                        </a:rPr>
                        <a:t>x</a:t>
                      </a:r>
                      <a:r>
                        <a:rPr lang="en-US" b="1" baseline="0" dirty="0">
                          <a:latin typeface="Courier New" panose="02070309020205020404" pitchFamily="49" charset="0"/>
                          <a:cs typeface="Courier New" panose="02070309020205020404" pitchFamily="49" charset="0"/>
                        </a:rPr>
                        <a:t> *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dirty="0"/>
                        <a:t>The product of </a:t>
                      </a:r>
                      <a:r>
                        <a:rPr lang="en-US" b="1" dirty="0">
                          <a:latin typeface="Courier New" panose="02070309020205020404" pitchFamily="49" charset="0"/>
                          <a:cs typeface="Courier New" panose="02070309020205020404" pitchFamily="49" charset="0"/>
                        </a:rPr>
                        <a:t>x</a:t>
                      </a:r>
                      <a:r>
                        <a:rPr lang="en-US" dirty="0"/>
                        <a:t> and</a:t>
                      </a:r>
                      <a:r>
                        <a:rPr lang="en-US" baseline="0" dirty="0"/>
                        <a:t> </a:t>
                      </a:r>
                      <a:r>
                        <a:rPr lang="en-US" b="1" dirty="0">
                          <a:latin typeface="Courier New" panose="02070309020205020404" pitchFamily="49" charset="0"/>
                          <a:cs typeface="Courier New" panose="02070309020205020404" pitchFamily="49" charset="0"/>
                        </a:rPr>
                        <a:t>y</a:t>
                      </a:r>
                      <a:endParaRPr lang="en-US" dirty="0"/>
                    </a:p>
                  </a:txBody>
                  <a:tcPr anchor="ct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Division</a:t>
                      </a:r>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dirty="0"/>
                        <a:t>The quotient of </a:t>
                      </a:r>
                      <a:r>
                        <a:rPr lang="en-US" b="1" dirty="0">
                          <a:latin typeface="Courier New" panose="02070309020205020404" pitchFamily="49" charset="0"/>
                          <a:cs typeface="Courier New" panose="02070309020205020404" pitchFamily="49" charset="0"/>
                        </a:rPr>
                        <a:t>x</a:t>
                      </a:r>
                      <a:r>
                        <a:rPr lang="en-US" dirty="0"/>
                        <a:t> by </a:t>
                      </a:r>
                      <a:r>
                        <a:rPr lang="en-US" b="1" dirty="0">
                          <a:latin typeface="Courier New" panose="02070309020205020404" pitchFamily="49" charset="0"/>
                          <a:cs typeface="Courier New" panose="02070309020205020404" pitchFamily="49" charset="0"/>
                        </a:rPr>
                        <a:t>y</a:t>
                      </a:r>
                      <a:endParaRPr lang="en-US" dirty="0"/>
                    </a:p>
                  </a:txBody>
                  <a:tcPr anchor="ct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Modulo</a:t>
                      </a:r>
                      <a:r>
                        <a:rPr lang="en-US" baseline="0" dirty="0"/>
                        <a:t> division</a:t>
                      </a:r>
                      <a:endParaRPr lang="en-US" dirty="0"/>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dirty="0"/>
                        <a:t>The remainder</a:t>
                      </a:r>
                      <a:r>
                        <a:rPr lang="en-US" baseline="0" dirty="0"/>
                        <a:t> of </a:t>
                      </a:r>
                      <a:r>
                        <a:rPr lang="en-US" b="1" dirty="0">
                          <a:latin typeface="Courier New" panose="02070309020205020404" pitchFamily="49" charset="0"/>
                          <a:cs typeface="Courier New" panose="02070309020205020404" pitchFamily="49" charset="0"/>
                        </a:rPr>
                        <a:t>x</a:t>
                      </a:r>
                      <a:r>
                        <a:rPr lang="en-US" baseline="0" dirty="0"/>
                        <a:t> / </a:t>
                      </a:r>
                      <a:r>
                        <a:rPr lang="en-US" b="1" dirty="0">
                          <a:latin typeface="Courier New" panose="02070309020205020404" pitchFamily="49" charset="0"/>
                          <a:cs typeface="Courier New" panose="02070309020205020404" pitchFamily="49" charset="0"/>
                        </a:rPr>
                        <a:t>y</a:t>
                      </a:r>
                      <a:endParaRPr lang="en-US" dirty="0"/>
                    </a:p>
                  </a:txBody>
                  <a:tcPr anchor="ctr"/>
                </a:tc>
                <a:extLst>
                  <a:ext uri="{0D108BD9-81ED-4DB2-BD59-A6C34878D82A}">
                    <a16:rowId xmlns:a16="http://schemas.microsoft.com/office/drawing/2014/main" val="10003"/>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Addition</a:t>
                      </a:r>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dirty="0"/>
                        <a:t>The sum of </a:t>
                      </a:r>
                      <a:r>
                        <a:rPr lang="en-US" b="1" dirty="0">
                          <a:latin typeface="Courier New" panose="02070309020205020404" pitchFamily="49" charset="0"/>
                          <a:cs typeface="Courier New" panose="02070309020205020404" pitchFamily="49" charset="0"/>
                        </a:rPr>
                        <a:t>x</a:t>
                      </a:r>
                      <a:r>
                        <a:rPr lang="en-US" dirty="0"/>
                        <a:t> and </a:t>
                      </a:r>
                      <a:r>
                        <a:rPr lang="en-US" b="1" dirty="0">
                          <a:latin typeface="Courier New" panose="02070309020205020404" pitchFamily="49" charset="0"/>
                          <a:cs typeface="Courier New" panose="02070309020205020404" pitchFamily="49" charset="0"/>
                        </a:rPr>
                        <a:t>y</a:t>
                      </a:r>
                      <a:endParaRPr lang="en-US" dirty="0"/>
                    </a:p>
                  </a:txBody>
                  <a:tcPr anchor="ctr"/>
                </a:tc>
                <a:extLst>
                  <a:ext uri="{0D108BD9-81ED-4DB2-BD59-A6C34878D82A}">
                    <a16:rowId xmlns:a16="http://schemas.microsoft.com/office/drawing/2014/main" val="10004"/>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Subtraction</a:t>
                      </a:r>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dirty="0"/>
                        <a:t>The difference of </a:t>
                      </a:r>
                      <a:r>
                        <a:rPr lang="en-US" b="1" dirty="0">
                          <a:latin typeface="Courier New" panose="02070309020205020404" pitchFamily="49" charset="0"/>
                          <a:cs typeface="Courier New" panose="02070309020205020404" pitchFamily="49" charset="0"/>
                        </a:rPr>
                        <a:t>x</a:t>
                      </a:r>
                      <a:r>
                        <a:rPr lang="en-US" dirty="0"/>
                        <a:t> and </a:t>
                      </a:r>
                      <a:r>
                        <a:rPr lang="en-US" b="1" dirty="0">
                          <a:latin typeface="Courier New" panose="02070309020205020404" pitchFamily="49" charset="0"/>
                          <a:cs typeface="Courier New" panose="02070309020205020404" pitchFamily="49" charset="0"/>
                        </a:rPr>
                        <a:t>y</a:t>
                      </a:r>
                      <a:endParaRPr lang="en-US" dirty="0"/>
                    </a:p>
                  </a:txBody>
                  <a:tcPr anchor="ctr"/>
                </a:tc>
                <a:extLst>
                  <a:ext uri="{0D108BD9-81ED-4DB2-BD59-A6C34878D82A}">
                    <a16:rowId xmlns:a16="http://schemas.microsoft.com/office/drawing/2014/main" val="10005"/>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Positive sign</a:t>
                      </a:r>
                    </a:p>
                  </a:txBody>
                  <a:tcPr anchor="ctr"/>
                </a:tc>
                <a:tc>
                  <a:txBody>
                    <a:bodyPr/>
                    <a:lstStyle/>
                    <a:p>
                      <a:r>
                        <a:rPr lang="en-US" b="1" dirty="0">
                          <a:latin typeface="Courier New" panose="02070309020205020404" pitchFamily="49" charset="0"/>
                          <a:cs typeface="Courier New" panose="02070309020205020404" pitchFamily="49" charset="0"/>
                        </a:rPr>
                        <a:t>+x</a:t>
                      </a:r>
                    </a:p>
                  </a:txBody>
                  <a:tcPr anchor="ctr"/>
                </a:tc>
                <a:tc>
                  <a:txBody>
                    <a:bodyPr/>
                    <a:lstStyle/>
                    <a:p>
                      <a:r>
                        <a:rPr lang="en-US" dirty="0"/>
                        <a:t>The value of </a:t>
                      </a:r>
                      <a:r>
                        <a:rPr lang="en-US" b="1" dirty="0">
                          <a:latin typeface="Courier New" panose="02070309020205020404" pitchFamily="49" charset="0"/>
                          <a:cs typeface="Courier New" panose="02070309020205020404" pitchFamily="49" charset="0"/>
                        </a:rPr>
                        <a:t>x</a:t>
                      </a:r>
                      <a:endParaRPr lang="en-US" dirty="0"/>
                    </a:p>
                  </a:txBody>
                  <a:tcPr anchor="ctr"/>
                </a:tc>
                <a:extLst>
                  <a:ext uri="{0D108BD9-81ED-4DB2-BD59-A6C34878D82A}">
                    <a16:rowId xmlns:a16="http://schemas.microsoft.com/office/drawing/2014/main" val="10006"/>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Negative sign</a:t>
                      </a:r>
                    </a:p>
                  </a:txBody>
                  <a:tcPr anchor="ctr"/>
                </a:tc>
                <a:tc>
                  <a:txBody>
                    <a:bodyPr/>
                    <a:lstStyle/>
                    <a:p>
                      <a:r>
                        <a:rPr lang="en-US" b="1" dirty="0">
                          <a:latin typeface="Courier New" panose="02070309020205020404" pitchFamily="49" charset="0"/>
                          <a:cs typeface="Courier New" panose="02070309020205020404" pitchFamily="49" charset="0"/>
                        </a:rPr>
                        <a:t>-x</a:t>
                      </a:r>
                    </a:p>
                  </a:txBody>
                  <a:tcPr anchor="ctr"/>
                </a:tc>
                <a:tc>
                  <a:txBody>
                    <a:bodyPr/>
                    <a:lstStyle/>
                    <a:p>
                      <a:r>
                        <a:rPr lang="en-US" dirty="0"/>
                        <a:t>The arithmetic negation of </a:t>
                      </a:r>
                      <a:r>
                        <a:rPr lang="en-US" b="1" dirty="0">
                          <a:latin typeface="Courier New" panose="02070309020205020404" pitchFamily="49" charset="0"/>
                          <a:cs typeface="Courier New" panose="02070309020205020404" pitchFamily="49" charset="0"/>
                        </a:rPr>
                        <a:t>x</a:t>
                      </a:r>
                      <a:endParaRPr lang="en-US" dirty="0"/>
                    </a:p>
                  </a:txBody>
                  <a:tcPr anchor="ctr"/>
                </a:tc>
                <a:extLst>
                  <a:ext uri="{0D108BD9-81ED-4DB2-BD59-A6C34878D82A}">
                    <a16:rowId xmlns:a16="http://schemas.microsoft.com/office/drawing/2014/main" val="10007"/>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Increment</a:t>
                      </a:r>
                    </a:p>
                  </a:txBody>
                  <a:tcPr anchor="ctr"/>
                </a:tc>
                <a:tc>
                  <a:txBody>
                    <a:bodyPr/>
                    <a:lstStyle/>
                    <a:p>
                      <a:r>
                        <a:rPr lang="en-US" b="1" dirty="0">
                          <a:latin typeface="Courier New" panose="02070309020205020404" pitchFamily="49" charset="0"/>
                          <a:cs typeface="Courier New" panose="02070309020205020404" pitchFamily="49" charset="0"/>
                        </a:rPr>
                        <a:t>++x</a:t>
                      </a:r>
                    </a:p>
                    <a:p>
                      <a:r>
                        <a:rPr lang="en-US" b="1" dirty="0">
                          <a:latin typeface="Courier New" panose="02070309020205020404" pitchFamily="49" charset="0"/>
                          <a:cs typeface="Courier New" panose="02070309020205020404" pitchFamily="49" charset="0"/>
                        </a:rPr>
                        <a:t>x++</a:t>
                      </a:r>
                    </a:p>
                  </a:txBody>
                  <a:tcPr anchor="ctr"/>
                </a:tc>
                <a:tc>
                  <a:txBody>
                    <a:bodyPr/>
                    <a:lstStyle/>
                    <a:p>
                      <a:r>
                        <a:rPr lang="en-US" b="1" dirty="0">
                          <a:latin typeface="Courier New" panose="02070309020205020404" pitchFamily="49" charset="0"/>
                          <a:cs typeface="Courier New" panose="02070309020205020404" pitchFamily="49" charset="0"/>
                        </a:rPr>
                        <a:t>x = x + 1</a:t>
                      </a:r>
                      <a:r>
                        <a:rPr lang="en-US" dirty="0"/>
                        <a:t> (before evaluation)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x = x + 1</a:t>
                      </a:r>
                      <a:r>
                        <a:rPr lang="en-US" dirty="0"/>
                        <a:t> (after evaluation)</a:t>
                      </a:r>
                    </a:p>
                  </a:txBody>
                  <a:tcPr anchor="ctr"/>
                </a:tc>
                <a:extLst>
                  <a:ext uri="{0D108BD9-81ED-4DB2-BD59-A6C34878D82A}">
                    <a16:rowId xmlns:a16="http://schemas.microsoft.com/office/drawing/2014/main" val="10008"/>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Decrement</a:t>
                      </a:r>
                    </a:p>
                  </a:txBody>
                  <a:tcPr anchor="ctr"/>
                </a:tc>
                <a:tc>
                  <a:txBody>
                    <a:bodyPr/>
                    <a:lstStyle/>
                    <a:p>
                      <a:r>
                        <a:rPr lang="en-US" b="1" dirty="0">
                          <a:latin typeface="Courier New" panose="02070309020205020404" pitchFamily="49" charset="0"/>
                          <a:cs typeface="Courier New" panose="02070309020205020404" pitchFamily="49" charset="0"/>
                        </a:rPr>
                        <a:t>--x</a:t>
                      </a:r>
                    </a:p>
                    <a:p>
                      <a:r>
                        <a:rPr lang="en-US" b="1" dirty="0">
                          <a:latin typeface="Courier New" panose="02070309020205020404" pitchFamily="49" charset="0"/>
                          <a:cs typeface="Courier New" panose="02070309020205020404" pitchFamily="49" charset="0"/>
                        </a:rPr>
                        <a:t>x--</a:t>
                      </a:r>
                    </a:p>
                  </a:txBody>
                  <a:tcPr anchor="ctr"/>
                </a:tc>
                <a:tc>
                  <a:txBody>
                    <a:bodyPr/>
                    <a:lstStyle/>
                    <a:p>
                      <a:r>
                        <a:rPr lang="en-US" b="1" dirty="0">
                          <a:latin typeface="Courier New" panose="02070309020205020404" pitchFamily="49" charset="0"/>
                          <a:cs typeface="Courier New" panose="02070309020205020404" pitchFamily="49" charset="0"/>
                        </a:rPr>
                        <a:t>x = x - 1</a:t>
                      </a:r>
                      <a:r>
                        <a:rPr lang="en-US" dirty="0"/>
                        <a:t> (before evaluation)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x = x - 1</a:t>
                      </a:r>
                      <a:r>
                        <a:rPr lang="en-US" dirty="0"/>
                        <a:t> (after evaluation)</a:t>
                      </a: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2902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graphicFrame>
        <p:nvGraphicFramePr>
          <p:cNvPr id="4" name="Content Placeholder 3"/>
          <p:cNvGraphicFramePr>
            <a:graphicFrameLocks noGrp="1"/>
          </p:cNvGraphicFramePr>
          <p:nvPr>
            <p:ph idx="1"/>
            <p:extLst/>
          </p:nvPr>
        </p:nvGraphicFramePr>
        <p:xfrm>
          <a:off x="424656" y="1305560"/>
          <a:ext cx="8294688" cy="4246880"/>
        </p:xfrm>
        <a:graphic>
          <a:graphicData uri="http://schemas.openxmlformats.org/drawingml/2006/table">
            <a:tbl>
              <a:tblPr firstRow="1" bandRow="1">
                <a:tableStyleId>{5C22544A-7EE6-4342-B048-85BDC9FD1C3A}</a:tableStyleId>
              </a:tblPr>
              <a:tblGrid>
                <a:gridCol w="1175544">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4071144">
                  <a:extLst>
                    <a:ext uri="{9D8B030D-6E8A-4147-A177-3AD203B41FA5}">
                      <a16:colId xmlns:a16="http://schemas.microsoft.com/office/drawing/2014/main" val="20003"/>
                    </a:ext>
                  </a:extLst>
                </a:gridCol>
              </a:tblGrid>
              <a:tr h="370840">
                <a:tc>
                  <a:txBody>
                    <a:bodyPr/>
                    <a:lstStyle/>
                    <a:p>
                      <a:r>
                        <a:rPr lang="en-US" dirty="0"/>
                        <a:t>Operator</a:t>
                      </a:r>
                    </a:p>
                  </a:txBody>
                  <a:tcPr/>
                </a:tc>
                <a:tc>
                  <a:txBody>
                    <a:bodyPr/>
                    <a:lstStyle/>
                    <a:p>
                      <a:r>
                        <a:rPr lang="en-US" dirty="0"/>
                        <a:t>Meaning</a:t>
                      </a:r>
                    </a:p>
                  </a:txBody>
                  <a:tcPr/>
                </a:tc>
                <a:tc>
                  <a:txBody>
                    <a:bodyPr/>
                    <a:lstStyle/>
                    <a:p>
                      <a:r>
                        <a:rPr lang="en-US" dirty="0"/>
                        <a:t>Example</a:t>
                      </a:r>
                    </a:p>
                  </a:txBody>
                  <a:tcPr/>
                </a:tc>
                <a:tc>
                  <a:txBody>
                    <a:bodyPr/>
                    <a:lstStyle/>
                    <a:p>
                      <a:r>
                        <a:rPr lang="en-US" dirty="0"/>
                        <a:t>Result Example</a:t>
                      </a:r>
                    </a:p>
                  </a:txBody>
                  <a:tcP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Multiplication</a:t>
                      </a:r>
                    </a:p>
                  </a:txBody>
                  <a:tcPr anchor="ctr"/>
                </a:tc>
                <a:tc>
                  <a:txBody>
                    <a:bodyPr/>
                    <a:lstStyle/>
                    <a:p>
                      <a:r>
                        <a:rPr lang="en-US" b="1" dirty="0">
                          <a:latin typeface="Courier New" panose="02070309020205020404" pitchFamily="49" charset="0"/>
                          <a:cs typeface="Courier New" panose="02070309020205020404" pitchFamily="49" charset="0"/>
                        </a:rPr>
                        <a:t>x</a:t>
                      </a:r>
                      <a:r>
                        <a:rPr lang="en-US" b="1" baseline="0" dirty="0">
                          <a:latin typeface="Courier New" panose="02070309020205020404" pitchFamily="49" charset="0"/>
                          <a:cs typeface="Courier New" panose="02070309020205020404" pitchFamily="49" charset="0"/>
                        </a:rPr>
                        <a:t> * y</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5 * 3  // Result: 15</a:t>
                      </a:r>
                    </a:p>
                  </a:txBody>
                  <a:tcPr anchor="ct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Division</a:t>
                      </a:r>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b="1" dirty="0">
                          <a:latin typeface="Courier New" panose="02070309020205020404" pitchFamily="49" charset="0"/>
                          <a:cs typeface="Courier New" panose="02070309020205020404" pitchFamily="49" charset="0"/>
                        </a:rPr>
                        <a:t>5 / 3  // Result: 1</a:t>
                      </a:r>
                      <a:r>
                        <a:rPr lang="en-US" b="1" baseline="30000" dirty="0">
                          <a:latin typeface="Courier New" panose="02070309020205020404" pitchFamily="49" charset="0"/>
                          <a:cs typeface="Courier New" panose="02070309020205020404" pitchFamily="49" charset="0"/>
                        </a:rPr>
                        <a:t>*</a:t>
                      </a:r>
                    </a:p>
                  </a:txBody>
                  <a:tcPr anchor="ct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Modulo</a:t>
                      </a:r>
                      <a:r>
                        <a:rPr lang="en-US" baseline="0" dirty="0"/>
                        <a:t> division</a:t>
                      </a:r>
                      <a:endParaRPr lang="en-US" dirty="0"/>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b="1" dirty="0">
                          <a:latin typeface="Courier New" panose="02070309020205020404" pitchFamily="49" charset="0"/>
                          <a:cs typeface="Courier New" panose="02070309020205020404" pitchFamily="49" charset="0"/>
                        </a:rPr>
                        <a:t>5 % 3  // Result: 2</a:t>
                      </a:r>
                      <a:r>
                        <a:rPr lang="en-US" b="1" baseline="30000"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3"/>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Addition</a:t>
                      </a:r>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b="1" dirty="0">
                          <a:latin typeface="Courier New" panose="02070309020205020404" pitchFamily="49" charset="0"/>
                          <a:cs typeface="Courier New" panose="02070309020205020404" pitchFamily="49" charset="0"/>
                        </a:rPr>
                        <a:t>5 + 3  // Result: 8</a:t>
                      </a:r>
                    </a:p>
                  </a:txBody>
                  <a:tcPr anchor="ctr"/>
                </a:tc>
                <a:extLst>
                  <a:ext uri="{0D108BD9-81ED-4DB2-BD59-A6C34878D82A}">
                    <a16:rowId xmlns:a16="http://schemas.microsoft.com/office/drawing/2014/main" val="10004"/>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Subtraction</a:t>
                      </a:r>
                    </a:p>
                  </a:txBody>
                  <a:tcPr anchor="ctr"/>
                </a:tc>
                <a:tc>
                  <a:txBody>
                    <a:bodyPr/>
                    <a:lstStyle/>
                    <a:p>
                      <a:r>
                        <a:rPr lang="en-US" b="1" dirty="0">
                          <a:latin typeface="Courier New" panose="02070309020205020404" pitchFamily="49" charset="0"/>
                          <a:cs typeface="Courier New" panose="02070309020205020404" pitchFamily="49" charset="0"/>
                        </a:rPr>
                        <a:t>x – y</a:t>
                      </a:r>
                    </a:p>
                  </a:txBody>
                  <a:tcPr anchor="ctr"/>
                </a:tc>
                <a:tc>
                  <a:txBody>
                    <a:bodyPr/>
                    <a:lstStyle/>
                    <a:p>
                      <a:r>
                        <a:rPr lang="en-US" b="1" dirty="0">
                          <a:latin typeface="Courier New" panose="02070309020205020404" pitchFamily="49" charset="0"/>
                          <a:cs typeface="Courier New" panose="02070309020205020404" pitchFamily="49" charset="0"/>
                        </a:rPr>
                        <a:t>5 - 3  // Result: 2</a:t>
                      </a:r>
                    </a:p>
                  </a:txBody>
                  <a:tcPr anchor="ctr"/>
                </a:tc>
                <a:extLst>
                  <a:ext uri="{0D108BD9-81ED-4DB2-BD59-A6C34878D82A}">
                    <a16:rowId xmlns:a16="http://schemas.microsoft.com/office/drawing/2014/main" val="10005"/>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Positive sign</a:t>
                      </a:r>
                    </a:p>
                  </a:txBody>
                  <a:tcPr anchor="ctr"/>
                </a:tc>
                <a:tc>
                  <a:txBody>
                    <a:bodyPr/>
                    <a:lstStyle/>
                    <a:p>
                      <a:r>
                        <a:rPr lang="en-US" b="1" dirty="0">
                          <a:latin typeface="Courier New" panose="02070309020205020404" pitchFamily="49" charset="0"/>
                          <a:cs typeface="Courier New" panose="02070309020205020404" pitchFamily="49" charset="0"/>
                        </a:rPr>
                        <a:t>+x</a:t>
                      </a:r>
                    </a:p>
                  </a:txBody>
                  <a:tcPr anchor="ctr"/>
                </a:tc>
                <a:tc>
                  <a:txBody>
                    <a:bodyPr/>
                    <a:lstStyle/>
                    <a:p>
                      <a:r>
                        <a:rPr lang="en-US" b="1" dirty="0">
                          <a:latin typeface="Courier New" panose="02070309020205020404" pitchFamily="49" charset="0"/>
                          <a:cs typeface="Courier New" panose="02070309020205020404" pitchFamily="49" charset="0"/>
                        </a:rPr>
                        <a:t>+5     // Result: 5</a:t>
                      </a:r>
                    </a:p>
                  </a:txBody>
                  <a:tcPr anchor="ctr"/>
                </a:tc>
                <a:extLst>
                  <a:ext uri="{0D108BD9-81ED-4DB2-BD59-A6C34878D82A}">
                    <a16:rowId xmlns:a16="http://schemas.microsoft.com/office/drawing/2014/main" val="10006"/>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Negative sign</a:t>
                      </a:r>
                    </a:p>
                  </a:txBody>
                  <a:tcPr anchor="ctr"/>
                </a:tc>
                <a:tc>
                  <a:txBody>
                    <a:bodyPr/>
                    <a:lstStyle/>
                    <a:p>
                      <a:r>
                        <a:rPr lang="en-US" b="1" dirty="0">
                          <a:latin typeface="Courier New" panose="02070309020205020404" pitchFamily="49" charset="0"/>
                          <a:cs typeface="Courier New" panose="02070309020205020404" pitchFamily="49" charset="0"/>
                        </a:rPr>
                        <a:t>-x</a:t>
                      </a:r>
                    </a:p>
                  </a:txBody>
                  <a:tcPr anchor="ctr"/>
                </a:tc>
                <a:tc>
                  <a:txBody>
                    <a:bodyPr/>
                    <a:lstStyle/>
                    <a:p>
                      <a:r>
                        <a:rPr lang="en-US" b="1" dirty="0">
                          <a:latin typeface="Courier New" panose="02070309020205020404" pitchFamily="49" charset="0"/>
                          <a:cs typeface="Courier New" panose="02070309020205020404" pitchFamily="49" charset="0"/>
                        </a:rPr>
                        <a:t>-5     // Result: -5</a:t>
                      </a:r>
                    </a:p>
                  </a:txBody>
                  <a:tcPr anchor="ctr"/>
                </a:tc>
                <a:extLst>
                  <a:ext uri="{0D108BD9-81ED-4DB2-BD59-A6C34878D82A}">
                    <a16:rowId xmlns:a16="http://schemas.microsoft.com/office/drawing/2014/main" val="10007"/>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Increment</a:t>
                      </a:r>
                    </a:p>
                  </a:txBody>
                  <a:tcPr anchor="ctr"/>
                </a:tc>
                <a:tc>
                  <a:txBody>
                    <a:bodyPr/>
                    <a:lstStyle/>
                    <a:p>
                      <a:r>
                        <a:rPr lang="en-US" b="1" dirty="0">
                          <a:latin typeface="Courier New" panose="02070309020205020404" pitchFamily="49" charset="0"/>
                          <a:cs typeface="Courier New" panose="02070309020205020404" pitchFamily="49" charset="0"/>
                        </a:rPr>
                        <a:t>++x</a:t>
                      </a:r>
                    </a:p>
                    <a:p>
                      <a:r>
                        <a:rPr lang="en-US" b="1" dirty="0">
                          <a:latin typeface="Courier New" panose="02070309020205020404" pitchFamily="49" charset="0"/>
                          <a:cs typeface="Courier New" panose="02070309020205020404" pitchFamily="49" charset="0"/>
                        </a:rPr>
                        <a:t>y++</a:t>
                      </a:r>
                    </a:p>
                  </a:txBody>
                  <a:tcPr anchor="ctr"/>
                </a:tc>
                <a:tc>
                  <a:txBody>
                    <a:bodyPr/>
                    <a:lstStyle/>
                    <a:p>
                      <a:r>
                        <a:rPr lang="en-US" b="1" dirty="0">
                          <a:latin typeface="Courier New" panose="02070309020205020404" pitchFamily="49" charset="0"/>
                          <a:cs typeface="Courier New" panose="02070309020205020404" pitchFamily="49" charset="0"/>
                        </a:rPr>
                        <a:t>++5    // Result: 6</a:t>
                      </a:r>
                      <a:r>
                        <a:rPr lang="en-US" b="1" baseline="30000"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3++    // Result: 3 (4)</a:t>
                      </a:r>
                      <a:r>
                        <a:rPr lang="en-US" b="1" baseline="30000"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8"/>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Decrement</a:t>
                      </a:r>
                    </a:p>
                  </a:txBody>
                  <a:tcPr anchor="ctr"/>
                </a:tc>
                <a:tc>
                  <a:txBody>
                    <a:bodyPr/>
                    <a:lstStyle/>
                    <a:p>
                      <a:r>
                        <a:rPr lang="en-US" b="1" dirty="0">
                          <a:latin typeface="Courier New" panose="02070309020205020404" pitchFamily="49" charset="0"/>
                          <a:cs typeface="Courier New" panose="02070309020205020404" pitchFamily="49" charset="0"/>
                        </a:rPr>
                        <a:t>--y</a:t>
                      </a:r>
                    </a:p>
                    <a:p>
                      <a:r>
                        <a:rPr lang="en-US" b="1" dirty="0">
                          <a:latin typeface="Courier New" panose="02070309020205020404" pitchFamily="49" charset="0"/>
                          <a:cs typeface="Courier New" panose="02070309020205020404" pitchFamily="49" charset="0"/>
                        </a:rPr>
                        <a:t>x--</a:t>
                      </a:r>
                    </a:p>
                  </a:txBody>
                  <a:tcPr anchor="ctr"/>
                </a:tc>
                <a:tc>
                  <a:txBody>
                    <a:bodyPr/>
                    <a:lstStyle/>
                    <a:p>
                      <a:r>
                        <a:rPr lang="en-US" b="1" dirty="0">
                          <a:latin typeface="Courier New" panose="02070309020205020404" pitchFamily="49" charset="0"/>
                          <a:cs typeface="Courier New" panose="02070309020205020404" pitchFamily="49" charset="0"/>
                        </a:rPr>
                        <a:t>--3    // Result: 2</a:t>
                      </a:r>
                      <a:r>
                        <a:rPr lang="en-US" b="1" baseline="30000"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5--    // Result: 5 (4)</a:t>
                      </a:r>
                      <a:r>
                        <a:rPr lang="en-US" b="1" baseline="30000"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009"/>
                  </a:ext>
                </a:extLst>
              </a:tr>
            </a:tbl>
          </a:graphicData>
        </a:graphic>
      </p:graphicFrame>
      <p:sp>
        <p:nvSpPr>
          <p:cNvPr id="5" name="TextBox 4"/>
          <p:cNvSpPr txBox="1"/>
          <p:nvPr/>
        </p:nvSpPr>
        <p:spPr>
          <a:xfrm>
            <a:off x="-304800" y="5867400"/>
            <a:ext cx="97536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Each result example asserts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 = 5” and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 = 3”.</a:t>
            </a:r>
          </a:p>
        </p:txBody>
      </p:sp>
      <p:sp>
        <p:nvSpPr>
          <p:cNvPr id="6" name="TextBox 5"/>
          <p:cNvSpPr txBox="1"/>
          <p:nvPr/>
        </p:nvSpPr>
        <p:spPr>
          <a:xfrm>
            <a:off x="-304800" y="6359843"/>
            <a:ext cx="97536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Will be discussed in upcoming slides</a:t>
            </a:r>
          </a:p>
        </p:txBody>
      </p:sp>
    </p:spTree>
    <p:extLst>
      <p:ext uri="{BB962C8B-B14F-4D97-AF65-F5344CB8AC3E}">
        <p14:creationId xmlns:p14="http://schemas.microsoft.com/office/powerpoint/2010/main" val="134091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lstStyle/>
          <a:p>
            <a:pPr marL="0" indent="0">
              <a:buNone/>
            </a:pPr>
            <a:r>
              <a:rPr lang="en-US" dirty="0">
                <a:effectLst>
                  <a:outerShdw blurRad="38100" dist="38100" dir="2700000" algn="tl">
                    <a:srgbClr val="000000">
                      <a:alpha val="43137"/>
                    </a:srgbClr>
                  </a:outerShdw>
                </a:effectLst>
              </a:rPr>
              <a:t>Division</a:t>
            </a:r>
          </a:p>
          <a:p>
            <a:r>
              <a:rPr lang="en-US" dirty="0"/>
              <a:t>Problem:  Division with integer operands returns an integer  (e.g., </a:t>
            </a:r>
            <a:r>
              <a:rPr lang="en-US" dirty="0">
                <a:latin typeface="Courier New" panose="02070309020205020404" pitchFamily="49" charset="0"/>
                <a:cs typeface="Courier New" panose="02070309020205020404" pitchFamily="49" charset="0"/>
              </a:rPr>
              <a:t>5 / 3 </a:t>
            </a:r>
            <a:r>
              <a:rPr lang="en-US" dirty="0"/>
              <a:t>returns</a:t>
            </a:r>
            <a:r>
              <a:rPr lang="en-US" dirty="0">
                <a:latin typeface="Courier New" panose="02070309020205020404" pitchFamily="49" charset="0"/>
                <a:cs typeface="Courier New" panose="02070309020205020404" pitchFamily="49" charset="0"/>
              </a:rPr>
              <a:t> 1</a:t>
            </a:r>
            <a:r>
              <a:rPr lang="en-US" dirty="0"/>
              <a:t>)</a:t>
            </a:r>
          </a:p>
          <a:p>
            <a:r>
              <a:rPr lang="en-US" dirty="0"/>
              <a:t>Solution:  Express the integer as a decimal or type cast the operand</a:t>
            </a:r>
          </a:p>
          <a:p>
            <a:endParaRPr lang="en-US" dirty="0"/>
          </a:p>
        </p:txBody>
      </p:sp>
      <p:sp>
        <p:nvSpPr>
          <p:cNvPr id="4" name="Content Placeholder 2"/>
          <p:cNvSpPr txBox="1">
            <a:spLocks/>
          </p:cNvSpPr>
          <p:nvPr/>
        </p:nvSpPr>
        <p:spPr bwMode="auto">
          <a:xfrm>
            <a:off x="420624" y="3294888"/>
            <a:ext cx="8294687" cy="3279648"/>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y = 3;	// Ignore this faux pas</a:t>
            </a:r>
          </a:p>
          <a:p>
            <a:pPr marL="0" indent="0">
              <a:buNone/>
            </a:pPr>
            <a:r>
              <a:rPr lang="en-US" sz="1800" dirty="0">
                <a:latin typeface="Courier New" panose="02070309020205020404" pitchFamily="49" charset="0"/>
                <a:cs typeface="Courier New" panose="02070309020205020404" pitchFamily="49" charset="0"/>
              </a:rPr>
              <a:t>//////// EXPRESS AS INTEGER ///////</a:t>
            </a:r>
          </a:p>
          <a:p>
            <a:pPr marL="0" indent="0">
              <a:buNone/>
            </a:pPr>
            <a:r>
              <a:rPr lang="en-US" sz="1800" dirty="0">
                <a:latin typeface="Courier New" panose="02070309020205020404" pitchFamily="49" charset="0"/>
                <a:cs typeface="Courier New" panose="02070309020205020404" pitchFamily="49" charset="0"/>
              </a:rPr>
              <a:t>5 / 3				// Result:  1</a:t>
            </a:r>
          </a:p>
          <a:p>
            <a:pPr marL="0" indent="0">
              <a:buNone/>
            </a:pPr>
            <a:r>
              <a:rPr lang="en-US" sz="1800" dirty="0">
                <a:latin typeface="Courier New" panose="02070309020205020404" pitchFamily="49" charset="0"/>
                <a:cs typeface="Courier New" panose="02070309020205020404" pitchFamily="49" charset="0"/>
              </a:rPr>
              <a:t>5.0 / 3			// Result:  1.666667</a:t>
            </a:r>
          </a:p>
          <a:p>
            <a:pPr marL="0" indent="0">
              <a:buNone/>
            </a:pPr>
            <a:r>
              <a:rPr lang="en-US" sz="1800" dirty="0">
                <a:latin typeface="Courier New" panose="02070309020205020404" pitchFamily="49" charset="0"/>
                <a:cs typeface="Courier New" panose="02070309020205020404" pitchFamily="49" charset="0"/>
              </a:rPr>
              <a:t>5 / 3.0			// Result:  1.666667</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TYPE CAST AS FLOAT //////// </a:t>
            </a:r>
          </a:p>
          <a:p>
            <a:pPr marL="0" indent="0">
              <a:buNone/>
            </a:pPr>
            <a:r>
              <a:rPr lang="en-US" sz="1800" dirty="0">
                <a:latin typeface="Courier New" panose="02070309020205020404" pitchFamily="49" charset="0"/>
                <a:cs typeface="Courier New" panose="02070309020205020404" pitchFamily="49" charset="0"/>
              </a:rPr>
              <a:t>(float)x / y			// Result:  1.666667</a:t>
            </a:r>
          </a:p>
          <a:p>
            <a:pPr marL="0" indent="0">
              <a:buNone/>
            </a:pPr>
            <a:r>
              <a:rPr lang="en-US" sz="1800" dirty="0">
                <a:latin typeface="Courier New" panose="02070309020205020404" pitchFamily="49" charset="0"/>
                <a:cs typeface="Courier New" panose="02070309020205020404" pitchFamily="49" charset="0"/>
              </a:rPr>
              <a:t>x / (float)y			// Result:  1.666667</a:t>
            </a:r>
          </a:p>
          <a:p>
            <a:pPr marL="0" indent="0">
              <a:buNone/>
            </a:pPr>
            <a:r>
              <a:rPr lang="en-US" sz="1800" dirty="0">
                <a:latin typeface="Courier New" panose="02070309020205020404" pitchFamily="49" charset="0"/>
                <a:cs typeface="Courier New" panose="02070309020205020404" pitchFamily="49" charset="0"/>
              </a:rPr>
              <a:t>(float)x / (float)y		// Result:  1.666667</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550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lstStyle/>
          <a:p>
            <a:pPr marL="0" indent="0">
              <a:buNone/>
            </a:pPr>
            <a:r>
              <a:rPr lang="en-US" dirty="0">
                <a:effectLst>
                  <a:outerShdw blurRad="38100" dist="38100" dir="2700000" algn="tl">
                    <a:srgbClr val="000000">
                      <a:alpha val="43137"/>
                    </a:srgbClr>
                  </a:outerShdw>
                </a:effectLst>
              </a:rPr>
              <a:t>Modulo</a:t>
            </a:r>
          </a:p>
          <a:p>
            <a:r>
              <a:rPr lang="en-US" dirty="0"/>
              <a:t>Definition:  Finds the remainder after division of one </a:t>
            </a:r>
            <a:r>
              <a:rPr lang="en-US" i="1" u="sng" dirty="0"/>
              <a:t>integer</a:t>
            </a:r>
            <a:r>
              <a:rPr lang="en-US" dirty="0"/>
              <a:t> by another </a:t>
            </a:r>
            <a:r>
              <a:rPr lang="en-US" i="1" u="sng" dirty="0"/>
              <a:t>integer</a:t>
            </a:r>
            <a:r>
              <a:rPr lang="en-US" dirty="0"/>
              <a:t> </a:t>
            </a:r>
          </a:p>
          <a:p>
            <a:r>
              <a:rPr lang="en-US" dirty="0"/>
              <a:t>Expressed: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modulo </a:t>
            </a:r>
            <a:r>
              <a:rPr lang="en-US" i="1" dirty="0">
                <a:latin typeface="Courier New" panose="02070309020205020404" pitchFamily="49" charset="0"/>
                <a:cs typeface="Courier New" panose="02070309020205020404" pitchFamily="49" charset="0"/>
              </a:rPr>
              <a:t>n</a:t>
            </a:r>
            <a:r>
              <a:rPr lang="en-US" dirty="0"/>
              <a:t> (abbreviated as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mod </a:t>
            </a:r>
            <a:r>
              <a:rPr lang="en-US" i="1" dirty="0">
                <a:latin typeface="Courier New" panose="02070309020205020404" pitchFamily="49" charset="0"/>
                <a:cs typeface="Courier New" panose="02070309020205020404" pitchFamily="49" charset="0"/>
              </a:rPr>
              <a:t>n</a:t>
            </a:r>
            <a:r>
              <a:rPr lang="en-US" dirty="0"/>
              <a:t>)</a:t>
            </a:r>
          </a:p>
          <a:p>
            <a:r>
              <a:rPr lang="en-US" dirty="0"/>
              <a:t>Mathematically: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p>
          <a:p>
            <a:endParaRPr lang="en-US" dirty="0"/>
          </a:p>
        </p:txBody>
      </p:sp>
      <p:sp>
        <p:nvSpPr>
          <p:cNvPr id="4" name="Content Placeholder 2"/>
          <p:cNvSpPr txBox="1">
            <a:spLocks/>
          </p:cNvSpPr>
          <p:nvPr/>
        </p:nvSpPr>
        <p:spPr bwMode="auto">
          <a:xfrm>
            <a:off x="420624" y="3581400"/>
            <a:ext cx="8294687" cy="2993136"/>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MODULO EXAMPLES //////// </a:t>
            </a:r>
          </a:p>
          <a:p>
            <a:pPr marL="0" indent="0">
              <a:buNone/>
            </a:pPr>
            <a:r>
              <a:rPr lang="en-US" sz="1800" dirty="0">
                <a:latin typeface="Courier New" panose="02070309020205020404" pitchFamily="49" charset="0"/>
                <a:cs typeface="Courier New" panose="02070309020205020404" pitchFamily="49" charset="0"/>
              </a:rPr>
              <a:t>5 % 3				// Result:  2</a:t>
            </a:r>
          </a:p>
          <a:p>
            <a:pPr marL="0" indent="0">
              <a:buNone/>
            </a:pPr>
            <a:r>
              <a:rPr lang="en-US" sz="1800" dirty="0">
                <a:latin typeface="Courier New" panose="02070309020205020404" pitchFamily="49" charset="0"/>
                <a:cs typeface="Courier New" panose="02070309020205020404" pitchFamily="49" charset="0"/>
              </a:rPr>
              <a:t>27 % 16			// Result:  11</a:t>
            </a:r>
          </a:p>
          <a:p>
            <a:pPr marL="0" indent="0">
              <a:buNone/>
            </a:pPr>
            <a:r>
              <a:rPr lang="en-US" sz="1800" dirty="0">
                <a:latin typeface="Courier New" panose="02070309020205020404" pitchFamily="49" charset="0"/>
                <a:cs typeface="Courier New" panose="02070309020205020404" pitchFamily="49" charset="0"/>
              </a:rPr>
              <a:t>30 % 3				// Result:  0</a:t>
            </a:r>
          </a:p>
          <a:p>
            <a:pPr marL="0" indent="0">
              <a:buNone/>
            </a:pPr>
            <a:r>
              <a:rPr lang="en-US" sz="1800" dirty="0">
                <a:latin typeface="Courier New" panose="02070309020205020404" pitchFamily="49" charset="0"/>
                <a:cs typeface="Courier New" panose="02070309020205020404" pitchFamily="49" charset="0"/>
              </a:rPr>
              <a:t>4 % 7				// Result:  4</a:t>
            </a:r>
          </a:p>
          <a:p>
            <a:pPr marL="0" indent="0">
              <a:buNone/>
            </a:pPr>
            <a:r>
              <a:rPr lang="en-US" sz="1800" dirty="0">
                <a:latin typeface="Courier New" panose="02070309020205020404" pitchFamily="49" charset="0"/>
                <a:cs typeface="Courier New" panose="02070309020205020404" pitchFamily="49" charset="0"/>
              </a:rPr>
              <a:t>////////// MODULO QUIZ ////////// </a:t>
            </a:r>
          </a:p>
          <a:p>
            <a:pPr marL="0" indent="0">
              <a:buNone/>
            </a:pPr>
            <a:r>
              <a:rPr lang="en-US" sz="1800" dirty="0">
                <a:latin typeface="Courier New" panose="02070309020205020404" pitchFamily="49" charset="0"/>
                <a:cs typeface="Courier New" panose="02070309020205020404" pitchFamily="49" charset="0"/>
              </a:rPr>
              <a:t>35 % 3				// Result:  </a:t>
            </a:r>
            <a:r>
              <a:rPr lang="en-US" sz="1800" dirty="0">
                <a:solidFill>
                  <a:schemeClr val="accent2"/>
                </a:solidFill>
                <a:latin typeface="Courier New" panose="02070309020205020404" pitchFamily="49" charset="0"/>
                <a:cs typeface="Courier New" panose="02070309020205020404" pitchFamily="49" charset="0"/>
              </a:rPr>
              <a:t>2</a:t>
            </a:r>
          </a:p>
          <a:p>
            <a:pPr marL="0" indent="0">
              <a:buNone/>
            </a:pPr>
            <a:r>
              <a:rPr lang="en-US" sz="1800" dirty="0">
                <a:latin typeface="Courier New" panose="02070309020205020404" pitchFamily="49" charset="0"/>
                <a:cs typeface="Courier New" panose="02070309020205020404" pitchFamily="49" charset="0"/>
              </a:rPr>
              <a:t>16 % 6				// Result:  </a:t>
            </a:r>
            <a:r>
              <a:rPr lang="en-US" sz="1800" dirty="0">
                <a:solidFill>
                  <a:schemeClr val="accent2"/>
                </a:solidFill>
                <a:latin typeface="Courier New" panose="02070309020205020404" pitchFamily="49" charset="0"/>
                <a:cs typeface="Courier New" panose="02070309020205020404" pitchFamily="49" charset="0"/>
              </a:rPr>
              <a:t>4</a:t>
            </a:r>
          </a:p>
          <a:p>
            <a:pPr marL="0" indent="0">
              <a:buNone/>
            </a:pPr>
            <a:r>
              <a:rPr lang="en-US" sz="1800" dirty="0">
                <a:latin typeface="Courier New" panose="02070309020205020404" pitchFamily="49" charset="0"/>
                <a:cs typeface="Courier New" panose="02070309020205020404" pitchFamily="49" charset="0"/>
              </a:rPr>
              <a:t>1 % 199			// Result:  </a:t>
            </a:r>
            <a:r>
              <a:rPr lang="en-US" sz="1800" dirty="0">
                <a:solidFill>
                  <a:schemeClr val="accent2"/>
                </a:solidFill>
                <a:latin typeface="Courier New" panose="02070309020205020404" pitchFamily="49" charset="0"/>
                <a:cs typeface="Courier New" panose="02070309020205020404" pitchFamily="49" charset="0"/>
              </a:rPr>
              <a:t>1</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420624" y="3584448"/>
            <a:ext cx="8294687" cy="2993136"/>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MODULO EXAMPLES //////// </a:t>
            </a:r>
          </a:p>
          <a:p>
            <a:pPr marL="0" indent="0">
              <a:buNone/>
            </a:pPr>
            <a:r>
              <a:rPr lang="en-US" sz="1800" dirty="0">
                <a:latin typeface="Courier New" panose="02070309020205020404" pitchFamily="49" charset="0"/>
                <a:cs typeface="Courier New" panose="02070309020205020404" pitchFamily="49" charset="0"/>
              </a:rPr>
              <a:t>5 % 3				// Result:  2</a:t>
            </a:r>
          </a:p>
          <a:p>
            <a:pPr marL="0" indent="0">
              <a:buNone/>
            </a:pPr>
            <a:r>
              <a:rPr lang="en-US" sz="1800" dirty="0">
                <a:latin typeface="Courier New" panose="02070309020205020404" pitchFamily="49" charset="0"/>
                <a:cs typeface="Courier New" panose="02070309020205020404" pitchFamily="49" charset="0"/>
              </a:rPr>
              <a:t>27 % 16			// Result:  11</a:t>
            </a:r>
          </a:p>
          <a:p>
            <a:pPr marL="0" indent="0">
              <a:buNone/>
            </a:pPr>
            <a:r>
              <a:rPr lang="en-US" sz="1800" dirty="0">
                <a:latin typeface="Courier New" panose="02070309020205020404" pitchFamily="49" charset="0"/>
                <a:cs typeface="Courier New" panose="02070309020205020404" pitchFamily="49" charset="0"/>
              </a:rPr>
              <a:t>30 % 3				// Result:  0</a:t>
            </a:r>
          </a:p>
          <a:p>
            <a:pPr marL="0" indent="0">
              <a:buNone/>
            </a:pPr>
            <a:r>
              <a:rPr lang="en-US" sz="1800" dirty="0">
                <a:latin typeface="Courier New" panose="02070309020205020404" pitchFamily="49" charset="0"/>
                <a:cs typeface="Courier New" panose="02070309020205020404" pitchFamily="49" charset="0"/>
              </a:rPr>
              <a:t>4 % 7				// Result:  4</a:t>
            </a:r>
          </a:p>
          <a:p>
            <a:pPr marL="0" indent="0">
              <a:buNone/>
            </a:pPr>
            <a:r>
              <a:rPr lang="en-US" sz="1800" dirty="0">
                <a:latin typeface="Courier New" panose="02070309020205020404" pitchFamily="49" charset="0"/>
                <a:cs typeface="Courier New" panose="02070309020205020404" pitchFamily="49" charset="0"/>
              </a:rPr>
              <a:t>////////// MODULO QUIZ ////////// </a:t>
            </a:r>
          </a:p>
          <a:p>
            <a:pPr marL="0" indent="0">
              <a:buNone/>
            </a:pPr>
            <a:r>
              <a:rPr lang="en-US" sz="1800" dirty="0">
                <a:latin typeface="Courier New" panose="02070309020205020404" pitchFamily="49" charset="0"/>
                <a:cs typeface="Courier New" panose="02070309020205020404" pitchFamily="49" charset="0"/>
              </a:rPr>
              <a:t>35 % 3				// Result: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16 % 6				// Result: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1 % 199			// Result: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65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lstStyle/>
          <a:p>
            <a:pPr marL="0" indent="0">
              <a:buNone/>
            </a:pPr>
            <a:r>
              <a:rPr lang="en-US" dirty="0">
                <a:effectLst>
                  <a:outerShdw blurRad="38100" dist="38100" dir="2700000" algn="tl">
                    <a:srgbClr val="000000">
                      <a:alpha val="43137"/>
                    </a:srgbClr>
                  </a:outerShdw>
                </a:effectLst>
              </a:rPr>
              <a:t>Increment/Decrement</a:t>
            </a:r>
          </a:p>
          <a:p>
            <a:r>
              <a:rPr lang="en-US" dirty="0"/>
              <a:t>Accomplishes two operations: add/subtract one (1), return the operand’s value</a:t>
            </a:r>
          </a:p>
          <a:p>
            <a:r>
              <a:rPr lang="en-US" dirty="0"/>
              <a:t>The placement of the operator determines the operation’s order of execution</a:t>
            </a:r>
          </a:p>
          <a:p>
            <a:endParaRPr lang="en-US" dirty="0"/>
          </a:p>
          <a:p>
            <a:endParaRPr lang="en-US" dirty="0"/>
          </a:p>
        </p:txBody>
      </p:sp>
      <p:sp>
        <p:nvSpPr>
          <p:cNvPr id="4" name="Content Placeholder 2"/>
          <p:cNvSpPr txBox="1">
            <a:spLocks/>
          </p:cNvSpPr>
          <p:nvPr/>
        </p:nvSpPr>
        <p:spPr bwMode="auto">
          <a:xfrm>
            <a:off x="420624" y="3304032"/>
            <a:ext cx="8294687" cy="3279648"/>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y = 3;	// Ignore this faux pas</a:t>
            </a:r>
          </a:p>
          <a:p>
            <a:pPr marL="0" indent="0">
              <a:buNone/>
            </a:pPr>
            <a:r>
              <a:rPr lang="en-US" sz="1800" dirty="0">
                <a:latin typeface="Courier New" panose="02070309020205020404" pitchFamily="49" charset="0"/>
                <a:cs typeface="Courier New" panose="02070309020205020404" pitchFamily="49" charset="0"/>
              </a:rPr>
              <a:t>//////// INCREMENT ////////</a:t>
            </a:r>
          </a:p>
          <a:p>
            <a:pPr marL="0" indent="0">
              <a:buNone/>
            </a:pPr>
            <a:r>
              <a:rPr lang="en-US" sz="1800" dirty="0">
                <a:latin typeface="Courier New" panose="02070309020205020404" pitchFamily="49" charset="0"/>
                <a:cs typeface="Courier New" panose="02070309020205020404" pitchFamily="49" charset="0"/>
              </a:rPr>
              <a:t>x++				// Result:  5; x = 5 + 1</a:t>
            </a:r>
          </a:p>
          <a:p>
            <a:pPr marL="0" indent="0">
              <a:buNone/>
            </a:pPr>
            <a:r>
              <a:rPr lang="en-US" sz="1800" dirty="0">
                <a:latin typeface="Courier New" panose="02070309020205020404" pitchFamily="49" charset="0"/>
                <a:cs typeface="Courier New" panose="02070309020205020404" pitchFamily="49" charset="0"/>
              </a:rPr>
              <a:t>++y				// y = 3 + 1; Result:  4</a:t>
            </a:r>
          </a:p>
          <a:p>
            <a:pPr marL="0" indent="0">
              <a:buNone/>
            </a:pPr>
            <a:r>
              <a:rPr lang="en-US" sz="1800" dirty="0">
                <a:latin typeface="Courier New" panose="02070309020205020404" pitchFamily="49" charset="0"/>
                <a:cs typeface="Courier New" panose="02070309020205020404" pitchFamily="49" charset="0"/>
              </a:rPr>
              <a:t>++x				// x = 6 + 1; Result:  7</a:t>
            </a:r>
          </a:p>
          <a:p>
            <a:pPr marL="0" indent="0">
              <a:buNone/>
            </a:pPr>
            <a:r>
              <a:rPr lang="en-US" sz="1800" dirty="0">
                <a:latin typeface="Courier New" panose="02070309020205020404" pitchFamily="49" charset="0"/>
                <a:cs typeface="Courier New" panose="02070309020205020404" pitchFamily="49" charset="0"/>
              </a:rPr>
              <a:t>x = 5; y = 3;			// Reset variables</a:t>
            </a:r>
          </a:p>
          <a:p>
            <a:pPr marL="0" indent="0">
              <a:buNone/>
            </a:pPr>
            <a:r>
              <a:rPr lang="en-US" sz="1800" dirty="0">
                <a:latin typeface="Courier New" panose="02070309020205020404" pitchFamily="49" charset="0"/>
                <a:cs typeface="Courier New" panose="02070309020205020404" pitchFamily="49" charset="0"/>
              </a:rPr>
              <a:t>//////// DECREMENT ////////</a:t>
            </a:r>
          </a:p>
          <a:p>
            <a:pPr marL="0" indent="0">
              <a:buNone/>
            </a:pPr>
            <a:r>
              <a:rPr lang="en-US" sz="1800" dirty="0">
                <a:latin typeface="Courier New" panose="02070309020205020404" pitchFamily="49" charset="0"/>
                <a:cs typeface="Courier New" panose="02070309020205020404" pitchFamily="49" charset="0"/>
              </a:rPr>
              <a:t>--y				// y = 3 - 1; Result:  2</a:t>
            </a:r>
          </a:p>
          <a:p>
            <a:pPr marL="0" indent="0">
              <a:buNone/>
            </a:pPr>
            <a:r>
              <a:rPr lang="en-US" sz="1800" dirty="0">
                <a:latin typeface="Courier New" panose="02070309020205020404" pitchFamily="49" charset="0"/>
                <a:cs typeface="Courier New" panose="02070309020205020404" pitchFamily="49" charset="0"/>
              </a:rPr>
              <a:t>--x				// x = 5 - 1; Result:  4</a:t>
            </a:r>
          </a:p>
          <a:p>
            <a:pPr marL="0" indent="0">
              <a:buNone/>
            </a:pPr>
            <a:r>
              <a:rPr lang="en-US" sz="1800" dirty="0">
                <a:latin typeface="Courier New" panose="02070309020205020404" pitchFamily="49" charset="0"/>
                <a:cs typeface="Courier New" panose="02070309020205020404" pitchFamily="49" charset="0"/>
              </a:rPr>
              <a:t>y--				// Result:  4; y = 4 - 1</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735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420624" y="1728216"/>
            <a:ext cx="8294687" cy="398678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WRITE EACH RESULT //////// </a:t>
            </a:r>
          </a:p>
          <a:p>
            <a:pPr marL="0" indent="0">
              <a:buNone/>
            </a:pPr>
            <a:r>
              <a:rPr lang="en-US" sz="1800" dirty="0">
                <a:latin typeface="Courier New" panose="02070309020205020404" pitchFamily="49" charset="0"/>
                <a:cs typeface="Courier New" panose="02070309020205020404" pitchFamily="49" charset="0"/>
              </a:rPr>
              <a:t>x * y				// 0.     </a:t>
            </a:r>
            <a:r>
              <a:rPr lang="en-US" sz="1800" dirty="0">
                <a:solidFill>
                  <a:schemeClr val="accent2"/>
                </a:solidFill>
                <a:latin typeface="Courier New" panose="02070309020205020404" pitchFamily="49" charset="0"/>
                <a:cs typeface="Courier New" panose="02070309020205020404" pitchFamily="49" charset="0"/>
              </a:rPr>
              <a:t>28</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z = x / y			// 1.     </a:t>
            </a:r>
            <a:r>
              <a:rPr lang="en-US" sz="1800" dirty="0">
                <a:solidFill>
                  <a:schemeClr val="accent2"/>
                </a:solidFill>
                <a:latin typeface="Courier New" panose="02070309020205020404" pitchFamily="49" charset="0"/>
                <a:cs typeface="Courier New" panose="02070309020205020404" pitchFamily="49" charset="0"/>
              </a:rPr>
              <a:t>1.000000</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2.     </a:t>
            </a:r>
            <a:r>
              <a:rPr lang="en-US" sz="1800" dirty="0">
                <a:solidFill>
                  <a:schemeClr val="accent2"/>
                </a:solidFill>
                <a:latin typeface="Courier New" panose="02070309020205020404" pitchFamily="49" charset="0"/>
                <a:cs typeface="Courier New" panose="02070309020205020404" pitchFamily="49" charset="0"/>
              </a:rPr>
              <a:t>3</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x				// 3.     </a:t>
            </a:r>
            <a:r>
              <a:rPr lang="en-US" sz="1800" dirty="0">
                <a:solidFill>
                  <a:schemeClr val="accent2"/>
                </a:solidFill>
                <a:latin typeface="Courier New" panose="02070309020205020404" pitchFamily="49" charset="0"/>
                <a:cs typeface="Courier New" panose="02070309020205020404" pitchFamily="49" charset="0"/>
              </a:rPr>
              <a:t>11</a:t>
            </a:r>
          </a:p>
          <a:p>
            <a:pPr marL="0" indent="0">
              <a:buNone/>
            </a:pPr>
            <a:r>
              <a:rPr lang="en-US" sz="1800" dirty="0">
                <a:latin typeface="Courier New" panose="02070309020205020404" pitchFamily="49" charset="0"/>
                <a:cs typeface="Courier New" panose="02070309020205020404" pitchFamily="49" charset="0"/>
              </a:rPr>
              <a:t>y - x				// 4.     </a:t>
            </a:r>
            <a:r>
              <a:rPr lang="en-US" sz="1800" dirty="0">
                <a:solidFill>
                  <a:schemeClr val="accent2"/>
                </a:solidFill>
                <a:latin typeface="Courier New" panose="02070309020205020404" pitchFamily="49" charset="0"/>
                <a:cs typeface="Courier New" panose="02070309020205020404" pitchFamily="49" charset="0"/>
              </a:rPr>
              <a:t>-3</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5.     </a:t>
            </a:r>
            <a:r>
              <a:rPr lang="en-US" sz="1800" dirty="0">
                <a:solidFill>
                  <a:schemeClr val="accent2"/>
                </a:solidFill>
                <a:latin typeface="Courier New" panose="02070309020205020404" pitchFamily="49" charset="0"/>
                <a:cs typeface="Courier New" panose="02070309020205020404" pitchFamily="49" charset="0"/>
              </a:rPr>
              <a:t>-4</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6.     </a:t>
            </a:r>
            <a:r>
              <a:rPr lang="en-US" sz="1800" dirty="0">
                <a:solidFill>
                  <a:schemeClr val="accent2"/>
                </a:solidFill>
                <a:latin typeface="Courier New" panose="02070309020205020404" pitchFamily="49" charset="0"/>
                <a:cs typeface="Courier New" panose="02070309020205020404" pitchFamily="49" charset="0"/>
              </a:rPr>
              <a:t>8</a:t>
            </a:r>
          </a:p>
          <a:p>
            <a:pPr marL="0" indent="0">
              <a:buNone/>
            </a:pPr>
            <a:r>
              <a:rPr lang="en-US" sz="1800" dirty="0">
                <a:latin typeface="Courier New" panose="02070309020205020404" pitchFamily="49" charset="0"/>
                <a:cs typeface="Courier New" panose="02070309020205020404" pitchFamily="49" charset="0"/>
              </a:rPr>
              <a:t>y++				// 7.     </a:t>
            </a:r>
            <a:r>
              <a:rPr lang="en-US" sz="1800" dirty="0">
                <a:solidFill>
                  <a:schemeClr val="accent2"/>
                </a:solidFill>
                <a:latin typeface="Courier New" panose="02070309020205020404" pitchFamily="49" charset="0"/>
                <a:cs typeface="Courier New" panose="02070309020205020404" pitchFamily="49" charset="0"/>
              </a:rPr>
              <a:t>4</a:t>
            </a:r>
          </a:p>
          <a:p>
            <a:pPr marL="0" indent="0">
              <a:buNone/>
            </a:pPr>
            <a:r>
              <a:rPr lang="en-US" sz="1800" dirty="0">
                <a:latin typeface="Courier New" panose="02070309020205020404" pitchFamily="49" charset="0"/>
                <a:cs typeface="Courier New" panose="02070309020205020404" pitchFamily="49" charset="0"/>
              </a:rPr>
              <a:t>x--				// 8.     </a:t>
            </a:r>
            <a:r>
              <a:rPr lang="en-US" sz="1800" dirty="0">
                <a:solidFill>
                  <a:schemeClr val="accent2"/>
                </a:solidFill>
                <a:latin typeface="Courier New" panose="02070309020205020404" pitchFamily="49" charset="0"/>
                <a:cs typeface="Courier New" panose="02070309020205020404" pitchFamily="49" charset="0"/>
              </a:rPr>
              <a:t>7</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9.     </a:t>
            </a:r>
            <a:r>
              <a:rPr lang="en-US" sz="1800" dirty="0">
                <a:solidFill>
                  <a:schemeClr val="accent2"/>
                </a:solidFill>
                <a:latin typeface="Courier New" panose="02070309020205020404" pitchFamily="49" charset="0"/>
                <a:cs typeface="Courier New" panose="02070309020205020404" pitchFamily="49" charset="0"/>
              </a:rPr>
              <a:t>3</a:t>
            </a:r>
          </a:p>
          <a:p>
            <a:pPr marL="0" indent="0">
              <a:buNone/>
            </a:pPr>
            <a:r>
              <a:rPr lang="en-US" sz="1800" dirty="0">
                <a:latin typeface="Courier New" panose="02070309020205020404" pitchFamily="49" charset="0"/>
                <a:cs typeface="Courier New" panose="02070309020205020404" pitchFamily="49" charset="0"/>
              </a:rPr>
              <a:t>1 + 2 * (3 + y) + 5		// BONUS  </a:t>
            </a:r>
            <a:r>
              <a:rPr lang="en-US" sz="1800" dirty="0">
                <a:solidFill>
                  <a:schemeClr val="accent2"/>
                </a:solidFill>
                <a:latin typeface="Courier New" panose="02070309020205020404" pitchFamily="49" charset="0"/>
                <a:cs typeface="Courier New" panose="02070309020205020404" pitchFamily="49" charset="0"/>
              </a:rPr>
              <a:t>20</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420624" y="1731264"/>
            <a:ext cx="8294687" cy="3983736"/>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800" dirty="0">
                <a:latin typeface="Courier New" panose="02070309020205020404" pitchFamily="49" charset="0"/>
                <a:cs typeface="Courier New" panose="02070309020205020404" pitchFamily="49" charset="0"/>
              </a:rPr>
              <a:t>//////// WRITE EACH RESULT //////// </a:t>
            </a:r>
          </a:p>
          <a:p>
            <a:pPr marL="0" indent="0">
              <a:buNone/>
            </a:pPr>
            <a:r>
              <a:rPr lang="en-US" sz="1800" dirty="0">
                <a:latin typeface="Courier New" panose="02070309020205020404" pitchFamily="49" charset="0"/>
                <a:cs typeface="Courier New" panose="02070309020205020404" pitchFamily="49" charset="0"/>
              </a:rPr>
              <a:t>x * y				// 0.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z = x / y 			// 1.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y				// 2.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x				// 3.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y - x				// 4.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5.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 6.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y++				// 7.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x--				// 8.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--y				// 9.     </a:t>
            </a:r>
            <a:r>
              <a:rPr lang="en-US" sz="1800" dirty="0">
                <a:solidFill>
                  <a:schemeClr val="accent2"/>
                </a:solidFill>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1 + 2 * (3 + y) + 5		// BONUS  </a:t>
            </a:r>
            <a:r>
              <a:rPr lang="en-US" sz="1800" dirty="0">
                <a:solidFill>
                  <a:schemeClr val="accent2"/>
                </a:solidFill>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r>
              <a:rPr lang="en-US" dirty="0"/>
              <a:t>Arithmetic Operator Quiz</a:t>
            </a:r>
          </a:p>
        </p:txBody>
      </p:sp>
      <p:sp>
        <p:nvSpPr>
          <p:cNvPr id="2" name="Title 1"/>
          <p:cNvSpPr>
            <a:spLocks noGrp="1"/>
          </p:cNvSpPr>
          <p:nvPr>
            <p:ph type="title"/>
          </p:nvPr>
        </p:nvSpPr>
        <p:spPr/>
        <p:txBody>
          <a:bodyPr/>
          <a:lstStyle/>
          <a:p>
            <a:r>
              <a:rPr lang="en-US" dirty="0"/>
              <a:t>Arithmetic Operators</a:t>
            </a:r>
          </a:p>
        </p:txBody>
      </p:sp>
      <p:sp>
        <p:nvSpPr>
          <p:cNvPr id="7" name="TextBox 6"/>
          <p:cNvSpPr txBox="1"/>
          <p:nvPr/>
        </p:nvSpPr>
        <p:spPr>
          <a:xfrm>
            <a:off x="-228600" y="5867400"/>
            <a:ext cx="96012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Each result example asserts</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x = 7”,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y = 4”, and “float z = 0”.</a:t>
            </a:r>
          </a:p>
        </p:txBody>
      </p:sp>
    </p:spTree>
    <p:extLst>
      <p:ext uri="{BB962C8B-B14F-4D97-AF65-F5344CB8AC3E}">
        <p14:creationId xmlns:p14="http://schemas.microsoft.com/office/powerpoint/2010/main" val="63103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b46a1f42-d9ef-485c-a1c8-eb38d14efb06">688CW-1390982759-767</_dlc_DocId>
    <_dlc_DocIdUrl xmlns="b46a1f42-d9ef-485c-a1c8-eb38d14efb06">
      <Url>https://org1.eis.af.mil/sites/688iow/318IOG/90ios/DOT/_layouts/DocIdRedir.aspx?ID=688CW-1390982759-767</Url>
      <Description>688CW-1390982759-767</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B1E147-9C23-496A-BC5C-6F9AB3AD041B}">
  <ds:schemaRefs>
    <ds:schemaRef ds:uri="http://schemas.microsoft.com/sharepoint/events"/>
  </ds:schemaRefs>
</ds:datastoreItem>
</file>

<file path=customXml/itemProps2.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3.xml><?xml version="1.0" encoding="utf-8"?>
<ds:datastoreItem xmlns:ds="http://schemas.openxmlformats.org/officeDocument/2006/customXml" ds:itemID="{C7674591-288E-407E-B9B8-EFC3D90616AD}">
  <ds:schemaRef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b46a1f42-d9ef-485c-a1c8-eb38d14efb06"/>
    <ds:schemaRef ds:uri="http://www.w3.org/XML/1998/namespace"/>
    <ds:schemaRef ds:uri="http://schemas.microsoft.com/office/2006/metadata/properties"/>
    <ds:schemaRef ds:uri="http://purl.org/dc/dcmitype/"/>
    <ds:schemaRef ds:uri="http://purl.org/dc/terms/"/>
  </ds:schemaRefs>
</ds:datastoreItem>
</file>

<file path=customXml/itemProps4.xml><?xml version="1.0" encoding="utf-8"?>
<ds:datastoreItem xmlns:ds="http://schemas.openxmlformats.org/officeDocument/2006/customXml" ds:itemID="{9CAF0B97-9307-42C2-9D27-D695AAB0D7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8248</TotalTime>
  <Words>4058</Words>
  <Application>Microsoft Office PowerPoint</Application>
  <PresentationFormat>On-screen Show (4:3)</PresentationFormat>
  <Paragraphs>844</Paragraphs>
  <Slides>28</Slides>
  <Notes>21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 New</vt:lpstr>
      <vt:lpstr>Generic</vt:lpstr>
      <vt:lpstr>Operators &amp; Expressions</vt:lpstr>
      <vt:lpstr>Outline</vt:lpstr>
      <vt:lpstr>Definitions</vt:lpstr>
      <vt:lpstr>Arithmetic Operators</vt:lpstr>
      <vt:lpstr>Arithmetic Operators</vt:lpstr>
      <vt:lpstr>Arithmetic Operators</vt:lpstr>
      <vt:lpstr>Arithmetic Operators</vt:lpstr>
      <vt:lpstr>Arithmetic Operators</vt:lpstr>
      <vt:lpstr>Arithmetic Operators</vt:lpstr>
      <vt:lpstr>Relational Operators</vt:lpstr>
      <vt:lpstr>Relational Operators</vt:lpstr>
      <vt:lpstr>Relational Operators</vt:lpstr>
      <vt:lpstr>Relational Operators</vt:lpstr>
      <vt:lpstr>Logical Operators</vt:lpstr>
      <vt:lpstr>Logical Operators</vt:lpstr>
      <vt:lpstr>Logical Operators</vt:lpstr>
      <vt:lpstr>Logical Operators</vt:lpstr>
      <vt:lpstr>Assignment Operators</vt:lpstr>
      <vt:lpstr>Assignment Operators</vt:lpstr>
      <vt:lpstr>Assignment Operators</vt:lpstr>
      <vt:lpstr>Precedence</vt:lpstr>
      <vt:lpstr>PowerPoint Presentation</vt:lpstr>
      <vt:lpstr>Precedence</vt:lpstr>
      <vt:lpstr>Performance Lab 1</vt:lpstr>
      <vt:lpstr>Performance Lab 1</vt:lpstr>
      <vt:lpstr>Performance Lab 1</vt:lpstr>
      <vt:lpstr>Performance Lab 1</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351</cp:revision>
  <dcterms:created xsi:type="dcterms:W3CDTF">2012-04-23T20:09:00Z</dcterms:created>
  <dcterms:modified xsi:type="dcterms:W3CDTF">2017-08-23T20:22:36Z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64319b9d-e690-47bf-8024-20a640e6ae95</vt:lpwstr>
  </property>
</Properties>
</file>