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43"/>
  </p:notesMasterIdLst>
  <p:sldIdLst>
    <p:sldId id="299" r:id="rId6"/>
    <p:sldId id="301" r:id="rId7"/>
    <p:sldId id="316" r:id="rId8"/>
    <p:sldId id="339" r:id="rId9"/>
    <p:sldId id="317" r:id="rId10"/>
    <p:sldId id="318" r:id="rId11"/>
    <p:sldId id="322" r:id="rId12"/>
    <p:sldId id="320" r:id="rId13"/>
    <p:sldId id="321" r:id="rId14"/>
    <p:sldId id="323" r:id="rId15"/>
    <p:sldId id="325" r:id="rId16"/>
    <p:sldId id="327" r:id="rId17"/>
    <p:sldId id="326" r:id="rId18"/>
    <p:sldId id="328" r:id="rId19"/>
    <p:sldId id="330" r:id="rId20"/>
    <p:sldId id="331" r:id="rId21"/>
    <p:sldId id="332" r:id="rId22"/>
    <p:sldId id="333" r:id="rId23"/>
    <p:sldId id="335" r:id="rId24"/>
    <p:sldId id="337" r:id="rId25"/>
    <p:sldId id="340" r:id="rId26"/>
    <p:sldId id="352" r:id="rId27"/>
    <p:sldId id="353" r:id="rId28"/>
    <p:sldId id="354" r:id="rId29"/>
    <p:sldId id="338" r:id="rId30"/>
    <p:sldId id="341" r:id="rId31"/>
    <p:sldId id="342" r:id="rId32"/>
    <p:sldId id="343" r:id="rId33"/>
    <p:sldId id="344" r:id="rId34"/>
    <p:sldId id="345" r:id="rId35"/>
    <p:sldId id="346" r:id="rId36"/>
    <p:sldId id="347" r:id="rId37"/>
    <p:sldId id="348" r:id="rId38"/>
    <p:sldId id="349" r:id="rId39"/>
    <p:sldId id="350" r:id="rId40"/>
    <p:sldId id="351" r:id="rId41"/>
    <p:sldId id="30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40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1176" autoAdjust="0"/>
  </p:normalViewPr>
  <p:slideViewPr>
    <p:cSldViewPr>
      <p:cViewPr varScale="1">
        <p:scale>
          <a:sx n="58" d="100"/>
          <a:sy n="58" d="100"/>
        </p:scale>
        <p:origin x="1188" y="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should include a discussion regarding style and/or function.  Honestly, the decision to retry, ignore or abort (in the face of an error) depends on the overall function of your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128310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“Common</a:t>
            </a:r>
            <a:r>
              <a:rPr lang="en-US" baseline="0" dirty="0"/>
              <a:t> Mistake” example, </a:t>
            </a:r>
            <a:r>
              <a:rPr lang="en-US" baseline="0" dirty="0" err="1"/>
              <a:t>errno</a:t>
            </a:r>
            <a:r>
              <a:rPr lang="en-US" baseline="0" dirty="0"/>
              <a:t> may not preserve the earlier error number from the </a:t>
            </a:r>
            <a:r>
              <a:rPr lang="en-US" baseline="0" dirty="0" err="1"/>
              <a:t>myFunc</a:t>
            </a:r>
            <a:r>
              <a:rPr lang="en-US" baseline="0" dirty="0"/>
              <a:t> error return value.  Saving the </a:t>
            </a:r>
            <a:r>
              <a:rPr lang="en-US" baseline="0" dirty="0" err="1"/>
              <a:t>errno</a:t>
            </a:r>
            <a:r>
              <a:rPr lang="en-US" baseline="0" dirty="0"/>
              <a:t> will preserve the value before another function call, such as </a:t>
            </a:r>
            <a:r>
              <a:rPr lang="en-US" baseline="0" dirty="0" err="1"/>
              <a:t>printf</a:t>
            </a:r>
            <a:r>
              <a:rPr lang="en-US" baseline="0" dirty="0"/>
              <a:t>(), changes it.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87937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1" baseline="0" dirty="0"/>
              <a:t>TRIVIA:</a:t>
            </a:r>
            <a:r>
              <a:rPr lang="en-US" b="0" baseline="0" dirty="0"/>
              <a:t>  “End of Line” is a recurring phrase from the Tron movies.  The screenshot included here is from Dillinger’s terminal.</a:t>
            </a:r>
            <a:endParaRPr lang="en-US" b="1"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277377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1" baseline="0" dirty="0"/>
              <a:t>TRIVIA:</a:t>
            </a:r>
            <a:r>
              <a:rPr lang="en-US" b="0" baseline="0" dirty="0"/>
              <a:t>  The title of this lab is a quote from the Master Control Program (MCP) in Tron immediately following the MCP line, “</a:t>
            </a:r>
            <a:r>
              <a:rPr lang="en-US" dirty="0"/>
              <a:t>I'm warning you. You're entering a big error, Flynn.</a:t>
            </a:r>
            <a:r>
              <a:rPr lang="en-US" b="0" baseline="0" dirty="0"/>
              <a:t>”</a:t>
            </a:r>
            <a:endParaRPr lang="en-US" b="1"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269394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https://guilhermemacielferreira.com/2011/09/03/best-c-coding-practices-assert/</a:t>
            </a:r>
          </a:p>
          <a:p>
            <a:endParaRPr lang="en-US" dirty="0"/>
          </a:p>
          <a:p>
            <a:r>
              <a:rPr lang="en-US" dirty="0"/>
              <a:t>Here follows verifications where Assert is very useful:</a:t>
            </a:r>
          </a:p>
          <a:p>
            <a:r>
              <a:rPr lang="en-US" b="1" dirty="0"/>
              <a:t>Valid range of values.</a:t>
            </a:r>
            <a:r>
              <a:rPr lang="en-US" dirty="0"/>
              <a:t> If you expect that your algorithm’s result falls within a specific range of values, you can use an Assert. However,  if this value is from an external source (like user input), you must use an error handling technique.</a:t>
            </a:r>
          </a:p>
          <a:p>
            <a:r>
              <a:rPr lang="en-US" dirty="0"/>
              <a:t>#include &lt;</a:t>
            </a:r>
            <a:r>
              <a:rPr lang="en-US" dirty="0" err="1"/>
              <a:t>assert.h</a:t>
            </a:r>
            <a:r>
              <a:rPr lang="en-US" dirty="0"/>
              <a:t>&gt;</a:t>
            </a:r>
            <a:br>
              <a:rPr lang="en-US" dirty="0"/>
            </a:br>
            <a:br>
              <a:rPr lang="en-US" dirty="0"/>
            </a:br>
            <a:r>
              <a:rPr lang="en-US" dirty="0" err="1"/>
              <a:t>int</a:t>
            </a:r>
            <a:r>
              <a:rPr lang="en-US" dirty="0"/>
              <a:t> sin(float angle)</a:t>
            </a:r>
            <a:br>
              <a:rPr lang="en-US" dirty="0"/>
            </a:br>
            <a:r>
              <a:rPr lang="en-US" dirty="0"/>
              <a:t>{</a:t>
            </a:r>
            <a:br>
              <a:rPr lang="en-US" dirty="0"/>
            </a:br>
            <a:r>
              <a:rPr lang="en-US" dirty="0"/>
              <a:t>assert((0 &lt;= angle) &amp;&amp; (angle &lt;= 360));</a:t>
            </a:r>
            <a:br>
              <a:rPr lang="en-US" dirty="0"/>
            </a:br>
            <a:r>
              <a:rPr lang="en-US" dirty="0"/>
              <a:t>...</a:t>
            </a:r>
            <a:br>
              <a:rPr lang="en-US" dirty="0"/>
            </a:br>
            <a:r>
              <a:rPr lang="en-US" dirty="0"/>
              <a:t>}</a:t>
            </a:r>
          </a:p>
          <a:p>
            <a:r>
              <a:rPr lang="en-US" b="1" dirty="0"/>
              <a:t>Specific values.</a:t>
            </a:r>
            <a:r>
              <a:rPr lang="en-US" dirty="0"/>
              <a:t> Sometimes, we want to ensure that the result of a computation is a specific value, or sometimes to implement test cases, where the value of an input must result into an output value.</a:t>
            </a:r>
          </a:p>
          <a:p>
            <a:r>
              <a:rPr lang="en-US" b="1" dirty="0"/>
              <a:t>Design by contract.</a:t>
            </a:r>
            <a:r>
              <a:rPr lang="en-US" dirty="0"/>
              <a:t> Design by contract is a technique described in [1] where distinct parts of code agree on specific data values. These agreements are the contracts. The caller’s obligations to the routine are preconditions, and the routine’s obligations to the caller are the </a:t>
            </a:r>
            <a:r>
              <a:rPr lang="en-US" dirty="0" err="1"/>
              <a:t>postconditions</a:t>
            </a:r>
            <a:r>
              <a:rPr lang="en-US" dirty="0"/>
              <a:t>. Using Asserts, we can check preconditions by testing against parameters values, whereas </a:t>
            </a:r>
            <a:r>
              <a:rPr lang="en-US" dirty="0" err="1"/>
              <a:t>postconditions</a:t>
            </a:r>
            <a:r>
              <a:rPr lang="en-US" dirty="0"/>
              <a:t> we can test by verifying if the results of the routine are within expected values.</a:t>
            </a:r>
          </a:p>
          <a:p>
            <a:r>
              <a:rPr lang="en-US" b="1" dirty="0"/>
              <a:t>Non-null pointers, when they MUST be non-null.</a:t>
            </a:r>
            <a:r>
              <a:rPr lang="en-US" dirty="0"/>
              <a:t> If in some parts of your software you expect a valid pointer, leaving to the caller routine the responsibility to validate that pointer, this is a good opportunity to validate the correctness of your logic. However, it is important to note that Asserts are not the right tool to verify the validity of pointers returned by dynamic memory allocation functions, like </a:t>
            </a:r>
            <a:r>
              <a:rPr lang="en-US" dirty="0" err="1"/>
              <a:t>malloc</a:t>
            </a:r>
            <a:r>
              <a:rPr lang="en-US" dirty="0"/>
              <a:t>. These types of pointers checks are more suitable for error handling techniques.</a:t>
            </a:r>
          </a:p>
          <a:p>
            <a:endParaRPr lang="en-US" dirty="0"/>
          </a:p>
          <a:p>
            <a:endParaRPr lang="en-US" dirty="0"/>
          </a:p>
          <a:p>
            <a:r>
              <a:rPr lang="en-US" dirty="0"/>
              <a:t>Here are some places where error handling techniques are more suitable:</a:t>
            </a:r>
          </a:p>
          <a:p>
            <a:r>
              <a:rPr lang="en-US" b="1" dirty="0"/>
              <a:t>Returns from system calls and library functions.</a:t>
            </a:r>
            <a:r>
              <a:rPr lang="en-US" dirty="0"/>
              <a:t> Libraries functions and system calls usually return error codes if they fail, you must expect and handle their failure properly. Asserting for the success of these functions is to be over optimistic. These functions success, or failure, is something not under your control.</a:t>
            </a:r>
          </a:p>
          <a:p>
            <a:r>
              <a:rPr lang="en-US" dirty="0"/>
              <a:t>#include &lt;</a:t>
            </a:r>
            <a:r>
              <a:rPr lang="en-US" dirty="0" err="1"/>
              <a:t>stdio.h</a:t>
            </a:r>
            <a:r>
              <a:rPr lang="en-US" dirty="0"/>
              <a:t>&gt;</a:t>
            </a:r>
            <a:br>
              <a:rPr lang="en-US" dirty="0"/>
            </a:br>
            <a:r>
              <a:rPr lang="en-US" dirty="0" err="1"/>
              <a:t>int</a:t>
            </a:r>
            <a:r>
              <a:rPr lang="en-US" dirty="0"/>
              <a:t> main(void)</a:t>
            </a:r>
            <a:br>
              <a:rPr lang="en-US" dirty="0"/>
            </a:br>
            <a:r>
              <a:rPr lang="en-US" dirty="0"/>
              <a:t>{</a:t>
            </a:r>
            <a:br>
              <a:rPr lang="en-US" dirty="0"/>
            </a:br>
            <a:r>
              <a:rPr lang="en-US" dirty="0"/>
              <a:t>	FILE *</a:t>
            </a:r>
            <a:r>
              <a:rPr lang="en-US" dirty="0" err="1"/>
              <a:t>fp</a:t>
            </a:r>
            <a:r>
              <a:rPr lang="en-US" dirty="0"/>
              <a:t>;</a:t>
            </a:r>
            <a:br>
              <a:rPr lang="en-US" dirty="0"/>
            </a:br>
            <a:r>
              <a:rPr lang="en-US" dirty="0"/>
              <a:t>	</a:t>
            </a:r>
            <a:r>
              <a:rPr lang="en-US" dirty="0" err="1"/>
              <a:t>fp</a:t>
            </a:r>
            <a:r>
              <a:rPr lang="en-US" dirty="0"/>
              <a:t> = </a:t>
            </a:r>
            <a:r>
              <a:rPr lang="en-US" dirty="0" err="1"/>
              <a:t>fopen</a:t>
            </a:r>
            <a:r>
              <a:rPr lang="en-US" dirty="0"/>
              <a:t>("</a:t>
            </a:r>
            <a:r>
              <a:rPr lang="en-US" dirty="0" err="1"/>
              <a:t>file_name","r</a:t>
            </a:r>
            <a:r>
              <a:rPr lang="en-US" dirty="0"/>
              <a:t>");</a:t>
            </a:r>
            <a:br>
              <a:rPr lang="en-US" dirty="0"/>
            </a:br>
            <a:r>
              <a:rPr lang="en-US" dirty="0"/>
              <a:t>	assert(</a:t>
            </a:r>
            <a:r>
              <a:rPr lang="en-US" dirty="0" err="1"/>
              <a:t>fp</a:t>
            </a:r>
            <a:r>
              <a:rPr lang="en-US" dirty="0"/>
              <a:t> != NULL); /* wrong, we should expect </a:t>
            </a:r>
            <a:r>
              <a:rPr lang="en-US" dirty="0" err="1"/>
              <a:t>fopen</a:t>
            </a:r>
            <a:r>
              <a:rPr lang="en-US" dirty="0"/>
              <a:t> to fail */</a:t>
            </a:r>
            <a:br>
              <a:rPr lang="en-US" dirty="0"/>
            </a:br>
            <a:r>
              <a:rPr lang="en-US" dirty="0"/>
              <a:t>	if (</a:t>
            </a:r>
            <a:r>
              <a:rPr lang="en-US" dirty="0" err="1"/>
              <a:t>fp</a:t>
            </a:r>
            <a:r>
              <a:rPr lang="en-US" dirty="0"/>
              <a:t> == NULL) { /* ok, we handle the </a:t>
            </a:r>
            <a:r>
              <a:rPr lang="en-US" dirty="0" err="1"/>
              <a:t>fopen</a:t>
            </a:r>
            <a:r>
              <a:rPr lang="en-US" dirty="0"/>
              <a:t> error */</a:t>
            </a:r>
            <a:br>
              <a:rPr lang="en-US" dirty="0"/>
            </a:br>
            <a:r>
              <a:rPr lang="en-US" dirty="0"/>
              <a:t>	}</a:t>
            </a:r>
            <a:br>
              <a:rPr lang="en-US" dirty="0"/>
            </a:br>
            <a:r>
              <a:rPr lang="en-US" dirty="0"/>
              <a:t>}</a:t>
            </a:r>
          </a:p>
          <a:p>
            <a:r>
              <a:rPr lang="en-US" b="1" dirty="0"/>
              <a:t>User input data.</a:t>
            </a:r>
            <a:r>
              <a:rPr lang="en-US" dirty="0"/>
              <a:t> So, if libraries functions are likely to provide bad data to our code, what about input from users? They are even more susceptible to provide bad data, so we must expect and handle it properly, be with feedback to user, or assuming default values.</a:t>
            </a:r>
          </a:p>
          <a:p>
            <a:r>
              <a:rPr lang="en-US" b="1" dirty="0"/>
              <a:t>Network input data.</a:t>
            </a:r>
            <a:r>
              <a:rPr lang="en-US" dirty="0"/>
              <a:t> Data from network are susceptible to be corrupted by many means, like any other external input, we must handle when bad data arrives.</a:t>
            </a:r>
          </a:p>
          <a:p>
            <a:r>
              <a:rPr lang="en-US" b="1" dirty="0"/>
              <a:t>File input data.</a:t>
            </a:r>
            <a:r>
              <a:rPr lang="en-US" dirty="0"/>
              <a:t> Storage failure can happen, no matter how reliable you consider your hardware and file system to be, storage can fail. If your work on embedded systems using flash memory, this kind of errors will show up more often.</a:t>
            </a:r>
          </a:p>
          <a:p>
            <a:r>
              <a:rPr lang="en-US" b="1" dirty="0"/>
              <a:t>Out of system resources or memory.</a:t>
            </a:r>
            <a:r>
              <a:rPr lang="en-US" dirty="0"/>
              <a:t> When dynamic allocation functions (like </a:t>
            </a:r>
            <a:r>
              <a:rPr lang="en-US" dirty="0" err="1"/>
              <a:t>malloc</a:t>
            </a:r>
            <a:r>
              <a:rPr lang="en-US" dirty="0"/>
              <a:t>()) fail, or any other system resource (i.e. file descriptors, threads, etc.), your code must handle it according to your error handling scheme. Asserting for the success of this kind of error is incorrect, because they can occur.</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1272991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9955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371127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Math.h</a:t>
            </a:r>
            <a:endParaRPr lang="en-US" dirty="0"/>
          </a:p>
          <a:p>
            <a:endParaRPr lang="en-US" dirty="0"/>
          </a:p>
          <a:p>
            <a:r>
              <a:rPr lang="en-US" b="1" dirty="0"/>
              <a:t>HUGE_VAL</a:t>
            </a:r>
            <a:r>
              <a:rPr lang="en-US" dirty="0"/>
              <a:t> This macro is used when the result of a function may not be representable as a floating point number. If magnitude of the correct result is too large to be represented, the function sets </a:t>
            </a:r>
            <a:r>
              <a:rPr lang="en-US" dirty="0" err="1"/>
              <a:t>errno</a:t>
            </a:r>
            <a:r>
              <a:rPr lang="en-US" dirty="0"/>
              <a:t> to ERANGE to indicate a range error, and returns a particular, very large value named by the macro HUGE_VAL or its negation (- HUGE_VAL).</a:t>
            </a:r>
          </a:p>
          <a:p>
            <a:r>
              <a:rPr lang="en-US" dirty="0"/>
              <a:t>If the magnitude of the result is too small, a value of zero is returned instead. In this case, </a:t>
            </a:r>
            <a:r>
              <a:rPr lang="en-US" dirty="0" err="1"/>
              <a:t>errno</a:t>
            </a:r>
            <a:r>
              <a:rPr lang="en-US" dirty="0"/>
              <a:t> might or might not be set to ERANGE.</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428530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3745716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110294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a:t>
            </a:r>
            <a:r>
              <a:rPr lang="en-US" b="1" baseline="0" dirty="0"/>
              <a:t> TIP:</a:t>
            </a:r>
            <a:r>
              <a:rPr lang="en-US" baseline="0" dirty="0"/>
              <a:t>  </a:t>
            </a:r>
            <a:r>
              <a:rPr lang="en-US" dirty="0"/>
              <a:t>Never dereference a NULL pointer.  Always check for </a:t>
            </a:r>
            <a:r>
              <a:rPr lang="en-US"/>
              <a:t>NULL pointers.</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374229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a:t>
            </a:r>
            <a:r>
              <a:rPr lang="en-US" dirty="0"/>
              <a:t>  Assert.h actually looks more like</a:t>
            </a:r>
            <a:r>
              <a:rPr lang="en-US" baseline="0" dirty="0"/>
              <a:t> this… (http://www.nongnu.org/avr-libc/user-manual/assert_8h_source.html)  There may be some advantage to viewing the actual header file and discussing the preprocessor directives found there.</a:t>
            </a:r>
          </a:p>
          <a:p>
            <a:endParaRPr lang="en-US" baseline="0" dirty="0"/>
          </a:p>
          <a:p>
            <a:r>
              <a:rPr lang="en-US" b="1" baseline="0" dirty="0"/>
              <a:t>PRO TIP:  </a:t>
            </a:r>
            <a:r>
              <a:rPr lang="en-US" baseline="0" dirty="0"/>
              <a:t>NDEBUG, if it is to be defined, is user defined.  In addition, much like _CRT_SECURE_NO_WARNINGS (see: </a:t>
            </a:r>
            <a:r>
              <a:rPr lang="en-US" baseline="0" dirty="0" err="1"/>
              <a:t>stdio.h</a:t>
            </a:r>
            <a:r>
              <a:rPr lang="en-US" baseline="0" dirty="0"/>
              <a:t>), the NDEBUG definition must occur prior to the pre-processor directive including </a:t>
            </a:r>
            <a:r>
              <a:rPr lang="en-US" baseline="0" dirty="0" err="1"/>
              <a:t>assert.h</a:t>
            </a:r>
            <a:r>
              <a:rPr lang="en-US" baseline="0"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2628460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3263963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30</a:t>
            </a:fld>
            <a:endParaRPr lang="en-US" dirty="0"/>
          </a:p>
        </p:txBody>
      </p:sp>
    </p:spTree>
    <p:extLst>
      <p:ext uri="{BB962C8B-B14F-4D97-AF65-F5344CB8AC3E}">
        <p14:creationId xmlns:p14="http://schemas.microsoft.com/office/powerpoint/2010/main" val="419425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19694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59474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3426890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dirty="0"/>
          </a:p>
        </p:txBody>
      </p:sp>
    </p:spTree>
    <p:extLst>
      <p:ext uri="{BB962C8B-B14F-4D97-AF65-F5344CB8AC3E}">
        <p14:creationId xmlns:p14="http://schemas.microsoft.com/office/powerpoint/2010/main" val="286911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http://www.tutorialspoint.com/c_standard_library/assert_h.htm</a:t>
            </a:r>
          </a:p>
          <a:p>
            <a:r>
              <a:rPr lang="en-US" dirty="0"/>
              <a:t>http://ptolemy.eecs.berkeley.edu/~johnr/tutorials/assertions.html</a:t>
            </a:r>
          </a:p>
          <a:p>
            <a:r>
              <a:rPr lang="en-US" dirty="0"/>
              <a:t>http://www.nongnu.org/avr-libc/user-manual/assert_8h_source.html</a:t>
            </a:r>
          </a:p>
          <a:p>
            <a:r>
              <a:rPr lang="en-US" dirty="0"/>
              <a:t>http://www.cprogramming.com/tips/tip/assert-yourself</a:t>
            </a:r>
          </a:p>
          <a:p>
            <a:r>
              <a:rPr lang="en-US" dirty="0"/>
              <a:t>https://www-s.acm.illinois.edu/webmonkeys/book/c_guide/2.1.html</a:t>
            </a:r>
          </a:p>
          <a:p>
            <a:r>
              <a:rPr lang="en-US" dirty="0"/>
              <a:t>http://man7.org/linux/man-pages/man3/assert.3.html</a:t>
            </a:r>
          </a:p>
          <a:p>
            <a:r>
              <a:rPr lang="en-US" dirty="0"/>
              <a:t>http://pubs.opengroup.org/onlinepubs/009695399/basedefs/assert.h.html</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196938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Frankly, the decision process between error-checking/recovery-code</a:t>
            </a:r>
            <a:r>
              <a:rPr lang="en-US" baseline="0" dirty="0"/>
              <a:t> and assertions are a question of design and open to interpretation.  Up until this point in the course, error-checking (and some recovery code) has been used to handle both run-time errors and program errors.  The remainder of this section may focus on asserts to maximize their use rather than influence any future design choices among the students.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186429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http://man7.org/linux/man-pages/man3/assert.3.html</a:t>
            </a:r>
          </a:p>
          <a:p>
            <a:r>
              <a:rPr lang="en-US" dirty="0"/>
              <a:t>http://man7.org/linux/man-pages/man3/abort.3.html</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53428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 code’ this for the class</a:t>
            </a:r>
            <a:r>
              <a:rPr lang="en-US" baseline="0" dirty="0"/>
              <a:t> on the big screen.  Let the class decide on appropriate uses/implementations of each of the requirements.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156950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What is </a:t>
            </a:r>
            <a:r>
              <a:rPr lang="en-US" dirty="0" err="1"/>
              <a:t>errno.h</a:t>
            </a:r>
            <a:r>
              <a:rPr lang="en-US" dirty="0"/>
              <a:t>?</a:t>
            </a:r>
          </a:p>
          <a:p>
            <a:r>
              <a:rPr lang="en-US" dirty="0"/>
              <a:t>NOTE:  If Asserts are used to test for errors that should</a:t>
            </a:r>
            <a:r>
              <a:rPr lang="en-US" baseline="0" dirty="0"/>
              <a:t> never happen, error handling features like ERRNO are used to check for errors that CAN happen.</a:t>
            </a:r>
            <a:endParaRPr lang="en-US" dirty="0"/>
          </a:p>
          <a:p>
            <a:endParaRPr lang="en-US" dirty="0"/>
          </a:p>
          <a:p>
            <a:r>
              <a:rPr lang="en-US" dirty="0"/>
              <a:t>Error</a:t>
            </a:r>
            <a:r>
              <a:rPr lang="en-US" baseline="0" dirty="0"/>
              <a:t> Numbers:	http://pubs.opengroup.org/onlinepubs/009695399/functions/xsh_chap02_03.html</a:t>
            </a:r>
          </a:p>
          <a:p>
            <a:r>
              <a:rPr lang="en-US" baseline="0" dirty="0"/>
              <a:t>		http://kernelhistory.sourcentral.org/linux-0.99.3/?f=/linux-0.99.3/S/32.html</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150406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What are some examples of </a:t>
            </a:r>
            <a:r>
              <a:rPr lang="en-US" dirty="0" err="1"/>
              <a:t>errnos</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295076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What else can I do with </a:t>
            </a:r>
            <a:r>
              <a:rPr lang="en-US" dirty="0" err="1"/>
              <a:t>errnos</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234923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Error Handling</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When do I use assertions?</a:t>
            </a:r>
          </a:p>
          <a:p>
            <a:r>
              <a:rPr lang="en-US" dirty="0"/>
              <a:t>Run-time errors (e.g., bad user input)</a:t>
            </a:r>
          </a:p>
          <a:p>
            <a:pPr lvl="1"/>
            <a:r>
              <a:rPr lang="en-US" dirty="0"/>
              <a:t>Handle these errors with error-checking and recovery code instead of assertions</a:t>
            </a:r>
          </a:p>
          <a:p>
            <a:pPr lvl="1"/>
            <a:r>
              <a:rPr lang="en-US" dirty="0"/>
              <a:t>For example, if your program receives invalid input, give the user another opportunity to not fail</a:t>
            </a:r>
          </a:p>
          <a:p>
            <a:r>
              <a:rPr lang="en-US" dirty="0"/>
              <a:t>Program Errors (e.g., bug)</a:t>
            </a:r>
          </a:p>
          <a:p>
            <a:pPr lvl="1"/>
            <a:r>
              <a:rPr lang="en-US" dirty="0"/>
              <a:t>It is reasonable to expect run-time bugs from large projects</a:t>
            </a:r>
          </a:p>
          <a:p>
            <a:pPr lvl="1"/>
            <a:r>
              <a:rPr lang="en-US" dirty="0"/>
              <a:t>Sometimes bad code (e.g., lack of bounds checking) or failed functions (e.g., </a:t>
            </a:r>
            <a:r>
              <a:rPr lang="en-US" dirty="0" err="1"/>
              <a:t>malloc</a:t>
            </a:r>
            <a:r>
              <a:rPr lang="en-US" dirty="0"/>
              <a:t>() returns NULL) can create bugs</a:t>
            </a:r>
          </a:p>
          <a:p>
            <a:pPr lvl="1"/>
            <a:r>
              <a:rPr lang="en-US" dirty="0"/>
              <a:t>Use asserts to handle program errors</a:t>
            </a:r>
          </a:p>
          <a:p>
            <a:endParaRPr lang="en-US" dirty="0"/>
          </a:p>
        </p:txBody>
      </p:sp>
    </p:spTree>
    <p:extLst>
      <p:ext uri="{BB962C8B-B14F-4D97-AF65-F5344CB8AC3E}">
        <p14:creationId xmlns:p14="http://schemas.microsoft.com/office/powerpoint/2010/main" val="26980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Assert Syntax</a:t>
            </a:r>
          </a:p>
          <a:p>
            <a:endParaRPr lang="en-US" kern="0" dirty="0"/>
          </a:p>
          <a:p>
            <a:r>
              <a:rPr lang="en-US" kern="0" dirty="0"/>
              <a:t>If expression evaluates to true, nothing happens</a:t>
            </a:r>
          </a:p>
          <a:p>
            <a:r>
              <a:rPr lang="en-US" kern="0" dirty="0"/>
              <a:t>Otherwise, if expression evaluates to false then assert()…</a:t>
            </a:r>
          </a:p>
          <a:p>
            <a:pPr lvl="1"/>
            <a:r>
              <a:rPr lang="en-US" kern="0" dirty="0"/>
              <a:t>…prints an error to </a:t>
            </a:r>
            <a:r>
              <a:rPr lang="en-US" kern="0" dirty="0" err="1"/>
              <a:t>stderr</a:t>
            </a:r>
            <a:endParaRPr lang="en-US" kern="0" dirty="0"/>
          </a:p>
          <a:p>
            <a:pPr lvl="1"/>
            <a:r>
              <a:rPr lang="en-US" kern="0" dirty="0"/>
              <a:t>…terminates the program by abnormally terminating the process*</a:t>
            </a:r>
          </a:p>
          <a:p>
            <a:pPr lvl="1"/>
            <a:r>
              <a:rPr lang="en-US" kern="0" dirty="0"/>
              <a:t>…closes all streams*</a:t>
            </a:r>
          </a:p>
          <a:p>
            <a:pPr lvl="1"/>
            <a:r>
              <a:rPr lang="en-US" kern="0" dirty="0"/>
              <a:t>…flushes all streams*</a:t>
            </a:r>
          </a:p>
          <a:p>
            <a:endParaRPr lang="en-US" kern="0" dirty="0">
              <a:solidFill>
                <a:srgbClr val="FF0000"/>
              </a:solidFill>
            </a:endParaRPr>
          </a:p>
        </p:txBody>
      </p:sp>
      <p:sp>
        <p:nvSpPr>
          <p:cNvPr id="2" name="Title 1"/>
          <p:cNvSpPr>
            <a:spLocks noGrp="1"/>
          </p:cNvSpPr>
          <p:nvPr>
            <p:ph type="title"/>
          </p:nvPr>
        </p:nvSpPr>
        <p:spPr/>
        <p:txBody>
          <a:bodyPr/>
          <a:lstStyle/>
          <a:p>
            <a:r>
              <a:rPr lang="en-US" dirty="0" err="1"/>
              <a:t>Assert.h</a:t>
            </a:r>
            <a:endParaRPr lang="en-US" dirty="0"/>
          </a:p>
        </p:txBody>
      </p:sp>
      <p:sp>
        <p:nvSpPr>
          <p:cNvPr id="4" name="Content Placeholder 2"/>
          <p:cNvSpPr txBox="1">
            <a:spLocks noGrp="1"/>
          </p:cNvSpPr>
          <p:nvPr>
            <p:ph idx="1"/>
          </p:nvPr>
        </p:nvSpPr>
        <p:spPr bwMode="auto">
          <a:xfrm>
            <a:off x="554038" y="1827212"/>
            <a:ext cx="8294687" cy="30638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void assert(expression)</a:t>
            </a:r>
          </a:p>
        </p:txBody>
      </p:sp>
      <p:sp>
        <p:nvSpPr>
          <p:cNvPr id="6" name="TextBox 5"/>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is the short version.  Read assert() and abort() for the long version.</a:t>
            </a:r>
          </a:p>
        </p:txBody>
      </p:sp>
    </p:spTree>
    <p:extLst>
      <p:ext uri="{BB962C8B-B14F-4D97-AF65-F5344CB8AC3E}">
        <p14:creationId xmlns:p14="http://schemas.microsoft.com/office/powerpoint/2010/main" val="236872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r>
              <a:rPr lang="en-US" dirty="0"/>
              <a:t>Assert Example 1</a:t>
            </a:r>
          </a:p>
        </p:txBody>
      </p:sp>
      <p:sp>
        <p:nvSpPr>
          <p:cNvPr id="4" name="Content Placeholder 2"/>
          <p:cNvSpPr txBox="1">
            <a:spLocks/>
          </p:cNvSpPr>
          <p:nvPr/>
        </p:nvSpPr>
        <p:spPr bwMode="auto">
          <a:xfrm>
            <a:off x="277615" y="1828800"/>
            <a:ext cx="858877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assert.h</a:t>
            </a:r>
            <a:r>
              <a:rPr lang="en-US" sz="1600" dirty="0">
                <a:latin typeface="Courier New" panose="02070309020205020404" pitchFamily="49" charset="0"/>
                <a:cs typeface="Courier New" panose="02070309020205020404" pitchFamily="49" charset="0"/>
              </a:rPr>
              <a:t>&gt;		</a:t>
            </a:r>
            <a:r>
              <a:rPr lang="en-US" sz="1600" dirty="0">
                <a:solidFill>
                  <a:schemeClr val="accent2"/>
                </a:solidFill>
                <a:latin typeface="Courier New" panose="02070309020205020404" pitchFamily="49" charset="0"/>
                <a:cs typeface="Courier New" panose="02070309020205020404" pitchFamily="49" charset="0"/>
              </a:rPr>
              <a:t>// Defines assert()</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stdlib.h</a:t>
            </a:r>
            <a:r>
              <a:rPr lang="en-US" sz="1600" dirty="0">
                <a:latin typeface="Courier New" panose="02070309020205020404" pitchFamily="49" charset="0"/>
                <a:cs typeface="Courier New" panose="02070309020205020404" pitchFamily="49" charset="0"/>
              </a:rPr>
              <a:t>&gt;		// Defines </a:t>
            </a:r>
            <a:r>
              <a:rPr lang="en-US" sz="1600" dirty="0" err="1">
                <a:latin typeface="Courier New" panose="02070309020205020404" pitchFamily="49" charset="0"/>
                <a:cs typeface="Courier New" panose="02070309020205020404" pitchFamily="49" charset="0"/>
              </a:rPr>
              <a:t>calloc</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		// Defines string-related functions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 </a:t>
            </a:r>
            <a:r>
              <a:rPr lang="en-US" sz="1600" dirty="0" err="1">
                <a:latin typeface="Courier New" panose="02070309020205020404" pitchFamily="49" charset="0"/>
                <a:cs typeface="Courier New" panose="02070309020205020404" pitchFamily="49" charset="0"/>
              </a:rPr>
              <a:t>dynamicString</a:t>
            </a:r>
            <a:r>
              <a:rPr lang="en-US" sz="1600" dirty="0">
                <a:latin typeface="Courier New" panose="02070309020205020404" pitchFamily="49" charset="0"/>
                <a:cs typeface="Courier New" panose="02070309020205020404" pitchFamily="49" charset="0"/>
              </a:rPr>
              <a:t> = NULL;		 // String pointer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dynamicString</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calloc</a:t>
            </a:r>
            <a:r>
              <a:rPr lang="en-US" sz="1600" dirty="0">
                <a:latin typeface="Courier New" panose="02070309020205020404" pitchFamily="49" charset="0"/>
                <a:cs typeface="Courier New" panose="02070309020205020404" pitchFamily="49" charset="0"/>
              </a:rPr>
              <a:t>(20,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Dynamic string</a:t>
            </a:r>
          </a:p>
          <a:p>
            <a:pPr marL="0" indent="0">
              <a:buNone/>
            </a:pPr>
            <a:r>
              <a:rPr lang="en-US" sz="1600" dirty="0">
                <a:solidFill>
                  <a:schemeClr val="accent2"/>
                </a:solidFill>
                <a:latin typeface="Courier New" panose="02070309020205020404" pitchFamily="49" charset="0"/>
                <a:cs typeface="Courier New" panose="02070309020205020404" pitchFamily="49" charset="0"/>
              </a:rPr>
              <a:t>/* Assert that </a:t>
            </a:r>
            <a:r>
              <a:rPr lang="en-US" sz="1600" dirty="0" err="1">
                <a:solidFill>
                  <a:schemeClr val="accent2"/>
                </a:solidFill>
                <a:latin typeface="Courier New" panose="02070309020205020404" pitchFamily="49" charset="0"/>
                <a:cs typeface="Courier New" panose="02070309020205020404" pitchFamily="49" charset="0"/>
              </a:rPr>
              <a:t>dynamicString</a:t>
            </a:r>
            <a:r>
              <a:rPr lang="en-US" sz="1600" dirty="0">
                <a:solidFill>
                  <a:schemeClr val="accent2"/>
                </a:solidFill>
                <a:latin typeface="Courier New" panose="02070309020205020404" pitchFamily="49" charset="0"/>
                <a:cs typeface="Courier New" panose="02070309020205020404" pitchFamily="49" charset="0"/>
              </a:rPr>
              <a:t> is not NULL */</a:t>
            </a:r>
          </a:p>
          <a:p>
            <a:pPr marL="0" indent="0">
              <a:buNone/>
            </a:pPr>
            <a:r>
              <a:rPr lang="en-US" sz="1600" dirty="0">
                <a:latin typeface="Courier New" panose="02070309020205020404" pitchFamily="49" charset="0"/>
                <a:cs typeface="Courier New" panose="02070309020205020404" pitchFamily="49" charset="0"/>
              </a:rPr>
              <a:t>    assert(</a:t>
            </a:r>
            <a:r>
              <a:rPr lang="en-US" sz="1600" dirty="0" err="1">
                <a:latin typeface="Courier New" panose="02070309020205020404" pitchFamily="49" charset="0"/>
                <a:cs typeface="Courier New" panose="02070309020205020404" pitchFamily="49" charset="0"/>
              </a:rPr>
              <a:t>dynamicString</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dynamicString</a:t>
            </a:r>
            <a:r>
              <a:rPr lang="en-US" sz="1600" dirty="0">
                <a:latin typeface="Courier New" panose="02070309020205020404" pitchFamily="49" charset="0"/>
                <a:cs typeface="Courier New" panose="02070309020205020404" pitchFamily="49" charset="0"/>
              </a:rPr>
              <a:t>, 20, </a:t>
            </a:r>
            <a:r>
              <a:rPr lang="en-US" sz="1600" dirty="0" err="1">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Read a string</a:t>
            </a:r>
          </a:p>
          <a:p>
            <a:pPr marL="0" indent="0">
              <a:buNone/>
            </a:pPr>
            <a:r>
              <a:rPr lang="en-US" sz="1600" dirty="0">
                <a:solidFill>
                  <a:schemeClr val="accent2"/>
                </a:solidFill>
                <a:latin typeface="Courier New" panose="02070309020205020404" pitchFamily="49" charset="0"/>
                <a:cs typeface="Courier New" panose="02070309020205020404" pitchFamily="49" charset="0"/>
              </a:rPr>
              <a:t>/* Assert that the string is </a:t>
            </a:r>
            <a:r>
              <a:rPr lang="en-US" sz="1600" dirty="0" err="1">
                <a:solidFill>
                  <a:schemeClr val="accent2"/>
                </a:solidFill>
                <a:latin typeface="Courier New" panose="02070309020205020404" pitchFamily="49" charset="0"/>
                <a:cs typeface="Courier New" panose="02070309020205020404" pitchFamily="49" charset="0"/>
              </a:rPr>
              <a:t>nul</a:t>
            </a:r>
            <a:r>
              <a:rPr lang="en-US" sz="1600" dirty="0">
                <a:solidFill>
                  <a:schemeClr val="accent2"/>
                </a:solidFill>
                <a:latin typeface="Courier New" panose="02070309020205020404" pitchFamily="49" charset="0"/>
                <a:cs typeface="Courier New" panose="02070309020205020404" pitchFamily="49" charset="0"/>
              </a:rPr>
              <a:t> terminated */</a:t>
            </a:r>
          </a:p>
          <a:p>
            <a:pPr marL="0" indent="0">
              <a:buNone/>
            </a:pPr>
            <a:r>
              <a:rPr lang="en-US" sz="1600" dirty="0">
                <a:latin typeface="Courier New" panose="02070309020205020404" pitchFamily="49" charset="0"/>
                <a:cs typeface="Courier New" panose="02070309020205020404" pitchFamily="49" charset="0"/>
              </a:rPr>
              <a:t>    assert(</a:t>
            </a:r>
            <a:r>
              <a:rPr lang="en-US" sz="1600" dirty="0" err="1">
                <a:latin typeface="Courier New" panose="02070309020205020404" pitchFamily="49" charset="0"/>
                <a:cs typeface="Courier New" panose="02070309020205020404" pitchFamily="49" charset="0"/>
              </a:rPr>
              <a:t>dynamicString</a:t>
            </a:r>
            <a:r>
              <a:rPr lang="en-US" sz="1600" dirty="0">
                <a:latin typeface="Courier New" panose="02070309020205020404" pitchFamily="49" charset="0"/>
                <a:cs typeface="Courier New" panose="02070309020205020404" pitchFamily="49" charset="0"/>
              </a:rPr>
              <a:t>[19] == ‘\0’);</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dynamicString</a:t>
            </a:r>
            <a:r>
              <a:rPr lang="en-US" sz="160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 Print the string</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684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r>
              <a:rPr lang="en-US" dirty="0"/>
              <a:t>Assert Example 2</a:t>
            </a:r>
          </a:p>
        </p:txBody>
      </p:sp>
      <p:sp>
        <p:nvSpPr>
          <p:cNvPr id="4" name="Content Placeholder 2"/>
          <p:cNvSpPr txBox="1">
            <a:spLocks/>
          </p:cNvSpPr>
          <p:nvPr/>
        </p:nvSpPr>
        <p:spPr bwMode="auto">
          <a:xfrm>
            <a:off x="277615" y="1828800"/>
            <a:ext cx="858877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assert.h</a:t>
            </a:r>
            <a:r>
              <a:rPr lang="en-US" sz="1600" dirty="0">
                <a:latin typeface="Courier New" panose="02070309020205020404" pitchFamily="49" charset="0"/>
                <a:cs typeface="Courier New" panose="02070309020205020404" pitchFamily="49" charset="0"/>
              </a:rPr>
              <a:t>&gt;		</a:t>
            </a:r>
            <a:r>
              <a:rPr lang="en-US" sz="1600" dirty="0">
                <a:solidFill>
                  <a:schemeClr val="accent2"/>
                </a:solidFill>
                <a:latin typeface="Courier New" panose="02070309020205020404" pitchFamily="49" charset="0"/>
                <a:cs typeface="Courier New" panose="02070309020205020404" pitchFamily="49" charset="0"/>
              </a:rPr>
              <a:t>// Defines assert()</a:t>
            </a:r>
          </a:p>
          <a:p>
            <a:pPr marL="0" indent="0">
              <a:buNone/>
            </a:pPr>
            <a:r>
              <a:rPr lang="en-US" sz="160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		// Defines string-related functions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numerator, denominator;</a:t>
            </a:r>
          </a:p>
          <a:p>
            <a:pPr marL="0" indent="0">
              <a:buNone/>
            </a:pPr>
            <a:r>
              <a:rPr lang="en-US" sz="1600" dirty="0">
                <a:latin typeface="Courier New" panose="02070309020205020404" pitchFamily="49" charset="0"/>
                <a:cs typeface="Courier New" panose="02070309020205020404" pitchFamily="49" charset="0"/>
              </a:rPr>
              <a:t>    float result;</a:t>
            </a:r>
          </a:p>
          <a:p>
            <a:pPr marL="0" indent="0">
              <a:buNone/>
            </a:pPr>
            <a:r>
              <a:rPr lang="en-US" sz="1600" dirty="0">
                <a:latin typeface="Courier New" panose="02070309020205020404" pitchFamily="49" charset="0"/>
                <a:cs typeface="Courier New" panose="02070309020205020404" pitchFamily="49" charset="0"/>
              </a:rPr>
              <a:t>    puts(“Enter two numbers to divide (e.g., 5 / 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 %d”, &amp;numerator, &amp;denominator);</a:t>
            </a:r>
          </a:p>
          <a:p>
            <a:pPr marL="0" indent="0">
              <a:buNone/>
            </a:pPr>
            <a:r>
              <a:rPr lang="en-US" sz="1600" dirty="0">
                <a:solidFill>
                  <a:schemeClr val="accent2"/>
                </a:solidFill>
                <a:latin typeface="Courier New" panose="02070309020205020404" pitchFamily="49" charset="0"/>
                <a:cs typeface="Courier New" panose="02070309020205020404" pitchFamily="49" charset="0"/>
              </a:rPr>
              <a:t>/* Assert that the denominator is not 0 */</a:t>
            </a:r>
          </a:p>
          <a:p>
            <a:pPr marL="0" indent="0">
              <a:buNone/>
            </a:pPr>
            <a:r>
              <a:rPr lang="en-US" sz="1600" dirty="0">
                <a:latin typeface="Courier New" panose="02070309020205020404" pitchFamily="49" charset="0"/>
                <a:cs typeface="Courier New" panose="02070309020205020404" pitchFamily="49" charset="0"/>
              </a:rPr>
              <a:t>    assert(denominator);</a:t>
            </a:r>
          </a:p>
          <a:p>
            <a:pPr marL="0" indent="0">
              <a:buNone/>
            </a:pPr>
            <a:r>
              <a:rPr lang="en-US" sz="1600" dirty="0">
                <a:latin typeface="Courier New" panose="02070309020205020404" pitchFamily="49" charset="0"/>
                <a:cs typeface="Courier New" panose="02070309020205020404" pitchFamily="49" charset="0"/>
              </a:rPr>
              <a:t>    result = (float)numerator / denominator;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(“Result:\t%.2f”, result);		 // Print the string</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731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Assert</a:t>
            </a:r>
          </a:p>
          <a:p>
            <a:pPr marL="0" indent="0" algn="ctr">
              <a:buNone/>
            </a:pPr>
            <a:r>
              <a:rPr lang="en-US" dirty="0"/>
              <a:t>“</a:t>
            </a:r>
            <a:r>
              <a:rPr lang="en-US" dirty="0" err="1"/>
              <a:t>Arrrgh</a:t>
            </a:r>
            <a:r>
              <a:rPr lang="en-US" dirty="0"/>
              <a:t>… Walk the String!”</a:t>
            </a:r>
          </a:p>
          <a:p>
            <a:endParaRPr lang="en-US" dirty="0"/>
          </a:p>
          <a:p>
            <a:r>
              <a:rPr lang="en-US" dirty="0"/>
              <a:t>Read a string and write it to an </a:t>
            </a:r>
            <a:r>
              <a:rPr lang="en-US" dirty="0" err="1"/>
              <a:t>zeroized</a:t>
            </a:r>
            <a:r>
              <a:rPr lang="en-US" dirty="0"/>
              <a:t> char array</a:t>
            </a:r>
          </a:p>
          <a:p>
            <a:r>
              <a:rPr lang="en-US" dirty="0"/>
              <a:t>Use assert() to verify the last element of the char array is </a:t>
            </a:r>
            <a:r>
              <a:rPr lang="en-US" dirty="0" err="1"/>
              <a:t>nul</a:t>
            </a:r>
            <a:endParaRPr lang="en-US" dirty="0"/>
          </a:p>
          <a:p>
            <a:r>
              <a:rPr lang="en-US" dirty="0"/>
              <a:t>Step #1 – Safely write to the array</a:t>
            </a:r>
          </a:p>
          <a:p>
            <a:r>
              <a:rPr lang="en-US" dirty="0"/>
              <a:t>Step #2 – Break assert() by unsafely reading input into the char array</a:t>
            </a:r>
          </a:p>
          <a:p>
            <a:endParaRPr lang="en-US" dirty="0"/>
          </a:p>
        </p:txBody>
      </p:sp>
    </p:spTree>
    <p:extLst>
      <p:ext uri="{BB962C8B-B14F-4D97-AF65-F5344CB8AC3E}">
        <p14:creationId xmlns:p14="http://schemas.microsoft.com/office/powerpoint/2010/main" val="410576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Errno.h</a:t>
            </a:r>
            <a:endParaRPr lang="en-US" dirty="0"/>
          </a:p>
        </p:txBody>
      </p:sp>
      <p:sp>
        <p:nvSpPr>
          <p:cNvPr id="3" name="Content Placeholder 2"/>
          <p:cNvSpPr>
            <a:spLocks noGrp="1"/>
          </p:cNvSpPr>
          <p:nvPr>
            <p:ph idx="1"/>
          </p:nvPr>
        </p:nvSpPr>
        <p:spPr/>
        <p:txBody>
          <a:bodyPr/>
          <a:lstStyle/>
          <a:p>
            <a:r>
              <a:rPr lang="en-US" dirty="0"/>
              <a:t>The </a:t>
            </a:r>
            <a:r>
              <a:rPr lang="en-US" dirty="0" err="1"/>
              <a:t>errno.h</a:t>
            </a:r>
            <a:r>
              <a:rPr lang="en-US" dirty="0"/>
              <a:t> header file supports an error-reporting mechanism</a:t>
            </a:r>
          </a:p>
          <a:p>
            <a:r>
              <a:rPr lang="en-US" dirty="0"/>
              <a:t>The mechanism provides an external static memory location (</a:t>
            </a:r>
            <a:r>
              <a:rPr lang="en-US" dirty="0">
                <a:latin typeface="Courier New" panose="02070309020205020404" pitchFamily="49" charset="0"/>
                <a:cs typeface="Courier New" panose="02070309020205020404" pitchFamily="49" charset="0"/>
              </a:rPr>
              <a:t>ERRNO</a:t>
            </a:r>
            <a:r>
              <a:rPr lang="en-US" dirty="0"/>
              <a:t>) </a:t>
            </a:r>
          </a:p>
          <a:p>
            <a:r>
              <a:rPr lang="en-US" dirty="0"/>
              <a:t>Some library functions place a value in this memory location to report an error</a:t>
            </a:r>
          </a:p>
          <a:p>
            <a:r>
              <a:rPr lang="en-US" dirty="0"/>
              <a:t>A program, or functions in this header file, can check  the value of ERRNO </a:t>
            </a:r>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ERRNO error reporting is less than “state of the art”</a:t>
            </a:r>
          </a:p>
        </p:txBody>
      </p:sp>
    </p:spTree>
    <p:extLst>
      <p:ext uri="{BB962C8B-B14F-4D97-AF65-F5344CB8AC3E}">
        <p14:creationId xmlns:p14="http://schemas.microsoft.com/office/powerpoint/2010/main" val="337498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Errno.h</a:t>
            </a:r>
            <a:endParaRPr lang="en-US" dirty="0"/>
          </a:p>
        </p:txBody>
      </p:sp>
      <p:sp>
        <p:nvSpPr>
          <p:cNvPr id="3" name="Content Placeholder 2"/>
          <p:cNvSpPr>
            <a:spLocks noGrp="1"/>
          </p:cNvSpPr>
          <p:nvPr>
            <p:ph idx="1"/>
          </p:nvPr>
        </p:nvSpPr>
        <p:spPr/>
        <p:txBody>
          <a:bodyPr/>
          <a:lstStyle/>
          <a:p>
            <a:r>
              <a:rPr lang="en-US" dirty="0"/>
              <a:t>Example </a:t>
            </a:r>
            <a:r>
              <a:rPr lang="en-US" dirty="0" err="1"/>
              <a:t>errno</a:t>
            </a:r>
            <a:r>
              <a:rPr lang="en-US" dirty="0"/>
              <a:t> values</a:t>
            </a:r>
          </a:p>
        </p:txBody>
      </p:sp>
      <p:sp>
        <p:nvSpPr>
          <p:cNvPr id="4" name="Content Placeholder 2"/>
          <p:cNvSpPr txBox="1">
            <a:spLocks/>
          </p:cNvSpPr>
          <p:nvPr/>
        </p:nvSpPr>
        <p:spPr bwMode="auto">
          <a:xfrm>
            <a:off x="277615" y="1981200"/>
            <a:ext cx="8588771" cy="4191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FILE * </a:t>
            </a:r>
            <a:r>
              <a:rPr lang="en-US" sz="1600" dirty="0" err="1">
                <a:latin typeface="Courier New" panose="02070309020205020404" pitchFamily="49" charset="0"/>
                <a:cs typeface="Courier New" panose="02070309020205020404" pitchFamily="49" charset="0"/>
              </a:rPr>
              <a:t>missingFile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(“Z:\\Missing.txt”, “r”);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 ENOENT == 2 /* No such file or directory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missingPointer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malloc</a:t>
            </a:r>
            <a:r>
              <a:rPr lang="en-US" sz="1600" dirty="0">
                <a:latin typeface="Courier New" panose="02070309020205020404" pitchFamily="49" charset="0"/>
                <a:cs typeface="Courier New" panose="02070309020205020404" pitchFamily="49" charset="0"/>
              </a:rPr>
              <a:t>(9999999999999999999);</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 ENOMEM == 12 /* Out of memory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FILE * </a:t>
            </a:r>
            <a:r>
              <a:rPr lang="en-US" sz="1600" dirty="0" err="1">
                <a:latin typeface="Courier New" panose="02070309020205020404" pitchFamily="49" charset="0"/>
                <a:cs typeface="Courier New" panose="02070309020205020404" pitchFamily="49" charset="0"/>
              </a:rPr>
              <a:t>lockedFile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(“C:\\Windows\\Notepad.exe”, “w”);</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 EACCESS == 13 /* Permission denied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FILE * </a:t>
            </a:r>
            <a:r>
              <a:rPr lang="en-US" sz="1600" dirty="0" err="1">
                <a:latin typeface="Courier New" panose="02070309020205020404" pitchFamily="49" charset="0"/>
                <a:cs typeface="Courier New" panose="02070309020205020404" pitchFamily="49" charset="0"/>
              </a:rPr>
              <a:t>badFileName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(“C:\\Temp\\!@#$%^&amp;*.txt”, “w+”);</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 EINVAL == 22 /* Invalid argument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imaginaryNumber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sqrt</a:t>
            </a: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 EDOM == 33 /* Math argument out of domain of </a:t>
            </a:r>
            <a:r>
              <a:rPr lang="en-US" sz="1600" dirty="0" err="1">
                <a:latin typeface="Courier New" panose="02070309020205020404" pitchFamily="49" charset="0"/>
                <a:cs typeface="Courier New" panose="02070309020205020404" pitchFamily="49" charset="0"/>
              </a:rPr>
              <a:t>func</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05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Errno.h</a:t>
            </a:r>
            <a:endParaRPr lang="en-US" dirty="0"/>
          </a:p>
        </p:txBody>
      </p:sp>
      <p:sp>
        <p:nvSpPr>
          <p:cNvPr id="3" name="Content Placeholder 2"/>
          <p:cNvSpPr>
            <a:spLocks noGrp="1"/>
          </p:cNvSpPr>
          <p:nvPr>
            <p:ph idx="1"/>
          </p:nvPr>
        </p:nvSpPr>
        <p:spPr>
          <a:xfrm>
            <a:off x="554038" y="990600"/>
            <a:ext cx="8294687" cy="4725988"/>
          </a:xfrm>
        </p:spPr>
        <p:txBody>
          <a:bodyPr/>
          <a:lstStyle/>
          <a:p>
            <a:r>
              <a:rPr lang="en-US" dirty="0" err="1"/>
              <a:t>Errno</a:t>
            </a:r>
            <a:r>
              <a:rPr lang="en-US" dirty="0"/>
              <a:t>-related uses</a:t>
            </a:r>
          </a:p>
        </p:txBody>
      </p:sp>
      <p:sp>
        <p:nvSpPr>
          <p:cNvPr id="4" name="Content Placeholder 2"/>
          <p:cNvSpPr txBox="1">
            <a:spLocks/>
          </p:cNvSpPr>
          <p:nvPr/>
        </p:nvSpPr>
        <p:spPr bwMode="auto">
          <a:xfrm>
            <a:off x="277615" y="1447800"/>
            <a:ext cx="8588771" cy="5029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feof</a:t>
            </a:r>
            <a:r>
              <a:rPr lang="en-US" sz="1600" dirty="0">
                <a:latin typeface="Courier New" panose="02070309020205020404" pitchFamily="49" charset="0"/>
                <a:cs typeface="Courier New" panose="02070309020205020404" pitchFamily="49" charset="0"/>
              </a:rPr>
              <a:t>(FILE *stream)</a:t>
            </a:r>
          </a:p>
          <a:p>
            <a:pPr marL="0" indent="0">
              <a:buNone/>
            </a:pPr>
            <a:r>
              <a:rPr lang="en-US" sz="1600" dirty="0">
                <a:latin typeface="Courier New" panose="02070309020205020404" pitchFamily="49" charset="0"/>
                <a:cs typeface="Courier New" panose="02070309020205020404" pitchFamily="49" charset="0"/>
              </a:rPr>
              <a:t>// Tests the end-of-file indicator for “stream”, non-0 if set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ferror</a:t>
            </a:r>
            <a:r>
              <a:rPr lang="en-US" sz="1600" dirty="0">
                <a:latin typeface="Courier New" panose="02070309020205020404" pitchFamily="49" charset="0"/>
                <a:cs typeface="Courier New" panose="02070309020205020404" pitchFamily="49" charset="0"/>
              </a:rPr>
              <a:t>(FILE *stream)</a:t>
            </a:r>
          </a:p>
          <a:p>
            <a:pPr marL="0" indent="0">
              <a:buNone/>
            </a:pPr>
            <a:r>
              <a:rPr lang="en-US" sz="1600" dirty="0">
                <a:latin typeface="Courier New" panose="02070309020205020404" pitchFamily="49" charset="0"/>
                <a:cs typeface="Courier New" panose="02070309020205020404" pitchFamily="49" charset="0"/>
              </a:rPr>
              <a:t>// Tests the error indicator for the “stream”, non-0 if set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clearerr</a:t>
            </a:r>
            <a:r>
              <a:rPr lang="en-US" sz="1600" dirty="0">
                <a:latin typeface="Courier New" panose="02070309020205020404" pitchFamily="49" charset="0"/>
                <a:cs typeface="Courier New" panose="02070309020205020404" pitchFamily="49" charset="0"/>
              </a:rPr>
              <a:t>(FILE *stream)</a:t>
            </a:r>
          </a:p>
          <a:p>
            <a:pPr marL="0" indent="0">
              <a:buNone/>
            </a:pPr>
            <a:r>
              <a:rPr lang="en-US" sz="1600" dirty="0">
                <a:latin typeface="Courier New" panose="02070309020205020404" pitchFamily="49" charset="0"/>
                <a:cs typeface="Courier New" panose="02070309020205020404" pitchFamily="49" charset="0"/>
              </a:rPr>
              <a:t>// Clears the end-of-file and error indicators for “stream”</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perror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*s)</a:t>
            </a:r>
          </a:p>
          <a:p>
            <a:pPr marL="0" indent="0">
              <a:buNone/>
            </a:pPr>
            <a:r>
              <a:rPr lang="en-US" sz="1600" dirty="0">
                <a:latin typeface="Courier New" panose="02070309020205020404" pitchFamily="49" charset="0"/>
                <a:cs typeface="Courier New" panose="02070309020205020404" pitchFamily="49" charset="0"/>
              </a:rPr>
              <a:t>// Print a system error message to standard error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return &lt;n&gt;</a:t>
            </a:r>
          </a:p>
          <a:p>
            <a:pPr marL="0" indent="0">
              <a:buNone/>
            </a:pPr>
            <a:r>
              <a:rPr lang="en-US" sz="1600" dirty="0">
                <a:latin typeface="Courier New" panose="02070309020205020404" pitchFamily="49" charset="0"/>
                <a:cs typeface="Courier New" panose="02070309020205020404" pitchFamily="49" charset="0"/>
              </a:rPr>
              <a:t>// Specify &lt;n&gt; as the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to provide the nature of error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strerror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errnum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Returns a string describing the error number</a:t>
            </a:r>
          </a:p>
        </p:txBody>
      </p:sp>
    </p:spTree>
    <p:extLst>
      <p:ext uri="{BB962C8B-B14F-4D97-AF65-F5344CB8AC3E}">
        <p14:creationId xmlns:p14="http://schemas.microsoft.com/office/powerpoint/2010/main" val="18359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Errno.h</a:t>
            </a:r>
            <a:endParaRPr lang="en-US" dirty="0"/>
          </a:p>
        </p:txBody>
      </p:sp>
      <p:sp>
        <p:nvSpPr>
          <p:cNvPr id="3" name="Content Placeholder 2"/>
          <p:cNvSpPr>
            <a:spLocks noGrp="1"/>
          </p:cNvSpPr>
          <p:nvPr>
            <p:ph idx="1"/>
          </p:nvPr>
        </p:nvSpPr>
        <p:spPr/>
        <p:txBody>
          <a:bodyPr/>
          <a:lstStyle/>
          <a:p>
            <a:r>
              <a:rPr lang="en-US" dirty="0"/>
              <a:t>When checking </a:t>
            </a:r>
            <a:r>
              <a:rPr lang="en-US" dirty="0" err="1"/>
              <a:t>errno</a:t>
            </a:r>
            <a:r>
              <a:rPr lang="en-US" dirty="0"/>
              <a:t>, make an immediate copy</a:t>
            </a:r>
          </a:p>
          <a:p>
            <a:r>
              <a:rPr lang="en-US" dirty="0"/>
              <a:t>Different error numbers may come and go during the execution of your code</a:t>
            </a:r>
          </a:p>
        </p:txBody>
      </p:sp>
      <p:sp>
        <p:nvSpPr>
          <p:cNvPr id="4" name="Content Placeholder 2"/>
          <p:cNvSpPr txBox="1">
            <a:spLocks/>
          </p:cNvSpPr>
          <p:nvPr/>
        </p:nvSpPr>
        <p:spPr bwMode="auto">
          <a:xfrm>
            <a:off x="277615" y="25908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006600"/>
                </a:solidFill>
                <a:latin typeface="Courier New" panose="02070309020205020404" pitchFamily="49" charset="0"/>
                <a:cs typeface="Courier New" panose="02070309020205020404" pitchFamily="49" charset="0"/>
              </a:rPr>
              <a:t>////////////////////////////// PRO TIP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myFunc</a:t>
            </a:r>
            <a:r>
              <a:rPr lang="en-US" sz="1600" dirty="0">
                <a:latin typeface="Courier New" panose="02070309020205020404" pitchFamily="49" charset="0"/>
                <a:cs typeface="Courier New" panose="02070309020205020404" pitchFamily="49" charset="0"/>
              </a:rPr>
              <a:t>() == -1)			</a:t>
            </a:r>
            <a:r>
              <a:rPr lang="en-US" sz="1600" dirty="0">
                <a:solidFill>
                  <a:srgbClr val="006600"/>
                </a:solidFill>
                <a:latin typeface="Courier New" panose="02070309020205020404" pitchFamily="49" charset="0"/>
                <a:cs typeface="Courier New" panose="02070309020205020404" pitchFamily="49" charset="0"/>
              </a:rPr>
              <a:t>// -1 typically an error</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currentErrno</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Save </a:t>
            </a:r>
            <a:r>
              <a:rPr lang="en-US" sz="1600" dirty="0" err="1">
                <a:solidFill>
                  <a:srgbClr val="006600"/>
                </a:solidFill>
                <a:latin typeface="Courier New" panose="02070309020205020404" pitchFamily="49" charset="0"/>
                <a:cs typeface="Courier New" panose="02070309020205020404" pitchFamily="49" charset="0"/>
              </a:rPr>
              <a:t>errno</a:t>
            </a:r>
            <a:endParaRPr lang="en-US" sz="1600" dirty="0">
              <a:solidFill>
                <a:srgbClr val="0066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myFunc</a:t>
            </a:r>
            <a:r>
              <a:rPr lang="en-US" sz="1600" dirty="0">
                <a:latin typeface="Courier New" panose="02070309020205020404" pitchFamily="49" charset="0"/>
                <a:cs typeface="Courier New" panose="02070309020205020404" pitchFamily="49" charset="0"/>
              </a:rPr>
              <a:t>() failed!”);	</a:t>
            </a:r>
            <a:r>
              <a:rPr lang="en-US" sz="1600" dirty="0">
                <a:solidFill>
                  <a:srgbClr val="006600"/>
                </a:solidFill>
                <a:latin typeface="Courier New" panose="02070309020205020404" pitchFamily="49" charset="0"/>
                <a:cs typeface="Courier New" panose="02070309020205020404" pitchFamily="49" charset="0"/>
              </a:rPr>
              <a:t>// Provide feedback</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46482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bg2"/>
                </a:solidFill>
                <a:latin typeface="Courier New" panose="02070309020205020404" pitchFamily="49" charset="0"/>
                <a:cs typeface="Courier New" panose="02070309020205020404" pitchFamily="49" charset="0"/>
              </a:rPr>
              <a:t>/////////////////////////// COMMON MISTAKE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myFunc</a:t>
            </a:r>
            <a:r>
              <a:rPr lang="en-US" sz="1600" dirty="0">
                <a:latin typeface="Courier New" panose="02070309020205020404" pitchFamily="49" charset="0"/>
                <a:cs typeface="Courier New" panose="02070309020205020404" pitchFamily="49" charset="0"/>
              </a:rPr>
              <a:t>() == -1)</a:t>
            </a:r>
            <a:r>
              <a:rPr lang="en-US" sz="1600" dirty="0">
                <a:solidFill>
                  <a:schemeClr val="bg2"/>
                </a:solidFill>
                <a:latin typeface="Courier New" panose="02070309020205020404" pitchFamily="49" charset="0"/>
                <a:cs typeface="Courier New" panose="02070309020205020404" pitchFamily="49" charset="0"/>
              </a:rPr>
              <a:t> 			// -1 typically an error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myFunc</a:t>
            </a:r>
            <a:r>
              <a:rPr lang="en-US" sz="1600" dirty="0">
                <a:latin typeface="Courier New" panose="02070309020205020404" pitchFamily="49" charset="0"/>
                <a:cs typeface="Courier New" panose="02070309020205020404" pitchFamily="49" charset="0"/>
              </a:rPr>
              <a:t>() failed!”);	</a:t>
            </a:r>
            <a:r>
              <a:rPr lang="en-US" sz="1600" dirty="0">
                <a:solidFill>
                  <a:schemeClr val="bg2"/>
                </a:solidFill>
                <a:latin typeface="Courier New" panose="02070309020205020404" pitchFamily="49" charset="0"/>
                <a:cs typeface="Courier New" panose="02070309020205020404" pitchFamily="49" charset="0"/>
              </a:rPr>
              <a:t>// </a:t>
            </a:r>
            <a:r>
              <a:rPr lang="en-US" sz="1600" dirty="0" err="1">
                <a:solidFill>
                  <a:schemeClr val="bg2"/>
                </a:solidFill>
                <a:latin typeface="Courier New" panose="02070309020205020404" pitchFamily="49" charset="0"/>
                <a:cs typeface="Courier New" panose="02070309020205020404" pitchFamily="49" charset="0"/>
              </a:rPr>
              <a:t>printf</a:t>
            </a:r>
            <a:r>
              <a:rPr lang="en-US" sz="1600" dirty="0">
                <a:solidFill>
                  <a:schemeClr val="bg2"/>
                </a:solidFill>
                <a:latin typeface="Courier New" panose="02070309020205020404" pitchFamily="49" charset="0"/>
                <a:cs typeface="Courier New" panose="02070309020205020404" pitchFamily="49" charset="0"/>
              </a:rPr>
              <a:t>() may update </a:t>
            </a:r>
            <a:r>
              <a:rPr lang="en-US" sz="1600" dirty="0" err="1">
                <a:solidFill>
                  <a:schemeClr val="bg2"/>
                </a:solidFill>
                <a:latin typeface="Courier New" panose="02070309020205020404" pitchFamily="49" charset="0"/>
                <a:cs typeface="Courier New" panose="02070309020205020404" pitchFamily="49" charset="0"/>
              </a:rPr>
              <a:t>errno</a:t>
            </a:r>
            <a:endParaRPr lang="en-US" sz="1600" dirty="0">
              <a:solidFill>
                <a:schemeClr val="bg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currentErrno</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a:t>
            </a:r>
            <a:r>
              <a:rPr lang="en-US" sz="1600" dirty="0">
                <a:solidFill>
                  <a:schemeClr val="bg2"/>
                </a:solidFill>
                <a:latin typeface="Courier New" panose="02070309020205020404" pitchFamily="49" charset="0"/>
                <a:cs typeface="Courier New" panose="02070309020205020404" pitchFamily="49" charset="0"/>
              </a:rPr>
              <a:t>// </a:t>
            </a:r>
            <a:r>
              <a:rPr lang="en-US" sz="1600" dirty="0" err="1">
                <a:solidFill>
                  <a:schemeClr val="bg2"/>
                </a:solidFill>
                <a:latin typeface="Courier New" panose="02070309020205020404" pitchFamily="49" charset="0"/>
                <a:cs typeface="Courier New" panose="02070309020205020404" pitchFamily="49" charset="0"/>
              </a:rPr>
              <a:t>Errno</a:t>
            </a:r>
            <a:r>
              <a:rPr lang="en-US" sz="1600" dirty="0">
                <a:solidFill>
                  <a:schemeClr val="bg2"/>
                </a:solidFill>
                <a:latin typeface="Courier New" panose="02070309020205020404" pitchFamily="49" charset="0"/>
                <a:cs typeface="Courier New" panose="02070309020205020404" pitchFamily="49" charset="0"/>
              </a:rPr>
              <a:t> wasn’t preserved</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230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err="1">
                <a:effectLst>
                  <a:outerShdw blurRad="38100" dist="38100" dir="2700000" algn="tl">
                    <a:srgbClr val="000000">
                      <a:alpha val="43137"/>
                    </a:srgbClr>
                  </a:outerShdw>
                </a:effectLst>
              </a:rPr>
              <a:t>Errno</a:t>
            </a:r>
            <a:endParaRPr lang="en-US" dirty="0">
              <a:effectLst>
                <a:outerShdw blurRad="38100" dist="38100" dir="2700000" algn="tl">
                  <a:srgbClr val="000000">
                    <a:alpha val="43137"/>
                  </a:srgbClr>
                </a:outerShdw>
              </a:effectLst>
            </a:endParaRPr>
          </a:p>
          <a:p>
            <a:pPr marL="0" indent="0" algn="ctr">
              <a:buNone/>
            </a:pPr>
            <a:r>
              <a:rPr lang="en-US" dirty="0"/>
              <a:t>“End of Line”</a:t>
            </a:r>
          </a:p>
          <a:p>
            <a:endParaRPr lang="en-US" dirty="0"/>
          </a:p>
          <a:p>
            <a:r>
              <a:rPr lang="en-US" dirty="0"/>
              <a:t>Open an existing file</a:t>
            </a:r>
          </a:p>
          <a:p>
            <a:r>
              <a:rPr lang="en-US" dirty="0"/>
              <a:t>If the FILE pointer is NULL:</a:t>
            </a:r>
          </a:p>
          <a:p>
            <a:pPr lvl="1"/>
            <a:r>
              <a:rPr lang="en-US" dirty="0"/>
              <a:t>Store the </a:t>
            </a:r>
            <a:r>
              <a:rPr lang="en-US" dirty="0" err="1"/>
              <a:t>errno</a:t>
            </a:r>
            <a:endParaRPr lang="en-US" dirty="0"/>
          </a:p>
          <a:p>
            <a:pPr lvl="1"/>
            <a:r>
              <a:rPr lang="en-US" dirty="0"/>
              <a:t>Print an error message (</a:t>
            </a:r>
            <a:r>
              <a:rPr lang="en-US" dirty="0" err="1"/>
              <a:t>perror</a:t>
            </a:r>
            <a:r>
              <a:rPr lang="en-US" dirty="0"/>
              <a:t>)</a:t>
            </a:r>
          </a:p>
          <a:p>
            <a:pPr lvl="1"/>
            <a:r>
              <a:rPr lang="en-US" dirty="0"/>
              <a:t>Print the string associated </a:t>
            </a:r>
            <a:r>
              <a:rPr lang="en-US" dirty="0" err="1"/>
              <a:t>witih</a:t>
            </a:r>
            <a:r>
              <a:rPr lang="en-US" dirty="0"/>
              <a:t> the </a:t>
            </a:r>
            <a:r>
              <a:rPr lang="en-US" dirty="0" err="1"/>
              <a:t>errno</a:t>
            </a:r>
            <a:r>
              <a:rPr lang="en-US" dirty="0"/>
              <a:t> (</a:t>
            </a:r>
            <a:r>
              <a:rPr lang="en-US" dirty="0" err="1"/>
              <a:t>strerror</a:t>
            </a:r>
            <a:r>
              <a:rPr lang="en-US" dirty="0"/>
              <a:t>)</a:t>
            </a:r>
          </a:p>
          <a:p>
            <a:pPr lvl="1"/>
            <a:r>
              <a:rPr lang="en-US" dirty="0"/>
              <a:t>Immediately utilize the </a:t>
            </a:r>
            <a:r>
              <a:rPr lang="en-US" dirty="0" err="1"/>
              <a:t>errno</a:t>
            </a:r>
            <a:r>
              <a:rPr lang="en-US" dirty="0"/>
              <a:t> as a return value</a:t>
            </a:r>
          </a:p>
          <a:p>
            <a:r>
              <a:rPr lang="en-US" dirty="0"/>
              <a:t>Utilize </a:t>
            </a:r>
            <a:r>
              <a:rPr lang="en-US" dirty="0" err="1"/>
              <a:t>feof</a:t>
            </a:r>
            <a:r>
              <a:rPr lang="en-US" dirty="0"/>
              <a:t>() to read a file char by char until the end</a:t>
            </a:r>
          </a:p>
          <a:p>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5833" t="47410" r="30833" b="44071"/>
          <a:stretch/>
        </p:blipFill>
        <p:spPr>
          <a:xfrm>
            <a:off x="3291840" y="1752602"/>
            <a:ext cx="2560320" cy="368046"/>
          </a:xfrm>
          <a:prstGeom prst="rect">
            <a:avLst/>
          </a:prstGeom>
        </p:spPr>
      </p:pic>
    </p:spTree>
    <p:extLst>
      <p:ext uri="{BB962C8B-B14F-4D97-AF65-F5344CB8AC3E}">
        <p14:creationId xmlns:p14="http://schemas.microsoft.com/office/powerpoint/2010/main" val="36741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a. Given access to the Internet, classroom material, student notes, an Interactive Development Environment (IDE) and a coding style guide, student is able to implement error handling using the C programming language with two instructor assists.  Task(s): C.03.A  MEAS: PC </a:t>
            </a:r>
          </a:p>
          <a:p>
            <a:r>
              <a:rPr lang="en-US" dirty="0"/>
              <a:t>(1) Assert </a:t>
            </a:r>
          </a:p>
          <a:p>
            <a:r>
              <a:rPr lang="en-US" dirty="0"/>
              <a:t>(2) </a:t>
            </a:r>
            <a:r>
              <a:rPr lang="en-US" dirty="0" err="1"/>
              <a:t>Input/Output</a:t>
            </a:r>
            <a:r>
              <a:rPr lang="en-US" dirty="0"/>
              <a:t> Functions </a:t>
            </a:r>
          </a:p>
          <a:p>
            <a:r>
              <a:rPr lang="en-US" dirty="0"/>
              <a:t>(3) Mathematical Functions </a:t>
            </a:r>
          </a:p>
          <a:p>
            <a:r>
              <a:rPr lang="en-US" dirty="0"/>
              <a:t>(4) Pointers </a:t>
            </a:r>
          </a:p>
          <a:p>
            <a:r>
              <a:rPr lang="en-US" dirty="0"/>
              <a:t>(5) Strings </a:t>
            </a:r>
          </a:p>
          <a:p>
            <a:r>
              <a:rPr lang="en-US" dirty="0"/>
              <a:t>(6) Files </a:t>
            </a:r>
          </a:p>
          <a:p>
            <a:endParaRPr lang="en-US" dirty="0"/>
          </a:p>
        </p:txBody>
      </p:sp>
    </p:spTree>
    <p:extLst>
      <p:ext uri="{BB962C8B-B14F-4D97-AF65-F5344CB8AC3E}">
        <p14:creationId xmlns:p14="http://schemas.microsoft.com/office/powerpoint/2010/main" val="67639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err="1">
                <a:effectLst>
                  <a:outerShdw blurRad="38100" dist="38100" dir="2700000" algn="tl">
                    <a:srgbClr val="000000">
                      <a:alpha val="43137"/>
                    </a:srgbClr>
                  </a:outerShdw>
                </a:effectLst>
              </a:rPr>
              <a:t>Errno</a:t>
            </a:r>
            <a:endParaRPr lang="en-US" dirty="0"/>
          </a:p>
          <a:p>
            <a:r>
              <a:rPr lang="en-US" dirty="0"/>
              <a:t>Write (or modify) a program that implements the following:</a:t>
            </a:r>
          </a:p>
          <a:p>
            <a:pPr lvl="1"/>
            <a:r>
              <a:rPr lang="en-US" dirty="0" err="1"/>
              <a:t>feof</a:t>
            </a:r>
            <a:r>
              <a:rPr lang="en-US" dirty="0"/>
              <a:t>()</a:t>
            </a:r>
          </a:p>
          <a:p>
            <a:pPr lvl="1"/>
            <a:r>
              <a:rPr lang="en-US" dirty="0" err="1"/>
              <a:t>perror</a:t>
            </a:r>
            <a:r>
              <a:rPr lang="en-US" dirty="0"/>
              <a:t>()</a:t>
            </a:r>
          </a:p>
          <a:p>
            <a:pPr lvl="1"/>
            <a:r>
              <a:rPr lang="en-US" dirty="0"/>
              <a:t>Return </a:t>
            </a:r>
            <a:r>
              <a:rPr lang="en-US" dirty="0" err="1"/>
              <a:t>errno</a:t>
            </a:r>
            <a:endParaRPr lang="en-US" dirty="0"/>
          </a:p>
          <a:p>
            <a:pPr lvl="1"/>
            <a:r>
              <a:rPr lang="en-US" dirty="0" err="1"/>
              <a:t>strerror</a:t>
            </a:r>
            <a:r>
              <a:rPr lang="en-US" dirty="0"/>
              <a:t>()</a:t>
            </a:r>
          </a:p>
          <a:p>
            <a:r>
              <a:rPr lang="en-US" dirty="0"/>
              <a:t>Replicate some error to test your implementation…</a:t>
            </a:r>
          </a:p>
          <a:p>
            <a:pPr lvl="1"/>
            <a:r>
              <a:rPr lang="en-US" dirty="0"/>
              <a:t>Read a non-existent file</a:t>
            </a:r>
          </a:p>
          <a:p>
            <a:pPr lvl="1"/>
            <a:r>
              <a:rPr lang="en-US" dirty="0"/>
              <a:t>Write to a locked file</a:t>
            </a:r>
          </a:p>
          <a:p>
            <a:pPr lvl="1"/>
            <a:r>
              <a:rPr lang="en-US" dirty="0"/>
              <a:t>Misuse a math function </a:t>
            </a:r>
          </a:p>
        </p:txBody>
      </p:sp>
    </p:spTree>
    <p:extLst>
      <p:ext uri="{BB962C8B-B14F-4D97-AF65-F5344CB8AC3E}">
        <p14:creationId xmlns:p14="http://schemas.microsoft.com/office/powerpoint/2010/main" val="223968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vs </a:t>
            </a:r>
            <a:r>
              <a:rPr lang="en-US" dirty="0" err="1"/>
              <a:t>Errno</a:t>
            </a:r>
            <a:endParaRPr lang="en-US" dirty="0"/>
          </a:p>
        </p:txBody>
      </p:sp>
      <p:sp>
        <p:nvSpPr>
          <p:cNvPr id="3" name="Content Placeholder 2"/>
          <p:cNvSpPr>
            <a:spLocks noGrp="1"/>
          </p:cNvSpPr>
          <p:nvPr>
            <p:ph idx="1"/>
          </p:nvPr>
        </p:nvSpPr>
        <p:spPr/>
        <p:txBody>
          <a:bodyPr/>
          <a:lstStyle/>
          <a:p>
            <a:r>
              <a:rPr lang="en-US" dirty="0"/>
              <a:t>Assert (check for errors that should never happen)</a:t>
            </a:r>
          </a:p>
          <a:p>
            <a:pPr lvl="1"/>
            <a:r>
              <a:rPr lang="en-US" dirty="0"/>
              <a:t>Valid range of values</a:t>
            </a:r>
          </a:p>
          <a:p>
            <a:pPr lvl="1"/>
            <a:r>
              <a:rPr lang="en-US" dirty="0"/>
              <a:t>Specific values</a:t>
            </a:r>
          </a:p>
          <a:p>
            <a:pPr lvl="1"/>
            <a:r>
              <a:rPr lang="en-US" dirty="0"/>
              <a:t>Design by contract</a:t>
            </a:r>
          </a:p>
          <a:p>
            <a:pPr lvl="1"/>
            <a:r>
              <a:rPr lang="en-US" dirty="0"/>
              <a:t>Non-NULL pointers (when the pointer can’t be NULL)</a:t>
            </a:r>
          </a:p>
          <a:p>
            <a:r>
              <a:rPr lang="en-US" dirty="0" err="1"/>
              <a:t>Errno</a:t>
            </a:r>
            <a:r>
              <a:rPr lang="en-US" dirty="0"/>
              <a:t> (or other error handling techniques)</a:t>
            </a:r>
          </a:p>
          <a:p>
            <a:pPr lvl="1"/>
            <a:r>
              <a:rPr lang="en-US" dirty="0"/>
              <a:t>Returns from system calls and library functions</a:t>
            </a:r>
          </a:p>
          <a:p>
            <a:pPr lvl="1"/>
            <a:r>
              <a:rPr lang="en-US" dirty="0"/>
              <a:t>User input data</a:t>
            </a:r>
          </a:p>
          <a:p>
            <a:pPr lvl="1"/>
            <a:r>
              <a:rPr lang="en-US" dirty="0"/>
              <a:t>Network input data</a:t>
            </a:r>
          </a:p>
          <a:p>
            <a:pPr lvl="1"/>
            <a:r>
              <a:rPr lang="en-US" dirty="0"/>
              <a:t>File input data</a:t>
            </a:r>
          </a:p>
          <a:p>
            <a:pPr lvl="1"/>
            <a:r>
              <a:rPr lang="en-US" dirty="0"/>
              <a:t>Out of system resources or memory</a:t>
            </a:r>
          </a:p>
        </p:txBody>
      </p:sp>
    </p:spTree>
    <p:extLst>
      <p:ext uri="{BB962C8B-B14F-4D97-AF65-F5344CB8AC3E}">
        <p14:creationId xmlns:p14="http://schemas.microsoft.com/office/powerpoint/2010/main" val="78519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Functions</a:t>
            </a:r>
          </a:p>
        </p:txBody>
      </p:sp>
      <p:sp>
        <p:nvSpPr>
          <p:cNvPr id="3" name="Content Placeholder 2"/>
          <p:cNvSpPr>
            <a:spLocks noGrp="1"/>
          </p:cNvSpPr>
          <p:nvPr>
            <p:ph idx="1"/>
          </p:nvPr>
        </p:nvSpPr>
        <p:spPr/>
        <p:txBody>
          <a:bodyPr/>
          <a:lstStyle/>
          <a:p>
            <a:r>
              <a:rPr lang="en-US" dirty="0"/>
              <a:t>I/O functions typically return useful values</a:t>
            </a:r>
          </a:p>
          <a:p>
            <a:r>
              <a:rPr lang="en-US" dirty="0"/>
              <a:t>Many I/O functions update ERRNO</a:t>
            </a:r>
          </a:p>
        </p:txBody>
      </p:sp>
    </p:spTree>
    <p:extLst>
      <p:ext uri="{BB962C8B-B14F-4D97-AF65-F5344CB8AC3E}">
        <p14:creationId xmlns:p14="http://schemas.microsoft.com/office/powerpoint/2010/main" val="223721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I/O Functions</a:t>
            </a:r>
          </a:p>
          <a:p>
            <a:pPr marL="0" indent="0" algn="ctr">
              <a:buNone/>
            </a:pPr>
            <a:r>
              <a:rPr lang="en-US" dirty="0"/>
              <a:t>“input?”</a:t>
            </a:r>
          </a:p>
          <a:p>
            <a:endParaRPr lang="en-US" dirty="0"/>
          </a:p>
          <a:p>
            <a:r>
              <a:rPr lang="en-US" dirty="0"/>
              <a:t>Use appropriate error handling (assert vs </a:t>
            </a:r>
            <a:r>
              <a:rPr lang="en-US" dirty="0" err="1"/>
              <a:t>errno</a:t>
            </a:r>
            <a:r>
              <a:rPr lang="en-US" dirty="0"/>
              <a:t>) to handle I/O errors</a:t>
            </a:r>
          </a:p>
          <a:p>
            <a:r>
              <a:rPr lang="en-US" dirty="0"/>
              <a:t>Replicate the error to test your implementation</a:t>
            </a:r>
          </a:p>
          <a:p>
            <a:endParaRPr lang="en-US" dirty="0"/>
          </a:p>
        </p:txBody>
      </p:sp>
    </p:spTree>
    <p:extLst>
      <p:ext uri="{BB962C8B-B14F-4D97-AF65-F5344CB8AC3E}">
        <p14:creationId xmlns:p14="http://schemas.microsoft.com/office/powerpoint/2010/main" val="191150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dirty="0">
                <a:effectLst>
                  <a:outerShdw blurRad="38100" dist="38100" dir="2700000" algn="tl">
                    <a:srgbClr val="000000">
                      <a:alpha val="43137"/>
                    </a:srgbClr>
                  </a:outerShdw>
                </a:effectLst>
              </a:rPr>
              <a:t>I/O Functions</a:t>
            </a:r>
          </a:p>
          <a:p>
            <a:pPr marL="0" indent="0" algn="ctr">
              <a:buNone/>
            </a:pPr>
            <a:r>
              <a:rPr lang="en-US" dirty="0"/>
              <a:t>“OUTPUT!”</a:t>
            </a:r>
          </a:p>
          <a:p>
            <a:endParaRPr lang="en-US" dirty="0"/>
          </a:p>
          <a:p>
            <a:r>
              <a:rPr lang="en-US" dirty="0"/>
              <a:t>Use appropriate error handling (assert vs </a:t>
            </a:r>
            <a:r>
              <a:rPr lang="en-US" dirty="0" err="1"/>
              <a:t>errno</a:t>
            </a:r>
            <a:r>
              <a:rPr lang="en-US" dirty="0"/>
              <a:t>) to handle I/O errors</a:t>
            </a:r>
          </a:p>
          <a:p>
            <a:r>
              <a:rPr lang="en-US" dirty="0"/>
              <a:t>Replicate the error to test your implementation</a:t>
            </a:r>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126737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Functions</a:t>
            </a:r>
          </a:p>
        </p:txBody>
      </p:sp>
      <p:sp>
        <p:nvSpPr>
          <p:cNvPr id="3" name="Content Placeholder 2"/>
          <p:cNvSpPr>
            <a:spLocks noGrp="1"/>
          </p:cNvSpPr>
          <p:nvPr>
            <p:ph idx="1"/>
          </p:nvPr>
        </p:nvSpPr>
        <p:spPr/>
        <p:txBody>
          <a:bodyPr/>
          <a:lstStyle/>
          <a:p>
            <a:r>
              <a:rPr lang="en-US" dirty="0"/>
              <a:t>Situations to “handle”</a:t>
            </a:r>
          </a:p>
          <a:p>
            <a:pPr lvl="1"/>
            <a:r>
              <a:rPr lang="en-US" dirty="0"/>
              <a:t>Divide by 0</a:t>
            </a:r>
          </a:p>
          <a:p>
            <a:pPr lvl="1"/>
            <a:r>
              <a:rPr lang="en-US" dirty="0" err="1"/>
              <a:t>NaN</a:t>
            </a:r>
            <a:endParaRPr lang="en-US" dirty="0"/>
          </a:p>
          <a:p>
            <a:pPr lvl="1"/>
            <a:r>
              <a:rPr lang="en-US" dirty="0"/>
              <a:t>Overflow (a number becomes too large for the computer to handle)</a:t>
            </a:r>
          </a:p>
          <a:p>
            <a:pPr lvl="1"/>
            <a:r>
              <a:rPr lang="en-US" dirty="0"/>
              <a:t>Underflow (a number becomes too small for the computer to handle)</a:t>
            </a:r>
          </a:p>
          <a:p>
            <a:pPr lvl="1"/>
            <a:r>
              <a:rPr lang="en-US" dirty="0"/>
              <a:t>Floating point precision flaws</a:t>
            </a:r>
          </a:p>
          <a:p>
            <a:pPr lvl="1"/>
            <a:r>
              <a:rPr lang="en-US" dirty="0"/>
              <a:t>Imaginary numbers</a:t>
            </a:r>
          </a:p>
          <a:p>
            <a:pPr lvl="1"/>
            <a:r>
              <a:rPr lang="en-US" dirty="0"/>
              <a:t>Infinite calculations</a:t>
            </a:r>
          </a:p>
        </p:txBody>
      </p:sp>
    </p:spTree>
    <p:extLst>
      <p:ext uri="{BB962C8B-B14F-4D97-AF65-F5344CB8AC3E}">
        <p14:creationId xmlns:p14="http://schemas.microsoft.com/office/powerpoint/2010/main" val="39284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Mathematical Functions</a:t>
            </a:r>
          </a:p>
          <a:p>
            <a:pPr marL="0" indent="0" algn="ctr">
              <a:buNone/>
            </a:pPr>
            <a:r>
              <a:rPr lang="en-US" dirty="0"/>
              <a:t>“math?”</a:t>
            </a:r>
          </a:p>
          <a:p>
            <a:endParaRPr lang="en-US" dirty="0"/>
          </a:p>
          <a:p>
            <a:r>
              <a:rPr lang="en-US" dirty="0"/>
              <a:t>Use appropriate error handling (assert vs </a:t>
            </a:r>
            <a:r>
              <a:rPr lang="en-US" dirty="0" err="1"/>
              <a:t>errno</a:t>
            </a:r>
            <a:r>
              <a:rPr lang="en-US" dirty="0"/>
              <a:t>) to handle a mathematical error</a:t>
            </a:r>
          </a:p>
          <a:p>
            <a:r>
              <a:rPr lang="en-US" dirty="0"/>
              <a:t>Replicate the error to test your implementation</a:t>
            </a:r>
          </a:p>
          <a:p>
            <a:endParaRPr lang="en-US" dirty="0"/>
          </a:p>
        </p:txBody>
      </p:sp>
    </p:spTree>
    <p:extLst>
      <p:ext uri="{BB962C8B-B14F-4D97-AF65-F5344CB8AC3E}">
        <p14:creationId xmlns:p14="http://schemas.microsoft.com/office/powerpoint/2010/main" val="2198427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dirty="0">
                <a:effectLst>
                  <a:outerShdw blurRad="38100" dist="38100" dir="2700000" algn="tl">
                    <a:srgbClr val="000000">
                      <a:alpha val="43137"/>
                    </a:srgbClr>
                  </a:outerShdw>
                </a:effectLst>
              </a:rPr>
              <a:t>Mathematical Functions</a:t>
            </a:r>
          </a:p>
          <a:p>
            <a:pPr marL="0" indent="0" algn="ctr">
              <a:buNone/>
            </a:pPr>
            <a:r>
              <a:rPr lang="en-US" dirty="0"/>
              <a:t>“MATH!”</a:t>
            </a:r>
          </a:p>
          <a:p>
            <a:endParaRPr lang="en-US" dirty="0"/>
          </a:p>
          <a:p>
            <a:r>
              <a:rPr lang="en-US" dirty="0"/>
              <a:t>Use appropriate error handling (assert vs </a:t>
            </a:r>
            <a:r>
              <a:rPr lang="en-US" dirty="0" err="1"/>
              <a:t>errno</a:t>
            </a:r>
            <a:r>
              <a:rPr lang="en-US" dirty="0"/>
              <a:t>) to handle a mathematical error</a:t>
            </a:r>
          </a:p>
          <a:p>
            <a:r>
              <a:rPr lang="en-US" dirty="0"/>
              <a:t>Replicate the error to test your implementation</a:t>
            </a:r>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43094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lstStyle/>
          <a:p>
            <a:r>
              <a:rPr lang="en-US" dirty="0"/>
              <a:t>Never dereference a NULL pointer</a:t>
            </a:r>
          </a:p>
          <a:p>
            <a:r>
              <a:rPr lang="en-US" dirty="0"/>
              <a:t>Always check for NULL pointers</a:t>
            </a:r>
          </a:p>
          <a:p>
            <a:r>
              <a:rPr lang="en-US" dirty="0">
                <a:solidFill>
                  <a:srgbClr val="400000"/>
                </a:solidFill>
              </a:rPr>
              <a:t>Never dereference a NULL pointer</a:t>
            </a:r>
          </a:p>
          <a:p>
            <a:r>
              <a:rPr lang="en-US" dirty="0">
                <a:solidFill>
                  <a:srgbClr val="400000"/>
                </a:solidFill>
              </a:rPr>
              <a:t>Always check for NULL pointers</a:t>
            </a:r>
          </a:p>
          <a:p>
            <a:r>
              <a:rPr lang="en-US" dirty="0">
                <a:solidFill>
                  <a:schemeClr val="bg2">
                    <a:lumMod val="75000"/>
                  </a:schemeClr>
                </a:solidFill>
              </a:rPr>
              <a:t>Never dereference a NULL pointer</a:t>
            </a:r>
          </a:p>
          <a:p>
            <a:r>
              <a:rPr lang="en-US" dirty="0">
                <a:solidFill>
                  <a:schemeClr val="bg2">
                    <a:lumMod val="75000"/>
                  </a:schemeClr>
                </a:solidFill>
              </a:rPr>
              <a:t>Always check for NULL pointers</a:t>
            </a:r>
          </a:p>
          <a:p>
            <a:r>
              <a:rPr lang="en-US" dirty="0">
                <a:solidFill>
                  <a:schemeClr val="bg2"/>
                </a:solidFill>
              </a:rPr>
              <a:t>Never dereference a NULL pointer</a:t>
            </a:r>
          </a:p>
          <a:p>
            <a:r>
              <a:rPr lang="en-US" dirty="0">
                <a:solidFill>
                  <a:schemeClr val="bg2"/>
                </a:solidFill>
              </a:rPr>
              <a:t>Always check for NULL pointers</a:t>
            </a:r>
          </a:p>
          <a:p>
            <a:r>
              <a:rPr lang="en-US" dirty="0">
                <a:solidFill>
                  <a:srgbClr val="CC3300"/>
                </a:solidFill>
              </a:rPr>
              <a:t>Never dereference a NULL pointer</a:t>
            </a:r>
          </a:p>
          <a:p>
            <a:r>
              <a:rPr lang="en-US" dirty="0">
                <a:solidFill>
                  <a:srgbClr val="CC3300"/>
                </a:solidFill>
              </a:rPr>
              <a:t>Always check for NULL pointers</a:t>
            </a:r>
          </a:p>
          <a:p>
            <a:r>
              <a:rPr lang="en-US" dirty="0">
                <a:solidFill>
                  <a:schemeClr val="bg2">
                    <a:lumMod val="60000"/>
                    <a:lumOff val="40000"/>
                  </a:schemeClr>
                </a:solidFill>
              </a:rPr>
              <a:t>Never dereference a NULL pointer</a:t>
            </a:r>
          </a:p>
          <a:p>
            <a:r>
              <a:rPr lang="en-US" dirty="0">
                <a:solidFill>
                  <a:schemeClr val="bg2">
                    <a:lumMod val="60000"/>
                    <a:lumOff val="40000"/>
                  </a:schemeClr>
                </a:solidFill>
              </a:rPr>
              <a:t>Always check for NULL pointers</a:t>
            </a:r>
          </a:p>
          <a:p>
            <a:endParaRPr lang="en-US" dirty="0"/>
          </a:p>
        </p:txBody>
      </p:sp>
    </p:spTree>
    <p:extLst>
      <p:ext uri="{BB962C8B-B14F-4D97-AF65-F5344CB8AC3E}">
        <p14:creationId xmlns:p14="http://schemas.microsoft.com/office/powerpoint/2010/main" val="447931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Pointers</a:t>
            </a:r>
          </a:p>
          <a:p>
            <a:pPr marL="0" indent="0" algn="ctr">
              <a:buNone/>
            </a:pPr>
            <a:r>
              <a:rPr lang="en-US" dirty="0"/>
              <a:t>“NULL?”</a:t>
            </a:r>
          </a:p>
          <a:p>
            <a:endParaRPr lang="en-US" dirty="0"/>
          </a:p>
          <a:p>
            <a:r>
              <a:rPr lang="en-US" dirty="0"/>
              <a:t>Use appropriate error handling (assert vs </a:t>
            </a:r>
            <a:r>
              <a:rPr lang="en-US" dirty="0" err="1"/>
              <a:t>errno</a:t>
            </a:r>
            <a:r>
              <a:rPr lang="en-US" dirty="0"/>
              <a:t>) to handle a NULL pointer</a:t>
            </a:r>
          </a:p>
          <a:p>
            <a:r>
              <a:rPr lang="en-US" dirty="0"/>
              <a:t>Replicate the error to test your implementation</a:t>
            </a:r>
          </a:p>
          <a:p>
            <a:endParaRPr lang="en-US" dirty="0"/>
          </a:p>
        </p:txBody>
      </p:sp>
    </p:spTree>
    <p:extLst>
      <p:ext uri="{BB962C8B-B14F-4D97-AF65-F5344CB8AC3E}">
        <p14:creationId xmlns:p14="http://schemas.microsoft.com/office/powerpoint/2010/main" val="214246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General Considerations</a:t>
            </a:r>
          </a:p>
          <a:p>
            <a:r>
              <a:rPr lang="en-US" dirty="0" err="1"/>
              <a:t>Assert.h</a:t>
            </a:r>
            <a:endParaRPr lang="en-US" dirty="0"/>
          </a:p>
          <a:p>
            <a:r>
              <a:rPr lang="en-US" dirty="0" err="1"/>
              <a:t>Errno.h</a:t>
            </a:r>
            <a:endParaRPr lang="en-US" dirty="0"/>
          </a:p>
          <a:p>
            <a:r>
              <a:rPr lang="en-US" dirty="0"/>
              <a:t>Assert vs </a:t>
            </a:r>
            <a:r>
              <a:rPr lang="en-US" dirty="0" err="1"/>
              <a:t>Errno</a:t>
            </a:r>
            <a:endParaRPr lang="en-US" dirty="0"/>
          </a:p>
          <a:p>
            <a:r>
              <a:rPr lang="en-US" dirty="0" err="1"/>
              <a:t>Input/Output</a:t>
            </a:r>
            <a:r>
              <a:rPr lang="en-US" dirty="0"/>
              <a:t> Functions </a:t>
            </a:r>
          </a:p>
          <a:p>
            <a:r>
              <a:rPr lang="en-US" dirty="0"/>
              <a:t>Mathematical Functions </a:t>
            </a:r>
          </a:p>
          <a:p>
            <a:r>
              <a:rPr lang="en-US" dirty="0"/>
              <a:t>Pointers </a:t>
            </a:r>
          </a:p>
          <a:p>
            <a:r>
              <a:rPr lang="en-US" dirty="0"/>
              <a:t>Strings </a:t>
            </a:r>
          </a:p>
          <a:p>
            <a:r>
              <a:rPr lang="en-US" dirty="0"/>
              <a:t>Files </a:t>
            </a:r>
          </a:p>
          <a:p>
            <a:endParaRPr lang="en-US" dirty="0"/>
          </a:p>
        </p:txBody>
      </p:sp>
    </p:spTree>
    <p:extLst>
      <p:ext uri="{BB962C8B-B14F-4D97-AF65-F5344CB8AC3E}">
        <p14:creationId xmlns:p14="http://schemas.microsoft.com/office/powerpoint/2010/main" val="412973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dirty="0">
                <a:effectLst>
                  <a:outerShdw blurRad="38100" dist="38100" dir="2700000" algn="tl">
                    <a:srgbClr val="000000">
                      <a:alpha val="43137"/>
                    </a:srgbClr>
                  </a:outerShdw>
                </a:effectLst>
              </a:rPr>
              <a:t>Pointers</a:t>
            </a:r>
          </a:p>
          <a:p>
            <a:pPr marL="0" indent="0" algn="ctr">
              <a:buNone/>
            </a:pPr>
            <a:r>
              <a:rPr lang="en-US" dirty="0"/>
              <a:t>“NULL!”</a:t>
            </a:r>
          </a:p>
          <a:p>
            <a:endParaRPr lang="en-US" dirty="0"/>
          </a:p>
          <a:p>
            <a:r>
              <a:rPr lang="en-US" dirty="0"/>
              <a:t>Use appropriate error handling (assert vs </a:t>
            </a:r>
            <a:r>
              <a:rPr lang="en-US" dirty="0" err="1"/>
              <a:t>errno</a:t>
            </a:r>
            <a:r>
              <a:rPr lang="en-US" dirty="0"/>
              <a:t>) to handle a NULL pointer</a:t>
            </a:r>
          </a:p>
          <a:p>
            <a:r>
              <a:rPr lang="en-US" dirty="0"/>
              <a:t>Replicate the error to test your implementation</a:t>
            </a:r>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2521644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Many string functions update ERRNO</a:t>
            </a:r>
          </a:p>
          <a:p>
            <a:r>
              <a:rPr lang="en-US" dirty="0"/>
              <a:t>Most string functions return useful return values</a:t>
            </a:r>
          </a:p>
          <a:p>
            <a:r>
              <a:rPr lang="en-US" dirty="0"/>
              <a:t>Ensure char arrays are </a:t>
            </a:r>
            <a:r>
              <a:rPr lang="en-US" dirty="0" err="1"/>
              <a:t>nul</a:t>
            </a:r>
            <a:r>
              <a:rPr lang="en-US" dirty="0"/>
              <a:t>-terminated before passing to string functions</a:t>
            </a:r>
          </a:p>
        </p:txBody>
      </p:sp>
    </p:spTree>
    <p:extLst>
      <p:ext uri="{BB962C8B-B14F-4D97-AF65-F5344CB8AC3E}">
        <p14:creationId xmlns:p14="http://schemas.microsoft.com/office/powerpoint/2010/main" val="402895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Strings</a:t>
            </a:r>
          </a:p>
          <a:p>
            <a:pPr marL="0" indent="0" algn="ctr">
              <a:buNone/>
            </a:pPr>
            <a:r>
              <a:rPr lang="en-US" dirty="0"/>
              <a:t>“</a:t>
            </a:r>
            <a:r>
              <a:rPr lang="en-US" dirty="0" err="1"/>
              <a:t>nul</a:t>
            </a:r>
            <a:r>
              <a:rPr lang="en-US" dirty="0"/>
              <a:t>-terminated?”</a:t>
            </a:r>
          </a:p>
          <a:p>
            <a:endParaRPr lang="en-US" dirty="0"/>
          </a:p>
          <a:p>
            <a:r>
              <a:rPr lang="en-US" dirty="0"/>
              <a:t>Use appropriate error handling (assert vs </a:t>
            </a:r>
            <a:r>
              <a:rPr lang="en-US" dirty="0" err="1"/>
              <a:t>errno</a:t>
            </a:r>
            <a:r>
              <a:rPr lang="en-US" dirty="0"/>
              <a:t>) to handle strings</a:t>
            </a:r>
          </a:p>
          <a:p>
            <a:r>
              <a:rPr lang="en-US" dirty="0"/>
              <a:t>Replicate the error to test your implementation</a:t>
            </a:r>
          </a:p>
          <a:p>
            <a:endParaRPr lang="en-US" dirty="0"/>
          </a:p>
        </p:txBody>
      </p:sp>
    </p:spTree>
    <p:extLst>
      <p:ext uri="{BB962C8B-B14F-4D97-AF65-F5344CB8AC3E}">
        <p14:creationId xmlns:p14="http://schemas.microsoft.com/office/powerpoint/2010/main" val="713554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dirty="0">
                <a:effectLst>
                  <a:outerShdw blurRad="38100" dist="38100" dir="2700000" algn="tl">
                    <a:srgbClr val="000000">
                      <a:alpha val="43137"/>
                    </a:srgbClr>
                  </a:outerShdw>
                </a:effectLst>
              </a:rPr>
              <a:t>Strings</a:t>
            </a:r>
          </a:p>
          <a:p>
            <a:pPr marL="0" indent="0" algn="ctr">
              <a:buNone/>
            </a:pPr>
            <a:r>
              <a:rPr lang="en-US" dirty="0"/>
              <a:t>“</a:t>
            </a:r>
            <a:r>
              <a:rPr lang="en-US" dirty="0" err="1"/>
              <a:t>nul</a:t>
            </a:r>
            <a:r>
              <a:rPr lang="en-US" dirty="0"/>
              <a:t>-terminated!\0”</a:t>
            </a:r>
          </a:p>
          <a:p>
            <a:endParaRPr lang="en-US" dirty="0"/>
          </a:p>
          <a:p>
            <a:r>
              <a:rPr lang="en-US" dirty="0"/>
              <a:t>Use appropriate error handling (assert vs </a:t>
            </a:r>
            <a:r>
              <a:rPr lang="en-US" dirty="0" err="1"/>
              <a:t>errno</a:t>
            </a:r>
            <a:r>
              <a:rPr lang="en-US" dirty="0"/>
              <a:t>) to handle strings</a:t>
            </a:r>
          </a:p>
          <a:p>
            <a:r>
              <a:rPr lang="en-US" dirty="0"/>
              <a:t>Replicate the error to test your implementation</a:t>
            </a:r>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3515798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idx="1"/>
          </p:nvPr>
        </p:nvSpPr>
        <p:spPr/>
        <p:txBody>
          <a:bodyPr/>
          <a:lstStyle/>
          <a:p>
            <a:r>
              <a:rPr lang="en-US" dirty="0"/>
              <a:t>Permission errors will create ERRNOs and return NULL</a:t>
            </a:r>
          </a:p>
          <a:p>
            <a:r>
              <a:rPr lang="en-US" dirty="0"/>
              <a:t>The “FILE” data type utilizes pointers and should be treated as such</a:t>
            </a:r>
          </a:p>
          <a:p>
            <a:r>
              <a:rPr lang="en-US" dirty="0"/>
              <a:t>Missing files coupled with certain “modes” will create ERRNOs and return NULL</a:t>
            </a:r>
          </a:p>
          <a:p>
            <a:endParaRPr lang="en-US" dirty="0"/>
          </a:p>
        </p:txBody>
      </p:sp>
    </p:spTree>
    <p:extLst>
      <p:ext uri="{BB962C8B-B14F-4D97-AF65-F5344CB8AC3E}">
        <p14:creationId xmlns:p14="http://schemas.microsoft.com/office/powerpoint/2010/main" val="24660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Files</a:t>
            </a:r>
          </a:p>
          <a:p>
            <a:pPr marL="0" indent="0" algn="ctr">
              <a:buNone/>
            </a:pPr>
            <a:r>
              <a:rPr lang="en-US" dirty="0"/>
              <a:t>“EOF?”</a:t>
            </a:r>
          </a:p>
          <a:p>
            <a:endParaRPr lang="en-US" dirty="0"/>
          </a:p>
          <a:p>
            <a:r>
              <a:rPr lang="en-US" dirty="0"/>
              <a:t>Use appropriate error handling (assert vs </a:t>
            </a:r>
            <a:r>
              <a:rPr lang="en-US" dirty="0" err="1"/>
              <a:t>errno</a:t>
            </a:r>
            <a:r>
              <a:rPr lang="en-US" dirty="0"/>
              <a:t>) to handle common file errors</a:t>
            </a:r>
          </a:p>
          <a:p>
            <a:r>
              <a:rPr lang="en-US" dirty="0"/>
              <a:t>Replicate the error to test your implementation</a:t>
            </a:r>
          </a:p>
          <a:p>
            <a:endParaRPr lang="en-US" dirty="0"/>
          </a:p>
        </p:txBody>
      </p:sp>
    </p:spTree>
    <p:extLst>
      <p:ext uri="{BB962C8B-B14F-4D97-AF65-F5344CB8AC3E}">
        <p14:creationId xmlns:p14="http://schemas.microsoft.com/office/powerpoint/2010/main" val="822240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dirty="0">
                <a:effectLst>
                  <a:outerShdw blurRad="38100" dist="38100" dir="2700000" algn="tl">
                    <a:srgbClr val="000000">
                      <a:alpha val="43137"/>
                    </a:srgbClr>
                  </a:outerShdw>
                </a:effectLst>
              </a:rPr>
              <a:t>Files</a:t>
            </a:r>
          </a:p>
          <a:p>
            <a:pPr marL="0" indent="0" algn="ctr">
              <a:buNone/>
            </a:pPr>
            <a:r>
              <a:rPr lang="en-US" dirty="0"/>
              <a:t>“EOF!”</a:t>
            </a:r>
          </a:p>
          <a:p>
            <a:endParaRPr lang="en-US" dirty="0"/>
          </a:p>
          <a:p>
            <a:r>
              <a:rPr lang="en-US" dirty="0"/>
              <a:t>Use appropriate error handling (assert vs </a:t>
            </a:r>
            <a:r>
              <a:rPr lang="en-US" dirty="0" err="1"/>
              <a:t>errno</a:t>
            </a:r>
            <a:r>
              <a:rPr lang="en-US" dirty="0"/>
              <a:t>) to handle common file errors</a:t>
            </a:r>
          </a:p>
          <a:p>
            <a:r>
              <a:rPr lang="en-US" dirty="0"/>
              <a:t>Replicate the error to test your implementation</a:t>
            </a:r>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2547348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General Considerations</a:t>
            </a:r>
          </a:p>
          <a:p>
            <a:r>
              <a:rPr lang="en-US" dirty="0" err="1"/>
              <a:t>Assert.h</a:t>
            </a:r>
            <a:endParaRPr lang="en-US" dirty="0"/>
          </a:p>
          <a:p>
            <a:r>
              <a:rPr lang="en-US" dirty="0" err="1"/>
              <a:t>Errno.h</a:t>
            </a:r>
            <a:endParaRPr lang="en-US" dirty="0"/>
          </a:p>
          <a:p>
            <a:r>
              <a:rPr lang="en-US" dirty="0"/>
              <a:t>Assert vs </a:t>
            </a:r>
            <a:r>
              <a:rPr lang="en-US" dirty="0" err="1"/>
              <a:t>Errno</a:t>
            </a:r>
            <a:endParaRPr lang="en-US" dirty="0"/>
          </a:p>
          <a:p>
            <a:r>
              <a:rPr lang="en-US" dirty="0" err="1"/>
              <a:t>Input/Output</a:t>
            </a:r>
            <a:r>
              <a:rPr lang="en-US" dirty="0"/>
              <a:t> Functions </a:t>
            </a:r>
          </a:p>
          <a:p>
            <a:r>
              <a:rPr lang="en-US" dirty="0"/>
              <a:t>Mathematical Functions </a:t>
            </a:r>
          </a:p>
          <a:p>
            <a:r>
              <a:rPr lang="en-US" dirty="0"/>
              <a:t>Pointers </a:t>
            </a:r>
          </a:p>
          <a:p>
            <a:r>
              <a:rPr lang="en-US" dirty="0"/>
              <a:t>Strings </a:t>
            </a:r>
          </a:p>
          <a:p>
            <a:r>
              <a:rPr lang="en-US" dirty="0"/>
              <a:t>Files </a:t>
            </a:r>
          </a:p>
          <a:p>
            <a:endParaRPr lang="en-US" dirty="0"/>
          </a:p>
          <a:p>
            <a:endParaRPr lang="en-US" dirty="0"/>
          </a:p>
        </p:txBody>
      </p:sp>
    </p:spTree>
    <p:extLst>
      <p:ext uri="{BB962C8B-B14F-4D97-AF65-F5344CB8AC3E}">
        <p14:creationId xmlns:p14="http://schemas.microsoft.com/office/powerpoint/2010/main" val="128437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Considerations</a:t>
            </a:r>
          </a:p>
        </p:txBody>
      </p:sp>
      <p:sp>
        <p:nvSpPr>
          <p:cNvPr id="3" name="Content Placeholder 2"/>
          <p:cNvSpPr>
            <a:spLocks noGrp="1"/>
          </p:cNvSpPr>
          <p:nvPr>
            <p:ph idx="1"/>
          </p:nvPr>
        </p:nvSpPr>
        <p:spPr/>
        <p:txBody>
          <a:bodyPr/>
          <a:lstStyle/>
          <a:p>
            <a:r>
              <a:rPr lang="en-US" dirty="0"/>
              <a:t>What should your program do if an error is encountered?</a:t>
            </a:r>
          </a:p>
          <a:p>
            <a:pPr lvl="1"/>
            <a:r>
              <a:rPr lang="en-US" dirty="0"/>
              <a:t>Retry (e.g., more user input)</a:t>
            </a:r>
          </a:p>
          <a:p>
            <a:pPr lvl="1"/>
            <a:r>
              <a:rPr lang="en-US" dirty="0"/>
              <a:t>Ignore (e.g., continue processing)</a:t>
            </a:r>
          </a:p>
          <a:p>
            <a:pPr lvl="1"/>
            <a:r>
              <a:rPr lang="en-US" dirty="0"/>
              <a:t>Abort (e.g., return, exit())</a:t>
            </a:r>
          </a:p>
        </p:txBody>
      </p:sp>
    </p:spTree>
    <p:extLst>
      <p:ext uri="{BB962C8B-B14F-4D97-AF65-F5344CB8AC3E}">
        <p14:creationId xmlns:p14="http://schemas.microsoft.com/office/powerpoint/2010/main" val="317331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Assert.h</a:t>
            </a:r>
          </a:p>
        </p:txBody>
      </p:sp>
      <p:sp>
        <p:nvSpPr>
          <p:cNvPr id="3" name="Content Placeholder 2"/>
          <p:cNvSpPr>
            <a:spLocks noGrp="1"/>
          </p:cNvSpPr>
          <p:nvPr>
            <p:ph idx="1"/>
          </p:nvPr>
        </p:nvSpPr>
        <p:spPr/>
        <p:txBody>
          <a:bodyPr/>
          <a:lstStyle/>
          <a:p>
            <a:r>
              <a:rPr lang="en-US" dirty="0"/>
              <a:t>Assert.h is part of the C Standard Library</a:t>
            </a:r>
          </a:p>
          <a:p>
            <a:r>
              <a:rPr lang="en-US" dirty="0"/>
              <a:t>This header file is intended for use as a “debugging aid” (see: diagnostics)</a:t>
            </a:r>
          </a:p>
          <a:p>
            <a:r>
              <a:rPr lang="en-US" dirty="0"/>
              <a:t>Assert.h defines assert() as a macro</a:t>
            </a:r>
          </a:p>
          <a:p>
            <a:r>
              <a:rPr lang="en-US" dirty="0"/>
              <a:t>If the constant macro </a:t>
            </a:r>
            <a:r>
              <a:rPr lang="en-US" dirty="0">
                <a:latin typeface="Courier New" panose="02070309020205020404" pitchFamily="49" charset="0"/>
                <a:cs typeface="Courier New" panose="02070309020205020404" pitchFamily="49" charset="0"/>
              </a:rPr>
              <a:t>NDEBUG</a:t>
            </a:r>
            <a:r>
              <a:rPr lang="en-US" dirty="0"/>
              <a:t> is </a:t>
            </a:r>
            <a:r>
              <a:rPr lang="en-US" i="1" u="sng" dirty="0"/>
              <a:t>not</a:t>
            </a:r>
            <a:r>
              <a:rPr lang="en-US" dirty="0"/>
              <a:t> defined, assert() is defined as…</a:t>
            </a:r>
          </a:p>
          <a:p>
            <a:endParaRPr lang="en-US" dirty="0"/>
          </a:p>
          <a:p>
            <a:r>
              <a:rPr lang="en-US" dirty="0"/>
              <a:t>Otherwise, if </a:t>
            </a:r>
            <a:r>
              <a:rPr lang="en-US" dirty="0">
                <a:latin typeface="Courier New" panose="02070309020205020404" pitchFamily="49" charset="0"/>
                <a:cs typeface="Courier New" panose="02070309020205020404" pitchFamily="49" charset="0"/>
              </a:rPr>
              <a:t>NDEBUG</a:t>
            </a:r>
            <a:r>
              <a:rPr lang="en-US" dirty="0"/>
              <a:t> </a:t>
            </a:r>
            <a:r>
              <a:rPr lang="en-US" i="1" u="sng" dirty="0"/>
              <a:t>is</a:t>
            </a:r>
            <a:r>
              <a:rPr lang="en-US" dirty="0"/>
              <a:t> defined, assert() is defined as…</a:t>
            </a:r>
          </a:p>
          <a:p>
            <a:endParaRPr lang="en-US" dirty="0"/>
          </a:p>
        </p:txBody>
      </p:sp>
      <p:sp>
        <p:nvSpPr>
          <p:cNvPr id="4" name="Content Placeholder 2"/>
          <p:cNvSpPr txBox="1">
            <a:spLocks/>
          </p:cNvSpPr>
          <p:nvPr/>
        </p:nvSpPr>
        <p:spPr bwMode="auto">
          <a:xfrm>
            <a:off x="277615" y="3810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assert(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expression);	// Listed as a prototype for clarity</a:t>
            </a:r>
          </a:p>
        </p:txBody>
      </p:sp>
      <p:sp>
        <p:nvSpPr>
          <p:cNvPr id="5" name="Content Placeholder 2"/>
          <p:cNvSpPr txBox="1">
            <a:spLocks/>
          </p:cNvSpPr>
          <p:nvPr/>
        </p:nvSpPr>
        <p:spPr bwMode="auto">
          <a:xfrm>
            <a:off x="277615" y="50292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assert(e) ((void)0)</a:t>
            </a:r>
          </a:p>
        </p:txBody>
      </p:sp>
    </p:spTree>
    <p:extLst>
      <p:ext uri="{BB962C8B-B14F-4D97-AF65-F5344CB8AC3E}">
        <p14:creationId xmlns:p14="http://schemas.microsoft.com/office/powerpoint/2010/main" val="135212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Assert.h</a:t>
            </a:r>
          </a:p>
        </p:txBody>
      </p:sp>
      <p:sp>
        <p:nvSpPr>
          <p:cNvPr id="3" name="Content Placeholder 2"/>
          <p:cNvSpPr>
            <a:spLocks noGrp="1"/>
          </p:cNvSpPr>
          <p:nvPr>
            <p:ph idx="1"/>
          </p:nvPr>
        </p:nvSpPr>
        <p:spPr/>
        <p:txBody>
          <a:bodyPr/>
          <a:lstStyle/>
          <a:p>
            <a:r>
              <a:rPr lang="en-US" dirty="0"/>
              <a:t>An ‘assertion’ specifies that a program satisfies certain conditions at a specific point in its execution</a:t>
            </a:r>
          </a:p>
          <a:p>
            <a:r>
              <a:rPr lang="en-US" dirty="0"/>
              <a:t>Any ‘assertion’ violation likely indicates a bug in the program</a:t>
            </a:r>
          </a:p>
          <a:p>
            <a:r>
              <a:rPr lang="en-US" dirty="0"/>
              <a:t>Asserts are used to check for errors that should never happen</a:t>
            </a:r>
          </a:p>
          <a:p>
            <a:r>
              <a:rPr lang="en-US" dirty="0"/>
              <a:t>The most common assertions test preconditions in code</a:t>
            </a:r>
          </a:p>
        </p:txBody>
      </p:sp>
    </p:spTree>
    <p:extLst>
      <p:ext uri="{BB962C8B-B14F-4D97-AF65-F5344CB8AC3E}">
        <p14:creationId xmlns:p14="http://schemas.microsoft.com/office/powerpoint/2010/main" val="111003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Assertion Types</a:t>
            </a:r>
          </a:p>
          <a:p>
            <a:r>
              <a:rPr lang="en-US" dirty="0"/>
              <a:t>Preconditions – Specify conditions at the start of a function</a:t>
            </a:r>
          </a:p>
          <a:p>
            <a:r>
              <a:rPr lang="en-US" dirty="0" err="1"/>
              <a:t>Postconditions</a:t>
            </a:r>
            <a:r>
              <a:rPr lang="en-US" dirty="0"/>
              <a:t> – Specify conditions at the end of a function</a:t>
            </a:r>
          </a:p>
          <a:p>
            <a:r>
              <a:rPr lang="en-US" dirty="0"/>
              <a:t>Invariants – Specify conditions over a defined region of a program</a:t>
            </a:r>
          </a:p>
        </p:txBody>
      </p:sp>
    </p:spTree>
    <p:extLst>
      <p:ext uri="{BB962C8B-B14F-4D97-AF65-F5344CB8AC3E}">
        <p14:creationId xmlns:p14="http://schemas.microsoft.com/office/powerpoint/2010/main" val="75926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Best Practices</a:t>
            </a:r>
          </a:p>
          <a:p>
            <a:r>
              <a:rPr lang="en-US" dirty="0"/>
              <a:t>Checking preconditions is a very simple and effective use of assertions</a:t>
            </a:r>
          </a:p>
          <a:p>
            <a:r>
              <a:rPr lang="en-US" dirty="0"/>
              <a:t>Common preconditions to verify are:</a:t>
            </a:r>
          </a:p>
          <a:p>
            <a:pPr marL="914400" lvl="1" indent="-457200">
              <a:buFont typeface="+mj-lt"/>
              <a:buAutoNum type="arabicPeriod"/>
            </a:pPr>
            <a:r>
              <a:rPr lang="en-US" dirty="0"/>
              <a:t>Pointers are </a:t>
            </a:r>
            <a:r>
              <a:rPr lang="en-US" i="1" u="sng" dirty="0"/>
              <a:t>not</a:t>
            </a:r>
            <a:r>
              <a:rPr lang="en-US" dirty="0"/>
              <a:t> NULL</a:t>
            </a:r>
          </a:p>
          <a:p>
            <a:pPr marL="914400" lvl="1" indent="-457200">
              <a:buFont typeface="+mj-lt"/>
              <a:buAutoNum type="arabicPeriod"/>
            </a:pPr>
            <a:r>
              <a:rPr lang="en-US" dirty="0"/>
              <a:t>Indexes and size values are non-negative</a:t>
            </a:r>
          </a:p>
          <a:p>
            <a:pPr marL="914400" lvl="1" indent="-457200">
              <a:buFont typeface="+mj-lt"/>
              <a:buAutoNum type="arabicPeriod"/>
            </a:pPr>
            <a:r>
              <a:rPr lang="en-US" dirty="0"/>
              <a:t>Indexes and size values are less than an established limit</a:t>
            </a:r>
          </a:p>
          <a:p>
            <a:pPr marL="514350" indent="-457200"/>
            <a:r>
              <a:rPr lang="en-US" dirty="0"/>
              <a:t>Example </a:t>
            </a:r>
            <a:r>
              <a:rPr lang="en-US" dirty="0" err="1"/>
              <a:t>postconditions</a:t>
            </a:r>
            <a:r>
              <a:rPr lang="en-US" dirty="0"/>
              <a:t>:</a:t>
            </a:r>
          </a:p>
          <a:p>
            <a:pPr marL="914400" lvl="1" indent="-457200">
              <a:buFont typeface="+mj-lt"/>
              <a:buAutoNum type="arabicPeriod"/>
            </a:pPr>
            <a:r>
              <a:rPr lang="en-US" dirty="0"/>
              <a:t>Expected return values</a:t>
            </a:r>
          </a:p>
          <a:p>
            <a:pPr marL="914400" lvl="1" indent="-457200">
              <a:buFont typeface="+mj-lt"/>
              <a:buAutoNum type="arabicPeriod"/>
            </a:pPr>
            <a:r>
              <a:rPr lang="en-US" dirty="0"/>
              <a:t>Proper output</a:t>
            </a:r>
          </a:p>
          <a:p>
            <a:pPr marL="514350" indent="-457200"/>
            <a:endParaRPr lang="en-US" dirty="0"/>
          </a:p>
        </p:txBody>
      </p:sp>
    </p:spTree>
    <p:extLst>
      <p:ext uri="{BB962C8B-B14F-4D97-AF65-F5344CB8AC3E}">
        <p14:creationId xmlns:p14="http://schemas.microsoft.com/office/powerpoint/2010/main" val="43632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Assert.h</a:t>
            </a:r>
            <a:endParaRPr lang="en-US" dirty="0"/>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Violations</a:t>
            </a:r>
          </a:p>
          <a:p>
            <a:r>
              <a:rPr lang="en-US" dirty="0"/>
              <a:t>Precondition – there is a bug in the code that called a function or block</a:t>
            </a:r>
          </a:p>
          <a:p>
            <a:r>
              <a:rPr lang="en-US" dirty="0" err="1"/>
              <a:t>Postcondition</a:t>
            </a:r>
            <a:r>
              <a:rPr lang="en-US" dirty="0"/>
              <a:t> – there is a bug in the function as determined by return value or observed effect</a:t>
            </a:r>
          </a:p>
          <a:p>
            <a:endParaRPr lang="en-US" dirty="0"/>
          </a:p>
          <a:p>
            <a:pPr marL="0" indent="0" algn="ctr">
              <a:buNone/>
            </a:pPr>
            <a:r>
              <a:rPr lang="en-US" dirty="0"/>
              <a:t>Regardless… The bug must be found and fixed.</a:t>
            </a:r>
          </a:p>
        </p:txBody>
      </p:sp>
    </p:spTree>
    <p:extLst>
      <p:ext uri="{BB962C8B-B14F-4D97-AF65-F5344CB8AC3E}">
        <p14:creationId xmlns:p14="http://schemas.microsoft.com/office/powerpoint/2010/main" val="2665783887"/>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b46a1f42-d9ef-485c-a1c8-eb38d14efb06">688CW-1390982759-1378</_dlc_DocId>
    <_dlc_DocIdUrl xmlns="b46a1f42-d9ef-485c-a1c8-eb38d14efb06">
      <Url>https://org1.eis.af.mil/sites/688iow/318IOG/90ios/DOT/_layouts/DocIdRedir.aspx?ID=688CW-1390982759-1378</Url>
      <Description>688CW-1390982759-1378</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4058BA-ED95-438B-AC17-EF79CDC3B9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674591-288E-407E-B9B8-EFC3D90616AD}">
  <ds:schemaRefs>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b46a1f42-d9ef-485c-a1c8-eb38d14efb06"/>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E2C4B16-22B9-4D0F-BADA-339B5F2EE61A}">
  <ds:schemaRefs>
    <ds:schemaRef ds:uri="http://schemas.microsoft.com/sharepoint/events"/>
  </ds:schemaRefs>
</ds:datastoreItem>
</file>

<file path=customXml/itemProps4.xml><?xml version="1.0" encoding="utf-8"?>
<ds:datastoreItem xmlns:ds="http://schemas.openxmlformats.org/officeDocument/2006/customXml" ds:itemID="{2EB7B354-F66D-4872-85C8-1504F4141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8612</TotalTime>
  <Words>2637</Words>
  <Application>Microsoft Office PowerPoint</Application>
  <PresentationFormat>On-screen Show (4:3)</PresentationFormat>
  <Paragraphs>397</Paragraphs>
  <Slides>37</Slides>
  <Notes>25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Courier New</vt:lpstr>
      <vt:lpstr>Generic</vt:lpstr>
      <vt:lpstr>Error Handling</vt:lpstr>
      <vt:lpstr>Outline</vt:lpstr>
      <vt:lpstr>Outline</vt:lpstr>
      <vt:lpstr>General Considerations</vt:lpstr>
      <vt:lpstr>Assert.h</vt:lpstr>
      <vt:lpstr>Assert.h</vt:lpstr>
      <vt:lpstr>Assert.h</vt:lpstr>
      <vt:lpstr>Assert.h</vt:lpstr>
      <vt:lpstr>Assert.h</vt:lpstr>
      <vt:lpstr>Assert.h</vt:lpstr>
      <vt:lpstr>Assert.h</vt:lpstr>
      <vt:lpstr>Assert.h</vt:lpstr>
      <vt:lpstr>Assert.h</vt:lpstr>
      <vt:lpstr>Performance Lab</vt:lpstr>
      <vt:lpstr>Errno.h</vt:lpstr>
      <vt:lpstr>Errno.h</vt:lpstr>
      <vt:lpstr>Errno.h</vt:lpstr>
      <vt:lpstr>Errno.h</vt:lpstr>
      <vt:lpstr>Demonstration Lab</vt:lpstr>
      <vt:lpstr>Performance Lab</vt:lpstr>
      <vt:lpstr>Assert vs Errno</vt:lpstr>
      <vt:lpstr>I/O Functions</vt:lpstr>
      <vt:lpstr>Demonstration Lab</vt:lpstr>
      <vt:lpstr>Performance Lab</vt:lpstr>
      <vt:lpstr>Mathematical Functions</vt:lpstr>
      <vt:lpstr>Demonstration Lab</vt:lpstr>
      <vt:lpstr>Performance Lab</vt:lpstr>
      <vt:lpstr>Pointers</vt:lpstr>
      <vt:lpstr>Demonstration Lab</vt:lpstr>
      <vt:lpstr>Performance Lab</vt:lpstr>
      <vt:lpstr>Strings</vt:lpstr>
      <vt:lpstr>Demonstration Lab</vt:lpstr>
      <vt:lpstr>Performance Lab</vt:lpstr>
      <vt:lpstr>Files</vt:lpstr>
      <vt:lpstr>Demonstration Lab</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417</cp:revision>
  <dcterms:created xsi:type="dcterms:W3CDTF">2012-04-23T20:09:00Z</dcterms:created>
  <dcterms:modified xsi:type="dcterms:W3CDTF">2017-08-23T20:24:27Z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8ca7c8af-d5ee-4953-911a-c1afa59c11e7</vt:lpwstr>
  </property>
</Properties>
</file>