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6"/>
  </p:notesMasterIdLst>
  <p:sldIdLst>
    <p:sldId id="310"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3" r:id="rId27"/>
    <p:sldId id="334" r:id="rId28"/>
    <p:sldId id="335" r:id="rId29"/>
    <p:sldId id="336" r:id="rId30"/>
    <p:sldId id="337" r:id="rId31"/>
    <p:sldId id="338" r:id="rId32"/>
    <p:sldId id="339" r:id="rId33"/>
    <p:sldId id="340" r:id="rId34"/>
    <p:sldId id="34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3481" autoAdjust="0"/>
  </p:normalViewPr>
  <p:slideViewPr>
    <p:cSldViewPr>
      <p:cViewPr varScale="1">
        <p:scale>
          <a:sx n="59" d="100"/>
          <a:sy n="59" d="100"/>
        </p:scale>
        <p:origin x="116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techbus.safaribooksonline.com/9781491924174/cinanut_chp_19_sect_9_html#idp146729504"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Compilation - …typically, assembler or e</a:t>
            </a:r>
            <a:r>
              <a:rPr lang="en-US" baseline="0" dirty="0"/>
              <a:t>ven machine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dirty="0"/>
          </a:p>
        </p:txBody>
      </p:sp>
    </p:spTree>
    <p:extLst>
      <p:ext uri="{BB962C8B-B14F-4D97-AF65-F5344CB8AC3E}">
        <p14:creationId xmlns:p14="http://schemas.microsoft.com/office/powerpoint/2010/main" val="1378192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“External objects and functions must not be defined more than once in a program” …This is why “header guards” are a best practice.</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3192818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https://msdn.microsoft.com/en-us/library/bb384838.aspx</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2080861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intent of this section is to walk students through the results of manual compilation</a:t>
            </a:r>
            <a:r>
              <a:rPr lang="en-US" baseline="0" dirty="0"/>
              <a:t> using simple C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1482068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intent of this section is to walk students through the results of manual compilation</a:t>
            </a:r>
            <a:r>
              <a:rPr lang="en-US" baseline="0" dirty="0"/>
              <a:t> using simple C code.</a:t>
            </a:r>
          </a:p>
          <a:p>
            <a:endParaRPr lang="en-US" baseline="0" dirty="0"/>
          </a:p>
          <a:p>
            <a:r>
              <a:rPr lang="en-US" baseline="0" dirty="0"/>
              <a:t>Lines 1 – 6518 of </a:t>
            </a:r>
            <a:r>
              <a:rPr lang="en-US" baseline="0" dirty="0" err="1"/>
              <a:t>Hello_World.i</a:t>
            </a:r>
            <a:r>
              <a:rPr lang="en-US" baseline="0" dirty="0"/>
              <a:t>, the preprocessed version of </a:t>
            </a:r>
            <a:r>
              <a:rPr lang="en-US" baseline="0" dirty="0" err="1"/>
              <a:t>Hello_World.c</a:t>
            </a:r>
            <a:r>
              <a:rPr lang="en-US" baseline="0" dirty="0"/>
              <a:t>, all appear because of the #include &lt;</a:t>
            </a:r>
            <a:r>
              <a:rPr lang="en-US" baseline="0" dirty="0" err="1"/>
              <a:t>stdio.h</a:t>
            </a:r>
            <a:r>
              <a:rPr lang="en-US" baseline="0" dirty="0"/>
              <a:t>&gt;.  The first 6518 lines represent a copy/</a:t>
            </a:r>
            <a:r>
              <a:rPr lang="en-US" baseline="0" dirty="0" err="1"/>
              <a:t>pase</a:t>
            </a:r>
            <a:r>
              <a:rPr lang="en-US" baseline="0" dirty="0"/>
              <a:t> of the </a:t>
            </a:r>
            <a:r>
              <a:rPr lang="en-US" baseline="0" dirty="0" err="1"/>
              <a:t>stdio</a:t>
            </a:r>
            <a:r>
              <a:rPr lang="en-US" baseline="0" dirty="0"/>
              <a:t> header.  This header is comprised of function declarations (AKA prototypes) and preprocessor directives.  The </a:t>
            </a:r>
            <a:r>
              <a:rPr lang="en-US" baseline="0" dirty="0" err="1"/>
              <a:t>stdio</a:t>
            </a:r>
            <a:r>
              <a:rPr lang="en-US" baseline="0" dirty="0"/>
              <a:t> header functions won’t be defined until the linker phase starts.  Feel free to impress upon the students of limiting header usage when size is a concern.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34812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intent of this section is to walk students through the results of manual compilation</a:t>
            </a:r>
            <a:r>
              <a:rPr lang="en-US" baseline="0" dirty="0"/>
              <a:t> using simple C code.</a:t>
            </a:r>
          </a:p>
          <a:p>
            <a:endParaRPr lang="en-US" baseline="0" dirty="0"/>
          </a:p>
          <a:p>
            <a:r>
              <a:rPr lang="en-US" baseline="0" dirty="0"/>
              <a:t>This assembly code was split into two windows to display it on a single slide.  The most important code is on the right side because that contains the translation of </a:t>
            </a:r>
            <a:r>
              <a:rPr lang="en-US" baseline="0" dirty="0" err="1"/>
              <a:t>printf</a:t>
            </a:r>
            <a:r>
              <a:rPr lang="en-US" baseline="0" dirty="0"/>
              <a:t>(“Hello World!\n”); in assembly.  As an alternative to cl /FA </a:t>
            </a:r>
            <a:r>
              <a:rPr lang="en-US" baseline="0" dirty="0" err="1"/>
              <a:t>Hello_World.c</a:t>
            </a:r>
            <a:r>
              <a:rPr lang="en-US" baseline="0" dirty="0"/>
              <a:t>, cl /FAs </a:t>
            </a:r>
            <a:r>
              <a:rPr lang="en-US" baseline="0" dirty="0" err="1"/>
              <a:t>Hello_World.c</a:t>
            </a:r>
            <a:r>
              <a:rPr lang="en-US" baseline="0" dirty="0"/>
              <a:t> will include notes in the assembly with relation to the original C code. (/</a:t>
            </a:r>
            <a:r>
              <a:rPr lang="en-US" baseline="0" dirty="0" err="1"/>
              <a:t>Fas</a:t>
            </a:r>
            <a:r>
              <a:rPr lang="en-US" baseline="0" dirty="0"/>
              <a:t> Source and assembly code; .</a:t>
            </a:r>
            <a:r>
              <a:rPr lang="en-US" baseline="0" dirty="0" err="1"/>
              <a:t>asm</a:t>
            </a:r>
            <a:r>
              <a:rPr lang="en-US" baseline="0" dirty="0"/>
              <a: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2859500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intent of this section is to walk students through the results of manual compilation</a:t>
            </a:r>
            <a:r>
              <a:rPr lang="en-US" baseline="0" dirty="0"/>
              <a:t> using simple C code.</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3162737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intent of this section is to walk students through the results of manual compilation</a:t>
            </a:r>
            <a:r>
              <a:rPr lang="en-US" baseline="0" dirty="0"/>
              <a:t> using simple C code.</a:t>
            </a:r>
          </a:p>
          <a:p>
            <a:endParaRPr lang="en-US" baseline="0" dirty="0"/>
          </a:p>
          <a:p>
            <a:r>
              <a:rPr lang="en-US" baseline="0" dirty="0"/>
              <a:t>https://msdn.microsoft.com/en-us/library/y0zzbyt4.aspx</a:t>
            </a:r>
          </a:p>
          <a:p>
            <a:r>
              <a:rPr lang="en-US" baseline="0" dirty="0"/>
              <a:t>https://msdn.microsoft.com/en-us/library/37b80k4a.aspx</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21</a:t>
            </a:fld>
            <a:endParaRPr lang="en-US" dirty="0"/>
          </a:p>
        </p:txBody>
      </p:sp>
    </p:spTree>
    <p:extLst>
      <p:ext uri="{BB962C8B-B14F-4D97-AF65-F5344CB8AC3E}">
        <p14:creationId xmlns:p14="http://schemas.microsoft.com/office/powerpoint/2010/main" val="1431005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Fahrenheit to Celsius : (°F − 32) ÷ 1.8 = °C</a:t>
            </a: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Courier New" panose="02070309020205020404" pitchFamily="49" charset="0"/>
                <a:cs typeface="Courier New" panose="02070309020205020404" pitchFamily="49" charset="0"/>
              </a:rPr>
              <a:t>cl /P F2C.c</a:t>
            </a:r>
            <a:endParaRPr lang="en-US" b="0" dirty="0">
              <a:solidFill>
                <a:srgbClr val="FF0000"/>
              </a:solidFill>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cl /FAs F2C.c</a:t>
            </a:r>
          </a:p>
          <a:p>
            <a:r>
              <a:rPr lang="en-US" b="0" dirty="0">
                <a:solidFill>
                  <a:schemeClr val="bg1"/>
                </a:solidFill>
                <a:latin typeface="Courier New" panose="02070309020205020404" pitchFamily="49" charset="0"/>
                <a:cs typeface="Courier New" panose="02070309020205020404" pitchFamily="49" charset="0"/>
              </a:rPr>
              <a:t>cl /c </a:t>
            </a:r>
            <a:r>
              <a:rPr lang="en-US" dirty="0">
                <a:latin typeface="Courier New" panose="02070309020205020404" pitchFamily="49" charset="0"/>
                <a:cs typeface="Courier New" panose="02070309020205020404" pitchFamily="49" charset="0"/>
              </a:rPr>
              <a:t>F2C.c</a:t>
            </a:r>
          </a:p>
          <a:p>
            <a:r>
              <a:rPr lang="en-US" dirty="0">
                <a:latin typeface="Courier New" panose="02070309020205020404" pitchFamily="49" charset="0"/>
                <a:cs typeface="Courier New" panose="02070309020205020404" pitchFamily="49" charset="0"/>
              </a:rPr>
              <a:t>link</a:t>
            </a:r>
            <a:r>
              <a:rPr lang="en-US" baseline="0" dirty="0">
                <a:latin typeface="Courier New" panose="02070309020205020404" pitchFamily="49" charset="0"/>
                <a:cs typeface="Courier New" panose="02070309020205020404" pitchFamily="49" charset="0"/>
              </a:rPr>
              <a:t> F2C.obj</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2381524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intent of this section is to walk students through the process</a:t>
            </a:r>
            <a:r>
              <a:rPr lang="en-US" baseline="0" dirty="0"/>
              <a:t> of assembling a header into an object file and then linking it to source code using simple C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24</a:t>
            </a:fld>
            <a:endParaRPr lang="en-US" dirty="0"/>
          </a:p>
        </p:txBody>
      </p:sp>
    </p:spTree>
    <p:extLst>
      <p:ext uri="{BB962C8B-B14F-4D97-AF65-F5344CB8AC3E}">
        <p14:creationId xmlns:p14="http://schemas.microsoft.com/office/powerpoint/2010/main" val="2772646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intent of this section is to walk students through the process</a:t>
            </a:r>
            <a:r>
              <a:rPr lang="en-US" baseline="0" dirty="0"/>
              <a:t> of assembling a header into an object file and then linking it to source code using simple C code.</a:t>
            </a:r>
            <a:endParaRPr lang="en-US" dirty="0"/>
          </a:p>
          <a:p>
            <a:endParaRPr lang="en-US" baseline="0" dirty="0"/>
          </a:p>
          <a:p>
            <a:r>
              <a:rPr lang="en-US" baseline="0" dirty="0"/>
              <a:t>https://msdn.microsoft.com/en-us/library/y0zzbyt4.aspx</a:t>
            </a:r>
          </a:p>
          <a:p>
            <a:r>
              <a:rPr lang="en-US" baseline="0" dirty="0"/>
              <a:t>https://msdn.microsoft.com/en-us/library/37b80k4a.aspx</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dirty="0"/>
          </a:p>
        </p:txBody>
      </p:sp>
    </p:spTree>
    <p:extLst>
      <p:ext uri="{BB962C8B-B14F-4D97-AF65-F5344CB8AC3E}">
        <p14:creationId xmlns:p14="http://schemas.microsoft.com/office/powerpoint/2010/main" val="275325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files often end in .</a:t>
            </a:r>
            <a:r>
              <a:rPr lang="en-US" dirty="0" err="1"/>
              <a:t>obj</a:t>
            </a:r>
            <a:r>
              <a:rPr lang="en-US" baseline="0" dirty="0"/>
              <a:t> in Windows.</a:t>
            </a:r>
          </a:p>
          <a:p>
            <a:r>
              <a:rPr lang="en-US" baseline="0" dirty="0"/>
              <a:t>Binary files often end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3913327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the source code in an</a:t>
            </a:r>
            <a:r>
              <a:rPr lang="en-US" baseline="0" dirty="0"/>
              <a:t> editor like Notepad++ or Sublime Text.</a:t>
            </a:r>
          </a:p>
          <a:p>
            <a:r>
              <a:rPr lang="en-US" baseline="0" dirty="0"/>
              <a:t>Open the Visual Studio Developer Command Prompt by following these steps (Windows 8):</a:t>
            </a:r>
          </a:p>
          <a:p>
            <a:r>
              <a:rPr lang="en-US" baseline="0" dirty="0"/>
              <a:t>	Click “Start”</a:t>
            </a:r>
          </a:p>
          <a:p>
            <a:r>
              <a:rPr lang="en-US" baseline="0" dirty="0"/>
              <a:t>	Type “Visual Studio Tools”</a:t>
            </a:r>
          </a:p>
          <a:p>
            <a:r>
              <a:rPr lang="en-US" baseline="0" dirty="0"/>
              <a:t>	Click the “Visual Studio Tools” icon (an Explorer window should open)</a:t>
            </a:r>
          </a:p>
          <a:p>
            <a:r>
              <a:rPr lang="en-US" baseline="0" dirty="0"/>
              <a:t>	Double click the “Developer Command Prompt for </a:t>
            </a:r>
            <a:r>
              <a:rPr lang="en-US" baseline="0" dirty="0" err="1"/>
              <a:t>VSyyyy</a:t>
            </a:r>
            <a:r>
              <a:rPr lang="en-US" baseline="0" dirty="0"/>
              <a:t>” (the Developer Command Prompt for </a:t>
            </a:r>
            <a:r>
              <a:rPr lang="en-US" baseline="0" dirty="0" err="1"/>
              <a:t>VSyyyy</a:t>
            </a:r>
            <a:r>
              <a:rPr lang="en-US" baseline="0" dirty="0"/>
              <a:t> terminal should open)</a:t>
            </a:r>
          </a:p>
          <a:p>
            <a:r>
              <a:rPr lang="en-US" baseline="0" dirty="0"/>
              <a:t>	Change directory to the location of your source file.</a:t>
            </a:r>
          </a:p>
          <a:p>
            <a:r>
              <a:rPr lang="en-US" baseline="0" dirty="0"/>
              <a:t>https://msdn.microsoft.com/en-us/library/f35ctcxw.aspx</a:t>
            </a:r>
          </a:p>
          <a:p>
            <a:endParaRPr lang="en-US" baseline="0" dirty="0"/>
          </a:p>
          <a:p>
            <a:endParaRPr lang="en-US" baseline="0" dirty="0"/>
          </a:p>
          <a:p>
            <a:r>
              <a:rPr lang="en-US" baseline="0" dirty="0"/>
              <a:t>Now, perform the following (replacing &lt;</a:t>
            </a:r>
            <a:r>
              <a:rPr lang="en-US" baseline="0" dirty="0" err="1"/>
              <a:t>source_code</a:t>
            </a:r>
            <a:r>
              <a:rPr lang="en-US" baseline="0" dirty="0"/>
              <a:t>&gt;.c with the actual name of your source code file and &lt;</a:t>
            </a:r>
            <a:r>
              <a:rPr lang="en-US" baseline="0" dirty="0" err="1"/>
              <a:t>header_name</a:t>
            </a:r>
            <a:r>
              <a:rPr lang="en-US" baseline="0" dirty="0"/>
              <a:t>&gt; with the title of your header):</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Courier New" panose="02070309020205020404" pitchFamily="49" charset="0"/>
                <a:cs typeface="Courier New" panose="02070309020205020404" pitchFamily="49" charset="0"/>
              </a:rPr>
              <a:t>cl /c </a:t>
            </a:r>
            <a:r>
              <a:rPr lang="en-US" baseline="0" dirty="0"/>
              <a:t>&lt;</a:t>
            </a:r>
            <a:r>
              <a:rPr lang="en-US" baseline="0" dirty="0" err="1"/>
              <a:t>source_code</a:t>
            </a:r>
            <a:r>
              <a:rPr lang="en-US" baseline="0" dirty="0"/>
              <a:t>&gt;</a:t>
            </a:r>
            <a:r>
              <a:rPr lang="en-US" b="0" dirty="0">
                <a:solidFill>
                  <a:schemeClr val="bg1"/>
                </a:solidFill>
                <a:latin typeface="Courier New" panose="02070309020205020404" pitchFamily="49" charset="0"/>
                <a:cs typeface="Courier New" panose="02070309020205020404" pitchFamily="49" charset="0"/>
              </a:rPr>
              <a:t>.c</a:t>
            </a:r>
          </a:p>
          <a:p>
            <a:pPr lvl="2"/>
            <a:r>
              <a:rPr lang="en-US" dirty="0">
                <a:latin typeface="Courier New" panose="02070309020205020404" pitchFamily="49" charset="0"/>
                <a:cs typeface="Courier New" panose="02070309020205020404" pitchFamily="49" charset="0"/>
              </a:rPr>
              <a:t>cl /c </a:t>
            </a:r>
            <a:r>
              <a:rPr lang="en-US" baseline="0" dirty="0"/>
              <a:t>&lt;</a:t>
            </a:r>
            <a:r>
              <a:rPr lang="en-US" baseline="0" dirty="0" err="1"/>
              <a:t>header_name</a:t>
            </a:r>
            <a:r>
              <a:rPr lang="en-US" baseline="0" dirty="0"/>
              <a:t>&gt;</a:t>
            </a:r>
            <a:r>
              <a:rPr lang="en-US" dirty="0">
                <a:latin typeface="Courier New" panose="02070309020205020404" pitchFamily="49" charset="0"/>
                <a:cs typeface="Courier New" panose="02070309020205020404" pitchFamily="49" charset="0"/>
              </a:rPr>
              <a:t>.c</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Courier New" panose="02070309020205020404" pitchFamily="49" charset="0"/>
                <a:cs typeface="Courier New" panose="02070309020205020404" pitchFamily="49" charset="0"/>
              </a:rPr>
              <a:t>link</a:t>
            </a:r>
            <a:r>
              <a:rPr lang="en-US" b="0" baseline="0" dirty="0">
                <a:solidFill>
                  <a:schemeClr val="bg1"/>
                </a:solidFill>
                <a:latin typeface="Courier New" panose="02070309020205020404" pitchFamily="49" charset="0"/>
                <a:cs typeface="Courier New" panose="02070309020205020404" pitchFamily="49" charset="0"/>
              </a:rPr>
              <a:t> &lt;</a:t>
            </a:r>
            <a:r>
              <a:rPr lang="en-US" b="0" baseline="0" dirty="0" err="1">
                <a:solidFill>
                  <a:schemeClr val="bg1"/>
                </a:solidFill>
                <a:latin typeface="Courier New" panose="02070309020205020404" pitchFamily="49" charset="0"/>
                <a:cs typeface="Courier New" panose="02070309020205020404" pitchFamily="49" charset="0"/>
              </a:rPr>
              <a:t>source_file</a:t>
            </a:r>
            <a:r>
              <a:rPr lang="en-US" b="0" baseline="0" dirty="0">
                <a:solidFill>
                  <a:schemeClr val="bg1"/>
                </a:solidFill>
                <a:latin typeface="Courier New" panose="02070309020205020404" pitchFamily="49" charset="0"/>
                <a:cs typeface="Courier New" panose="02070309020205020404" pitchFamily="49" charset="0"/>
              </a:rPr>
              <a:t>&gt;.</a:t>
            </a:r>
            <a:r>
              <a:rPr lang="en-US" b="0" baseline="0" dirty="0" err="1">
                <a:solidFill>
                  <a:schemeClr val="bg1"/>
                </a:solidFill>
                <a:latin typeface="Courier New" panose="02070309020205020404" pitchFamily="49" charset="0"/>
                <a:cs typeface="Courier New" panose="02070309020205020404" pitchFamily="49" charset="0"/>
              </a:rPr>
              <a:t>obj</a:t>
            </a:r>
            <a:r>
              <a:rPr lang="en-US" b="0" baseline="0" dirty="0">
                <a:solidFill>
                  <a:schemeClr val="bg1"/>
                </a:solidFill>
                <a:latin typeface="Courier New" panose="02070309020205020404" pitchFamily="49" charset="0"/>
                <a:cs typeface="Courier New" panose="02070309020205020404" pitchFamily="49" charset="0"/>
              </a:rPr>
              <a:t> &lt;</a:t>
            </a:r>
            <a:r>
              <a:rPr lang="en-US" b="0" baseline="0" dirty="0" err="1">
                <a:solidFill>
                  <a:schemeClr val="bg1"/>
                </a:solidFill>
                <a:latin typeface="Courier New" panose="02070309020205020404" pitchFamily="49" charset="0"/>
                <a:cs typeface="Courier New" panose="02070309020205020404" pitchFamily="49" charset="0"/>
              </a:rPr>
              <a:t>header_name</a:t>
            </a:r>
            <a:r>
              <a:rPr lang="en-US" b="0" baseline="0" dirty="0">
                <a:solidFill>
                  <a:schemeClr val="bg1"/>
                </a:solidFill>
                <a:latin typeface="Courier New" panose="02070309020205020404" pitchFamily="49" charset="0"/>
                <a:cs typeface="Courier New" panose="02070309020205020404" pitchFamily="49" charset="0"/>
              </a:rPr>
              <a:t>&gt;.</a:t>
            </a:r>
            <a:r>
              <a:rPr lang="en-US" b="0" baseline="0" dirty="0" err="1">
                <a:solidFill>
                  <a:schemeClr val="bg1"/>
                </a:solidFill>
                <a:latin typeface="Courier New" panose="02070309020205020404" pitchFamily="49" charset="0"/>
                <a:cs typeface="Courier New" panose="02070309020205020404" pitchFamily="49" charset="0"/>
              </a:rPr>
              <a:t>obj</a:t>
            </a:r>
            <a:r>
              <a:rPr lang="en-US" b="0" baseline="0" dirty="0">
                <a:solidFill>
                  <a:schemeClr val="bg1"/>
                </a:solidFill>
                <a:latin typeface="Courier New" panose="02070309020205020404" pitchFamily="49" charset="0"/>
                <a:cs typeface="Courier New" panose="02070309020205020404" pitchFamily="49" charset="0"/>
              </a:rPr>
              <a:t> /out:&lt;</a:t>
            </a:r>
            <a:r>
              <a:rPr lang="en-US" b="0" baseline="0" dirty="0" err="1">
                <a:solidFill>
                  <a:schemeClr val="bg1"/>
                </a:solidFill>
                <a:latin typeface="Courier New" panose="02070309020205020404" pitchFamily="49" charset="0"/>
                <a:cs typeface="Courier New" panose="02070309020205020404" pitchFamily="49" charset="0"/>
              </a:rPr>
              <a:t>source_file</a:t>
            </a:r>
            <a:r>
              <a:rPr lang="en-US" b="0" baseline="0" dirty="0">
                <a:solidFill>
                  <a:schemeClr val="bg1"/>
                </a:solidFill>
                <a:latin typeface="Courier New" panose="02070309020205020404" pitchFamily="49" charset="0"/>
                <a:cs typeface="Courier New" panose="02070309020205020404" pitchFamily="49" charset="0"/>
              </a:rPr>
              <a:t>&gt;.exe</a:t>
            </a:r>
            <a:endParaRPr lang="en-US" dirty="0">
              <a:latin typeface="Courier New" panose="02070309020205020404" pitchFamily="49" charset="0"/>
              <a:cs typeface="Courier New" panose="02070309020205020404" pitchFamily="49" charset="0"/>
            </a:endParaRPr>
          </a:p>
          <a:p>
            <a:r>
              <a:rPr lang="en-US" baseline="0" dirty="0"/>
              <a:t>	&lt;</a:t>
            </a:r>
            <a:r>
              <a:rPr lang="en-US" baseline="0" dirty="0" err="1"/>
              <a:t>source_code</a:t>
            </a:r>
            <a:r>
              <a:rPr lang="en-US" baseline="0" dirty="0"/>
              <a:t>&gt;.exe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27</a:t>
            </a:fld>
            <a:endParaRPr lang="en-US" dirty="0"/>
          </a:p>
        </p:txBody>
      </p:sp>
    </p:spTree>
    <p:extLst>
      <p:ext uri="{BB962C8B-B14F-4D97-AF65-F5344CB8AC3E}">
        <p14:creationId xmlns:p14="http://schemas.microsoft.com/office/powerpoint/2010/main" val="2639345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effectLst/>
              </a:rPr>
              <a:t>The requirements to</a:t>
            </a:r>
            <a:r>
              <a:rPr lang="en-US" baseline="0" dirty="0">
                <a:effectLst/>
              </a:rPr>
              <a:t> define the function prototype found in </a:t>
            </a:r>
            <a:r>
              <a:rPr lang="en-US" baseline="0" dirty="0" err="1">
                <a:effectLst/>
              </a:rPr>
              <a:t>student_header.h</a:t>
            </a:r>
            <a:r>
              <a:rPr lang="en-US" baseline="0" dirty="0">
                <a:effectLst/>
              </a:rPr>
              <a:t> should also be found in </a:t>
            </a:r>
            <a:r>
              <a:rPr lang="en-US" baseline="0" dirty="0" err="1">
                <a:effectLst/>
              </a:rPr>
              <a:t>student_header.h</a:t>
            </a:r>
            <a:r>
              <a:rPr lang="en-US" baseline="0" dirty="0">
                <a:effectLst/>
              </a:rPr>
              <a:t>.  This allows easy modularity to replace </a:t>
            </a:r>
            <a:r>
              <a:rPr lang="en-US" baseline="0" dirty="0" err="1">
                <a:effectLst/>
              </a:rPr>
              <a:t>student_header.h</a:t>
            </a:r>
            <a:r>
              <a:rPr lang="en-US" baseline="0" dirty="0">
                <a:effectLst/>
              </a:rPr>
              <a:t> with some other lab requirement.  However, this will render instructor_code.obj </a:t>
            </a:r>
            <a:r>
              <a:rPr lang="en-US" baseline="0" dirty="0" err="1">
                <a:effectLst/>
              </a:rPr>
              <a:t>obselete</a:t>
            </a:r>
            <a:r>
              <a:rPr lang="en-US" baseline="0" dirty="0">
                <a:effectLst/>
              </a:rPr>
              <a:t> as instructor_code.obj was written to specifically test </a:t>
            </a:r>
            <a:r>
              <a:rPr lang="en-US" baseline="0" dirty="0" err="1">
                <a:effectLst/>
              </a:rPr>
              <a:t>sort_int_array</a:t>
            </a:r>
            <a:r>
              <a:rPr lang="en-US" baseline="0" dirty="0">
                <a:effectLst/>
              </a:rPr>
              <a:t>().  At the time this objective was created, </a:t>
            </a:r>
            <a:r>
              <a:rPr lang="en-US" baseline="0" dirty="0" err="1">
                <a:effectLst/>
              </a:rPr>
              <a:t>student_header.h</a:t>
            </a:r>
            <a:r>
              <a:rPr lang="en-US" baseline="0" dirty="0">
                <a:effectLst/>
              </a:rPr>
              <a:t> had the following requirements:</a:t>
            </a:r>
          </a:p>
          <a:p>
            <a:endParaRPr lang="en-US" baseline="0" dirty="0">
              <a:effectLst/>
            </a:endParaRPr>
          </a:p>
          <a:p>
            <a:endParaRPr lang="en-US" baseline="0" dirty="0">
              <a:effectLst/>
            </a:endParaRPr>
          </a:p>
          <a:p>
            <a:r>
              <a:rPr lang="en-US" baseline="0" dirty="0">
                <a:effectLst/>
              </a:rPr>
              <a:t>/*</a:t>
            </a:r>
          </a:p>
          <a:p>
            <a:r>
              <a:rPr lang="en-US" baseline="0" dirty="0">
                <a:effectLst/>
              </a:rPr>
              <a:t> * FUNCTION:   </a:t>
            </a:r>
            <a:r>
              <a:rPr lang="en-US" baseline="0" dirty="0" err="1">
                <a:effectLst/>
              </a:rPr>
              <a:t>int</a:t>
            </a:r>
            <a:r>
              <a:rPr lang="en-US" baseline="0" dirty="0">
                <a:effectLst/>
              </a:rPr>
              <a:t> </a:t>
            </a:r>
            <a:r>
              <a:rPr lang="en-US" baseline="0" dirty="0" err="1">
                <a:effectLst/>
              </a:rPr>
              <a:t>sort_int_array</a:t>
            </a:r>
            <a:r>
              <a:rPr lang="en-US" baseline="0" dirty="0">
                <a:effectLst/>
              </a:rPr>
              <a:t>(</a:t>
            </a:r>
            <a:r>
              <a:rPr lang="en-US" baseline="0" dirty="0" err="1">
                <a:effectLst/>
              </a:rPr>
              <a:t>int</a:t>
            </a:r>
            <a:r>
              <a:rPr lang="en-US" baseline="0" dirty="0">
                <a:effectLst/>
              </a:rPr>
              <a:t> * </a:t>
            </a:r>
            <a:r>
              <a:rPr lang="en-US" baseline="0" dirty="0" err="1">
                <a:effectLst/>
              </a:rPr>
              <a:t>intArray</a:t>
            </a:r>
            <a:r>
              <a:rPr lang="en-US" baseline="0" dirty="0">
                <a:effectLst/>
              </a:rPr>
              <a:t>, </a:t>
            </a:r>
            <a:r>
              <a:rPr lang="en-US" baseline="0" dirty="0" err="1">
                <a:effectLst/>
              </a:rPr>
              <a:t>int</a:t>
            </a:r>
            <a:r>
              <a:rPr lang="en-US" baseline="0" dirty="0">
                <a:effectLst/>
              </a:rPr>
              <a:t> </a:t>
            </a:r>
            <a:r>
              <a:rPr lang="en-US" baseline="0" dirty="0" err="1">
                <a:effectLst/>
              </a:rPr>
              <a:t>arrayLen</a:t>
            </a:r>
            <a:r>
              <a:rPr lang="en-US" baseline="0" dirty="0">
                <a:effectLst/>
              </a:rPr>
              <a:t>)</a:t>
            </a:r>
          </a:p>
          <a:p>
            <a:r>
              <a:rPr lang="en-US" baseline="0" dirty="0">
                <a:effectLst/>
              </a:rPr>
              <a:t> *</a:t>
            </a:r>
          </a:p>
          <a:p>
            <a:r>
              <a:rPr lang="en-US" baseline="0" dirty="0">
                <a:effectLst/>
              </a:rPr>
              <a:t> * ARGUMENTS:  </a:t>
            </a:r>
            <a:r>
              <a:rPr lang="en-US" baseline="0" dirty="0" err="1">
                <a:effectLst/>
              </a:rPr>
              <a:t>inputArray</a:t>
            </a:r>
            <a:r>
              <a:rPr lang="en-US" baseline="0" dirty="0">
                <a:effectLst/>
              </a:rPr>
              <a:t> is a pointer to an integer array and is *NOT* </a:t>
            </a:r>
          </a:p>
          <a:p>
            <a:r>
              <a:rPr lang="en-US" baseline="0" dirty="0">
                <a:effectLst/>
              </a:rPr>
              <a:t> *                 terminated by a special character.  This is why the length of the </a:t>
            </a:r>
          </a:p>
          <a:p>
            <a:r>
              <a:rPr lang="en-US" baseline="0" dirty="0">
                <a:effectLst/>
              </a:rPr>
              <a:t> *                 string is also passed as an argument (see: </a:t>
            </a:r>
            <a:r>
              <a:rPr lang="en-US" baseline="0" dirty="0" err="1">
                <a:effectLst/>
              </a:rPr>
              <a:t>arrayLen</a:t>
            </a:r>
            <a:r>
              <a:rPr lang="en-US" baseline="0" dirty="0">
                <a:effectLst/>
              </a:rPr>
              <a:t>).</a:t>
            </a:r>
          </a:p>
          <a:p>
            <a:r>
              <a:rPr lang="en-US" baseline="0" dirty="0">
                <a:effectLst/>
              </a:rPr>
              <a:t> *             </a:t>
            </a:r>
            <a:r>
              <a:rPr lang="en-US" baseline="0" dirty="0" err="1">
                <a:effectLst/>
              </a:rPr>
              <a:t>arrayLen</a:t>
            </a:r>
            <a:r>
              <a:rPr lang="en-US" baseline="0" dirty="0">
                <a:effectLst/>
              </a:rPr>
              <a:t> is the length of </a:t>
            </a:r>
            <a:r>
              <a:rPr lang="en-US" baseline="0" dirty="0" err="1">
                <a:effectLst/>
              </a:rPr>
              <a:t>intArray</a:t>
            </a:r>
            <a:r>
              <a:rPr lang="en-US" baseline="0" dirty="0">
                <a:effectLst/>
              </a:rPr>
              <a:t>.  </a:t>
            </a:r>
            <a:r>
              <a:rPr lang="en-US" baseline="0" dirty="0" err="1">
                <a:effectLst/>
              </a:rPr>
              <a:t>arrayLen</a:t>
            </a:r>
            <a:r>
              <a:rPr lang="en-US" baseline="0" dirty="0">
                <a:effectLst/>
              </a:rPr>
              <a:t> is required as a safety</a:t>
            </a:r>
          </a:p>
          <a:p>
            <a:r>
              <a:rPr lang="en-US" baseline="0" dirty="0">
                <a:effectLst/>
              </a:rPr>
              <a:t> *                 measure since </a:t>
            </a:r>
            <a:r>
              <a:rPr lang="en-US" baseline="0" dirty="0" err="1">
                <a:effectLst/>
              </a:rPr>
              <a:t>intArray</a:t>
            </a:r>
            <a:r>
              <a:rPr lang="en-US" baseline="0" dirty="0">
                <a:effectLst/>
              </a:rPr>
              <a:t> is not terminated by any special character.</a:t>
            </a:r>
          </a:p>
          <a:p>
            <a:r>
              <a:rPr lang="en-US" baseline="0" dirty="0">
                <a:effectLst/>
              </a:rPr>
              <a:t> *</a:t>
            </a:r>
          </a:p>
          <a:p>
            <a:r>
              <a:rPr lang="en-US" baseline="0" dirty="0">
                <a:effectLst/>
              </a:rPr>
              <a:t> * RETURNS:    0 on success</a:t>
            </a:r>
          </a:p>
          <a:p>
            <a:r>
              <a:rPr lang="en-US" baseline="0" dirty="0">
                <a:effectLst/>
              </a:rPr>
              <a:t> *             -1 if </a:t>
            </a:r>
            <a:r>
              <a:rPr lang="en-US" baseline="0" dirty="0" err="1">
                <a:effectLst/>
              </a:rPr>
              <a:t>intArray</a:t>
            </a:r>
            <a:r>
              <a:rPr lang="en-US" baseline="0" dirty="0">
                <a:effectLst/>
              </a:rPr>
              <a:t> is NULL</a:t>
            </a:r>
          </a:p>
          <a:p>
            <a:r>
              <a:rPr lang="en-US" baseline="0" dirty="0">
                <a:effectLst/>
              </a:rPr>
              <a:t> *             -2 if </a:t>
            </a:r>
            <a:r>
              <a:rPr lang="en-US" baseline="0" dirty="0" err="1">
                <a:effectLst/>
              </a:rPr>
              <a:t>intArray</a:t>
            </a:r>
            <a:r>
              <a:rPr lang="en-US" baseline="0" dirty="0">
                <a:effectLst/>
              </a:rPr>
              <a:t> is </a:t>
            </a:r>
            <a:r>
              <a:rPr lang="en-US" baseline="0" dirty="0" err="1">
                <a:effectLst/>
              </a:rPr>
              <a:t>unsortable</a:t>
            </a:r>
            <a:r>
              <a:rPr lang="en-US" baseline="0" dirty="0">
                <a:effectLst/>
              </a:rPr>
              <a:t> (dimension of 1) or </a:t>
            </a:r>
            <a:r>
              <a:rPr lang="en-US" baseline="0" dirty="0" err="1">
                <a:effectLst/>
              </a:rPr>
              <a:t>arrayLen</a:t>
            </a:r>
            <a:r>
              <a:rPr lang="en-US" baseline="0" dirty="0">
                <a:effectLst/>
              </a:rPr>
              <a:t> is unrealistic (e.g., negative)</a:t>
            </a:r>
          </a:p>
          <a:p>
            <a:r>
              <a:rPr lang="en-US" baseline="0" dirty="0">
                <a:effectLst/>
              </a:rPr>
              <a:t> *</a:t>
            </a:r>
          </a:p>
          <a:p>
            <a:r>
              <a:rPr lang="en-US" baseline="0" dirty="0">
                <a:effectLst/>
              </a:rPr>
              <a:t> * NOTES:      This function should simply sort an array of integers from smallest to largest, in place.</a:t>
            </a:r>
          </a:p>
          <a:p>
            <a:r>
              <a:rPr lang="en-US" baseline="0" dirty="0">
                <a:effectLst/>
              </a:rPr>
              <a:t> *                 This means the values of integers should be swapped within the given array.</a:t>
            </a:r>
          </a:p>
          <a:p>
            <a:r>
              <a:rPr lang="en-US" baseline="0" dirty="0">
                <a:effectLst/>
              </a:rPr>
              <a:t> *             This function was written in 53 lines (counting function declaration, Allman style</a:t>
            </a:r>
          </a:p>
          <a:p>
            <a:r>
              <a:rPr lang="en-US" baseline="0" dirty="0">
                <a:effectLst/>
              </a:rPr>
              <a:t> *                 brackets, error checking and comments.  The concept may be more difficult than the </a:t>
            </a:r>
          </a:p>
          <a:p>
            <a:r>
              <a:rPr lang="en-US" baseline="0" dirty="0">
                <a:effectLst/>
              </a:rPr>
              <a:t> *                 implementation.</a:t>
            </a:r>
          </a:p>
          <a:p>
            <a:r>
              <a:rPr lang="en-US" baseline="0" dirty="0">
                <a:effectLst/>
              </a:rPr>
              <a:t> *             Other than the requirements listed here, the student is given freedom to solve this</a:t>
            </a:r>
          </a:p>
          <a:p>
            <a:r>
              <a:rPr lang="en-US" baseline="0" dirty="0">
                <a:effectLst/>
              </a:rPr>
              <a:t> *                 problem as they see fit.  This lab is not a test of iterative vs recursive programming.</a:t>
            </a:r>
          </a:p>
          <a:p>
            <a:r>
              <a:rPr lang="en-US" baseline="0" dirty="0">
                <a:effectLst/>
              </a:rPr>
              <a:t> *                 It is not a test to see how few lines of code someone can solve this problem in.</a:t>
            </a:r>
          </a:p>
          <a:p>
            <a:r>
              <a:rPr lang="en-US" baseline="0" dirty="0">
                <a:effectLst/>
              </a:rPr>
              <a:t> *                 It merely forces reinforces previous objectives while also requiring the students</a:t>
            </a:r>
          </a:p>
          <a:p>
            <a:r>
              <a:rPr lang="en-US" baseline="0" dirty="0">
                <a:effectLst/>
              </a:rPr>
              <a:t> *                 to manually link object code in order to test their solution.</a:t>
            </a:r>
          </a:p>
          <a:p>
            <a:r>
              <a:rPr lang="en-US" baseline="0" dirty="0">
                <a:effectLst/>
              </a:rPr>
              <a:t> */</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28</a:t>
            </a:fld>
            <a:endParaRPr lang="en-US" dirty="0"/>
          </a:p>
        </p:txBody>
      </p:sp>
    </p:spTree>
    <p:extLst>
      <p:ext uri="{BB962C8B-B14F-4D97-AF65-F5344CB8AC3E}">
        <p14:creationId xmlns:p14="http://schemas.microsoft.com/office/powerpoint/2010/main" val="135821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examples are not comprehensive.</a:t>
            </a:r>
            <a:r>
              <a:rPr lang="en-US" baseline="0" dirty="0"/>
              <a:t>  There are other things a compiler does to a source code file prior to the preprocessor phase.  In fact, some sources state that this is part of the preprocessor phase. (https://en.wikipedia.org/wiki/C_preprocessor).</a:t>
            </a:r>
            <a:endParaRPr lang="en-US" dirty="0"/>
          </a:p>
          <a:p>
            <a:endParaRPr lang="en-US" dirty="0"/>
          </a:p>
          <a:p>
            <a:r>
              <a:rPr lang="en-US" dirty="0"/>
              <a:t>1.A. The compiler locates each instance of a backslash followed by a newline character and deletes</a:t>
            </a:r>
            <a:r>
              <a:rPr lang="en-US" baseline="0" dirty="0"/>
              <a:t> them.  “Newline character” means the character produced by pressing Enter.  In this instance, it does not represent the symbolic representation \n. </a:t>
            </a:r>
            <a:r>
              <a:rPr lang="en-US" dirty="0">
                <a:effectLst/>
              </a:rPr>
              <a:t>Wherever a backslash is followed immediately by a newline character, the preprocessor deletes both. </a:t>
            </a:r>
            <a:endParaRPr lang="en-US" baseline="0" dirty="0"/>
          </a:p>
          <a:p>
            <a:r>
              <a:rPr lang="en-US" baseline="0" dirty="0"/>
              <a:t>1.B. Even though the compiler accomplishes this conversion, it is not recommended.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22044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defining constants</a:t>
            </a:r>
            <a:r>
              <a:rPr lang="en-US" baseline="0" dirty="0"/>
              <a:t> and macros are two specific implementations of directives but they’re so common that we’ll describe them separately.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2290766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defining constants</a:t>
            </a:r>
            <a:r>
              <a:rPr lang="en-US" baseline="0" dirty="0"/>
              <a:t> and macros are two specific implementations of directives but they’re so common that we’ll describe them separately.</a:t>
            </a:r>
          </a:p>
          <a:p>
            <a:endParaRPr lang="en-US" baseline="0" dirty="0"/>
          </a:p>
          <a:p>
            <a:r>
              <a:rPr lang="en-US" b="1" baseline="0" dirty="0"/>
              <a:t>DIRECTIVE EXAMPLE #1 </a:t>
            </a:r>
            <a:r>
              <a:rPr lang="en-US" baseline="0" dirty="0"/>
              <a:t>– This preprocessor directive includes the </a:t>
            </a:r>
            <a:r>
              <a:rPr lang="en-US" baseline="0" dirty="0" err="1"/>
              <a:t>stdio.h</a:t>
            </a:r>
            <a:r>
              <a:rPr lang="en-US" baseline="0" dirty="0"/>
              <a:t> header.  The next objective (x.4.b) will go into preprocessor directives in depth.</a:t>
            </a:r>
          </a:p>
          <a:p>
            <a:endParaRPr lang="en-US" baseline="0" dirty="0"/>
          </a:p>
          <a:p>
            <a:r>
              <a:rPr lang="en-US" b="1" baseline="0" dirty="0"/>
              <a:t>DIRECTIVE EXAMPLE #2 </a:t>
            </a:r>
            <a:r>
              <a:rPr lang="en-US" baseline="0" dirty="0"/>
              <a:t>– This preprocessor director checks for a constant (__</a:t>
            </a:r>
            <a:r>
              <a:rPr lang="en-US" baseline="0" dirty="0" err="1"/>
              <a:t>cplusplus</a:t>
            </a:r>
            <a:r>
              <a:rPr lang="en-US" baseline="0" dirty="0"/>
              <a:t>).  If it is defined (because this C code is being called by C++ code), the code snippet (extern “C” {) will be included in the source.  When coupled with a bookended:</a:t>
            </a:r>
          </a:p>
          <a:p>
            <a:r>
              <a:rPr lang="en-US" baseline="0" dirty="0"/>
              <a:t>#</a:t>
            </a:r>
            <a:r>
              <a:rPr lang="en-US" baseline="0" dirty="0" err="1"/>
              <a:t>ifdef</a:t>
            </a:r>
            <a:r>
              <a:rPr lang="en-US" baseline="0" dirty="0"/>
              <a:t> __</a:t>
            </a:r>
            <a:r>
              <a:rPr lang="en-US" baseline="0" dirty="0" err="1"/>
              <a:t>cplusplus</a:t>
            </a:r>
            <a:endParaRPr lang="en-US" baseline="0" dirty="0"/>
          </a:p>
          <a:p>
            <a:r>
              <a:rPr lang="en-US" baseline="0" dirty="0"/>
              <a:t>}</a:t>
            </a:r>
          </a:p>
          <a:p>
            <a:r>
              <a:rPr lang="en-US" baseline="0" dirty="0"/>
              <a:t>#</a:t>
            </a:r>
            <a:r>
              <a:rPr lang="en-US" baseline="0" dirty="0" err="1"/>
              <a:t>endif</a:t>
            </a:r>
            <a:endParaRPr lang="en-US" baseline="0" dirty="0"/>
          </a:p>
          <a:p>
            <a:r>
              <a:rPr lang="en-US" baseline="0" dirty="0"/>
              <a:t>…this becomes a common method of making C code compatible with C++ without any modifications.</a:t>
            </a:r>
          </a:p>
          <a:p>
            <a:endParaRPr lang="en-US" baseline="0" dirty="0"/>
          </a:p>
          <a:p>
            <a:r>
              <a:rPr lang="en-US" b="1" baseline="0" dirty="0"/>
              <a:t>DIRECTIVE EXAMPLE #3 </a:t>
            </a:r>
            <a:r>
              <a:rPr lang="en-US" baseline="0" dirty="0"/>
              <a:t>– If DLEVEL, a constant, is greater than 5 then “this code” will be included in the compilation.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27299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Technically, defining constants</a:t>
            </a:r>
            <a:r>
              <a:rPr lang="en-US" baseline="0" dirty="0"/>
              <a:t> and macros are two specific implementations of directives but they’re so common that we’ll describe them separately.</a:t>
            </a:r>
          </a:p>
          <a:p>
            <a:endParaRPr lang="en-US" baseline="0" dirty="0"/>
          </a:p>
          <a:p>
            <a:r>
              <a:rPr lang="en-US" b="1" baseline="0" dirty="0"/>
              <a:t>CONSTANT EXAMPLE #1 </a:t>
            </a:r>
            <a:r>
              <a:rPr lang="en-US" baseline="0" dirty="0"/>
              <a:t>– Defining constants is an easy way to maintain continuity throughout and entire source file.  Many headers include predefined constants for maximum or minimum values.  Programmers also commonly define their own constants for max/min sizes, lengths, dimensions, etc.</a:t>
            </a:r>
          </a:p>
          <a:p>
            <a:endParaRPr lang="en-US" baseline="0" dirty="0"/>
          </a:p>
          <a:p>
            <a:r>
              <a:rPr lang="en-US" b="1" baseline="0" dirty="0"/>
              <a:t>CONSTANT EXAMPLE #2 </a:t>
            </a:r>
            <a:r>
              <a:rPr lang="en-US" baseline="0" dirty="0"/>
              <a:t>– Sometimes it’s more readable to use common words than their associated numbers.  Words like TRUE, FALSE, and NULL are more readable for human beings than their associated values.  For instance, the constant NULL is easier on the eyes than ((void*)0).  Also, utilizing constant identifiers, like NULL, allow different compilers, headers, and libraries the opportunity to define it as they see fit.  NULL, as an example, could be defined as any of the following depending on the compiler:</a:t>
            </a:r>
          </a:p>
          <a:p>
            <a:r>
              <a:rPr lang="en-US" baseline="0" dirty="0"/>
              <a:t>#define NULL ((void*)0)</a:t>
            </a:r>
          </a:p>
          <a:p>
            <a:r>
              <a:rPr lang="en-US" baseline="0" dirty="0"/>
              <a:t>#define NULL 0</a:t>
            </a:r>
          </a:p>
          <a:p>
            <a:r>
              <a:rPr lang="en-US" baseline="0" dirty="0"/>
              <a:t>#define NULL 0L</a:t>
            </a:r>
          </a:p>
          <a:p>
            <a:r>
              <a:rPr lang="en-US" baseline="0" dirty="0"/>
              <a:t>#define NULL ((char *)0)</a:t>
            </a:r>
          </a:p>
          <a:p>
            <a:endParaRPr lang="en-US" baseline="0" dirty="0"/>
          </a:p>
          <a:p>
            <a:r>
              <a:rPr lang="en-US" b="1" baseline="0" dirty="0"/>
              <a:t>CONSTANT EXAMPLE #3 </a:t>
            </a:r>
            <a:r>
              <a:rPr lang="en-US" baseline="0" dirty="0"/>
              <a:t>– Some constants are used to enable or disable features, functions, algorithms, etc.  _CRT_SECURE_NO_WARNINGS is one such constant that Microsoft Visual Studio requires you #define as 1 prior to allowing the programmer access to “insecure” functions such as </a:t>
            </a:r>
            <a:r>
              <a:rPr lang="en-US" baseline="0" dirty="0" err="1"/>
              <a:t>scanf</a:t>
            </a:r>
            <a:r>
              <a:rPr lang="en-US" baseline="0" dirty="0"/>
              <a:t>();</a:t>
            </a:r>
          </a:p>
          <a:p>
            <a:endParaRPr lang="en-US" baseline="0" dirty="0"/>
          </a:p>
          <a:p>
            <a:r>
              <a:rPr lang="en-US" baseline="0" dirty="0"/>
              <a:t>Another good example is defining error codes.  Microsoft commonly uses the #define directive to define its own data types.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3108103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Technically, defining constants</a:t>
            </a:r>
            <a:r>
              <a:rPr lang="en-US" baseline="0" dirty="0"/>
              <a:t> and macros are two specific implementations of directives but they’re so common that we’ll describe them separately.</a:t>
            </a:r>
          </a:p>
          <a:p>
            <a:endParaRPr lang="en-US" baseline="0" dirty="0"/>
          </a:p>
          <a:p>
            <a:r>
              <a:rPr lang="en-US" b="1" baseline="0" dirty="0"/>
              <a:t>MACRO EXAMPLE #1</a:t>
            </a:r>
            <a:r>
              <a:rPr lang="en-US" baseline="0" dirty="0"/>
              <a:t> – This macro defines an inline function that will calculate the area of a circle to four decimals of accuracy.  “r” is essentially the variable in this definition.  The “r” in AREA(r) will replace all occurrences of “r” in (3.1415*(r)*(r)).  Also of note, macros can be finicky if not defined properly.  The superfluous parentheses are actually necessary.  Consider the following:</a:t>
            </a:r>
          </a:p>
          <a:p>
            <a:r>
              <a:rPr lang="en-US" baseline="0" dirty="0"/>
              <a:t>#define AREA(r) 3.1415*r*r</a:t>
            </a:r>
          </a:p>
          <a:p>
            <a:r>
              <a:rPr lang="en-US" baseline="0" dirty="0"/>
              <a:t>AREA(x + 1); // becomes…</a:t>
            </a:r>
          </a:p>
          <a:p>
            <a:r>
              <a:rPr lang="en-US" baseline="0" dirty="0"/>
              <a:t>3.1415*x + 1*x + 1; // …which does not evaluate to the correct answer because of the operator priority</a:t>
            </a:r>
          </a:p>
          <a:p>
            <a:r>
              <a:rPr lang="en-US" baseline="0" dirty="0"/>
              <a:t>Explicit parentheses are necessary in macros to ensure proper execution.</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MACRO EXAMPLE #2</a:t>
            </a:r>
            <a:r>
              <a:rPr lang="en-US" baseline="0" dirty="0"/>
              <a:t> – This example is very straight forward.  Again, explicit parentheses are necessary to ensure proper order of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#define ADD_FIVE(x) ((x) + 5)</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is not the same as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#define ADD_FIVE(x) (x + 5)</a:t>
            </a:r>
          </a:p>
          <a:p>
            <a:r>
              <a:rPr lang="en-US" baseline="0" dirty="0"/>
              <a:t>/* which is definitely not the same as */</a:t>
            </a:r>
          </a:p>
          <a:p>
            <a:r>
              <a:rPr lang="en-US" baseline="0" dirty="0"/>
              <a:t>#define ADD_FIVE(x) x + 5</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MACRO EXAMPLE #3</a:t>
            </a:r>
            <a:r>
              <a:rPr lang="en-US" baseline="0" dirty="0"/>
              <a:t> – Multi-line macros can be especially dangerous.  The if conditional statement doesn’t require wrapping brackets (even though safe programmers should usually use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(x &gt; 0, y &gt; 0) SWAP(x, y); 		// This will compile and run even if it has unintended consequences.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(x &gt; 0, y &gt; 0) SWAP(x, y); 		// This becomes…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(x &gt; 0, y &gt; 0) </a:t>
            </a:r>
            <a:r>
              <a:rPr lang="en-US" sz="1200" dirty="0">
                <a:latin typeface="Courier New" panose="02070309020205020404" pitchFamily="49" charset="0"/>
                <a:cs typeface="Courier New" panose="02070309020205020404" pitchFamily="49" charset="0"/>
              </a:rPr>
              <a:t>a ^= b; b ^= a; a ^= b</a:t>
            </a:r>
            <a:r>
              <a:rPr lang="en-US" baseline="0" dirty="0"/>
              <a:t>;	// …this, which essentially executes…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…like this…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(x &gt; 0, y &gt;0)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x ^= y;			// Good so far but…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y ^= x;				// This code…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x ^= y;				// …and this code will execute regardless of the status of x and y.</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2297424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Technically, defining constants</a:t>
            </a:r>
            <a:r>
              <a:rPr lang="en-US" baseline="0" dirty="0"/>
              <a:t> and macros are two specific implementations of directives but they’re so common that we’ll describe them separately.</a:t>
            </a:r>
          </a:p>
          <a:p>
            <a:endParaRPr lang="en-US" baseline="0" dirty="0"/>
          </a:p>
          <a:p>
            <a:r>
              <a:rPr lang="en-US" baseline="0" dirty="0"/>
              <a:t>COMBINED EXAMPLE #1 – This is almost verbatim from the class coding style guide.  Some headers are redundant.  Some large projects may mistakenly double-include common headers.  Header guards are used to avoid that pitfall.  The first #include of a header checks for the header guard (_FOO_H_) definition.  If ii doesn’t find it, it defines it.  Any subsequent #includes of that header file will also check for the header guard (_FOO_H_) definition.  The difference is that any subsequent #includes of that header will find the header guard is already defined and will skip the re-including (?) the prototypes that have already been included.</a:t>
            </a:r>
          </a:p>
          <a:p>
            <a:endParaRPr lang="en-US" baseline="0" dirty="0"/>
          </a:p>
          <a:p>
            <a:r>
              <a:rPr lang="en-US" baseline="0" dirty="0"/>
              <a:t>COMBINED EXAMPLE #2 – NULL is defined in a variety of headers but if you don’t #include any of those headers, you may want to define it yourself.  Either that or, you may not like certain definitions of NULL such as #define NULL 0.  Regardless, preprocessor directives are frequently combined to define commonly used constants (TRUE, FALSE, NULL, </a:t>
            </a:r>
            <a:r>
              <a:rPr lang="en-US" baseline="0" dirty="0" err="1"/>
              <a:t>etc</a:t>
            </a:r>
            <a:r>
              <a:rPr lang="en-US" baseline="0" dirty="0"/>
              <a:t>) in case they haven’t already been defined.</a:t>
            </a:r>
          </a:p>
          <a:p>
            <a:endParaRPr lang="en-US" baseline="0" dirty="0"/>
          </a:p>
          <a:p>
            <a:r>
              <a:rPr lang="en-US" baseline="0" dirty="0"/>
              <a:t>COMBINED EXAMPLE #3 – This is an example of conditional compilation.  (https://en.wikipedia.org/wiki/Conditional_compilation)  </a:t>
            </a:r>
          </a:p>
          <a:p>
            <a:r>
              <a:rPr lang="en-US" baseline="0" dirty="0"/>
              <a:t>__</a:t>
            </a:r>
            <a:r>
              <a:rPr lang="en-US" baseline="0" dirty="0" err="1"/>
              <a:t>unix</a:t>
            </a:r>
            <a:r>
              <a:rPr lang="en-US" baseline="0" dirty="0"/>
              <a:t>__ is usually defined by compilers targeting Unix systems</a:t>
            </a:r>
          </a:p>
          <a:p>
            <a:r>
              <a:rPr lang="en-US" baseline="0" dirty="0"/>
              <a:t>_WIN32 is usually defined by compilers targeting 32 or 64 bit Windows systems</a:t>
            </a:r>
          </a:p>
          <a:p>
            <a:endParaRPr lang="en-US" baseline="0" dirty="0"/>
          </a:p>
          <a:p>
            <a:r>
              <a:rPr lang="en-US" baseline="0" dirty="0"/>
              <a:t>The executable will be determined by the environment it is compiled in.  That’s what makes it conditional compilation.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362299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Any further explanation</a:t>
            </a:r>
            <a:r>
              <a:rPr lang="en-US" baseline="0" dirty="0"/>
              <a:t> of the compilation phase has been deemed to detailed and unnecessary for this objective.  It is enough to know that the compilation phase takes a preprocessed file, which may reside in memory or may be an electronic file, performs magic and produces assembly code (or in some cases machine code).</a:t>
            </a:r>
          </a:p>
          <a:p>
            <a:endParaRPr lang="en-US" baseline="0" dirty="0"/>
          </a:p>
          <a:p>
            <a:r>
              <a:rPr lang="en-US" dirty="0">
                <a:effectLst/>
              </a:rPr>
              <a:t>At the heart of the compiler’s job is the translation of C programs into the machine’s assembly language.</a:t>
            </a:r>
            <a:r>
              <a:rPr lang="en-US" baseline="30000" dirty="0">
                <a:effectLst/>
                <a:hlinkClick r:id="rId3"/>
              </a:rPr>
              <a:t>1</a:t>
            </a:r>
            <a:r>
              <a:rPr lang="en-US" dirty="0">
                <a:effectLst/>
              </a:rPr>
              <a:t> Assembly language is a human-readable programming language that correlates closely to the actual machine code. Consequently, there is a different assembly language for each CPU architecture.</a:t>
            </a:r>
            <a:endParaRPr lang="en-US" baseline="0" dirty="0"/>
          </a:p>
          <a:p>
            <a:endParaRPr lang="en-US" baseline="0" dirty="0"/>
          </a:p>
          <a:p>
            <a:r>
              <a:rPr lang="en-US" baseline="0" dirty="0"/>
              <a:t>Semantic analysis (</a:t>
            </a:r>
            <a:r>
              <a:rPr lang="en-US" baseline="0" dirty="0" err="1"/>
              <a:t>cont</a:t>
            </a:r>
            <a:r>
              <a:rPr lang="en-US" baseline="0" dirty="0"/>
              <a:t>) - </a:t>
            </a:r>
            <a:r>
              <a:rPr lang="en-US" dirty="0">
                <a:effectLst/>
              </a:rPr>
              <a:t>For example, a statement that adds two integers and assigns the result to an object will pass syntax rules, but may not pass semantic check (unless the object has overridden assignment operator).</a:t>
            </a:r>
          </a:p>
          <a:p>
            <a:endParaRPr lang="en-US" dirty="0">
              <a:effectLst/>
            </a:endParaRPr>
          </a:p>
          <a:p>
            <a:r>
              <a:rPr lang="en-US" dirty="0">
                <a:effectLst/>
              </a:rPr>
              <a:t>Tokens:</a:t>
            </a:r>
          </a:p>
          <a:p>
            <a:r>
              <a:rPr lang="en-US" dirty="0">
                <a:effectLst/>
              </a:rPr>
              <a:t>A token is either a keyword, an identifier, a constant, a string literal, or a symbol. Symbols in C consist of one or more punctuation characters, and function as operators or digraphs, or have syntactic importance, like the semicolon that terminates a simple statement or the braces { } that enclose a block statement. For example, the following C statement consists of five tokens:</a:t>
            </a:r>
          </a:p>
          <a:p>
            <a:r>
              <a:rPr lang="en-US" dirty="0" err="1">
                <a:effectLst/>
              </a:rPr>
              <a:t>printf</a:t>
            </a:r>
            <a:r>
              <a:rPr lang="en-US" dirty="0">
                <a:effectLst/>
              </a:rPr>
              <a:t>("Hello, world.\n");</a:t>
            </a:r>
          </a:p>
          <a:p>
            <a:r>
              <a:rPr lang="en-US" dirty="0">
                <a:effectLst/>
              </a:rPr>
              <a:t>The individual tokens are:</a:t>
            </a:r>
          </a:p>
          <a:p>
            <a:r>
              <a:rPr lang="en-US" dirty="0" err="1">
                <a:effectLst/>
              </a:rPr>
              <a:t>printf</a:t>
            </a:r>
            <a:endParaRPr lang="en-US" dirty="0">
              <a:effectLst/>
            </a:endParaRPr>
          </a:p>
          <a:p>
            <a:r>
              <a:rPr lang="en-US" dirty="0">
                <a:effectLst/>
              </a:rPr>
              <a:t>(</a:t>
            </a:r>
          </a:p>
          <a:p>
            <a:r>
              <a:rPr lang="en-US" dirty="0">
                <a:effectLst/>
              </a:rPr>
              <a:t>"Hello, world.\n“</a:t>
            </a:r>
          </a:p>
          <a:p>
            <a:r>
              <a:rPr lang="en-US" dirty="0">
                <a:effectLst/>
              </a:rPr>
              <a:t>)</a:t>
            </a:r>
          </a:p>
          <a:p>
            <a:r>
              <a:rPr lang="en-US" dirty="0">
                <a:effectLst/>
              </a:rPr>
              <a:t>;</a:t>
            </a:r>
          </a:p>
          <a:p>
            <a:endParaRPr lang="en-US" dirty="0">
              <a:effectLst/>
            </a:endParaRPr>
          </a:p>
          <a:p>
            <a:pPr marL="857250" lvl="1" indent="-457200"/>
            <a:r>
              <a:rPr lang="en-US" dirty="0"/>
              <a:t>Still not an executable</a:t>
            </a:r>
          </a:p>
          <a:p>
            <a:pPr marL="857250" lvl="1" indent="-457200"/>
            <a:r>
              <a:rPr lang="en-US" dirty="0"/>
              <a:t>Merely an assembly language “source file”</a:t>
            </a:r>
          </a:p>
          <a:p>
            <a:pPr marL="857250" lvl="1" indent="-457200"/>
            <a:r>
              <a:rPr lang="en-US" dirty="0"/>
              <a:t>Viewing the .</a:t>
            </a:r>
            <a:r>
              <a:rPr lang="en-US" dirty="0" err="1"/>
              <a:t>asm</a:t>
            </a:r>
            <a:r>
              <a:rPr lang="en-US" dirty="0"/>
              <a:t>/.s may give a programmer insight into the program’s execution</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13</a:t>
            </a:fld>
            <a:endParaRPr lang="en-US" dirty="0"/>
          </a:p>
        </p:txBody>
      </p:sp>
    </p:spTree>
    <p:extLst>
      <p:ext uri="{BB962C8B-B14F-4D97-AF65-F5344CB8AC3E}">
        <p14:creationId xmlns:p14="http://schemas.microsoft.com/office/powerpoint/2010/main" val="1807269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C Compiler</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356253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Process</a:t>
            </a:r>
          </a:p>
        </p:txBody>
      </p:sp>
      <p:sp>
        <p:nvSpPr>
          <p:cNvPr id="3" name="Content Placeholder 2"/>
          <p:cNvSpPr>
            <a:spLocks noGrp="1"/>
          </p:cNvSpPr>
          <p:nvPr>
            <p:ph idx="1"/>
          </p:nvPr>
        </p:nvSpPr>
        <p:spPr/>
        <p:txBody>
          <a:bodyPr/>
          <a:lstStyle/>
          <a:p>
            <a:pPr marL="457200" indent="-457200">
              <a:buFont typeface="+mj-lt"/>
              <a:buAutoNum type="arabicPeriod"/>
            </a:pPr>
            <a:r>
              <a:rPr lang="en-US" dirty="0"/>
              <a:t>Preprocessing – Further modifies a source code file by converting directives, constants, and macros</a:t>
            </a:r>
          </a:p>
          <a:p>
            <a:pPr marL="857250" lvl="1" indent="-457200"/>
            <a:r>
              <a:rPr lang="en-US" dirty="0"/>
              <a:t>Constant – define an identifier and its associated </a:t>
            </a:r>
            <a:r>
              <a:rPr lang="en-US" i="1" dirty="0"/>
              <a:t>value</a:t>
            </a:r>
            <a:r>
              <a:rPr lang="en-US" dirty="0"/>
              <a:t> for an entire source code file</a:t>
            </a:r>
          </a:p>
        </p:txBody>
      </p:sp>
      <p:sp>
        <p:nvSpPr>
          <p:cNvPr id="4" name="Content Placeholder 2"/>
          <p:cNvSpPr txBox="1">
            <a:spLocks/>
          </p:cNvSpPr>
          <p:nvPr/>
        </p:nvSpPr>
        <p:spPr bwMode="auto">
          <a:xfrm>
            <a:off x="277615" y="2895600"/>
            <a:ext cx="8588771" cy="3581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rgbClr val="006600"/>
                </a:solidFill>
                <a:latin typeface="Courier New" panose="02070309020205020404" pitchFamily="49" charset="0"/>
                <a:cs typeface="Courier New" panose="02070309020205020404" pitchFamily="49" charset="0"/>
              </a:rPr>
              <a:t>/* CONSTANT EXAMPLE #1 */</a:t>
            </a:r>
          </a:p>
          <a:p>
            <a:pPr marL="0" indent="0">
              <a:buNone/>
            </a:pPr>
            <a:r>
              <a:rPr lang="en-US" sz="1600" dirty="0">
                <a:latin typeface="Courier New" panose="02070309020205020404" pitchFamily="49" charset="0"/>
                <a:cs typeface="Courier New" panose="02070309020205020404" pitchFamily="49" charset="0"/>
              </a:rPr>
              <a:t>#define BUFF_SIZE 512			</a:t>
            </a:r>
            <a:r>
              <a:rPr lang="en-US" sz="1600" dirty="0">
                <a:solidFill>
                  <a:srgbClr val="006600"/>
                </a:solidFill>
                <a:latin typeface="Courier New" panose="02070309020205020404" pitchFamily="49" charset="0"/>
                <a:cs typeface="Courier New" panose="02070309020205020404" pitchFamily="49" charset="0"/>
              </a:rPr>
              <a:t>// 512 replaces BUFF_SIZE</a:t>
            </a:r>
          </a:p>
          <a:p>
            <a:pPr marL="0" indent="0">
              <a:buNone/>
            </a:pPr>
            <a:r>
              <a:rPr lang="en-US" sz="1600" dirty="0">
                <a:latin typeface="Courier New" panose="02070309020205020404" pitchFamily="49" charset="0"/>
                <a:cs typeface="Courier New" panose="02070309020205020404" pitchFamily="49" charset="0"/>
              </a:rPr>
              <a:t>char string1[BUFF_SIZE] = { 0 };	</a:t>
            </a:r>
            <a:r>
              <a:rPr lang="en-US" sz="1600" dirty="0">
                <a:solidFill>
                  <a:srgbClr val="006600"/>
                </a:solidFill>
                <a:latin typeface="Courier New" panose="02070309020205020404" pitchFamily="49" charset="0"/>
                <a:cs typeface="Courier New" panose="02070309020205020404" pitchFamily="49" charset="0"/>
              </a:rPr>
              <a:t>// This statement is changed…</a:t>
            </a:r>
          </a:p>
          <a:p>
            <a:pPr marL="0" indent="0">
              <a:buNone/>
            </a:pPr>
            <a:r>
              <a:rPr lang="en-US" sz="1600" dirty="0">
                <a:latin typeface="Courier New" panose="02070309020205020404" pitchFamily="49" charset="0"/>
                <a:cs typeface="Courier New" panose="02070309020205020404" pitchFamily="49" charset="0"/>
              </a:rPr>
              <a:t>char string1[512] = { 0 };		</a:t>
            </a:r>
            <a:r>
              <a:rPr lang="en-US" sz="1600" dirty="0">
                <a:solidFill>
                  <a:srgbClr val="006600"/>
                </a:solidFill>
                <a:latin typeface="Courier New" panose="02070309020205020404" pitchFamily="49" charset="0"/>
                <a:cs typeface="Courier New" panose="02070309020205020404" pitchFamily="49" charset="0"/>
              </a:rPr>
              <a:t>// …to this by the preprocessor</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rgbClr val="006600"/>
                </a:solidFill>
                <a:latin typeface="Courier New" panose="02070309020205020404" pitchFamily="49" charset="0"/>
                <a:cs typeface="Courier New" panose="02070309020205020404" pitchFamily="49" charset="0"/>
              </a:rPr>
              <a:t>/* CONSTANT EXAMPLE #2 */</a:t>
            </a:r>
          </a:p>
          <a:p>
            <a:pPr marL="0" indent="0">
              <a:buNone/>
            </a:pPr>
            <a:r>
              <a:rPr lang="en-US" sz="1600" dirty="0">
                <a:latin typeface="Courier New" panose="02070309020205020404" pitchFamily="49" charset="0"/>
                <a:cs typeface="Courier New" panose="02070309020205020404" pitchFamily="49" charset="0"/>
              </a:rPr>
              <a:t>#define FALSE 0			</a:t>
            </a:r>
            <a:r>
              <a:rPr lang="en-US" sz="1600" dirty="0">
                <a:solidFill>
                  <a:srgbClr val="006600"/>
                </a:solidFill>
                <a:latin typeface="Courier New" panose="02070309020205020404" pitchFamily="49" charset="0"/>
                <a:cs typeface="Courier New" panose="02070309020205020404" pitchFamily="49" charset="0"/>
              </a:rPr>
              <a:t>// 0 replaces FALSE</a:t>
            </a:r>
          </a:p>
          <a:p>
            <a:pPr marL="0" indent="0">
              <a:buNone/>
            </a:pPr>
            <a:r>
              <a:rPr lang="en-US" sz="1600" dirty="0">
                <a:latin typeface="Courier New" panose="02070309020205020404" pitchFamily="49" charset="0"/>
                <a:cs typeface="Courier New" panose="02070309020205020404" pitchFamily="49" charset="0"/>
              </a:rPr>
              <a:t>(FALSE ==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 This statement is changed…</a:t>
            </a:r>
          </a:p>
          <a:p>
            <a:pPr marL="0" indent="0">
              <a:buNone/>
            </a:pPr>
            <a:r>
              <a:rPr lang="en-US" sz="1600" dirty="0">
                <a:latin typeface="Courier New" panose="02070309020205020404" pitchFamily="49" charset="0"/>
                <a:cs typeface="Courier New" panose="02070309020205020404" pitchFamily="49" charset="0"/>
              </a:rPr>
              <a:t>(0 ==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 …to this by the preprocessor</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rgbClr val="006600"/>
                </a:solidFill>
                <a:latin typeface="Courier New" panose="02070309020205020404" pitchFamily="49" charset="0"/>
                <a:cs typeface="Courier New" panose="02070309020205020404" pitchFamily="49" charset="0"/>
              </a:rPr>
              <a:t>/* CONSTANT EXAMPLE #3 */</a:t>
            </a:r>
          </a:p>
          <a:p>
            <a:pPr marL="0" indent="0">
              <a:buNone/>
            </a:pPr>
            <a:r>
              <a:rPr lang="en-US" sz="1600" dirty="0">
                <a:latin typeface="Courier New" panose="02070309020205020404" pitchFamily="49" charset="0"/>
                <a:cs typeface="Courier New" panose="02070309020205020404" pitchFamily="49" charset="0"/>
              </a:rPr>
              <a:t>#define _CRT_SECURE_NO_WARNINGS 1	</a:t>
            </a:r>
            <a:r>
              <a:rPr lang="en-US" sz="1600" dirty="0">
                <a:solidFill>
                  <a:srgbClr val="006600"/>
                </a:solidFill>
                <a:latin typeface="Courier New" panose="02070309020205020404" pitchFamily="49" charset="0"/>
                <a:cs typeface="Courier New" panose="02070309020205020404" pitchFamily="49" charset="0"/>
              </a:rPr>
              <a:t> // Used as a safety flag in VS</a:t>
            </a:r>
            <a:endParaRPr lang="en-US" sz="1600" dirty="0">
              <a:latin typeface="Courier New" panose="02070309020205020404" pitchFamily="49" charset="0"/>
              <a:cs typeface="Courier New" panose="02070309020205020404" pitchFamily="49" charset="0"/>
            </a:endParaRP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Constants are commonly called “macros”</a:t>
            </a:r>
          </a:p>
        </p:txBody>
      </p:sp>
    </p:spTree>
    <p:extLst>
      <p:ext uri="{BB962C8B-B14F-4D97-AF65-F5344CB8AC3E}">
        <p14:creationId xmlns:p14="http://schemas.microsoft.com/office/powerpoint/2010/main" val="203561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Process</a:t>
            </a:r>
          </a:p>
        </p:txBody>
      </p:sp>
      <p:sp>
        <p:nvSpPr>
          <p:cNvPr id="3" name="Content Placeholder 2"/>
          <p:cNvSpPr>
            <a:spLocks noGrp="1"/>
          </p:cNvSpPr>
          <p:nvPr>
            <p:ph idx="1"/>
          </p:nvPr>
        </p:nvSpPr>
        <p:spPr/>
        <p:txBody>
          <a:bodyPr/>
          <a:lstStyle/>
          <a:p>
            <a:pPr marL="457200" indent="-457200">
              <a:buFont typeface="+mj-lt"/>
              <a:buAutoNum type="arabicPeriod"/>
            </a:pPr>
            <a:r>
              <a:rPr lang="en-US" dirty="0"/>
              <a:t>Preprocessing – Further modifies a source code file by converting directives, constants, and macros</a:t>
            </a:r>
          </a:p>
          <a:p>
            <a:pPr marL="857250" lvl="1" indent="-457200"/>
            <a:r>
              <a:rPr lang="en-US" dirty="0"/>
              <a:t>Macro – define an identifier and its associated </a:t>
            </a:r>
            <a:r>
              <a:rPr lang="en-US" i="1" dirty="0"/>
              <a:t>code</a:t>
            </a:r>
            <a:r>
              <a:rPr lang="en-US" dirty="0"/>
              <a:t> for an entire source code file</a:t>
            </a:r>
          </a:p>
        </p:txBody>
      </p:sp>
      <p:sp>
        <p:nvSpPr>
          <p:cNvPr id="4" name="Content Placeholder 2"/>
          <p:cNvSpPr txBox="1">
            <a:spLocks/>
          </p:cNvSpPr>
          <p:nvPr/>
        </p:nvSpPr>
        <p:spPr bwMode="auto">
          <a:xfrm>
            <a:off x="277615" y="2895600"/>
            <a:ext cx="8588771" cy="3657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solidFill>
                  <a:srgbClr val="006600"/>
                </a:solidFill>
                <a:latin typeface="Courier New" panose="02070309020205020404" pitchFamily="49" charset="0"/>
                <a:cs typeface="Courier New" panose="02070309020205020404" pitchFamily="49" charset="0"/>
              </a:rPr>
              <a:t>/* MACRO EXAMPLE #1 */</a:t>
            </a:r>
          </a:p>
          <a:p>
            <a:pPr marL="0" indent="0">
              <a:buNone/>
            </a:pPr>
            <a:r>
              <a:rPr lang="en-US" sz="1400" dirty="0">
                <a:latin typeface="Courier New" panose="02070309020205020404" pitchFamily="49" charset="0"/>
                <a:cs typeface="Courier New" panose="02070309020205020404" pitchFamily="49" charset="0"/>
              </a:rPr>
              <a:t>#define AREA(r) (3.1415*(r)*(r))		</a:t>
            </a:r>
            <a:r>
              <a:rPr lang="en-US" sz="1400" dirty="0">
                <a:solidFill>
                  <a:srgbClr val="006600"/>
                </a:solidFill>
                <a:latin typeface="Courier New" panose="02070309020205020404" pitchFamily="49" charset="0"/>
                <a:cs typeface="Courier New" panose="02070309020205020404" pitchFamily="49" charset="0"/>
              </a:rPr>
              <a:t>// Defines AREA(r) as inline</a:t>
            </a:r>
          </a:p>
          <a:p>
            <a:pPr marL="0" indent="0">
              <a:buNone/>
            </a:pPr>
            <a:r>
              <a:rPr lang="en-US" sz="1400" dirty="0">
                <a:latin typeface="Courier New" panose="02070309020205020404" pitchFamily="49" charset="0"/>
                <a:cs typeface="Courier New" panose="02070309020205020404" pitchFamily="49" charset="0"/>
              </a:rPr>
              <a:t>AREA(7 + 2);				</a:t>
            </a:r>
            <a:r>
              <a:rPr lang="en-US" sz="1400" dirty="0">
                <a:solidFill>
                  <a:srgbClr val="006600"/>
                </a:solidFill>
                <a:latin typeface="Courier New" panose="02070309020205020404" pitchFamily="49" charset="0"/>
                <a:cs typeface="Courier New" panose="02070309020205020404" pitchFamily="49" charset="0"/>
              </a:rPr>
              <a:t>// This statement is changed…</a:t>
            </a:r>
          </a:p>
          <a:p>
            <a:pPr marL="0" indent="0">
              <a:buNone/>
            </a:pPr>
            <a:r>
              <a:rPr lang="en-US" sz="1400" dirty="0">
                <a:latin typeface="Courier New" panose="02070309020205020404" pitchFamily="49" charset="0"/>
                <a:cs typeface="Courier New" panose="02070309020205020404" pitchFamily="49" charset="0"/>
              </a:rPr>
              <a:t>(3.1415*(7 + 2)*(7 + 2));			</a:t>
            </a:r>
            <a:r>
              <a:rPr lang="en-US" sz="1400" dirty="0">
                <a:solidFill>
                  <a:srgbClr val="006600"/>
                </a:solidFill>
                <a:latin typeface="Courier New" panose="02070309020205020404" pitchFamily="49" charset="0"/>
                <a:cs typeface="Courier New" panose="02070309020205020404" pitchFamily="49" charset="0"/>
              </a:rPr>
              <a:t>// …to this by the preprocessor</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solidFill>
                  <a:srgbClr val="006600"/>
                </a:solidFill>
                <a:latin typeface="Courier New" panose="02070309020205020404" pitchFamily="49" charset="0"/>
                <a:cs typeface="Courier New" panose="02070309020205020404" pitchFamily="49" charset="0"/>
              </a:rPr>
              <a:t>/* MACRO EXAMPLE #2 */</a:t>
            </a:r>
          </a:p>
          <a:p>
            <a:pPr marL="0" indent="0">
              <a:buNone/>
            </a:pPr>
            <a:r>
              <a:rPr lang="en-US" sz="1400" dirty="0">
                <a:latin typeface="Courier New" panose="02070309020205020404" pitchFamily="49" charset="0"/>
                <a:cs typeface="Courier New" panose="02070309020205020404" pitchFamily="49" charset="0"/>
              </a:rPr>
              <a:t>#define ADD_FIVE(x) ((x) + 5)		</a:t>
            </a:r>
            <a:r>
              <a:rPr lang="en-US" sz="1400" dirty="0">
                <a:solidFill>
                  <a:srgbClr val="006600"/>
                </a:solidFill>
                <a:latin typeface="Courier New" panose="02070309020205020404" pitchFamily="49" charset="0"/>
                <a:cs typeface="Courier New" panose="02070309020205020404" pitchFamily="49" charset="0"/>
              </a:rPr>
              <a:t>// Defines ADD_FIVE(x) inline</a:t>
            </a:r>
          </a:p>
          <a:p>
            <a:pPr marL="0" indent="0">
              <a:buNone/>
            </a:pPr>
            <a:r>
              <a:rPr lang="en-US" sz="1400" dirty="0">
                <a:latin typeface="Courier New" panose="02070309020205020404" pitchFamily="49" charset="0"/>
                <a:cs typeface="Courier New" panose="02070309020205020404" pitchFamily="49" charset="0"/>
              </a:rPr>
              <a:t>ADD_FIVE(9);				</a:t>
            </a:r>
            <a:r>
              <a:rPr lang="en-US" sz="1400" dirty="0">
                <a:solidFill>
                  <a:srgbClr val="006600"/>
                </a:solidFill>
                <a:latin typeface="Courier New" panose="02070309020205020404" pitchFamily="49" charset="0"/>
                <a:cs typeface="Courier New" panose="02070309020205020404" pitchFamily="49" charset="0"/>
              </a:rPr>
              <a:t>// This statement is changed…</a:t>
            </a:r>
          </a:p>
          <a:p>
            <a:pPr marL="0" indent="0">
              <a:buNone/>
            </a:pPr>
            <a:r>
              <a:rPr lang="en-US" sz="1400" dirty="0">
                <a:latin typeface="Courier New" panose="02070309020205020404" pitchFamily="49" charset="0"/>
                <a:cs typeface="Courier New" panose="02070309020205020404" pitchFamily="49" charset="0"/>
              </a:rPr>
              <a:t>((9) + 5);				</a:t>
            </a:r>
            <a:r>
              <a:rPr lang="en-US" sz="1400" dirty="0">
                <a:solidFill>
                  <a:srgbClr val="006600"/>
                </a:solidFill>
                <a:latin typeface="Courier New" panose="02070309020205020404" pitchFamily="49" charset="0"/>
                <a:cs typeface="Courier New" panose="02070309020205020404" pitchFamily="49" charset="0"/>
              </a:rPr>
              <a:t>// …to this by the preprocessor</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solidFill>
                  <a:srgbClr val="006600"/>
                </a:solidFill>
                <a:latin typeface="Courier New" panose="02070309020205020404" pitchFamily="49" charset="0"/>
                <a:cs typeface="Courier New" panose="02070309020205020404" pitchFamily="49" charset="0"/>
              </a:rPr>
              <a:t>/* MACRO EXAMPLE #3 */</a:t>
            </a:r>
          </a:p>
          <a:p>
            <a:pPr marL="0" indent="0">
              <a:buNone/>
            </a:pPr>
            <a:r>
              <a:rPr lang="en-US" sz="1400" dirty="0">
                <a:latin typeface="Courier New" panose="02070309020205020404" pitchFamily="49" charset="0"/>
                <a:cs typeface="Courier New" panose="02070309020205020404" pitchFamily="49" charset="0"/>
              </a:rPr>
              <a:t>#define SWAP(a, b) a ^= b; b ^= a; a ^= b;	</a:t>
            </a:r>
            <a:r>
              <a:rPr lang="en-US" sz="1400" dirty="0">
                <a:solidFill>
                  <a:srgbClr val="006600"/>
                </a:solidFill>
                <a:latin typeface="Courier New" panose="02070309020205020404" pitchFamily="49" charset="0"/>
                <a:cs typeface="Courier New" panose="02070309020205020404" pitchFamily="49" charset="0"/>
              </a:rPr>
              <a:t>// Defines SWAP(a, b) as inline</a:t>
            </a:r>
          </a:p>
          <a:p>
            <a:pPr marL="0" indent="0">
              <a:buNone/>
            </a:pPr>
            <a:r>
              <a:rPr lang="en-US" sz="1400" dirty="0">
                <a:latin typeface="Courier New" panose="02070309020205020404" pitchFamily="49" charset="0"/>
                <a:cs typeface="Courier New" panose="02070309020205020404" pitchFamily="49" charset="0"/>
              </a:rPr>
              <a:t>SWAP(num1, num2);				</a:t>
            </a:r>
            <a:r>
              <a:rPr lang="en-US" sz="1400" dirty="0">
                <a:solidFill>
                  <a:srgbClr val="006600"/>
                </a:solidFill>
                <a:latin typeface="Courier New" panose="02070309020205020404" pitchFamily="49" charset="0"/>
                <a:cs typeface="Courier New" panose="02070309020205020404" pitchFamily="49" charset="0"/>
              </a:rPr>
              <a:t>// This statement is changed…</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num1 ^= num2; num2 ^= num1; num1 ^= num2;	</a:t>
            </a:r>
            <a:r>
              <a:rPr lang="en-US" sz="1400" dirty="0">
                <a:solidFill>
                  <a:srgbClr val="006600"/>
                </a:solidFill>
                <a:latin typeface="Courier New" panose="02070309020205020404" pitchFamily="49" charset="0"/>
                <a:cs typeface="Courier New" panose="02070309020205020404" pitchFamily="49" charset="0"/>
              </a:rPr>
              <a:t>// …to this by the preprocessor</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516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Process</a:t>
            </a:r>
          </a:p>
        </p:txBody>
      </p:sp>
      <p:sp>
        <p:nvSpPr>
          <p:cNvPr id="3" name="Content Placeholder 2"/>
          <p:cNvSpPr>
            <a:spLocks noGrp="1"/>
          </p:cNvSpPr>
          <p:nvPr>
            <p:ph idx="1"/>
          </p:nvPr>
        </p:nvSpPr>
        <p:spPr/>
        <p:txBody>
          <a:bodyPr/>
          <a:lstStyle/>
          <a:p>
            <a:pPr marL="457200" indent="-457200">
              <a:buFont typeface="+mj-lt"/>
              <a:buAutoNum type="arabicPeriod"/>
            </a:pPr>
            <a:r>
              <a:rPr lang="en-US" dirty="0"/>
              <a:t>Preprocessing (combined)</a:t>
            </a:r>
          </a:p>
        </p:txBody>
      </p:sp>
      <p:sp>
        <p:nvSpPr>
          <p:cNvPr id="4" name="Content Placeholder 2"/>
          <p:cNvSpPr txBox="1">
            <a:spLocks/>
          </p:cNvSpPr>
          <p:nvPr/>
        </p:nvSpPr>
        <p:spPr bwMode="auto">
          <a:xfrm>
            <a:off x="277615" y="1752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solidFill>
                  <a:srgbClr val="006600"/>
                </a:solidFill>
                <a:latin typeface="Courier New" panose="02070309020205020404" pitchFamily="49" charset="0"/>
                <a:cs typeface="Courier New" panose="02070309020205020404" pitchFamily="49" charset="0"/>
              </a:rPr>
              <a:t>/* COMBINED EXAMPLE #1 – Header guards */</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_FOO_H_		</a:t>
            </a:r>
            <a:r>
              <a:rPr lang="en-US" sz="1400" dirty="0">
                <a:solidFill>
                  <a:srgbClr val="006600"/>
                </a:solidFill>
                <a:latin typeface="Courier New" panose="02070309020205020404" pitchFamily="49" charset="0"/>
                <a:cs typeface="Courier New" panose="02070309020205020404" pitchFamily="49" charset="0"/>
              </a:rPr>
              <a:t>// if _FOO_H_ hasn’t been defined…</a:t>
            </a:r>
          </a:p>
          <a:p>
            <a:pPr marL="0" indent="0">
              <a:buNone/>
            </a:pPr>
            <a:r>
              <a:rPr lang="en-US" sz="1400" dirty="0">
                <a:latin typeface="Courier New" panose="02070309020205020404" pitchFamily="49" charset="0"/>
                <a:cs typeface="Courier New" panose="02070309020205020404" pitchFamily="49" charset="0"/>
              </a:rPr>
              <a:t>#define _FOO_H_		</a:t>
            </a:r>
            <a:r>
              <a:rPr lang="en-US" sz="1400" dirty="0">
                <a:solidFill>
                  <a:srgbClr val="006600"/>
                </a:solidFill>
                <a:latin typeface="Courier New" panose="02070309020205020404" pitchFamily="49" charset="0"/>
                <a:cs typeface="Courier New" panose="02070309020205020404" pitchFamily="49" charset="0"/>
              </a:rPr>
              <a:t>// …then define _FOO_H_ and…</a:t>
            </a: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foo(</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bar);		</a:t>
            </a:r>
            <a:r>
              <a:rPr lang="en-US" sz="1400" dirty="0">
                <a:solidFill>
                  <a:srgbClr val="006600"/>
                </a:solidFill>
                <a:latin typeface="Courier New" panose="02070309020205020404" pitchFamily="49" charset="0"/>
                <a:cs typeface="Courier New" panose="02070309020205020404" pitchFamily="49" charset="0"/>
              </a:rPr>
              <a:t>// …include some header prototypes…</a:t>
            </a:r>
            <a:r>
              <a:rPr lang="en-US" sz="1400" dirty="0">
                <a:latin typeface="Courier New" panose="02070309020205020404" pitchFamily="49" charset="0"/>
                <a:cs typeface="Courier New" panose="02070309020205020404" pitchFamily="49" charset="0"/>
              </a:rPr>
              <a:t>	</a:t>
            </a:r>
            <a:endParaRPr lang="en-US" sz="1400" dirty="0">
              <a:solidFill>
                <a:srgbClr val="006600"/>
              </a:solidFill>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…and that is all.</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solidFill>
                  <a:srgbClr val="006600"/>
                </a:solidFill>
                <a:latin typeface="Courier New" panose="02070309020205020404" pitchFamily="49" charset="0"/>
                <a:cs typeface="Courier New" panose="02070309020205020404" pitchFamily="49" charset="0"/>
              </a:rPr>
              <a:t>/* COMBINED EXAMPLE #2 – Ensure a constant is defined */</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NULL 		</a:t>
            </a:r>
            <a:r>
              <a:rPr lang="en-US" sz="1400" dirty="0">
                <a:solidFill>
                  <a:srgbClr val="006600"/>
                </a:solidFill>
                <a:latin typeface="Courier New" panose="02070309020205020404" pitchFamily="49" charset="0"/>
                <a:cs typeface="Courier New" panose="02070309020205020404" pitchFamily="49" charset="0"/>
              </a:rPr>
              <a:t>// if NULL hasn’t been defined…</a:t>
            </a:r>
          </a:p>
          <a:p>
            <a:pPr marL="0" indent="0">
              <a:buNone/>
            </a:pPr>
            <a:r>
              <a:rPr lang="en-US" sz="1400" dirty="0">
                <a:latin typeface="Courier New" panose="02070309020205020404" pitchFamily="49" charset="0"/>
                <a:cs typeface="Courier New" panose="02070309020205020404" pitchFamily="49" charset="0"/>
              </a:rPr>
              <a:t>#define NULL ((void *)0)	</a:t>
            </a:r>
            <a:r>
              <a:rPr lang="en-US" sz="1400" dirty="0">
                <a:solidFill>
                  <a:srgbClr val="006600"/>
                </a:solidFill>
                <a:latin typeface="Courier New" panose="02070309020205020404" pitchFamily="49" charset="0"/>
                <a:cs typeface="Courier New" panose="02070309020205020404" pitchFamily="49" charset="0"/>
              </a:rPr>
              <a:t>// …then define it as a void pointer…</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…and that is all.</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solidFill>
                  <a:srgbClr val="006600"/>
                </a:solidFill>
                <a:latin typeface="Courier New" panose="02070309020205020404" pitchFamily="49" charset="0"/>
                <a:cs typeface="Courier New" panose="02070309020205020404" pitchFamily="49" charset="0"/>
              </a:rPr>
              <a:t>/* COMBINED EXAMPLE #3 – Operating system tests */</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ifdef</a:t>
            </a:r>
            <a:r>
              <a:rPr lang="en-US" sz="1400" dirty="0">
                <a:latin typeface="Courier New" panose="02070309020205020404" pitchFamily="49" charset="0"/>
                <a:cs typeface="Courier New" panose="02070309020205020404" pitchFamily="49" charset="0"/>
              </a:rPr>
              <a:t> __</a:t>
            </a:r>
            <a:r>
              <a:rPr lang="en-US" sz="1400" dirty="0" err="1">
                <a:latin typeface="Courier New" panose="02070309020205020404" pitchFamily="49" charset="0"/>
                <a:cs typeface="Courier New" panose="02070309020205020404" pitchFamily="49" charset="0"/>
              </a:rPr>
              <a:t>unix</a:t>
            </a:r>
            <a:r>
              <a:rPr lang="en-US" sz="1400" dirty="0">
                <a:latin typeface="Courier New" panose="02070309020205020404" pitchFamily="49" charset="0"/>
                <a:cs typeface="Courier New" panose="02070309020205020404" pitchFamily="49" charset="0"/>
              </a:rPr>
              <a:t>__		</a:t>
            </a:r>
            <a:r>
              <a:rPr lang="en-US" sz="1400" dirty="0">
                <a:solidFill>
                  <a:srgbClr val="006600"/>
                </a:solidFill>
                <a:latin typeface="Courier New" panose="02070309020205020404" pitchFamily="49" charset="0"/>
                <a:cs typeface="Courier New" panose="02070309020205020404" pitchFamily="49" charset="0"/>
              </a:rPr>
              <a:t>// if __</a:t>
            </a:r>
            <a:r>
              <a:rPr lang="en-US" sz="1400" dirty="0" err="1">
                <a:solidFill>
                  <a:srgbClr val="006600"/>
                </a:solidFill>
                <a:latin typeface="Courier New" panose="02070309020205020404" pitchFamily="49" charset="0"/>
                <a:cs typeface="Courier New" panose="02070309020205020404" pitchFamily="49" charset="0"/>
              </a:rPr>
              <a:t>unix</a:t>
            </a:r>
            <a:r>
              <a:rPr lang="en-US" sz="1400" dirty="0">
                <a:solidFill>
                  <a:srgbClr val="006600"/>
                </a:solidFill>
                <a:latin typeface="Courier New" panose="02070309020205020404" pitchFamily="49" charset="0"/>
                <a:cs typeface="Courier New" panose="02070309020205020404" pitchFamily="49" charset="0"/>
              </a:rPr>
              <a:t>__ is defined…</a:t>
            </a:r>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unistd.h</a:t>
            </a:r>
            <a:r>
              <a:rPr lang="en-US" sz="1400" dirty="0">
                <a:latin typeface="Courier New" panose="02070309020205020404" pitchFamily="49" charset="0"/>
                <a:cs typeface="Courier New" panose="02070309020205020404" pitchFamily="49" charset="0"/>
              </a:rPr>
              <a:t>&gt;	</a:t>
            </a:r>
            <a:r>
              <a:rPr lang="en-US" sz="1400" dirty="0">
                <a:solidFill>
                  <a:srgbClr val="006600"/>
                </a:solidFill>
                <a:latin typeface="Courier New" panose="02070309020205020404" pitchFamily="49" charset="0"/>
                <a:cs typeface="Courier New" panose="02070309020205020404" pitchFamily="49" charset="0"/>
              </a:rPr>
              <a:t>// …then include the </a:t>
            </a:r>
            <a:r>
              <a:rPr lang="en-US" sz="1400" dirty="0" err="1">
                <a:solidFill>
                  <a:srgbClr val="006600"/>
                </a:solidFill>
                <a:latin typeface="Courier New" panose="02070309020205020404" pitchFamily="49" charset="0"/>
                <a:cs typeface="Courier New" panose="02070309020205020404" pitchFamily="49" charset="0"/>
              </a:rPr>
              <a:t>unistd.h</a:t>
            </a:r>
            <a:r>
              <a:rPr lang="en-US" sz="1400" dirty="0">
                <a:solidFill>
                  <a:srgbClr val="006600"/>
                </a:solidFill>
                <a:latin typeface="Courier New" panose="02070309020205020404" pitchFamily="49" charset="0"/>
                <a:cs typeface="Courier New" panose="02070309020205020404" pitchFamily="49" charset="0"/>
              </a:rPr>
              <a:t> header…</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 _WIN32	</a:t>
            </a:r>
            <a:r>
              <a:rPr lang="en-US" sz="1400" dirty="0">
                <a:solidFill>
                  <a:srgbClr val="006600"/>
                </a:solidFill>
                <a:latin typeface="Courier New" panose="02070309020205020404" pitchFamily="49" charset="0"/>
                <a:cs typeface="Courier New" panose="02070309020205020404" pitchFamily="49" charset="0"/>
              </a:rPr>
              <a:t>// Otherwise, if _WIN32 is defined…</a:t>
            </a:r>
          </a:p>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windows.h</a:t>
            </a:r>
            <a:r>
              <a:rPr lang="en-US" sz="1400" dirty="0">
                <a:latin typeface="Courier New" panose="02070309020205020404" pitchFamily="49" charset="0"/>
                <a:cs typeface="Courier New" panose="02070309020205020404" pitchFamily="49" charset="0"/>
              </a:rPr>
              <a:t>&gt;	</a:t>
            </a:r>
            <a:r>
              <a:rPr lang="en-US" sz="1400" dirty="0">
                <a:solidFill>
                  <a:srgbClr val="006600"/>
                </a:solidFill>
                <a:latin typeface="Courier New" panose="02070309020205020404" pitchFamily="49" charset="0"/>
                <a:cs typeface="Courier New" panose="02070309020205020404" pitchFamily="49" charset="0"/>
              </a:rPr>
              <a:t>// …then include the </a:t>
            </a:r>
            <a:r>
              <a:rPr lang="en-US" sz="1400" dirty="0" err="1">
                <a:solidFill>
                  <a:srgbClr val="006600"/>
                </a:solidFill>
                <a:latin typeface="Courier New" panose="02070309020205020404" pitchFamily="49" charset="0"/>
                <a:cs typeface="Courier New" panose="02070309020205020404" pitchFamily="49" charset="0"/>
              </a:rPr>
              <a:t>windows.h</a:t>
            </a:r>
            <a:r>
              <a:rPr lang="en-US" sz="1400" dirty="0">
                <a:solidFill>
                  <a:srgbClr val="006600"/>
                </a:solidFill>
                <a:latin typeface="Courier New" panose="02070309020205020404" pitchFamily="49" charset="0"/>
                <a:cs typeface="Courier New" panose="02070309020205020404" pitchFamily="49" charset="0"/>
              </a:rPr>
              <a:t> header…</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…and that is all.</a:t>
            </a:r>
          </a:p>
        </p:txBody>
      </p:sp>
    </p:spTree>
    <p:extLst>
      <p:ext uri="{BB962C8B-B14F-4D97-AF65-F5344CB8AC3E}">
        <p14:creationId xmlns:p14="http://schemas.microsoft.com/office/powerpoint/2010/main" val="26140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Process</a:t>
            </a:r>
          </a:p>
        </p:txBody>
      </p:sp>
      <p:sp>
        <p:nvSpPr>
          <p:cNvPr id="3" name="Content Placeholder 2"/>
          <p:cNvSpPr>
            <a:spLocks noGrp="1"/>
          </p:cNvSpPr>
          <p:nvPr>
            <p:ph idx="1"/>
          </p:nvPr>
        </p:nvSpPr>
        <p:spPr/>
        <p:txBody>
          <a:bodyPr/>
          <a:lstStyle/>
          <a:p>
            <a:pPr marL="457200" indent="-457200">
              <a:buFont typeface="+mj-lt"/>
              <a:buAutoNum type="arabicPeriod" startAt="2"/>
            </a:pPr>
            <a:r>
              <a:rPr lang="en-US" dirty="0"/>
              <a:t>Compiling – The preprocessed file is compiled into the appropriate assembly code (.</a:t>
            </a:r>
            <a:r>
              <a:rPr lang="en-US" dirty="0" err="1"/>
              <a:t>asm</a:t>
            </a:r>
            <a:r>
              <a:rPr lang="en-US" dirty="0"/>
              <a:t> or .s) for the given architecture</a:t>
            </a:r>
          </a:p>
          <a:p>
            <a:pPr marL="857250" lvl="1" indent="-457200"/>
            <a:r>
              <a:rPr lang="en-US" dirty="0"/>
              <a:t>Lexical analysis – breaks the source code into non-divisible tokens</a:t>
            </a:r>
          </a:p>
          <a:p>
            <a:pPr marL="857250" lvl="1" indent="-457200"/>
            <a:r>
              <a:rPr lang="en-US" dirty="0"/>
              <a:t>Syntax analysis – concatenates extracted tokens into chains of tokens and verifies the order makes sense</a:t>
            </a:r>
          </a:p>
          <a:p>
            <a:pPr marL="857250" lvl="1" indent="-457200"/>
            <a:r>
              <a:rPr lang="en-US" dirty="0"/>
              <a:t>Semantic analysis – checks whether syntactically correct statements actually make any sense</a:t>
            </a:r>
          </a:p>
          <a:p>
            <a:pPr marL="857250" lvl="1" indent="-457200"/>
            <a:r>
              <a:rPr lang="en-US" dirty="0"/>
              <a:t>Code generation – normally assembly but could be machine code</a:t>
            </a:r>
          </a:p>
          <a:p>
            <a:pPr marL="857250" lvl="1" indent="-457200"/>
            <a:endParaRPr lang="en-US" dirty="0"/>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Token: A keyword, identifier, constant, string literal, or symbol</a:t>
            </a:r>
          </a:p>
        </p:txBody>
      </p:sp>
    </p:spTree>
    <p:extLst>
      <p:ext uri="{BB962C8B-B14F-4D97-AF65-F5344CB8AC3E}">
        <p14:creationId xmlns:p14="http://schemas.microsoft.com/office/powerpoint/2010/main" val="370932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Process</a:t>
            </a:r>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t>Assembling – Converts the assembly into object files</a:t>
            </a:r>
          </a:p>
          <a:p>
            <a:pPr marL="857250" lvl="1" indent="-457200"/>
            <a:r>
              <a:rPr lang="en-US" dirty="0"/>
              <a:t>Assembly language mnemonics replaced by machine opcodes (instructions) that can be read by the CPU</a:t>
            </a:r>
          </a:p>
          <a:p>
            <a:pPr marL="857250" lvl="1" indent="-457200"/>
            <a:r>
              <a:rPr lang="en-US" dirty="0"/>
              <a:t>An object file (.</a:t>
            </a:r>
            <a:r>
              <a:rPr lang="en-US" dirty="0" err="1"/>
              <a:t>obj</a:t>
            </a:r>
            <a:r>
              <a:rPr lang="en-US" dirty="0"/>
              <a:t> or .o) is comprised of machine code</a:t>
            </a:r>
          </a:p>
          <a:p>
            <a:pPr marL="457200" indent="-457200">
              <a:buFont typeface="+mj-lt"/>
              <a:buAutoNum type="arabicPeriod" startAt="3"/>
            </a:pPr>
            <a:r>
              <a:rPr lang="en-US" dirty="0"/>
              <a:t>Linking – Resolves references to external objects and functions, and generates the OS-appropriate executable file from one or more object files.</a:t>
            </a:r>
          </a:p>
          <a:p>
            <a:pPr marL="857250" lvl="1" indent="-457200"/>
            <a:r>
              <a:rPr lang="en-US" dirty="0"/>
              <a:t>External objects or functions not defined in any of the translation units are taken from the standard library or another specified library</a:t>
            </a:r>
          </a:p>
          <a:p>
            <a:pPr marL="857250" lvl="1" indent="-457200"/>
            <a:r>
              <a:rPr lang="en-US" dirty="0"/>
              <a:t>External objects and functions must not be defined more than once in a program</a:t>
            </a:r>
          </a:p>
        </p:txBody>
      </p:sp>
    </p:spTree>
    <p:extLst>
      <p:ext uri="{BB962C8B-B14F-4D97-AF65-F5344CB8AC3E}">
        <p14:creationId xmlns:p14="http://schemas.microsoft.com/office/powerpoint/2010/main" val="253173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p:cNvSpPr/>
          <p:nvPr/>
        </p:nvSpPr>
        <p:spPr bwMode="auto">
          <a:xfrm>
            <a:off x="1944624" y="3962400"/>
            <a:ext cx="457200" cy="464820"/>
          </a:xfrm>
          <a:prstGeom prst="rightArrow">
            <a:avLst/>
          </a:prstGeom>
          <a:solidFill>
            <a:srgbClr val="3333CC">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2" name="Right Arrow 31"/>
          <p:cNvSpPr/>
          <p:nvPr/>
        </p:nvSpPr>
        <p:spPr bwMode="auto">
          <a:xfrm>
            <a:off x="3773424" y="3962400"/>
            <a:ext cx="457200" cy="464820"/>
          </a:xfrm>
          <a:prstGeom prst="rightArrow">
            <a:avLst/>
          </a:prstGeom>
          <a:solidFill>
            <a:srgbClr val="6600FF">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3" name="Right Arrow 32"/>
          <p:cNvSpPr/>
          <p:nvPr/>
        </p:nvSpPr>
        <p:spPr bwMode="auto">
          <a:xfrm>
            <a:off x="5602224" y="2209800"/>
            <a:ext cx="457200" cy="464820"/>
          </a:xfrm>
          <a:prstGeom prst="rightArrow">
            <a:avLst/>
          </a:prstGeom>
          <a:solidFill>
            <a:srgbClr val="9933FF">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a:ln>
                <a:noFill/>
              </a:ln>
              <a:solidFill>
                <a:schemeClr val="bg1"/>
              </a:solidFill>
              <a:effectLst/>
              <a:latin typeface="Arial" charset="0"/>
            </a:endParaRPr>
          </a:p>
        </p:txBody>
      </p:sp>
      <p:sp>
        <p:nvSpPr>
          <p:cNvPr id="35" name="Right Arrow 34"/>
          <p:cNvSpPr/>
          <p:nvPr/>
        </p:nvSpPr>
        <p:spPr bwMode="auto">
          <a:xfrm>
            <a:off x="7202424" y="2209800"/>
            <a:ext cx="457200" cy="464820"/>
          </a:xfrm>
          <a:prstGeom prst="rightArrow">
            <a:avLst/>
          </a:prstGeom>
          <a:solidFill>
            <a:srgbClr val="CC00FF">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6" name="Right Arrow 35"/>
          <p:cNvSpPr/>
          <p:nvPr/>
        </p:nvSpPr>
        <p:spPr bwMode="auto">
          <a:xfrm>
            <a:off x="7202424" y="4451604"/>
            <a:ext cx="457200" cy="464820"/>
          </a:xfrm>
          <a:prstGeom prst="rightArrow">
            <a:avLst/>
          </a:prstGeom>
          <a:solidFill>
            <a:srgbClr val="CC00FF">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7" name="Right Arrow 36"/>
          <p:cNvSpPr/>
          <p:nvPr/>
        </p:nvSpPr>
        <p:spPr bwMode="auto">
          <a:xfrm>
            <a:off x="7202424" y="5585460"/>
            <a:ext cx="457200" cy="464820"/>
          </a:xfrm>
          <a:prstGeom prst="rightArrow">
            <a:avLst/>
          </a:prstGeom>
          <a:solidFill>
            <a:srgbClr val="CC00FF">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2" name="Title 1"/>
          <p:cNvSpPr>
            <a:spLocks noGrp="1"/>
          </p:cNvSpPr>
          <p:nvPr>
            <p:ph type="title"/>
          </p:nvPr>
        </p:nvSpPr>
        <p:spPr/>
        <p:txBody>
          <a:bodyPr/>
          <a:lstStyle/>
          <a:p>
            <a:r>
              <a:rPr lang="en-US" dirty="0"/>
              <a:t>Compilation Process</a:t>
            </a:r>
          </a:p>
        </p:txBody>
      </p:sp>
      <p:sp>
        <p:nvSpPr>
          <p:cNvPr id="4" name="Content Placeholder 2"/>
          <p:cNvSpPr txBox="1">
            <a:spLocks/>
          </p:cNvSpPr>
          <p:nvPr/>
        </p:nvSpPr>
        <p:spPr bwMode="auto">
          <a:xfrm>
            <a:off x="115824" y="2209800"/>
            <a:ext cx="1828800" cy="3962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Hello_World.c</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C Source code</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main(void)</a:t>
            </a:r>
          </a:p>
          <a:p>
            <a:pPr marL="0" indent="0">
              <a:buNone/>
            </a:pP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(“Hello\</a:t>
            </a:r>
          </a:p>
          <a:p>
            <a:pPr marL="0" indent="0">
              <a:buNone/>
            </a:pPr>
            <a:r>
              <a:rPr lang="en-US" sz="1200" dirty="0">
                <a:latin typeface="Courier New" panose="02070309020205020404" pitchFamily="49" charset="0"/>
                <a:cs typeface="Courier New" panose="02070309020205020404" pitchFamily="49" charset="0"/>
              </a:rPr>
              <a:t> World!\n”);</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return 0;</a:t>
            </a:r>
          </a:p>
          <a:p>
            <a:pPr marL="0" indent="0">
              <a:buNone/>
            </a:pP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
        <p:nvSpPr>
          <p:cNvPr id="8" name="Rectangle 7"/>
          <p:cNvSpPr/>
          <p:nvPr/>
        </p:nvSpPr>
        <p:spPr bwMode="auto">
          <a:xfrm>
            <a:off x="6059424" y="2209800"/>
            <a:ext cx="1143000" cy="4572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Object</a:t>
            </a:r>
            <a:r>
              <a:rPr kumimoji="0" lang="en-US" sz="1400" b="1" i="0" u="none" strike="noStrike" cap="none" normalizeH="0" dirty="0">
                <a:ln>
                  <a:noFill/>
                </a:ln>
                <a:solidFill>
                  <a:schemeClr val="bg1"/>
                </a:solidFill>
                <a:effectLst/>
                <a:latin typeface="Arial" charset="0"/>
              </a:rPr>
              <a:t> File</a:t>
            </a:r>
          </a:p>
          <a:p>
            <a:pPr marL="0" marR="0" indent="0" algn="ctr" defTabSz="914400" rtl="0" eaLnBrk="1" fontAlgn="base" latinLnBrk="0" hangingPunct="1">
              <a:lnSpc>
                <a:spcPct val="100000"/>
              </a:lnSpc>
              <a:spcBef>
                <a:spcPct val="0"/>
              </a:spcBef>
              <a:spcAft>
                <a:spcPct val="0"/>
              </a:spcAft>
              <a:buClrTx/>
              <a:buSzTx/>
              <a:buFontTx/>
              <a:buNone/>
              <a:tabLst/>
            </a:pPr>
            <a:r>
              <a:rPr lang="en-US" sz="1400" b="1" baseline="0" dirty="0">
                <a:solidFill>
                  <a:schemeClr val="bg1"/>
                </a:solidFill>
                <a:latin typeface="Arial" charset="0"/>
              </a:rPr>
              <a:t>(.</a:t>
            </a:r>
            <a:r>
              <a:rPr lang="en-US" sz="1400" b="1" baseline="0" dirty="0" err="1">
                <a:solidFill>
                  <a:schemeClr val="bg1"/>
                </a:solidFill>
                <a:latin typeface="Arial" charset="0"/>
              </a:rPr>
              <a:t>obj</a:t>
            </a:r>
            <a:r>
              <a:rPr lang="en-US" sz="1400" b="1" baseline="0" dirty="0">
                <a:solidFill>
                  <a:schemeClr val="bg1"/>
                </a:solidFill>
                <a:latin typeface="Arial" charset="0"/>
              </a:rPr>
              <a:t>)</a:t>
            </a:r>
            <a:endParaRPr kumimoji="0" lang="en-US" sz="14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7659624" y="2209800"/>
            <a:ext cx="1371600" cy="39624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bg1"/>
                </a:solidFill>
                <a:effectLst/>
                <a:latin typeface="Arial" charset="0"/>
              </a:rPr>
              <a:t>Binary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bg1"/>
                </a:solidFill>
                <a:effectLst/>
                <a:latin typeface="Arial" charset="0"/>
              </a:rPr>
              <a:t>File</a:t>
            </a:r>
          </a:p>
        </p:txBody>
      </p:sp>
      <p:sp>
        <p:nvSpPr>
          <p:cNvPr id="15" name="Rectangle 14"/>
          <p:cNvSpPr/>
          <p:nvPr/>
        </p:nvSpPr>
        <p:spPr bwMode="auto">
          <a:xfrm>
            <a:off x="6059424" y="4343400"/>
            <a:ext cx="1143000" cy="6858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Standard</a:t>
            </a:r>
            <a:endParaRPr lang="en-US" sz="1400" b="1" dirty="0">
              <a:solidFill>
                <a:schemeClr val="bg1"/>
              </a:solidFill>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dirty="0">
                <a:ln>
                  <a:noFill/>
                </a:ln>
                <a:solidFill>
                  <a:schemeClr val="bg1"/>
                </a:solidFill>
                <a:effectLst/>
                <a:latin typeface="Arial" charset="0"/>
              </a:rPr>
              <a:t>Library</a:t>
            </a:r>
            <a:endParaRPr kumimoji="0" lang="en-US" sz="1400" b="1" i="0" u="none" strike="noStrike" cap="none" normalizeH="0" baseline="0" dirty="0">
              <a:ln>
                <a:noFill/>
              </a:ln>
              <a:solidFill>
                <a:schemeClr val="bg1"/>
              </a:solidFill>
              <a:effectLst/>
              <a:latin typeface="Arial" charset="0"/>
            </a:endParaRPr>
          </a:p>
        </p:txBody>
      </p:sp>
      <p:sp>
        <p:nvSpPr>
          <p:cNvPr id="16" name="Rectangle 15"/>
          <p:cNvSpPr/>
          <p:nvPr/>
        </p:nvSpPr>
        <p:spPr bwMode="auto">
          <a:xfrm>
            <a:off x="6059424" y="5486400"/>
            <a:ext cx="1143000" cy="6858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Other</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Libraries</a:t>
            </a:r>
          </a:p>
        </p:txBody>
      </p:sp>
      <p:sp>
        <p:nvSpPr>
          <p:cNvPr id="25" name="Rectangle 24"/>
          <p:cNvSpPr/>
          <p:nvPr/>
        </p:nvSpPr>
        <p:spPr bwMode="auto">
          <a:xfrm>
            <a:off x="1374648" y="1371600"/>
            <a:ext cx="1600200" cy="381000"/>
          </a:xfrm>
          <a:prstGeom prst="rect">
            <a:avLst/>
          </a:prstGeom>
          <a:solidFill>
            <a:srgbClr val="3333CC">
              <a:alpha val="50000"/>
            </a:srgbClr>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Preprocessing</a:t>
            </a:r>
            <a:endParaRPr kumimoji="0" lang="en-US" sz="1400" b="1" i="0" u="none" strike="noStrike" cap="none" normalizeH="0" baseline="0" dirty="0">
              <a:ln>
                <a:noFill/>
              </a:ln>
              <a:solidFill>
                <a:schemeClr val="bg1"/>
              </a:solidFill>
              <a:effectLst/>
              <a:latin typeface="Arial" charset="0"/>
            </a:endParaRPr>
          </a:p>
        </p:txBody>
      </p:sp>
      <p:sp>
        <p:nvSpPr>
          <p:cNvPr id="26" name="Rectangle 25"/>
          <p:cNvSpPr/>
          <p:nvPr/>
        </p:nvSpPr>
        <p:spPr bwMode="auto">
          <a:xfrm>
            <a:off x="3203448" y="1371600"/>
            <a:ext cx="1600200" cy="381000"/>
          </a:xfrm>
          <a:prstGeom prst="rect">
            <a:avLst/>
          </a:prstGeom>
          <a:solidFill>
            <a:srgbClr val="6600FF">
              <a:alpha val="50000"/>
            </a:srgbClr>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Compiling</a:t>
            </a:r>
          </a:p>
        </p:txBody>
      </p:sp>
      <p:sp>
        <p:nvSpPr>
          <p:cNvPr id="27" name="Rectangle 26"/>
          <p:cNvSpPr/>
          <p:nvPr/>
        </p:nvSpPr>
        <p:spPr bwMode="auto">
          <a:xfrm>
            <a:off x="5032248" y="1371600"/>
            <a:ext cx="1600200" cy="381000"/>
          </a:xfrm>
          <a:prstGeom prst="rect">
            <a:avLst/>
          </a:prstGeom>
          <a:solidFill>
            <a:srgbClr val="9933FF">
              <a:alpha val="50000"/>
            </a:srgbClr>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Assembling</a:t>
            </a:r>
          </a:p>
        </p:txBody>
      </p:sp>
      <p:sp>
        <p:nvSpPr>
          <p:cNvPr id="29" name="Rectangle 28"/>
          <p:cNvSpPr/>
          <p:nvPr/>
        </p:nvSpPr>
        <p:spPr bwMode="auto">
          <a:xfrm>
            <a:off x="2401824" y="2209800"/>
            <a:ext cx="1371600" cy="39624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lvl="0" algn="ctr" fontAlgn="base">
              <a:spcBef>
                <a:spcPct val="0"/>
              </a:spcBef>
              <a:spcAft>
                <a:spcPct val="0"/>
              </a:spcAft>
            </a:pPr>
            <a:r>
              <a:rPr lang="en-US" b="1" dirty="0">
                <a:solidFill>
                  <a:srgbClr val="000000"/>
                </a:solidFill>
                <a:latin typeface="Arial" charset="0"/>
              </a:rPr>
              <a:t>Modified</a:t>
            </a:r>
          </a:p>
          <a:p>
            <a:pPr lvl="0" algn="ctr" fontAlgn="base">
              <a:spcBef>
                <a:spcPct val="0"/>
              </a:spcBef>
              <a:spcAft>
                <a:spcPct val="0"/>
              </a:spcAft>
            </a:pPr>
            <a:r>
              <a:rPr lang="en-US" b="1" dirty="0">
                <a:solidFill>
                  <a:srgbClr val="000000"/>
                </a:solidFill>
                <a:latin typeface="Arial" charset="0"/>
              </a:rPr>
              <a:t>C Source</a:t>
            </a:r>
          </a:p>
          <a:p>
            <a:pPr lvl="0" algn="ctr" fontAlgn="base">
              <a:spcBef>
                <a:spcPct val="0"/>
              </a:spcBef>
              <a:spcAft>
                <a:spcPct val="0"/>
              </a:spcAft>
            </a:pPr>
            <a:r>
              <a:rPr lang="en-US" b="1" dirty="0">
                <a:solidFill>
                  <a:srgbClr val="000000"/>
                </a:solidFill>
                <a:latin typeface="Arial" charset="0"/>
              </a:rPr>
              <a:t>Code</a:t>
            </a:r>
          </a:p>
          <a:p>
            <a:pPr lvl="0" algn="ctr" fontAlgn="base">
              <a:spcBef>
                <a:spcPct val="0"/>
              </a:spcBef>
              <a:spcAft>
                <a:spcPct val="0"/>
              </a:spcAft>
            </a:pPr>
            <a:r>
              <a:rPr lang="en-US" b="1" dirty="0">
                <a:solidFill>
                  <a:srgbClr val="000000"/>
                </a:solidFill>
                <a:latin typeface="Arial" charset="0"/>
              </a:rPr>
              <a:t>(.</a:t>
            </a:r>
            <a:r>
              <a:rPr lang="en-US" b="1" dirty="0" err="1">
                <a:solidFill>
                  <a:srgbClr val="000000"/>
                </a:solidFill>
                <a:latin typeface="Arial" charset="0"/>
              </a:rPr>
              <a:t>i</a:t>
            </a:r>
            <a:r>
              <a:rPr lang="en-US" b="1" dirty="0">
                <a:solidFill>
                  <a:srgbClr val="000000"/>
                </a:solidFill>
                <a:latin typeface="Arial" charset="0"/>
              </a:rPr>
              <a:t>)</a:t>
            </a:r>
          </a:p>
        </p:txBody>
      </p:sp>
      <p:sp>
        <p:nvSpPr>
          <p:cNvPr id="31" name="Rectangle 30"/>
          <p:cNvSpPr/>
          <p:nvPr/>
        </p:nvSpPr>
        <p:spPr bwMode="auto">
          <a:xfrm>
            <a:off x="4230624" y="2209800"/>
            <a:ext cx="1371600" cy="39624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lvl="0" algn="ctr" fontAlgn="base">
              <a:spcBef>
                <a:spcPct val="0"/>
              </a:spcBef>
              <a:spcAft>
                <a:spcPct val="0"/>
              </a:spcAft>
            </a:pPr>
            <a:r>
              <a:rPr lang="en-US" b="1" dirty="0">
                <a:solidFill>
                  <a:srgbClr val="000000"/>
                </a:solidFill>
                <a:latin typeface="Arial" charset="0"/>
              </a:rPr>
              <a:t>Assembly</a:t>
            </a:r>
          </a:p>
          <a:p>
            <a:pPr lvl="0" algn="ctr" fontAlgn="base">
              <a:spcBef>
                <a:spcPct val="0"/>
              </a:spcBef>
              <a:spcAft>
                <a:spcPct val="0"/>
              </a:spcAft>
            </a:pPr>
            <a:r>
              <a:rPr lang="en-US" b="1" dirty="0">
                <a:solidFill>
                  <a:srgbClr val="000000"/>
                </a:solidFill>
                <a:latin typeface="Arial" charset="0"/>
              </a:rPr>
              <a:t>Source</a:t>
            </a:r>
          </a:p>
          <a:p>
            <a:pPr lvl="0" algn="ctr" fontAlgn="base">
              <a:spcBef>
                <a:spcPct val="0"/>
              </a:spcBef>
              <a:spcAft>
                <a:spcPct val="0"/>
              </a:spcAft>
            </a:pPr>
            <a:r>
              <a:rPr lang="en-US" b="1" dirty="0">
                <a:solidFill>
                  <a:srgbClr val="000000"/>
                </a:solidFill>
                <a:latin typeface="Arial" charset="0"/>
              </a:rPr>
              <a:t>Code</a:t>
            </a:r>
          </a:p>
          <a:p>
            <a:pPr lvl="0" algn="ctr" fontAlgn="base">
              <a:spcBef>
                <a:spcPct val="0"/>
              </a:spcBef>
              <a:spcAft>
                <a:spcPct val="0"/>
              </a:spcAft>
            </a:pPr>
            <a:r>
              <a:rPr lang="en-US" b="1" dirty="0">
                <a:solidFill>
                  <a:srgbClr val="000000"/>
                </a:solidFill>
                <a:latin typeface="Arial" charset="0"/>
              </a:rPr>
              <a:t>(.</a:t>
            </a:r>
            <a:r>
              <a:rPr lang="en-US" b="1" dirty="0" err="1">
                <a:solidFill>
                  <a:srgbClr val="000000"/>
                </a:solidFill>
                <a:latin typeface="Arial" charset="0"/>
              </a:rPr>
              <a:t>asm</a:t>
            </a:r>
            <a:r>
              <a:rPr lang="en-US" b="1" dirty="0">
                <a:solidFill>
                  <a:srgbClr val="000000"/>
                </a:solidFill>
                <a:latin typeface="Arial" charset="0"/>
              </a:rPr>
              <a:t>)</a:t>
            </a:r>
          </a:p>
        </p:txBody>
      </p:sp>
      <p:sp>
        <p:nvSpPr>
          <p:cNvPr id="34" name="Rectangle 33"/>
          <p:cNvSpPr/>
          <p:nvPr/>
        </p:nvSpPr>
        <p:spPr bwMode="auto">
          <a:xfrm>
            <a:off x="6861048" y="1371600"/>
            <a:ext cx="1600200" cy="381000"/>
          </a:xfrm>
          <a:prstGeom prst="rect">
            <a:avLst/>
          </a:prstGeom>
          <a:solidFill>
            <a:srgbClr val="CC00FF">
              <a:alpha val="50000"/>
            </a:srgbClr>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Linking</a:t>
            </a:r>
          </a:p>
        </p:txBody>
      </p:sp>
    </p:spTree>
    <p:extLst>
      <p:ext uri="{BB962C8B-B14F-4D97-AF65-F5344CB8AC3E}">
        <p14:creationId xmlns:p14="http://schemas.microsoft.com/office/powerpoint/2010/main" val="297380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Command Prompt</a:t>
            </a:r>
          </a:p>
        </p:txBody>
      </p:sp>
      <p:sp>
        <p:nvSpPr>
          <p:cNvPr id="3" name="Content Placeholder 2"/>
          <p:cNvSpPr>
            <a:spLocks noGrp="1"/>
          </p:cNvSpPr>
          <p:nvPr>
            <p:ph idx="1"/>
          </p:nvPr>
        </p:nvSpPr>
        <p:spPr/>
        <p:txBody>
          <a:bodyPr/>
          <a:lstStyle/>
          <a:p>
            <a:r>
              <a:rPr lang="en-US" dirty="0"/>
              <a:t>Open a developer command prompt. In Windows 8, on the Start screen, open the Visual Studio Tools folder and then choose the Developer Command Prompt shortcut. In earlier versions of Windows, choose the Start button, expand All Programs, Microsoft Visual Studio, and Visual Studio Tools, and then choose Developer Command Prompt. </a:t>
            </a:r>
          </a:p>
          <a:p>
            <a:r>
              <a:rPr lang="en-US" dirty="0"/>
              <a:t>Depending on the version of Windows on the computer and the system security configuration, you might have to open the shortcut menu for Developer Command Prompt and then choose Run as Administrator to successfully build and run the application that you create by following these steps.</a:t>
            </a:r>
          </a:p>
          <a:p>
            <a:endParaRPr lang="en-US" dirty="0"/>
          </a:p>
        </p:txBody>
      </p:sp>
    </p:spTree>
    <p:extLst>
      <p:ext uri="{BB962C8B-B14F-4D97-AF65-F5344CB8AC3E}">
        <p14:creationId xmlns:p14="http://schemas.microsoft.com/office/powerpoint/2010/main" val="2188668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Compilation</a:t>
            </a:r>
          </a:p>
        </p:txBody>
      </p:sp>
      <p:sp>
        <p:nvSpPr>
          <p:cNvPr id="4" name="Content Placeholder 2"/>
          <p:cNvSpPr txBox="1">
            <a:spLocks/>
          </p:cNvSpPr>
          <p:nvPr/>
        </p:nvSpPr>
        <p:spPr bwMode="auto">
          <a:xfrm>
            <a:off x="277615" y="1295400"/>
            <a:ext cx="8588771" cy="5181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(“Hello World!\n”);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6" name="TextBox 5"/>
          <p:cNvSpPr txBox="1"/>
          <p:nvPr/>
        </p:nvSpPr>
        <p:spPr>
          <a:xfrm>
            <a:off x="5562600" y="5450038"/>
            <a:ext cx="3200400" cy="923330"/>
          </a:xfrm>
          <a:prstGeom prst="rect">
            <a:avLst/>
          </a:prstGeom>
          <a:solidFill>
            <a:schemeClr val="tx1"/>
          </a:solidFill>
          <a:ln w="12700">
            <a:solidFill>
              <a:schemeClr val="bg1"/>
            </a:solidFill>
          </a:ln>
          <a:effectLst>
            <a:outerShdw blurRad="50800" dist="63500" dir="8100000" algn="tr" rotWithShape="0">
              <a:prstClr val="black">
                <a:alpha val="40000"/>
              </a:prstClr>
            </a:outerShdw>
          </a:effectLst>
        </p:spPr>
        <p:txBody>
          <a:bodyPr wrap="square" rtlCol="0">
            <a:spAutoFit/>
          </a:bodyPr>
          <a:lstStyle/>
          <a:p>
            <a:r>
              <a:rPr lang="en-US" b="1" dirty="0" err="1">
                <a:solidFill>
                  <a:schemeClr val="bg1"/>
                </a:solidFill>
              </a:rPr>
              <a:t>Hello_World.c</a:t>
            </a:r>
            <a:endParaRPr lang="en-US" b="1" dirty="0">
              <a:solidFill>
                <a:schemeClr val="bg1"/>
              </a:solidFill>
            </a:endParaRPr>
          </a:p>
          <a:p>
            <a:r>
              <a:rPr lang="en-US" b="1" dirty="0">
                <a:solidFill>
                  <a:schemeClr val="bg1"/>
                </a:solidFill>
              </a:rPr>
              <a:t>Source File</a:t>
            </a:r>
          </a:p>
          <a:p>
            <a:endParaRPr lang="en-US" dirty="0">
              <a:solidFill>
                <a:srgbClr val="FF0000"/>
              </a:solidFill>
            </a:endParaRPr>
          </a:p>
        </p:txBody>
      </p:sp>
    </p:spTree>
    <p:extLst>
      <p:ext uri="{BB962C8B-B14F-4D97-AF65-F5344CB8AC3E}">
        <p14:creationId xmlns:p14="http://schemas.microsoft.com/office/powerpoint/2010/main" val="149717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Compilation</a:t>
            </a:r>
          </a:p>
        </p:txBody>
      </p:sp>
      <p:sp>
        <p:nvSpPr>
          <p:cNvPr id="4" name="Content Placeholder 2"/>
          <p:cNvSpPr txBox="1">
            <a:spLocks/>
          </p:cNvSpPr>
          <p:nvPr/>
        </p:nvSpPr>
        <p:spPr bwMode="auto">
          <a:xfrm>
            <a:off x="277615" y="1295400"/>
            <a:ext cx="8588771" cy="5181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solidFill>
                  <a:schemeClr val="accent2"/>
                </a:solidFill>
                <a:latin typeface="Courier New" panose="02070309020205020404" pitchFamily="49" charset="0"/>
                <a:cs typeface="Courier New" panose="02070309020205020404" pitchFamily="49" charset="0"/>
              </a:rPr>
              <a:t>/* 5915 lines of </a:t>
            </a:r>
            <a:r>
              <a:rPr lang="en-US" sz="1200" dirty="0" err="1">
                <a:solidFill>
                  <a:schemeClr val="accent2"/>
                </a:solidFill>
                <a:latin typeface="Courier New" panose="02070309020205020404" pitchFamily="49" charset="0"/>
                <a:cs typeface="Courier New" panose="02070309020205020404" pitchFamily="49" charset="0"/>
              </a:rPr>
              <a:t>stdio.h</a:t>
            </a:r>
            <a:r>
              <a:rPr lang="en-US" sz="1200" dirty="0">
                <a:solidFill>
                  <a:schemeClr val="accent2"/>
                </a:solidFill>
                <a:latin typeface="Courier New" panose="02070309020205020404" pitchFamily="49" charset="0"/>
                <a:cs typeface="Courier New" panose="02070309020205020404" pitchFamily="49" charset="0"/>
              </a:rPr>
              <a:t> function prototypes and preprocessor directives */</a:t>
            </a:r>
          </a:p>
          <a:p>
            <a:pPr marL="0" indent="0">
              <a:buNone/>
            </a:pPr>
            <a:endParaRPr lang="en-US" sz="1200" dirty="0">
              <a:solidFill>
                <a:schemeClr val="accent2"/>
              </a:solidFill>
              <a:latin typeface="Courier New" panose="02070309020205020404" pitchFamily="49" charset="0"/>
              <a:cs typeface="Courier New" panose="02070309020205020404" pitchFamily="49" charset="0"/>
            </a:endParaRPr>
          </a:p>
          <a:p>
            <a:pPr marL="0" indent="0">
              <a:buNone/>
            </a:pPr>
            <a:r>
              <a:rPr lang="en-US" sz="1200" dirty="0">
                <a:solidFill>
                  <a:schemeClr val="accent2"/>
                </a:solidFill>
                <a:latin typeface="Courier New" panose="02070309020205020404" pitchFamily="49" charset="0"/>
                <a:cs typeface="Courier New" panose="02070309020205020404" pitchFamily="49" charset="0"/>
              </a:rPr>
              <a:t>  </a:t>
            </a:r>
            <a:r>
              <a:rPr lang="en-US" sz="1200" dirty="0" err="1">
                <a:solidFill>
                  <a:schemeClr val="accent2"/>
                </a:solidFill>
                <a:latin typeface="Courier New" panose="02070309020205020404" pitchFamily="49" charset="0"/>
                <a:cs typeface="Courier New" panose="02070309020205020404" pitchFamily="49" charset="0"/>
              </a:rPr>
              <a:t>int</a:t>
            </a:r>
            <a:r>
              <a:rPr lang="en-US" sz="1200" dirty="0">
                <a:solidFill>
                  <a:schemeClr val="accent2"/>
                </a:solidFill>
                <a:latin typeface="Courier New" panose="02070309020205020404" pitchFamily="49" charset="0"/>
                <a:cs typeface="Courier New" panose="02070309020205020404" pitchFamily="49" charset="0"/>
              </a:rPr>
              <a:t> __</a:t>
            </a:r>
            <a:r>
              <a:rPr lang="en-US" sz="1200" dirty="0" err="1">
                <a:solidFill>
                  <a:schemeClr val="accent2"/>
                </a:solidFill>
                <a:latin typeface="Courier New" panose="02070309020205020404" pitchFamily="49" charset="0"/>
                <a:cs typeface="Courier New" panose="02070309020205020404" pitchFamily="49" charset="0"/>
              </a:rPr>
              <a:t>cdecl</a:t>
            </a:r>
            <a:r>
              <a:rPr lang="en-US" sz="1200" dirty="0">
                <a:solidFill>
                  <a:schemeClr val="accent2"/>
                </a:solidFill>
                <a:latin typeface="Courier New" panose="02070309020205020404" pitchFamily="49" charset="0"/>
                <a:cs typeface="Courier New" panose="02070309020205020404" pitchFamily="49" charset="0"/>
              </a:rPr>
              <a:t> </a:t>
            </a:r>
            <a:r>
              <a:rPr lang="en-US" sz="1200" dirty="0" err="1">
                <a:solidFill>
                  <a:schemeClr val="accent2"/>
                </a:solidFill>
                <a:latin typeface="Courier New" panose="02070309020205020404" pitchFamily="49" charset="0"/>
                <a:cs typeface="Courier New" panose="02070309020205020404" pitchFamily="49" charset="0"/>
              </a:rPr>
              <a:t>printf</a:t>
            </a:r>
            <a:r>
              <a:rPr lang="en-US" sz="1200" dirty="0">
                <a:solidFill>
                  <a:schemeClr val="accent2"/>
                </a:solidFill>
                <a:latin typeface="Courier New" panose="02070309020205020404" pitchFamily="49" charset="0"/>
                <a:cs typeface="Courier New" panose="02070309020205020404" pitchFamily="49" charset="0"/>
              </a:rPr>
              <a:t>(    </a:t>
            </a:r>
            <a:r>
              <a:rPr lang="en-US" sz="1200" dirty="0" err="1">
                <a:solidFill>
                  <a:schemeClr val="accent2"/>
                </a:solidFill>
                <a:latin typeface="Courier New" panose="02070309020205020404" pitchFamily="49" charset="0"/>
                <a:cs typeface="Courier New" panose="02070309020205020404" pitchFamily="49" charset="0"/>
              </a:rPr>
              <a:t>const</a:t>
            </a:r>
            <a:r>
              <a:rPr lang="en-US" sz="1200" dirty="0">
                <a:solidFill>
                  <a:schemeClr val="accent2"/>
                </a:solidFill>
                <a:latin typeface="Courier New" panose="02070309020205020404" pitchFamily="49" charset="0"/>
                <a:cs typeface="Courier New" panose="02070309020205020404" pitchFamily="49" charset="0"/>
              </a:rPr>
              <a:t> char * _Format, …);</a:t>
            </a:r>
          </a:p>
          <a:p>
            <a:pPr marL="0" indent="0">
              <a:buNone/>
            </a:pPr>
            <a:endParaRPr lang="en-US" sz="1200" dirty="0">
              <a:solidFill>
                <a:schemeClr val="accent2"/>
              </a:solidFill>
              <a:latin typeface="Courier New" panose="02070309020205020404" pitchFamily="49" charset="0"/>
              <a:cs typeface="Courier New" panose="02070309020205020404" pitchFamily="49" charset="0"/>
            </a:endParaRPr>
          </a:p>
          <a:p>
            <a:pPr marL="0" indent="0">
              <a:buNone/>
            </a:pPr>
            <a:r>
              <a:rPr lang="en-US" sz="1200" dirty="0">
                <a:solidFill>
                  <a:schemeClr val="accent2"/>
                </a:solidFill>
                <a:latin typeface="Courier New" panose="02070309020205020404" pitchFamily="49" charset="0"/>
                <a:cs typeface="Courier New" panose="02070309020205020404" pitchFamily="49" charset="0"/>
              </a:rPr>
              <a:t>/* 611 more lines of </a:t>
            </a:r>
            <a:r>
              <a:rPr lang="en-US" sz="1200" dirty="0" err="1">
                <a:solidFill>
                  <a:schemeClr val="accent2"/>
                </a:solidFill>
                <a:latin typeface="Courier New" panose="02070309020205020404" pitchFamily="49" charset="0"/>
                <a:cs typeface="Courier New" panose="02070309020205020404" pitchFamily="49" charset="0"/>
              </a:rPr>
              <a:t>stdio.h</a:t>
            </a:r>
            <a:r>
              <a:rPr lang="en-US" sz="1200" dirty="0">
                <a:solidFill>
                  <a:schemeClr val="accent2"/>
                </a:solidFill>
                <a:latin typeface="Courier New" panose="02070309020205020404" pitchFamily="49" charset="0"/>
                <a:cs typeface="Courier New" panose="02070309020205020404" pitchFamily="49" charset="0"/>
              </a:rPr>
              <a:t> function prototypes and preprocessor directives */</a:t>
            </a:r>
          </a:p>
          <a:p>
            <a:pPr marL="0" indent="0">
              <a:buNone/>
            </a:pPr>
            <a:endParaRPr lang="en-US" sz="1200" dirty="0">
              <a:solidFill>
                <a:schemeClr val="accent2"/>
              </a:solidFill>
              <a:latin typeface="Courier New" panose="02070309020205020404" pitchFamily="49" charset="0"/>
              <a:cs typeface="Courier New" panose="02070309020205020404" pitchFamily="49" charset="0"/>
            </a:endParaRPr>
          </a:p>
          <a:p>
            <a:pPr marL="0" indent="0">
              <a:buNone/>
            </a:pPr>
            <a:r>
              <a:rPr lang="en-US" sz="1200" dirty="0">
                <a:solidFill>
                  <a:schemeClr val="accent2"/>
                </a:solidFill>
                <a:latin typeface="Courier New" panose="02070309020205020404" pitchFamily="49" charset="0"/>
                <a:cs typeface="Courier New" panose="02070309020205020404" pitchFamily="49" charset="0"/>
              </a:rPr>
              <a:t>#line 734 “C:\\Program Files (x86)\\Microsoft Visual Studio 12.0\\VC\\INCLUDE\\</a:t>
            </a:r>
            <a:r>
              <a:rPr lang="en-US" sz="1200" dirty="0" err="1">
                <a:solidFill>
                  <a:schemeClr val="accent2"/>
                </a:solidFill>
                <a:latin typeface="Courier New" panose="02070309020205020404" pitchFamily="49" charset="0"/>
                <a:cs typeface="Courier New" panose="02070309020205020404" pitchFamily="49" charset="0"/>
              </a:rPr>
              <a:t>stdio.h</a:t>
            </a:r>
            <a:r>
              <a:rPr lang="en-US" sz="12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200" dirty="0">
              <a:solidFill>
                <a:schemeClr val="accent2"/>
              </a:solidFill>
              <a:latin typeface="Courier New" panose="02070309020205020404" pitchFamily="49" charset="0"/>
              <a:cs typeface="Courier New" panose="02070309020205020404" pitchFamily="49" charset="0"/>
            </a:endParaRPr>
          </a:p>
          <a:p>
            <a:pPr marL="0" indent="0">
              <a:buNone/>
            </a:pPr>
            <a:r>
              <a:rPr lang="en-US" sz="1200" dirty="0">
                <a:solidFill>
                  <a:schemeClr val="accent2"/>
                </a:solidFill>
                <a:latin typeface="Courier New" panose="02070309020205020404" pitchFamily="49" charset="0"/>
                <a:cs typeface="Courier New" panose="02070309020205020404" pitchFamily="49" charset="0"/>
              </a:rPr>
              <a:t>#line 2 “</a:t>
            </a:r>
            <a:r>
              <a:rPr lang="en-US" sz="1200" dirty="0" err="1">
                <a:solidFill>
                  <a:schemeClr val="accent2"/>
                </a:solidFill>
                <a:latin typeface="Courier New" panose="02070309020205020404" pitchFamily="49" charset="0"/>
                <a:cs typeface="Courier New" panose="02070309020205020404" pitchFamily="49" charset="0"/>
              </a:rPr>
              <a:t>Hello_World.c</a:t>
            </a:r>
            <a:r>
              <a:rPr lang="en-US" sz="12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main(void)</a:t>
            </a:r>
          </a:p>
          <a:p>
            <a:pPr marL="0" indent="0">
              <a:buNone/>
            </a:pP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(“Hello World!\n”);</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return 0;</a:t>
            </a:r>
          </a:p>
          <a:p>
            <a:pPr marL="0" indent="0">
              <a:buNone/>
            </a:pP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
        <p:nvSpPr>
          <p:cNvPr id="6" name="TextBox 5"/>
          <p:cNvSpPr txBox="1"/>
          <p:nvPr/>
        </p:nvSpPr>
        <p:spPr>
          <a:xfrm>
            <a:off x="5562600" y="5450038"/>
            <a:ext cx="3200400" cy="923330"/>
          </a:xfrm>
          <a:prstGeom prst="rect">
            <a:avLst/>
          </a:prstGeom>
          <a:solidFill>
            <a:schemeClr val="tx1"/>
          </a:solidFill>
          <a:ln w="12700">
            <a:solidFill>
              <a:schemeClr val="bg1"/>
            </a:solidFill>
          </a:ln>
          <a:effectLst>
            <a:outerShdw blurRad="50800" dist="63500" dir="8100000" algn="tr" rotWithShape="0">
              <a:prstClr val="black">
                <a:alpha val="40000"/>
              </a:prstClr>
            </a:outerShdw>
          </a:effectLst>
        </p:spPr>
        <p:txBody>
          <a:bodyPr wrap="square" rtlCol="0">
            <a:spAutoFit/>
          </a:bodyPr>
          <a:lstStyle/>
          <a:p>
            <a:r>
              <a:rPr lang="en-US" b="1" dirty="0" err="1">
                <a:solidFill>
                  <a:schemeClr val="bg1"/>
                </a:solidFill>
              </a:rPr>
              <a:t>Hello_World.i</a:t>
            </a:r>
            <a:endParaRPr lang="en-US" b="1" dirty="0">
              <a:solidFill>
                <a:schemeClr val="bg1"/>
              </a:solidFill>
            </a:endParaRPr>
          </a:p>
          <a:p>
            <a:r>
              <a:rPr lang="en-US" b="1" dirty="0">
                <a:solidFill>
                  <a:schemeClr val="bg1"/>
                </a:solidFill>
              </a:rPr>
              <a:t>Preprocessed File</a:t>
            </a:r>
          </a:p>
          <a:p>
            <a:r>
              <a:rPr lang="en-US" b="1" dirty="0">
                <a:solidFill>
                  <a:schemeClr val="bg1"/>
                </a:solidFill>
                <a:latin typeface="Courier New" panose="02070309020205020404" pitchFamily="49" charset="0"/>
                <a:cs typeface="Courier New" panose="02070309020205020404" pitchFamily="49" charset="0"/>
              </a:rPr>
              <a:t>cl /P </a:t>
            </a:r>
            <a:r>
              <a:rPr lang="en-US" b="1" dirty="0" err="1">
                <a:solidFill>
                  <a:schemeClr val="bg1"/>
                </a:solidFill>
                <a:latin typeface="Courier New" panose="02070309020205020404" pitchFamily="49" charset="0"/>
                <a:cs typeface="Courier New" panose="02070309020205020404" pitchFamily="49" charset="0"/>
              </a:rPr>
              <a:t>Hello_World.c</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577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Compilation</a:t>
            </a:r>
          </a:p>
        </p:txBody>
      </p:sp>
      <p:sp>
        <p:nvSpPr>
          <p:cNvPr id="4" name="Content Placeholder 2"/>
          <p:cNvSpPr txBox="1">
            <a:spLocks/>
          </p:cNvSpPr>
          <p:nvPr/>
        </p:nvSpPr>
        <p:spPr bwMode="auto">
          <a:xfrm>
            <a:off x="277615" y="1295400"/>
            <a:ext cx="4141985" cy="5181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solidFill>
                  <a:schemeClr val="accent2"/>
                </a:solidFill>
                <a:latin typeface="Courier New" panose="02070309020205020404" pitchFamily="49" charset="0"/>
                <a:cs typeface="Courier New" panose="02070309020205020404" pitchFamily="49" charset="0"/>
              </a:rPr>
              <a:t>; Listing generated by Microsoft (R) ; Optimizing Compiler Version</a:t>
            </a:r>
          </a:p>
          <a:p>
            <a:pPr marL="0" indent="0">
              <a:buNone/>
            </a:pPr>
            <a:r>
              <a:rPr lang="en-US" sz="1400" dirty="0">
                <a:solidFill>
                  <a:schemeClr val="accent2"/>
                </a:solidFill>
                <a:latin typeface="Courier New" panose="02070309020205020404" pitchFamily="49" charset="0"/>
                <a:cs typeface="Courier New" panose="02070309020205020404" pitchFamily="49" charset="0"/>
              </a:rPr>
              <a:t>; 18.00.40629.0</a:t>
            </a:r>
          </a:p>
          <a:p>
            <a:pPr marL="0" indent="0">
              <a:buNone/>
            </a:pPr>
            <a:endParaRPr lang="en-US" sz="1400" dirty="0">
              <a:solidFill>
                <a:schemeClr val="accent2"/>
              </a:solidFill>
              <a:latin typeface="Courier New" panose="02070309020205020404" pitchFamily="49" charset="0"/>
              <a:cs typeface="Courier New" panose="02070309020205020404" pitchFamily="49" charset="0"/>
            </a:endParaRPr>
          </a:p>
          <a:p>
            <a:pPr marL="0" indent="0">
              <a:buNone/>
            </a:pPr>
            <a:r>
              <a:rPr lang="en-US" sz="1400" dirty="0">
                <a:solidFill>
                  <a:schemeClr val="accent2"/>
                </a:solidFill>
                <a:latin typeface="Courier New" panose="02070309020205020404" pitchFamily="49" charset="0"/>
                <a:cs typeface="Courier New" panose="02070309020205020404" pitchFamily="49" charset="0"/>
              </a:rPr>
              <a:t>    TITLE   c:\Users\hark\Documents\Hello_World.c</a:t>
            </a:r>
          </a:p>
          <a:p>
            <a:pPr marL="0" indent="0">
              <a:buNone/>
            </a:pPr>
            <a:r>
              <a:rPr lang="en-US" sz="1400" dirty="0">
                <a:solidFill>
                  <a:schemeClr val="accent2"/>
                </a:solidFill>
                <a:latin typeface="Courier New" panose="02070309020205020404" pitchFamily="49" charset="0"/>
                <a:cs typeface="Courier New" panose="02070309020205020404" pitchFamily="49" charset="0"/>
              </a:rPr>
              <a:t>    .686P</a:t>
            </a:r>
          </a:p>
          <a:p>
            <a:pPr marL="0" indent="0">
              <a:buNone/>
            </a:pPr>
            <a:r>
              <a:rPr lang="en-US" sz="1400" dirty="0">
                <a:solidFill>
                  <a:schemeClr val="accent2"/>
                </a:solidFill>
                <a:latin typeface="Courier New" panose="02070309020205020404" pitchFamily="49" charset="0"/>
                <a:cs typeface="Courier New" panose="02070309020205020404" pitchFamily="49" charset="0"/>
              </a:rPr>
              <a:t>    .XMM</a:t>
            </a:r>
          </a:p>
          <a:p>
            <a:pPr marL="0" indent="0">
              <a:buNone/>
            </a:pPr>
            <a:r>
              <a:rPr lang="en-US" sz="1400" dirty="0">
                <a:solidFill>
                  <a:schemeClr val="accent2"/>
                </a:solidFill>
                <a:latin typeface="Courier New" panose="02070309020205020404" pitchFamily="49" charset="0"/>
                <a:cs typeface="Courier New" panose="02070309020205020404" pitchFamily="49" charset="0"/>
              </a:rPr>
              <a:t>    include listing.inc</a:t>
            </a:r>
          </a:p>
          <a:p>
            <a:pPr marL="0" indent="0">
              <a:buNone/>
            </a:pPr>
            <a:r>
              <a:rPr lang="en-US" sz="1400" dirty="0">
                <a:solidFill>
                  <a:schemeClr val="accent2"/>
                </a:solidFill>
                <a:latin typeface="Courier New" panose="02070309020205020404" pitchFamily="49" charset="0"/>
                <a:cs typeface="Courier New" panose="02070309020205020404" pitchFamily="49" charset="0"/>
              </a:rPr>
              <a:t>    .model  flat</a:t>
            </a:r>
          </a:p>
          <a:p>
            <a:pPr marL="0" indent="0">
              <a:buNone/>
            </a:pPr>
            <a:endParaRPr lang="en-US" sz="1400" dirty="0">
              <a:solidFill>
                <a:schemeClr val="accent2"/>
              </a:solidFill>
              <a:latin typeface="Courier New" panose="02070309020205020404" pitchFamily="49" charset="0"/>
              <a:cs typeface="Courier New" panose="02070309020205020404" pitchFamily="49" charset="0"/>
            </a:endParaRPr>
          </a:p>
          <a:p>
            <a:pPr marL="0" indent="0">
              <a:buNone/>
            </a:pPr>
            <a:r>
              <a:rPr lang="en-US" sz="1400" dirty="0">
                <a:solidFill>
                  <a:schemeClr val="accent2"/>
                </a:solidFill>
                <a:latin typeface="Courier New" panose="02070309020205020404" pitchFamily="49" charset="0"/>
                <a:cs typeface="Courier New" panose="02070309020205020404" pitchFamily="49" charset="0"/>
              </a:rPr>
              <a:t>INCLUDELIB LIBCM</a:t>
            </a:r>
          </a:p>
          <a:p>
            <a:pPr marL="0" indent="0">
              <a:buNone/>
            </a:pPr>
            <a:r>
              <a:rPr lang="en-US" sz="1400" dirty="0">
                <a:solidFill>
                  <a:schemeClr val="accent2"/>
                </a:solidFill>
                <a:latin typeface="Courier New" panose="02070309020205020404" pitchFamily="49" charset="0"/>
                <a:cs typeface="Courier New" panose="02070309020205020404" pitchFamily="49" charset="0"/>
              </a:rPr>
              <a:t>INCLUDELIB OLDNAMES</a:t>
            </a:r>
          </a:p>
          <a:p>
            <a:pPr marL="0" indent="0">
              <a:buNone/>
            </a:pPr>
            <a:endParaRPr lang="en-US" sz="1400" dirty="0">
              <a:solidFill>
                <a:schemeClr val="accent2"/>
              </a:solidFill>
              <a:latin typeface="Courier New" panose="02070309020205020404" pitchFamily="49" charset="0"/>
              <a:cs typeface="Courier New" panose="02070309020205020404" pitchFamily="49" charset="0"/>
            </a:endParaRPr>
          </a:p>
          <a:p>
            <a:pPr marL="0" indent="0">
              <a:buNone/>
            </a:pPr>
            <a:r>
              <a:rPr lang="en-US" sz="1400" dirty="0">
                <a:solidFill>
                  <a:schemeClr val="accent2"/>
                </a:solidFill>
                <a:latin typeface="Courier New" panose="02070309020205020404" pitchFamily="49" charset="0"/>
                <a:cs typeface="Courier New" panose="02070309020205020404" pitchFamily="49" charset="0"/>
              </a:rPr>
              <a:t>_DATA   SEGMENT</a:t>
            </a:r>
          </a:p>
          <a:p>
            <a:pPr marL="0" indent="0">
              <a:buNone/>
            </a:pPr>
            <a:r>
              <a:rPr lang="en-US" sz="1400" dirty="0">
                <a:solidFill>
                  <a:schemeClr val="accent2"/>
                </a:solidFill>
                <a:latin typeface="Courier New" panose="02070309020205020404" pitchFamily="49" charset="0"/>
                <a:cs typeface="Courier New" panose="02070309020205020404" pitchFamily="49" charset="0"/>
              </a:rPr>
              <a:t>$SG3045 DB  ‘Hello World!’, 0aH, 00H</a:t>
            </a:r>
          </a:p>
          <a:p>
            <a:pPr marL="0" indent="0">
              <a:buNone/>
            </a:pPr>
            <a:r>
              <a:rPr lang="en-US" sz="1400" dirty="0">
                <a:solidFill>
                  <a:schemeClr val="accent2"/>
                </a:solidFill>
                <a:latin typeface="Courier New" panose="02070309020205020404" pitchFamily="49" charset="0"/>
                <a:cs typeface="Courier New" panose="02070309020205020404" pitchFamily="49" charset="0"/>
              </a:rPr>
              <a:t>_DATA   ENDS</a:t>
            </a:r>
          </a:p>
          <a:p>
            <a:pPr marL="0" indent="0">
              <a:buNone/>
            </a:pPr>
            <a:r>
              <a:rPr lang="en-US" sz="1400" dirty="0">
                <a:solidFill>
                  <a:schemeClr val="accent2"/>
                </a:solidFill>
                <a:latin typeface="Courier New" panose="02070309020205020404" pitchFamily="49" charset="0"/>
                <a:cs typeface="Courier New" panose="02070309020205020404" pitchFamily="49" charset="0"/>
              </a:rPr>
              <a:t>PUBLIC  _main</a:t>
            </a:r>
          </a:p>
          <a:p>
            <a:pPr marL="0" indent="0">
              <a:buNone/>
            </a:pPr>
            <a:r>
              <a:rPr lang="en-US" sz="1400" dirty="0">
                <a:solidFill>
                  <a:schemeClr val="accent2"/>
                </a:solidFill>
                <a:latin typeface="Courier New" panose="02070309020205020404" pitchFamily="49" charset="0"/>
                <a:cs typeface="Courier New" panose="02070309020205020404" pitchFamily="49" charset="0"/>
              </a:rPr>
              <a:t>EXTRN   _</a:t>
            </a:r>
            <a:r>
              <a:rPr lang="en-US" sz="1400" dirty="0" err="1">
                <a:solidFill>
                  <a:schemeClr val="accent2"/>
                </a:solidFill>
                <a:latin typeface="Courier New" panose="02070309020205020404" pitchFamily="49" charset="0"/>
                <a:cs typeface="Courier New" panose="02070309020205020404" pitchFamily="49" charset="0"/>
              </a:rPr>
              <a:t>printf:PROC</a:t>
            </a:r>
            <a:endParaRPr lang="en-US" sz="1400" dirty="0">
              <a:solidFill>
                <a:schemeClr val="accent2"/>
              </a:solidFill>
              <a:latin typeface="Courier New" panose="02070309020205020404" pitchFamily="49" charset="0"/>
              <a:cs typeface="Courier New" panose="02070309020205020404" pitchFamily="49" charset="0"/>
            </a:endParaRPr>
          </a:p>
          <a:p>
            <a:pPr marL="0" indent="0">
              <a:buNone/>
            </a:pPr>
            <a:r>
              <a:rPr lang="en-US" sz="1400" dirty="0">
                <a:solidFill>
                  <a:schemeClr val="accent2"/>
                </a:solidFill>
                <a:latin typeface="Courier New" panose="02070309020205020404" pitchFamily="49" charset="0"/>
                <a:cs typeface="Courier New" panose="02070309020205020404" pitchFamily="49" charset="0"/>
              </a:rPr>
              <a:t>; Function compile flags: /0dtp</a:t>
            </a:r>
          </a:p>
        </p:txBody>
      </p:sp>
      <p:sp>
        <p:nvSpPr>
          <p:cNvPr id="5" name="TextBox 4"/>
          <p:cNvSpPr txBox="1"/>
          <p:nvPr/>
        </p:nvSpPr>
        <p:spPr>
          <a:xfrm>
            <a:off x="5562600" y="5450038"/>
            <a:ext cx="3200400" cy="923330"/>
          </a:xfrm>
          <a:prstGeom prst="rect">
            <a:avLst/>
          </a:prstGeom>
          <a:solidFill>
            <a:schemeClr val="tx1"/>
          </a:solidFill>
          <a:ln w="12700">
            <a:solidFill>
              <a:schemeClr val="bg1"/>
            </a:solidFill>
          </a:ln>
        </p:spPr>
        <p:txBody>
          <a:bodyPr wrap="square" rtlCol="0">
            <a:spAutoFit/>
          </a:bodyPr>
          <a:lstStyle/>
          <a:p>
            <a:r>
              <a:rPr lang="en-US" b="1" dirty="0">
                <a:solidFill>
                  <a:schemeClr val="bg1"/>
                </a:solidFill>
              </a:rPr>
              <a:t>Hello_World.asm</a:t>
            </a:r>
          </a:p>
          <a:p>
            <a:r>
              <a:rPr lang="en-US" b="1" dirty="0">
                <a:solidFill>
                  <a:schemeClr val="bg1"/>
                </a:solidFill>
              </a:rPr>
              <a:t>Preprocessed File</a:t>
            </a:r>
          </a:p>
          <a:p>
            <a:r>
              <a:rPr lang="en-US" b="1" dirty="0">
                <a:solidFill>
                  <a:schemeClr val="bg1"/>
                </a:solidFill>
                <a:latin typeface="Courier New" panose="02070309020205020404" pitchFamily="49" charset="0"/>
                <a:cs typeface="Courier New" panose="02070309020205020404" pitchFamily="49" charset="0"/>
              </a:rPr>
              <a:t>cl /FA </a:t>
            </a:r>
            <a:r>
              <a:rPr lang="en-US" b="1" dirty="0" err="1">
                <a:solidFill>
                  <a:schemeClr val="bg1"/>
                </a:solidFill>
                <a:latin typeface="Courier New" panose="02070309020205020404" pitchFamily="49" charset="0"/>
                <a:cs typeface="Courier New" panose="02070309020205020404" pitchFamily="49" charset="0"/>
              </a:rPr>
              <a:t>Hello_World.c</a:t>
            </a:r>
            <a:endParaRPr lang="en-US" dirty="0">
              <a:solidFill>
                <a:srgbClr val="FF0000"/>
              </a:solidFill>
              <a:latin typeface="Courier New" panose="02070309020205020404" pitchFamily="49" charset="0"/>
              <a:cs typeface="Courier New" panose="02070309020205020404" pitchFamily="49" charset="0"/>
            </a:endParaRPr>
          </a:p>
        </p:txBody>
      </p:sp>
      <p:sp>
        <p:nvSpPr>
          <p:cNvPr id="6" name="Content Placeholder 2"/>
          <p:cNvSpPr txBox="1">
            <a:spLocks/>
          </p:cNvSpPr>
          <p:nvPr/>
        </p:nvSpPr>
        <p:spPr bwMode="auto">
          <a:xfrm>
            <a:off x="4724400" y="1298448"/>
            <a:ext cx="4138691" cy="5181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solidFill>
                  <a:schemeClr val="accent2"/>
                </a:solidFill>
                <a:latin typeface="Courier New" panose="02070309020205020404" pitchFamily="49" charset="0"/>
                <a:cs typeface="Courier New" panose="02070309020205020404" pitchFamily="49" charset="0"/>
              </a:rPr>
              <a:t>_TEXT   SEGMENT</a:t>
            </a:r>
          </a:p>
          <a:p>
            <a:pPr marL="0" indent="0">
              <a:buNone/>
            </a:pPr>
            <a:r>
              <a:rPr lang="en-US" sz="1400" dirty="0">
                <a:solidFill>
                  <a:schemeClr val="accent2"/>
                </a:solidFill>
                <a:latin typeface="Courier New" panose="02070309020205020404" pitchFamily="49" charset="0"/>
                <a:cs typeface="Courier New" panose="02070309020205020404" pitchFamily="49" charset="0"/>
              </a:rPr>
              <a:t>_main   PROC</a:t>
            </a:r>
          </a:p>
          <a:p>
            <a:pPr marL="0" indent="0">
              <a:buNone/>
            </a:pPr>
            <a:r>
              <a:rPr lang="en-US" sz="1400" dirty="0">
                <a:solidFill>
                  <a:schemeClr val="accent2"/>
                </a:solidFill>
                <a:latin typeface="Courier New" panose="02070309020205020404" pitchFamily="49" charset="0"/>
                <a:cs typeface="Courier New" panose="02070309020205020404" pitchFamily="49" charset="0"/>
              </a:rPr>
              <a:t>; File C:\users\hark\documents\hello_world.c</a:t>
            </a:r>
          </a:p>
          <a:p>
            <a:pPr marL="0" indent="0">
              <a:buNone/>
            </a:pPr>
            <a:r>
              <a:rPr lang="en-US" sz="1400" dirty="0">
                <a:solidFill>
                  <a:schemeClr val="accent2"/>
                </a:solidFill>
                <a:latin typeface="Courier New" panose="02070309020205020404" pitchFamily="49" charset="0"/>
                <a:cs typeface="Courier New" panose="02070309020205020404" pitchFamily="49" charset="0"/>
              </a:rPr>
              <a:t>; Line 4</a:t>
            </a:r>
          </a:p>
          <a:p>
            <a:pPr marL="0" indent="0">
              <a:buNone/>
            </a:pPr>
            <a:r>
              <a:rPr lang="en-US" sz="1400" dirty="0">
                <a:solidFill>
                  <a:schemeClr val="accent2"/>
                </a:solidFill>
                <a:latin typeface="Courier New" panose="02070309020205020404" pitchFamily="49" charset="0"/>
                <a:cs typeface="Courier New" panose="02070309020205020404" pitchFamily="49" charset="0"/>
              </a:rPr>
              <a:t>    push    </a:t>
            </a:r>
            <a:r>
              <a:rPr lang="en-US" sz="1400" dirty="0" err="1">
                <a:solidFill>
                  <a:schemeClr val="accent2"/>
                </a:solidFill>
                <a:latin typeface="Courier New" panose="02070309020205020404" pitchFamily="49" charset="0"/>
                <a:cs typeface="Courier New" panose="02070309020205020404" pitchFamily="49" charset="0"/>
              </a:rPr>
              <a:t>ebp</a:t>
            </a:r>
            <a:endParaRPr lang="en-US" sz="1400" dirty="0">
              <a:solidFill>
                <a:schemeClr val="accent2"/>
              </a:solidFill>
              <a:latin typeface="Courier New" panose="02070309020205020404" pitchFamily="49" charset="0"/>
              <a:cs typeface="Courier New" panose="02070309020205020404" pitchFamily="49" charset="0"/>
            </a:endParaRPr>
          </a:p>
          <a:p>
            <a:pPr marL="0" indent="0">
              <a:buNone/>
            </a:pPr>
            <a:r>
              <a:rPr lang="en-US" sz="1400" dirty="0">
                <a:solidFill>
                  <a:schemeClr val="accent2"/>
                </a:solidFill>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mov</a:t>
            </a:r>
            <a:r>
              <a:rPr lang="en-US" sz="1400" dirty="0">
                <a:solidFill>
                  <a:schemeClr val="accent2"/>
                </a:solidFill>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ebp</a:t>
            </a:r>
            <a:r>
              <a:rPr lang="en-US" sz="1400" dirty="0">
                <a:solidFill>
                  <a:schemeClr val="accent2"/>
                </a:solidFill>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esp</a:t>
            </a:r>
            <a:endParaRPr lang="en-US" sz="1400" dirty="0">
              <a:solidFill>
                <a:schemeClr val="accent2"/>
              </a:solidFill>
              <a:latin typeface="Courier New" panose="02070309020205020404" pitchFamily="49" charset="0"/>
              <a:cs typeface="Courier New" panose="02070309020205020404" pitchFamily="49" charset="0"/>
            </a:endParaRPr>
          </a:p>
          <a:p>
            <a:pPr marL="0" indent="0">
              <a:buNone/>
            </a:pPr>
            <a:r>
              <a:rPr lang="en-US" sz="1400" dirty="0">
                <a:solidFill>
                  <a:schemeClr val="accent2"/>
                </a:solidFill>
                <a:latin typeface="Courier New" panose="02070309020205020404" pitchFamily="49" charset="0"/>
                <a:cs typeface="Courier New" panose="02070309020205020404" pitchFamily="49" charset="0"/>
              </a:rPr>
              <a:t>; Line 5</a:t>
            </a:r>
          </a:p>
          <a:p>
            <a:pPr marL="0" indent="0">
              <a:buNone/>
            </a:pPr>
            <a:r>
              <a:rPr lang="en-US" sz="1400" dirty="0">
                <a:solidFill>
                  <a:schemeClr val="accent2"/>
                </a:solidFill>
                <a:latin typeface="Courier New" panose="02070309020205020404" pitchFamily="49" charset="0"/>
                <a:cs typeface="Courier New" panose="02070309020205020404" pitchFamily="49" charset="0"/>
              </a:rPr>
              <a:t>    push    OFFSET $SG3045</a:t>
            </a:r>
          </a:p>
          <a:p>
            <a:pPr marL="0" indent="0">
              <a:buNone/>
            </a:pPr>
            <a:r>
              <a:rPr lang="en-US" sz="1400" dirty="0">
                <a:solidFill>
                  <a:schemeClr val="accent2"/>
                </a:solidFill>
                <a:latin typeface="Courier New" panose="02070309020205020404" pitchFamily="49" charset="0"/>
                <a:cs typeface="Courier New" panose="02070309020205020404" pitchFamily="49" charset="0"/>
              </a:rPr>
              <a:t>    call    _</a:t>
            </a:r>
            <a:r>
              <a:rPr lang="en-US" sz="1400" dirty="0" err="1">
                <a:solidFill>
                  <a:schemeClr val="accent2"/>
                </a:solidFill>
                <a:latin typeface="Courier New" panose="02070309020205020404" pitchFamily="49" charset="0"/>
                <a:cs typeface="Courier New" panose="02070309020205020404" pitchFamily="49" charset="0"/>
              </a:rPr>
              <a:t>printf</a:t>
            </a:r>
            <a:endParaRPr lang="en-US" sz="1400" dirty="0">
              <a:solidFill>
                <a:schemeClr val="accent2"/>
              </a:solidFill>
              <a:latin typeface="Courier New" panose="02070309020205020404" pitchFamily="49" charset="0"/>
              <a:cs typeface="Courier New" panose="02070309020205020404" pitchFamily="49" charset="0"/>
            </a:endParaRPr>
          </a:p>
          <a:p>
            <a:pPr marL="0" indent="0">
              <a:buNone/>
            </a:pPr>
            <a:r>
              <a:rPr lang="en-US" sz="1400" dirty="0">
                <a:solidFill>
                  <a:schemeClr val="accent2"/>
                </a:solidFill>
                <a:latin typeface="Courier New" panose="02070309020205020404" pitchFamily="49" charset="0"/>
                <a:cs typeface="Courier New" panose="02070309020205020404" pitchFamily="49" charset="0"/>
              </a:rPr>
              <a:t>    add </a:t>
            </a:r>
            <a:r>
              <a:rPr lang="en-US" sz="1400" dirty="0" err="1">
                <a:solidFill>
                  <a:schemeClr val="accent2"/>
                </a:solidFill>
                <a:latin typeface="Courier New" panose="02070309020205020404" pitchFamily="49" charset="0"/>
                <a:cs typeface="Courier New" panose="02070309020205020404" pitchFamily="49" charset="0"/>
              </a:rPr>
              <a:t>esp</a:t>
            </a:r>
            <a:r>
              <a:rPr lang="en-US" sz="1400" dirty="0">
                <a:solidFill>
                  <a:schemeClr val="accent2"/>
                </a:solidFill>
                <a:latin typeface="Courier New" panose="02070309020205020404" pitchFamily="49" charset="0"/>
                <a:cs typeface="Courier New" panose="02070309020205020404" pitchFamily="49" charset="0"/>
              </a:rPr>
              <a:t>, 4</a:t>
            </a:r>
          </a:p>
          <a:p>
            <a:pPr marL="0" indent="0">
              <a:buNone/>
            </a:pPr>
            <a:r>
              <a:rPr lang="en-US" sz="1400" dirty="0">
                <a:solidFill>
                  <a:schemeClr val="accent2"/>
                </a:solidFill>
                <a:latin typeface="Courier New" panose="02070309020205020404" pitchFamily="49" charset="0"/>
                <a:cs typeface="Courier New" panose="02070309020205020404" pitchFamily="49" charset="0"/>
              </a:rPr>
              <a:t>; Line 8</a:t>
            </a:r>
          </a:p>
          <a:p>
            <a:pPr marL="0" indent="0">
              <a:buNone/>
            </a:pPr>
            <a:r>
              <a:rPr lang="en-US" sz="1400" dirty="0">
                <a:solidFill>
                  <a:schemeClr val="accent2"/>
                </a:solidFill>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xor</a:t>
            </a:r>
            <a:r>
              <a:rPr lang="en-US" sz="1400" dirty="0">
                <a:solidFill>
                  <a:schemeClr val="accent2"/>
                </a:solidFill>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eax</a:t>
            </a:r>
            <a:r>
              <a:rPr lang="en-US" sz="1400" dirty="0">
                <a:solidFill>
                  <a:schemeClr val="accent2"/>
                </a:solidFill>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eax</a:t>
            </a:r>
            <a:endParaRPr lang="en-US" sz="1400" dirty="0">
              <a:solidFill>
                <a:schemeClr val="accent2"/>
              </a:solidFill>
              <a:latin typeface="Courier New" panose="02070309020205020404" pitchFamily="49" charset="0"/>
              <a:cs typeface="Courier New" panose="02070309020205020404" pitchFamily="49" charset="0"/>
            </a:endParaRPr>
          </a:p>
          <a:p>
            <a:pPr marL="0" indent="0">
              <a:buNone/>
            </a:pPr>
            <a:r>
              <a:rPr lang="en-US" sz="1400" dirty="0">
                <a:solidFill>
                  <a:schemeClr val="accent2"/>
                </a:solidFill>
                <a:latin typeface="Courier New" panose="02070309020205020404" pitchFamily="49" charset="0"/>
                <a:cs typeface="Courier New" panose="02070309020205020404" pitchFamily="49" charset="0"/>
              </a:rPr>
              <a:t>; Line 9</a:t>
            </a:r>
          </a:p>
          <a:p>
            <a:pPr marL="0" indent="0">
              <a:buNone/>
            </a:pPr>
            <a:r>
              <a:rPr lang="en-US" sz="1400" dirty="0">
                <a:solidFill>
                  <a:schemeClr val="accent2"/>
                </a:solidFill>
                <a:latin typeface="Courier New" panose="02070309020205020404" pitchFamily="49" charset="0"/>
                <a:cs typeface="Courier New" panose="02070309020205020404" pitchFamily="49" charset="0"/>
              </a:rPr>
              <a:t>    pop </a:t>
            </a:r>
            <a:r>
              <a:rPr lang="en-US" sz="1400" dirty="0" err="1">
                <a:solidFill>
                  <a:schemeClr val="accent2"/>
                </a:solidFill>
                <a:latin typeface="Courier New" panose="02070309020205020404" pitchFamily="49" charset="0"/>
                <a:cs typeface="Courier New" panose="02070309020205020404" pitchFamily="49" charset="0"/>
              </a:rPr>
              <a:t>ebp</a:t>
            </a:r>
            <a:endParaRPr lang="en-US" sz="1400" dirty="0">
              <a:solidFill>
                <a:schemeClr val="accent2"/>
              </a:solidFill>
              <a:latin typeface="Courier New" panose="02070309020205020404" pitchFamily="49" charset="0"/>
              <a:cs typeface="Courier New" panose="02070309020205020404" pitchFamily="49" charset="0"/>
            </a:endParaRPr>
          </a:p>
          <a:p>
            <a:pPr marL="0" indent="0">
              <a:buNone/>
            </a:pPr>
            <a:r>
              <a:rPr lang="en-US" sz="1400" dirty="0">
                <a:solidFill>
                  <a:schemeClr val="accent2"/>
                </a:solidFill>
                <a:latin typeface="Courier New" panose="02070309020205020404" pitchFamily="49" charset="0"/>
                <a:cs typeface="Courier New" panose="02070309020205020404" pitchFamily="49" charset="0"/>
              </a:rPr>
              <a:t>    ret 0</a:t>
            </a:r>
          </a:p>
          <a:p>
            <a:pPr marL="0" indent="0">
              <a:buNone/>
            </a:pPr>
            <a:r>
              <a:rPr lang="en-US" sz="1400" dirty="0">
                <a:solidFill>
                  <a:schemeClr val="accent2"/>
                </a:solidFill>
                <a:latin typeface="Courier New" panose="02070309020205020404" pitchFamily="49" charset="0"/>
                <a:cs typeface="Courier New" panose="02070309020205020404" pitchFamily="49" charset="0"/>
              </a:rPr>
              <a:t>_main   ENDP</a:t>
            </a:r>
          </a:p>
          <a:p>
            <a:pPr marL="0" indent="0">
              <a:buNone/>
            </a:pPr>
            <a:r>
              <a:rPr lang="en-US" sz="1400" dirty="0">
                <a:solidFill>
                  <a:schemeClr val="accent2"/>
                </a:solidFill>
                <a:latin typeface="Courier New" panose="02070309020205020404" pitchFamily="49" charset="0"/>
                <a:cs typeface="Courier New" panose="02070309020205020404" pitchFamily="49" charset="0"/>
              </a:rPr>
              <a:t>_TEXT   ENDS</a:t>
            </a:r>
          </a:p>
          <a:p>
            <a:pPr marL="0" indent="0">
              <a:buNone/>
            </a:pPr>
            <a:r>
              <a:rPr lang="en-US" sz="1400" dirty="0">
                <a:solidFill>
                  <a:schemeClr val="accent2"/>
                </a:solidFill>
                <a:latin typeface="Courier New" panose="02070309020205020404" pitchFamily="49" charset="0"/>
                <a:cs typeface="Courier New" panose="02070309020205020404" pitchFamily="49" charset="0"/>
              </a:rPr>
              <a:t>END</a:t>
            </a:r>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6132576" y="5477470"/>
            <a:ext cx="2971800" cy="923330"/>
          </a:xfrm>
          <a:prstGeom prst="rect">
            <a:avLst/>
          </a:prstGeom>
          <a:solidFill>
            <a:schemeClr val="tx1"/>
          </a:solidFill>
          <a:ln w="12700">
            <a:solidFill>
              <a:schemeClr val="bg1"/>
            </a:solidFill>
          </a:ln>
          <a:effectLst>
            <a:outerShdw blurRad="50800" dist="63500" dir="8100000" algn="tr" rotWithShape="0">
              <a:prstClr val="black">
                <a:alpha val="40000"/>
              </a:prstClr>
            </a:outerShdw>
          </a:effectLst>
        </p:spPr>
        <p:txBody>
          <a:bodyPr wrap="square" rtlCol="0">
            <a:spAutoFit/>
          </a:bodyPr>
          <a:lstStyle/>
          <a:p>
            <a:r>
              <a:rPr lang="en-US" b="1" dirty="0">
                <a:solidFill>
                  <a:schemeClr val="bg1"/>
                </a:solidFill>
              </a:rPr>
              <a:t>Hello_World.asm</a:t>
            </a:r>
          </a:p>
          <a:p>
            <a:r>
              <a:rPr lang="en-US" b="1" dirty="0">
                <a:solidFill>
                  <a:schemeClr val="bg1"/>
                </a:solidFill>
              </a:rPr>
              <a:t>Assembly Code</a:t>
            </a:r>
          </a:p>
          <a:p>
            <a:r>
              <a:rPr lang="en-US" b="1" dirty="0">
                <a:solidFill>
                  <a:schemeClr val="bg1"/>
                </a:solidFill>
                <a:latin typeface="Courier New" panose="02070309020205020404" pitchFamily="49" charset="0"/>
                <a:cs typeface="Courier New" panose="02070309020205020404" pitchFamily="49" charset="0"/>
              </a:rPr>
              <a:t>cl /FA </a:t>
            </a:r>
            <a:r>
              <a:rPr lang="en-US" b="1" dirty="0" err="1">
                <a:solidFill>
                  <a:schemeClr val="bg1"/>
                </a:solidFill>
                <a:latin typeface="Courier New" panose="02070309020205020404" pitchFamily="49" charset="0"/>
                <a:cs typeface="Courier New" panose="02070309020205020404" pitchFamily="49" charset="0"/>
              </a:rPr>
              <a:t>Hello_World.c</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886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Definitions</a:t>
            </a:r>
          </a:p>
          <a:p>
            <a:r>
              <a:rPr lang="en-US" dirty="0"/>
              <a:t>Types of Files</a:t>
            </a:r>
          </a:p>
          <a:p>
            <a:r>
              <a:rPr lang="en-US" dirty="0"/>
              <a:t>Compilation Process</a:t>
            </a:r>
          </a:p>
          <a:p>
            <a:r>
              <a:rPr lang="en-US" dirty="0"/>
              <a:t>Manual Compilation</a:t>
            </a:r>
          </a:p>
          <a:p>
            <a:r>
              <a:rPr lang="en-US" dirty="0"/>
              <a:t>Manual Linking</a:t>
            </a:r>
          </a:p>
        </p:txBody>
      </p:sp>
    </p:spTree>
    <p:extLst>
      <p:ext uri="{BB962C8B-B14F-4D97-AF65-F5344CB8AC3E}">
        <p14:creationId xmlns:p14="http://schemas.microsoft.com/office/powerpoint/2010/main" val="3232221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Compilation</a:t>
            </a:r>
          </a:p>
        </p:txBody>
      </p:sp>
      <p:sp>
        <p:nvSpPr>
          <p:cNvPr id="4" name="Content Placeholder 2"/>
          <p:cNvSpPr txBox="1">
            <a:spLocks/>
          </p:cNvSpPr>
          <p:nvPr/>
        </p:nvSpPr>
        <p:spPr bwMode="auto">
          <a:xfrm>
            <a:off x="277615" y="1295400"/>
            <a:ext cx="8588771" cy="5257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chemeClr val="accent2"/>
                </a:solidFill>
                <a:latin typeface="Courier New" panose="02070309020205020404" pitchFamily="49" charset="0"/>
                <a:cs typeface="Courier New" panose="02070309020205020404" pitchFamily="49" charset="0"/>
              </a:rPr>
              <a:t>4c01 0400 3ee2 9656 9501 0000 0d00 0000</a:t>
            </a:r>
          </a:p>
          <a:p>
            <a:pPr marL="0" indent="0">
              <a:buNone/>
            </a:pPr>
            <a:r>
              <a:rPr lang="en-US" sz="1600" dirty="0">
                <a:solidFill>
                  <a:schemeClr val="accent2"/>
                </a:solidFill>
                <a:latin typeface="Courier New" panose="02070309020205020404" pitchFamily="49" charset="0"/>
                <a:cs typeface="Courier New" panose="02070309020205020404" pitchFamily="49" charset="0"/>
              </a:rPr>
              <a:t>0000 0000 2e64 7265 6374 7665 0000 0000 </a:t>
            </a:r>
          </a:p>
          <a:p>
            <a:pPr marL="0" indent="0">
              <a:buNone/>
            </a:pPr>
            <a:r>
              <a:rPr lang="en-US" sz="1600" dirty="0">
                <a:solidFill>
                  <a:schemeClr val="accent2"/>
                </a:solidFill>
                <a:latin typeface="Courier New" panose="02070309020205020404" pitchFamily="49" charset="0"/>
                <a:cs typeface="Courier New" panose="02070309020205020404" pitchFamily="49" charset="0"/>
              </a:rPr>
              <a:t>0000 0000 2f00 0000 b400 0000 0000 0000 </a:t>
            </a:r>
          </a:p>
          <a:p>
            <a:pPr marL="0" indent="0">
              <a:buNone/>
            </a:pPr>
            <a:r>
              <a:rPr lang="en-US" sz="1600" dirty="0">
                <a:solidFill>
                  <a:schemeClr val="accent2"/>
                </a:solidFill>
                <a:latin typeface="Courier New" panose="02070309020205020404" pitchFamily="49" charset="0"/>
                <a:cs typeface="Courier New" panose="02070309020205020404" pitchFamily="49" charset="0"/>
              </a:rPr>
              <a:t>0000 0000 0000 0000 000a 1000 2e64 6562</a:t>
            </a:r>
          </a:p>
          <a:p>
            <a:pPr marL="0" indent="0">
              <a:buNone/>
            </a:pPr>
            <a:r>
              <a:rPr lang="en-US" sz="1600" dirty="0">
                <a:solidFill>
                  <a:schemeClr val="accent2"/>
                </a:solidFill>
                <a:latin typeface="Courier New" panose="02070309020205020404" pitchFamily="49" charset="0"/>
                <a:cs typeface="Courier New" panose="02070309020205020404" pitchFamily="49" charset="0"/>
              </a:rPr>
              <a:t>7567 2453 0000 0000 0000 0000 7c00 0000</a:t>
            </a:r>
          </a:p>
          <a:p>
            <a:pPr marL="0" indent="0">
              <a:buNone/>
            </a:pPr>
            <a:r>
              <a:rPr lang="en-US" sz="1600" dirty="0">
                <a:solidFill>
                  <a:schemeClr val="accent2"/>
                </a:solidFill>
                <a:latin typeface="Courier New" panose="02070309020205020404" pitchFamily="49" charset="0"/>
                <a:cs typeface="Courier New" panose="02070309020205020404" pitchFamily="49" charset="0"/>
              </a:rPr>
              <a:t>e300 0000 0000 0000 0000 0000 0000 0000 </a:t>
            </a:r>
          </a:p>
          <a:p>
            <a:pPr marL="0" indent="0">
              <a:buNone/>
            </a:pPr>
            <a:r>
              <a:rPr lang="en-US" sz="1600" dirty="0">
                <a:solidFill>
                  <a:schemeClr val="accent2"/>
                </a:solidFill>
                <a:latin typeface="Courier New" panose="02070309020205020404" pitchFamily="49" charset="0"/>
                <a:cs typeface="Courier New" panose="02070309020205020404" pitchFamily="49" charset="0"/>
              </a:rPr>
              <a:t>4000 1042 2e64 6174 6100 0000 0000 0000 </a:t>
            </a:r>
          </a:p>
          <a:p>
            <a:pPr marL="0" indent="0">
              <a:buNone/>
            </a:pPr>
            <a:r>
              <a:rPr lang="en-US" sz="1600" dirty="0">
                <a:solidFill>
                  <a:schemeClr val="accent2"/>
                </a:solidFill>
                <a:latin typeface="Courier New" panose="02070309020205020404" pitchFamily="49" charset="0"/>
                <a:cs typeface="Courier New" panose="02070309020205020404" pitchFamily="49" charset="0"/>
              </a:rPr>
              <a:t>0000 0000 0e00 0000 5f01 0000 0000 0000 </a:t>
            </a:r>
          </a:p>
          <a:p>
            <a:pPr marL="0" indent="0">
              <a:buNone/>
            </a:pPr>
            <a:r>
              <a:rPr lang="en-US" sz="1600" dirty="0">
                <a:solidFill>
                  <a:schemeClr val="accent2"/>
                </a:solidFill>
                <a:latin typeface="Courier New" panose="02070309020205020404" pitchFamily="49" charset="0"/>
                <a:cs typeface="Courier New" panose="02070309020205020404" pitchFamily="49" charset="0"/>
              </a:rPr>
              <a:t>0000 0000 0000 0000 4000 30c0 we74 6578</a:t>
            </a:r>
          </a:p>
          <a:p>
            <a:pPr marL="0" indent="0">
              <a:buNone/>
            </a:pPr>
            <a:r>
              <a:rPr lang="en-US" sz="1600" dirty="0">
                <a:solidFill>
                  <a:schemeClr val="accent2"/>
                </a:solidFill>
                <a:latin typeface="Courier New" panose="02070309020205020404" pitchFamily="49" charset="0"/>
                <a:cs typeface="Courier New" panose="02070309020205020404" pitchFamily="49" charset="0"/>
              </a:rPr>
              <a:t>7424 6d6e 0000 0000 0000 0000 1400 0000 </a:t>
            </a:r>
          </a:p>
          <a:p>
            <a:pPr marL="0" indent="0">
              <a:buNone/>
            </a:pPr>
            <a:r>
              <a:rPr lang="en-US" sz="1600" dirty="0">
                <a:solidFill>
                  <a:schemeClr val="accent2"/>
                </a:solidFill>
                <a:latin typeface="Courier New" panose="02070309020205020404" pitchFamily="49" charset="0"/>
                <a:cs typeface="Courier New" panose="02070309020205020404" pitchFamily="49" charset="0"/>
              </a:rPr>
              <a:t>6d01 0000 8101 0000 0000 0000 0200 0000 </a:t>
            </a:r>
          </a:p>
          <a:p>
            <a:pPr marL="0" indent="0">
              <a:buNone/>
            </a:pPr>
            <a:r>
              <a:rPr lang="en-US" sz="1600" dirty="0">
                <a:solidFill>
                  <a:schemeClr val="accent2"/>
                </a:solidFill>
                <a:latin typeface="Courier New" panose="02070309020205020404" pitchFamily="49" charset="0"/>
                <a:cs typeface="Courier New" panose="02070309020205020404" pitchFamily="49" charset="0"/>
              </a:rPr>
              <a:t>2000 5060 2020 202f 4445 4641 554c 544c</a:t>
            </a:r>
          </a:p>
          <a:p>
            <a:pPr marL="0" indent="0">
              <a:buNone/>
            </a:pPr>
            <a:r>
              <a:rPr lang="en-US" sz="1600" dirty="0">
                <a:solidFill>
                  <a:schemeClr val="accent2"/>
                </a:solidFill>
                <a:latin typeface="Courier New" panose="02070309020205020404" pitchFamily="49" charset="0"/>
                <a:cs typeface="Courier New" panose="02070309020205020404" pitchFamily="49" charset="0"/>
              </a:rPr>
              <a:t>4942 3a22 4c49 4243 4d54 2220 2f44 4546</a:t>
            </a:r>
          </a:p>
          <a:p>
            <a:pPr marL="0" indent="0">
              <a:buNone/>
            </a:pPr>
            <a:r>
              <a:rPr lang="en-US" sz="1600" dirty="0">
                <a:solidFill>
                  <a:schemeClr val="accent2"/>
                </a:solidFill>
                <a:latin typeface="Courier New" panose="02070309020205020404" pitchFamily="49" charset="0"/>
                <a:cs typeface="Courier New" panose="02070309020205020404" pitchFamily="49" charset="0"/>
              </a:rPr>
              <a:t>4155 4c54 4c49 423a 224f 4c44 4e41 4d45</a:t>
            </a:r>
          </a:p>
          <a:p>
            <a:pPr marL="0" indent="0">
              <a:buNone/>
            </a:pPr>
            <a:r>
              <a:rPr lang="en-US" sz="1600" dirty="0">
                <a:solidFill>
                  <a:schemeClr val="accent2"/>
                </a:solidFill>
                <a:latin typeface="Courier New" panose="02070309020205020404" pitchFamily="49" charset="0"/>
                <a:cs typeface="Courier New" panose="02070309020205020404" pitchFamily="49" charset="0"/>
              </a:rPr>
              <a:t>5322 2004 0000 00f1 0000 0070 0000 0032</a:t>
            </a:r>
          </a:p>
          <a:p>
            <a:pPr marL="0" indent="0">
              <a:buNone/>
            </a:pPr>
            <a:r>
              <a:rPr lang="en-US" sz="1600" dirty="0">
                <a:solidFill>
                  <a:schemeClr val="accent2"/>
                </a:solidFill>
                <a:latin typeface="Courier New" panose="02070309020205020404" pitchFamily="49" charset="0"/>
                <a:cs typeface="Courier New" panose="02070309020205020404" pitchFamily="49" charset="0"/>
              </a:rPr>
              <a:t>0001 1100 0000 0063 3a5c 5573 6572 735c</a:t>
            </a:r>
          </a:p>
          <a:p>
            <a:pPr marL="0" indent="0">
              <a:buNone/>
            </a:pPr>
            <a:r>
              <a:rPr lang="en-US" sz="1600" dirty="0">
                <a:solidFill>
                  <a:schemeClr val="accent2"/>
                </a:solidFill>
                <a:latin typeface="Courier New" panose="02070309020205020404" pitchFamily="49" charset="0"/>
                <a:cs typeface="Courier New" panose="02070309020205020404" pitchFamily="49" charset="0"/>
              </a:rPr>
              <a:t>/* 24 more lines */</a:t>
            </a:r>
          </a:p>
          <a:p>
            <a:pPr marL="0" indent="0">
              <a:buNone/>
            </a:pPr>
            <a:r>
              <a:rPr lang="en-US" sz="1600" dirty="0">
                <a:solidFill>
                  <a:schemeClr val="accent2"/>
                </a:solidFill>
                <a:latin typeface="Courier New" panose="02070309020205020404" pitchFamily="49" charset="0"/>
                <a:cs typeface="Courier New" panose="02070309020205020404" pitchFamily="49" charset="0"/>
              </a:rPr>
              <a:t>0000 00</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p:txBody>
      </p:sp>
      <p:sp>
        <p:nvSpPr>
          <p:cNvPr id="6" name="TextBox 5"/>
          <p:cNvSpPr txBox="1"/>
          <p:nvPr/>
        </p:nvSpPr>
        <p:spPr>
          <a:xfrm>
            <a:off x="5562600" y="5486400"/>
            <a:ext cx="3200400" cy="923330"/>
          </a:xfrm>
          <a:prstGeom prst="rect">
            <a:avLst/>
          </a:prstGeom>
          <a:solidFill>
            <a:schemeClr val="tx1"/>
          </a:solidFill>
          <a:ln w="12700">
            <a:solidFill>
              <a:schemeClr val="bg1"/>
            </a:solidFill>
          </a:ln>
          <a:effectLst>
            <a:outerShdw blurRad="50800" dist="63500" dir="8100000" algn="tr" rotWithShape="0">
              <a:prstClr val="black">
                <a:alpha val="40000"/>
              </a:prstClr>
            </a:outerShdw>
          </a:effectLst>
        </p:spPr>
        <p:txBody>
          <a:bodyPr wrap="square" rtlCol="0">
            <a:spAutoFit/>
          </a:bodyPr>
          <a:lstStyle/>
          <a:p>
            <a:r>
              <a:rPr lang="en-US" b="1" dirty="0">
                <a:solidFill>
                  <a:schemeClr val="bg1"/>
                </a:solidFill>
              </a:rPr>
              <a:t>Hello_World.obj</a:t>
            </a:r>
          </a:p>
          <a:p>
            <a:r>
              <a:rPr lang="en-US" b="1" dirty="0">
                <a:solidFill>
                  <a:schemeClr val="bg1"/>
                </a:solidFill>
              </a:rPr>
              <a:t>Object File</a:t>
            </a:r>
          </a:p>
          <a:p>
            <a:r>
              <a:rPr lang="en-US" b="1" dirty="0">
                <a:solidFill>
                  <a:schemeClr val="bg1"/>
                </a:solidFill>
                <a:latin typeface="Courier New" panose="02070309020205020404" pitchFamily="49" charset="0"/>
                <a:cs typeface="Courier New" panose="02070309020205020404" pitchFamily="49" charset="0"/>
              </a:rPr>
              <a:t>cl /c </a:t>
            </a:r>
            <a:r>
              <a:rPr lang="en-US" b="1" dirty="0" err="1">
                <a:solidFill>
                  <a:schemeClr val="bg1"/>
                </a:solidFill>
                <a:latin typeface="Courier New" panose="02070309020205020404" pitchFamily="49" charset="0"/>
                <a:cs typeface="Courier New" panose="02070309020205020404" pitchFamily="49" charset="0"/>
              </a:rPr>
              <a:t>Hello_World.c</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7291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Compilation</a:t>
            </a:r>
          </a:p>
        </p:txBody>
      </p:sp>
      <p:sp>
        <p:nvSpPr>
          <p:cNvPr id="4" name="Content Placeholder 2"/>
          <p:cNvSpPr txBox="1">
            <a:spLocks/>
          </p:cNvSpPr>
          <p:nvPr/>
        </p:nvSpPr>
        <p:spPr bwMode="auto">
          <a:xfrm>
            <a:off x="277615" y="1295400"/>
            <a:ext cx="8588771" cy="5257800"/>
          </a:xfrm>
          <a:prstGeom prst="rect">
            <a:avLst/>
          </a:prstGeom>
          <a:solidFill>
            <a:schemeClr val="bg1"/>
          </a:solidFill>
          <a:ln w="50800">
            <a:solidFill>
              <a:srgbClr val="FFCC66"/>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solidFill>
                  <a:schemeClr val="tx1">
                    <a:lumMod val="95000"/>
                  </a:schemeClr>
                </a:solidFill>
                <a:latin typeface="Courier New" panose="02070309020205020404" pitchFamily="49" charset="0"/>
                <a:cs typeface="Courier New" panose="02070309020205020404" pitchFamily="49" charset="0"/>
              </a:rPr>
              <a:t>C:\Users\Jeremy\Documents&gt;link Hello_World.obj</a:t>
            </a:r>
          </a:p>
          <a:p>
            <a:pPr marL="0" indent="0">
              <a:buNone/>
            </a:pPr>
            <a:r>
              <a:rPr lang="en-US" sz="1800" dirty="0">
                <a:solidFill>
                  <a:schemeClr val="tx1">
                    <a:lumMod val="95000"/>
                  </a:schemeClr>
                </a:solidFill>
                <a:latin typeface="Courier New" panose="02070309020205020404" pitchFamily="49" charset="0"/>
                <a:cs typeface="Courier New" panose="02070309020205020404" pitchFamily="49" charset="0"/>
              </a:rPr>
              <a:t>Microsoft (R) Incremental Linker Version 12.00.40629.0</a:t>
            </a:r>
          </a:p>
          <a:p>
            <a:pPr marL="0" indent="0">
              <a:buNone/>
            </a:pPr>
            <a:r>
              <a:rPr lang="en-US" sz="1800" dirty="0">
                <a:solidFill>
                  <a:schemeClr val="tx1">
                    <a:lumMod val="95000"/>
                  </a:schemeClr>
                </a:solidFill>
                <a:latin typeface="Courier New" panose="02070309020205020404" pitchFamily="49" charset="0"/>
                <a:cs typeface="Courier New" panose="02070309020205020404" pitchFamily="49" charset="0"/>
              </a:rPr>
              <a:t>Copyright (C) Microsoft Corporation.  All rights reserved.</a:t>
            </a:r>
          </a:p>
          <a:p>
            <a:pPr marL="0" indent="0">
              <a:buNone/>
            </a:pPr>
            <a:endParaRPr lang="en-US" sz="18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endParaRPr lang="en-US" sz="18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tx1">
                    <a:lumMod val="95000"/>
                  </a:schemeClr>
                </a:solidFill>
                <a:latin typeface="Courier New" panose="02070309020205020404" pitchFamily="49" charset="0"/>
                <a:cs typeface="Courier New" panose="02070309020205020404" pitchFamily="49" charset="0"/>
              </a:rPr>
              <a:t>C:\Users\Jeremy\Documents&gt;Hello_World.exe</a:t>
            </a:r>
          </a:p>
          <a:p>
            <a:pPr marL="0" indent="0">
              <a:buNone/>
            </a:pPr>
            <a:r>
              <a:rPr lang="en-US" sz="1800" dirty="0">
                <a:solidFill>
                  <a:schemeClr val="tx1">
                    <a:lumMod val="95000"/>
                  </a:schemeClr>
                </a:solidFill>
                <a:latin typeface="Courier New" panose="02070309020205020404" pitchFamily="49" charset="0"/>
                <a:cs typeface="Courier New" panose="02070309020205020404" pitchFamily="49" charset="0"/>
              </a:rPr>
              <a:t>Hello World!</a:t>
            </a:r>
          </a:p>
          <a:p>
            <a:pPr marL="0" indent="0">
              <a:buNone/>
            </a:pPr>
            <a:endParaRPr lang="en-US" sz="18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tx1">
                    <a:lumMod val="95000"/>
                  </a:schemeClr>
                </a:solidFill>
                <a:latin typeface="Courier New" panose="02070309020205020404" pitchFamily="49" charset="0"/>
                <a:cs typeface="Courier New" panose="02070309020205020404" pitchFamily="49" charset="0"/>
              </a:rPr>
              <a:t>C:\Users\Jeremy\Documents&gt;</a:t>
            </a:r>
          </a:p>
        </p:txBody>
      </p:sp>
      <p:sp>
        <p:nvSpPr>
          <p:cNvPr id="6" name="TextBox 5"/>
          <p:cNvSpPr txBox="1"/>
          <p:nvPr/>
        </p:nvSpPr>
        <p:spPr>
          <a:xfrm>
            <a:off x="5562600" y="5486400"/>
            <a:ext cx="3200400" cy="923330"/>
          </a:xfrm>
          <a:prstGeom prst="rect">
            <a:avLst/>
          </a:prstGeom>
          <a:solidFill>
            <a:schemeClr val="tx1"/>
          </a:solidFill>
          <a:ln w="12700">
            <a:solidFill>
              <a:schemeClr val="bg1"/>
            </a:solidFill>
          </a:ln>
          <a:effectLst>
            <a:outerShdw blurRad="50800" dist="63500" dir="8100000" algn="tr" rotWithShape="0">
              <a:schemeClr val="tx1">
                <a:lumMod val="95000"/>
                <a:alpha val="40000"/>
              </a:schemeClr>
            </a:outerShdw>
          </a:effectLst>
        </p:spPr>
        <p:txBody>
          <a:bodyPr wrap="square" rtlCol="0">
            <a:spAutoFit/>
          </a:bodyPr>
          <a:lstStyle/>
          <a:p>
            <a:r>
              <a:rPr lang="en-US" b="1" dirty="0">
                <a:solidFill>
                  <a:schemeClr val="bg1"/>
                </a:solidFill>
              </a:rPr>
              <a:t>Hello_World.exe</a:t>
            </a:r>
          </a:p>
          <a:p>
            <a:r>
              <a:rPr lang="en-US" b="1" dirty="0">
                <a:solidFill>
                  <a:schemeClr val="bg1"/>
                </a:solidFill>
              </a:rPr>
              <a:t>Binary File</a:t>
            </a:r>
          </a:p>
          <a:p>
            <a:r>
              <a:rPr lang="en-US" b="1" dirty="0">
                <a:solidFill>
                  <a:schemeClr val="bg1"/>
                </a:solidFill>
                <a:latin typeface="Courier New" panose="02070309020205020404" pitchFamily="49" charset="0"/>
                <a:cs typeface="Courier New" panose="02070309020205020404" pitchFamily="49" charset="0"/>
              </a:rPr>
              <a:t>link Hello_World.obj</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6137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1</a:t>
            </a:r>
          </a:p>
        </p:txBody>
      </p:sp>
      <p:sp>
        <p:nvSpPr>
          <p:cNvPr id="3" name="Content Placeholder 2"/>
          <p:cNvSpPr>
            <a:spLocks noGrp="1"/>
          </p:cNvSpPr>
          <p:nvPr>
            <p:ph idx="1"/>
          </p:nvPr>
        </p:nvSpPr>
        <p:spPr>
          <a:xfrm>
            <a:off x="554038" y="1298448"/>
            <a:ext cx="8294687" cy="4725988"/>
          </a:xfrm>
        </p:spPr>
        <p:txBody>
          <a:bodyPr/>
          <a:lstStyle/>
          <a:p>
            <a:pPr marL="0" indent="0" algn="ctr">
              <a:buNone/>
            </a:pPr>
            <a:r>
              <a:rPr lang="en-US" dirty="0">
                <a:effectLst>
                  <a:outerShdw blurRad="38100" dist="38100" dir="2700000" algn="tl">
                    <a:srgbClr val="000000">
                      <a:alpha val="43137"/>
                    </a:srgbClr>
                  </a:outerShdw>
                </a:effectLst>
              </a:rPr>
              <a:t>Manual Compilation</a:t>
            </a:r>
            <a:endParaRPr lang="en-US" dirty="0"/>
          </a:p>
          <a:p>
            <a:r>
              <a:rPr lang="en-US" dirty="0"/>
              <a:t>Write a C program or use a previous C program and…</a:t>
            </a:r>
          </a:p>
          <a:p>
            <a:r>
              <a:rPr lang="en-US" dirty="0"/>
              <a:t>Walk the source code through the following phases:</a:t>
            </a:r>
          </a:p>
          <a:p>
            <a:pPr lvl="1"/>
            <a:r>
              <a:rPr lang="en-US" dirty="0"/>
              <a:t>Preprocessing</a:t>
            </a:r>
          </a:p>
          <a:p>
            <a:pPr lvl="1"/>
            <a:r>
              <a:rPr lang="en-US" dirty="0"/>
              <a:t>Compiling</a:t>
            </a:r>
          </a:p>
          <a:p>
            <a:pPr lvl="1"/>
            <a:r>
              <a:rPr lang="en-US" dirty="0"/>
              <a:t>Assembling</a:t>
            </a:r>
          </a:p>
          <a:p>
            <a:pPr lvl="1"/>
            <a:r>
              <a:rPr lang="en-US" dirty="0"/>
              <a:t>Linking</a:t>
            </a:r>
          </a:p>
          <a:p>
            <a:r>
              <a:rPr lang="en-US" dirty="0"/>
              <a:t>View the output file from each phase</a:t>
            </a:r>
          </a:p>
          <a:p>
            <a:pPr lvl="1"/>
            <a:endParaRPr lang="en-US" dirty="0"/>
          </a:p>
          <a:p>
            <a:endParaRPr lang="en-US" dirty="0"/>
          </a:p>
          <a:p>
            <a:endParaRPr lang="en-US" dirty="0"/>
          </a:p>
        </p:txBody>
      </p:sp>
    </p:spTree>
    <p:extLst>
      <p:ext uri="{BB962C8B-B14F-4D97-AF65-F5344CB8AC3E}">
        <p14:creationId xmlns:p14="http://schemas.microsoft.com/office/powerpoint/2010/main" val="4002562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Linking</a:t>
            </a:r>
          </a:p>
        </p:txBody>
      </p:sp>
      <p:sp>
        <p:nvSpPr>
          <p:cNvPr id="3" name="Content Placeholder 2"/>
          <p:cNvSpPr>
            <a:spLocks noGrp="1"/>
          </p:cNvSpPr>
          <p:nvPr>
            <p:ph idx="1"/>
          </p:nvPr>
        </p:nvSpPr>
        <p:spPr/>
        <p:txBody>
          <a:bodyPr/>
          <a:lstStyle/>
          <a:p>
            <a:r>
              <a:rPr lang="en-US" dirty="0"/>
              <a:t>Definitions of a header file can be assembled into an object file</a:t>
            </a:r>
          </a:p>
          <a:p>
            <a:r>
              <a:rPr lang="en-US" dirty="0"/>
              <a:t>This object file can be linked with other object files to create an executable</a:t>
            </a:r>
          </a:p>
          <a:p>
            <a:r>
              <a:rPr lang="en-US" dirty="0"/>
              <a:t>#include preprocessor directives are still necessary</a:t>
            </a:r>
          </a:p>
        </p:txBody>
      </p:sp>
    </p:spTree>
    <p:extLst>
      <p:ext uri="{BB962C8B-B14F-4D97-AF65-F5344CB8AC3E}">
        <p14:creationId xmlns:p14="http://schemas.microsoft.com/office/powerpoint/2010/main" val="1994378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Linking</a:t>
            </a:r>
          </a:p>
        </p:txBody>
      </p:sp>
      <p:sp>
        <p:nvSpPr>
          <p:cNvPr id="4" name="Content Placeholder 2"/>
          <p:cNvSpPr txBox="1">
            <a:spLocks/>
          </p:cNvSpPr>
          <p:nvPr/>
        </p:nvSpPr>
        <p:spPr bwMode="auto">
          <a:xfrm>
            <a:off x="277615" y="1295400"/>
            <a:ext cx="8588771" cy="2362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my_header.h</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a:t>
            </a:r>
            <a:r>
              <a:rPr lang="en-US" sz="1400" dirty="0" err="1">
                <a:latin typeface="Courier New" panose="02070309020205020404" pitchFamily="49" charset="0"/>
                <a:cs typeface="Courier New" panose="02070309020205020404" pitchFamily="49" charset="0"/>
              </a:rPr>
              <a:t>add_num</a:t>
            </a:r>
            <a:r>
              <a:rPr lang="en-US" sz="1400" dirty="0">
                <a:latin typeface="Courier New" panose="02070309020205020404" pitchFamily="49" charset="0"/>
                <a:cs typeface="Courier New" panose="02070309020205020404" pitchFamily="49" charset="0"/>
              </a:rPr>
              <a:t>(1, 2));</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p:txBody>
      </p:sp>
      <p:sp>
        <p:nvSpPr>
          <p:cNvPr id="6" name="TextBox 5"/>
          <p:cNvSpPr txBox="1"/>
          <p:nvPr/>
        </p:nvSpPr>
        <p:spPr>
          <a:xfrm>
            <a:off x="5562600" y="1371600"/>
            <a:ext cx="3200400" cy="923330"/>
          </a:xfrm>
          <a:prstGeom prst="rect">
            <a:avLst/>
          </a:prstGeom>
          <a:solidFill>
            <a:schemeClr val="tx1"/>
          </a:solidFill>
          <a:ln w="12700">
            <a:solidFill>
              <a:schemeClr val="bg1"/>
            </a:solidFill>
          </a:ln>
          <a:effectLst>
            <a:outerShdw blurRad="50800" dist="63500" dir="8100000" algn="tr" rotWithShape="0">
              <a:prstClr val="black">
                <a:alpha val="40000"/>
              </a:prstClr>
            </a:outerShdw>
          </a:effectLst>
        </p:spPr>
        <p:txBody>
          <a:bodyPr wrap="square" rtlCol="0">
            <a:spAutoFit/>
          </a:bodyPr>
          <a:lstStyle/>
          <a:p>
            <a:r>
              <a:rPr lang="en-US" b="1" dirty="0" err="1">
                <a:solidFill>
                  <a:schemeClr val="bg1"/>
                </a:solidFill>
              </a:rPr>
              <a:t>my_source.c</a:t>
            </a:r>
            <a:endParaRPr lang="en-US" b="1" dirty="0">
              <a:solidFill>
                <a:schemeClr val="bg1"/>
              </a:solidFill>
            </a:endParaRPr>
          </a:p>
          <a:p>
            <a:r>
              <a:rPr lang="en-US" b="1" dirty="0">
                <a:solidFill>
                  <a:schemeClr val="bg1"/>
                </a:solidFill>
              </a:rPr>
              <a:t>Source File</a:t>
            </a:r>
          </a:p>
          <a:p>
            <a:endParaRPr lang="en-US" dirty="0">
              <a:solidFill>
                <a:srgbClr val="FF0000"/>
              </a:solidFill>
            </a:endParaRPr>
          </a:p>
        </p:txBody>
      </p:sp>
      <p:sp>
        <p:nvSpPr>
          <p:cNvPr id="5" name="Content Placeholder 2"/>
          <p:cNvSpPr txBox="1">
            <a:spLocks/>
          </p:cNvSpPr>
          <p:nvPr/>
        </p:nvSpPr>
        <p:spPr bwMode="auto">
          <a:xfrm>
            <a:off x="277615" y="3733800"/>
            <a:ext cx="8588771" cy="1066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MY_HEADER_INCLUDED_</a:t>
            </a:r>
          </a:p>
          <a:p>
            <a:pPr marL="0" indent="0">
              <a:buNone/>
            </a:pPr>
            <a:r>
              <a:rPr lang="en-US" sz="1400" dirty="0">
                <a:latin typeface="Courier New" panose="02070309020205020404" pitchFamily="49" charset="0"/>
                <a:cs typeface="Courier New" panose="02070309020205020404" pitchFamily="49" charset="0"/>
              </a:rPr>
              <a:t>#define MY_HEADER_INCLUDED_</a:t>
            </a: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add_num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y);</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endParaRPr lang="en-US" sz="1400" dirty="0">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auto">
          <a:xfrm>
            <a:off x="277615" y="4876800"/>
            <a:ext cx="8588771" cy="1066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add_num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y)</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return x + y;</a:t>
            </a:r>
          </a:p>
          <a:p>
            <a:pPr marL="0" indent="0">
              <a:buNone/>
            </a:pPr>
            <a:r>
              <a:rPr lang="en-US" sz="1400" dirty="0">
                <a:latin typeface="Courier New" panose="02070309020205020404" pitchFamily="49" charset="0"/>
                <a:cs typeface="Courier New" panose="02070309020205020404" pitchFamily="49" charset="0"/>
              </a:rPr>
              <a:t>}</a:t>
            </a:r>
          </a:p>
        </p:txBody>
      </p:sp>
      <p:sp>
        <p:nvSpPr>
          <p:cNvPr id="8" name="TextBox 7"/>
          <p:cNvSpPr txBox="1"/>
          <p:nvPr/>
        </p:nvSpPr>
        <p:spPr>
          <a:xfrm>
            <a:off x="5562600" y="3801070"/>
            <a:ext cx="3200400" cy="923330"/>
          </a:xfrm>
          <a:prstGeom prst="rect">
            <a:avLst/>
          </a:prstGeom>
          <a:solidFill>
            <a:schemeClr val="tx1"/>
          </a:solidFill>
          <a:ln w="12700">
            <a:solidFill>
              <a:schemeClr val="bg1"/>
            </a:solidFill>
          </a:ln>
          <a:effectLst>
            <a:outerShdw blurRad="50800" dist="63500" dir="8100000" algn="tr" rotWithShape="0">
              <a:prstClr val="black">
                <a:alpha val="40000"/>
              </a:prstClr>
            </a:outerShdw>
          </a:effectLst>
        </p:spPr>
        <p:txBody>
          <a:bodyPr wrap="square" rtlCol="0">
            <a:spAutoFit/>
          </a:bodyPr>
          <a:lstStyle/>
          <a:p>
            <a:r>
              <a:rPr lang="en-US" b="1" dirty="0" err="1">
                <a:solidFill>
                  <a:schemeClr val="bg1"/>
                </a:solidFill>
              </a:rPr>
              <a:t>my_header.h</a:t>
            </a:r>
            <a:endParaRPr lang="en-US" b="1" dirty="0">
              <a:solidFill>
                <a:schemeClr val="bg1"/>
              </a:solidFill>
            </a:endParaRPr>
          </a:p>
          <a:p>
            <a:r>
              <a:rPr lang="en-US" b="1" dirty="0">
                <a:solidFill>
                  <a:schemeClr val="bg1"/>
                </a:solidFill>
              </a:rPr>
              <a:t>Header File</a:t>
            </a:r>
          </a:p>
          <a:p>
            <a:endParaRPr lang="en-US" dirty="0">
              <a:solidFill>
                <a:srgbClr val="FF0000"/>
              </a:solidFill>
            </a:endParaRPr>
          </a:p>
        </p:txBody>
      </p:sp>
      <p:sp>
        <p:nvSpPr>
          <p:cNvPr id="9" name="TextBox 8"/>
          <p:cNvSpPr txBox="1"/>
          <p:nvPr/>
        </p:nvSpPr>
        <p:spPr>
          <a:xfrm>
            <a:off x="5562600" y="4953000"/>
            <a:ext cx="3200400" cy="923330"/>
          </a:xfrm>
          <a:prstGeom prst="rect">
            <a:avLst/>
          </a:prstGeom>
          <a:solidFill>
            <a:schemeClr val="tx1"/>
          </a:solidFill>
          <a:ln w="12700">
            <a:solidFill>
              <a:schemeClr val="bg1"/>
            </a:solidFill>
          </a:ln>
          <a:effectLst>
            <a:outerShdw blurRad="50800" dist="63500" dir="8100000" algn="tr" rotWithShape="0">
              <a:prstClr val="black">
                <a:alpha val="40000"/>
              </a:prstClr>
            </a:outerShdw>
          </a:effectLst>
        </p:spPr>
        <p:txBody>
          <a:bodyPr wrap="square" rtlCol="0">
            <a:spAutoFit/>
          </a:bodyPr>
          <a:lstStyle/>
          <a:p>
            <a:r>
              <a:rPr lang="en-US" b="1" dirty="0" err="1">
                <a:solidFill>
                  <a:schemeClr val="bg1"/>
                </a:solidFill>
              </a:rPr>
              <a:t>my_header.c</a:t>
            </a:r>
            <a:endParaRPr lang="en-US" b="1" dirty="0">
              <a:solidFill>
                <a:schemeClr val="bg1"/>
              </a:solidFill>
            </a:endParaRPr>
          </a:p>
          <a:p>
            <a:r>
              <a:rPr lang="en-US" b="1" dirty="0">
                <a:solidFill>
                  <a:schemeClr val="bg1"/>
                </a:solidFill>
              </a:rPr>
              <a:t>Header File Definition</a:t>
            </a:r>
          </a:p>
          <a:p>
            <a:endParaRPr lang="en-US" dirty="0">
              <a:solidFill>
                <a:srgbClr val="FF0000"/>
              </a:solidFill>
            </a:endParaRPr>
          </a:p>
        </p:txBody>
      </p:sp>
    </p:spTree>
    <p:extLst>
      <p:ext uri="{BB962C8B-B14F-4D97-AF65-F5344CB8AC3E}">
        <p14:creationId xmlns:p14="http://schemas.microsoft.com/office/powerpoint/2010/main" val="624745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Linking (CLI)</a:t>
            </a:r>
          </a:p>
        </p:txBody>
      </p:sp>
      <p:sp>
        <p:nvSpPr>
          <p:cNvPr id="4" name="Content Placeholder 2"/>
          <p:cNvSpPr txBox="1">
            <a:spLocks/>
          </p:cNvSpPr>
          <p:nvPr/>
        </p:nvSpPr>
        <p:spPr bwMode="auto">
          <a:xfrm>
            <a:off x="277615" y="1295400"/>
            <a:ext cx="8588771" cy="5257800"/>
          </a:xfrm>
          <a:prstGeom prst="rect">
            <a:avLst/>
          </a:prstGeom>
          <a:solidFill>
            <a:schemeClr val="bg1"/>
          </a:solidFill>
          <a:ln w="50800">
            <a:solidFill>
              <a:srgbClr val="FFCC66"/>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C:\Users\hark\Documents&gt;cl /c </a:t>
            </a:r>
            <a:r>
              <a:rPr lang="en-US" sz="1300" dirty="0" err="1">
                <a:solidFill>
                  <a:schemeClr val="tx1">
                    <a:lumMod val="95000"/>
                  </a:schemeClr>
                </a:solidFill>
                <a:latin typeface="Courier New" panose="02070309020205020404" pitchFamily="49" charset="0"/>
                <a:cs typeface="Courier New" panose="02070309020205020404" pitchFamily="49" charset="0"/>
              </a:rPr>
              <a:t>my_source.c</a:t>
            </a: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Microsoft (R) C/C++ Optimizing Compiler Version 18.00.40629 for x86</a:t>
            </a: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Copyright (C) Microsoft Corporation.  All rights reserved.</a:t>
            </a: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err="1">
                <a:solidFill>
                  <a:schemeClr val="tx1">
                    <a:lumMod val="95000"/>
                  </a:schemeClr>
                </a:solidFill>
                <a:latin typeface="Courier New" panose="02070309020205020404" pitchFamily="49" charset="0"/>
                <a:cs typeface="Courier New" panose="02070309020205020404" pitchFamily="49" charset="0"/>
              </a:rPr>
              <a:t>my_source.c</a:t>
            </a: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C:\Users\hark\Documents&gt;cl /c </a:t>
            </a:r>
            <a:r>
              <a:rPr lang="en-US" sz="1300" dirty="0" err="1">
                <a:solidFill>
                  <a:schemeClr val="tx1">
                    <a:lumMod val="95000"/>
                  </a:schemeClr>
                </a:solidFill>
                <a:latin typeface="Courier New" panose="02070309020205020404" pitchFamily="49" charset="0"/>
                <a:cs typeface="Courier New" panose="02070309020205020404" pitchFamily="49" charset="0"/>
              </a:rPr>
              <a:t>my_header.c</a:t>
            </a: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Microsoft (R) C/C++ Optimizing Compiler Version 18.00.40629 for x86</a:t>
            </a: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Copyright (C) Microsoft Corporation.  All rights reserved.</a:t>
            </a: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err="1">
                <a:solidFill>
                  <a:schemeClr val="tx1">
                    <a:lumMod val="95000"/>
                  </a:schemeClr>
                </a:solidFill>
                <a:latin typeface="Courier New" panose="02070309020205020404" pitchFamily="49" charset="0"/>
                <a:cs typeface="Courier New" panose="02070309020205020404" pitchFamily="49" charset="0"/>
              </a:rPr>
              <a:t>my_header.c</a:t>
            </a: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C:\Users\hark\Documents&gt;link my_source.obj my_header.obj /</a:t>
            </a:r>
            <a:r>
              <a:rPr lang="en-US" sz="1300" dirty="0" err="1">
                <a:solidFill>
                  <a:schemeClr val="tx1">
                    <a:lumMod val="95000"/>
                  </a:schemeClr>
                </a:solidFill>
                <a:latin typeface="Courier New" panose="02070309020205020404" pitchFamily="49" charset="0"/>
                <a:cs typeface="Courier New" panose="02070309020205020404" pitchFamily="49" charset="0"/>
              </a:rPr>
              <a:t>out:add.exe</a:t>
            </a: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Microsoft (R) Incremental Linker Version 12.00.40629.0</a:t>
            </a: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Copyright (C) Microsoft Corporation.  All rights reserved.</a:t>
            </a: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C:\Users\hark\Documents&gt;add.exe</a:t>
            </a: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3</a:t>
            </a: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C:\Users\hark\Documents&gt;</a:t>
            </a:r>
          </a:p>
        </p:txBody>
      </p:sp>
      <p:sp>
        <p:nvSpPr>
          <p:cNvPr id="3" name="Left Arrow 2"/>
          <p:cNvSpPr/>
          <p:nvPr/>
        </p:nvSpPr>
        <p:spPr bwMode="auto">
          <a:xfrm>
            <a:off x="7315200" y="1210147"/>
            <a:ext cx="2057400" cy="466344"/>
          </a:xfrm>
          <a:prstGeom prst="leftArrow">
            <a:avLst/>
          </a:prstGeom>
          <a:solidFill>
            <a:srgbClr val="9933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lumMod val="95000"/>
                  </a:schemeClr>
                </a:solidFill>
                <a:effectLst/>
                <a:latin typeface="Arial" charset="0"/>
              </a:rPr>
              <a:t>Assembling</a:t>
            </a:r>
          </a:p>
        </p:txBody>
      </p:sp>
      <p:sp>
        <p:nvSpPr>
          <p:cNvPr id="7" name="Left Arrow 6"/>
          <p:cNvSpPr/>
          <p:nvPr/>
        </p:nvSpPr>
        <p:spPr bwMode="auto">
          <a:xfrm>
            <a:off x="7315200" y="2608906"/>
            <a:ext cx="2057400" cy="466344"/>
          </a:xfrm>
          <a:prstGeom prst="leftArrow">
            <a:avLst/>
          </a:prstGeom>
          <a:solidFill>
            <a:srgbClr val="9933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lumMod val="95000"/>
                  </a:schemeClr>
                </a:solidFill>
                <a:effectLst/>
                <a:latin typeface="Arial" charset="0"/>
              </a:rPr>
              <a:t>Assembling</a:t>
            </a:r>
          </a:p>
        </p:txBody>
      </p:sp>
      <p:sp>
        <p:nvSpPr>
          <p:cNvPr id="8" name="Left Arrow 7"/>
          <p:cNvSpPr/>
          <p:nvPr/>
        </p:nvSpPr>
        <p:spPr bwMode="auto">
          <a:xfrm>
            <a:off x="7315200" y="4065759"/>
            <a:ext cx="2057400" cy="466344"/>
          </a:xfrm>
          <a:prstGeom prst="leftArrow">
            <a:avLst/>
          </a:prstGeom>
          <a:solidFill>
            <a:srgbClr val="CC00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lumMod val="95000"/>
                  </a:schemeClr>
                </a:solidFill>
                <a:effectLst/>
                <a:latin typeface="Arial" charset="0"/>
              </a:rPr>
              <a:t>Linking</a:t>
            </a:r>
          </a:p>
        </p:txBody>
      </p:sp>
    </p:spTree>
    <p:extLst>
      <p:ext uri="{BB962C8B-B14F-4D97-AF65-F5344CB8AC3E}">
        <p14:creationId xmlns:p14="http://schemas.microsoft.com/office/powerpoint/2010/main" val="298962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Linking (GUI)</a:t>
            </a:r>
          </a:p>
        </p:txBody>
      </p:sp>
      <p:sp>
        <p:nvSpPr>
          <p:cNvPr id="3" name="Content Placeholder 2"/>
          <p:cNvSpPr>
            <a:spLocks noGrp="1"/>
          </p:cNvSpPr>
          <p:nvPr>
            <p:ph idx="1"/>
          </p:nvPr>
        </p:nvSpPr>
        <p:spPr/>
        <p:txBody>
          <a:bodyPr/>
          <a:lstStyle/>
          <a:p>
            <a:r>
              <a:rPr lang="en-US" dirty="0"/>
              <a:t>Create a Preprocessed File – Property Pages </a:t>
            </a:r>
            <a:r>
              <a:rPr lang="en-US" dirty="0">
                <a:sym typeface="Wingdings" panose="05000000000000000000" pitchFamily="2" charset="2"/>
              </a:rPr>
              <a:t> C/C++  Preprocessor  Preprocess to a File: </a:t>
            </a:r>
            <a:r>
              <a:rPr lang="en-US" dirty="0">
                <a:solidFill>
                  <a:schemeClr val="accent2"/>
                </a:solidFill>
                <a:sym typeface="Wingdings" panose="05000000000000000000" pitchFamily="2" charset="2"/>
              </a:rPr>
              <a:t>Yes</a:t>
            </a:r>
            <a:endParaRPr lang="en-US" dirty="0">
              <a:solidFill>
                <a:schemeClr val="accent2"/>
              </a:solidFill>
            </a:endParaRPr>
          </a:p>
          <a:p>
            <a:r>
              <a:rPr lang="en-US" dirty="0"/>
              <a:t>Create an Assembly Code</a:t>
            </a:r>
          </a:p>
          <a:p>
            <a:pPr lvl="1"/>
            <a:r>
              <a:rPr lang="en-US" dirty="0"/>
              <a:t>Property Pages </a:t>
            </a:r>
            <a:r>
              <a:rPr lang="en-US" dirty="0">
                <a:sym typeface="Wingdings" panose="05000000000000000000" pitchFamily="2" charset="2"/>
              </a:rPr>
              <a:t> C/C++  Output Files  ASM List Location: $(</a:t>
            </a:r>
            <a:r>
              <a:rPr lang="en-US" dirty="0" err="1">
                <a:sym typeface="Wingdings" panose="05000000000000000000" pitchFamily="2" charset="2"/>
              </a:rPr>
              <a:t>IntDir</a:t>
            </a:r>
            <a:r>
              <a:rPr lang="en-US" dirty="0">
                <a:sym typeface="Wingdings" panose="05000000000000000000" pitchFamily="2" charset="2"/>
              </a:rPr>
              <a:t>)</a:t>
            </a:r>
          </a:p>
          <a:p>
            <a:pPr lvl="1"/>
            <a:r>
              <a:rPr lang="en-US" dirty="0"/>
              <a:t>Property Pages </a:t>
            </a:r>
            <a:r>
              <a:rPr lang="en-US" dirty="0">
                <a:sym typeface="Wingdings" panose="05000000000000000000" pitchFamily="2" charset="2"/>
              </a:rPr>
              <a:t> C/C++  Output Files  Assembler Output: </a:t>
            </a:r>
            <a:r>
              <a:rPr lang="en-US" dirty="0">
                <a:solidFill>
                  <a:schemeClr val="accent2"/>
                </a:solidFill>
                <a:sym typeface="Wingdings" panose="05000000000000000000" pitchFamily="2" charset="2"/>
              </a:rPr>
              <a:t>Assembly-Only Listing /FA</a:t>
            </a:r>
          </a:p>
          <a:p>
            <a:r>
              <a:rPr lang="en-US" dirty="0">
                <a:sym typeface="Wingdings" panose="05000000000000000000" pitchFamily="2" charset="2"/>
              </a:rPr>
              <a:t>Create an Object File</a:t>
            </a:r>
            <a:r>
              <a:rPr lang="en-US" dirty="0"/>
              <a:t> – Property Pages </a:t>
            </a:r>
            <a:r>
              <a:rPr lang="en-US" dirty="0">
                <a:sym typeface="Wingdings" panose="05000000000000000000" pitchFamily="2" charset="2"/>
              </a:rPr>
              <a:t> C/C++  Output Files  Object File Name</a:t>
            </a:r>
          </a:p>
          <a:p>
            <a:r>
              <a:rPr lang="en-US" dirty="0"/>
              <a:t>Link an Object File – Add the .</a:t>
            </a:r>
            <a:r>
              <a:rPr lang="en-US" dirty="0" err="1"/>
              <a:t>obj</a:t>
            </a:r>
            <a:r>
              <a:rPr lang="en-US" dirty="0"/>
              <a:t> to your project as an “existing </a:t>
            </a:r>
            <a:r>
              <a:rPr lang="en-US"/>
              <a:t>item”</a:t>
            </a:r>
            <a:endParaRPr lang="en-US" dirty="0"/>
          </a:p>
        </p:txBody>
      </p:sp>
    </p:spTree>
    <p:extLst>
      <p:ext uri="{BB962C8B-B14F-4D97-AF65-F5344CB8AC3E}">
        <p14:creationId xmlns:p14="http://schemas.microsoft.com/office/powerpoint/2010/main" val="958707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Manual Linking</a:t>
            </a:r>
          </a:p>
          <a:p>
            <a:pPr marL="0" indent="0" algn="ctr">
              <a:buNone/>
            </a:pPr>
            <a:endParaRPr lang="en-US" dirty="0"/>
          </a:p>
          <a:p>
            <a:endParaRPr lang="en-US" dirty="0"/>
          </a:p>
          <a:p>
            <a:r>
              <a:rPr lang="en-US" dirty="0"/>
              <a:t>Declare and define a simple function as a header</a:t>
            </a:r>
          </a:p>
          <a:p>
            <a:r>
              <a:rPr lang="en-US" dirty="0"/>
              <a:t>Write a source file that calls the header’s function</a:t>
            </a:r>
          </a:p>
          <a:p>
            <a:r>
              <a:rPr lang="en-US" dirty="0"/>
              <a:t>Manually link the header’s definition and your source file</a:t>
            </a:r>
          </a:p>
        </p:txBody>
      </p:sp>
    </p:spTree>
    <p:extLst>
      <p:ext uri="{BB962C8B-B14F-4D97-AF65-F5344CB8AC3E}">
        <p14:creationId xmlns:p14="http://schemas.microsoft.com/office/powerpoint/2010/main" val="95362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a:t>Lab 2</a:t>
            </a:r>
            <a:endParaRPr lang="en-US" dirty="0"/>
          </a:p>
        </p:txBody>
      </p:sp>
      <p:sp>
        <p:nvSpPr>
          <p:cNvPr id="3" name="Content Placeholder 2"/>
          <p:cNvSpPr>
            <a:spLocks noGrp="1"/>
          </p:cNvSpPr>
          <p:nvPr>
            <p:ph idx="1"/>
          </p:nvPr>
        </p:nvSpPr>
        <p:spPr>
          <a:xfrm>
            <a:off x="554038" y="1298448"/>
            <a:ext cx="8294687" cy="4725988"/>
          </a:xfrm>
        </p:spPr>
        <p:txBody>
          <a:bodyPr/>
          <a:lstStyle/>
          <a:p>
            <a:pPr marL="0" indent="0" algn="ctr">
              <a:buNone/>
            </a:pPr>
            <a:r>
              <a:rPr lang="en-US" dirty="0">
                <a:effectLst>
                  <a:outerShdw blurRad="38100" dist="38100" dir="2700000" algn="tl">
                    <a:srgbClr val="000000">
                      <a:alpha val="43137"/>
                    </a:srgbClr>
                  </a:outerShdw>
                </a:effectLst>
              </a:rPr>
              <a:t>Manual Linking</a:t>
            </a:r>
          </a:p>
          <a:p>
            <a:pPr marL="0" indent="0" algn="ctr">
              <a:buNone/>
            </a:pPr>
            <a:endParaRPr lang="en-US" dirty="0"/>
          </a:p>
          <a:p>
            <a:endParaRPr lang="en-US" dirty="0"/>
          </a:p>
          <a:p>
            <a:r>
              <a:rPr lang="en-US" dirty="0"/>
              <a:t>Define the function prototype found in </a:t>
            </a:r>
            <a:r>
              <a:rPr lang="en-US" dirty="0" err="1">
                <a:latin typeface="Courier New" panose="02070309020205020404" pitchFamily="49" charset="0"/>
                <a:cs typeface="Courier New" panose="02070309020205020404" pitchFamily="49" charset="0"/>
              </a:rPr>
              <a:t>student_header.h</a:t>
            </a:r>
            <a:endParaRPr lang="en-US" dirty="0">
              <a:latin typeface="Courier New" panose="02070309020205020404" pitchFamily="49" charset="0"/>
              <a:cs typeface="Courier New" panose="02070309020205020404" pitchFamily="49" charset="0"/>
            </a:endParaRPr>
          </a:p>
          <a:p>
            <a:r>
              <a:rPr lang="en-US" dirty="0"/>
              <a:t>Assemble the header’s source code into an object file</a:t>
            </a:r>
          </a:p>
          <a:p>
            <a:r>
              <a:rPr lang="en-US" dirty="0"/>
              <a:t>Link your object file with </a:t>
            </a:r>
            <a:r>
              <a:rPr lang="en-US" dirty="0">
                <a:latin typeface="Courier New" panose="02070309020205020404" pitchFamily="49" charset="0"/>
                <a:cs typeface="Courier New" panose="02070309020205020404" pitchFamily="49" charset="0"/>
              </a:rPr>
              <a:t>instructor_code.obj</a:t>
            </a:r>
            <a:r>
              <a:rPr lang="en-US" dirty="0"/>
              <a:t> and name the binary </a:t>
            </a:r>
            <a:r>
              <a:rPr lang="en-US" dirty="0">
                <a:latin typeface="Courier New" panose="02070309020205020404" pitchFamily="49" charset="0"/>
                <a:cs typeface="Courier New" panose="02070309020205020404" pitchFamily="49" charset="0"/>
              </a:rPr>
              <a:t>student_program.exe</a:t>
            </a:r>
            <a:r>
              <a:rPr lang="en-US" dirty="0"/>
              <a:t> </a:t>
            </a:r>
          </a:p>
          <a:p>
            <a:r>
              <a:rPr lang="en-US" dirty="0"/>
              <a:t>Run </a:t>
            </a:r>
            <a:r>
              <a:rPr lang="en-US" dirty="0">
                <a:latin typeface="Courier New" panose="02070309020205020404" pitchFamily="49" charset="0"/>
                <a:cs typeface="Courier New" panose="02070309020205020404" pitchFamily="49" charset="0"/>
              </a:rPr>
              <a:t>student_program.exe</a:t>
            </a:r>
            <a:r>
              <a:rPr lang="en-US" dirty="0"/>
              <a:t> </a:t>
            </a:r>
          </a:p>
          <a:p>
            <a:r>
              <a:rPr lang="en-US" dirty="0"/>
              <a:t>Summon the instructor when your binary passes all 30 tests</a:t>
            </a:r>
          </a:p>
          <a:p>
            <a:pPr lvl="1"/>
            <a:endParaRPr lang="en-US" dirty="0"/>
          </a:p>
          <a:p>
            <a:endParaRPr lang="en-US" dirty="0"/>
          </a:p>
          <a:p>
            <a:endParaRPr lang="en-US" dirty="0"/>
          </a:p>
        </p:txBody>
      </p:sp>
    </p:spTree>
    <p:extLst>
      <p:ext uri="{BB962C8B-B14F-4D97-AF65-F5344CB8AC3E}">
        <p14:creationId xmlns:p14="http://schemas.microsoft.com/office/powerpoint/2010/main" val="1982882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Definitions</a:t>
            </a:r>
          </a:p>
          <a:p>
            <a:r>
              <a:rPr lang="en-US" dirty="0"/>
              <a:t>Types of Files</a:t>
            </a:r>
          </a:p>
          <a:p>
            <a:r>
              <a:rPr lang="en-US" dirty="0"/>
              <a:t>Compilation Process</a:t>
            </a:r>
          </a:p>
          <a:p>
            <a:r>
              <a:rPr lang="en-US" dirty="0"/>
              <a:t>Manual Compilation</a:t>
            </a:r>
          </a:p>
          <a:p>
            <a:r>
              <a:rPr lang="en-US" dirty="0"/>
              <a:t>Manual Linking</a:t>
            </a:r>
          </a:p>
          <a:p>
            <a:endParaRPr lang="en-US" dirty="0"/>
          </a:p>
        </p:txBody>
      </p:sp>
    </p:spTree>
    <p:extLst>
      <p:ext uri="{BB962C8B-B14F-4D97-AF65-F5344CB8AC3E}">
        <p14:creationId xmlns:p14="http://schemas.microsoft.com/office/powerpoint/2010/main" val="266583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Compilation – the multi-stage process of translating the code of a higher-level language to the code of a lower-level language</a:t>
            </a:r>
          </a:p>
          <a:p>
            <a:r>
              <a:rPr lang="en-US" dirty="0"/>
              <a:t>Compiler – a program that compiles code (see: Compilation)</a:t>
            </a:r>
          </a:p>
          <a:p>
            <a:r>
              <a:rPr lang="en-US" dirty="0"/>
              <a:t>Conditional Compilation – a method which allows the compiler to produce differences in the executable based on the environment code was compiled in</a:t>
            </a:r>
          </a:p>
          <a:p>
            <a:endParaRPr lang="en-US" dirty="0"/>
          </a:p>
        </p:txBody>
      </p:sp>
    </p:spTree>
    <p:extLst>
      <p:ext uri="{BB962C8B-B14F-4D97-AF65-F5344CB8AC3E}">
        <p14:creationId xmlns:p14="http://schemas.microsoft.com/office/powerpoint/2010/main" val="2355765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Block:  I</a:t>
            </a:r>
            <a:br>
              <a:rPr lang="en-US" dirty="0"/>
            </a:br>
            <a:r>
              <a:rPr lang="en-US" dirty="0"/>
              <a:t>Unit:  4</a:t>
            </a:r>
            <a:br>
              <a:rPr lang="en-US" dirty="0"/>
            </a:br>
            <a:r>
              <a:rPr lang="en-US" dirty="0"/>
              <a:t>Objective:  a</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dirty="0">
                <a:solidFill>
                  <a:srgbClr val="00B050"/>
                </a:solidFill>
              </a:rPr>
              <a:t>UNCLASSIFIED//FOUO</a:t>
            </a:r>
          </a:p>
        </p:txBody>
      </p:sp>
    </p:spTree>
    <p:extLst>
      <p:ext uri="{BB962C8B-B14F-4D97-AF65-F5344CB8AC3E}">
        <p14:creationId xmlns:p14="http://schemas.microsoft.com/office/powerpoint/2010/main" val="29073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Files</a:t>
            </a:r>
          </a:p>
        </p:txBody>
      </p:sp>
      <p:sp>
        <p:nvSpPr>
          <p:cNvPr id="3" name="Content Placeholder 2"/>
          <p:cNvSpPr>
            <a:spLocks noGrp="1"/>
          </p:cNvSpPr>
          <p:nvPr>
            <p:ph idx="1"/>
          </p:nvPr>
        </p:nvSpPr>
        <p:spPr/>
        <p:txBody>
          <a:bodyPr/>
          <a:lstStyle/>
          <a:p>
            <a:r>
              <a:rPr lang="en-US" dirty="0"/>
              <a:t>Source Code (.c) – Contain function definitions for headers</a:t>
            </a:r>
          </a:p>
          <a:p>
            <a:r>
              <a:rPr lang="en-US" dirty="0"/>
              <a:t>Header (.h) – Contain function declarations (AKA function prototypes) and preprocessor statements</a:t>
            </a:r>
          </a:p>
          <a:p>
            <a:r>
              <a:rPr lang="en-US" dirty="0"/>
              <a:t>Object (.o –or– .</a:t>
            </a:r>
            <a:r>
              <a:rPr lang="en-US" dirty="0" err="1"/>
              <a:t>obj</a:t>
            </a:r>
            <a:r>
              <a:rPr lang="en-US" dirty="0"/>
              <a:t>)</a:t>
            </a:r>
          </a:p>
          <a:p>
            <a:pPr lvl="1"/>
            <a:r>
              <a:rPr lang="en-US" dirty="0"/>
              <a:t>Produced as the output of the compiler</a:t>
            </a:r>
          </a:p>
          <a:p>
            <a:pPr lvl="1"/>
            <a:r>
              <a:rPr lang="en-US" dirty="0"/>
              <a:t>Consist of function definitions in binary form</a:t>
            </a:r>
          </a:p>
          <a:p>
            <a:r>
              <a:rPr lang="en-US" dirty="0"/>
              <a:t>Binary (.exe –or– nothing)</a:t>
            </a:r>
          </a:p>
          <a:p>
            <a:pPr lvl="1"/>
            <a:r>
              <a:rPr lang="en-US" dirty="0"/>
              <a:t>Produced as the output of the linker</a:t>
            </a:r>
          </a:p>
          <a:p>
            <a:pPr lvl="1"/>
            <a:r>
              <a:rPr lang="en-US" dirty="0"/>
              <a:t>Linker links one or more object files to produce a binary</a:t>
            </a:r>
          </a:p>
          <a:p>
            <a:endParaRPr lang="en-US" dirty="0"/>
          </a:p>
        </p:txBody>
      </p:sp>
    </p:spTree>
    <p:extLst>
      <p:ext uri="{BB962C8B-B14F-4D97-AF65-F5344CB8AC3E}">
        <p14:creationId xmlns:p14="http://schemas.microsoft.com/office/powerpoint/2010/main" val="304373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Process</a:t>
            </a:r>
          </a:p>
        </p:txBody>
      </p:sp>
      <p:sp>
        <p:nvSpPr>
          <p:cNvPr id="3" name="Content Placeholder 2"/>
          <p:cNvSpPr>
            <a:spLocks noGrp="1"/>
          </p:cNvSpPr>
          <p:nvPr>
            <p:ph idx="1"/>
          </p:nvPr>
        </p:nvSpPr>
        <p:spPr/>
        <p:txBody>
          <a:bodyPr/>
          <a:lstStyle/>
          <a:p>
            <a:pPr marL="457200" indent="-457200">
              <a:buFont typeface="+mj-lt"/>
              <a:buAutoNum type="arabicPeriod"/>
            </a:pPr>
            <a:r>
              <a:rPr lang="en-US" dirty="0"/>
              <a:t>Preprocessing</a:t>
            </a:r>
          </a:p>
          <a:p>
            <a:pPr marL="457200" indent="-457200">
              <a:buFont typeface="+mj-lt"/>
              <a:buAutoNum type="arabicPeriod"/>
            </a:pPr>
            <a:r>
              <a:rPr lang="en-US" dirty="0"/>
              <a:t>Compiling</a:t>
            </a:r>
          </a:p>
          <a:p>
            <a:pPr marL="457200" indent="-457200">
              <a:buFont typeface="+mj-lt"/>
              <a:buAutoNum type="arabicPeriod"/>
            </a:pPr>
            <a:r>
              <a:rPr lang="en-US" dirty="0"/>
              <a:t>Assembling</a:t>
            </a:r>
          </a:p>
          <a:p>
            <a:pPr marL="457200" indent="-457200">
              <a:buFont typeface="+mj-lt"/>
              <a:buAutoNum type="arabicPeriod"/>
            </a:pPr>
            <a:r>
              <a:rPr lang="en-US" dirty="0"/>
              <a:t>Linking</a:t>
            </a:r>
          </a:p>
        </p:txBody>
      </p:sp>
      <p:sp>
        <p:nvSpPr>
          <p:cNvPr id="4" name="TextBox 3"/>
          <p:cNvSpPr txBox="1"/>
          <p:nvPr/>
        </p:nvSpPr>
        <p:spPr>
          <a:xfrm>
            <a:off x="-533400" y="5334000"/>
            <a:ext cx="10210800" cy="1200329"/>
          </a:xfrm>
          <a:prstGeom prst="rect">
            <a:avLst/>
          </a:prstGeom>
          <a:solidFill>
            <a:schemeClr val="accent6"/>
          </a:solidFill>
          <a:ln>
            <a:solidFill>
              <a:schemeClr val="bg1"/>
            </a:solidFill>
          </a:ln>
        </p:spPr>
        <p:txBody>
          <a:bodyPr wrap="square" rtlCol="0">
            <a:spAutoFit/>
          </a:bodyPr>
          <a:lstStyle/>
          <a:p>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DISCLAIMER #1: Different sources enumerate the compilation</a:t>
            </a:r>
          </a:p>
          <a:p>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process in different ways.</a:t>
            </a:r>
          </a:p>
          <a:p>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DISCLAIMER #2: The following description is not exhaustive.</a:t>
            </a:r>
          </a:p>
          <a:p>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DISCLAIMER #3: Some compilers may not follow this model.</a:t>
            </a:r>
          </a:p>
        </p:txBody>
      </p:sp>
    </p:spTree>
    <p:extLst>
      <p:ext uri="{BB962C8B-B14F-4D97-AF65-F5344CB8AC3E}">
        <p14:creationId xmlns:p14="http://schemas.microsoft.com/office/powerpoint/2010/main" val="415783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p:cNvSpPr/>
          <p:nvPr/>
        </p:nvSpPr>
        <p:spPr bwMode="auto">
          <a:xfrm>
            <a:off x="1944624" y="3962400"/>
            <a:ext cx="457200" cy="464820"/>
          </a:xfrm>
          <a:prstGeom prst="rightArrow">
            <a:avLst/>
          </a:prstGeom>
          <a:solidFill>
            <a:srgbClr val="3333CC">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2" name="Right Arrow 31"/>
          <p:cNvSpPr/>
          <p:nvPr/>
        </p:nvSpPr>
        <p:spPr bwMode="auto">
          <a:xfrm>
            <a:off x="3773424" y="3962400"/>
            <a:ext cx="457200" cy="464820"/>
          </a:xfrm>
          <a:prstGeom prst="rightArrow">
            <a:avLst/>
          </a:prstGeom>
          <a:solidFill>
            <a:srgbClr val="6600FF">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3" name="Right Arrow 32"/>
          <p:cNvSpPr/>
          <p:nvPr/>
        </p:nvSpPr>
        <p:spPr bwMode="auto">
          <a:xfrm>
            <a:off x="5602224" y="2209800"/>
            <a:ext cx="457200" cy="464820"/>
          </a:xfrm>
          <a:prstGeom prst="rightArrow">
            <a:avLst/>
          </a:prstGeom>
          <a:solidFill>
            <a:srgbClr val="9933FF">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5" name="Right Arrow 34"/>
          <p:cNvSpPr/>
          <p:nvPr/>
        </p:nvSpPr>
        <p:spPr bwMode="auto">
          <a:xfrm>
            <a:off x="7202424" y="2209800"/>
            <a:ext cx="457200" cy="464820"/>
          </a:xfrm>
          <a:prstGeom prst="rightArrow">
            <a:avLst/>
          </a:prstGeom>
          <a:solidFill>
            <a:srgbClr val="CC00FF">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6" name="Right Arrow 35"/>
          <p:cNvSpPr/>
          <p:nvPr/>
        </p:nvSpPr>
        <p:spPr bwMode="auto">
          <a:xfrm>
            <a:off x="7202424" y="4451604"/>
            <a:ext cx="457200" cy="464820"/>
          </a:xfrm>
          <a:prstGeom prst="rightArrow">
            <a:avLst/>
          </a:prstGeom>
          <a:solidFill>
            <a:srgbClr val="CC00FF">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7" name="Right Arrow 36"/>
          <p:cNvSpPr/>
          <p:nvPr/>
        </p:nvSpPr>
        <p:spPr bwMode="auto">
          <a:xfrm>
            <a:off x="7202424" y="5585460"/>
            <a:ext cx="457200" cy="464820"/>
          </a:xfrm>
          <a:prstGeom prst="rightArrow">
            <a:avLst/>
          </a:prstGeom>
          <a:solidFill>
            <a:srgbClr val="CC00FF">
              <a:alpha val="75000"/>
            </a:srgbClr>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2" name="Title 1"/>
          <p:cNvSpPr>
            <a:spLocks noGrp="1"/>
          </p:cNvSpPr>
          <p:nvPr>
            <p:ph type="title"/>
          </p:nvPr>
        </p:nvSpPr>
        <p:spPr/>
        <p:txBody>
          <a:bodyPr/>
          <a:lstStyle/>
          <a:p>
            <a:r>
              <a:rPr lang="en-US" dirty="0"/>
              <a:t>Compilation Process</a:t>
            </a:r>
          </a:p>
        </p:txBody>
      </p:sp>
      <p:sp>
        <p:nvSpPr>
          <p:cNvPr id="4" name="Content Placeholder 2"/>
          <p:cNvSpPr txBox="1">
            <a:spLocks/>
          </p:cNvSpPr>
          <p:nvPr/>
        </p:nvSpPr>
        <p:spPr bwMode="auto">
          <a:xfrm>
            <a:off x="115824" y="2209800"/>
            <a:ext cx="1828800" cy="3962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Hello_World.c</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C Source code</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main(void)</a:t>
            </a:r>
          </a:p>
          <a:p>
            <a:pPr marL="0" indent="0">
              <a:buNone/>
            </a:pP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(“Hello\</a:t>
            </a:r>
          </a:p>
          <a:p>
            <a:pPr marL="0" indent="0">
              <a:buNone/>
            </a:pPr>
            <a:r>
              <a:rPr lang="en-US" sz="1200" dirty="0">
                <a:latin typeface="Courier New" panose="02070309020205020404" pitchFamily="49" charset="0"/>
                <a:cs typeface="Courier New" panose="02070309020205020404" pitchFamily="49" charset="0"/>
              </a:rPr>
              <a:t> World!\n”);</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return 0;</a:t>
            </a:r>
          </a:p>
          <a:p>
            <a:pPr marL="0" indent="0">
              <a:buNone/>
            </a:pP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
        <p:nvSpPr>
          <p:cNvPr id="8" name="Rectangle 7"/>
          <p:cNvSpPr/>
          <p:nvPr/>
        </p:nvSpPr>
        <p:spPr bwMode="auto">
          <a:xfrm>
            <a:off x="6059424" y="2209800"/>
            <a:ext cx="1143000" cy="4572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charset="0"/>
              </a:rPr>
              <a:t>Object File</a:t>
            </a:r>
          </a:p>
          <a:p>
            <a:pPr algn="ctr" fontAlgn="base">
              <a:spcBef>
                <a:spcPct val="0"/>
              </a:spcBef>
              <a:spcAft>
                <a:spcPct val="0"/>
              </a:spcAft>
            </a:pPr>
            <a:r>
              <a:rPr lang="en-US" sz="1400" b="1" dirty="0">
                <a:solidFill>
                  <a:schemeClr val="bg1"/>
                </a:solidFill>
                <a:latin typeface="Arial" charset="0"/>
              </a:rPr>
              <a:t>(.</a:t>
            </a:r>
            <a:r>
              <a:rPr lang="en-US" sz="1400" b="1" dirty="0" err="1">
                <a:solidFill>
                  <a:schemeClr val="bg1"/>
                </a:solidFill>
                <a:latin typeface="Arial" charset="0"/>
              </a:rPr>
              <a:t>obj</a:t>
            </a:r>
            <a:r>
              <a:rPr lang="en-US" sz="1400" b="1" dirty="0">
                <a:solidFill>
                  <a:schemeClr val="bg1"/>
                </a:solidFill>
                <a:latin typeface="Arial" charset="0"/>
              </a:rPr>
              <a:t>)</a:t>
            </a:r>
          </a:p>
        </p:txBody>
      </p:sp>
      <p:sp>
        <p:nvSpPr>
          <p:cNvPr id="11" name="Rectangle 10"/>
          <p:cNvSpPr/>
          <p:nvPr/>
        </p:nvSpPr>
        <p:spPr bwMode="auto">
          <a:xfrm>
            <a:off x="7659624" y="2209800"/>
            <a:ext cx="1371600" cy="39624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bg1"/>
                </a:solidFill>
                <a:effectLst/>
                <a:latin typeface="Arial" charset="0"/>
              </a:rPr>
              <a:t>Binary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bg1"/>
                </a:solidFill>
                <a:effectLst/>
                <a:latin typeface="Arial" charset="0"/>
              </a:rPr>
              <a:t>File</a:t>
            </a:r>
          </a:p>
        </p:txBody>
      </p:sp>
      <p:sp>
        <p:nvSpPr>
          <p:cNvPr id="15" name="Rectangle 14"/>
          <p:cNvSpPr/>
          <p:nvPr/>
        </p:nvSpPr>
        <p:spPr bwMode="auto">
          <a:xfrm>
            <a:off x="6059424" y="4343400"/>
            <a:ext cx="1143000" cy="6858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Standard</a:t>
            </a:r>
            <a:endParaRPr lang="en-US" sz="1400" b="1" dirty="0">
              <a:solidFill>
                <a:schemeClr val="bg1"/>
              </a:solidFill>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dirty="0">
                <a:ln>
                  <a:noFill/>
                </a:ln>
                <a:solidFill>
                  <a:schemeClr val="bg1"/>
                </a:solidFill>
                <a:effectLst/>
                <a:latin typeface="Arial" charset="0"/>
              </a:rPr>
              <a:t>Library</a:t>
            </a:r>
            <a:endParaRPr kumimoji="0" lang="en-US" sz="1400" b="1" i="0" u="none" strike="noStrike" cap="none" normalizeH="0" baseline="0" dirty="0">
              <a:ln>
                <a:noFill/>
              </a:ln>
              <a:solidFill>
                <a:schemeClr val="bg1"/>
              </a:solidFill>
              <a:effectLst/>
              <a:latin typeface="Arial" charset="0"/>
            </a:endParaRPr>
          </a:p>
        </p:txBody>
      </p:sp>
      <p:sp>
        <p:nvSpPr>
          <p:cNvPr id="16" name="Rectangle 15"/>
          <p:cNvSpPr/>
          <p:nvPr/>
        </p:nvSpPr>
        <p:spPr bwMode="auto">
          <a:xfrm>
            <a:off x="6059424" y="5486400"/>
            <a:ext cx="1143000" cy="6858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Other</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Libraries</a:t>
            </a:r>
          </a:p>
        </p:txBody>
      </p:sp>
      <p:sp>
        <p:nvSpPr>
          <p:cNvPr id="25" name="Rectangle 24"/>
          <p:cNvSpPr/>
          <p:nvPr/>
        </p:nvSpPr>
        <p:spPr bwMode="auto">
          <a:xfrm>
            <a:off x="1374648" y="1371600"/>
            <a:ext cx="1600200" cy="381000"/>
          </a:xfrm>
          <a:prstGeom prst="rect">
            <a:avLst/>
          </a:prstGeom>
          <a:solidFill>
            <a:srgbClr val="3333CC">
              <a:alpha val="50000"/>
            </a:srgbClr>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Preprocessing</a:t>
            </a:r>
            <a:endParaRPr kumimoji="0" lang="en-US" sz="1400" b="1" i="0" u="none" strike="noStrike" cap="none" normalizeH="0" baseline="0" dirty="0">
              <a:ln>
                <a:noFill/>
              </a:ln>
              <a:solidFill>
                <a:schemeClr val="bg1"/>
              </a:solidFill>
              <a:effectLst/>
              <a:latin typeface="Arial" charset="0"/>
            </a:endParaRPr>
          </a:p>
        </p:txBody>
      </p:sp>
      <p:sp>
        <p:nvSpPr>
          <p:cNvPr id="26" name="Rectangle 25"/>
          <p:cNvSpPr/>
          <p:nvPr/>
        </p:nvSpPr>
        <p:spPr bwMode="auto">
          <a:xfrm>
            <a:off x="3203448" y="1371600"/>
            <a:ext cx="1600200" cy="381000"/>
          </a:xfrm>
          <a:prstGeom prst="rect">
            <a:avLst/>
          </a:prstGeom>
          <a:solidFill>
            <a:srgbClr val="6600FF">
              <a:alpha val="50000"/>
            </a:srgbClr>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Compiling</a:t>
            </a:r>
          </a:p>
        </p:txBody>
      </p:sp>
      <p:sp>
        <p:nvSpPr>
          <p:cNvPr id="27" name="Rectangle 26"/>
          <p:cNvSpPr/>
          <p:nvPr/>
        </p:nvSpPr>
        <p:spPr bwMode="auto">
          <a:xfrm>
            <a:off x="5032248" y="1371600"/>
            <a:ext cx="1600200" cy="381000"/>
          </a:xfrm>
          <a:prstGeom prst="rect">
            <a:avLst/>
          </a:prstGeom>
          <a:solidFill>
            <a:srgbClr val="9933FF">
              <a:alpha val="50000"/>
            </a:srgbClr>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Assembling</a:t>
            </a:r>
          </a:p>
        </p:txBody>
      </p:sp>
      <p:sp>
        <p:nvSpPr>
          <p:cNvPr id="29" name="Rectangle 28"/>
          <p:cNvSpPr/>
          <p:nvPr/>
        </p:nvSpPr>
        <p:spPr bwMode="auto">
          <a:xfrm>
            <a:off x="2401824" y="2209800"/>
            <a:ext cx="1371600" cy="39624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lvl="0" algn="ctr" fontAlgn="base">
              <a:spcBef>
                <a:spcPct val="0"/>
              </a:spcBef>
              <a:spcAft>
                <a:spcPct val="0"/>
              </a:spcAft>
            </a:pPr>
            <a:r>
              <a:rPr lang="en-US" b="1" dirty="0">
                <a:solidFill>
                  <a:srgbClr val="000000"/>
                </a:solidFill>
                <a:latin typeface="Arial" charset="0"/>
              </a:rPr>
              <a:t>Modified</a:t>
            </a:r>
          </a:p>
          <a:p>
            <a:pPr lvl="0" algn="ctr" fontAlgn="base">
              <a:spcBef>
                <a:spcPct val="0"/>
              </a:spcBef>
              <a:spcAft>
                <a:spcPct val="0"/>
              </a:spcAft>
            </a:pPr>
            <a:r>
              <a:rPr lang="en-US" b="1" dirty="0">
                <a:solidFill>
                  <a:srgbClr val="000000"/>
                </a:solidFill>
                <a:latin typeface="Arial" charset="0"/>
              </a:rPr>
              <a:t>C Source</a:t>
            </a:r>
          </a:p>
          <a:p>
            <a:pPr lvl="0" algn="ctr" fontAlgn="base">
              <a:spcBef>
                <a:spcPct val="0"/>
              </a:spcBef>
              <a:spcAft>
                <a:spcPct val="0"/>
              </a:spcAft>
            </a:pPr>
            <a:r>
              <a:rPr lang="en-US" b="1" dirty="0">
                <a:solidFill>
                  <a:srgbClr val="000000"/>
                </a:solidFill>
                <a:latin typeface="Arial" charset="0"/>
              </a:rPr>
              <a:t>Code</a:t>
            </a:r>
          </a:p>
        </p:txBody>
      </p:sp>
      <p:sp>
        <p:nvSpPr>
          <p:cNvPr id="31" name="Rectangle 30"/>
          <p:cNvSpPr/>
          <p:nvPr/>
        </p:nvSpPr>
        <p:spPr bwMode="auto">
          <a:xfrm>
            <a:off x="4230624" y="2209800"/>
            <a:ext cx="1371600" cy="3962400"/>
          </a:xfrm>
          <a:prstGeom prst="rect">
            <a:avLst/>
          </a:prstGeom>
          <a:solidFill>
            <a:schemeClr val="accent4"/>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lvl="0" algn="ctr" fontAlgn="base">
              <a:spcBef>
                <a:spcPct val="0"/>
              </a:spcBef>
              <a:spcAft>
                <a:spcPct val="0"/>
              </a:spcAft>
            </a:pPr>
            <a:r>
              <a:rPr lang="en-US" b="1" dirty="0">
                <a:solidFill>
                  <a:srgbClr val="000000"/>
                </a:solidFill>
                <a:latin typeface="Arial" charset="0"/>
              </a:rPr>
              <a:t>Assembly</a:t>
            </a:r>
          </a:p>
          <a:p>
            <a:pPr lvl="0" algn="ctr" fontAlgn="base">
              <a:spcBef>
                <a:spcPct val="0"/>
              </a:spcBef>
              <a:spcAft>
                <a:spcPct val="0"/>
              </a:spcAft>
            </a:pPr>
            <a:r>
              <a:rPr lang="en-US" b="1" dirty="0">
                <a:solidFill>
                  <a:srgbClr val="000000"/>
                </a:solidFill>
                <a:latin typeface="Arial" charset="0"/>
              </a:rPr>
              <a:t>Source</a:t>
            </a:r>
          </a:p>
          <a:p>
            <a:pPr lvl="0" algn="ctr" fontAlgn="base">
              <a:spcBef>
                <a:spcPct val="0"/>
              </a:spcBef>
              <a:spcAft>
                <a:spcPct val="0"/>
              </a:spcAft>
            </a:pPr>
            <a:r>
              <a:rPr lang="en-US" b="1" dirty="0">
                <a:solidFill>
                  <a:srgbClr val="000000"/>
                </a:solidFill>
                <a:latin typeface="Arial" charset="0"/>
              </a:rPr>
              <a:t>Code</a:t>
            </a:r>
          </a:p>
        </p:txBody>
      </p:sp>
      <p:sp>
        <p:nvSpPr>
          <p:cNvPr id="34" name="Rectangle 33"/>
          <p:cNvSpPr/>
          <p:nvPr/>
        </p:nvSpPr>
        <p:spPr bwMode="auto">
          <a:xfrm>
            <a:off x="6861048" y="1371600"/>
            <a:ext cx="1600200" cy="381000"/>
          </a:xfrm>
          <a:prstGeom prst="rect">
            <a:avLst/>
          </a:prstGeom>
          <a:solidFill>
            <a:srgbClr val="CC00FF">
              <a:alpha val="50000"/>
            </a:srgbClr>
          </a:solidFill>
          <a:ln w="9525" cap="flat" cmpd="sng" algn="ctr">
            <a:solidFill>
              <a:schemeClr val="bg1"/>
            </a:solidFill>
            <a:prstDash val="solid"/>
            <a:round/>
            <a:headEnd type="none" w="med" len="med"/>
            <a:tailEnd type="none" w="med" len="med"/>
          </a:ln>
          <a:effectLst>
            <a:outerShdw blurRad="50800" dist="38100" dir="2700000" algn="tl" rotWithShape="0">
              <a:schemeClr val="accent4">
                <a:lumMod val="1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Linking</a:t>
            </a:r>
          </a:p>
        </p:txBody>
      </p:sp>
    </p:spTree>
    <p:extLst>
      <p:ext uri="{BB962C8B-B14F-4D97-AF65-F5344CB8AC3E}">
        <p14:creationId xmlns:p14="http://schemas.microsoft.com/office/powerpoint/2010/main" val="234007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Process</a:t>
            </a:r>
          </a:p>
        </p:txBody>
      </p:sp>
      <p:sp>
        <p:nvSpPr>
          <p:cNvPr id="3" name="Content Placeholder 2"/>
          <p:cNvSpPr>
            <a:spLocks noGrp="1"/>
          </p:cNvSpPr>
          <p:nvPr>
            <p:ph idx="1"/>
          </p:nvPr>
        </p:nvSpPr>
        <p:spPr/>
        <p:txBody>
          <a:bodyPr/>
          <a:lstStyle/>
          <a:p>
            <a:pPr marL="457200" indent="-457200">
              <a:buFont typeface="+mj-lt"/>
              <a:buAutoNum type="arabicPeriod"/>
            </a:pPr>
            <a:r>
              <a:rPr lang="en-US" dirty="0"/>
              <a:t>Preprocessing – Translates source code prior to compilation</a:t>
            </a:r>
          </a:p>
          <a:p>
            <a:pPr marL="857250" lvl="1" indent="-457200">
              <a:buFont typeface="+mj-lt"/>
              <a:buAutoNum type="alphaUcPeriod"/>
            </a:pPr>
            <a:r>
              <a:rPr lang="en-US" dirty="0"/>
              <a:t>Cleans up backslashes</a:t>
            </a:r>
          </a:p>
          <a:p>
            <a:pPr marL="857250" lvl="1" indent="-457200">
              <a:buFont typeface="+mj-lt"/>
              <a:buAutoNum type="alphaUcPeriod"/>
            </a:pPr>
            <a:endParaRPr lang="en-US" dirty="0"/>
          </a:p>
          <a:p>
            <a:pPr marL="857250" lvl="1" indent="-457200">
              <a:buFont typeface="+mj-lt"/>
              <a:buAutoNum type="alphaUcPeriod"/>
            </a:pPr>
            <a:endParaRPr lang="en-US" dirty="0"/>
          </a:p>
          <a:p>
            <a:pPr marL="857250" lvl="1" indent="-457200">
              <a:buFont typeface="+mj-lt"/>
              <a:buAutoNum type="alphaUcPeriod"/>
            </a:pPr>
            <a:endParaRPr lang="en-US" dirty="0"/>
          </a:p>
          <a:p>
            <a:pPr marL="857250" lvl="1" indent="-457200">
              <a:buFont typeface="+mj-lt"/>
              <a:buAutoNum type="alphaUcPeriod"/>
            </a:pPr>
            <a:endParaRPr lang="en-US" dirty="0"/>
          </a:p>
          <a:p>
            <a:pPr marL="857250" lvl="1" indent="-457200">
              <a:buFont typeface="+mj-lt"/>
              <a:buAutoNum type="alphaUcPeriod"/>
            </a:pPr>
            <a:r>
              <a:rPr lang="en-US" dirty="0"/>
              <a:t>Each comment is replaced by one space character</a:t>
            </a:r>
          </a:p>
        </p:txBody>
      </p:sp>
      <p:sp>
        <p:nvSpPr>
          <p:cNvPr id="4" name="Content Placeholder 2"/>
          <p:cNvSpPr txBox="1">
            <a:spLocks/>
          </p:cNvSpPr>
          <p:nvPr/>
        </p:nvSpPr>
        <p:spPr bwMode="auto">
          <a:xfrm>
            <a:off x="277615" y="2496312"/>
            <a:ext cx="8588771" cy="1219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(“Hello \</a:t>
            </a:r>
          </a:p>
          <a:p>
            <a:pPr marL="0" indent="0">
              <a:buNone/>
            </a:pPr>
            <a:r>
              <a:rPr lang="en-US" sz="1600" dirty="0">
                <a:latin typeface="Courier New" panose="02070309020205020404" pitchFamily="49" charset="0"/>
                <a:cs typeface="Courier New" panose="02070309020205020404" pitchFamily="49" charset="0"/>
              </a:rPr>
              <a:t>World!\n”);			</a:t>
            </a:r>
            <a:r>
              <a:rPr lang="en-US" sz="1600" dirty="0">
                <a:solidFill>
                  <a:srgbClr val="006600"/>
                </a:solidFill>
                <a:latin typeface="Courier New" panose="02070309020205020404" pitchFamily="49" charset="0"/>
                <a:cs typeface="Courier New" panose="02070309020205020404" pitchFamily="49" charset="0"/>
              </a:rPr>
              <a:t>// Hello World!</a:t>
            </a:r>
          </a:p>
          <a:p>
            <a:pPr marL="0" indent="0">
              <a:buNone/>
            </a:pPr>
            <a:r>
              <a:rPr lang="en-US" sz="1600" dirty="0">
                <a:solidFill>
                  <a:srgbClr val="006600"/>
                </a:solidFill>
                <a:latin typeface="Courier New" panose="02070309020205020404" pitchFamily="49" charset="0"/>
                <a:cs typeface="Courier New" panose="02070309020205020404" pitchFamily="49" charset="0"/>
              </a:rPr>
              <a:t>// …is converted into…</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(“Hello World!\n”); 	</a:t>
            </a:r>
            <a:r>
              <a:rPr lang="en-US" sz="1600" dirty="0">
                <a:solidFill>
                  <a:srgbClr val="006600"/>
                </a:solidFill>
                <a:latin typeface="Courier New" panose="02070309020205020404" pitchFamily="49" charset="0"/>
                <a:cs typeface="Courier New" panose="02070309020205020404" pitchFamily="49" charset="0"/>
              </a:rPr>
              <a:t>// Hello World!</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277615" y="44958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solidFill>
                  <a:srgbClr val="006600"/>
                </a:solidFill>
                <a:latin typeface="Courier New" panose="02070309020205020404" pitchFamily="49" charset="0"/>
                <a:cs typeface="Courier New" panose="02070309020205020404" pitchFamily="49" charset="0"/>
              </a:rPr>
              <a:t>/* Why put a comment here? */</a:t>
            </a:r>
            <a:r>
              <a:rPr lang="en-US" sz="1600" dirty="0" err="1">
                <a:latin typeface="Courier New" panose="02070309020205020404" pitchFamily="49" charset="0"/>
                <a:cs typeface="Courier New" panose="02070309020205020404" pitchFamily="49" charset="0"/>
              </a:rPr>
              <a:t>someIntegerVariable</a:t>
            </a:r>
            <a:r>
              <a:rPr lang="en-US" sz="1600" dirty="0">
                <a:latin typeface="Courier New" panose="02070309020205020404" pitchFamily="49" charset="0"/>
                <a:cs typeface="Courier New" panose="02070309020205020404" pitchFamily="49" charset="0"/>
              </a:rPr>
              <a:t> = 0;</a:t>
            </a:r>
          </a:p>
          <a:p>
            <a:pPr marL="0" indent="0">
              <a:buNone/>
            </a:pPr>
            <a:r>
              <a:rPr lang="en-US" sz="1600" dirty="0">
                <a:solidFill>
                  <a:srgbClr val="006600"/>
                </a:solidFill>
                <a:latin typeface="Courier New" panose="02070309020205020404" pitchFamily="49" charset="0"/>
                <a:cs typeface="Courier New" panose="02070309020205020404" pitchFamily="49" charset="0"/>
              </a:rPr>
              <a:t>// …is converted into…</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someIntegerVariable</a:t>
            </a:r>
            <a:r>
              <a:rPr lang="en-US" sz="1600" dirty="0">
                <a:latin typeface="Courier New" panose="02070309020205020404" pitchFamily="49" charset="0"/>
                <a:cs typeface="Courier New" panose="02070309020205020404" pitchFamily="49" charset="0"/>
              </a:rPr>
              <a:t>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820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Process</a:t>
            </a:r>
          </a:p>
        </p:txBody>
      </p:sp>
      <p:sp>
        <p:nvSpPr>
          <p:cNvPr id="3" name="Content Placeholder 2"/>
          <p:cNvSpPr>
            <a:spLocks noGrp="1"/>
          </p:cNvSpPr>
          <p:nvPr>
            <p:ph idx="1"/>
          </p:nvPr>
        </p:nvSpPr>
        <p:spPr/>
        <p:txBody>
          <a:bodyPr/>
          <a:lstStyle/>
          <a:p>
            <a:pPr marL="457200" indent="-457200">
              <a:buFont typeface="+mj-lt"/>
              <a:buAutoNum type="arabicPeriod"/>
            </a:pPr>
            <a:r>
              <a:rPr lang="en-US" dirty="0"/>
              <a:t>Preprocessing – Further modifies a source code file by converting directives, constants, and macros</a:t>
            </a:r>
          </a:p>
          <a:p>
            <a:pPr marL="857250" lvl="1" indent="-457200"/>
            <a:r>
              <a:rPr lang="en-US" dirty="0"/>
              <a:t>Directive – commands to the preprocessor that always begins with a pound sign (#)</a:t>
            </a:r>
          </a:p>
          <a:p>
            <a:pPr marL="857250" lvl="1" indent="-457200"/>
            <a:r>
              <a:rPr lang="en-US" dirty="0"/>
              <a:t>Constant – define an identifier and its associated </a:t>
            </a:r>
            <a:r>
              <a:rPr lang="en-US" i="1" dirty="0"/>
              <a:t>value</a:t>
            </a:r>
            <a:r>
              <a:rPr lang="en-US" dirty="0"/>
              <a:t> for an entire source code file</a:t>
            </a:r>
          </a:p>
          <a:p>
            <a:pPr marL="857250" lvl="1" indent="-457200"/>
            <a:r>
              <a:rPr lang="en-US" dirty="0"/>
              <a:t>Macro – define an identifier and its associated </a:t>
            </a:r>
            <a:r>
              <a:rPr lang="en-US" i="1" dirty="0"/>
              <a:t>code</a:t>
            </a:r>
            <a:r>
              <a:rPr lang="en-US" dirty="0"/>
              <a:t> for an entire source code file</a:t>
            </a:r>
          </a:p>
        </p:txBody>
      </p:sp>
    </p:spTree>
    <p:extLst>
      <p:ext uri="{BB962C8B-B14F-4D97-AF65-F5344CB8AC3E}">
        <p14:creationId xmlns:p14="http://schemas.microsoft.com/office/powerpoint/2010/main" val="83645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Process</a:t>
            </a:r>
          </a:p>
        </p:txBody>
      </p:sp>
      <p:sp>
        <p:nvSpPr>
          <p:cNvPr id="3" name="Content Placeholder 2"/>
          <p:cNvSpPr>
            <a:spLocks noGrp="1"/>
          </p:cNvSpPr>
          <p:nvPr>
            <p:ph idx="1"/>
          </p:nvPr>
        </p:nvSpPr>
        <p:spPr/>
        <p:txBody>
          <a:bodyPr/>
          <a:lstStyle/>
          <a:p>
            <a:pPr marL="457200" indent="-457200">
              <a:buFont typeface="+mj-lt"/>
              <a:buAutoNum type="arabicPeriod"/>
            </a:pPr>
            <a:r>
              <a:rPr lang="en-US" dirty="0"/>
              <a:t>Preprocessing – Further modifies a source code file by converting directives, constants, and macros</a:t>
            </a:r>
          </a:p>
          <a:p>
            <a:pPr marL="857250" lvl="1" indent="-457200"/>
            <a:r>
              <a:rPr lang="en-US" dirty="0"/>
              <a:t>Directive – commands to the preprocessor that always begins with a pound sign (#)</a:t>
            </a:r>
          </a:p>
        </p:txBody>
      </p:sp>
      <p:sp>
        <p:nvSpPr>
          <p:cNvPr id="4" name="Content Placeholder 2"/>
          <p:cNvSpPr txBox="1">
            <a:spLocks/>
          </p:cNvSpPr>
          <p:nvPr/>
        </p:nvSpPr>
        <p:spPr bwMode="auto">
          <a:xfrm>
            <a:off x="277615" y="2895600"/>
            <a:ext cx="8588771" cy="3581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rgbClr val="006600"/>
                </a:solidFill>
                <a:latin typeface="Courier New" panose="02070309020205020404" pitchFamily="49" charset="0"/>
                <a:cs typeface="Courier New" panose="02070309020205020404" pitchFamily="49" charset="0"/>
              </a:rPr>
              <a:t>/* DIRECTIVE EXAMPLE #1 */</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		</a:t>
            </a:r>
            <a:r>
              <a:rPr lang="en-US" sz="1600" dirty="0">
                <a:solidFill>
                  <a:srgbClr val="006600"/>
                </a:solidFill>
                <a:latin typeface="Courier New" panose="02070309020205020404" pitchFamily="49" charset="0"/>
                <a:cs typeface="Courier New" panose="02070309020205020404" pitchFamily="49" charset="0"/>
              </a:rPr>
              <a:t>// Copies in entire header file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rgbClr val="006600"/>
                </a:solidFill>
                <a:latin typeface="Courier New" panose="02070309020205020404" pitchFamily="49" charset="0"/>
                <a:cs typeface="Courier New" panose="02070309020205020404" pitchFamily="49" charset="0"/>
              </a:rPr>
              <a:t>/* DIRECTIVE EXAMPLE #2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ifdef</a:t>
            </a:r>
            <a:r>
              <a:rPr lang="en-US" sz="1600" dirty="0">
                <a:latin typeface="Courier New" panose="02070309020205020404" pitchFamily="49" charset="0"/>
                <a:cs typeface="Courier New" panose="02070309020205020404" pitchFamily="49" charset="0"/>
              </a:rPr>
              <a:t> __</a:t>
            </a:r>
            <a:r>
              <a:rPr lang="en-US" sz="1600" dirty="0" err="1">
                <a:latin typeface="Courier New" panose="02070309020205020404" pitchFamily="49" charset="0"/>
                <a:cs typeface="Courier New" panose="02070309020205020404" pitchFamily="49" charset="0"/>
              </a:rPr>
              <a:t>cplusplus</a:t>
            </a: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 If this constant is defined…</a:t>
            </a:r>
          </a:p>
          <a:p>
            <a:pPr marL="0" indent="0">
              <a:buNone/>
            </a:pPr>
            <a:r>
              <a:rPr lang="en-US" sz="1600" dirty="0">
                <a:latin typeface="Courier New" panose="02070309020205020404" pitchFamily="49" charset="0"/>
                <a:cs typeface="Courier New" panose="02070309020205020404" pitchFamily="49" charset="0"/>
              </a:rPr>
              <a:t>	extern “C” {		</a:t>
            </a:r>
            <a:r>
              <a:rPr lang="en-US" sz="1600" dirty="0">
                <a:solidFill>
                  <a:srgbClr val="006600"/>
                </a:solidFill>
                <a:latin typeface="Courier New" panose="02070309020205020404" pitchFamily="49" charset="0"/>
                <a:cs typeface="Courier New" panose="02070309020205020404" pitchFamily="49" charset="0"/>
              </a:rPr>
              <a:t>// …include this code.</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endif</a:t>
            </a: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 That is all.</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rgbClr val="006600"/>
                </a:solidFill>
                <a:latin typeface="Courier New" panose="02070309020205020404" pitchFamily="49" charset="0"/>
                <a:cs typeface="Courier New" panose="02070309020205020404" pitchFamily="49" charset="0"/>
              </a:rPr>
              <a:t>/* DIRECTIVE EXAMPLE #3 */</a:t>
            </a:r>
          </a:p>
          <a:p>
            <a:pPr marL="0" indent="0">
              <a:buNone/>
            </a:pPr>
            <a:r>
              <a:rPr lang="en-US" sz="1600" dirty="0">
                <a:latin typeface="Courier New" panose="02070309020205020404" pitchFamily="49" charset="0"/>
                <a:cs typeface="Courier New" panose="02070309020205020404" pitchFamily="49" charset="0"/>
              </a:rPr>
              <a:t>#if DLEVEL &gt; 5</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 Execute this code if DLEVEL is greater than 5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endif</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8225209"/>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b46a1f42-d9ef-485c-a1c8-eb38d14efb06">688CW-1390982759-796</_dlc_DocId>
    <_dlc_DocIdUrl xmlns="b46a1f42-d9ef-485c-a1c8-eb38d14efb06">
      <Url>https://org1.eis.af.mil/sites/688iow/318IOG/90ios/DOT/_layouts/DocIdRedir.aspx?ID=688CW-1390982759-796</Url>
      <Description>688CW-1390982759-796</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7674591-288E-407E-B9B8-EFC3D90616AD}">
  <ds:schemaRefs>
    <ds:schemaRef ds:uri="http://schemas.microsoft.com/office/2006/metadata/properties"/>
    <ds:schemaRef ds:uri="http://www.w3.org/XML/1998/namespace"/>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46a1f42-d9ef-485c-a1c8-eb38d14efb06"/>
  </ds:schemaRefs>
</ds:datastoreItem>
</file>

<file path=customXml/itemProps2.xml><?xml version="1.0" encoding="utf-8"?>
<ds:datastoreItem xmlns:ds="http://schemas.openxmlformats.org/officeDocument/2006/customXml" ds:itemID="{2E98E76B-F084-4E91-AAEC-82B92BFCB5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4.xml><?xml version="1.0" encoding="utf-8"?>
<ds:datastoreItem xmlns:ds="http://schemas.openxmlformats.org/officeDocument/2006/customXml" ds:itemID="{1A39DFDF-3953-40A9-BD8A-844083DBF55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8864</TotalTime>
  <Words>4386</Words>
  <Application>Microsoft Office PowerPoint</Application>
  <PresentationFormat>On-screen Show (4:3)</PresentationFormat>
  <Paragraphs>580</Paragraphs>
  <Slides>30</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Courier New</vt:lpstr>
      <vt:lpstr>Wingdings</vt:lpstr>
      <vt:lpstr>Generic</vt:lpstr>
      <vt:lpstr>C Compiler</vt:lpstr>
      <vt:lpstr>Outline</vt:lpstr>
      <vt:lpstr>Definitions</vt:lpstr>
      <vt:lpstr>Types of Files</vt:lpstr>
      <vt:lpstr>Compilation Process</vt:lpstr>
      <vt:lpstr>Compilation Process</vt:lpstr>
      <vt:lpstr>Compilation Process</vt:lpstr>
      <vt:lpstr>Compilation Process</vt:lpstr>
      <vt:lpstr>Compilation Process</vt:lpstr>
      <vt:lpstr>Compilation Process</vt:lpstr>
      <vt:lpstr>Compilation Process</vt:lpstr>
      <vt:lpstr>Compilation Process</vt:lpstr>
      <vt:lpstr>Compilation Process</vt:lpstr>
      <vt:lpstr>Compilation Process</vt:lpstr>
      <vt:lpstr>Compilation Process</vt:lpstr>
      <vt:lpstr>Developer Command Prompt</vt:lpstr>
      <vt:lpstr>Manual Compilation</vt:lpstr>
      <vt:lpstr>Manual Compilation</vt:lpstr>
      <vt:lpstr>Manual Compilation</vt:lpstr>
      <vt:lpstr>Manual Compilation</vt:lpstr>
      <vt:lpstr>Manual Compilation</vt:lpstr>
      <vt:lpstr>Performance Lab 1</vt:lpstr>
      <vt:lpstr>Manual Linking</vt:lpstr>
      <vt:lpstr>Manual Linking</vt:lpstr>
      <vt:lpstr>Manual Linking (CLI)</vt:lpstr>
      <vt:lpstr>Manual Linking (GUI)</vt:lpstr>
      <vt:lpstr>Demonstration Lab </vt:lpstr>
      <vt:lpstr>Performance Lab 2</vt:lpstr>
      <vt:lpstr>Summary</vt:lpstr>
      <vt:lpstr>Block:  I Unit:  4 Objective:  a</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351</cp:revision>
  <dcterms:created xsi:type="dcterms:W3CDTF">2012-04-23T20:09:00Z</dcterms:created>
  <dcterms:modified xsi:type="dcterms:W3CDTF">2017-08-23T20:23:21Z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7d2e56ea-df5a-4748-8529-8f440617e670</vt:lpwstr>
  </property>
</Properties>
</file>