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6"/>
  </p:notesMasterIdLst>
  <p:sldIdLst>
    <p:sldId id="314" r:id="rId6"/>
    <p:sldId id="316" r:id="rId7"/>
    <p:sldId id="317" r:id="rId8"/>
    <p:sldId id="318" r:id="rId9"/>
    <p:sldId id="319" r:id="rId10"/>
    <p:sldId id="320" r:id="rId11"/>
    <p:sldId id="321" r:id="rId12"/>
    <p:sldId id="332" r:id="rId13"/>
    <p:sldId id="333" r:id="rId14"/>
    <p:sldId id="335" r:id="rId15"/>
    <p:sldId id="334" r:id="rId16"/>
    <p:sldId id="336" r:id="rId17"/>
    <p:sldId id="337" r:id="rId18"/>
    <p:sldId id="385" r:id="rId19"/>
    <p:sldId id="338" r:id="rId20"/>
    <p:sldId id="339" r:id="rId21"/>
    <p:sldId id="340" r:id="rId22"/>
    <p:sldId id="344" r:id="rId23"/>
    <p:sldId id="346" r:id="rId24"/>
    <p:sldId id="343" r:id="rId25"/>
    <p:sldId id="348" r:id="rId26"/>
    <p:sldId id="350" r:id="rId27"/>
    <p:sldId id="351" r:id="rId28"/>
    <p:sldId id="347" r:id="rId29"/>
    <p:sldId id="362" r:id="rId30"/>
    <p:sldId id="361" r:id="rId31"/>
    <p:sldId id="366" r:id="rId32"/>
    <p:sldId id="367" r:id="rId33"/>
    <p:sldId id="384" r:id="rId34"/>
    <p:sldId id="3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CC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84787" autoAdjust="0"/>
  </p:normalViewPr>
  <p:slideViewPr>
    <p:cSldViewPr>
      <p:cViewPr varScale="1">
        <p:scale>
          <a:sx n="63" d="100"/>
          <a:sy n="63" d="100"/>
        </p:scale>
        <p:origin x="1032" y="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418280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aseline="0" dirty="0"/>
              <a:t>“…every requirement.”  Test input should include, at a minimum, the following situations:</a:t>
            </a:r>
          </a:p>
          <a:p>
            <a:pPr marL="171450" indent="-171450">
              <a:buFont typeface="Arial" panose="020B0604020202020204" pitchFamily="34" charset="0"/>
              <a:buChar char="•"/>
            </a:pPr>
            <a:r>
              <a:rPr lang="en-US" baseline="0" dirty="0"/>
              <a:t>Normal input</a:t>
            </a:r>
          </a:p>
          <a:p>
            <a:pPr marL="171450" indent="-171450">
              <a:buFont typeface="Arial" panose="020B0604020202020204" pitchFamily="34" charset="0"/>
              <a:buChar char="•"/>
            </a:pPr>
            <a:r>
              <a:rPr lang="en-US" baseline="0" dirty="0"/>
              <a:t>sentence_ptr is NULL</a:t>
            </a:r>
          </a:p>
          <a:p>
            <a:pPr marL="171450" indent="-171450">
              <a:buFont typeface="Arial" panose="020B0604020202020204" pitchFamily="34" charset="0"/>
              <a:buChar char="•"/>
            </a:pPr>
            <a:r>
              <a:rPr lang="en-US" baseline="0" dirty="0" err="1"/>
              <a:t>searchWord_ptr</a:t>
            </a:r>
            <a:r>
              <a:rPr lang="en-US" baseline="0" dirty="0"/>
              <a:t> is NULL</a:t>
            </a:r>
          </a:p>
          <a:p>
            <a:pPr marL="171450" indent="-171450">
              <a:buFont typeface="Arial" panose="020B0604020202020204" pitchFamily="34" charset="0"/>
              <a:buChar char="•"/>
            </a:pPr>
            <a:r>
              <a:rPr lang="en-US" baseline="0" dirty="0" err="1"/>
              <a:t>errorCode_ptr</a:t>
            </a:r>
            <a:r>
              <a:rPr lang="en-US" baseline="0" dirty="0"/>
              <a:t> is NULL</a:t>
            </a:r>
          </a:p>
          <a:p>
            <a:pPr marL="171450" indent="-171450">
              <a:buFont typeface="Arial" panose="020B0604020202020204" pitchFamily="34" charset="0"/>
              <a:buChar char="•"/>
            </a:pPr>
            <a:r>
              <a:rPr lang="en-US" baseline="0" dirty="0"/>
              <a:t>Two occurrences of </a:t>
            </a:r>
            <a:r>
              <a:rPr lang="en-US" baseline="0" dirty="0" err="1"/>
              <a:t>searchWord</a:t>
            </a:r>
            <a:endParaRPr lang="en-US" baseline="0" dirty="0"/>
          </a:p>
          <a:p>
            <a:pPr marL="171450" indent="-171450">
              <a:buFont typeface="Arial" panose="020B0604020202020204" pitchFamily="34" charset="0"/>
              <a:buChar char="•"/>
            </a:pPr>
            <a:r>
              <a:rPr lang="en-US" baseline="0" dirty="0"/>
              <a:t>No occurrences of </a:t>
            </a:r>
            <a:r>
              <a:rPr lang="en-US" baseline="0" dirty="0" err="1"/>
              <a:t>searchWord</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“human-readable results” should include, at a minimum:</a:t>
            </a:r>
          </a:p>
          <a:p>
            <a:pPr marL="171450" indent="-171450">
              <a:buFont typeface="Arial" panose="020B0604020202020204" pitchFamily="34" charset="0"/>
              <a:buChar char="•"/>
            </a:pPr>
            <a:r>
              <a:rPr lang="en-US" baseline="0" dirty="0"/>
              <a:t>“Pass” if the test passes</a:t>
            </a:r>
          </a:p>
          <a:p>
            <a:pPr marL="171450" indent="-171450">
              <a:buFont typeface="Arial" panose="020B0604020202020204" pitchFamily="34" charset="0"/>
              <a:buChar char="•"/>
            </a:pPr>
            <a:r>
              <a:rPr lang="en-US" baseline="0" dirty="0"/>
              <a:t>“Fail”, the expected result, and the received result if the test fails</a:t>
            </a:r>
          </a:p>
          <a:p>
            <a:pPr marL="171450" indent="-171450">
              <a:buFont typeface="Arial" panose="020B0604020202020204" pitchFamily="34" charset="0"/>
              <a:buChar char="•"/>
            </a:pPr>
            <a:r>
              <a:rPr lang="en-US" baseline="0" dirty="0"/>
              <a:t>A summary after all tests have run.  “20 tests run and 19 tests passed.”</a:t>
            </a:r>
          </a:p>
          <a:p>
            <a:endParaRPr lang="en-US" dirty="0"/>
          </a:p>
          <a:p>
            <a:r>
              <a:rPr lang="en-US" dirty="0"/>
              <a:t>Copy-Paste from PL I.5.a-4</a:t>
            </a:r>
          </a:p>
          <a:p>
            <a:endParaRPr lang="en-US" dirty="0"/>
          </a:p>
          <a:p>
            <a:pPr marL="0" indent="0" algn="ctr">
              <a:buNone/>
            </a:pPr>
            <a:r>
              <a:rPr lang="en-US" dirty="0">
                <a:effectLst>
                  <a:outerShdw blurRad="38100" dist="38100" dir="2700000" algn="tl">
                    <a:srgbClr val="000000">
                      <a:alpha val="43137"/>
                    </a:srgbClr>
                  </a:outerShdw>
                </a:effectLst>
              </a:rPr>
              <a:t>Function Arguments</a:t>
            </a:r>
          </a:p>
          <a:p>
            <a:pPr marL="0" indent="0" algn="ctr">
              <a:buNone/>
            </a:pPr>
            <a:r>
              <a:rPr lang="en-US" dirty="0"/>
              <a:t>“</a:t>
            </a:r>
            <a:r>
              <a:rPr lang="en-US" dirty="0" err="1"/>
              <a:t>Surfin</a:t>
            </a:r>
            <a:r>
              <a:rPr lang="en-US" dirty="0"/>
              <a:t>’ Bird”</a:t>
            </a:r>
          </a:p>
          <a:p>
            <a:endParaRPr lang="en-US" sz="1800" dirty="0"/>
          </a:p>
          <a:p>
            <a:r>
              <a:rPr lang="en-US" sz="1800" dirty="0"/>
              <a:t>Return value – </a:t>
            </a:r>
          </a:p>
          <a:p>
            <a:pPr lvl="1"/>
            <a:r>
              <a:rPr lang="en-US" sz="1800" dirty="0"/>
              <a:t>char pointer to first occurrence of </a:t>
            </a:r>
            <a:r>
              <a:rPr lang="en-US" sz="1800" dirty="0" err="1">
                <a:latin typeface="Courier New" panose="02070309020205020404" pitchFamily="49" charset="0"/>
                <a:cs typeface="Courier New" panose="02070309020205020404" pitchFamily="49" charset="0"/>
              </a:rPr>
              <a:t>searchWord</a:t>
            </a:r>
            <a:endParaRPr lang="en-US" sz="1800" dirty="0"/>
          </a:p>
          <a:p>
            <a:pPr lvl="1"/>
            <a:r>
              <a:rPr lang="en-US" sz="1800" dirty="0">
                <a:latin typeface="Courier New" panose="02070309020205020404" pitchFamily="49" charset="0"/>
                <a:cs typeface="Courier New" panose="02070309020205020404" pitchFamily="49" charset="0"/>
              </a:rPr>
              <a:t>NULL</a:t>
            </a:r>
            <a:r>
              <a:rPr lang="en-US" sz="1800" dirty="0"/>
              <a:t> for all other situations (e.g., </a:t>
            </a:r>
            <a:r>
              <a:rPr lang="en-US" sz="1800" dirty="0">
                <a:latin typeface="Courier New" panose="02070309020205020404" pitchFamily="49" charset="0"/>
                <a:cs typeface="Courier New" panose="02070309020205020404" pitchFamily="49" charset="0"/>
              </a:rPr>
              <a:t>NULL</a:t>
            </a:r>
            <a:r>
              <a:rPr lang="en-US" sz="1800" dirty="0"/>
              <a:t> pointers, word not found)</a:t>
            </a:r>
            <a:endParaRPr lang="en-US" sz="1800" dirty="0">
              <a:latin typeface="Courier New" panose="02070309020205020404" pitchFamily="49" charset="0"/>
              <a:cs typeface="Courier New" panose="02070309020205020404" pitchFamily="49" charset="0"/>
            </a:endParaRPr>
          </a:p>
          <a:p>
            <a:r>
              <a:rPr lang="en-US" sz="1800" dirty="0"/>
              <a:t>Parameters – </a:t>
            </a:r>
          </a:p>
          <a:p>
            <a:pPr lvl="1"/>
            <a:r>
              <a:rPr lang="en-US" sz="1800" dirty="0">
                <a:latin typeface="Courier New" panose="02070309020205020404" pitchFamily="49" charset="0"/>
                <a:cs typeface="Courier New" panose="02070309020205020404" pitchFamily="49" charset="0"/>
              </a:rPr>
              <a:t>sentence_ptr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searchWord_ptr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errorCode_ptr</a:t>
            </a:r>
            <a:r>
              <a:rPr lang="en-US" sz="1800" dirty="0"/>
              <a:t> – </a:t>
            </a:r>
            <a:r>
              <a:rPr lang="en-US" sz="1800" dirty="0" err="1"/>
              <a:t>int</a:t>
            </a:r>
            <a:r>
              <a:rPr lang="en-US" sz="1800" dirty="0"/>
              <a:t> memory address to store an error code</a:t>
            </a:r>
          </a:p>
          <a:p>
            <a:r>
              <a:rPr lang="en-US" sz="1800" dirty="0"/>
              <a:t>Purpose – </a:t>
            </a:r>
            <a:r>
              <a:rPr lang="en-US" sz="1800" i="1" u="sng" dirty="0">
                <a:effectLst>
                  <a:outerShdw blurRad="38100" dist="38100" dir="2700000" algn="tl">
                    <a:srgbClr val="000000">
                      <a:alpha val="43137"/>
                    </a:srgbClr>
                  </a:outerShdw>
                </a:effectLst>
              </a:rPr>
              <a:t>Safely</a:t>
            </a:r>
            <a:r>
              <a:rPr lang="en-US" sz="1800" dirty="0">
                <a:effectLst>
                  <a:outerShdw blurRad="38100" dist="38100" dir="2700000" algn="tl">
                    <a:srgbClr val="000000">
                      <a:alpha val="43137"/>
                    </a:srgbClr>
                  </a:outerShdw>
                </a:effectLst>
              </a:rPr>
              <a:t> </a:t>
            </a:r>
            <a:r>
              <a:rPr lang="en-US" sz="1800" dirty="0"/>
              <a:t>locate the memory address of the string found at </a:t>
            </a:r>
            <a:r>
              <a:rPr lang="en-US" sz="1800" dirty="0" err="1">
                <a:latin typeface="Courier New" panose="02070309020205020404" pitchFamily="49" charset="0"/>
                <a:cs typeface="Courier New" panose="02070309020205020404" pitchFamily="49" charset="0"/>
              </a:rPr>
              <a:t>searchWord_ptr</a:t>
            </a:r>
            <a:r>
              <a:rPr lang="en-US" sz="1800" dirty="0"/>
              <a:t> </a:t>
            </a:r>
          </a:p>
          <a:p>
            <a:r>
              <a:rPr lang="en-US" sz="1800" dirty="0"/>
              <a:t>Requirements – </a:t>
            </a:r>
          </a:p>
          <a:p>
            <a:pPr lvl="1"/>
            <a:r>
              <a:rPr lang="en-US" sz="1800" dirty="0">
                <a:cs typeface="Courier New" panose="02070309020205020404" pitchFamily="49" charset="0"/>
              </a:rPr>
              <a:t>Only Address Arithmetic is permitted to access </a:t>
            </a:r>
            <a:r>
              <a:rPr lang="en-US" sz="1800" dirty="0">
                <a:latin typeface="Courier New" panose="02070309020205020404" pitchFamily="49" charset="0"/>
                <a:cs typeface="Courier New" panose="02070309020205020404" pitchFamily="49" charset="0"/>
              </a:rPr>
              <a:t>sentence_ptr</a:t>
            </a:r>
            <a:r>
              <a:rPr lang="en-US" sz="1800" dirty="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searchWord_ptr</a:t>
            </a:r>
            <a:r>
              <a:rPr lang="en-US" sz="1800" dirty="0">
                <a:cs typeface="Courier New" panose="02070309020205020404" pitchFamily="49" charset="0"/>
              </a:rPr>
              <a:t> </a:t>
            </a:r>
          </a:p>
          <a:p>
            <a:pPr lvl="1"/>
            <a:r>
              <a:rPr lang="en-US" sz="1800" dirty="0">
                <a:cs typeface="Courier New" panose="02070309020205020404" pitchFamily="49" charset="0"/>
              </a:rPr>
              <a:t>Assign your error code to the memory address found in </a:t>
            </a:r>
            <a:r>
              <a:rPr lang="en-US" sz="1800" dirty="0" err="1">
                <a:latin typeface="Courier New" panose="02070309020205020404" pitchFamily="49" charset="0"/>
                <a:cs typeface="Courier New" panose="02070309020205020404" pitchFamily="49" charset="0"/>
              </a:rPr>
              <a:t>errorCode_ptr</a:t>
            </a:r>
            <a:r>
              <a:rPr lang="en-US" sz="1800" dirty="0">
                <a:cs typeface="Courier New" panose="02070309020205020404" pitchFamily="49" charset="0"/>
              </a:rPr>
              <a:t> (error codes are #defined in the stub code)</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143225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aseline="0" dirty="0"/>
              <a:t>“…every requirement.”  Test input should include, at a minimum, the following situations:</a:t>
            </a:r>
          </a:p>
          <a:p>
            <a:pPr marL="171450" indent="-171450">
              <a:buFont typeface="Arial" panose="020B0604020202020204" pitchFamily="34" charset="0"/>
              <a:buChar char="•"/>
            </a:pPr>
            <a:r>
              <a:rPr lang="en-US" baseline="0" dirty="0"/>
              <a:t>Normal input</a:t>
            </a:r>
          </a:p>
          <a:p>
            <a:pPr marL="171450" indent="-171450">
              <a:buFont typeface="Arial" panose="020B0604020202020204" pitchFamily="34" charset="0"/>
              <a:buChar char="•"/>
            </a:pPr>
            <a:r>
              <a:rPr lang="en-US" baseline="0" dirty="0"/>
              <a:t>sentence_ptr is NULL</a:t>
            </a:r>
          </a:p>
          <a:p>
            <a:pPr marL="171450" indent="-171450">
              <a:buFont typeface="Arial" panose="020B0604020202020204" pitchFamily="34" charset="0"/>
              <a:buChar char="•"/>
            </a:pPr>
            <a:r>
              <a:rPr lang="en-US" baseline="0" dirty="0" err="1"/>
              <a:t>searchWord_ptr</a:t>
            </a:r>
            <a:r>
              <a:rPr lang="en-US" baseline="0" dirty="0"/>
              <a:t> is NULL</a:t>
            </a:r>
          </a:p>
          <a:p>
            <a:pPr marL="171450" indent="-171450">
              <a:buFont typeface="Arial" panose="020B0604020202020204" pitchFamily="34" charset="0"/>
              <a:buChar char="•"/>
            </a:pPr>
            <a:r>
              <a:rPr lang="en-US" baseline="0" dirty="0" err="1"/>
              <a:t>errorCode_ptr</a:t>
            </a:r>
            <a:r>
              <a:rPr lang="en-US" baseline="0" dirty="0"/>
              <a:t> is NULL</a:t>
            </a:r>
          </a:p>
          <a:p>
            <a:pPr marL="171450" indent="-171450">
              <a:buFont typeface="Arial" panose="020B0604020202020204" pitchFamily="34" charset="0"/>
              <a:buChar char="•"/>
            </a:pPr>
            <a:r>
              <a:rPr lang="en-US" baseline="0" dirty="0"/>
              <a:t>Two occurrences of </a:t>
            </a:r>
            <a:r>
              <a:rPr lang="en-US" baseline="0" dirty="0" err="1"/>
              <a:t>searchWord</a:t>
            </a:r>
            <a:endParaRPr lang="en-US" baseline="0" dirty="0"/>
          </a:p>
          <a:p>
            <a:pPr marL="171450" indent="-171450">
              <a:buFont typeface="Arial" panose="020B0604020202020204" pitchFamily="34" charset="0"/>
              <a:buChar char="•"/>
            </a:pPr>
            <a:r>
              <a:rPr lang="en-US" baseline="0" dirty="0"/>
              <a:t>No occurrences of </a:t>
            </a:r>
            <a:r>
              <a:rPr lang="en-US" baseline="0" dirty="0" err="1"/>
              <a:t>searchWord</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“human-readable results” should include, at a minimum:</a:t>
            </a:r>
          </a:p>
          <a:p>
            <a:pPr marL="171450" indent="-171450">
              <a:buFont typeface="Arial" panose="020B0604020202020204" pitchFamily="34" charset="0"/>
              <a:buChar char="•"/>
            </a:pPr>
            <a:r>
              <a:rPr lang="en-US" baseline="0" dirty="0"/>
              <a:t>“Pass” if the test passes</a:t>
            </a:r>
          </a:p>
          <a:p>
            <a:pPr marL="171450" indent="-171450">
              <a:buFont typeface="Arial" panose="020B0604020202020204" pitchFamily="34" charset="0"/>
              <a:buChar char="•"/>
            </a:pPr>
            <a:r>
              <a:rPr lang="en-US" baseline="0" dirty="0"/>
              <a:t>“Fail”, the expected result, and the received result if the test fails</a:t>
            </a:r>
          </a:p>
          <a:p>
            <a:pPr marL="171450" indent="-171450">
              <a:buFont typeface="Arial" panose="020B0604020202020204" pitchFamily="34" charset="0"/>
              <a:buChar char="•"/>
            </a:pPr>
            <a:r>
              <a:rPr lang="en-US" baseline="0" dirty="0"/>
              <a:t>A summary after all tests have run.  “20 tests run and 19 tests passed.”</a:t>
            </a:r>
          </a:p>
          <a:p>
            <a:endParaRPr lang="en-US" dirty="0"/>
          </a:p>
          <a:p>
            <a:r>
              <a:rPr lang="en-US" dirty="0"/>
              <a:t>Copy-Paste from PL I.5.a-4</a:t>
            </a:r>
          </a:p>
          <a:p>
            <a:endParaRPr lang="en-US" dirty="0"/>
          </a:p>
          <a:p>
            <a:pPr marL="0" indent="0" algn="ctr">
              <a:buNone/>
            </a:pPr>
            <a:r>
              <a:rPr lang="en-US" dirty="0">
                <a:effectLst>
                  <a:outerShdw blurRad="38100" dist="38100" dir="2700000" algn="tl">
                    <a:srgbClr val="000000">
                      <a:alpha val="43137"/>
                    </a:srgbClr>
                  </a:outerShdw>
                </a:effectLst>
              </a:rPr>
              <a:t>Function Arguments</a:t>
            </a:r>
          </a:p>
          <a:p>
            <a:pPr marL="0" indent="0" algn="ctr">
              <a:buNone/>
            </a:pPr>
            <a:r>
              <a:rPr lang="en-US" dirty="0"/>
              <a:t>“</a:t>
            </a:r>
            <a:r>
              <a:rPr lang="en-US" dirty="0" err="1"/>
              <a:t>Surfin</a:t>
            </a:r>
            <a:r>
              <a:rPr lang="en-US" dirty="0"/>
              <a:t>’ Bird”</a:t>
            </a:r>
          </a:p>
          <a:p>
            <a:endParaRPr lang="en-US" sz="1800" dirty="0"/>
          </a:p>
          <a:p>
            <a:r>
              <a:rPr lang="en-US" sz="1800" dirty="0"/>
              <a:t>Return value – </a:t>
            </a:r>
          </a:p>
          <a:p>
            <a:pPr lvl="1"/>
            <a:r>
              <a:rPr lang="en-US" sz="1800" dirty="0"/>
              <a:t>char pointer to first occurrence of </a:t>
            </a:r>
            <a:r>
              <a:rPr lang="en-US" sz="1800" dirty="0" err="1">
                <a:latin typeface="Courier New" panose="02070309020205020404" pitchFamily="49" charset="0"/>
                <a:cs typeface="Courier New" panose="02070309020205020404" pitchFamily="49" charset="0"/>
              </a:rPr>
              <a:t>searchWord</a:t>
            </a:r>
            <a:endParaRPr lang="en-US" sz="1800" dirty="0"/>
          </a:p>
          <a:p>
            <a:pPr lvl="1"/>
            <a:r>
              <a:rPr lang="en-US" sz="1800" dirty="0">
                <a:latin typeface="Courier New" panose="02070309020205020404" pitchFamily="49" charset="0"/>
                <a:cs typeface="Courier New" panose="02070309020205020404" pitchFamily="49" charset="0"/>
              </a:rPr>
              <a:t>NULL</a:t>
            </a:r>
            <a:r>
              <a:rPr lang="en-US" sz="1800" dirty="0"/>
              <a:t> for all other situations (e.g., </a:t>
            </a:r>
            <a:r>
              <a:rPr lang="en-US" sz="1800" dirty="0">
                <a:latin typeface="Courier New" panose="02070309020205020404" pitchFamily="49" charset="0"/>
                <a:cs typeface="Courier New" panose="02070309020205020404" pitchFamily="49" charset="0"/>
              </a:rPr>
              <a:t>NULL</a:t>
            </a:r>
            <a:r>
              <a:rPr lang="en-US" sz="1800" dirty="0"/>
              <a:t> pointers, word not found)</a:t>
            </a:r>
            <a:endParaRPr lang="en-US" sz="1800" dirty="0">
              <a:latin typeface="Courier New" panose="02070309020205020404" pitchFamily="49" charset="0"/>
              <a:cs typeface="Courier New" panose="02070309020205020404" pitchFamily="49" charset="0"/>
            </a:endParaRPr>
          </a:p>
          <a:p>
            <a:r>
              <a:rPr lang="en-US" sz="1800" dirty="0"/>
              <a:t>Parameters – </a:t>
            </a:r>
          </a:p>
          <a:p>
            <a:pPr lvl="1"/>
            <a:r>
              <a:rPr lang="en-US" sz="1800" dirty="0">
                <a:latin typeface="Courier New" panose="02070309020205020404" pitchFamily="49" charset="0"/>
                <a:cs typeface="Courier New" panose="02070309020205020404" pitchFamily="49" charset="0"/>
              </a:rPr>
              <a:t>sentence_ptr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searchWord_ptr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errorCode_ptr</a:t>
            </a:r>
            <a:r>
              <a:rPr lang="en-US" sz="1800" dirty="0"/>
              <a:t> – </a:t>
            </a:r>
            <a:r>
              <a:rPr lang="en-US" sz="1800" dirty="0" err="1"/>
              <a:t>int</a:t>
            </a:r>
            <a:r>
              <a:rPr lang="en-US" sz="1800" dirty="0"/>
              <a:t> memory address to store an error code</a:t>
            </a:r>
          </a:p>
          <a:p>
            <a:r>
              <a:rPr lang="en-US" sz="1800" dirty="0"/>
              <a:t>Purpose – </a:t>
            </a:r>
            <a:r>
              <a:rPr lang="en-US" sz="1800" i="1" u="sng" dirty="0">
                <a:effectLst>
                  <a:outerShdw blurRad="38100" dist="38100" dir="2700000" algn="tl">
                    <a:srgbClr val="000000">
                      <a:alpha val="43137"/>
                    </a:srgbClr>
                  </a:outerShdw>
                </a:effectLst>
              </a:rPr>
              <a:t>Safely</a:t>
            </a:r>
            <a:r>
              <a:rPr lang="en-US" sz="1800" dirty="0">
                <a:effectLst>
                  <a:outerShdw blurRad="38100" dist="38100" dir="2700000" algn="tl">
                    <a:srgbClr val="000000">
                      <a:alpha val="43137"/>
                    </a:srgbClr>
                  </a:outerShdw>
                </a:effectLst>
              </a:rPr>
              <a:t> </a:t>
            </a:r>
            <a:r>
              <a:rPr lang="en-US" sz="1800" dirty="0"/>
              <a:t>locate the memory address of the string found at </a:t>
            </a:r>
            <a:r>
              <a:rPr lang="en-US" sz="1800" dirty="0" err="1">
                <a:latin typeface="Courier New" panose="02070309020205020404" pitchFamily="49" charset="0"/>
                <a:cs typeface="Courier New" panose="02070309020205020404" pitchFamily="49" charset="0"/>
              </a:rPr>
              <a:t>searchWord_ptr</a:t>
            </a:r>
            <a:r>
              <a:rPr lang="en-US" sz="1800" dirty="0"/>
              <a:t> </a:t>
            </a:r>
          </a:p>
          <a:p>
            <a:r>
              <a:rPr lang="en-US" sz="1800" dirty="0"/>
              <a:t>Requirements – </a:t>
            </a:r>
          </a:p>
          <a:p>
            <a:pPr lvl="1"/>
            <a:r>
              <a:rPr lang="en-US" sz="1800" dirty="0">
                <a:cs typeface="Courier New" panose="02070309020205020404" pitchFamily="49" charset="0"/>
              </a:rPr>
              <a:t>Only Address Arithmetic is permitted to access </a:t>
            </a:r>
            <a:r>
              <a:rPr lang="en-US" sz="1800" dirty="0">
                <a:latin typeface="Courier New" panose="02070309020205020404" pitchFamily="49" charset="0"/>
                <a:cs typeface="Courier New" panose="02070309020205020404" pitchFamily="49" charset="0"/>
              </a:rPr>
              <a:t>sentence_ptr</a:t>
            </a:r>
            <a:r>
              <a:rPr lang="en-US" sz="1800" dirty="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searchWord_ptr</a:t>
            </a:r>
            <a:r>
              <a:rPr lang="en-US" sz="1800" dirty="0">
                <a:cs typeface="Courier New" panose="02070309020205020404" pitchFamily="49" charset="0"/>
              </a:rPr>
              <a:t> </a:t>
            </a:r>
          </a:p>
          <a:p>
            <a:pPr lvl="1"/>
            <a:r>
              <a:rPr lang="en-US" sz="1800" dirty="0">
                <a:cs typeface="Courier New" panose="02070309020205020404" pitchFamily="49" charset="0"/>
              </a:rPr>
              <a:t>Assign your error code to the memory address found in </a:t>
            </a:r>
            <a:r>
              <a:rPr lang="en-US" sz="1800" dirty="0" err="1">
                <a:latin typeface="Courier New" panose="02070309020205020404" pitchFamily="49" charset="0"/>
                <a:cs typeface="Courier New" panose="02070309020205020404" pitchFamily="49" charset="0"/>
              </a:rPr>
              <a:t>errorCode_ptr</a:t>
            </a:r>
            <a:r>
              <a:rPr lang="en-US" sz="1800" dirty="0">
                <a:cs typeface="Courier New" panose="02070309020205020404" pitchFamily="49" charset="0"/>
              </a:rPr>
              <a:t> (error codes are #defined in the stub code)</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132305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TRIVIA 1:</a:t>
            </a:r>
            <a:r>
              <a:rPr lang="en-US" dirty="0"/>
              <a:t>  The Baxter</a:t>
            </a:r>
            <a:r>
              <a:rPr lang="en-US" baseline="0" dirty="0"/>
              <a:t> Building is the home to the Fantastic Four (see: Marvel Comic Book Universe).</a:t>
            </a:r>
            <a:endParaRPr lang="en-US" dirty="0"/>
          </a:p>
          <a:p>
            <a:endParaRPr lang="en-US" dirty="0"/>
          </a:p>
          <a:p>
            <a:r>
              <a:rPr lang="en-US" b="1" dirty="0"/>
              <a:t>TRIVIA</a:t>
            </a:r>
            <a:r>
              <a:rPr lang="en-US" b="1" baseline="0" dirty="0"/>
              <a:t> 2:</a:t>
            </a:r>
            <a:r>
              <a:rPr lang="en-US" baseline="0" dirty="0"/>
              <a:t>  420 Paper St. is the address of the home Tyler Durden was squatting in (see: Fight Club).</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1496687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a:t>
            </a:r>
            <a:r>
              <a:rPr lang="en-US" b="1" baseline="0" dirty="0"/>
              <a:t> NOTE:</a:t>
            </a:r>
            <a:r>
              <a:rPr lang="en-US" b="0" baseline="0" dirty="0"/>
              <a:t>  When establishing an array of </a:t>
            </a:r>
            <a:r>
              <a:rPr lang="en-US" b="0" baseline="0" dirty="0" err="1"/>
              <a:t>structs</a:t>
            </a:r>
            <a:r>
              <a:rPr lang="en-US" b="0" baseline="0" dirty="0"/>
              <a:t>, the compiler this example was tested on seems to duplicate the established </a:t>
            </a:r>
            <a:r>
              <a:rPr lang="en-US" b="0" baseline="0" dirty="0" err="1"/>
              <a:t>struct</a:t>
            </a:r>
            <a:r>
              <a:rPr lang="en-US" b="0" baseline="0" dirty="0"/>
              <a:t> in memory.  Modifications to the </a:t>
            </a:r>
            <a:r>
              <a:rPr lang="en-US" b="0" baseline="0" dirty="0" err="1"/>
              <a:t>struct</a:t>
            </a:r>
            <a:r>
              <a:rPr lang="en-US" b="0" baseline="0" dirty="0"/>
              <a:t> within the array will not modify the original and vice-versa.  The solution to this dilemma, as established on the next slide, is to create an array of </a:t>
            </a:r>
            <a:r>
              <a:rPr lang="en-US" b="0" baseline="0" dirty="0" err="1"/>
              <a:t>struct</a:t>
            </a:r>
            <a:r>
              <a:rPr lang="en-US" b="0" baseline="0" dirty="0"/>
              <a:t> pointers.</a:t>
            </a:r>
            <a:endParaRPr lang="en-US" b="1" dirty="0"/>
          </a:p>
          <a:p>
            <a:endParaRPr lang="en-US" b="1" dirty="0"/>
          </a:p>
          <a:p>
            <a:r>
              <a:rPr lang="en-US" b="1" dirty="0"/>
              <a:t>TRIVIA 1:</a:t>
            </a:r>
            <a:r>
              <a:rPr lang="en-US" dirty="0"/>
              <a:t>  The Baxter</a:t>
            </a:r>
            <a:r>
              <a:rPr lang="en-US" baseline="0" dirty="0"/>
              <a:t> Building is the home to the Fantastic Four (see: Marvel Comic Book Universe).</a:t>
            </a:r>
            <a:endParaRPr lang="en-US" dirty="0"/>
          </a:p>
          <a:p>
            <a:endParaRPr lang="en-US" dirty="0"/>
          </a:p>
          <a:p>
            <a:r>
              <a:rPr lang="en-US" b="1" dirty="0"/>
              <a:t>TRIVIA</a:t>
            </a:r>
            <a:r>
              <a:rPr lang="en-US" b="1" baseline="0" dirty="0"/>
              <a:t> 2:</a:t>
            </a:r>
            <a:r>
              <a:rPr lang="en-US" baseline="0" dirty="0"/>
              <a:t>  420 Paper St. is the address of the home Tyler Durden was squatting in (see: Fight Club).</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25826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a:t>
            </a:r>
            <a:r>
              <a:rPr lang="en-US" b="1" baseline="0" dirty="0"/>
              <a:t> NOTE:</a:t>
            </a:r>
            <a:r>
              <a:rPr lang="en-US" b="0" baseline="0" dirty="0"/>
              <a:t>  Utilizing an array of </a:t>
            </a:r>
            <a:r>
              <a:rPr lang="en-US" b="0" baseline="0" dirty="0" err="1"/>
              <a:t>struct</a:t>
            </a:r>
            <a:r>
              <a:rPr lang="en-US" b="0" baseline="0" dirty="0"/>
              <a:t> pointers will ensure you modify the originals.  This also means the programmer will be using the arrow operator instead of the dot operator to modify the elements of this array.</a:t>
            </a:r>
            <a:endParaRPr lang="en-US" b="1" dirty="0"/>
          </a:p>
          <a:p>
            <a:endParaRPr lang="en-US" b="1" dirty="0"/>
          </a:p>
          <a:p>
            <a:r>
              <a:rPr lang="en-US" b="1" dirty="0"/>
              <a:t>TRIVIA 1:</a:t>
            </a:r>
            <a:r>
              <a:rPr lang="en-US" dirty="0"/>
              <a:t>  The Baxter</a:t>
            </a:r>
            <a:r>
              <a:rPr lang="en-US" baseline="0" dirty="0"/>
              <a:t> Building is the home to the Fantastic Four (see: Marvel Comic Book Universe).</a:t>
            </a:r>
            <a:endParaRPr lang="en-US" dirty="0"/>
          </a:p>
          <a:p>
            <a:endParaRPr lang="en-US" dirty="0"/>
          </a:p>
          <a:p>
            <a:r>
              <a:rPr lang="en-US" b="1" dirty="0"/>
              <a:t>TRIVIA</a:t>
            </a:r>
            <a:r>
              <a:rPr lang="en-US" b="1" baseline="0" dirty="0"/>
              <a:t> 2:</a:t>
            </a:r>
            <a:r>
              <a:rPr lang="en-US" baseline="0" dirty="0"/>
              <a:t>  420 Paper St. is the address of the home Tyler Durden was squatting in (see: Fight Club).</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4005316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is intended to represent</a:t>
            </a:r>
            <a:r>
              <a:rPr lang="en-US" baseline="0" dirty="0"/>
              <a:t> a simple </a:t>
            </a:r>
            <a:r>
              <a:rPr lang="en-US" baseline="0" dirty="0" err="1"/>
              <a:t>struct</a:t>
            </a:r>
            <a:r>
              <a:rPr lang="en-US" baseline="0" dirty="0"/>
              <a:t>.  </a:t>
            </a:r>
          </a:p>
          <a:p>
            <a:r>
              <a:rPr lang="en-US" b="1" baseline="0" dirty="0" err="1"/>
              <a:t>Struct</a:t>
            </a:r>
            <a:r>
              <a:rPr lang="en-US" b="1" baseline="0" dirty="0"/>
              <a:t> Format -</a:t>
            </a:r>
            <a:r>
              <a:rPr lang="en-US" baseline="0" dirty="0"/>
              <a:t> The information on the left will indicate the member data type and name, with the exception of the address.  The “</a:t>
            </a:r>
            <a:r>
              <a:rPr lang="en-US" baseline="0" dirty="0" err="1"/>
              <a:t>Struct</a:t>
            </a:r>
            <a:r>
              <a:rPr lang="en-US" baseline="0" dirty="0"/>
              <a:t> Address” will indicate the location in memory of that particular </a:t>
            </a:r>
            <a:r>
              <a:rPr lang="en-US" baseline="0" dirty="0" err="1"/>
              <a:t>struct</a:t>
            </a:r>
            <a:r>
              <a:rPr lang="en-US" baseline="0" dirty="0"/>
              <a:t>.</a:t>
            </a:r>
          </a:p>
          <a:p>
            <a:r>
              <a:rPr lang="en-US" b="1" baseline="0" dirty="0" err="1"/>
              <a:t>Struct</a:t>
            </a:r>
            <a:r>
              <a:rPr lang="en-US" b="1" baseline="0" dirty="0"/>
              <a:t> Data -</a:t>
            </a:r>
            <a:r>
              <a:rPr lang="en-US" baseline="0" dirty="0"/>
              <a:t> The “</a:t>
            </a:r>
            <a:r>
              <a:rPr lang="en-US" baseline="0" dirty="0" err="1"/>
              <a:t>struct</a:t>
            </a:r>
            <a:r>
              <a:rPr lang="en-US" baseline="0" dirty="0"/>
              <a:t> data” will be normally be in a human-readable format to aid in student understanding.</a:t>
            </a:r>
          </a:p>
          <a:p>
            <a:r>
              <a:rPr lang="en-US" b="1" baseline="0" dirty="0" err="1"/>
              <a:t>Struct</a:t>
            </a:r>
            <a:r>
              <a:rPr lang="en-US" b="1" baseline="0" dirty="0"/>
              <a:t> Declaration – </a:t>
            </a:r>
            <a:r>
              <a:rPr lang="en-US" b="0" baseline="0" dirty="0"/>
              <a:t>The C Programming declaration of the </a:t>
            </a:r>
            <a:r>
              <a:rPr lang="en-US" b="0" baseline="0" dirty="0" err="1"/>
              <a:t>struct</a:t>
            </a:r>
            <a:r>
              <a:rPr lang="en-US" b="0" baseline="0" dirty="0"/>
              <a:t> format will be included to enhance understanding.  This may be replaced with the initialization of a specific </a:t>
            </a:r>
            <a:r>
              <a:rPr lang="en-US" b="0" baseline="0" dirty="0" err="1"/>
              <a:t>struct</a:t>
            </a:r>
            <a:r>
              <a:rPr lang="en-US" b="0" baseline="0" dirty="0"/>
              <a:t> variable.</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179355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is intended to represent</a:t>
            </a:r>
            <a:r>
              <a:rPr lang="en-US" baseline="0" dirty="0"/>
              <a:t> a simple </a:t>
            </a:r>
            <a:r>
              <a:rPr lang="en-US" baseline="0" dirty="0" err="1"/>
              <a:t>struct</a:t>
            </a:r>
            <a:r>
              <a:rPr lang="en-US" baseline="0" dirty="0"/>
              <a:t>.  </a:t>
            </a:r>
          </a:p>
          <a:p>
            <a:r>
              <a:rPr lang="en-US" b="1" baseline="0" dirty="0" err="1"/>
              <a:t>Struct</a:t>
            </a:r>
            <a:r>
              <a:rPr lang="en-US" b="1" baseline="0" dirty="0"/>
              <a:t> Format -</a:t>
            </a:r>
            <a:r>
              <a:rPr lang="en-US" baseline="0" dirty="0"/>
              <a:t> The information on the left will indicate the member data type and name, with the exception of the address.  The “</a:t>
            </a:r>
            <a:r>
              <a:rPr lang="en-US" baseline="0" dirty="0" err="1"/>
              <a:t>Struct</a:t>
            </a:r>
            <a:r>
              <a:rPr lang="en-US" baseline="0" dirty="0"/>
              <a:t> Address” will indicate the location in memory of that particular </a:t>
            </a:r>
            <a:r>
              <a:rPr lang="en-US" baseline="0" dirty="0" err="1"/>
              <a:t>struct</a:t>
            </a:r>
            <a:r>
              <a:rPr lang="en-US" baseline="0" dirty="0"/>
              <a:t>.</a:t>
            </a:r>
          </a:p>
          <a:p>
            <a:r>
              <a:rPr lang="en-US" b="1" baseline="0" dirty="0" err="1"/>
              <a:t>Struct</a:t>
            </a:r>
            <a:r>
              <a:rPr lang="en-US" b="1" baseline="0" dirty="0"/>
              <a:t> Data -</a:t>
            </a:r>
            <a:r>
              <a:rPr lang="en-US" baseline="0" dirty="0"/>
              <a:t> The “</a:t>
            </a:r>
            <a:r>
              <a:rPr lang="en-US" baseline="0" dirty="0" err="1"/>
              <a:t>struct</a:t>
            </a:r>
            <a:r>
              <a:rPr lang="en-US" baseline="0" dirty="0"/>
              <a:t> data” will be normally be in a human-readable format to aid in student understanding.</a:t>
            </a:r>
          </a:p>
          <a:p>
            <a:r>
              <a:rPr lang="en-US" b="1" baseline="0" dirty="0" err="1"/>
              <a:t>Struct</a:t>
            </a:r>
            <a:r>
              <a:rPr lang="en-US" b="1" baseline="0" dirty="0"/>
              <a:t> Declaration – </a:t>
            </a:r>
            <a:r>
              <a:rPr lang="en-US" b="0" baseline="0" dirty="0"/>
              <a:t>The C Programming declaration of the </a:t>
            </a:r>
            <a:r>
              <a:rPr lang="en-US" b="0" baseline="0" dirty="0" err="1"/>
              <a:t>struct</a:t>
            </a:r>
            <a:r>
              <a:rPr lang="en-US" b="0" baseline="0" dirty="0"/>
              <a:t> format will be included to enhance understanding.  This may be replaced with the initialization of a specific </a:t>
            </a:r>
            <a:r>
              <a:rPr lang="en-US" b="0" baseline="0" dirty="0" err="1"/>
              <a:t>struct</a:t>
            </a:r>
            <a:r>
              <a:rPr lang="en-US" b="0" baseline="0" dirty="0"/>
              <a:t> variable.</a:t>
            </a:r>
          </a:p>
          <a:p>
            <a:endParaRPr lang="en-US" b="0" baseline="0" dirty="0"/>
          </a:p>
          <a:p>
            <a:r>
              <a:rPr lang="en-US" b="1" baseline="0" dirty="0"/>
              <a:t>TRIVIA –</a:t>
            </a:r>
            <a:r>
              <a:rPr lang="en-US" b="0" baseline="0" dirty="0"/>
              <a:t> All of this data is a veiled reference to the sale of a real house, in Staten Island, NY that’s for sale.  This house was the ‘set’ used in The Godfather to shoot Connie Corleone’s wedding reception.  It is currently selling for $2.675 million.  10306 is the zip code for Staten Island. (http://www.thefiscaltimes.com/Special-Features/Slideshow/Movie-Houses/Slide3)</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1623123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a:t>
            </a:r>
            <a:r>
              <a:rPr lang="en-US" b="1" baseline="0" dirty="0"/>
              <a:t> NOTE:</a:t>
            </a:r>
            <a:r>
              <a:rPr lang="en-US" b="0" baseline="0" dirty="0"/>
              <a:t>  The exception to the “…followed to the end” statement is as simple as a linked list (or doubly linked) list in which the ‘tail’ node points to the ‘head’ node.  This creates a circular linked list of </a:t>
            </a:r>
            <a:r>
              <a:rPr lang="en-US" b="0" baseline="0" dirty="0" err="1"/>
              <a:t>structs</a:t>
            </a:r>
            <a:r>
              <a:rPr lang="en-US" b="0" baseline="0" dirty="0"/>
              <a:t> that never ends.  Hence, the exception to the statement “…can be followed…”.  Otherwise, this statement holds true for properly formed linked (and doubly linked) lists.</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96987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NARRATIVE:</a:t>
            </a:r>
            <a:r>
              <a:rPr lang="en-US" b="0" dirty="0"/>
              <a:t>  The big</a:t>
            </a:r>
            <a:r>
              <a:rPr lang="en-US" b="0" baseline="0" dirty="0"/>
              <a:t> difference between singly and doubly linked lists is the available direction to traverse the list.  Singly linked lists may only move forward.  Doubly linked lists may traverse the ‘chain’ forwards or backwards.</a:t>
            </a:r>
            <a:endParaRPr lang="en-US" b="1" dirty="0"/>
          </a:p>
          <a:p>
            <a:endParaRPr lang="en-US" b="1" dirty="0"/>
          </a:p>
          <a:p>
            <a:r>
              <a:rPr lang="en-US" b="1" dirty="0"/>
              <a:t>INSTRUCTOR NOTE:</a:t>
            </a:r>
            <a:r>
              <a:rPr lang="en-US" b="0" dirty="0"/>
              <a:t>  The</a:t>
            </a:r>
            <a:r>
              <a:rPr lang="en-US" dirty="0"/>
              <a:t> “circular</a:t>
            </a:r>
            <a:r>
              <a:rPr lang="en-US" baseline="0" dirty="0"/>
              <a:t> linked list” could be made from either a singly or double linked list.  A “circular linked list” is simply *any* type of linked list in which the tail of the list points at the head.  </a:t>
            </a:r>
            <a:r>
              <a:rPr lang="en-US" b="1" baseline="0" dirty="0"/>
              <a:t>NOTE:</a:t>
            </a:r>
            <a:r>
              <a:rPr lang="en-US" baseline="0" dirty="0"/>
              <a:t>  In a doubly linked list, the head must also point at the tail.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3878359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INSTRUCTOR NOTE:</a:t>
            </a:r>
            <a:r>
              <a:rPr lang="en-US" b="0" baseline="0" dirty="0"/>
              <a:t>  It may help the students visualize this linked list by writing the individual nodes on the board and then, in turn, have the students draw arrows to the “next node” until the entire Linked List is represented visually.</a:t>
            </a:r>
            <a:endParaRPr lang="en-US" b="1" dirty="0"/>
          </a:p>
          <a:p>
            <a:endParaRPr lang="en-US" b="1" dirty="0"/>
          </a:p>
          <a:p>
            <a:r>
              <a:rPr lang="en-US" b="1" dirty="0"/>
              <a:t>QUESTION 1:</a:t>
            </a:r>
            <a:r>
              <a:rPr lang="en-US" b="0" dirty="0"/>
              <a:t>  What is wrong with this linked list?</a:t>
            </a:r>
          </a:p>
          <a:p>
            <a:r>
              <a:rPr lang="en-US" b="1" dirty="0"/>
              <a:t>ANSWER 1:</a:t>
            </a:r>
            <a:r>
              <a:rPr lang="en-US" b="0" dirty="0"/>
              <a:t>  It is not ordered.  (</a:t>
            </a:r>
            <a:r>
              <a:rPr lang="en-US" b="1" dirty="0"/>
              <a:t>NOTE:</a:t>
            </a:r>
            <a:r>
              <a:rPr lang="en-US" b="0" dirty="0"/>
              <a:t>  Technically, this isn’t a problem.</a:t>
            </a:r>
            <a:r>
              <a:rPr lang="en-US" b="0" baseline="0" dirty="0"/>
              <a:t>  Linked Lists aren’t guaranteed to be ordered.  Still, why not order it?)</a:t>
            </a:r>
          </a:p>
          <a:p>
            <a:endParaRPr lang="en-US" b="0" baseline="0" dirty="0"/>
          </a:p>
          <a:p>
            <a:r>
              <a:rPr lang="en-US" b="1" baseline="0" dirty="0"/>
              <a:t>QUESTION 2:</a:t>
            </a:r>
            <a:r>
              <a:rPr lang="en-US" b="0" baseline="0" dirty="0"/>
              <a:t>  Which node is the “head” </a:t>
            </a:r>
            <a:r>
              <a:rPr lang="en-US" b="0" baseline="0" dirty="0" err="1"/>
              <a:t>struct</a:t>
            </a:r>
            <a:r>
              <a:rPr lang="en-US" b="0" baseline="0" dirty="0"/>
              <a:t>?</a:t>
            </a:r>
          </a:p>
          <a:p>
            <a:r>
              <a:rPr lang="en-US" b="1" baseline="0" dirty="0"/>
              <a:t>ANSWER 2:</a:t>
            </a:r>
            <a:r>
              <a:rPr lang="en-US" b="0" baseline="0" dirty="0"/>
              <a:t>  MQT16_01_S10</a:t>
            </a:r>
            <a:endParaRPr lang="en-US" b="1" baseline="0" dirty="0"/>
          </a:p>
          <a:p>
            <a:endParaRPr lang="en-US" b="0" baseline="0" dirty="0"/>
          </a:p>
          <a:p>
            <a:r>
              <a:rPr lang="en-US" b="1" baseline="0" dirty="0"/>
              <a:t>QUESTION 3:</a:t>
            </a:r>
            <a:r>
              <a:rPr lang="en-US" b="0" baseline="0" dirty="0"/>
              <a:t>  Is there a way to initialize these </a:t>
            </a:r>
            <a:r>
              <a:rPr lang="en-US" b="0" baseline="0" dirty="0" err="1"/>
              <a:t>struct</a:t>
            </a:r>
            <a:r>
              <a:rPr lang="en-US" b="0" baseline="0" dirty="0"/>
              <a:t> variables in such a way to create the linked list later on?</a:t>
            </a:r>
          </a:p>
          <a:p>
            <a:r>
              <a:rPr lang="en-US" b="1" baseline="0" dirty="0"/>
              <a:t>ANSWER 3:  </a:t>
            </a:r>
            <a:r>
              <a:rPr lang="en-US" b="0" baseline="0" dirty="0"/>
              <a:t>Set all the </a:t>
            </a:r>
            <a:r>
              <a:rPr lang="en-US" b="0" baseline="0" dirty="0" err="1"/>
              <a:t>next_node</a:t>
            </a:r>
            <a:r>
              <a:rPr lang="en-US" b="0" baseline="0" dirty="0"/>
              <a:t> members to NULL.</a:t>
            </a:r>
          </a:p>
          <a:p>
            <a:endParaRPr lang="en-US" b="0" baseline="0" dirty="0"/>
          </a:p>
          <a:p>
            <a:r>
              <a:rPr lang="en-US" b="1" baseline="0" dirty="0"/>
              <a:t>QUESTION 4:</a:t>
            </a:r>
            <a:r>
              <a:rPr lang="en-US" b="0" baseline="0" dirty="0"/>
              <a:t>  What is the single most important node in this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ANSWER 4:</a:t>
            </a:r>
            <a:r>
              <a:rPr lang="en-US" b="0" baseline="0" dirty="0"/>
              <a:t>  Acceptable answers:  The “head” node, MQT16_01_S10,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5:</a:t>
            </a:r>
            <a:r>
              <a:rPr lang="en-US" b="0" baseline="0" dirty="0"/>
              <a:t>  Why is the “head” node the most important node in a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ANSWER 5:</a:t>
            </a:r>
            <a:r>
              <a:rPr lang="en-US" b="0" baseline="0" dirty="0"/>
              <a:t>  It is (just about) the only way </a:t>
            </a:r>
            <a:endParaRPr lang="en-US" b="1" baseline="0" dirty="0"/>
          </a:p>
          <a:p>
            <a:endParaRPr lang="en-US" b="0" baseline="0" dirty="0"/>
          </a:p>
          <a:p>
            <a:r>
              <a:rPr lang="en-US" b="1" baseline="0" dirty="0"/>
              <a:t>QUESTION 6:</a:t>
            </a:r>
            <a:r>
              <a:rPr lang="en-US" b="0" baseline="0" dirty="0"/>
              <a:t>  How could we initialize this linked list so that all the members are properly initialized and it is ordered?</a:t>
            </a:r>
          </a:p>
          <a:p>
            <a:r>
              <a:rPr lang="en-US" b="1" baseline="0" dirty="0"/>
              <a:t>ANSWER 6:</a:t>
            </a:r>
            <a:r>
              <a:rPr lang="en-US" b="0" baseline="0" dirty="0"/>
              <a:t>  The question itself is a transition to the next slide, wherein lies the answer.</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362535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3625181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INSTRUCTOR NOTE:</a:t>
            </a:r>
            <a:r>
              <a:rPr lang="en-US" b="0" baseline="0" dirty="0"/>
              <a:t>  If you followed the advice of the previous slide, you have a visual diagram of the linked list on the board.  It may help the students visualize rearranging linked lists (see: sorting) by erasing the arrows and having the students draw them in one by one (again).</a:t>
            </a:r>
            <a:endParaRPr lang="en-US" b="1" dirty="0"/>
          </a:p>
          <a:p>
            <a:endParaRPr lang="en-US" b="1" dirty="0"/>
          </a:p>
          <a:p>
            <a:r>
              <a:rPr lang="en-US" b="1" baseline="0" dirty="0"/>
              <a:t>QUESTION 1:</a:t>
            </a:r>
            <a:r>
              <a:rPr lang="en-US" b="0" baseline="0" dirty="0"/>
              <a:t>  Which node is the “head” </a:t>
            </a:r>
            <a:r>
              <a:rPr lang="en-US" b="0" baseline="0" dirty="0" err="1"/>
              <a:t>struct</a:t>
            </a:r>
            <a:r>
              <a:rPr lang="en-US" b="0" baseline="0" dirty="0"/>
              <a:t>?</a:t>
            </a:r>
          </a:p>
          <a:p>
            <a:r>
              <a:rPr lang="en-US" b="1" baseline="0" dirty="0"/>
              <a:t>ANSWER 1:</a:t>
            </a:r>
            <a:r>
              <a:rPr lang="en-US" b="0" baseline="0" dirty="0"/>
              <a:t>  MQT16_01_S1</a:t>
            </a:r>
            <a:endParaRPr lang="en-US" b="1" baseline="0" dirty="0"/>
          </a:p>
          <a:p>
            <a:endParaRPr lang="en-US" b="0" baseline="0" dirty="0"/>
          </a:p>
          <a:p>
            <a:r>
              <a:rPr lang="en-US" b="1" baseline="0" dirty="0"/>
              <a:t>QUESTION 2:</a:t>
            </a:r>
            <a:r>
              <a:rPr lang="en-US" b="0" baseline="0" dirty="0"/>
              <a:t>  If all the </a:t>
            </a:r>
            <a:r>
              <a:rPr lang="en-US" b="0" baseline="0" dirty="0" err="1"/>
              <a:t>next_node</a:t>
            </a:r>
            <a:r>
              <a:rPr lang="en-US" b="0" baseline="0" dirty="0"/>
              <a:t> members were set to NULL, is there a way to loop through an array of </a:t>
            </a:r>
            <a:r>
              <a:rPr lang="en-US" b="0" baseline="0" dirty="0" err="1"/>
              <a:t>struct</a:t>
            </a:r>
            <a:r>
              <a:rPr lang="en-US" b="0" baseline="0" dirty="0"/>
              <a:t> variables to initialize (after the fact) all the </a:t>
            </a:r>
            <a:r>
              <a:rPr lang="en-US" b="0" baseline="0" dirty="0" err="1"/>
              <a:t>next_node</a:t>
            </a:r>
            <a:r>
              <a:rPr lang="en-US" b="0" baseline="0" dirty="0"/>
              <a:t> members?</a:t>
            </a:r>
          </a:p>
          <a:p>
            <a:r>
              <a:rPr lang="en-US" b="1" baseline="0" dirty="0"/>
              <a:t>ANSWER 2:  </a:t>
            </a:r>
            <a:r>
              <a:rPr lang="en-US" b="0" baseline="0" dirty="0"/>
              <a:t>Short version…</a:t>
            </a:r>
          </a:p>
          <a:p>
            <a:r>
              <a:rPr lang="en-US" b="0" baseline="0" dirty="0"/>
              <a:t>for (</a:t>
            </a:r>
            <a:r>
              <a:rPr lang="en-US" b="0" baseline="0" dirty="0" err="1"/>
              <a:t>i</a:t>
            </a:r>
            <a:r>
              <a:rPr lang="en-US" b="0" baseline="0" dirty="0"/>
              <a:t> = 0; </a:t>
            </a:r>
            <a:r>
              <a:rPr lang="en-US" b="0" baseline="0" dirty="0" err="1"/>
              <a:t>i</a:t>
            </a:r>
            <a:r>
              <a:rPr lang="en-US" b="0" baseline="0" dirty="0"/>
              <a:t> &lt; (</a:t>
            </a:r>
            <a:r>
              <a:rPr lang="en-US" b="0" baseline="0" dirty="0" err="1"/>
              <a:t>numOfStudents</a:t>
            </a:r>
            <a:r>
              <a:rPr lang="en-US" b="0" baseline="0" dirty="0"/>
              <a:t> – 1); </a:t>
            </a:r>
            <a:r>
              <a:rPr lang="en-US" b="0" baseline="0" dirty="0" err="1"/>
              <a:t>i</a:t>
            </a:r>
            <a:r>
              <a:rPr lang="en-US" b="0" baseline="0" dirty="0"/>
              <a:t>++)</a:t>
            </a:r>
          </a:p>
          <a:p>
            <a:r>
              <a:rPr lang="en-US" b="0" baseline="0" dirty="0"/>
              <a:t>{</a:t>
            </a:r>
          </a:p>
          <a:p>
            <a:r>
              <a:rPr lang="en-US" b="0" baseline="0" dirty="0"/>
              <a:t>	(*(MQT_16_01_StudentArray + </a:t>
            </a:r>
            <a:r>
              <a:rPr lang="en-US" b="0" baseline="0" dirty="0" err="1"/>
              <a:t>i</a:t>
            </a:r>
            <a:r>
              <a:rPr lang="en-US" b="0" baseline="0" dirty="0"/>
              <a:t>))-&gt;</a:t>
            </a:r>
            <a:r>
              <a:rPr lang="en-US" b="0" baseline="0" dirty="0" err="1"/>
              <a:t>next_node</a:t>
            </a:r>
            <a:r>
              <a:rPr lang="en-US" b="0" baseline="0" dirty="0"/>
              <a:t> = (*(MQT_16_01_StudentArray + </a:t>
            </a:r>
            <a:r>
              <a:rPr lang="en-US" b="0" baseline="0" dirty="0" err="1"/>
              <a:t>i</a:t>
            </a:r>
            <a:r>
              <a:rPr lang="en-US" b="0" baseline="0" dirty="0"/>
              <a:t> + 1))</a:t>
            </a:r>
          </a:p>
          <a:p>
            <a:r>
              <a:rPr lang="en-US" b="0" baseline="0" dirty="0"/>
              <a:t>}</a:t>
            </a:r>
          </a:p>
          <a:p>
            <a:endParaRPr lang="en-US" b="0" baseline="0" dirty="0"/>
          </a:p>
          <a:p>
            <a:r>
              <a:rPr lang="en-US" b="1" baseline="0" dirty="0"/>
              <a:t>QUESTION 3:</a:t>
            </a:r>
            <a:r>
              <a:rPr lang="en-US" b="0" baseline="0" dirty="0"/>
              <a:t>  What is the single most important node in this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ANSWER 3:</a:t>
            </a:r>
            <a:r>
              <a:rPr lang="en-US" b="0" baseline="0" dirty="0"/>
              <a:t>  Acceptable answers:  The “head” node, MQT16_01_S1,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4:</a:t>
            </a:r>
            <a:r>
              <a:rPr lang="en-US" b="0" baseline="0" dirty="0"/>
              <a:t>  What could we do to this linked list that would make the </a:t>
            </a:r>
            <a:r>
              <a:rPr lang="en-US" b="0" baseline="0" dirty="0" err="1"/>
              <a:t>the</a:t>
            </a:r>
            <a:r>
              <a:rPr lang="en-US" b="0" baseline="0" dirty="0"/>
              <a:t> “head” node just as important as all the other nodes?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ANSWER 4:</a:t>
            </a:r>
            <a:r>
              <a:rPr lang="en-US" b="0" baseline="0" dirty="0"/>
              <a:t>  Acceptable answers:  Make this linked list into a singly linked circular list, MQT16_01_S10.next_node = &amp;MQT16_01_S1, set the tail node’s </a:t>
            </a:r>
            <a:r>
              <a:rPr lang="en-US" b="0" baseline="0" dirty="0" err="1"/>
              <a:t>next_node</a:t>
            </a:r>
            <a:r>
              <a:rPr lang="en-US" b="0" baseline="0" dirty="0"/>
              <a:t> member to the address of the head node, point the tail node at the head node.</a:t>
            </a:r>
            <a:endParaRPr lang="en-US" b="1"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51454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is intended to represent</a:t>
            </a:r>
            <a:r>
              <a:rPr lang="en-US" baseline="0" dirty="0"/>
              <a:t> a simple </a:t>
            </a:r>
            <a:r>
              <a:rPr lang="en-US" baseline="0" dirty="0" err="1"/>
              <a:t>struct</a:t>
            </a:r>
            <a:r>
              <a:rPr lang="en-US" baseline="0" dirty="0"/>
              <a:t>.  </a:t>
            </a:r>
          </a:p>
          <a:p>
            <a:r>
              <a:rPr lang="en-US" b="1" baseline="0" dirty="0" err="1"/>
              <a:t>Struct</a:t>
            </a:r>
            <a:r>
              <a:rPr lang="en-US" b="1" baseline="0" dirty="0"/>
              <a:t> Format -</a:t>
            </a:r>
            <a:r>
              <a:rPr lang="en-US" baseline="0" dirty="0"/>
              <a:t> The information on the left will indicate the member data type and name, with the exception of the address.  The “</a:t>
            </a:r>
            <a:r>
              <a:rPr lang="en-US" baseline="0" dirty="0" err="1"/>
              <a:t>Struct</a:t>
            </a:r>
            <a:r>
              <a:rPr lang="en-US" baseline="0" dirty="0"/>
              <a:t> Address” will indicate the location in memory of that particular </a:t>
            </a:r>
            <a:r>
              <a:rPr lang="en-US" baseline="0" dirty="0" err="1"/>
              <a:t>struct</a:t>
            </a:r>
            <a:r>
              <a:rPr lang="en-US" baseline="0" dirty="0"/>
              <a:t>.</a:t>
            </a:r>
          </a:p>
          <a:p>
            <a:r>
              <a:rPr lang="en-US" b="1" baseline="0" dirty="0" err="1"/>
              <a:t>Struct</a:t>
            </a:r>
            <a:r>
              <a:rPr lang="en-US" b="1" baseline="0" dirty="0"/>
              <a:t> Data -</a:t>
            </a:r>
            <a:r>
              <a:rPr lang="en-US" baseline="0" dirty="0"/>
              <a:t> The “</a:t>
            </a:r>
            <a:r>
              <a:rPr lang="en-US" baseline="0" dirty="0" err="1"/>
              <a:t>struct</a:t>
            </a:r>
            <a:r>
              <a:rPr lang="en-US" baseline="0" dirty="0"/>
              <a:t> data” will be normally be in a human-readable format to aid in student understanding.</a:t>
            </a:r>
          </a:p>
          <a:p>
            <a:r>
              <a:rPr lang="en-US" b="1" baseline="0" dirty="0" err="1"/>
              <a:t>Struct</a:t>
            </a:r>
            <a:r>
              <a:rPr lang="en-US" b="1" baseline="0" dirty="0"/>
              <a:t> Declaration – </a:t>
            </a:r>
            <a:r>
              <a:rPr lang="en-US" b="0" baseline="0" dirty="0"/>
              <a:t>The C Programming declaration of the </a:t>
            </a:r>
            <a:r>
              <a:rPr lang="en-US" b="0" baseline="0" dirty="0" err="1"/>
              <a:t>struct</a:t>
            </a:r>
            <a:r>
              <a:rPr lang="en-US" b="0" baseline="0" dirty="0"/>
              <a:t> format will be included to enhance understanding.  This may be replaced with the initialization of a specific </a:t>
            </a:r>
            <a:r>
              <a:rPr lang="en-US" b="0" baseline="0" dirty="0" err="1"/>
              <a:t>struct</a:t>
            </a:r>
            <a:r>
              <a:rPr lang="en-US" b="0" baseline="0" dirty="0"/>
              <a:t> variable.</a:t>
            </a:r>
          </a:p>
          <a:p>
            <a:endParaRPr lang="en-US" b="0" baseline="0" dirty="0"/>
          </a:p>
          <a:p>
            <a:r>
              <a:rPr lang="en-US" b="1" baseline="0" dirty="0"/>
              <a:t>TRIVIA –</a:t>
            </a:r>
            <a:r>
              <a:rPr lang="en-US" b="0" baseline="0" dirty="0"/>
              <a:t> All of this data is a veiled reference to the sale of a real house, in Staten Island, NY that’s for sale.  This house was the ‘set’ used in The Godfather to shoot Connie Corleone’s wedding reception.  It is currently selling for $2.675 million.  10306 is the zip code for Staten Island. (http://www.thefiscaltimes.com/Special-Features/Slideshow/Movie-Houses/Slide3)</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1449384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NARRATIVE:</a:t>
            </a:r>
            <a:r>
              <a:rPr lang="en-US" b="0" dirty="0"/>
              <a:t>  The big</a:t>
            </a:r>
            <a:r>
              <a:rPr lang="en-US" b="0" baseline="0" dirty="0"/>
              <a:t> difference between singly and doubly linked lists is the available direction to traverse the list.  Singly linked lists may only move forward.  Doubly linked lists may traverse the ‘chain’ forwards or backwards.</a:t>
            </a:r>
            <a:endParaRPr lang="en-US" b="1" dirty="0"/>
          </a:p>
          <a:p>
            <a:endParaRPr lang="en-US" b="1" dirty="0"/>
          </a:p>
          <a:p>
            <a:r>
              <a:rPr lang="en-US" b="1" dirty="0"/>
              <a:t>INSTRUCTOR NOTE:</a:t>
            </a:r>
            <a:r>
              <a:rPr lang="en-US" b="0" dirty="0"/>
              <a:t>  The</a:t>
            </a:r>
            <a:r>
              <a:rPr lang="en-US" dirty="0"/>
              <a:t> “circular</a:t>
            </a:r>
            <a:r>
              <a:rPr lang="en-US" baseline="0" dirty="0"/>
              <a:t> linked list” could be made from either a singly or double linked list.  A “circular linked list” is simply *any* type of linked list in which the tail of the list points at the head.  </a:t>
            </a:r>
            <a:r>
              <a:rPr lang="en-US" b="1" baseline="0" dirty="0"/>
              <a:t>NOTE:</a:t>
            </a:r>
            <a:r>
              <a:rPr lang="en-US" baseline="0" dirty="0"/>
              <a:t>  In a doubly linked list, the head must also point at the tail.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81867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NARRATIVE:</a:t>
            </a:r>
            <a:r>
              <a:rPr lang="en-US" b="0" dirty="0"/>
              <a:t>  The big</a:t>
            </a:r>
            <a:r>
              <a:rPr lang="en-US" b="0" baseline="0" dirty="0"/>
              <a:t> difference between singly and doubly linked lists is the available direction to traverse the list.  Singly linked lists may only move forward.  Doubly linked lists may traverse the ‘chain’ forwards or backwards.</a:t>
            </a:r>
            <a:endParaRPr lang="en-US" b="1" dirty="0"/>
          </a:p>
          <a:p>
            <a:endParaRPr lang="en-US" b="1" dirty="0"/>
          </a:p>
          <a:p>
            <a:r>
              <a:rPr lang="en-US" b="1" dirty="0"/>
              <a:t>INSTRUCTOR NOTE:</a:t>
            </a:r>
            <a:r>
              <a:rPr lang="en-US" b="0" dirty="0"/>
              <a:t>  The</a:t>
            </a:r>
            <a:r>
              <a:rPr lang="en-US" dirty="0"/>
              <a:t> “circular</a:t>
            </a:r>
            <a:r>
              <a:rPr lang="en-US" baseline="0" dirty="0"/>
              <a:t> linked list” could be made from either a singly or double linked list.  A “circular linked list” is simply *any* type of linked list in which the tail of the list points at the head.  </a:t>
            </a:r>
            <a:r>
              <a:rPr lang="en-US" b="1" baseline="0" dirty="0"/>
              <a:t>NOTE:</a:t>
            </a:r>
            <a:r>
              <a:rPr lang="en-US" baseline="0" dirty="0"/>
              <a:t>  In a doubly linked list, the head must also point at the tail.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2314111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DISCLAIMER:</a:t>
            </a:r>
            <a:r>
              <a:rPr lang="en-US" baseline="0" dirty="0"/>
              <a:t>  This example is an extremely simple and contrived application of Function Pointers within </a:t>
            </a:r>
            <a:r>
              <a:rPr lang="en-US" baseline="0" dirty="0" err="1"/>
              <a:t>structs</a:t>
            </a:r>
            <a:r>
              <a:rPr lang="en-US" baseline="0" dirty="0"/>
              <a:t> to best illustrate and present this new concept.</a:t>
            </a:r>
            <a:endParaRPr lang="en-US" dirty="0"/>
          </a:p>
          <a:p>
            <a:endParaRPr lang="en-US" dirty="0"/>
          </a:p>
          <a:p>
            <a:r>
              <a:rPr lang="en-US" b="1" dirty="0"/>
              <a:t>INSTRUCTOR</a:t>
            </a:r>
            <a:r>
              <a:rPr lang="en-US" b="1" baseline="0" dirty="0"/>
              <a:t> NOTE:</a:t>
            </a:r>
            <a:r>
              <a:rPr lang="en-US" baseline="0" dirty="0"/>
              <a:t>  This slide is meant to be digested text box by text box.  </a:t>
            </a:r>
          </a:p>
          <a:p>
            <a:r>
              <a:rPr lang="en-US" baseline="0" dirty="0"/>
              <a:t>	First, discuss the format of the </a:t>
            </a:r>
            <a:r>
              <a:rPr lang="en-US" baseline="0" dirty="0" err="1"/>
              <a:t>struct</a:t>
            </a:r>
            <a:r>
              <a:rPr lang="en-US" baseline="0" dirty="0"/>
              <a:t> “</a:t>
            </a:r>
            <a:r>
              <a:rPr lang="en-US" baseline="0" dirty="0" err="1"/>
              <a:t>ModifyNumbers</a:t>
            </a:r>
            <a:r>
              <a:rPr lang="en-US" baseline="0" dirty="0"/>
              <a:t>”.  Take this opportunity to refresh the classes memory on function pointers.</a:t>
            </a:r>
          </a:p>
          <a:p>
            <a:r>
              <a:rPr lang="en-US" baseline="0" dirty="0"/>
              <a:t>	Next, discuss the three functions add(), sub(), and </a:t>
            </a:r>
            <a:r>
              <a:rPr lang="en-US" baseline="0" dirty="0" err="1"/>
              <a:t>mul</a:t>
            </a:r>
            <a:r>
              <a:rPr lang="en-US" baseline="0" dirty="0"/>
              <a:t>().  The class coding style guide was violated in the interest of space.  These three functions are very simplistic and probably didn’t even need to be defined.</a:t>
            </a:r>
          </a:p>
          <a:p>
            <a:r>
              <a:rPr lang="en-US" baseline="0" dirty="0"/>
              <a:t>	Then, discuss the initialization of the three </a:t>
            </a:r>
            <a:r>
              <a:rPr lang="en-US" baseline="0" dirty="0" err="1"/>
              <a:t>struct</a:t>
            </a:r>
            <a:r>
              <a:rPr lang="en-US" baseline="0" dirty="0"/>
              <a:t> variables.  The results member is initialized to 0.  This value will later be changed when the function pointer is invoked.  The comments off to the side merely represent what the results member is </a:t>
            </a:r>
            <a:r>
              <a:rPr lang="en-US" i="1" baseline="0" dirty="0"/>
              <a:t>going</a:t>
            </a:r>
            <a:r>
              <a:rPr lang="en-US" i="0" baseline="0" dirty="0"/>
              <a:t> to be.  Right now, it’s 0.</a:t>
            </a:r>
          </a:p>
          <a:p>
            <a:r>
              <a:rPr lang="en-US" i="0" baseline="0" dirty="0"/>
              <a:t>	Finally, discuss what happens when the member </a:t>
            </a:r>
            <a:r>
              <a:rPr lang="en-US" i="0" baseline="0" dirty="0" err="1"/>
              <a:t>mathFunc_ptr</a:t>
            </a:r>
            <a:r>
              <a:rPr lang="en-US" i="0" baseline="0" dirty="0"/>
              <a:t> is called with num1 and num2 as parameters.  It is here that the results member is assigned the expected values.</a:t>
            </a:r>
          </a:p>
          <a:p>
            <a:endParaRPr lang="en-US" i="0" baseline="0" dirty="0"/>
          </a:p>
          <a:p>
            <a:r>
              <a:rPr lang="en-US" b="1" i="0" baseline="0" dirty="0"/>
              <a:t>QUESTION 1:</a:t>
            </a:r>
            <a:r>
              <a:rPr lang="en-US" b="0" i="0" baseline="0" dirty="0"/>
              <a:t>  Assuming all of the code here has already executed, what happens if I modify case1.mathFunc_ptr to &amp;</a:t>
            </a:r>
            <a:r>
              <a:rPr lang="en-US" b="0" i="0" baseline="0" dirty="0" err="1"/>
              <a:t>mul</a:t>
            </a:r>
            <a:r>
              <a:rPr lang="en-US" b="0" i="0" baseline="0" dirty="0"/>
              <a:t>?</a:t>
            </a:r>
          </a:p>
          <a:p>
            <a:r>
              <a:rPr lang="en-US" b="1" i="0" baseline="0" dirty="0"/>
              <a:t>ANSWER 1:</a:t>
            </a:r>
            <a:r>
              <a:rPr lang="en-US" b="0" i="0" baseline="0" dirty="0"/>
              <a:t>  The function pointer member now points to </a:t>
            </a:r>
            <a:r>
              <a:rPr lang="en-US" b="0" i="0" baseline="0" dirty="0" err="1"/>
              <a:t>mul</a:t>
            </a:r>
            <a:r>
              <a:rPr lang="en-US" b="0" i="0" baseline="0" dirty="0"/>
              <a:t>() but nothing else about that specific </a:t>
            </a:r>
            <a:r>
              <a:rPr lang="en-US" b="0" i="0" baseline="0" dirty="0" err="1"/>
              <a:t>struct</a:t>
            </a:r>
            <a:r>
              <a:rPr lang="en-US" b="0" i="0" baseline="0" dirty="0"/>
              <a:t> variable (case1) changes.  Num1 is still 1, num2 is still 2, and results is still 3.</a:t>
            </a:r>
          </a:p>
          <a:p>
            <a:endParaRPr lang="en-US" b="0" i="0"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1478619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NARRATIVE:</a:t>
            </a:r>
            <a:r>
              <a:rPr lang="en-US" b="0" dirty="0"/>
              <a:t>  The big</a:t>
            </a:r>
            <a:r>
              <a:rPr lang="en-US" b="0" baseline="0" dirty="0"/>
              <a:t> difference between singly and doubly linked circular lists is the available direction to traverse the list.  Singly linked lists may only move forward.  Doubly linked lists may traverse the ‘chain’ forwards or backwards.</a:t>
            </a:r>
            <a:endParaRPr lang="en-US" b="1" dirty="0"/>
          </a:p>
          <a:p>
            <a:endParaRPr lang="en-US" b="1" dirty="0"/>
          </a:p>
          <a:p>
            <a:r>
              <a:rPr lang="en-US" b="1" dirty="0"/>
              <a:t>INSTRUCTOR NOTE:</a:t>
            </a:r>
            <a:r>
              <a:rPr lang="en-US" b="0" dirty="0"/>
              <a:t>  The</a:t>
            </a:r>
            <a:r>
              <a:rPr lang="en-US" dirty="0"/>
              <a:t> “circular</a:t>
            </a:r>
            <a:r>
              <a:rPr lang="en-US" baseline="0" dirty="0"/>
              <a:t> linked list” could be made from either a singly or double linked list.  A “circular linked list” is simply *any* type of linked list in which the tail of the list points at the head.  </a:t>
            </a:r>
            <a:r>
              <a:rPr lang="en-US" b="1" baseline="0" dirty="0"/>
              <a:t>NOTE:</a:t>
            </a:r>
            <a:r>
              <a:rPr lang="en-US" baseline="0" dirty="0"/>
              <a:t>  In a doubly linked list, the head must also point at the tail.</a:t>
            </a:r>
          </a:p>
          <a:p>
            <a:endParaRPr lang="en-US" baseline="0" dirty="0"/>
          </a:p>
          <a:p>
            <a:r>
              <a:rPr lang="en-US" b="1" baseline="0" dirty="0"/>
              <a:t>QUESTION 1:</a:t>
            </a:r>
            <a:r>
              <a:rPr lang="en-US" b="0" baseline="0" dirty="0"/>
              <a:t>  This slide details how to make a singly linked list circular.  What steps would you accomplish to make a singly linked circular list into a singly liked list?</a:t>
            </a:r>
          </a:p>
          <a:p>
            <a:r>
              <a:rPr lang="en-US" b="1" baseline="0" dirty="0"/>
              <a:t>ANSWER 1:</a:t>
            </a:r>
            <a:r>
              <a:rPr lang="en-US" b="0" baseline="0" dirty="0"/>
              <a:t>  Point the tail to NULL.</a:t>
            </a:r>
          </a:p>
          <a:p>
            <a:endParaRPr lang="en-US" b="0" baseline="0" dirty="0"/>
          </a:p>
          <a:p>
            <a:r>
              <a:rPr lang="en-US" b="1" baseline="0" dirty="0"/>
              <a:t>QUESTION 2:</a:t>
            </a:r>
            <a:r>
              <a:rPr lang="en-US" b="0" baseline="0" dirty="0"/>
              <a:t>  This slide details how to make a doubly linked list circular.  What steps would you accomplish to make a doubly linked circular list into a doubly liked list?</a:t>
            </a:r>
          </a:p>
          <a:p>
            <a:r>
              <a:rPr lang="en-US" b="1" baseline="0" dirty="0"/>
              <a:t>ANSWER 2:</a:t>
            </a:r>
            <a:r>
              <a:rPr lang="en-US" b="0" baseline="0" dirty="0"/>
              <a:t>  Point </a:t>
            </a:r>
            <a:r>
              <a:rPr lang="en-US" b="0" baseline="0"/>
              <a:t>the tail’s ‘next node’ </a:t>
            </a:r>
            <a:r>
              <a:rPr lang="en-US" b="0" baseline="0" dirty="0"/>
              <a:t>to NULL and point the ‘head’s </a:t>
            </a:r>
            <a:r>
              <a:rPr lang="en-US" b="0" baseline="0"/>
              <a:t>‘previous node’ to NULL.</a:t>
            </a:r>
            <a:endParaRPr lang="en-US" b="1" dirty="0"/>
          </a:p>
          <a:p>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dirty="0"/>
          </a:p>
        </p:txBody>
      </p:sp>
    </p:spTree>
    <p:extLst>
      <p:ext uri="{BB962C8B-B14F-4D97-AF65-F5344CB8AC3E}">
        <p14:creationId xmlns:p14="http://schemas.microsoft.com/office/powerpoint/2010/main" val="414057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Many of the macro examples included in this objective are contrived and the work they accomplish, arguably, would best be served as code instead of macros.  Many examples included in this objective are taken from real sources (see: </a:t>
            </a:r>
            <a:r>
              <a:rPr lang="en-US" baseline="0" dirty="0" err="1"/>
              <a:t>Zend</a:t>
            </a:r>
            <a:r>
              <a:rPr lang="en-US" baseline="0" dirty="0"/>
              <a:t> header, </a:t>
            </a:r>
            <a:r>
              <a:rPr lang="en-US" baseline="0" dirty="0" err="1"/>
              <a:t>stdio.h</a:t>
            </a:r>
            <a:r>
              <a:rPr lang="en-US" baseline="0" dirty="0"/>
              <a:t>, </a:t>
            </a:r>
            <a:r>
              <a:rPr lang="en-US" baseline="0" dirty="0" err="1"/>
              <a:t>stackoverflow</a:t>
            </a:r>
            <a:r>
              <a:rPr lang="en-US" baseline="0" dirty="0"/>
              <a:t> examples).  It is possible the students may never be called upon to write or utilize preprocessor directives more advanced than #including a header, #defining a constant, or writing header guards (see: </a:t>
            </a:r>
            <a:r>
              <a:rPr lang="en-US" baseline="0" dirty="0" err="1"/>
              <a:t>ifdef</a:t>
            </a:r>
            <a:r>
              <a:rPr lang="en-US" baseline="0" dirty="0"/>
              <a:t>/define).  While this may be true, it is likely they will need to read/understand/adapt/utilize source code/header files/header source code that *does* utilize advanced macros.</a:t>
            </a:r>
          </a:p>
          <a:p>
            <a:endParaRPr lang="en-US" baseline="0" dirty="0"/>
          </a:p>
          <a:p>
            <a:r>
              <a:rPr lang="en-US" dirty="0"/>
              <a:t>http://stackoverflow.com/questions/204476/what-should-main-return-in-c-and-c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426291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discussing the </a:t>
            </a:r>
            <a:r>
              <a:rPr lang="en-US" dirty="0" err="1"/>
              <a:t>struct</a:t>
            </a:r>
            <a:r>
              <a:rPr lang="en-US" dirty="0"/>
              <a:t> syntax,</a:t>
            </a:r>
            <a:r>
              <a:rPr lang="en-US" baseline="0" dirty="0"/>
              <a:t> discuss the specific example.  Compare the specific example to the previous definition of a </a:t>
            </a:r>
            <a:r>
              <a:rPr lang="en-US" baseline="0" dirty="0" err="1"/>
              <a:t>struct</a:t>
            </a:r>
            <a:r>
              <a:rPr lang="en-US" baseline="0" dirty="0"/>
              <a:t>.  Also, brainstorm some examples that would lend themselves to </a:t>
            </a:r>
            <a:r>
              <a:rPr lang="en-US" baseline="0" dirty="0" err="1"/>
              <a:t>structs</a:t>
            </a:r>
            <a:r>
              <a:rPr lang="en-US" baseline="0" dirty="0"/>
              <a:t>.</a:t>
            </a:r>
          </a:p>
          <a:p>
            <a:endParaRPr lang="en-US" baseline="0" dirty="0"/>
          </a:p>
          <a:p>
            <a:r>
              <a:rPr lang="en-US" b="1" baseline="0" dirty="0"/>
              <a:t>INSTRUCTOR NOTE:</a:t>
            </a:r>
            <a:r>
              <a:rPr lang="en-US" baseline="0" dirty="0"/>
              <a:t>  Some recent Instructor Solutions have included </a:t>
            </a:r>
            <a:r>
              <a:rPr lang="en-US" baseline="0" dirty="0" err="1"/>
              <a:t>structs</a:t>
            </a:r>
            <a:r>
              <a:rPr lang="en-US" baseline="0" dirty="0"/>
              <a:t> as part of the solution.  </a:t>
            </a:r>
            <a:r>
              <a:rPr lang="en-US" baseline="0" dirty="0" err="1"/>
              <a:t>Structs</a:t>
            </a:r>
            <a:r>
              <a:rPr lang="en-US" baseline="0" dirty="0"/>
              <a:t> easily lend themselves to writing tests (as opposed to using parallel arrays).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395416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discussing the </a:t>
            </a:r>
            <a:r>
              <a:rPr lang="en-US" dirty="0" err="1"/>
              <a:t>struct</a:t>
            </a:r>
            <a:r>
              <a:rPr lang="en-US" dirty="0"/>
              <a:t> syntax,</a:t>
            </a:r>
            <a:r>
              <a:rPr lang="en-US" baseline="0" dirty="0"/>
              <a:t> discuss the specific example.  Compare the specific example to the previous definition of a </a:t>
            </a:r>
            <a:r>
              <a:rPr lang="en-US" baseline="0" dirty="0" err="1"/>
              <a:t>struct</a:t>
            </a:r>
            <a:r>
              <a:rPr lang="en-US" baseline="0" dirty="0"/>
              <a:t>.  Also, brainstorm some examples that would lend themselves to </a:t>
            </a:r>
            <a:r>
              <a:rPr lang="en-US" baseline="0" dirty="0" err="1"/>
              <a:t>structs</a:t>
            </a:r>
            <a:r>
              <a:rPr lang="en-US" baseline="0" dirty="0"/>
              <a:t>.</a:t>
            </a:r>
          </a:p>
          <a:p>
            <a:endParaRPr lang="en-US" baseline="0" dirty="0"/>
          </a:p>
          <a:p>
            <a:r>
              <a:rPr lang="en-US" b="1" baseline="0" dirty="0"/>
              <a:t>INSTRUCTOR NOTE:</a:t>
            </a:r>
            <a:r>
              <a:rPr lang="en-US" baseline="0" dirty="0"/>
              <a:t>  Some recent Instructor Solutions have included </a:t>
            </a:r>
            <a:r>
              <a:rPr lang="en-US" baseline="0" dirty="0" err="1"/>
              <a:t>structs</a:t>
            </a:r>
            <a:r>
              <a:rPr lang="en-US" baseline="0" dirty="0"/>
              <a:t> as part of the solution.  </a:t>
            </a:r>
            <a:r>
              <a:rPr lang="en-US" baseline="0" dirty="0" err="1"/>
              <a:t>Structs</a:t>
            </a:r>
            <a:r>
              <a:rPr lang="en-US" baseline="0" dirty="0"/>
              <a:t> easily lend themselves to writing tests (as opposed to using parallel arrays).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248524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values</a:t>
            </a:r>
            <a:r>
              <a:rPr lang="en-US" baseline="0" dirty="0"/>
              <a:t> that define the </a:t>
            </a:r>
            <a:r>
              <a:rPr lang="en-US" baseline="0" dirty="0" err="1"/>
              <a:t>LotForSale</a:t>
            </a:r>
            <a:r>
              <a:rPr lang="en-US" baseline="0" dirty="0"/>
              <a:t> variable are assigned to the </a:t>
            </a:r>
            <a:r>
              <a:rPr lang="en-US" baseline="0" dirty="0" err="1"/>
              <a:t>struct</a:t>
            </a:r>
            <a:r>
              <a:rPr lang="en-US" baseline="0" dirty="0"/>
              <a:t> members in order.  This means, as one example, that </a:t>
            </a:r>
            <a:r>
              <a:rPr lang="en-US" baseline="0" dirty="0" err="1"/>
              <a:t>timberRange.lot_number</a:t>
            </a:r>
            <a:r>
              <a:rPr lang="en-US" baseline="0" dirty="0"/>
              <a:t> == 8755.</a:t>
            </a:r>
          </a:p>
          <a:p>
            <a:endParaRPr lang="en-US" baseline="0" dirty="0"/>
          </a:p>
          <a:p>
            <a:r>
              <a:rPr lang="en-US" b="1" baseline="0" dirty="0"/>
              <a:t>SIDE NOTE:</a:t>
            </a:r>
            <a:r>
              <a:rPr lang="en-US" baseline="0" dirty="0"/>
              <a:t>  Much like arrays, this data is stored in contiguous memory addresses.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162611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a:t>
            </a:r>
            <a:r>
              <a:rPr lang="en-US" baseline="0" dirty="0"/>
              <a:t> members can be accessed or modified using the dot (.) operator.  Each individual member must be uniquely specified.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97918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currentLot</a:t>
            </a:r>
            <a:r>
              <a:rPr lang="en-US" dirty="0"/>
              <a:t> is a pointer to the derived data type “</a:t>
            </a:r>
            <a:r>
              <a:rPr lang="en-US" dirty="0" err="1"/>
              <a:t>LotForSale</a:t>
            </a:r>
            <a:r>
              <a:rPr lang="en-US" dirty="0"/>
              <a:t>”.  It could point at </a:t>
            </a:r>
            <a:r>
              <a:rPr lang="en-US" dirty="0" err="1"/>
              <a:t>millionaireEstates</a:t>
            </a:r>
            <a:r>
              <a:rPr lang="en-US" dirty="0"/>
              <a:t>, </a:t>
            </a:r>
            <a:r>
              <a:rPr lang="en-US" dirty="0" err="1"/>
              <a:t>countrysideAces</a:t>
            </a:r>
            <a:r>
              <a:rPr lang="en-US" baseline="0" dirty="0"/>
              <a:t> or any other named object of data type “</a:t>
            </a:r>
            <a:r>
              <a:rPr lang="en-US" baseline="0" dirty="0" err="1"/>
              <a:t>LotForSale</a:t>
            </a:r>
            <a:r>
              <a:rPr lang="en-US" baseline="0" dirty="0"/>
              <a:t>”.  </a:t>
            </a:r>
            <a:r>
              <a:rPr lang="en-US" baseline="0" dirty="0" err="1"/>
              <a:t>Struct</a:t>
            </a:r>
            <a:r>
              <a:rPr lang="en-US" baseline="0" dirty="0"/>
              <a:t> pointers can be of great value to dynamically access or modify a set of </a:t>
            </a:r>
            <a:r>
              <a:rPr lang="en-US" baseline="0" dirty="0" err="1"/>
              <a:t>structs</a:t>
            </a:r>
            <a:r>
              <a:rPr lang="en-US" baseline="0" dirty="0"/>
              <a:t> of a given type.</a:t>
            </a:r>
          </a:p>
          <a:p>
            <a:endParaRPr lang="en-US" baseline="0" dirty="0"/>
          </a:p>
          <a:p>
            <a:r>
              <a:rPr lang="en-US" baseline="0" dirty="0"/>
              <a:t>There wasn’t enough room to include a comment for the pointer assignment line but this is an important statement.  Ask one of the students what &amp;</a:t>
            </a:r>
            <a:r>
              <a:rPr lang="en-US" baseline="0" dirty="0" err="1"/>
              <a:t>millionaireEstates</a:t>
            </a:r>
            <a:r>
              <a:rPr lang="en-US" baseline="0" dirty="0"/>
              <a:t> means (</a:t>
            </a:r>
            <a:r>
              <a:rPr lang="en-US" b="1" baseline="0" dirty="0"/>
              <a:t>ANSWER:  </a:t>
            </a:r>
            <a:r>
              <a:rPr lang="en-US" baseline="0" dirty="0"/>
              <a:t>The address of the </a:t>
            </a:r>
            <a:r>
              <a:rPr lang="en-US" baseline="0" dirty="0" err="1"/>
              <a:t>struct</a:t>
            </a:r>
            <a:r>
              <a:rPr lang="en-US" baseline="0" dirty="0"/>
              <a:t> </a:t>
            </a:r>
            <a:r>
              <a:rPr lang="en-US" baseline="0" dirty="0" err="1"/>
              <a:t>LotForSale</a:t>
            </a:r>
            <a:r>
              <a:rPr lang="en-US" baseline="0" dirty="0"/>
              <a:t> item named “</a:t>
            </a:r>
            <a:r>
              <a:rPr lang="en-US" baseline="0" dirty="0" err="1"/>
              <a:t>millionaireEstates</a:t>
            </a:r>
            <a:r>
              <a:rPr lang="en-US" baseline="0" dirty="0"/>
              <a:t>”).  The memory objective should have been enough for them to determine was &amp;</a:t>
            </a:r>
            <a:r>
              <a:rPr lang="en-US" baseline="0" dirty="0" err="1"/>
              <a:t>millionaireEstates</a:t>
            </a:r>
            <a:r>
              <a:rPr lang="en-US" baseline="0" dirty="0"/>
              <a:t> equates to.</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INSTRUCTOR NOTE:</a:t>
            </a:r>
            <a:r>
              <a:rPr lang="en-US" baseline="0" dirty="0"/>
              <a:t>  Some recent Instructor Solutions have included an array of </a:t>
            </a:r>
            <a:r>
              <a:rPr lang="en-US" baseline="0" dirty="0" err="1"/>
              <a:t>struct</a:t>
            </a:r>
            <a:r>
              <a:rPr lang="en-US" baseline="0" dirty="0"/>
              <a:t> pointers as part of the solution.  When performing testing, a given </a:t>
            </a:r>
            <a:r>
              <a:rPr lang="en-US" baseline="0" dirty="0" err="1"/>
              <a:t>struct</a:t>
            </a:r>
            <a:r>
              <a:rPr lang="en-US" baseline="0" dirty="0"/>
              <a:t> could include necessary data types to provide input, output, expected return values.  A collection </a:t>
            </a:r>
            <a:r>
              <a:rPr lang="en-US" baseline="0" dirty="0" err="1"/>
              <a:t>struct</a:t>
            </a:r>
            <a:r>
              <a:rPr lang="en-US" baseline="0" dirty="0"/>
              <a:t> “</a:t>
            </a:r>
            <a:r>
              <a:rPr lang="en-US" baseline="0" dirty="0" err="1"/>
              <a:t>IndividualTest</a:t>
            </a:r>
            <a:r>
              <a:rPr lang="en-US" baseline="0" dirty="0"/>
              <a:t>” objects could be stored in an array and then referenced by looping through a </a:t>
            </a:r>
            <a:r>
              <a:rPr lang="en-US" baseline="0" dirty="0" err="1"/>
              <a:t>struct</a:t>
            </a:r>
            <a:r>
              <a:rPr lang="en-US" baseline="0" dirty="0"/>
              <a:t> “</a:t>
            </a:r>
            <a:r>
              <a:rPr lang="en-US" baseline="0" dirty="0" err="1"/>
              <a:t>IndividualTest</a:t>
            </a:r>
            <a:r>
              <a:rPr lang="en-US" baseline="0" dirty="0"/>
              <a:t>” pointer that dynamically points to each of the </a:t>
            </a:r>
            <a:r>
              <a:rPr lang="en-US" baseline="0" dirty="0" err="1"/>
              <a:t>struct</a:t>
            </a:r>
            <a:r>
              <a:rPr lang="en-US" baseline="0" dirty="0"/>
              <a:t> pointers in turn.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142713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‘Live code’ this for the class</a:t>
            </a:r>
            <a:r>
              <a:rPr lang="en-US" baseline="0" dirty="0"/>
              <a:t> on the big screen.  Let the class decide on appropriate uses/implementations of each of the requirements.</a:t>
            </a:r>
          </a:p>
          <a:p>
            <a:r>
              <a:rPr lang="en-US" baseline="0" dirty="0"/>
              <a:t>“…every requirement.”  Test input should include, at a minimum, the following situations:</a:t>
            </a:r>
          </a:p>
          <a:p>
            <a:pPr marL="171450" indent="-171450">
              <a:buFont typeface="Arial" panose="020B0604020202020204" pitchFamily="34" charset="0"/>
              <a:buChar char="•"/>
            </a:pPr>
            <a:r>
              <a:rPr lang="en-US" baseline="0" dirty="0"/>
              <a:t>Normal input</a:t>
            </a:r>
          </a:p>
          <a:p>
            <a:pPr marL="171450" indent="-171450">
              <a:buFont typeface="Arial" panose="020B0604020202020204" pitchFamily="34" charset="0"/>
              <a:buChar char="•"/>
            </a:pPr>
            <a:r>
              <a:rPr lang="en-US" baseline="0" dirty="0" err="1"/>
              <a:t>string_ptr</a:t>
            </a:r>
            <a:r>
              <a:rPr lang="en-US" baseline="0" dirty="0"/>
              <a:t> is NULL</a:t>
            </a:r>
          </a:p>
          <a:p>
            <a:pPr marL="171450" indent="-171450">
              <a:buFont typeface="Arial" panose="020B0604020202020204" pitchFamily="34" charset="0"/>
              <a:buChar char="•"/>
            </a:pPr>
            <a:r>
              <a:rPr lang="en-US" baseline="0" dirty="0" err="1"/>
              <a:t>string_ptr</a:t>
            </a:r>
            <a:r>
              <a:rPr lang="en-US" baseline="0" dirty="0"/>
              <a:t> has more than one occurrence of delimiter</a:t>
            </a:r>
          </a:p>
          <a:p>
            <a:pPr marL="171450" indent="-171450">
              <a:buFont typeface="Arial" panose="020B0604020202020204" pitchFamily="34" charset="0"/>
              <a:buChar char="•"/>
            </a:pPr>
            <a:r>
              <a:rPr lang="en-US" baseline="0" dirty="0"/>
              <a:t>Delimiter is ‘\0’ (0x0)</a:t>
            </a:r>
          </a:p>
          <a:p>
            <a:pPr marL="171450" indent="-171450">
              <a:buFont typeface="Arial" panose="020B0604020202020204" pitchFamily="34" charset="0"/>
              <a:buChar char="•"/>
            </a:pPr>
            <a:r>
              <a:rPr lang="en-US" baseline="0" dirty="0" err="1"/>
              <a:t>string_ptr</a:t>
            </a:r>
            <a:r>
              <a:rPr lang="en-US" baseline="0" dirty="0"/>
              <a:t> is missing any occurrence of delimiter</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“human-readable results” should include, at a minimum:</a:t>
            </a:r>
          </a:p>
          <a:p>
            <a:pPr marL="171450" indent="-171450">
              <a:buFont typeface="Arial" panose="020B0604020202020204" pitchFamily="34" charset="0"/>
              <a:buChar char="•"/>
            </a:pPr>
            <a:r>
              <a:rPr lang="en-US" baseline="0" dirty="0"/>
              <a:t>“Pass” if the test passes</a:t>
            </a:r>
          </a:p>
          <a:p>
            <a:pPr marL="171450" indent="-171450">
              <a:buFont typeface="Arial" panose="020B0604020202020204" pitchFamily="34" charset="0"/>
              <a:buChar char="•"/>
            </a:pPr>
            <a:r>
              <a:rPr lang="en-US" baseline="0" dirty="0"/>
              <a:t>“Fail”, the expected result, and the received result if the test fails</a:t>
            </a:r>
          </a:p>
          <a:p>
            <a:pPr marL="171450" indent="-171450">
              <a:buFont typeface="Arial" panose="020B0604020202020204" pitchFamily="34" charset="0"/>
              <a:buChar char="•"/>
            </a:pPr>
            <a:r>
              <a:rPr lang="en-US" baseline="0" dirty="0"/>
              <a:t>A summary after all tests have run.  “20 tests run and 19 tests passed.”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Copy-Paste from PL I.5.a-3</a:t>
            </a:r>
          </a:p>
          <a:p>
            <a:pPr marL="0" indent="0">
              <a:buFont typeface="Arial" panose="020B0604020202020204" pitchFamily="34" charset="0"/>
              <a:buNone/>
            </a:pPr>
            <a:endParaRPr lang="en-US" baseline="0" dirty="0"/>
          </a:p>
          <a:p>
            <a:pPr marL="0" indent="0" algn="ctr">
              <a:buNone/>
            </a:pPr>
            <a:r>
              <a:rPr lang="en-US" dirty="0">
                <a:effectLst>
                  <a:outerShdw blurRad="38100" dist="38100" dir="2700000" algn="tl">
                    <a:srgbClr val="000000">
                      <a:alpha val="43137"/>
                    </a:srgbClr>
                  </a:outerShdw>
                </a:effectLst>
              </a:rPr>
              <a:t>Address Arithmetic</a:t>
            </a:r>
          </a:p>
          <a:p>
            <a:pPr marL="0" indent="0" algn="ctr">
              <a:buNone/>
            </a:pPr>
            <a:r>
              <a:rPr lang="en-US" dirty="0"/>
              <a:t>“String Splitter”</a:t>
            </a:r>
          </a:p>
          <a:p>
            <a:endParaRPr lang="en-US" dirty="0"/>
          </a:p>
          <a:p>
            <a:r>
              <a:rPr lang="en-US" sz="2000" dirty="0"/>
              <a:t>Return value – char pointer to the second string</a:t>
            </a:r>
            <a:endParaRPr lang="en-US" sz="2000" dirty="0">
              <a:latin typeface="Courier New" panose="02070309020205020404" pitchFamily="49" charset="0"/>
              <a:cs typeface="Courier New" panose="02070309020205020404" pitchFamily="49" charset="0"/>
            </a:endParaRPr>
          </a:p>
          <a:p>
            <a:r>
              <a:rPr lang="en-US" sz="2000" dirty="0"/>
              <a:t>Parameters – </a:t>
            </a:r>
          </a:p>
          <a:p>
            <a:pPr lvl="1"/>
            <a:r>
              <a:rPr lang="en-US" sz="2000" dirty="0" err="1">
                <a:latin typeface="Courier New" panose="02070309020205020404" pitchFamily="49" charset="0"/>
                <a:cs typeface="Courier New" panose="02070309020205020404" pitchFamily="49" charset="0"/>
              </a:rPr>
              <a:t>string_ptr</a:t>
            </a:r>
            <a:r>
              <a:rPr lang="en-US" sz="2000" dirty="0"/>
              <a:t> – Pointer to a null terminated string</a:t>
            </a:r>
          </a:p>
          <a:p>
            <a:pPr lvl="1"/>
            <a:r>
              <a:rPr lang="en-US" sz="2000" dirty="0">
                <a:latin typeface="Courier New" panose="02070309020205020404" pitchFamily="49" charset="0"/>
                <a:cs typeface="Courier New" panose="02070309020205020404" pitchFamily="49" charset="0"/>
              </a:rPr>
              <a:t>delimiter</a:t>
            </a:r>
            <a:r>
              <a:rPr lang="en-US" sz="2000" dirty="0"/>
              <a:t> – Character that divides the two strings</a:t>
            </a:r>
          </a:p>
          <a:p>
            <a:r>
              <a:rPr lang="en-US" sz="2000" dirty="0"/>
              <a:t>Purpose – Split one string into two at a delimiter char</a:t>
            </a:r>
          </a:p>
          <a:p>
            <a:r>
              <a:rPr lang="en-US" sz="2000" dirty="0"/>
              <a:t>Requirements</a:t>
            </a:r>
          </a:p>
          <a:p>
            <a:pPr lvl="1"/>
            <a:r>
              <a:rPr lang="en-US" sz="2000" dirty="0">
                <a:cs typeface="Courier New" panose="02070309020205020404" pitchFamily="49" charset="0"/>
              </a:rPr>
              <a:t>Only Address Arithmetic is permitted on </a:t>
            </a:r>
            <a:r>
              <a:rPr lang="en-US" sz="2000" dirty="0" err="1">
                <a:latin typeface="Courier New" panose="02070309020205020404" pitchFamily="49" charset="0"/>
                <a:cs typeface="Courier New" panose="02070309020205020404" pitchFamily="49" charset="0"/>
              </a:rPr>
              <a:t>string_ptr</a:t>
            </a:r>
            <a:r>
              <a:rPr lang="en-US" sz="2000" dirty="0">
                <a:cs typeface="Courier New" panose="02070309020205020404" pitchFamily="49" charset="0"/>
              </a:rPr>
              <a:t> </a:t>
            </a:r>
          </a:p>
          <a:p>
            <a:pPr lvl="1"/>
            <a:r>
              <a:rPr lang="en-US" sz="2000" dirty="0" err="1">
                <a:latin typeface="Courier New" panose="02070309020205020404" pitchFamily="49" charset="0"/>
                <a:cs typeface="Courier New" panose="02070309020205020404" pitchFamily="49" charset="0"/>
              </a:rPr>
              <a:t>string_ptr</a:t>
            </a:r>
            <a:r>
              <a:rPr lang="en-US" sz="2000" dirty="0"/>
              <a:t> if delimiter is not found</a:t>
            </a:r>
          </a:p>
          <a:p>
            <a:pPr lvl="1"/>
            <a:r>
              <a:rPr lang="en-US" sz="2000" dirty="0"/>
              <a:t>Return </a:t>
            </a:r>
            <a:r>
              <a:rPr lang="en-US" sz="2000" dirty="0">
                <a:latin typeface="Courier New" panose="02070309020205020404" pitchFamily="49" charset="0"/>
                <a:cs typeface="Courier New" panose="02070309020205020404" pitchFamily="49" charset="0"/>
              </a:rPr>
              <a:t>ERROR_NULL_POINTER</a:t>
            </a:r>
            <a:r>
              <a:rPr lang="en-US" sz="2000" dirty="0"/>
              <a:t> if </a:t>
            </a:r>
            <a:r>
              <a:rPr lang="en-US" sz="2000" dirty="0" err="1">
                <a:latin typeface="Courier New" panose="02070309020205020404" pitchFamily="49" charset="0"/>
                <a:cs typeface="Courier New" panose="02070309020205020404" pitchFamily="49" charset="0"/>
              </a:rPr>
              <a:t>string_ptr</a:t>
            </a:r>
            <a:r>
              <a:rPr lang="en-US" sz="2000" dirty="0"/>
              <a:t> is </a:t>
            </a:r>
            <a:r>
              <a:rPr lang="en-US" sz="2000" dirty="0">
                <a:latin typeface="Courier New" panose="02070309020205020404" pitchFamily="49" charset="0"/>
                <a:cs typeface="Courier New" panose="02070309020205020404" pitchFamily="49" charset="0"/>
              </a:rPr>
              <a:t>NULL</a:t>
            </a:r>
          </a:p>
          <a:p>
            <a:pPr lvl="1"/>
            <a:r>
              <a:rPr lang="en-US" sz="2000" dirty="0"/>
              <a:t>Return </a:t>
            </a:r>
            <a:r>
              <a:rPr lang="en-US" sz="2000" dirty="0">
                <a:latin typeface="Courier New" panose="02070309020205020404" pitchFamily="49" charset="0"/>
                <a:cs typeface="Courier New" panose="02070309020205020404" pitchFamily="49" charset="0"/>
              </a:rPr>
              <a:t>ERROR_ABUNDANT_DELIMITER</a:t>
            </a:r>
            <a:r>
              <a:rPr lang="en-US" sz="2000" dirty="0"/>
              <a:t> if </a:t>
            </a:r>
            <a:r>
              <a:rPr lang="en-US" sz="2000" dirty="0" err="1">
                <a:latin typeface="Courier New" panose="02070309020205020404" pitchFamily="49" charset="0"/>
                <a:cs typeface="Courier New" panose="02070309020205020404" pitchFamily="49" charset="0"/>
              </a:rPr>
              <a:t>string_ptr</a:t>
            </a:r>
            <a:r>
              <a:rPr lang="en-US" sz="2000" dirty="0"/>
              <a:t> has more than one occurrence of </a:t>
            </a:r>
            <a:r>
              <a:rPr lang="en-US" sz="2000" dirty="0">
                <a:latin typeface="Courier New" panose="02070309020205020404" pitchFamily="49" charset="0"/>
                <a:cs typeface="Courier New" panose="02070309020205020404" pitchFamily="49" charset="0"/>
              </a:rPr>
              <a:t>delimiter</a:t>
            </a:r>
          </a:p>
          <a:p>
            <a:pPr lvl="1"/>
            <a:r>
              <a:rPr lang="en-US" sz="2000" dirty="0">
                <a:cs typeface="Courier New" panose="02070309020205020404" pitchFamily="49" charset="0"/>
              </a:rPr>
              <a:t>Return </a:t>
            </a:r>
            <a:r>
              <a:rPr lang="en-US" sz="2000" dirty="0">
                <a:latin typeface="Courier New" panose="02070309020205020404" pitchFamily="49" charset="0"/>
                <a:cs typeface="Courier New" panose="02070309020205020404" pitchFamily="49" charset="0"/>
              </a:rPr>
              <a:t>ERROR_NULL_DELIMITER</a:t>
            </a:r>
            <a:r>
              <a:rPr lang="en-US" sz="2000" dirty="0">
                <a:cs typeface="Courier New" panose="02070309020205020404" pitchFamily="49" charset="0"/>
              </a:rPr>
              <a:t> if the delimiter is ‘</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0x0</a:t>
            </a:r>
            <a:r>
              <a:rPr lang="en-US" sz="2000" dirty="0">
                <a:cs typeface="Courier New" panose="02070309020205020404" pitchFamily="49" charset="0"/>
              </a:rPr>
              <a:t>)</a:t>
            </a:r>
            <a:endParaRPr lang="en-US" sz="2000" dirty="0"/>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3373542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Structures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dirty="0">
                <a:solidFill>
                  <a:srgbClr val="00B050"/>
                </a:solidFill>
              </a:rPr>
              <a:t>UNCLASSIFIED</a:t>
            </a:r>
          </a:p>
        </p:txBody>
      </p:sp>
    </p:spTree>
    <p:extLst>
      <p:ext uri="{BB962C8B-B14F-4D97-AF65-F5344CB8AC3E}">
        <p14:creationId xmlns:p14="http://schemas.microsoft.com/office/powerpoint/2010/main" val="171975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54038" y="1295400"/>
            <a:ext cx="8294687" cy="4725988"/>
          </a:xfrm>
        </p:spPr>
        <p:txBody>
          <a:bodyPr/>
          <a:lstStyle/>
          <a:p>
            <a:r>
              <a:rPr lang="en-US" dirty="0"/>
              <a:t>Structures can be </a:t>
            </a:r>
            <a:r>
              <a:rPr lang="en-US" dirty="0">
                <a:solidFill>
                  <a:schemeClr val="accent2"/>
                </a:solidFill>
              </a:rPr>
              <a:t>defined</a:t>
            </a:r>
            <a:r>
              <a:rPr lang="en-US" dirty="0"/>
              <a:t> using different methods</a:t>
            </a:r>
          </a:p>
          <a:p>
            <a:pPr marL="914400" lvl="1" indent="-457200">
              <a:buFont typeface="+mj-lt"/>
              <a:buAutoNum type="arabicPeriod" startAt="2"/>
            </a:pPr>
            <a:r>
              <a:rPr lang="en-US" dirty="0"/>
              <a:t>Individual members may be accessed/modified using the dot (</a:t>
            </a:r>
            <a:r>
              <a:rPr lang="en-US" dirty="0">
                <a:latin typeface="Courier New" panose="02070309020205020404" pitchFamily="49" charset="0"/>
                <a:cs typeface="Courier New" panose="02070309020205020404" pitchFamily="49" charset="0"/>
              </a:rPr>
              <a:t>.</a:t>
            </a:r>
            <a:r>
              <a:rPr lang="en-US" dirty="0"/>
              <a:t>) operator</a:t>
            </a:r>
          </a:p>
        </p:txBody>
      </p:sp>
      <p:sp>
        <p:nvSpPr>
          <p:cNvPr id="2" name="Title 1"/>
          <p:cNvSpPr>
            <a:spLocks noGrp="1"/>
          </p:cNvSpPr>
          <p:nvPr>
            <p:ph type="title"/>
          </p:nvPr>
        </p:nvSpPr>
        <p:spPr/>
        <p:txBody>
          <a:bodyPr/>
          <a:lstStyle/>
          <a:p>
            <a:r>
              <a:rPr lang="en-US" dirty="0"/>
              <a:t>Format</a:t>
            </a:r>
          </a:p>
        </p:txBody>
      </p:sp>
      <p:sp>
        <p:nvSpPr>
          <p:cNvPr id="4" name="Content Placeholder 2"/>
          <p:cNvSpPr txBox="1">
            <a:spLocks/>
          </p:cNvSpPr>
          <p:nvPr/>
        </p:nvSpPr>
        <p:spPr bwMode="auto">
          <a:xfrm>
            <a:off x="277615" y="2743200"/>
            <a:ext cx="8588771" cy="3810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lot_cost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rgbClr val="006600"/>
                </a:solidFill>
                <a:latin typeface="Courier New" panose="02070309020205020404" pitchFamily="49" charset="0"/>
                <a:cs typeface="Courier New" panose="02070309020205020404" pitchFamily="49" charset="0"/>
              </a:rPr>
              <a:t>    /*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Definition Example #2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elmStreet</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Declare a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variable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elmStreet.lot_number</a:t>
            </a:r>
            <a:r>
              <a:rPr lang="en-US" sz="1600" dirty="0">
                <a:latin typeface="Courier New" panose="02070309020205020404" pitchFamily="49" charset="0"/>
                <a:cs typeface="Courier New" panose="02070309020205020404" pitchFamily="49" charset="0"/>
              </a:rPr>
              <a:t> = 8755;	</a:t>
            </a:r>
            <a:r>
              <a:rPr lang="en-US" sz="1600" dirty="0">
                <a:solidFill>
                  <a:srgbClr val="006600"/>
                </a:solidFill>
                <a:latin typeface="Courier New" panose="02070309020205020404" pitchFamily="49" charset="0"/>
                <a:cs typeface="Courier New" panose="02070309020205020404" pitchFamily="49" charset="0"/>
              </a:rPr>
              <a:t>// Define the first member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elmStreet.lot_cost</a:t>
            </a:r>
            <a:r>
              <a:rPr lang="en-US" sz="1600" dirty="0">
                <a:latin typeface="Courier New" panose="02070309020205020404" pitchFamily="49" charset="0"/>
                <a:cs typeface="Courier New" panose="02070309020205020404" pitchFamily="49" charset="0"/>
              </a:rPr>
              <a:t> = 25000;	</a:t>
            </a:r>
            <a:r>
              <a:rPr lang="en-US" sz="1600" dirty="0">
                <a:solidFill>
                  <a:srgbClr val="006600"/>
                </a:solidFill>
                <a:latin typeface="Courier New" panose="02070309020205020404" pitchFamily="49" charset="0"/>
                <a:cs typeface="Courier New" panose="02070309020205020404" pitchFamily="49" charset="0"/>
              </a:rPr>
              <a:t>// Define the second member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elmStreet.square_footage</a:t>
            </a:r>
            <a:r>
              <a:rPr lang="en-US" sz="1600" dirty="0">
                <a:latin typeface="Courier New" panose="02070309020205020404" pitchFamily="49" charset="0"/>
                <a:cs typeface="Courier New" panose="02070309020205020404" pitchFamily="49" charset="0"/>
              </a:rPr>
              <a:t> = 6534;	</a:t>
            </a:r>
            <a:r>
              <a:rPr lang="en-US" sz="1600" dirty="0">
                <a:solidFill>
                  <a:srgbClr val="006600"/>
                </a:solidFill>
                <a:latin typeface="Courier New" panose="02070309020205020404" pitchFamily="49" charset="0"/>
                <a:cs typeface="Courier New" panose="02070309020205020404" pitchFamily="49" charset="0"/>
              </a:rPr>
              <a:t>// Define the third member</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423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a:xfrm>
            <a:off x="554038" y="990600"/>
            <a:ext cx="8294687" cy="4725988"/>
          </a:xfrm>
        </p:spPr>
        <p:txBody>
          <a:bodyPr/>
          <a:lstStyle/>
          <a:p>
            <a:r>
              <a:rPr lang="en-US" dirty="0"/>
              <a:t>Structures can be </a:t>
            </a:r>
            <a:r>
              <a:rPr lang="en-US" dirty="0">
                <a:solidFill>
                  <a:schemeClr val="accent2"/>
                </a:solidFill>
              </a:rPr>
              <a:t>defined</a:t>
            </a:r>
            <a:r>
              <a:rPr lang="en-US" dirty="0"/>
              <a:t> using different methods</a:t>
            </a:r>
          </a:p>
          <a:p>
            <a:pPr marL="914400" lvl="1" indent="-457200">
              <a:buFont typeface="+mj-lt"/>
              <a:buAutoNum type="arabicPeriod" startAt="3"/>
            </a:pPr>
            <a:r>
              <a:rPr lang="en-US" dirty="0"/>
              <a:t>Pointers to </a:t>
            </a:r>
            <a:r>
              <a:rPr lang="en-US" dirty="0" err="1"/>
              <a:t>structs</a:t>
            </a:r>
            <a:r>
              <a:rPr lang="en-US" dirty="0"/>
              <a:t> may access/modify members using the arrow (</a:t>
            </a:r>
            <a:r>
              <a:rPr lang="en-US" dirty="0">
                <a:latin typeface="Courier New" panose="02070309020205020404" pitchFamily="49" charset="0"/>
                <a:cs typeface="Courier New" panose="02070309020205020404" pitchFamily="49" charset="0"/>
              </a:rPr>
              <a:t>-&gt;</a:t>
            </a:r>
            <a:r>
              <a:rPr lang="en-US" dirty="0"/>
              <a:t>) operator</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lot_cost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rgbClr val="006600"/>
                </a:solidFill>
                <a:latin typeface="Courier New" panose="02070309020205020404" pitchFamily="49" charset="0"/>
                <a:cs typeface="Courier New" panose="02070309020205020404" pitchFamily="49" charset="0"/>
              </a:rPr>
              <a:t>    /*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Definition Example #3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millionaireEstates</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a:t>
            </a:r>
            <a:r>
              <a:rPr lang="en-US" sz="1600" dirty="0" err="1">
                <a:solidFill>
                  <a:srgbClr val="006600"/>
                </a:solidFill>
                <a:latin typeface="Courier New" panose="02070309020205020404" pitchFamily="49" charset="0"/>
                <a:cs typeface="Courier New" panose="02070309020205020404" pitchFamily="49" charset="0"/>
              </a:rPr>
              <a:t>LotForSale</a:t>
            </a:r>
            <a:r>
              <a:rPr lang="en-US" sz="1600" dirty="0">
                <a:solidFill>
                  <a:srgbClr val="006600"/>
                </a:solidFill>
                <a:latin typeface="Courier New" panose="02070309020205020404" pitchFamily="49" charset="0"/>
                <a:cs typeface="Courier New" panose="02070309020205020404" pitchFamily="49" charset="0"/>
              </a:rPr>
              <a:t> variable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countrysideAcres</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a:t>
            </a:r>
            <a:r>
              <a:rPr lang="en-US" sz="1600" dirty="0" err="1">
                <a:solidFill>
                  <a:srgbClr val="006600"/>
                </a:solidFill>
                <a:latin typeface="Courier New" panose="02070309020205020404" pitchFamily="49" charset="0"/>
                <a:cs typeface="Courier New" panose="02070309020205020404" pitchFamily="49" charset="0"/>
              </a:rPr>
              <a:t>LotForSale</a:t>
            </a:r>
            <a:r>
              <a:rPr lang="en-US" sz="1600" dirty="0">
                <a:solidFill>
                  <a:srgbClr val="006600"/>
                </a:solidFill>
                <a:latin typeface="Courier New" panose="02070309020205020404" pitchFamily="49" charset="0"/>
                <a:cs typeface="Courier New" panose="02070309020205020404" pitchFamily="49" charset="0"/>
              </a:rPr>
              <a:t> variable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currentLot</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millionaireEstates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currentLot</a:t>
            </a:r>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lot_number</a:t>
            </a:r>
            <a:r>
              <a:rPr lang="en-US" sz="1600" dirty="0">
                <a:latin typeface="Courier New" panose="02070309020205020404" pitchFamily="49" charset="0"/>
                <a:cs typeface="Courier New" panose="02070309020205020404" pitchFamily="49" charset="0"/>
              </a:rPr>
              <a:t> = 1000000;		</a:t>
            </a:r>
            <a:r>
              <a:rPr lang="en-US" sz="1600" dirty="0">
                <a:solidFill>
                  <a:srgbClr val="006600"/>
                </a:solidFill>
                <a:latin typeface="Courier New" panose="02070309020205020404" pitchFamily="49" charset="0"/>
                <a:cs typeface="Courier New" panose="02070309020205020404" pitchFamily="49" charset="0"/>
              </a:rPr>
              <a:t>// Define first member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currentLot</a:t>
            </a:r>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lot_cost</a:t>
            </a:r>
            <a:r>
              <a:rPr lang="en-US" sz="1600" dirty="0">
                <a:latin typeface="Courier New" panose="02070309020205020404" pitchFamily="49" charset="0"/>
                <a:cs typeface="Courier New" panose="02070309020205020404" pitchFamily="49" charset="0"/>
              </a:rPr>
              <a:t> = 1000000;</a:t>
            </a:r>
            <a:r>
              <a:rPr lang="en-US" sz="1600" dirty="0">
                <a:solidFill>
                  <a:srgbClr val="006600"/>
                </a:solidFill>
                <a:latin typeface="Courier New" panose="02070309020205020404" pitchFamily="49" charset="0"/>
                <a:cs typeface="Courier New" panose="02070309020205020404" pitchFamily="49" charset="0"/>
              </a:rPr>
              <a:t> 		// Define second member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currentLot</a:t>
            </a:r>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 = 1000000;</a:t>
            </a:r>
            <a:r>
              <a:rPr lang="en-US" sz="1600" dirty="0">
                <a:solidFill>
                  <a:srgbClr val="006600"/>
                </a:solidFill>
                <a:latin typeface="Courier New" panose="02070309020205020404" pitchFamily="49" charset="0"/>
                <a:cs typeface="Courier New" panose="02070309020205020404" pitchFamily="49" charset="0"/>
              </a:rPr>
              <a:t> 	// Define third member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903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err="1">
                <a:effectLst>
                  <a:outerShdw blurRad="38100" dist="38100" dir="2700000" algn="tl">
                    <a:srgbClr val="000000">
                      <a:alpha val="43137"/>
                    </a:srgbClr>
                  </a:outerShdw>
                </a:effectLst>
              </a:rPr>
              <a:t>Struct</a:t>
            </a:r>
            <a:endParaRPr lang="en-US" dirty="0">
              <a:effectLst>
                <a:outerShdw blurRad="38100" dist="38100" dir="2700000" algn="tl">
                  <a:srgbClr val="000000">
                    <a:alpha val="43137"/>
                  </a:srgbClr>
                </a:outerShdw>
              </a:effectLst>
            </a:endParaRPr>
          </a:p>
          <a:p>
            <a:pPr marL="0" indent="0" algn="ctr">
              <a:buNone/>
            </a:pPr>
            <a:r>
              <a:rPr lang="en-US" dirty="0"/>
              <a:t>“String Splitter Test </a:t>
            </a:r>
            <a:r>
              <a:rPr lang="en-US" dirty="0" err="1"/>
              <a:t>Struct</a:t>
            </a:r>
            <a:r>
              <a:rPr lang="en-US" dirty="0"/>
              <a:t>”</a:t>
            </a:r>
          </a:p>
          <a:p>
            <a:endParaRPr lang="en-US" dirty="0"/>
          </a:p>
          <a:p>
            <a:r>
              <a:rPr lang="en-US" dirty="0"/>
              <a:t>Define a </a:t>
            </a:r>
            <a:r>
              <a:rPr lang="en-US" dirty="0" err="1"/>
              <a:t>struct</a:t>
            </a:r>
            <a:r>
              <a:rPr lang="en-US" dirty="0"/>
              <a:t> to test </a:t>
            </a:r>
            <a:r>
              <a:rPr lang="en-US" dirty="0" err="1">
                <a:latin typeface="Courier New" panose="02070309020205020404" pitchFamily="49" charset="0"/>
                <a:cs typeface="Courier New" panose="02070309020205020404" pitchFamily="49" charset="0"/>
              </a:rPr>
              <a:t>split_the_string</a:t>
            </a:r>
            <a:r>
              <a:rPr lang="en-US" dirty="0">
                <a:latin typeface="Courier New" panose="02070309020205020404" pitchFamily="49" charset="0"/>
                <a:cs typeface="Courier New" panose="02070309020205020404" pitchFamily="49" charset="0"/>
              </a:rPr>
              <a:t>()</a:t>
            </a:r>
            <a:r>
              <a:rPr lang="en-US" dirty="0"/>
              <a:t> from Performance Lab I.5.a-3</a:t>
            </a:r>
          </a:p>
          <a:p>
            <a:endParaRPr lang="en-US" dirty="0"/>
          </a:p>
          <a:p>
            <a:r>
              <a:rPr lang="en-US" dirty="0"/>
              <a:t>Test input should include:</a:t>
            </a:r>
          </a:p>
          <a:p>
            <a:pPr lvl="1"/>
            <a:r>
              <a:rPr lang="en-US" dirty="0"/>
              <a:t>Input string</a:t>
            </a:r>
          </a:p>
          <a:p>
            <a:pPr lvl="1"/>
            <a:r>
              <a:rPr lang="en-US" dirty="0"/>
              <a:t>Delimiter</a:t>
            </a:r>
          </a:p>
          <a:p>
            <a:pPr lvl="1"/>
            <a:r>
              <a:rPr lang="en-US" dirty="0"/>
              <a:t>Expected return value</a:t>
            </a:r>
          </a:p>
          <a:p>
            <a:r>
              <a:rPr lang="en-US" dirty="0"/>
              <a:t>Only Address Arithmetic is permitted</a:t>
            </a:r>
          </a:p>
          <a:p>
            <a:r>
              <a:rPr lang="en-US" dirty="0"/>
              <a:t>Write one test to cover every requirement</a:t>
            </a:r>
          </a:p>
          <a:p>
            <a:r>
              <a:rPr lang="en-US" dirty="0"/>
              <a:t>Print the human-readable results</a:t>
            </a:r>
          </a:p>
        </p:txBody>
      </p:sp>
      <p:sp>
        <p:nvSpPr>
          <p:cNvPr id="6" name="Content Placeholder 2"/>
          <p:cNvSpPr txBox="1">
            <a:spLocks/>
          </p:cNvSpPr>
          <p:nvPr/>
        </p:nvSpPr>
        <p:spPr bwMode="auto">
          <a:xfrm>
            <a:off x="277615" y="3429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split_the_string</a:t>
            </a: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string_ptr</a:t>
            </a:r>
            <a:r>
              <a:rPr lang="en-US" sz="1600" dirty="0">
                <a:latin typeface="Courier New" panose="02070309020205020404" pitchFamily="49" charset="0"/>
                <a:cs typeface="Courier New" panose="02070309020205020404" pitchFamily="49" charset="0"/>
              </a:rPr>
              <a:t>, char delimiter);</a:t>
            </a:r>
          </a:p>
        </p:txBody>
      </p:sp>
    </p:spTree>
    <p:extLst>
      <p:ext uri="{BB962C8B-B14F-4D97-AF65-F5344CB8AC3E}">
        <p14:creationId xmlns:p14="http://schemas.microsoft.com/office/powerpoint/2010/main" val="190705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err="1">
                <a:effectLst>
                  <a:outerShdw blurRad="38100" dist="38100" dir="2700000" algn="tl">
                    <a:srgbClr val="000000">
                      <a:alpha val="43137"/>
                    </a:srgbClr>
                  </a:outerShdw>
                </a:effectLst>
              </a:rPr>
              <a:t>Struct</a:t>
            </a:r>
            <a:endParaRPr lang="en-US" dirty="0">
              <a:effectLst>
                <a:outerShdw blurRad="38100" dist="38100" dir="2700000" algn="tl">
                  <a:srgbClr val="000000">
                    <a:alpha val="43137"/>
                  </a:srgbClr>
                </a:outerShdw>
              </a:effectLst>
            </a:endParaRPr>
          </a:p>
          <a:p>
            <a:pPr marL="0" indent="0" algn="ctr">
              <a:buNone/>
            </a:pPr>
            <a:r>
              <a:rPr lang="en-US" dirty="0"/>
              <a:t>“</a:t>
            </a:r>
            <a:r>
              <a:rPr lang="en-US" dirty="0" err="1"/>
              <a:t>Surfin</a:t>
            </a:r>
            <a:r>
              <a:rPr lang="en-US" dirty="0"/>
              <a:t>’ Bird Test </a:t>
            </a:r>
            <a:r>
              <a:rPr lang="en-US" dirty="0" err="1"/>
              <a:t>Struct</a:t>
            </a:r>
            <a:r>
              <a:rPr lang="en-US" dirty="0"/>
              <a:t>”</a:t>
            </a:r>
          </a:p>
          <a:p>
            <a:r>
              <a:rPr lang="en-US" dirty="0"/>
              <a:t>Define a </a:t>
            </a:r>
            <a:r>
              <a:rPr lang="en-US" dirty="0" err="1"/>
              <a:t>struct</a:t>
            </a:r>
            <a:r>
              <a:rPr lang="en-US" dirty="0"/>
              <a:t> to test </a:t>
            </a:r>
            <a:r>
              <a:rPr lang="en-US" dirty="0" err="1">
                <a:latin typeface="Courier New" panose="02070309020205020404" pitchFamily="49" charset="0"/>
                <a:cs typeface="Courier New" panose="02070309020205020404" pitchFamily="49" charset="0"/>
              </a:rPr>
              <a:t>find_the_word</a:t>
            </a:r>
            <a:r>
              <a:rPr lang="en-US" dirty="0">
                <a:latin typeface="Courier New" panose="02070309020205020404" pitchFamily="49" charset="0"/>
                <a:cs typeface="Courier New" panose="02070309020205020404" pitchFamily="49" charset="0"/>
              </a:rPr>
              <a:t>()</a:t>
            </a:r>
            <a:r>
              <a:rPr lang="en-US" dirty="0"/>
              <a:t> from Performance Lab I.5.a-4</a:t>
            </a:r>
          </a:p>
          <a:p>
            <a:endParaRPr lang="en-US" dirty="0"/>
          </a:p>
          <a:p>
            <a:r>
              <a:rPr lang="en-US" dirty="0"/>
              <a:t>Your </a:t>
            </a:r>
            <a:r>
              <a:rPr lang="en-US" dirty="0" err="1"/>
              <a:t>struct</a:t>
            </a:r>
            <a:r>
              <a:rPr lang="en-US" dirty="0"/>
              <a:t> should include:</a:t>
            </a:r>
          </a:p>
          <a:p>
            <a:pPr lvl="1"/>
            <a:r>
              <a:rPr lang="en-US" dirty="0"/>
              <a:t>Input string (</a:t>
            </a:r>
            <a:r>
              <a:rPr lang="en-US" dirty="0">
                <a:latin typeface="Courier New" panose="02070309020205020404" pitchFamily="49" charset="0"/>
                <a:cs typeface="Courier New" panose="02070309020205020404" pitchFamily="49" charset="0"/>
              </a:rPr>
              <a:t>sentence_ptr</a:t>
            </a:r>
            <a:r>
              <a:rPr lang="en-US" dirty="0"/>
              <a:t>)</a:t>
            </a:r>
          </a:p>
          <a:p>
            <a:pPr lvl="1"/>
            <a:r>
              <a:rPr lang="en-US" dirty="0"/>
              <a:t>Input search word (</a:t>
            </a:r>
            <a:r>
              <a:rPr lang="en-US" dirty="0" err="1">
                <a:latin typeface="Courier New" panose="02070309020205020404" pitchFamily="49" charset="0"/>
                <a:cs typeface="Courier New" panose="02070309020205020404" pitchFamily="49" charset="0"/>
              </a:rPr>
              <a:t>searchWord_ptr</a:t>
            </a:r>
            <a:r>
              <a:rPr lang="en-US" dirty="0"/>
              <a:t>)</a:t>
            </a:r>
          </a:p>
          <a:p>
            <a:pPr lvl="1"/>
            <a:r>
              <a:rPr lang="en-US" dirty="0"/>
              <a:t>Expected return value (</a:t>
            </a:r>
            <a:r>
              <a:rPr lang="en-US" dirty="0">
                <a:latin typeface="Courier New" panose="02070309020205020404" pitchFamily="49" charset="0"/>
                <a:cs typeface="Courier New" panose="02070309020205020404" pitchFamily="49" charset="0"/>
              </a:rPr>
              <a:t>char *</a:t>
            </a:r>
            <a:r>
              <a:rPr lang="en-US" dirty="0"/>
              <a:t>)</a:t>
            </a:r>
          </a:p>
          <a:p>
            <a:pPr lvl="1"/>
            <a:r>
              <a:rPr lang="en-US" dirty="0"/>
              <a:t>Expected error code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errorCode_ptr</a:t>
            </a:r>
            <a:r>
              <a:rPr lang="en-US" dirty="0">
                <a:latin typeface="Courier New" panose="02070309020205020404" pitchFamily="49" charset="0"/>
                <a:cs typeface="Courier New" panose="02070309020205020404" pitchFamily="49" charset="0"/>
              </a:rPr>
              <a:t>)</a:t>
            </a:r>
            <a:r>
              <a:rPr lang="en-US" dirty="0"/>
              <a:t>)</a:t>
            </a:r>
          </a:p>
          <a:p>
            <a:r>
              <a:rPr lang="en-US" dirty="0"/>
              <a:t>Only Address Arithmetic is permitted</a:t>
            </a:r>
          </a:p>
          <a:p>
            <a:r>
              <a:rPr lang="en-US" dirty="0"/>
              <a:t>Print the human-readable results</a:t>
            </a:r>
          </a:p>
        </p:txBody>
      </p:sp>
      <p:sp>
        <p:nvSpPr>
          <p:cNvPr id="6" name="Content Placeholder 2"/>
          <p:cNvSpPr txBox="1">
            <a:spLocks/>
          </p:cNvSpPr>
          <p:nvPr/>
        </p:nvSpPr>
        <p:spPr bwMode="auto">
          <a:xfrm>
            <a:off x="277615" y="27432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find_the_word</a:t>
            </a:r>
            <a:r>
              <a:rPr lang="en-US" sz="1200" dirty="0">
                <a:latin typeface="Courier New" panose="02070309020205020404" pitchFamily="49" charset="0"/>
                <a:cs typeface="Courier New" panose="02070309020205020404" pitchFamily="49" charset="0"/>
              </a:rPr>
              <a:t>(char * sentence_ptr, char * </a:t>
            </a:r>
            <a:r>
              <a:rPr lang="en-US" sz="1200" dirty="0" err="1">
                <a:latin typeface="Courier New" panose="02070309020205020404" pitchFamily="49" charset="0"/>
                <a:cs typeface="Courier New" panose="02070309020205020404" pitchFamily="49" charset="0"/>
              </a:rPr>
              <a:t>searchWord_ptr</a:t>
            </a:r>
            <a:r>
              <a:rPr lang="en-US" sz="1200" dirty="0">
                <a:latin typeface="Courier New" panose="02070309020205020404" pitchFamily="49" charset="0"/>
                <a:cs typeface="Courier New" panose="02070309020205020404" pitchFamily="49" charset="0"/>
              </a:rPr>
              <a:t>, int * </a:t>
            </a:r>
            <a:r>
              <a:rPr lang="en-US" sz="1200" dirty="0" err="1">
                <a:latin typeface="Courier New" panose="02070309020205020404" pitchFamily="49" charset="0"/>
                <a:cs typeface="Courier New" panose="02070309020205020404" pitchFamily="49" charset="0"/>
              </a:rPr>
              <a:t>errorCode_ptr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7320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err="1">
                <a:effectLst>
                  <a:outerShdw blurRad="38100" dist="38100" dir="2700000" algn="tl">
                    <a:srgbClr val="000000">
                      <a:alpha val="43137"/>
                    </a:srgbClr>
                  </a:outerShdw>
                </a:effectLst>
              </a:rPr>
              <a:t>Struct</a:t>
            </a:r>
            <a:endParaRPr lang="en-US" dirty="0">
              <a:effectLst>
                <a:outerShdw blurRad="38100" dist="38100" dir="2700000" algn="tl">
                  <a:srgbClr val="000000">
                    <a:alpha val="43137"/>
                  </a:srgbClr>
                </a:outerShdw>
              </a:effectLst>
            </a:endParaRPr>
          </a:p>
          <a:p>
            <a:pPr marL="0" indent="0" algn="ctr">
              <a:buNone/>
            </a:pPr>
            <a:r>
              <a:rPr lang="en-US" dirty="0"/>
              <a:t>“</a:t>
            </a:r>
            <a:r>
              <a:rPr lang="en-US" dirty="0" err="1"/>
              <a:t>Surfin</a:t>
            </a:r>
            <a:r>
              <a:rPr lang="en-US" dirty="0"/>
              <a:t>’ Bird Test </a:t>
            </a:r>
            <a:r>
              <a:rPr lang="en-US" dirty="0" err="1"/>
              <a:t>Struct</a:t>
            </a:r>
            <a:r>
              <a:rPr lang="en-US" dirty="0"/>
              <a:t>”</a:t>
            </a:r>
          </a:p>
          <a:p>
            <a:r>
              <a:rPr lang="en-US" dirty="0"/>
              <a:t>Define a </a:t>
            </a:r>
            <a:r>
              <a:rPr lang="en-US" dirty="0" err="1"/>
              <a:t>struct</a:t>
            </a:r>
            <a:r>
              <a:rPr lang="en-US" dirty="0"/>
              <a:t> to test </a:t>
            </a:r>
            <a:r>
              <a:rPr lang="en-US" dirty="0" err="1">
                <a:latin typeface="Courier New" panose="02070309020205020404" pitchFamily="49" charset="0"/>
                <a:cs typeface="Courier New" panose="02070309020205020404" pitchFamily="49" charset="0"/>
              </a:rPr>
              <a:t>find_the_word</a:t>
            </a:r>
            <a:r>
              <a:rPr lang="en-US" dirty="0">
                <a:latin typeface="Courier New" panose="02070309020205020404" pitchFamily="49" charset="0"/>
                <a:cs typeface="Courier New" panose="02070309020205020404" pitchFamily="49" charset="0"/>
              </a:rPr>
              <a:t>()</a:t>
            </a:r>
            <a:r>
              <a:rPr lang="en-US" dirty="0"/>
              <a:t> from Performance Lab I.5.a-4</a:t>
            </a:r>
          </a:p>
          <a:p>
            <a:endParaRPr lang="en-US" dirty="0"/>
          </a:p>
          <a:p>
            <a:r>
              <a:rPr lang="en-US" dirty="0"/>
              <a:t>Test input should include, at a minimum, the following situations:</a:t>
            </a:r>
          </a:p>
          <a:p>
            <a:pPr lvl="1"/>
            <a:r>
              <a:rPr lang="en-US" dirty="0"/>
              <a:t>Normal input</a:t>
            </a:r>
          </a:p>
          <a:p>
            <a:pPr lvl="1"/>
            <a:r>
              <a:rPr lang="en-US" dirty="0">
                <a:latin typeface="Courier New" panose="02070309020205020404" pitchFamily="49" charset="0"/>
                <a:cs typeface="Courier New" panose="02070309020205020404" pitchFamily="49" charset="0"/>
              </a:rPr>
              <a:t>sentence_ptr</a:t>
            </a:r>
            <a:r>
              <a:rPr lang="en-US" dirty="0"/>
              <a:t> is </a:t>
            </a:r>
            <a:r>
              <a:rPr lang="en-US" dirty="0">
                <a:latin typeface="Courier New" panose="02070309020205020404" pitchFamily="49" charset="0"/>
                <a:cs typeface="Courier New" panose="02070309020205020404" pitchFamily="49" charset="0"/>
              </a:rPr>
              <a:t>NULL</a:t>
            </a:r>
          </a:p>
          <a:p>
            <a:pPr lvl="1"/>
            <a:r>
              <a:rPr lang="en-US" dirty="0" err="1">
                <a:latin typeface="Courier New" panose="02070309020205020404" pitchFamily="49" charset="0"/>
                <a:cs typeface="Courier New" panose="02070309020205020404" pitchFamily="49" charset="0"/>
              </a:rPr>
              <a:t>searchWord_ptr</a:t>
            </a:r>
            <a:r>
              <a:rPr lang="en-US" dirty="0"/>
              <a:t> is </a:t>
            </a:r>
            <a:r>
              <a:rPr lang="en-US" dirty="0">
                <a:latin typeface="Courier New" panose="02070309020205020404" pitchFamily="49" charset="0"/>
                <a:cs typeface="Courier New" panose="02070309020205020404" pitchFamily="49" charset="0"/>
              </a:rPr>
              <a:t>NULL</a:t>
            </a:r>
          </a:p>
          <a:p>
            <a:pPr lvl="1"/>
            <a:r>
              <a:rPr lang="en-US" dirty="0" err="1">
                <a:latin typeface="Courier New" panose="02070309020205020404" pitchFamily="49" charset="0"/>
                <a:cs typeface="Courier New" panose="02070309020205020404" pitchFamily="49" charset="0"/>
              </a:rPr>
              <a:t>errorCode_ptr</a:t>
            </a:r>
            <a:r>
              <a:rPr lang="en-US" dirty="0"/>
              <a:t> is </a:t>
            </a:r>
            <a:r>
              <a:rPr lang="en-US" dirty="0">
                <a:latin typeface="Courier New" panose="02070309020205020404" pitchFamily="49" charset="0"/>
                <a:cs typeface="Courier New" panose="02070309020205020404" pitchFamily="49" charset="0"/>
              </a:rPr>
              <a:t>NULL</a:t>
            </a:r>
          </a:p>
          <a:p>
            <a:pPr lvl="1"/>
            <a:r>
              <a:rPr lang="en-US" dirty="0"/>
              <a:t>Two occurrences of </a:t>
            </a:r>
            <a:r>
              <a:rPr lang="en-US" dirty="0" err="1">
                <a:latin typeface="Courier New" panose="02070309020205020404" pitchFamily="49" charset="0"/>
                <a:cs typeface="Courier New" panose="02070309020205020404" pitchFamily="49" charset="0"/>
              </a:rPr>
              <a:t>searchWord</a:t>
            </a:r>
            <a:endParaRPr lang="en-US" dirty="0">
              <a:latin typeface="Courier New" panose="02070309020205020404" pitchFamily="49" charset="0"/>
              <a:cs typeface="Courier New" panose="02070309020205020404" pitchFamily="49" charset="0"/>
            </a:endParaRPr>
          </a:p>
          <a:p>
            <a:pPr lvl="1"/>
            <a:r>
              <a:rPr lang="en-US" dirty="0"/>
              <a:t>No occurrences of </a:t>
            </a:r>
            <a:r>
              <a:rPr lang="en-US" dirty="0" err="1">
                <a:latin typeface="Courier New" panose="02070309020205020404" pitchFamily="49" charset="0"/>
                <a:cs typeface="Courier New" panose="02070309020205020404" pitchFamily="49" charset="0"/>
              </a:rPr>
              <a:t>searchWord</a:t>
            </a:r>
            <a:endParaRPr lang="en-US"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auto">
          <a:xfrm>
            <a:off x="277615" y="27432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find_the_word</a:t>
            </a:r>
            <a:r>
              <a:rPr lang="en-US" sz="1200" dirty="0">
                <a:latin typeface="Courier New" panose="02070309020205020404" pitchFamily="49" charset="0"/>
                <a:cs typeface="Courier New" panose="02070309020205020404" pitchFamily="49" charset="0"/>
              </a:rPr>
              <a:t>(char * sentence_ptr, char * </a:t>
            </a:r>
            <a:r>
              <a:rPr lang="en-US" sz="1200" dirty="0" err="1">
                <a:latin typeface="Courier New" panose="02070309020205020404" pitchFamily="49" charset="0"/>
                <a:cs typeface="Courier New" panose="02070309020205020404" pitchFamily="49" charset="0"/>
              </a:rPr>
              <a:t>searchWord_ptr</a:t>
            </a:r>
            <a:r>
              <a:rPr lang="en-US" sz="1200" dirty="0">
                <a:latin typeface="Courier New" panose="02070309020205020404" pitchFamily="49" charset="0"/>
                <a:cs typeface="Courier New" panose="02070309020205020404" pitchFamily="49" charset="0"/>
              </a:rPr>
              <a:t>, int * </a:t>
            </a:r>
            <a:r>
              <a:rPr lang="en-US" sz="1200" dirty="0" err="1">
                <a:latin typeface="Courier New" panose="02070309020205020404" pitchFamily="49" charset="0"/>
                <a:cs typeface="Courier New" panose="02070309020205020404" pitchFamily="49" charset="0"/>
              </a:rPr>
              <a:t>errorCode_ptr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17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t>
            </a:r>
            <a:r>
              <a:rPr lang="en-US" dirty="0" err="1"/>
              <a:t>Structs</a:t>
            </a:r>
            <a:endParaRPr lang="en-US" dirty="0"/>
          </a:p>
        </p:txBody>
      </p:sp>
      <p:sp>
        <p:nvSpPr>
          <p:cNvPr id="3" name="Content Placeholder 2"/>
          <p:cNvSpPr>
            <a:spLocks noGrp="1"/>
          </p:cNvSpPr>
          <p:nvPr>
            <p:ph idx="1"/>
          </p:nvPr>
        </p:nvSpPr>
        <p:spPr/>
        <p:txBody>
          <a:bodyPr/>
          <a:lstStyle/>
          <a:p>
            <a:r>
              <a:rPr lang="en-US" dirty="0"/>
              <a:t>Similar in concept to multi-dimensional arrays</a:t>
            </a:r>
          </a:p>
          <a:p>
            <a:r>
              <a:rPr lang="en-US" dirty="0"/>
              <a:t>Declaration of a </a:t>
            </a:r>
            <a:r>
              <a:rPr lang="en-US" dirty="0" err="1"/>
              <a:t>struct</a:t>
            </a:r>
            <a:r>
              <a:rPr lang="en-US" dirty="0"/>
              <a:t> array</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mailing_address</a:t>
            </a:r>
            <a:r>
              <a:rPr lang="en-US" sz="1600" dirty="0">
                <a:latin typeface="Courier New" panose="02070309020205020404" pitchFamily="49" charset="0"/>
                <a:cs typeface="Courier New" panose="02070309020205020404" pitchFamily="49" charset="0"/>
              </a:rPr>
              <a:t>[1024];</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cost_per_sq_ft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total_cost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FF4HQ = { “Baxter Building, 42nd Street, \</a:t>
            </a:r>
          </a:p>
          <a:p>
            <a:pPr marL="0" indent="0">
              <a:buNone/>
            </a:pPr>
            <a:r>
              <a:rPr lang="en-US" sz="1600" dirty="0">
                <a:latin typeface="Courier New" panose="02070309020205020404" pitchFamily="49" charset="0"/>
                <a:cs typeface="Courier New" panose="02070309020205020404" pitchFamily="49" charset="0"/>
              </a:rPr>
              <a:t>        Madison Avenue, Manhattan”, 107.15, 28000,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durdenManor</a:t>
            </a:r>
            <a:r>
              <a:rPr lang="en-US" sz="1600" dirty="0">
                <a:latin typeface="Courier New" panose="02070309020205020404" pitchFamily="49" charset="0"/>
                <a:cs typeface="Courier New" panose="02070309020205020404" pitchFamily="49" charset="0"/>
              </a:rPr>
              <a:t> = { “420 Paper St. Wilmington, \</a:t>
            </a:r>
          </a:p>
          <a:p>
            <a:pPr marL="0" indent="0">
              <a:buNone/>
            </a:pPr>
            <a:r>
              <a:rPr lang="en-US" sz="1600" dirty="0">
                <a:latin typeface="Courier New" panose="02070309020205020404" pitchFamily="49" charset="0"/>
                <a:cs typeface="Courier New" panose="02070309020205020404" pitchFamily="49" charset="0"/>
              </a:rPr>
              <a:t>        DE 19886”, 0.01, 4500,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mustSellHouses</a:t>
            </a:r>
            <a:r>
              <a:rPr lang="en-US" sz="1600" dirty="0">
                <a:latin typeface="Courier New" panose="02070309020205020404" pitchFamily="49" charset="0"/>
                <a:cs typeface="Courier New" panose="02070309020205020404" pitchFamily="49" charset="0"/>
              </a:rPr>
              <a:t>[4]; // Array of 4 </a:t>
            </a:r>
            <a:r>
              <a:rPr lang="en-US" sz="1600" dirty="0" err="1">
                <a:latin typeface="Courier New" panose="02070309020205020404" pitchFamily="49" charset="0"/>
                <a:cs typeface="Courier New" panose="02070309020205020404" pitchFamily="49" charset="0"/>
              </a:rPr>
              <a:t>structs</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738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t>
            </a:r>
            <a:r>
              <a:rPr lang="en-US" dirty="0" err="1"/>
              <a:t>Structs</a:t>
            </a:r>
            <a:endParaRPr lang="en-US" dirty="0"/>
          </a:p>
        </p:txBody>
      </p:sp>
      <p:sp>
        <p:nvSpPr>
          <p:cNvPr id="3" name="Content Placeholder 2"/>
          <p:cNvSpPr>
            <a:spLocks noGrp="1"/>
          </p:cNvSpPr>
          <p:nvPr>
            <p:ph idx="1"/>
          </p:nvPr>
        </p:nvSpPr>
        <p:spPr/>
        <p:txBody>
          <a:bodyPr/>
          <a:lstStyle/>
          <a:p>
            <a:r>
              <a:rPr lang="en-US" dirty="0"/>
              <a:t>Similar in concept to multi-dimensional arrays</a:t>
            </a:r>
          </a:p>
          <a:p>
            <a:r>
              <a:rPr lang="en-US" dirty="0">
                <a:solidFill>
                  <a:schemeClr val="accent2"/>
                </a:solidFill>
              </a:rPr>
              <a:t>Initialization</a:t>
            </a:r>
            <a:r>
              <a:rPr lang="en-US" dirty="0"/>
              <a:t> of a </a:t>
            </a:r>
            <a:r>
              <a:rPr lang="en-US" dirty="0" err="1"/>
              <a:t>struct</a:t>
            </a:r>
            <a:r>
              <a:rPr lang="en-US" dirty="0"/>
              <a:t> array</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mailing_address</a:t>
            </a:r>
            <a:r>
              <a:rPr lang="en-US" sz="1600" dirty="0">
                <a:latin typeface="Courier New" panose="02070309020205020404" pitchFamily="49" charset="0"/>
                <a:cs typeface="Courier New" panose="02070309020205020404" pitchFamily="49" charset="0"/>
              </a:rPr>
              <a:t>[1024];</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cost_per_sq_ft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total_cost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FF4HQ = { “Baxter Building, 42nd Street, \</a:t>
            </a:r>
          </a:p>
          <a:p>
            <a:pPr marL="0" indent="0">
              <a:buNone/>
            </a:pPr>
            <a:r>
              <a:rPr lang="en-US" sz="1600" dirty="0">
                <a:latin typeface="Courier New" panose="02070309020205020404" pitchFamily="49" charset="0"/>
                <a:cs typeface="Courier New" panose="02070309020205020404" pitchFamily="49" charset="0"/>
              </a:rPr>
              <a:t>        Madison Avenue, Manhattan”, 107.15, 28000,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durdenManor</a:t>
            </a:r>
            <a:r>
              <a:rPr lang="en-US" sz="1600" dirty="0">
                <a:latin typeface="Courier New" panose="02070309020205020404" pitchFamily="49" charset="0"/>
                <a:cs typeface="Courier New" panose="02070309020205020404" pitchFamily="49" charset="0"/>
              </a:rPr>
              <a:t> = { “420 Paper St. Wilmington, \</a:t>
            </a:r>
          </a:p>
          <a:p>
            <a:pPr marL="0" indent="0">
              <a:buNone/>
            </a:pPr>
            <a:r>
              <a:rPr lang="en-US" sz="1600" dirty="0">
                <a:latin typeface="Courier New" panose="02070309020205020404" pitchFamily="49" charset="0"/>
                <a:cs typeface="Courier New" panose="02070309020205020404" pitchFamily="49" charset="0"/>
              </a:rPr>
              <a:t>        DE 19886”, 0.01, 4500,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mustSellHouses</a:t>
            </a:r>
            <a:r>
              <a:rPr lang="en-US" sz="1600" dirty="0">
                <a:latin typeface="Courier New" panose="02070309020205020404" pitchFamily="49" charset="0"/>
                <a:cs typeface="Courier New" panose="02070309020205020404" pitchFamily="49" charset="0"/>
              </a:rPr>
              <a:t>[4]</a:t>
            </a:r>
            <a:r>
              <a:rPr lang="en-US" sz="1600" dirty="0">
                <a:solidFill>
                  <a:schemeClr val="accent2"/>
                </a:solidFill>
                <a:latin typeface="Courier New" panose="02070309020205020404" pitchFamily="49" charset="0"/>
                <a:cs typeface="Courier New" panose="02070309020205020404" pitchFamily="49" charset="0"/>
              </a:rPr>
              <a:t> = { FF4HQ, </a:t>
            </a:r>
            <a:r>
              <a:rPr lang="en-US" sz="1600" dirty="0" err="1">
                <a:solidFill>
                  <a:schemeClr val="accent2"/>
                </a:solidFill>
                <a:latin typeface="Courier New" panose="02070309020205020404" pitchFamily="49" charset="0"/>
                <a:cs typeface="Courier New" panose="02070309020205020404" pitchFamily="49" charset="0"/>
              </a:rPr>
              <a:t>durdenManor</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TextBox 4"/>
          <p:cNvSpPr txBox="1"/>
          <p:nvPr/>
        </p:nvSpPr>
        <p:spPr>
          <a:xfrm>
            <a:off x="-533400" y="6202918"/>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Any array of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structs</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may be a copy of the originals</a:t>
            </a:r>
          </a:p>
        </p:txBody>
      </p:sp>
    </p:spTree>
    <p:extLst>
      <p:ext uri="{BB962C8B-B14F-4D97-AF65-F5344CB8AC3E}">
        <p14:creationId xmlns:p14="http://schemas.microsoft.com/office/powerpoint/2010/main" val="19335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t>
            </a:r>
            <a:r>
              <a:rPr lang="en-US" dirty="0" err="1"/>
              <a:t>Structs</a:t>
            </a:r>
            <a:endParaRPr lang="en-US" dirty="0"/>
          </a:p>
        </p:txBody>
      </p:sp>
      <p:sp>
        <p:nvSpPr>
          <p:cNvPr id="3" name="Content Placeholder 2"/>
          <p:cNvSpPr>
            <a:spLocks noGrp="1"/>
          </p:cNvSpPr>
          <p:nvPr>
            <p:ph idx="1"/>
          </p:nvPr>
        </p:nvSpPr>
        <p:spPr/>
        <p:txBody>
          <a:bodyPr/>
          <a:lstStyle/>
          <a:p>
            <a:r>
              <a:rPr lang="en-US" dirty="0">
                <a:solidFill>
                  <a:schemeClr val="accent2"/>
                </a:solidFill>
              </a:rPr>
              <a:t>Utilize </a:t>
            </a:r>
            <a:r>
              <a:rPr lang="en-US" dirty="0" err="1">
                <a:solidFill>
                  <a:schemeClr val="accent2"/>
                </a:solidFill>
              </a:rPr>
              <a:t>struct</a:t>
            </a:r>
            <a:r>
              <a:rPr lang="en-US" dirty="0">
                <a:solidFill>
                  <a:schemeClr val="accent2"/>
                </a:solidFill>
              </a:rPr>
              <a:t> pointers to ensure modification</a:t>
            </a:r>
          </a:p>
          <a:p>
            <a:r>
              <a:rPr lang="en-US" dirty="0"/>
              <a:t>Initialization of a </a:t>
            </a:r>
            <a:r>
              <a:rPr lang="en-US" dirty="0" err="1"/>
              <a:t>struct</a:t>
            </a:r>
            <a:r>
              <a:rPr lang="en-US" dirty="0"/>
              <a:t> </a:t>
            </a:r>
            <a:r>
              <a:rPr lang="en-US" dirty="0">
                <a:solidFill>
                  <a:schemeClr val="accent2"/>
                </a:solidFill>
              </a:rPr>
              <a:t>pointer</a:t>
            </a:r>
            <a:r>
              <a:rPr lang="en-US" dirty="0"/>
              <a:t> array</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mailing_address</a:t>
            </a:r>
            <a:r>
              <a:rPr lang="en-US" sz="1600" dirty="0">
                <a:latin typeface="Courier New" panose="02070309020205020404" pitchFamily="49" charset="0"/>
                <a:cs typeface="Courier New" panose="02070309020205020404" pitchFamily="49" charset="0"/>
              </a:rPr>
              <a:t>[1024];</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cost_per_sq_ft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total_cost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FF4HQ = { “Baxter Building, 42nd Street, \</a:t>
            </a:r>
          </a:p>
          <a:p>
            <a:pPr marL="0" indent="0">
              <a:buNone/>
            </a:pPr>
            <a:r>
              <a:rPr lang="en-US" sz="1600" dirty="0">
                <a:latin typeface="Courier New" panose="02070309020205020404" pitchFamily="49" charset="0"/>
                <a:cs typeface="Courier New" panose="02070309020205020404" pitchFamily="49" charset="0"/>
              </a:rPr>
              <a:t>        Madison Avenue, Manhattan”, 107.15, 28000,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durdenManor</a:t>
            </a:r>
            <a:r>
              <a:rPr lang="en-US" sz="1600" dirty="0">
                <a:latin typeface="Courier New" panose="02070309020205020404" pitchFamily="49" charset="0"/>
                <a:cs typeface="Courier New" panose="02070309020205020404" pitchFamily="49" charset="0"/>
              </a:rPr>
              <a:t> = { “420 Paper St. Wilmington, \</a:t>
            </a:r>
          </a:p>
          <a:p>
            <a:pPr marL="0" indent="0">
              <a:buNone/>
            </a:pPr>
            <a:r>
              <a:rPr lang="en-US" sz="1600" dirty="0">
                <a:latin typeface="Courier New" panose="02070309020205020404" pitchFamily="49" charset="0"/>
                <a:cs typeface="Courier New" panose="02070309020205020404" pitchFamily="49" charset="0"/>
              </a:rPr>
              <a:t>        DE 19886”, 0.01, 4500,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HouseForSale</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mustSellHouses</a:t>
            </a:r>
            <a:r>
              <a:rPr lang="en-US" sz="1600" dirty="0">
                <a:latin typeface="Courier New" panose="02070309020205020404" pitchFamily="49" charset="0"/>
                <a:cs typeface="Courier New" panose="02070309020205020404" pitchFamily="49" charset="0"/>
              </a:rPr>
              <a:t>[4] = {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&amp;</a:t>
            </a:r>
            <a:r>
              <a:rPr lang="en-US" sz="1600" dirty="0">
                <a:latin typeface="Courier New" panose="02070309020205020404" pitchFamily="49" charset="0"/>
                <a:cs typeface="Courier New" panose="02070309020205020404" pitchFamily="49" charset="0"/>
              </a:rPr>
              <a:t>FF4HQ, </a:t>
            </a:r>
            <a:r>
              <a:rPr lang="en-US" sz="1600" dirty="0">
                <a:solidFill>
                  <a:schemeClr val="accent2"/>
                </a:solidFill>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durdenManor</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001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a:t>
            </a:r>
            <a:r>
              <a:rPr lang="en-US" dirty="0"/>
              <a:t> Visualization</a:t>
            </a:r>
          </a:p>
        </p:txBody>
      </p:sp>
      <p:sp>
        <p:nvSpPr>
          <p:cNvPr id="34" name="TextBox 33"/>
          <p:cNvSpPr txBox="1"/>
          <p:nvPr/>
        </p:nvSpPr>
        <p:spPr>
          <a:xfrm>
            <a:off x="76200" y="1807457"/>
            <a:ext cx="2590800"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Format</a:t>
            </a:r>
          </a:p>
        </p:txBody>
      </p:sp>
      <p:sp>
        <p:nvSpPr>
          <p:cNvPr id="35" name="TextBox 34"/>
          <p:cNvSpPr txBox="1"/>
          <p:nvPr/>
        </p:nvSpPr>
        <p:spPr>
          <a:xfrm>
            <a:off x="2743200" y="1807457"/>
            <a:ext cx="2590800"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Data</a:t>
            </a:r>
          </a:p>
        </p:txBody>
      </p:sp>
      <p:sp>
        <p:nvSpPr>
          <p:cNvPr id="4" name="Rectangle 3"/>
          <p:cNvSpPr/>
          <p:nvPr/>
        </p:nvSpPr>
        <p:spPr bwMode="auto">
          <a:xfrm>
            <a:off x="3200400" y="24384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90</a:t>
            </a:r>
          </a:p>
        </p:txBody>
      </p:sp>
      <p:sp>
        <p:nvSpPr>
          <p:cNvPr id="5" name="Rectangle 4"/>
          <p:cNvSpPr/>
          <p:nvPr/>
        </p:nvSpPr>
        <p:spPr bwMode="auto">
          <a:xfrm>
            <a:off x="3200400" y="29718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C</a:t>
            </a:r>
          </a:p>
        </p:txBody>
      </p:sp>
      <p:sp>
        <p:nvSpPr>
          <p:cNvPr id="6" name="Rectangle 5"/>
          <p:cNvSpPr/>
          <p:nvPr/>
        </p:nvSpPr>
        <p:spPr bwMode="auto">
          <a:xfrm>
            <a:off x="3200400" y="35052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0.5</a:t>
            </a:r>
          </a:p>
        </p:txBody>
      </p:sp>
      <p:sp>
        <p:nvSpPr>
          <p:cNvPr id="7" name="Rectangle 6"/>
          <p:cNvSpPr/>
          <p:nvPr/>
        </p:nvSpPr>
        <p:spPr bwMode="auto">
          <a:xfrm>
            <a:off x="3200400" y="40386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0x318688</a:t>
            </a:r>
          </a:p>
        </p:txBody>
      </p:sp>
      <p:sp>
        <p:nvSpPr>
          <p:cNvPr id="9" name="TextBox 8"/>
          <p:cNvSpPr txBox="1"/>
          <p:nvPr/>
        </p:nvSpPr>
        <p:spPr>
          <a:xfrm>
            <a:off x="76200" y="2472743"/>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0" name="Straight Arrow Connector 9"/>
          <p:cNvCxnSpPr>
            <a:stCxn id="9" idx="3"/>
            <a:endCxn id="4" idx="1"/>
          </p:cNvCxnSpPr>
          <p:nvPr/>
        </p:nvCxnSpPr>
        <p:spPr bwMode="auto">
          <a:xfrm>
            <a:off x="2667000" y="270357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3" name="TextBox 12"/>
          <p:cNvSpPr txBox="1"/>
          <p:nvPr/>
        </p:nvSpPr>
        <p:spPr>
          <a:xfrm>
            <a:off x="3200400" y="4572000"/>
            <a:ext cx="1676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0x0024AF</a:t>
            </a:r>
          </a:p>
        </p:txBody>
      </p:sp>
      <p:sp>
        <p:nvSpPr>
          <p:cNvPr id="14" name="TextBox 13"/>
          <p:cNvSpPr txBox="1"/>
          <p:nvPr/>
        </p:nvSpPr>
        <p:spPr>
          <a:xfrm>
            <a:off x="76200" y="2974567"/>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5" name="Straight Arrow Connector 14"/>
          <p:cNvCxnSpPr>
            <a:stCxn id="14" idx="3"/>
          </p:cNvCxnSpPr>
          <p:nvPr/>
        </p:nvCxnSpPr>
        <p:spPr bwMode="auto">
          <a:xfrm>
            <a:off x="2667000" y="32054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6" name="TextBox 15"/>
          <p:cNvSpPr txBox="1"/>
          <p:nvPr/>
        </p:nvSpPr>
        <p:spPr>
          <a:xfrm>
            <a:off x="76200" y="3541067"/>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7" name="Straight Arrow Connector 16"/>
          <p:cNvCxnSpPr>
            <a:stCxn id="16" idx="3"/>
          </p:cNvCxnSpPr>
          <p:nvPr/>
        </p:nvCxnSpPr>
        <p:spPr bwMode="auto">
          <a:xfrm>
            <a:off x="2667000" y="37719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8" name="TextBox 17"/>
          <p:cNvSpPr txBox="1"/>
          <p:nvPr/>
        </p:nvSpPr>
        <p:spPr>
          <a:xfrm>
            <a:off x="76200" y="4070176"/>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9" name="Straight Arrow Connector 18"/>
          <p:cNvCxnSpPr>
            <a:stCxn id="18" idx="3"/>
          </p:cNvCxnSpPr>
          <p:nvPr/>
        </p:nvCxnSpPr>
        <p:spPr bwMode="auto">
          <a:xfrm>
            <a:off x="2667000" y="4301009"/>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0" name="TextBox 19"/>
          <p:cNvSpPr txBox="1"/>
          <p:nvPr/>
        </p:nvSpPr>
        <p:spPr>
          <a:xfrm>
            <a:off x="76200" y="4541223"/>
            <a:ext cx="2590800" cy="461665"/>
          </a:xfrm>
          <a:prstGeom prst="rect">
            <a:avLst/>
          </a:prstGeom>
          <a:noFill/>
          <a:ln w="6350">
            <a:solidFill>
              <a:schemeClr val="tx1"/>
            </a:solidFill>
          </a:ln>
        </p:spPr>
        <p:txBody>
          <a:bodyPr wrap="square" rtlCol="0" anchor="ctr">
            <a:spAutoFit/>
          </a:bodyPr>
          <a:lstStyle/>
          <a:p>
            <a:pPr algn="r"/>
            <a:r>
              <a:rPr lang="en-US" sz="2400" b="1" dirty="0" err="1">
                <a:ln>
                  <a:solidFill>
                    <a:schemeClr val="bg1"/>
                  </a:solidFill>
                </a:ln>
                <a:solidFill>
                  <a:srgbClr val="FFC000"/>
                </a:solidFill>
                <a:cs typeface="Courier New" panose="02070309020205020404" pitchFamily="49" charset="0"/>
              </a:rPr>
              <a:t>Struct</a:t>
            </a:r>
            <a:r>
              <a:rPr lang="en-US" sz="2400" b="1" dirty="0">
                <a:ln>
                  <a:solidFill>
                    <a:schemeClr val="bg1"/>
                  </a:solidFill>
                </a:ln>
                <a:solidFill>
                  <a:srgbClr val="FFC000"/>
                </a:solidFill>
                <a:cs typeface="Courier New" panose="02070309020205020404" pitchFamily="49" charset="0"/>
              </a:rPr>
              <a:t> Address</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21" name="Straight Arrow Connector 20"/>
          <p:cNvCxnSpPr>
            <a:stCxn id="20" idx="3"/>
          </p:cNvCxnSpPr>
          <p:nvPr/>
        </p:nvCxnSpPr>
        <p:spPr bwMode="auto">
          <a:xfrm>
            <a:off x="2667000" y="477205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6" name="Content Placeholder 2"/>
          <p:cNvSpPr txBox="1">
            <a:spLocks/>
          </p:cNvSpPr>
          <p:nvPr/>
        </p:nvSpPr>
        <p:spPr bwMode="auto">
          <a:xfrm>
            <a:off x="5410200" y="2431876"/>
            <a:ext cx="3657599" cy="254023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SomeStruct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some_num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some_char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some_float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 </a:t>
            </a:r>
            <a:r>
              <a:rPr lang="en-US" sz="1600" dirty="0" err="1">
                <a:latin typeface="Courier New" panose="02070309020205020404" pitchFamily="49" charset="0"/>
                <a:cs typeface="Courier New" panose="02070309020205020404" pitchFamily="49" charset="0"/>
              </a:rPr>
              <a:t>string_ptr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7" name="TextBox 36"/>
          <p:cNvSpPr txBox="1"/>
          <p:nvPr/>
        </p:nvSpPr>
        <p:spPr>
          <a:xfrm>
            <a:off x="5410199" y="1809519"/>
            <a:ext cx="3657599"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Declaration</a:t>
            </a:r>
          </a:p>
        </p:txBody>
      </p:sp>
      <p:sp>
        <p:nvSpPr>
          <p:cNvPr id="39" name="Content Placeholder 2"/>
          <p:cNvSpPr txBox="1">
            <a:spLocks/>
          </p:cNvSpPr>
          <p:nvPr/>
        </p:nvSpPr>
        <p:spPr bwMode="auto">
          <a:xfrm>
            <a:off x="277615" y="5813310"/>
            <a:ext cx="8588771" cy="35888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mySqd</a:t>
            </a:r>
            <a:r>
              <a:rPr lang="en-US" sz="1600" dirty="0">
                <a:latin typeface="Courier New" panose="02070309020205020404" pitchFamily="49" charset="0"/>
                <a:cs typeface="Courier New" panose="02070309020205020404" pitchFamily="49" charset="0"/>
              </a:rPr>
              <a:t> = { 90, ‘C’, 0.5, </a:t>
            </a:r>
            <a:r>
              <a:rPr lang="en-US" sz="1600" dirty="0" err="1">
                <a:latin typeface="Courier New" panose="02070309020205020404" pitchFamily="49" charset="0"/>
                <a:cs typeface="Courier New" panose="02070309020205020404" pitchFamily="49" charset="0"/>
              </a:rPr>
              <a:t>charArray</a:t>
            </a: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122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a:t>
            </a:r>
            <a:r>
              <a:rPr lang="en-US" dirty="0"/>
              <a:t> Visualization</a:t>
            </a:r>
          </a:p>
        </p:txBody>
      </p:sp>
      <p:sp>
        <p:nvSpPr>
          <p:cNvPr id="34" name="TextBox 33"/>
          <p:cNvSpPr txBox="1"/>
          <p:nvPr/>
        </p:nvSpPr>
        <p:spPr>
          <a:xfrm>
            <a:off x="76200" y="1807457"/>
            <a:ext cx="2590800"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Format</a:t>
            </a:r>
          </a:p>
        </p:txBody>
      </p:sp>
      <p:sp>
        <p:nvSpPr>
          <p:cNvPr id="35" name="TextBox 34"/>
          <p:cNvSpPr txBox="1"/>
          <p:nvPr/>
        </p:nvSpPr>
        <p:spPr>
          <a:xfrm>
            <a:off x="2743200" y="1807457"/>
            <a:ext cx="2590800"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Data</a:t>
            </a:r>
          </a:p>
        </p:txBody>
      </p:sp>
      <p:sp>
        <p:nvSpPr>
          <p:cNvPr id="4" name="Rectangle 3"/>
          <p:cNvSpPr/>
          <p:nvPr/>
        </p:nvSpPr>
        <p:spPr bwMode="auto">
          <a:xfrm>
            <a:off x="3200400" y="24384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0x60DF47</a:t>
            </a:r>
          </a:p>
        </p:txBody>
      </p:sp>
      <p:sp>
        <p:nvSpPr>
          <p:cNvPr id="5" name="Rectangle 4"/>
          <p:cNvSpPr/>
          <p:nvPr/>
        </p:nvSpPr>
        <p:spPr bwMode="auto">
          <a:xfrm>
            <a:off x="3200400" y="29718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1114.58</a:t>
            </a:r>
          </a:p>
        </p:txBody>
      </p:sp>
      <p:sp>
        <p:nvSpPr>
          <p:cNvPr id="6" name="Rectangle 5"/>
          <p:cNvSpPr/>
          <p:nvPr/>
        </p:nvSpPr>
        <p:spPr bwMode="auto">
          <a:xfrm>
            <a:off x="3200400" y="35052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2400</a:t>
            </a:r>
          </a:p>
        </p:txBody>
      </p:sp>
      <p:sp>
        <p:nvSpPr>
          <p:cNvPr id="7" name="Rectangle 6"/>
          <p:cNvSpPr/>
          <p:nvPr/>
        </p:nvSpPr>
        <p:spPr bwMode="auto">
          <a:xfrm>
            <a:off x="3200400" y="40386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2.675</a:t>
            </a:r>
          </a:p>
        </p:txBody>
      </p:sp>
      <p:sp>
        <p:nvSpPr>
          <p:cNvPr id="9" name="TextBox 8"/>
          <p:cNvSpPr txBox="1"/>
          <p:nvPr/>
        </p:nvSpPr>
        <p:spPr>
          <a:xfrm>
            <a:off x="76200" y="2472743"/>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0" name="Straight Arrow Connector 9"/>
          <p:cNvCxnSpPr>
            <a:stCxn id="9" idx="3"/>
            <a:endCxn id="4" idx="1"/>
          </p:cNvCxnSpPr>
          <p:nvPr/>
        </p:nvCxnSpPr>
        <p:spPr bwMode="auto">
          <a:xfrm>
            <a:off x="2667000" y="270357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3" name="TextBox 12"/>
          <p:cNvSpPr txBox="1"/>
          <p:nvPr/>
        </p:nvSpPr>
        <p:spPr>
          <a:xfrm>
            <a:off x="3200400" y="4572000"/>
            <a:ext cx="1676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0x010306</a:t>
            </a:r>
          </a:p>
        </p:txBody>
      </p:sp>
      <p:sp>
        <p:nvSpPr>
          <p:cNvPr id="14" name="TextBox 13"/>
          <p:cNvSpPr txBox="1"/>
          <p:nvPr/>
        </p:nvSpPr>
        <p:spPr>
          <a:xfrm>
            <a:off x="76200" y="2974567"/>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5" name="Straight Arrow Connector 14"/>
          <p:cNvCxnSpPr>
            <a:stCxn id="14" idx="3"/>
          </p:cNvCxnSpPr>
          <p:nvPr/>
        </p:nvCxnSpPr>
        <p:spPr bwMode="auto">
          <a:xfrm>
            <a:off x="2667000" y="32054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6" name="TextBox 15"/>
          <p:cNvSpPr txBox="1"/>
          <p:nvPr/>
        </p:nvSpPr>
        <p:spPr>
          <a:xfrm>
            <a:off x="76200" y="3541067"/>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7" name="Straight Arrow Connector 16"/>
          <p:cNvCxnSpPr>
            <a:stCxn id="16" idx="3"/>
          </p:cNvCxnSpPr>
          <p:nvPr/>
        </p:nvCxnSpPr>
        <p:spPr bwMode="auto">
          <a:xfrm>
            <a:off x="2667000" y="37719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8" name="TextBox 17"/>
          <p:cNvSpPr txBox="1"/>
          <p:nvPr/>
        </p:nvSpPr>
        <p:spPr>
          <a:xfrm>
            <a:off x="76200" y="4070176"/>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9" name="Straight Arrow Connector 18"/>
          <p:cNvCxnSpPr>
            <a:stCxn id="18" idx="3"/>
          </p:cNvCxnSpPr>
          <p:nvPr/>
        </p:nvCxnSpPr>
        <p:spPr bwMode="auto">
          <a:xfrm>
            <a:off x="2667000" y="4301009"/>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0" name="TextBox 19"/>
          <p:cNvSpPr txBox="1"/>
          <p:nvPr/>
        </p:nvSpPr>
        <p:spPr>
          <a:xfrm>
            <a:off x="76200" y="4541223"/>
            <a:ext cx="2590800" cy="461665"/>
          </a:xfrm>
          <a:prstGeom prst="rect">
            <a:avLst/>
          </a:prstGeom>
          <a:noFill/>
          <a:ln w="6350">
            <a:solidFill>
              <a:schemeClr val="tx1"/>
            </a:solidFill>
          </a:ln>
        </p:spPr>
        <p:txBody>
          <a:bodyPr wrap="square" rtlCol="0" anchor="ctr">
            <a:spAutoFit/>
          </a:bodyPr>
          <a:lstStyle/>
          <a:p>
            <a:pPr algn="r"/>
            <a:r>
              <a:rPr lang="en-US" sz="2400" b="1" dirty="0" err="1">
                <a:ln>
                  <a:solidFill>
                    <a:schemeClr val="bg1"/>
                  </a:solidFill>
                </a:ln>
                <a:solidFill>
                  <a:srgbClr val="FFC000"/>
                </a:solidFill>
                <a:cs typeface="Courier New" panose="02070309020205020404" pitchFamily="49" charset="0"/>
              </a:rPr>
              <a:t>Struct</a:t>
            </a:r>
            <a:r>
              <a:rPr lang="en-US" sz="2400" b="1" dirty="0">
                <a:ln>
                  <a:solidFill>
                    <a:schemeClr val="bg1"/>
                  </a:solidFill>
                </a:ln>
                <a:solidFill>
                  <a:srgbClr val="FFC000"/>
                </a:solidFill>
                <a:cs typeface="Courier New" panose="02070309020205020404" pitchFamily="49" charset="0"/>
              </a:rPr>
              <a:t> Address</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21" name="Straight Arrow Connector 20"/>
          <p:cNvCxnSpPr>
            <a:stCxn id="20" idx="3"/>
          </p:cNvCxnSpPr>
          <p:nvPr/>
        </p:nvCxnSpPr>
        <p:spPr bwMode="auto">
          <a:xfrm>
            <a:off x="2667000" y="477205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6" name="Content Placeholder 2"/>
          <p:cNvSpPr txBox="1">
            <a:spLocks/>
          </p:cNvSpPr>
          <p:nvPr/>
        </p:nvSpPr>
        <p:spPr bwMode="auto">
          <a:xfrm>
            <a:off x="5410200" y="2431876"/>
            <a:ext cx="3657599" cy="254023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char * address;</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cost_per_sq_ft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sq_ft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cost_in_millions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7" name="TextBox 36"/>
          <p:cNvSpPr txBox="1"/>
          <p:nvPr/>
        </p:nvSpPr>
        <p:spPr>
          <a:xfrm>
            <a:off x="5410199" y="1809519"/>
            <a:ext cx="3657599"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Declaration</a:t>
            </a:r>
          </a:p>
        </p:txBody>
      </p:sp>
      <p:sp>
        <p:nvSpPr>
          <p:cNvPr id="22" name="Content Placeholder 2"/>
          <p:cNvSpPr txBox="1">
            <a:spLocks/>
          </p:cNvSpPr>
          <p:nvPr/>
        </p:nvSpPr>
        <p:spPr bwMode="auto">
          <a:xfrm>
            <a:off x="277615" y="5813310"/>
            <a:ext cx="8588771" cy="35888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theGodfather</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addrArray</a:t>
            </a:r>
            <a:r>
              <a:rPr lang="en-US" sz="1600" dirty="0">
                <a:latin typeface="Courier New" panose="02070309020205020404" pitchFamily="49" charset="0"/>
                <a:cs typeface="Courier New" panose="02070309020205020404" pitchFamily="49" charset="0"/>
              </a:rPr>
              <a:t>, 1114.58, 2400, 2.675 };</a:t>
            </a:r>
          </a:p>
        </p:txBody>
      </p:sp>
    </p:spTree>
    <p:extLst>
      <p:ext uri="{BB962C8B-B14F-4D97-AF65-F5344CB8AC3E}">
        <p14:creationId xmlns:p14="http://schemas.microsoft.com/office/powerpoint/2010/main" val="317075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Definition</a:t>
            </a:r>
          </a:p>
          <a:p>
            <a:r>
              <a:rPr lang="en-US" dirty="0"/>
              <a:t>Format</a:t>
            </a:r>
          </a:p>
          <a:p>
            <a:r>
              <a:rPr lang="en-US" dirty="0"/>
              <a:t>Arrays of </a:t>
            </a:r>
            <a:r>
              <a:rPr lang="en-US" dirty="0" err="1"/>
              <a:t>Structs</a:t>
            </a:r>
            <a:endParaRPr lang="en-US" dirty="0"/>
          </a:p>
          <a:p>
            <a:r>
              <a:rPr lang="en-US" dirty="0" err="1"/>
              <a:t>Struct</a:t>
            </a:r>
            <a:r>
              <a:rPr lang="en-US" dirty="0"/>
              <a:t> Visualization</a:t>
            </a:r>
          </a:p>
          <a:p>
            <a:r>
              <a:rPr lang="en-US" dirty="0"/>
              <a:t>Linked Lists</a:t>
            </a:r>
          </a:p>
          <a:p>
            <a:r>
              <a:rPr lang="en-US" dirty="0"/>
              <a:t>Function Pointers</a:t>
            </a:r>
          </a:p>
          <a:p>
            <a:r>
              <a:rPr lang="en-US" dirty="0"/>
              <a:t>Circular Lists</a:t>
            </a:r>
          </a:p>
        </p:txBody>
      </p:sp>
    </p:spTree>
    <p:extLst>
      <p:ext uri="{BB962C8B-B14F-4D97-AF65-F5344CB8AC3E}">
        <p14:creationId xmlns:p14="http://schemas.microsoft.com/office/powerpoint/2010/main" val="203037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sz="2800" dirty="0">
                <a:effectLst>
                  <a:outerShdw blurRad="38100" dist="38100" dir="2700000" algn="tl">
                    <a:srgbClr val="000000">
                      <a:alpha val="43137"/>
                    </a:srgbClr>
                  </a:outerShdw>
                </a:effectLst>
              </a:rPr>
              <a:t>Linked List</a:t>
            </a:r>
          </a:p>
          <a:p>
            <a:r>
              <a:rPr lang="en-US" dirty="0"/>
              <a:t>A chain of items (AKA nodes)</a:t>
            </a:r>
          </a:p>
          <a:p>
            <a:r>
              <a:rPr lang="en-US" dirty="0"/>
              <a:t>Each item points to the next one in the chain</a:t>
            </a:r>
          </a:p>
          <a:p>
            <a:r>
              <a:rPr lang="en-US" dirty="0"/>
              <a:t>Any item in the chain can be followed to the end</a:t>
            </a:r>
            <a:r>
              <a:rPr lang="en-US" baseline="30000" dirty="0"/>
              <a:t>1</a:t>
            </a:r>
            <a:r>
              <a:rPr lang="en-US" dirty="0"/>
              <a:t> </a:t>
            </a:r>
          </a:p>
          <a:p>
            <a:r>
              <a:rPr lang="en-US" dirty="0"/>
              <a:t>The chain of items becomes a path (or trail) to follow</a:t>
            </a:r>
          </a:p>
        </p:txBody>
      </p:sp>
      <p:sp>
        <p:nvSpPr>
          <p:cNvPr id="4" name="TextBox 3"/>
          <p:cNvSpPr txBox="1"/>
          <p:nvPr/>
        </p:nvSpPr>
        <p:spPr>
          <a:xfrm>
            <a:off x="-533400" y="63304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There are exceptions to this broad, sweeping statement which will be discussed later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3224570"/>
            <a:ext cx="5486400" cy="3075710"/>
          </a:xfrm>
          <a:prstGeom prst="rect">
            <a:avLst/>
          </a:prstGeom>
          <a:ln w="12700">
            <a:solidFill>
              <a:schemeClr val="bg1"/>
            </a:solidFill>
          </a:ln>
        </p:spPr>
      </p:pic>
    </p:spTree>
    <p:extLst>
      <p:ext uri="{BB962C8B-B14F-4D97-AF65-F5344CB8AC3E}">
        <p14:creationId xmlns:p14="http://schemas.microsoft.com/office/powerpoint/2010/main" val="58451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first node is referred to as the “head”</a:t>
            </a:r>
          </a:p>
          <a:p>
            <a:r>
              <a:rPr lang="en-US" dirty="0"/>
              <a:t>The last node is referred to as the “tail”</a:t>
            </a:r>
          </a:p>
          <a:p>
            <a:r>
              <a:rPr lang="en-US" dirty="0"/>
              <a:t>Two common types of Linked Lists:</a:t>
            </a:r>
          </a:p>
          <a:p>
            <a:pPr lvl="1"/>
            <a:r>
              <a:rPr lang="en-US" dirty="0"/>
              <a:t>Singly Linked List</a:t>
            </a:r>
          </a:p>
          <a:p>
            <a:pPr lvl="1"/>
            <a:endParaRPr lang="en-US" dirty="0"/>
          </a:p>
          <a:p>
            <a:pPr lvl="1"/>
            <a:endParaRPr lang="en-US" dirty="0"/>
          </a:p>
          <a:p>
            <a:pPr lvl="1"/>
            <a:r>
              <a:rPr lang="en-US" dirty="0"/>
              <a:t>Doubly Linked List</a:t>
            </a:r>
          </a:p>
          <a:p>
            <a:pPr lvl="1"/>
            <a:endParaRPr lang="en-US" dirty="0"/>
          </a:p>
        </p:txBody>
      </p:sp>
      <p:sp>
        <p:nvSpPr>
          <p:cNvPr id="2" name="Title 1"/>
          <p:cNvSpPr>
            <a:spLocks noGrp="1"/>
          </p:cNvSpPr>
          <p:nvPr>
            <p:ph type="title"/>
          </p:nvPr>
        </p:nvSpPr>
        <p:spPr/>
        <p:txBody>
          <a:bodyPr/>
          <a:lstStyle/>
          <a:p>
            <a:r>
              <a:rPr lang="en-US" dirty="0"/>
              <a:t>Linked Lists</a:t>
            </a:r>
          </a:p>
        </p:txBody>
      </p:sp>
      <p:grpSp>
        <p:nvGrpSpPr>
          <p:cNvPr id="6" name="Group 5"/>
          <p:cNvGrpSpPr/>
          <p:nvPr/>
        </p:nvGrpSpPr>
        <p:grpSpPr>
          <a:xfrm>
            <a:off x="381000" y="3124994"/>
            <a:ext cx="1847850" cy="457200"/>
            <a:chOff x="1066800" y="3124994"/>
            <a:chExt cx="1847850" cy="457200"/>
          </a:xfrm>
        </p:grpSpPr>
        <p:sp>
          <p:nvSpPr>
            <p:cNvPr id="4" name="Rectangle 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5" name="Rectangle 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2571750" y="3124200"/>
            <a:ext cx="1847850" cy="457200"/>
            <a:chOff x="1066800" y="3124994"/>
            <a:chExt cx="1847850" cy="457200"/>
          </a:xfrm>
        </p:grpSpPr>
        <p:sp>
          <p:nvSpPr>
            <p:cNvPr id="8" name="Rectangle 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9" name="Rectangle 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4781550" y="3124200"/>
            <a:ext cx="1847850" cy="457200"/>
            <a:chOff x="1066800" y="3124994"/>
            <a:chExt cx="1847850" cy="457200"/>
          </a:xfrm>
        </p:grpSpPr>
        <p:sp>
          <p:nvSpPr>
            <p:cNvPr id="11" name="Rectangle 1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p>
          </p:txBody>
        </p:sp>
        <p:sp>
          <p:nvSpPr>
            <p:cNvPr id="12" name="Rectangle 1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13" name="Group 12"/>
          <p:cNvGrpSpPr/>
          <p:nvPr/>
        </p:nvGrpSpPr>
        <p:grpSpPr>
          <a:xfrm>
            <a:off x="6991350" y="3124994"/>
            <a:ext cx="1847850" cy="457200"/>
            <a:chOff x="1066800" y="3124994"/>
            <a:chExt cx="1847850" cy="457200"/>
          </a:xfrm>
        </p:grpSpPr>
        <p:sp>
          <p:nvSpPr>
            <p:cNvPr id="14" name="Rectangle 1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15" name="Rectangle 1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p>
          </p:txBody>
        </p:sp>
      </p:grpSp>
      <p:cxnSp>
        <p:nvCxnSpPr>
          <p:cNvPr id="17" name="Straight Arrow Connector 16"/>
          <p:cNvCxnSpPr/>
          <p:nvPr/>
        </p:nvCxnSpPr>
        <p:spPr bwMode="auto">
          <a:xfrm>
            <a:off x="19812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19" name="Straight Arrow Connector 18"/>
          <p:cNvCxnSpPr/>
          <p:nvPr/>
        </p:nvCxnSpPr>
        <p:spPr bwMode="auto">
          <a:xfrm>
            <a:off x="41910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0" name="Straight Arrow Connector 19"/>
          <p:cNvCxnSpPr/>
          <p:nvPr/>
        </p:nvCxnSpPr>
        <p:spPr bwMode="auto">
          <a:xfrm>
            <a:off x="200025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1" name="Straight Arrow Connector 20"/>
          <p:cNvCxnSpPr/>
          <p:nvPr/>
        </p:nvCxnSpPr>
        <p:spPr bwMode="auto">
          <a:xfrm>
            <a:off x="64008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26" name="Group 25"/>
          <p:cNvGrpSpPr/>
          <p:nvPr/>
        </p:nvGrpSpPr>
        <p:grpSpPr>
          <a:xfrm>
            <a:off x="361950" y="4343400"/>
            <a:ext cx="1866900" cy="457200"/>
            <a:chOff x="361950" y="4343400"/>
            <a:chExt cx="1866900" cy="457200"/>
          </a:xfrm>
        </p:grpSpPr>
        <p:sp>
          <p:nvSpPr>
            <p:cNvPr id="23" name="Rectangle 22"/>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24" name="Rectangle 23"/>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25" name="Rectangle 24"/>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2552700" y="4343400"/>
            <a:ext cx="1866900" cy="457200"/>
            <a:chOff x="361950" y="4343400"/>
            <a:chExt cx="1866900" cy="457200"/>
          </a:xfrm>
        </p:grpSpPr>
        <p:sp>
          <p:nvSpPr>
            <p:cNvPr id="28" name="Rectangle 27"/>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29" name="Rectangle 28"/>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0" name="Rectangle 29"/>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31" name="Group 30"/>
          <p:cNvGrpSpPr/>
          <p:nvPr/>
        </p:nvGrpSpPr>
        <p:grpSpPr>
          <a:xfrm>
            <a:off x="4762500" y="4343400"/>
            <a:ext cx="1866900" cy="457200"/>
            <a:chOff x="361950" y="4343400"/>
            <a:chExt cx="1866900" cy="457200"/>
          </a:xfrm>
        </p:grpSpPr>
        <p:sp>
          <p:nvSpPr>
            <p:cNvPr id="32" name="Rectangle 3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endParaRPr lang="en-US" sz="2800" b="1" dirty="0">
                <a:solidFill>
                  <a:srgbClr val="00CC00"/>
                </a:solidFill>
                <a:latin typeface="Courier New" panose="02070309020205020404" pitchFamily="49" charset="0"/>
                <a:cs typeface="Courier New" panose="02070309020205020404" pitchFamily="49" charset="0"/>
              </a:endParaRPr>
            </a:p>
          </p:txBody>
        </p:sp>
        <p:sp>
          <p:nvSpPr>
            <p:cNvPr id="33" name="Rectangle 3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4" name="Rectangle 3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35" name="Group 34"/>
          <p:cNvGrpSpPr/>
          <p:nvPr/>
        </p:nvGrpSpPr>
        <p:grpSpPr>
          <a:xfrm>
            <a:off x="6972300" y="4343400"/>
            <a:ext cx="1866900" cy="457200"/>
            <a:chOff x="361950" y="4343400"/>
            <a:chExt cx="1866900" cy="457200"/>
          </a:xfrm>
        </p:grpSpPr>
        <p:sp>
          <p:nvSpPr>
            <p:cNvPr id="36" name="Rectangle 3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37" name="Rectangle 3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8" name="Rectangle 3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cxnSp>
        <p:nvCxnSpPr>
          <p:cNvPr id="40" name="Straight Arrow Connector 39"/>
          <p:cNvCxnSpPr/>
          <p:nvPr/>
        </p:nvCxnSpPr>
        <p:spPr bwMode="auto">
          <a:xfrm>
            <a:off x="198120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1" name="Straight Arrow Connector 40"/>
          <p:cNvCxnSpPr/>
          <p:nvPr/>
        </p:nvCxnSpPr>
        <p:spPr bwMode="auto">
          <a:xfrm>
            <a:off x="222885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2" name="Straight Arrow Connector 41"/>
          <p:cNvCxnSpPr/>
          <p:nvPr/>
        </p:nvCxnSpPr>
        <p:spPr bwMode="auto">
          <a:xfrm>
            <a:off x="41719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3" name="Straight Arrow Connector 42"/>
          <p:cNvCxnSpPr/>
          <p:nvPr/>
        </p:nvCxnSpPr>
        <p:spPr bwMode="auto">
          <a:xfrm>
            <a:off x="44196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4" name="Straight Arrow Connector 43"/>
          <p:cNvCxnSpPr/>
          <p:nvPr/>
        </p:nvCxnSpPr>
        <p:spPr bwMode="auto">
          <a:xfrm>
            <a:off x="63817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5" name="Straight Arrow Connector 44"/>
          <p:cNvCxnSpPr/>
          <p:nvPr/>
        </p:nvCxnSpPr>
        <p:spPr bwMode="auto">
          <a:xfrm>
            <a:off x="66294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6" name="Straight Arrow Connector 45"/>
          <p:cNvCxnSpPr/>
          <p:nvPr/>
        </p:nvCxnSpPr>
        <p:spPr bwMode="auto">
          <a:xfrm>
            <a:off x="2581275" y="5638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50" name="Group 49"/>
          <p:cNvGrpSpPr/>
          <p:nvPr/>
        </p:nvGrpSpPr>
        <p:grpSpPr>
          <a:xfrm>
            <a:off x="152400" y="5307012"/>
            <a:ext cx="3141662" cy="1398588"/>
            <a:chOff x="439738" y="5230813"/>
            <a:chExt cx="3141662" cy="1398588"/>
          </a:xfrm>
        </p:grpSpPr>
        <p:sp>
          <p:nvSpPr>
            <p:cNvPr id="47"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dirty="0">
                  <a:effectLst>
                    <a:outerShdw blurRad="38100" dist="38100" dir="2700000" algn="tl">
                      <a:srgbClr val="000000">
                        <a:alpha val="43137"/>
                      </a:srgbClr>
                    </a:outerShdw>
                  </a:effectLst>
                </a:rPr>
                <a:t>LEGEND</a:t>
              </a:r>
            </a:p>
            <a:p>
              <a:pPr marL="0" indent="0">
                <a:buNone/>
              </a:pPr>
              <a:r>
                <a:rPr lang="en-US" kern="0" dirty="0"/>
                <a:t>Next Node</a:t>
              </a:r>
            </a:p>
            <a:p>
              <a:pPr marL="0" indent="0">
                <a:buNone/>
              </a:pPr>
              <a:r>
                <a:rPr lang="en-US" kern="0" dirty="0"/>
                <a:t>Previous Node</a:t>
              </a:r>
            </a:p>
            <a:p>
              <a:endParaRPr lang="en-US" kern="0" dirty="0"/>
            </a:p>
          </p:txBody>
        </p:sp>
        <p:cxnSp>
          <p:nvCxnSpPr>
            <p:cNvPr id="48" name="Straight Arrow Connector 47"/>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9" name="Straight Arrow Connector 48"/>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spTree>
    <p:extLst>
      <p:ext uri="{BB962C8B-B14F-4D97-AF65-F5344CB8AC3E}">
        <p14:creationId xmlns:p14="http://schemas.microsoft.com/office/powerpoint/2010/main" val="166339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4" name="Content Placeholder 2"/>
          <p:cNvSpPr txBox="1">
            <a:spLocks/>
          </p:cNvSpPr>
          <p:nvPr/>
        </p:nvSpPr>
        <p:spPr bwMode="auto">
          <a:xfrm>
            <a:off x="277615" y="17526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student_initials</a:t>
            </a:r>
            <a:r>
              <a:rPr lang="en-US" sz="1600" dirty="0">
                <a:latin typeface="Courier New" panose="02070309020205020404" pitchFamily="49" charset="0"/>
                <a:cs typeface="Courier New" panose="02070309020205020404" pitchFamily="49" charset="0"/>
              </a:rPr>
              <a:t>[4];</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student_number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 </a:t>
            </a:r>
            <a:r>
              <a:rPr lang="en-US" sz="1600" dirty="0" err="1">
                <a:latin typeface="Courier New" panose="02070309020205020404" pitchFamily="49" charset="0"/>
                <a:cs typeface="Courier New" panose="02070309020205020404" pitchFamily="49" charset="0"/>
              </a:rPr>
              <a:t>next_node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34290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MQT16_01_S1  = { “MTA”, 1,  NULL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MQT16_01_S2  = { “LJB”, 2,  &amp;MQT16_01_S1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MQT16_01_S3  = { “JVC”, 3,  &amp;MQT16_01_S2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MQT16_01_S4  = { “DVF”, 4,  &amp;MQT16_01_S3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MQT16_01_S5  = { “JCF”, 5,  &amp;MQT16_01_S4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MQT16_01_S6  = { “JMH”, 6,  &amp;MQT16_01_S5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MQT16_01_S7  = { “PAP”, 7,  &amp;MQT16_01_S6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MQT16_01_S8  = { “SJS”, 8,  &amp;MQT16_01_S7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MQT16_01_S9  = { “SRW”, 9,  &amp;MQT16_01_S8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MQT16_01_S10 = { “JJW”, 10, &amp;MQT16_01_S9 };</a:t>
            </a:r>
          </a:p>
        </p:txBody>
      </p:sp>
      <p:sp>
        <p:nvSpPr>
          <p:cNvPr id="7" name="Content Placeholder 2"/>
          <p:cNvSpPr>
            <a:spLocks noGrp="1"/>
          </p:cNvSpPr>
          <p:nvPr>
            <p:ph idx="1"/>
          </p:nvPr>
        </p:nvSpPr>
        <p:spPr>
          <a:xfrm>
            <a:off x="554038" y="1295400"/>
            <a:ext cx="8294687" cy="4725988"/>
          </a:xfrm>
        </p:spPr>
        <p:txBody>
          <a:bodyPr/>
          <a:lstStyle/>
          <a:p>
            <a:pPr marL="0" indent="0">
              <a:buNone/>
            </a:pPr>
            <a:r>
              <a:rPr lang="en-US" dirty="0"/>
              <a:t>Let’s discus this singly linked list… </a:t>
            </a:r>
          </a:p>
        </p:txBody>
      </p:sp>
    </p:spTree>
    <p:extLst>
      <p:ext uri="{BB962C8B-B14F-4D97-AF65-F5344CB8AC3E}">
        <p14:creationId xmlns:p14="http://schemas.microsoft.com/office/powerpoint/2010/main" val="1405227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4" name="Content Placeholder 2"/>
          <p:cNvSpPr txBox="1">
            <a:spLocks/>
          </p:cNvSpPr>
          <p:nvPr/>
        </p:nvSpPr>
        <p:spPr bwMode="auto">
          <a:xfrm>
            <a:off x="277615" y="17526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student_initials</a:t>
            </a:r>
            <a:r>
              <a:rPr lang="en-US" sz="1600" dirty="0">
                <a:latin typeface="Courier New" panose="02070309020205020404" pitchFamily="49" charset="0"/>
                <a:cs typeface="Courier New" panose="02070309020205020404" pitchFamily="49" charset="0"/>
              </a:rPr>
              <a:t>[4];</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student_number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 </a:t>
            </a:r>
            <a:r>
              <a:rPr lang="en-US" sz="1600" dirty="0" err="1">
                <a:latin typeface="Courier New" panose="02070309020205020404" pitchFamily="49" charset="0"/>
                <a:cs typeface="Courier New" panose="02070309020205020404" pitchFamily="49" charset="0"/>
              </a:rPr>
              <a:t>next_node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34290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MQT16_01_S10 = { “JJW”, 10, NULL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MQT16_01_S9  = { “SRW”, 9, &amp;MQT16_01_S10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MQT16_01_S8  = { “SJS”, 8, &amp;MQT16_01_S9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MQT16_01_S7  = { “PAP”, 7, &amp;MQT16_01_S8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MQT16_01_S6  = { “JMH”, 6, &amp;MQT16_01_S7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MQT16_01_S5  = { “JCF”, 5, &amp;MQT16_01_S6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MQT16_01_S4  = { “DVF”, 4, &amp;MQT16_01_S5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MQT16_01_S3  = { “JVC”, 3, &amp;MQT16_01_S4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MQT16_01_S2  = { “LJB”, 2, &amp;MQT16_01_S3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Student90COS MQT16_01_S1  = { “MTA”, 1, &amp;MQT16_01_S2 };</a:t>
            </a:r>
          </a:p>
        </p:txBody>
      </p:sp>
      <p:sp>
        <p:nvSpPr>
          <p:cNvPr id="7" name="Content Placeholder 2"/>
          <p:cNvSpPr>
            <a:spLocks noGrp="1"/>
          </p:cNvSpPr>
          <p:nvPr>
            <p:ph idx="1"/>
          </p:nvPr>
        </p:nvSpPr>
        <p:spPr>
          <a:xfrm>
            <a:off x="554038" y="1295400"/>
            <a:ext cx="8294687" cy="4725988"/>
          </a:xfrm>
        </p:spPr>
        <p:txBody>
          <a:bodyPr/>
          <a:lstStyle/>
          <a:p>
            <a:pPr marL="0" indent="0">
              <a:buNone/>
            </a:pPr>
            <a:r>
              <a:rPr lang="en-US" dirty="0"/>
              <a:t>Let’s discus this singly linked list… </a:t>
            </a:r>
          </a:p>
        </p:txBody>
      </p:sp>
    </p:spTree>
    <p:extLst>
      <p:ext uri="{BB962C8B-B14F-4D97-AF65-F5344CB8AC3E}">
        <p14:creationId xmlns:p14="http://schemas.microsoft.com/office/powerpoint/2010/main" val="1740467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err="1"/>
              <a:t>Structs</a:t>
            </a:r>
            <a:endParaRPr lang="en-US" dirty="0"/>
          </a:p>
        </p:txBody>
      </p:sp>
      <p:sp>
        <p:nvSpPr>
          <p:cNvPr id="34" name="TextBox 33"/>
          <p:cNvSpPr txBox="1"/>
          <p:nvPr/>
        </p:nvSpPr>
        <p:spPr>
          <a:xfrm>
            <a:off x="76200" y="1807457"/>
            <a:ext cx="2590800"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Format</a:t>
            </a:r>
          </a:p>
        </p:txBody>
      </p:sp>
      <p:sp>
        <p:nvSpPr>
          <p:cNvPr id="35" name="TextBox 34"/>
          <p:cNvSpPr txBox="1"/>
          <p:nvPr/>
        </p:nvSpPr>
        <p:spPr>
          <a:xfrm>
            <a:off x="2743200" y="1807457"/>
            <a:ext cx="2590800"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Data</a:t>
            </a:r>
          </a:p>
        </p:txBody>
      </p:sp>
      <p:sp>
        <p:nvSpPr>
          <p:cNvPr id="4" name="Rectangle 3"/>
          <p:cNvSpPr/>
          <p:nvPr/>
        </p:nvSpPr>
        <p:spPr bwMode="auto">
          <a:xfrm>
            <a:off x="3200400" y="24384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0x0</a:t>
            </a:r>
          </a:p>
        </p:txBody>
      </p:sp>
      <p:sp>
        <p:nvSpPr>
          <p:cNvPr id="5" name="Rectangle 4"/>
          <p:cNvSpPr/>
          <p:nvPr/>
        </p:nvSpPr>
        <p:spPr bwMode="auto">
          <a:xfrm>
            <a:off x="3200400" y="29718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1001</a:t>
            </a:r>
          </a:p>
        </p:txBody>
      </p:sp>
      <p:sp>
        <p:nvSpPr>
          <p:cNvPr id="6" name="Rectangle 5"/>
          <p:cNvSpPr/>
          <p:nvPr/>
        </p:nvSpPr>
        <p:spPr bwMode="auto">
          <a:xfrm>
            <a:off x="3200400" y="35052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Record1</a:t>
            </a:r>
          </a:p>
        </p:txBody>
      </p:sp>
      <p:sp>
        <p:nvSpPr>
          <p:cNvPr id="7" name="Rectangle 6"/>
          <p:cNvSpPr/>
          <p:nvPr/>
        </p:nvSpPr>
        <p:spPr bwMode="auto">
          <a:xfrm>
            <a:off x="3200400" y="40386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0x0</a:t>
            </a:r>
          </a:p>
        </p:txBody>
      </p:sp>
      <p:sp>
        <p:nvSpPr>
          <p:cNvPr id="9" name="TextBox 8"/>
          <p:cNvSpPr txBox="1"/>
          <p:nvPr/>
        </p:nvSpPr>
        <p:spPr>
          <a:xfrm>
            <a:off x="76200" y="2472743"/>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0" name="Straight Arrow Connector 9"/>
          <p:cNvCxnSpPr>
            <a:stCxn id="9" idx="3"/>
            <a:endCxn id="4" idx="1"/>
          </p:cNvCxnSpPr>
          <p:nvPr/>
        </p:nvCxnSpPr>
        <p:spPr bwMode="auto">
          <a:xfrm>
            <a:off x="2667000" y="270357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3" name="TextBox 12"/>
          <p:cNvSpPr txBox="1"/>
          <p:nvPr/>
        </p:nvSpPr>
        <p:spPr>
          <a:xfrm>
            <a:off x="3200400" y="4572000"/>
            <a:ext cx="1676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0x010306</a:t>
            </a:r>
          </a:p>
        </p:txBody>
      </p:sp>
      <p:sp>
        <p:nvSpPr>
          <p:cNvPr id="14" name="TextBox 13"/>
          <p:cNvSpPr txBox="1"/>
          <p:nvPr/>
        </p:nvSpPr>
        <p:spPr>
          <a:xfrm>
            <a:off x="76200" y="2974567"/>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5" name="Straight Arrow Connector 14"/>
          <p:cNvCxnSpPr>
            <a:stCxn id="14" idx="3"/>
          </p:cNvCxnSpPr>
          <p:nvPr/>
        </p:nvCxnSpPr>
        <p:spPr bwMode="auto">
          <a:xfrm>
            <a:off x="2667000" y="32054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6" name="TextBox 15"/>
          <p:cNvSpPr txBox="1"/>
          <p:nvPr/>
        </p:nvSpPr>
        <p:spPr>
          <a:xfrm>
            <a:off x="76200" y="3541067"/>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7" name="Straight Arrow Connector 16"/>
          <p:cNvCxnSpPr>
            <a:stCxn id="16" idx="3"/>
          </p:cNvCxnSpPr>
          <p:nvPr/>
        </p:nvCxnSpPr>
        <p:spPr bwMode="auto">
          <a:xfrm>
            <a:off x="2667000" y="37719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8" name="TextBox 17"/>
          <p:cNvSpPr txBox="1"/>
          <p:nvPr/>
        </p:nvSpPr>
        <p:spPr>
          <a:xfrm>
            <a:off x="76200" y="4070176"/>
            <a:ext cx="25908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9" name="Straight Arrow Connector 18"/>
          <p:cNvCxnSpPr>
            <a:stCxn id="18" idx="3"/>
          </p:cNvCxnSpPr>
          <p:nvPr/>
        </p:nvCxnSpPr>
        <p:spPr bwMode="auto">
          <a:xfrm>
            <a:off x="2667000" y="4301009"/>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0" name="TextBox 19"/>
          <p:cNvSpPr txBox="1"/>
          <p:nvPr/>
        </p:nvSpPr>
        <p:spPr>
          <a:xfrm>
            <a:off x="76200" y="4541223"/>
            <a:ext cx="2590800" cy="461665"/>
          </a:xfrm>
          <a:prstGeom prst="rect">
            <a:avLst/>
          </a:prstGeom>
          <a:noFill/>
          <a:ln w="6350">
            <a:solidFill>
              <a:schemeClr val="tx1"/>
            </a:solidFill>
          </a:ln>
        </p:spPr>
        <p:txBody>
          <a:bodyPr wrap="square" rtlCol="0" anchor="ctr">
            <a:spAutoFit/>
          </a:bodyPr>
          <a:lstStyle/>
          <a:p>
            <a:pPr algn="r"/>
            <a:r>
              <a:rPr lang="en-US" sz="2400" b="1" dirty="0" err="1">
                <a:ln>
                  <a:solidFill>
                    <a:schemeClr val="bg1"/>
                  </a:solidFill>
                </a:ln>
                <a:solidFill>
                  <a:srgbClr val="FFC000"/>
                </a:solidFill>
                <a:cs typeface="Courier New" panose="02070309020205020404" pitchFamily="49" charset="0"/>
              </a:rPr>
              <a:t>Struct</a:t>
            </a:r>
            <a:r>
              <a:rPr lang="en-US" sz="2400" b="1" dirty="0">
                <a:ln>
                  <a:solidFill>
                    <a:schemeClr val="bg1"/>
                  </a:solidFill>
                </a:ln>
                <a:solidFill>
                  <a:srgbClr val="FFC000"/>
                </a:solidFill>
                <a:cs typeface="Courier New" panose="02070309020205020404" pitchFamily="49" charset="0"/>
              </a:rPr>
              <a:t> Address</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21" name="Straight Arrow Connector 20"/>
          <p:cNvCxnSpPr>
            <a:stCxn id="20" idx="3"/>
          </p:cNvCxnSpPr>
          <p:nvPr/>
        </p:nvCxnSpPr>
        <p:spPr bwMode="auto">
          <a:xfrm>
            <a:off x="2667000" y="477205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6" name="Content Placeholder 2"/>
          <p:cNvSpPr txBox="1">
            <a:spLocks/>
          </p:cNvSpPr>
          <p:nvPr/>
        </p:nvSpPr>
        <p:spPr bwMode="auto">
          <a:xfrm>
            <a:off x="5410200" y="2431876"/>
            <a:ext cx="3657599" cy="254023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Linked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Linked * </a:t>
            </a:r>
            <a:r>
              <a:rPr lang="en-US" sz="1600" dirty="0" err="1">
                <a:latin typeface="Courier New" panose="02070309020205020404" pitchFamily="49" charset="0"/>
                <a:cs typeface="Courier New" panose="02070309020205020404" pitchFamily="49" charset="0"/>
              </a:rPr>
              <a:t>prev_p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unique_id</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unique_name</a:t>
            </a:r>
            <a:r>
              <a:rPr lang="en-US" sz="1600" dirty="0">
                <a:latin typeface="Courier New" panose="02070309020205020404" pitchFamily="49" charset="0"/>
                <a:cs typeface="Courier New" panose="02070309020205020404" pitchFamily="49" charset="0"/>
              </a:rPr>
              <a:t>[20];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Linked * </a:t>
            </a:r>
            <a:r>
              <a:rPr lang="en-US" sz="1600" dirty="0" err="1">
                <a:latin typeface="Courier New" panose="02070309020205020404" pitchFamily="49" charset="0"/>
                <a:cs typeface="Courier New" panose="02070309020205020404" pitchFamily="49" charset="0"/>
              </a:rPr>
              <a:t>next_p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7" name="TextBox 36"/>
          <p:cNvSpPr txBox="1"/>
          <p:nvPr/>
        </p:nvSpPr>
        <p:spPr>
          <a:xfrm>
            <a:off x="5410199" y="1809519"/>
            <a:ext cx="3657599" cy="400110"/>
          </a:xfrm>
          <a:prstGeom prst="rect">
            <a:avLst/>
          </a:prstGeom>
          <a:noFill/>
          <a:ln>
            <a:solidFill>
              <a:schemeClr val="bg1"/>
            </a:solidFill>
          </a:ln>
        </p:spPr>
        <p:txBody>
          <a:bodyPr wrap="square" rtlCol="0" anchor="ctr">
            <a:spAutoFit/>
          </a:bodyPr>
          <a:lstStyle/>
          <a:p>
            <a:pPr algn="ctr"/>
            <a:r>
              <a:rPr lang="en-US" sz="2000" b="1" dirty="0"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dirty="0">
                <a:ln>
                  <a:solidFill>
                    <a:schemeClr val="bg1"/>
                  </a:solidFill>
                </a:ln>
                <a:solidFill>
                  <a:schemeClr val="bg1"/>
                </a:solidFill>
                <a:latin typeface="Courier New" panose="02070309020205020404" pitchFamily="49" charset="0"/>
                <a:cs typeface="Courier New" panose="02070309020205020404" pitchFamily="49" charset="0"/>
              </a:rPr>
              <a:t> Declaration</a:t>
            </a:r>
          </a:p>
        </p:txBody>
      </p:sp>
      <p:sp>
        <p:nvSpPr>
          <p:cNvPr id="22" name="Content Placeholder 2"/>
          <p:cNvSpPr txBox="1">
            <a:spLocks/>
          </p:cNvSpPr>
          <p:nvPr/>
        </p:nvSpPr>
        <p:spPr bwMode="auto">
          <a:xfrm>
            <a:off x="277615" y="5813310"/>
            <a:ext cx="8588771" cy="35888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Linked = { NULL, 1001, “Record1”, NULL };</a:t>
            </a:r>
          </a:p>
        </p:txBody>
      </p:sp>
    </p:spTree>
    <p:extLst>
      <p:ext uri="{BB962C8B-B14F-4D97-AF65-F5344CB8AC3E}">
        <p14:creationId xmlns:p14="http://schemas.microsoft.com/office/powerpoint/2010/main" val="1737409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r>
              <a:rPr lang="en-US" dirty="0"/>
              <a:t>Add a node to a Singly Linked List:</a:t>
            </a:r>
          </a:p>
          <a:p>
            <a:pPr marL="857250" lvl="1" indent="-457200">
              <a:buFont typeface="+mj-lt"/>
              <a:buAutoNum type="arabicPeriod"/>
            </a:pPr>
            <a:r>
              <a:rPr lang="en-US" dirty="0"/>
              <a:t>Choose a position</a:t>
            </a:r>
          </a:p>
          <a:p>
            <a:pPr marL="857250" lvl="1" indent="-457200">
              <a:buFont typeface="+mj-lt"/>
              <a:buAutoNum type="arabicPeriod"/>
            </a:pPr>
            <a:r>
              <a:rPr lang="en-US" dirty="0"/>
              <a:t>Point the new node to the next node</a:t>
            </a:r>
          </a:p>
          <a:p>
            <a:pPr marL="857250" lvl="1" indent="-457200">
              <a:buFont typeface="+mj-lt"/>
              <a:buAutoNum type="arabicPeriod"/>
            </a:pPr>
            <a:r>
              <a:rPr lang="en-US" dirty="0"/>
              <a:t>Point the previous node to the new node</a:t>
            </a:r>
          </a:p>
        </p:txBody>
      </p:sp>
      <p:sp>
        <p:nvSpPr>
          <p:cNvPr id="2" name="Title 1"/>
          <p:cNvSpPr>
            <a:spLocks noGrp="1"/>
          </p:cNvSpPr>
          <p:nvPr>
            <p:ph type="title"/>
          </p:nvPr>
        </p:nvSpPr>
        <p:spPr/>
        <p:txBody>
          <a:bodyPr/>
          <a:lstStyle/>
          <a:p>
            <a:r>
              <a:rPr lang="en-US" dirty="0"/>
              <a:t>Linked Lists</a:t>
            </a:r>
          </a:p>
        </p:txBody>
      </p:sp>
      <p:grpSp>
        <p:nvGrpSpPr>
          <p:cNvPr id="6" name="Group 5"/>
          <p:cNvGrpSpPr/>
          <p:nvPr/>
        </p:nvGrpSpPr>
        <p:grpSpPr>
          <a:xfrm>
            <a:off x="381000" y="3886200"/>
            <a:ext cx="1847850" cy="457200"/>
            <a:chOff x="1066800" y="3124994"/>
            <a:chExt cx="1847850" cy="457200"/>
          </a:xfrm>
        </p:grpSpPr>
        <p:sp>
          <p:nvSpPr>
            <p:cNvPr id="4" name="Rectangle 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5" name="Rectangle 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2571750" y="3885406"/>
            <a:ext cx="1847850" cy="457200"/>
            <a:chOff x="1066800" y="3124994"/>
            <a:chExt cx="1847850" cy="457200"/>
          </a:xfrm>
        </p:grpSpPr>
        <p:sp>
          <p:nvSpPr>
            <p:cNvPr id="8" name="Rectangle 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9" name="Rectangle 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4781550" y="3885406"/>
            <a:ext cx="1847850" cy="457200"/>
            <a:chOff x="1066800" y="3124994"/>
            <a:chExt cx="1847850" cy="457200"/>
          </a:xfrm>
        </p:grpSpPr>
        <p:sp>
          <p:nvSpPr>
            <p:cNvPr id="11" name="Rectangle 1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p>
          </p:txBody>
        </p:sp>
        <p:sp>
          <p:nvSpPr>
            <p:cNvPr id="12" name="Rectangle 1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13" name="Group 12"/>
          <p:cNvGrpSpPr/>
          <p:nvPr/>
        </p:nvGrpSpPr>
        <p:grpSpPr>
          <a:xfrm>
            <a:off x="6991350" y="3886200"/>
            <a:ext cx="1847850" cy="457200"/>
            <a:chOff x="1066800" y="3124994"/>
            <a:chExt cx="1847850" cy="457200"/>
          </a:xfrm>
        </p:grpSpPr>
        <p:sp>
          <p:nvSpPr>
            <p:cNvPr id="14" name="Rectangle 1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15" name="Rectangle 1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p>
          </p:txBody>
        </p:sp>
      </p:grpSp>
      <p:cxnSp>
        <p:nvCxnSpPr>
          <p:cNvPr id="17" name="Straight Arrow Connector 16"/>
          <p:cNvCxnSpPr/>
          <p:nvPr/>
        </p:nvCxnSpPr>
        <p:spPr bwMode="auto">
          <a:xfrm>
            <a:off x="1981200" y="41140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19" name="Straight Arrow Connector 18"/>
          <p:cNvCxnSpPr>
            <a:endCxn id="52" idx="1"/>
          </p:cNvCxnSpPr>
          <p:nvPr/>
        </p:nvCxnSpPr>
        <p:spPr bwMode="auto">
          <a:xfrm rot="5400000">
            <a:off x="3295253" y="4438253"/>
            <a:ext cx="1219994" cy="571500"/>
          </a:xfrm>
          <a:prstGeom prst="bentConnector4">
            <a:avLst>
              <a:gd name="adj1" fmla="val 40631"/>
              <a:gd name="adj2" fmla="val 140000"/>
            </a:avLst>
          </a:prstGeom>
          <a:solidFill>
            <a:schemeClr val="accent1"/>
          </a:solidFill>
          <a:ln w="50800" cap="flat" cmpd="sng" algn="ctr">
            <a:solidFill>
              <a:srgbClr val="CC00FF"/>
            </a:solidFill>
            <a:prstDash val="solid"/>
            <a:round/>
            <a:headEnd type="oval" w="med" len="med"/>
            <a:tailEnd type="triangle"/>
          </a:ln>
          <a:effectLst/>
        </p:spPr>
      </p:cxnSp>
      <p:cxnSp>
        <p:nvCxnSpPr>
          <p:cNvPr id="20" name="Straight Arrow Connector 19"/>
          <p:cNvCxnSpPr/>
          <p:nvPr/>
        </p:nvCxnSpPr>
        <p:spPr bwMode="auto">
          <a:xfrm>
            <a:off x="2000250" y="41140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1" name="Straight Arrow Connector 20"/>
          <p:cNvCxnSpPr/>
          <p:nvPr/>
        </p:nvCxnSpPr>
        <p:spPr bwMode="auto">
          <a:xfrm>
            <a:off x="6400800" y="41140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6" name="Straight Arrow Connector 45"/>
          <p:cNvCxnSpPr/>
          <p:nvPr/>
        </p:nvCxnSpPr>
        <p:spPr bwMode="auto">
          <a:xfrm>
            <a:off x="2581275" y="5638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50" name="Group 49"/>
          <p:cNvGrpSpPr/>
          <p:nvPr/>
        </p:nvGrpSpPr>
        <p:grpSpPr>
          <a:xfrm>
            <a:off x="152400" y="5307012"/>
            <a:ext cx="3141662" cy="1398588"/>
            <a:chOff x="439738" y="5230813"/>
            <a:chExt cx="3141662" cy="1398588"/>
          </a:xfrm>
        </p:grpSpPr>
        <p:sp>
          <p:nvSpPr>
            <p:cNvPr id="47"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dirty="0">
                  <a:effectLst>
                    <a:outerShdw blurRad="38100" dist="38100" dir="2700000" algn="tl">
                      <a:srgbClr val="000000">
                        <a:alpha val="43137"/>
                      </a:srgbClr>
                    </a:outerShdw>
                  </a:effectLst>
                </a:rPr>
                <a:t>LEGEND</a:t>
              </a:r>
            </a:p>
            <a:p>
              <a:pPr marL="0" indent="0">
                <a:buNone/>
              </a:pPr>
              <a:r>
                <a:rPr lang="en-US" kern="0" dirty="0"/>
                <a:t>Next Node</a:t>
              </a:r>
            </a:p>
            <a:p>
              <a:pPr marL="0" indent="0">
                <a:buNone/>
              </a:pPr>
              <a:r>
                <a:rPr lang="en-US" kern="0" dirty="0"/>
                <a:t>Previous Node</a:t>
              </a:r>
            </a:p>
            <a:p>
              <a:endParaRPr lang="en-US" kern="0" dirty="0"/>
            </a:p>
          </p:txBody>
        </p:sp>
        <p:cxnSp>
          <p:nvCxnSpPr>
            <p:cNvPr id="48" name="Straight Arrow Connector 47"/>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9" name="Straight Arrow Connector 48"/>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grpSp>
        <p:nvGrpSpPr>
          <p:cNvPr id="51" name="Group 50"/>
          <p:cNvGrpSpPr/>
          <p:nvPr/>
        </p:nvGrpSpPr>
        <p:grpSpPr>
          <a:xfrm>
            <a:off x="3619500" y="5105400"/>
            <a:ext cx="1847850" cy="457200"/>
            <a:chOff x="1066800" y="3124994"/>
            <a:chExt cx="1847850" cy="457200"/>
          </a:xfrm>
        </p:grpSpPr>
        <p:sp>
          <p:nvSpPr>
            <p:cNvPr id="52" name="Rectangle 51"/>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New!</a:t>
              </a:r>
            </a:p>
          </p:txBody>
        </p:sp>
        <p:sp>
          <p:nvSpPr>
            <p:cNvPr id="53" name="Rectangle 52"/>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54" name="Group 53"/>
          <p:cNvGrpSpPr/>
          <p:nvPr/>
        </p:nvGrpSpPr>
        <p:grpSpPr>
          <a:xfrm>
            <a:off x="381000" y="1524000"/>
            <a:ext cx="1847850" cy="457200"/>
            <a:chOff x="1066800" y="3124994"/>
            <a:chExt cx="1847850" cy="457200"/>
          </a:xfrm>
        </p:grpSpPr>
        <p:sp>
          <p:nvSpPr>
            <p:cNvPr id="55" name="Rectangle 54"/>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56" name="Rectangle 55"/>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57" name="Group 56"/>
          <p:cNvGrpSpPr/>
          <p:nvPr/>
        </p:nvGrpSpPr>
        <p:grpSpPr>
          <a:xfrm>
            <a:off x="2571750" y="1523206"/>
            <a:ext cx="1847850" cy="457200"/>
            <a:chOff x="1066800" y="3124994"/>
            <a:chExt cx="1847850" cy="457200"/>
          </a:xfrm>
        </p:grpSpPr>
        <p:sp>
          <p:nvSpPr>
            <p:cNvPr id="58" name="Rectangle 5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59" name="Rectangle 5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60" name="Group 59"/>
          <p:cNvGrpSpPr/>
          <p:nvPr/>
        </p:nvGrpSpPr>
        <p:grpSpPr>
          <a:xfrm>
            <a:off x="4781550" y="1523206"/>
            <a:ext cx="1847850" cy="457200"/>
            <a:chOff x="1066800" y="3124994"/>
            <a:chExt cx="1847850" cy="457200"/>
          </a:xfrm>
        </p:grpSpPr>
        <p:sp>
          <p:nvSpPr>
            <p:cNvPr id="61" name="Rectangle 6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p>
          </p:txBody>
        </p:sp>
        <p:sp>
          <p:nvSpPr>
            <p:cNvPr id="62" name="Rectangle 6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63" name="Group 62"/>
          <p:cNvGrpSpPr/>
          <p:nvPr/>
        </p:nvGrpSpPr>
        <p:grpSpPr>
          <a:xfrm>
            <a:off x="6991350" y="1524000"/>
            <a:ext cx="1847850" cy="457200"/>
            <a:chOff x="1066800" y="3124994"/>
            <a:chExt cx="1847850" cy="457200"/>
          </a:xfrm>
        </p:grpSpPr>
        <p:sp>
          <p:nvSpPr>
            <p:cNvPr id="64" name="Rectangle 6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65" name="Rectangle 6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p>
          </p:txBody>
        </p:sp>
      </p:grpSp>
      <p:cxnSp>
        <p:nvCxnSpPr>
          <p:cNvPr id="66" name="Straight Arrow Connector 65"/>
          <p:cNvCxnSpPr/>
          <p:nvPr/>
        </p:nvCxnSpPr>
        <p:spPr bwMode="auto">
          <a:xfrm>
            <a:off x="198120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7" name="Straight Arrow Connector 66"/>
          <p:cNvCxnSpPr/>
          <p:nvPr/>
        </p:nvCxnSpPr>
        <p:spPr bwMode="auto">
          <a:xfrm>
            <a:off x="419100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8" name="Straight Arrow Connector 67"/>
          <p:cNvCxnSpPr/>
          <p:nvPr/>
        </p:nvCxnSpPr>
        <p:spPr bwMode="auto">
          <a:xfrm>
            <a:off x="200025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9" name="Straight Arrow Connector 68"/>
          <p:cNvCxnSpPr/>
          <p:nvPr/>
        </p:nvCxnSpPr>
        <p:spPr bwMode="auto">
          <a:xfrm>
            <a:off x="640080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70" name="Straight Arrow Connector 18"/>
          <p:cNvCxnSpPr>
            <a:endCxn id="11" idx="1"/>
          </p:cNvCxnSpPr>
          <p:nvPr/>
        </p:nvCxnSpPr>
        <p:spPr bwMode="auto">
          <a:xfrm rot="16200000" flipV="1">
            <a:off x="4400153" y="4495403"/>
            <a:ext cx="1219994" cy="457200"/>
          </a:xfrm>
          <a:prstGeom prst="bentConnector4">
            <a:avLst>
              <a:gd name="adj1" fmla="val 40631"/>
              <a:gd name="adj2" fmla="val 150000"/>
            </a:avLst>
          </a:prstGeom>
          <a:solidFill>
            <a:schemeClr val="accent1"/>
          </a:solidFill>
          <a:ln w="50800" cap="flat" cmpd="sng" algn="ctr">
            <a:solidFill>
              <a:srgbClr val="CC00FF"/>
            </a:solidFill>
            <a:prstDash val="solid"/>
            <a:round/>
            <a:headEnd type="oval" w="med" len="med"/>
            <a:tailEnd type="triangle"/>
          </a:ln>
          <a:effectLst/>
        </p:spPr>
      </p:cxnSp>
    </p:spTree>
    <p:extLst>
      <p:ext uri="{BB962C8B-B14F-4D97-AF65-F5344CB8AC3E}">
        <p14:creationId xmlns:p14="http://schemas.microsoft.com/office/powerpoint/2010/main" val="1939231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p:nvPr/>
        </p:nvGrpSpPr>
        <p:grpSpPr>
          <a:xfrm>
            <a:off x="3619500" y="5943600"/>
            <a:ext cx="1866900" cy="457200"/>
            <a:chOff x="361950" y="4343400"/>
            <a:chExt cx="1866900" cy="457200"/>
          </a:xfrm>
        </p:grpSpPr>
        <p:sp>
          <p:nvSpPr>
            <p:cNvPr id="99" name="Rectangle 98"/>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New!</a:t>
              </a:r>
            </a:p>
          </p:txBody>
        </p:sp>
        <p:sp>
          <p:nvSpPr>
            <p:cNvPr id="100" name="Rectangle 99"/>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101" name="Rectangle 100"/>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sp>
        <p:nvSpPr>
          <p:cNvPr id="3" name="Content Placeholder 2"/>
          <p:cNvSpPr>
            <a:spLocks noGrp="1"/>
          </p:cNvSpPr>
          <p:nvPr>
            <p:ph idx="1"/>
          </p:nvPr>
        </p:nvSpPr>
        <p:spPr/>
        <p:txBody>
          <a:bodyPr/>
          <a:lstStyle/>
          <a:p>
            <a:endParaRPr lang="en-US" dirty="0"/>
          </a:p>
          <a:p>
            <a:endParaRPr lang="en-US" dirty="0"/>
          </a:p>
          <a:p>
            <a:r>
              <a:rPr lang="en-US" dirty="0"/>
              <a:t>Add a node to a </a:t>
            </a:r>
            <a:r>
              <a:rPr lang="en-US" dirty="0">
                <a:solidFill>
                  <a:schemeClr val="accent2"/>
                </a:solidFill>
              </a:rPr>
              <a:t>Doubly</a:t>
            </a:r>
            <a:r>
              <a:rPr lang="en-US" dirty="0"/>
              <a:t> Linked List:</a:t>
            </a:r>
          </a:p>
          <a:p>
            <a:pPr marL="857250" lvl="1" indent="-457200">
              <a:buFont typeface="+mj-lt"/>
              <a:buAutoNum type="arabicPeriod"/>
            </a:pPr>
            <a:r>
              <a:rPr lang="en-US" dirty="0"/>
              <a:t>Choose a position</a:t>
            </a:r>
          </a:p>
          <a:p>
            <a:pPr marL="857250" lvl="1" indent="-457200">
              <a:buFont typeface="+mj-lt"/>
              <a:buAutoNum type="arabicPeriod"/>
            </a:pPr>
            <a:r>
              <a:rPr lang="en-US" dirty="0"/>
              <a:t>Point the new node to the next node</a:t>
            </a:r>
          </a:p>
          <a:p>
            <a:pPr marL="857250" lvl="1" indent="-457200">
              <a:buFont typeface="+mj-lt"/>
              <a:buAutoNum type="arabicPeriod"/>
            </a:pPr>
            <a:r>
              <a:rPr lang="en-US" dirty="0">
                <a:solidFill>
                  <a:schemeClr val="accent2"/>
                </a:solidFill>
              </a:rPr>
              <a:t>Point the new node to the previous node</a:t>
            </a:r>
          </a:p>
          <a:p>
            <a:pPr marL="857250" lvl="1" indent="-457200">
              <a:buFont typeface="+mj-lt"/>
              <a:buAutoNum type="arabicPeriod"/>
            </a:pPr>
            <a:r>
              <a:rPr lang="en-US" dirty="0"/>
              <a:t>Point the previous node to the new node</a:t>
            </a:r>
          </a:p>
          <a:p>
            <a:pPr marL="857250" lvl="1" indent="-457200">
              <a:buFont typeface="+mj-lt"/>
              <a:buAutoNum type="arabicPeriod"/>
            </a:pPr>
            <a:r>
              <a:rPr lang="en-US" dirty="0">
                <a:solidFill>
                  <a:schemeClr val="accent2"/>
                </a:solidFill>
              </a:rPr>
              <a:t>Point the next node to the new node</a:t>
            </a:r>
          </a:p>
        </p:txBody>
      </p:sp>
      <p:sp>
        <p:nvSpPr>
          <p:cNvPr id="2" name="Title 1"/>
          <p:cNvSpPr>
            <a:spLocks noGrp="1"/>
          </p:cNvSpPr>
          <p:nvPr>
            <p:ph type="title"/>
          </p:nvPr>
        </p:nvSpPr>
        <p:spPr/>
        <p:txBody>
          <a:bodyPr/>
          <a:lstStyle/>
          <a:p>
            <a:r>
              <a:rPr lang="en-US" dirty="0"/>
              <a:t>Linked Lists</a:t>
            </a:r>
          </a:p>
        </p:txBody>
      </p:sp>
      <p:grpSp>
        <p:nvGrpSpPr>
          <p:cNvPr id="26" name="Group 25"/>
          <p:cNvGrpSpPr/>
          <p:nvPr/>
        </p:nvGrpSpPr>
        <p:grpSpPr>
          <a:xfrm>
            <a:off x="361950" y="1527048"/>
            <a:ext cx="1866900" cy="457200"/>
            <a:chOff x="361950" y="4343400"/>
            <a:chExt cx="1866900" cy="457200"/>
          </a:xfrm>
        </p:grpSpPr>
        <p:sp>
          <p:nvSpPr>
            <p:cNvPr id="23" name="Rectangle 22"/>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24" name="Rectangle 23"/>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25" name="Rectangle 24"/>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2552700" y="1527048"/>
            <a:ext cx="1866900" cy="457200"/>
            <a:chOff x="361950" y="4343400"/>
            <a:chExt cx="1866900" cy="457200"/>
          </a:xfrm>
        </p:grpSpPr>
        <p:sp>
          <p:nvSpPr>
            <p:cNvPr id="28" name="Rectangle 27"/>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29" name="Rectangle 28"/>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0" name="Rectangle 29"/>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31" name="Group 30"/>
          <p:cNvGrpSpPr/>
          <p:nvPr/>
        </p:nvGrpSpPr>
        <p:grpSpPr>
          <a:xfrm>
            <a:off x="4762500" y="1527048"/>
            <a:ext cx="1866900" cy="457200"/>
            <a:chOff x="361950" y="4343400"/>
            <a:chExt cx="1866900" cy="457200"/>
          </a:xfrm>
        </p:grpSpPr>
        <p:sp>
          <p:nvSpPr>
            <p:cNvPr id="32" name="Rectangle 3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endParaRPr lang="en-US" sz="2800" b="1" dirty="0">
                <a:solidFill>
                  <a:srgbClr val="00CC00"/>
                </a:solidFill>
                <a:latin typeface="Courier New" panose="02070309020205020404" pitchFamily="49" charset="0"/>
                <a:cs typeface="Courier New" panose="02070309020205020404" pitchFamily="49" charset="0"/>
              </a:endParaRPr>
            </a:p>
          </p:txBody>
        </p:sp>
        <p:sp>
          <p:nvSpPr>
            <p:cNvPr id="33" name="Rectangle 3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4" name="Rectangle 3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cxnSp>
        <p:nvCxnSpPr>
          <p:cNvPr id="46" name="Straight Arrow Connector 45"/>
          <p:cNvCxnSpPr/>
          <p:nvPr/>
        </p:nvCxnSpPr>
        <p:spPr bwMode="auto">
          <a:xfrm>
            <a:off x="2581275" y="5638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50" name="Group 49"/>
          <p:cNvGrpSpPr/>
          <p:nvPr/>
        </p:nvGrpSpPr>
        <p:grpSpPr>
          <a:xfrm>
            <a:off x="152400" y="5307012"/>
            <a:ext cx="3141662" cy="1398588"/>
            <a:chOff x="439738" y="5230813"/>
            <a:chExt cx="3141662" cy="1398588"/>
          </a:xfrm>
        </p:grpSpPr>
        <p:sp>
          <p:nvSpPr>
            <p:cNvPr id="47"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dirty="0">
                  <a:effectLst>
                    <a:outerShdw blurRad="38100" dist="38100" dir="2700000" algn="tl">
                      <a:srgbClr val="000000">
                        <a:alpha val="43137"/>
                      </a:srgbClr>
                    </a:outerShdw>
                  </a:effectLst>
                </a:rPr>
                <a:t>LEGEND</a:t>
              </a:r>
            </a:p>
            <a:p>
              <a:pPr marL="0" indent="0">
                <a:buNone/>
              </a:pPr>
              <a:r>
                <a:rPr lang="en-US" kern="0" dirty="0"/>
                <a:t>Next Node</a:t>
              </a:r>
            </a:p>
            <a:p>
              <a:pPr marL="0" indent="0">
                <a:buNone/>
              </a:pPr>
              <a:r>
                <a:rPr lang="en-US" kern="0" dirty="0"/>
                <a:t>Previous Node</a:t>
              </a:r>
            </a:p>
            <a:p>
              <a:endParaRPr lang="en-US" kern="0" dirty="0"/>
            </a:p>
          </p:txBody>
        </p:sp>
        <p:cxnSp>
          <p:nvCxnSpPr>
            <p:cNvPr id="48" name="Straight Arrow Connector 47"/>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9" name="Straight Arrow Connector 48"/>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grpSp>
        <p:nvGrpSpPr>
          <p:cNvPr id="51" name="Group 50"/>
          <p:cNvGrpSpPr/>
          <p:nvPr/>
        </p:nvGrpSpPr>
        <p:grpSpPr>
          <a:xfrm>
            <a:off x="361950" y="4724400"/>
            <a:ext cx="1866900" cy="457200"/>
            <a:chOff x="361950" y="4343400"/>
            <a:chExt cx="1866900" cy="457200"/>
          </a:xfrm>
        </p:grpSpPr>
        <p:sp>
          <p:nvSpPr>
            <p:cNvPr id="52" name="Rectangle 5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53" name="Rectangle 5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54" name="Rectangle 5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55" name="Group 54"/>
          <p:cNvGrpSpPr/>
          <p:nvPr/>
        </p:nvGrpSpPr>
        <p:grpSpPr>
          <a:xfrm>
            <a:off x="2552700" y="4724400"/>
            <a:ext cx="1866900" cy="457200"/>
            <a:chOff x="361950" y="4343400"/>
            <a:chExt cx="1866900" cy="457200"/>
          </a:xfrm>
        </p:grpSpPr>
        <p:sp>
          <p:nvSpPr>
            <p:cNvPr id="56" name="Rectangle 5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57" name="Rectangle 5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58" name="Rectangle 5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59" name="Group 58"/>
          <p:cNvGrpSpPr/>
          <p:nvPr/>
        </p:nvGrpSpPr>
        <p:grpSpPr>
          <a:xfrm>
            <a:off x="4762500" y="4724400"/>
            <a:ext cx="1866900" cy="457200"/>
            <a:chOff x="361950" y="4343400"/>
            <a:chExt cx="1866900" cy="457200"/>
          </a:xfrm>
        </p:grpSpPr>
        <p:sp>
          <p:nvSpPr>
            <p:cNvPr id="60" name="Rectangle 59"/>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endParaRPr lang="en-US" sz="2800" b="1" dirty="0">
                <a:solidFill>
                  <a:srgbClr val="00CC00"/>
                </a:solidFill>
                <a:latin typeface="Courier New" panose="02070309020205020404" pitchFamily="49" charset="0"/>
                <a:cs typeface="Courier New" panose="02070309020205020404" pitchFamily="49" charset="0"/>
              </a:endParaRPr>
            </a:p>
          </p:txBody>
        </p:sp>
        <p:sp>
          <p:nvSpPr>
            <p:cNvPr id="61" name="Rectangle 60"/>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62" name="Rectangle 61"/>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63" name="Group 62"/>
          <p:cNvGrpSpPr/>
          <p:nvPr/>
        </p:nvGrpSpPr>
        <p:grpSpPr>
          <a:xfrm>
            <a:off x="6972300" y="4724400"/>
            <a:ext cx="1866900" cy="457200"/>
            <a:chOff x="361950" y="4343400"/>
            <a:chExt cx="1866900" cy="457200"/>
          </a:xfrm>
        </p:grpSpPr>
        <p:sp>
          <p:nvSpPr>
            <p:cNvPr id="64" name="Rectangle 63"/>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65" name="Rectangle 64"/>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66" name="Rectangle 65"/>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cxnSp>
        <p:nvCxnSpPr>
          <p:cNvPr id="67" name="Straight Arrow Connector 66"/>
          <p:cNvCxnSpPr/>
          <p:nvPr/>
        </p:nvCxnSpPr>
        <p:spPr bwMode="auto">
          <a:xfrm>
            <a:off x="1981200" y="4857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8" name="Straight Arrow Connector 67"/>
          <p:cNvCxnSpPr/>
          <p:nvPr/>
        </p:nvCxnSpPr>
        <p:spPr bwMode="auto">
          <a:xfrm>
            <a:off x="2228850" y="5029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69" name="Straight Arrow Connector 68"/>
          <p:cNvCxnSpPr>
            <a:endCxn id="101" idx="1"/>
          </p:cNvCxnSpPr>
          <p:nvPr/>
        </p:nvCxnSpPr>
        <p:spPr bwMode="auto">
          <a:xfrm rot="5400000">
            <a:off x="3238500" y="5238750"/>
            <a:ext cx="1314450" cy="552450"/>
          </a:xfrm>
          <a:prstGeom prst="bentConnector4">
            <a:avLst>
              <a:gd name="adj1" fmla="val 41304"/>
              <a:gd name="adj2" fmla="val 141379"/>
            </a:avLst>
          </a:prstGeom>
          <a:solidFill>
            <a:schemeClr val="accent1"/>
          </a:solidFill>
          <a:ln w="50800" cap="flat" cmpd="sng" algn="ctr">
            <a:solidFill>
              <a:srgbClr val="CC00FF"/>
            </a:solidFill>
            <a:prstDash val="solid"/>
            <a:round/>
            <a:headEnd type="oval" w="med" len="med"/>
            <a:tailEnd type="triangle"/>
          </a:ln>
          <a:effectLst/>
        </p:spPr>
      </p:cxnSp>
      <p:cxnSp>
        <p:nvCxnSpPr>
          <p:cNvPr id="70" name="Straight Arrow Connector 69"/>
          <p:cNvCxnSpPr>
            <a:stCxn id="57" idx="3"/>
          </p:cNvCxnSpPr>
          <p:nvPr/>
        </p:nvCxnSpPr>
        <p:spPr bwMode="auto">
          <a:xfrm flipH="1">
            <a:off x="3838575" y="4953000"/>
            <a:ext cx="581025" cy="1266825"/>
          </a:xfrm>
          <a:prstGeom prst="bentConnector4">
            <a:avLst>
              <a:gd name="adj1" fmla="val -14754"/>
              <a:gd name="adj2" fmla="val 59023"/>
            </a:avLst>
          </a:prstGeom>
          <a:solidFill>
            <a:schemeClr val="accent1"/>
          </a:solidFill>
          <a:ln w="50800" cap="flat" cmpd="sng" algn="ctr">
            <a:solidFill>
              <a:srgbClr val="3333CC"/>
            </a:solidFill>
            <a:prstDash val="solid"/>
            <a:round/>
            <a:headEnd type="triangle" w="med" len="med"/>
            <a:tailEnd type="oval"/>
          </a:ln>
          <a:effectLst/>
        </p:spPr>
      </p:cxnSp>
      <p:cxnSp>
        <p:nvCxnSpPr>
          <p:cNvPr id="71" name="Straight Arrow Connector 70"/>
          <p:cNvCxnSpPr/>
          <p:nvPr/>
        </p:nvCxnSpPr>
        <p:spPr bwMode="auto">
          <a:xfrm>
            <a:off x="6381750" y="4857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72" name="Straight Arrow Connector 71"/>
          <p:cNvCxnSpPr/>
          <p:nvPr/>
        </p:nvCxnSpPr>
        <p:spPr bwMode="auto">
          <a:xfrm>
            <a:off x="6629400" y="5029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nvGrpSpPr>
          <p:cNvPr id="85" name="Group 84"/>
          <p:cNvGrpSpPr/>
          <p:nvPr/>
        </p:nvGrpSpPr>
        <p:grpSpPr>
          <a:xfrm>
            <a:off x="6972300" y="1524000"/>
            <a:ext cx="1866900" cy="457200"/>
            <a:chOff x="361950" y="4343400"/>
            <a:chExt cx="1866900" cy="457200"/>
          </a:xfrm>
        </p:grpSpPr>
        <p:sp>
          <p:nvSpPr>
            <p:cNvPr id="86" name="Rectangle 8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87" name="Rectangle 8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FF0000"/>
                  </a:solidFill>
                  <a:latin typeface="Courier New" panose="02070309020205020404" pitchFamily="49" charset="0"/>
                  <a:cs typeface="Courier New" panose="02070309020205020404" pitchFamily="49" charset="0"/>
                </a:rPr>
                <a:t>0X0</a:t>
              </a: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88" name="Rectangle 8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cxnSp>
        <p:nvCxnSpPr>
          <p:cNvPr id="89" name="Straight Arrow Connector 88"/>
          <p:cNvCxnSpPr/>
          <p:nvPr/>
        </p:nvCxnSpPr>
        <p:spPr bwMode="auto">
          <a:xfrm>
            <a:off x="1981200" y="16573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90" name="Straight Arrow Connector 89"/>
          <p:cNvCxnSpPr/>
          <p:nvPr/>
        </p:nvCxnSpPr>
        <p:spPr bwMode="auto">
          <a:xfrm>
            <a:off x="2228850" y="18288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91" name="Straight Arrow Connector 90"/>
          <p:cNvCxnSpPr/>
          <p:nvPr/>
        </p:nvCxnSpPr>
        <p:spPr bwMode="auto">
          <a:xfrm>
            <a:off x="4171950" y="16573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92" name="Straight Arrow Connector 91"/>
          <p:cNvCxnSpPr/>
          <p:nvPr/>
        </p:nvCxnSpPr>
        <p:spPr bwMode="auto">
          <a:xfrm>
            <a:off x="4419600" y="18288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93" name="Straight Arrow Connector 92"/>
          <p:cNvCxnSpPr/>
          <p:nvPr/>
        </p:nvCxnSpPr>
        <p:spPr bwMode="auto">
          <a:xfrm>
            <a:off x="6381750" y="16573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94" name="Straight Arrow Connector 93"/>
          <p:cNvCxnSpPr/>
          <p:nvPr/>
        </p:nvCxnSpPr>
        <p:spPr bwMode="auto">
          <a:xfrm>
            <a:off x="6629400" y="18288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sp>
        <p:nvSpPr>
          <p:cNvPr id="97" name="Rectangle 96"/>
          <p:cNvSpPr/>
          <p:nvPr/>
        </p:nvSpPr>
        <p:spPr bwMode="auto">
          <a:xfrm>
            <a:off x="5010150" y="59436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cxnSp>
        <p:nvCxnSpPr>
          <p:cNvPr id="109" name="Straight Arrow Connector 68"/>
          <p:cNvCxnSpPr>
            <a:endCxn id="62" idx="1"/>
          </p:cNvCxnSpPr>
          <p:nvPr/>
        </p:nvCxnSpPr>
        <p:spPr bwMode="auto">
          <a:xfrm rot="16200000" flipV="1">
            <a:off x="4443413" y="5272087"/>
            <a:ext cx="1133474" cy="495300"/>
          </a:xfrm>
          <a:prstGeom prst="bentConnector4">
            <a:avLst>
              <a:gd name="adj1" fmla="val 34034"/>
              <a:gd name="adj2" fmla="val 123077"/>
            </a:avLst>
          </a:prstGeom>
          <a:solidFill>
            <a:schemeClr val="accent1"/>
          </a:solidFill>
          <a:ln w="50800" cap="flat" cmpd="sng" algn="ctr">
            <a:solidFill>
              <a:srgbClr val="CC00FF"/>
            </a:solidFill>
            <a:prstDash val="solid"/>
            <a:round/>
            <a:headEnd type="oval" w="med" len="med"/>
            <a:tailEnd type="triangle"/>
          </a:ln>
          <a:effectLst/>
        </p:spPr>
      </p:cxnSp>
      <p:cxnSp>
        <p:nvCxnSpPr>
          <p:cNvPr id="114" name="Straight Arrow Connector 113"/>
          <p:cNvCxnSpPr>
            <a:stCxn id="100" idx="3"/>
          </p:cNvCxnSpPr>
          <p:nvPr/>
        </p:nvCxnSpPr>
        <p:spPr bwMode="auto">
          <a:xfrm flipH="1" flipV="1">
            <a:off x="4991100" y="5029200"/>
            <a:ext cx="495300" cy="1143000"/>
          </a:xfrm>
          <a:prstGeom prst="bentConnector4">
            <a:avLst>
              <a:gd name="adj1" fmla="val -46154"/>
              <a:gd name="adj2" fmla="val 65000"/>
            </a:avLst>
          </a:prstGeom>
          <a:solidFill>
            <a:schemeClr val="accent1"/>
          </a:solidFill>
          <a:ln w="50800" cap="flat" cmpd="sng" algn="ctr">
            <a:solidFill>
              <a:srgbClr val="3333CC"/>
            </a:solidFill>
            <a:prstDash val="solid"/>
            <a:round/>
            <a:headEnd type="triangle" w="med" len="med"/>
            <a:tailEnd type="oval"/>
          </a:ln>
          <a:effectLst/>
        </p:spPr>
      </p:cxnSp>
    </p:spTree>
    <p:extLst>
      <p:ext uri="{BB962C8B-B14F-4D97-AF65-F5344CB8AC3E}">
        <p14:creationId xmlns:p14="http://schemas.microsoft.com/office/powerpoint/2010/main" val="239173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Function pointers can be included as a member of a </a:t>
            </a:r>
            <a:r>
              <a:rPr lang="en-US" dirty="0" err="1"/>
              <a:t>struct</a:t>
            </a:r>
            <a:endParaRPr lang="en-US" dirty="0"/>
          </a:p>
          <a:p>
            <a:r>
              <a:rPr lang="en-US" dirty="0"/>
              <a:t>These function pointers can be used to operate on </a:t>
            </a:r>
            <a:r>
              <a:rPr lang="en-US" dirty="0" err="1"/>
              <a:t>struct</a:t>
            </a:r>
            <a:r>
              <a:rPr lang="en-US" dirty="0"/>
              <a:t> members</a:t>
            </a:r>
          </a:p>
          <a:p>
            <a:r>
              <a:rPr lang="en-US" dirty="0"/>
              <a:t>This technique is known as Object Oriented C*</a:t>
            </a:r>
          </a:p>
          <a:p>
            <a:endParaRPr lang="en-US" dirty="0"/>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You’ll better understand the phrase “object oriented programming” in the C++ block of instruction.</a:t>
            </a:r>
          </a:p>
        </p:txBody>
      </p:sp>
    </p:spTree>
    <p:extLst>
      <p:ext uri="{BB962C8B-B14F-4D97-AF65-F5344CB8AC3E}">
        <p14:creationId xmlns:p14="http://schemas.microsoft.com/office/powerpoint/2010/main" val="1452070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4" name="Content Placeholder 2"/>
          <p:cNvSpPr txBox="1">
            <a:spLocks/>
          </p:cNvSpPr>
          <p:nvPr/>
        </p:nvSpPr>
        <p:spPr bwMode="auto">
          <a:xfrm>
            <a:off x="277615" y="1295400"/>
            <a:ext cx="8588771" cy="1828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ModifyNumbers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 Parameter 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 Parameter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results;				// Return value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mathFunc_ptr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Math operation</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32766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add(</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{return (num1 + num2);} // Please…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sub(</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{return (num1 - num2);} // …forgive…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mul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{return (num1 * num2);} // …this</a:t>
            </a:r>
          </a:p>
        </p:txBody>
      </p:sp>
      <p:sp>
        <p:nvSpPr>
          <p:cNvPr id="7" name="Content Placeholder 2"/>
          <p:cNvSpPr txBox="1">
            <a:spLocks/>
          </p:cNvSpPr>
          <p:nvPr/>
        </p:nvSpPr>
        <p:spPr bwMode="auto">
          <a:xfrm>
            <a:off x="277615" y="54864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case1.results = case1.mathFunc_ptr(case1.num1, case1.num2);</a:t>
            </a:r>
          </a:p>
          <a:p>
            <a:pPr marL="0" indent="0">
              <a:buNone/>
            </a:pPr>
            <a:r>
              <a:rPr lang="en-US" sz="1600" dirty="0">
                <a:latin typeface="Courier New" panose="02070309020205020404" pitchFamily="49" charset="0"/>
                <a:cs typeface="Courier New" panose="02070309020205020404" pitchFamily="49" charset="0"/>
              </a:rPr>
              <a:t>case2.results = case2.mathFunc_ptr(case2.num1, case2.num2);</a:t>
            </a:r>
          </a:p>
          <a:p>
            <a:pPr marL="0" indent="0">
              <a:buNone/>
            </a:pPr>
            <a:r>
              <a:rPr lang="en-US" sz="1600" dirty="0">
                <a:latin typeface="Courier New" panose="02070309020205020404" pitchFamily="49" charset="0"/>
                <a:cs typeface="Courier New" panose="02070309020205020404" pitchFamily="49" charset="0"/>
              </a:rPr>
              <a:t>case3.results = case3.mathFunc_ptr(case3.num1, case3.num2);</a:t>
            </a:r>
          </a:p>
        </p:txBody>
      </p:sp>
      <p:sp>
        <p:nvSpPr>
          <p:cNvPr id="6" name="Content Placeholder 2"/>
          <p:cNvSpPr txBox="1">
            <a:spLocks/>
          </p:cNvSpPr>
          <p:nvPr/>
        </p:nvSpPr>
        <p:spPr bwMode="auto">
          <a:xfrm>
            <a:off x="277615" y="44196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ModifyNumbers</a:t>
            </a:r>
            <a:r>
              <a:rPr lang="en-US" sz="1600" dirty="0">
                <a:latin typeface="Courier New" panose="02070309020205020404" pitchFamily="49" charset="0"/>
                <a:cs typeface="Courier New" panose="02070309020205020404" pitchFamily="49" charset="0"/>
              </a:rPr>
              <a:t> case1 = {1, 2, 0, &amp;add};	// 3</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ModifyNumbers</a:t>
            </a:r>
            <a:r>
              <a:rPr lang="en-US" sz="1600" dirty="0">
                <a:latin typeface="Courier New" panose="02070309020205020404" pitchFamily="49" charset="0"/>
                <a:cs typeface="Courier New" panose="02070309020205020404" pitchFamily="49" charset="0"/>
              </a:rPr>
              <a:t> case2 = {2, 3, 0, &amp;sub};	// -1</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ModifyNumbers</a:t>
            </a:r>
            <a:r>
              <a:rPr lang="en-US" sz="1600" dirty="0">
                <a:latin typeface="Courier New" panose="02070309020205020404" pitchFamily="49" charset="0"/>
                <a:cs typeface="Courier New" panose="02070309020205020404" pitchFamily="49" charset="0"/>
              </a:rPr>
              <a:t> case3 = {3, 4, 0, &amp;</a:t>
            </a:r>
            <a:r>
              <a:rPr lang="en-US" sz="1600" dirty="0" err="1">
                <a:latin typeface="Courier New" panose="02070309020205020404" pitchFamily="49" charset="0"/>
                <a:cs typeface="Courier New" panose="02070309020205020404" pitchFamily="49" charset="0"/>
              </a:rPr>
              <a:t>mul</a:t>
            </a:r>
            <a:r>
              <a:rPr lang="en-US" sz="1600" dirty="0">
                <a:latin typeface="Courier New" panose="02070309020205020404" pitchFamily="49" charset="0"/>
                <a:cs typeface="Courier New" panose="02070309020205020404" pitchFamily="49" charset="0"/>
              </a:rPr>
              <a:t>};	// 12</a:t>
            </a:r>
          </a:p>
        </p:txBody>
      </p:sp>
    </p:spTree>
    <p:extLst>
      <p:ext uri="{BB962C8B-B14F-4D97-AF65-F5344CB8AC3E}">
        <p14:creationId xmlns:p14="http://schemas.microsoft.com/office/powerpoint/2010/main" val="53180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Linked Lists, singly or doubly, may be made “circular” by connecting the head and tail nodes</a:t>
            </a:r>
          </a:p>
          <a:p>
            <a:pPr lvl="1"/>
            <a:endParaRPr lang="en-US" dirty="0"/>
          </a:p>
          <a:p>
            <a:pPr lvl="1"/>
            <a:r>
              <a:rPr lang="en-US" dirty="0"/>
              <a:t>Singly Linked </a:t>
            </a:r>
            <a:r>
              <a:rPr lang="en-US" dirty="0">
                <a:solidFill>
                  <a:schemeClr val="accent2"/>
                </a:solidFill>
              </a:rPr>
              <a:t>Circular</a:t>
            </a:r>
            <a:r>
              <a:rPr lang="en-US" dirty="0"/>
              <a:t> List</a:t>
            </a:r>
          </a:p>
          <a:p>
            <a:pPr lvl="1"/>
            <a:endParaRPr lang="en-US" dirty="0"/>
          </a:p>
          <a:p>
            <a:pPr lvl="1"/>
            <a:endParaRPr lang="en-US" dirty="0"/>
          </a:p>
          <a:p>
            <a:pPr lvl="1"/>
            <a:r>
              <a:rPr lang="en-US" dirty="0"/>
              <a:t>Doubly Linked </a:t>
            </a:r>
            <a:r>
              <a:rPr lang="en-US" dirty="0">
                <a:solidFill>
                  <a:schemeClr val="accent2"/>
                </a:solidFill>
              </a:rPr>
              <a:t>Circular</a:t>
            </a:r>
            <a:r>
              <a:rPr lang="en-US" dirty="0"/>
              <a:t> List</a:t>
            </a:r>
          </a:p>
          <a:p>
            <a:pPr lvl="1"/>
            <a:endParaRPr lang="en-US" dirty="0"/>
          </a:p>
        </p:txBody>
      </p:sp>
      <p:sp>
        <p:nvSpPr>
          <p:cNvPr id="2" name="Title 1"/>
          <p:cNvSpPr>
            <a:spLocks noGrp="1"/>
          </p:cNvSpPr>
          <p:nvPr>
            <p:ph type="title"/>
          </p:nvPr>
        </p:nvSpPr>
        <p:spPr/>
        <p:txBody>
          <a:bodyPr/>
          <a:lstStyle/>
          <a:p>
            <a:r>
              <a:rPr lang="en-US" dirty="0"/>
              <a:t>Linked Lists</a:t>
            </a:r>
          </a:p>
        </p:txBody>
      </p:sp>
      <p:grpSp>
        <p:nvGrpSpPr>
          <p:cNvPr id="6" name="Group 5"/>
          <p:cNvGrpSpPr/>
          <p:nvPr/>
        </p:nvGrpSpPr>
        <p:grpSpPr>
          <a:xfrm>
            <a:off x="381000" y="3124994"/>
            <a:ext cx="1847850" cy="457200"/>
            <a:chOff x="1066800" y="3124994"/>
            <a:chExt cx="1847850" cy="457200"/>
          </a:xfrm>
        </p:grpSpPr>
        <p:sp>
          <p:nvSpPr>
            <p:cNvPr id="4" name="Rectangle 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5" name="Rectangle 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2571750" y="3124200"/>
            <a:ext cx="1847850" cy="457200"/>
            <a:chOff x="1066800" y="3124994"/>
            <a:chExt cx="1847850" cy="457200"/>
          </a:xfrm>
        </p:grpSpPr>
        <p:sp>
          <p:nvSpPr>
            <p:cNvPr id="8" name="Rectangle 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9" name="Rectangle 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4781550" y="3124200"/>
            <a:ext cx="1847850" cy="457200"/>
            <a:chOff x="1066800" y="3124994"/>
            <a:chExt cx="1847850" cy="457200"/>
          </a:xfrm>
        </p:grpSpPr>
        <p:sp>
          <p:nvSpPr>
            <p:cNvPr id="11" name="Rectangle 1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p>
          </p:txBody>
        </p:sp>
        <p:sp>
          <p:nvSpPr>
            <p:cNvPr id="12" name="Rectangle 1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13" name="Group 12"/>
          <p:cNvGrpSpPr/>
          <p:nvPr/>
        </p:nvGrpSpPr>
        <p:grpSpPr>
          <a:xfrm>
            <a:off x="6991350" y="3124994"/>
            <a:ext cx="1847850" cy="457200"/>
            <a:chOff x="1066800" y="3124994"/>
            <a:chExt cx="1847850" cy="457200"/>
          </a:xfrm>
        </p:grpSpPr>
        <p:sp>
          <p:nvSpPr>
            <p:cNvPr id="14" name="Rectangle 1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15" name="Rectangle 1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1100" b="1" dirty="0">
                <a:solidFill>
                  <a:srgbClr val="FF0000"/>
                </a:solidFill>
                <a:latin typeface="Courier New" panose="02070309020205020404" pitchFamily="49" charset="0"/>
                <a:cs typeface="Courier New" panose="02070309020205020404" pitchFamily="49" charset="0"/>
              </a:endParaRPr>
            </a:p>
          </p:txBody>
        </p:sp>
      </p:grpSp>
      <p:cxnSp>
        <p:nvCxnSpPr>
          <p:cNvPr id="17" name="Straight Arrow Connector 16"/>
          <p:cNvCxnSpPr/>
          <p:nvPr/>
        </p:nvCxnSpPr>
        <p:spPr bwMode="auto">
          <a:xfrm>
            <a:off x="19812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19" name="Straight Arrow Connector 18"/>
          <p:cNvCxnSpPr/>
          <p:nvPr/>
        </p:nvCxnSpPr>
        <p:spPr bwMode="auto">
          <a:xfrm>
            <a:off x="41910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0" name="Straight Arrow Connector 19"/>
          <p:cNvCxnSpPr/>
          <p:nvPr/>
        </p:nvCxnSpPr>
        <p:spPr bwMode="auto">
          <a:xfrm>
            <a:off x="200025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1" name="Straight Arrow Connector 20"/>
          <p:cNvCxnSpPr/>
          <p:nvPr/>
        </p:nvCxnSpPr>
        <p:spPr bwMode="auto">
          <a:xfrm>
            <a:off x="64008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26" name="Group 25"/>
          <p:cNvGrpSpPr/>
          <p:nvPr/>
        </p:nvGrpSpPr>
        <p:grpSpPr>
          <a:xfrm>
            <a:off x="361950" y="4343400"/>
            <a:ext cx="1866900" cy="457200"/>
            <a:chOff x="361950" y="4343400"/>
            <a:chExt cx="1866900" cy="457200"/>
          </a:xfrm>
        </p:grpSpPr>
        <p:sp>
          <p:nvSpPr>
            <p:cNvPr id="23" name="Rectangle 22"/>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Head</a:t>
              </a:r>
            </a:p>
          </p:txBody>
        </p:sp>
        <p:sp>
          <p:nvSpPr>
            <p:cNvPr id="24" name="Rectangle 23"/>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25" name="Rectangle 24"/>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2552700" y="4343400"/>
            <a:ext cx="1866900" cy="457200"/>
            <a:chOff x="361950" y="4343400"/>
            <a:chExt cx="1866900" cy="457200"/>
          </a:xfrm>
        </p:grpSpPr>
        <p:sp>
          <p:nvSpPr>
            <p:cNvPr id="28" name="Rectangle 27"/>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N1</a:t>
              </a:r>
            </a:p>
          </p:txBody>
        </p:sp>
        <p:sp>
          <p:nvSpPr>
            <p:cNvPr id="29" name="Rectangle 28"/>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0" name="Rectangle 29"/>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31" name="Group 30"/>
          <p:cNvGrpSpPr/>
          <p:nvPr/>
        </p:nvGrpSpPr>
        <p:grpSpPr>
          <a:xfrm>
            <a:off x="4762500" y="4343400"/>
            <a:ext cx="1866900" cy="457200"/>
            <a:chOff x="361950" y="4343400"/>
            <a:chExt cx="1866900" cy="457200"/>
          </a:xfrm>
        </p:grpSpPr>
        <p:sp>
          <p:nvSpPr>
            <p:cNvPr id="32" name="Rectangle 3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N2</a:t>
              </a:r>
              <a:endParaRPr lang="en-US" sz="2800" b="1" dirty="0">
                <a:solidFill>
                  <a:srgbClr val="00CC00"/>
                </a:solidFill>
                <a:latin typeface="Courier New" panose="02070309020205020404" pitchFamily="49" charset="0"/>
                <a:cs typeface="Courier New" panose="02070309020205020404" pitchFamily="49" charset="0"/>
              </a:endParaRPr>
            </a:p>
          </p:txBody>
        </p:sp>
        <p:sp>
          <p:nvSpPr>
            <p:cNvPr id="33" name="Rectangle 3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4" name="Rectangle 3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grpSp>
        <p:nvGrpSpPr>
          <p:cNvPr id="35" name="Group 34"/>
          <p:cNvGrpSpPr/>
          <p:nvPr/>
        </p:nvGrpSpPr>
        <p:grpSpPr>
          <a:xfrm>
            <a:off x="6972300" y="4343400"/>
            <a:ext cx="1866900" cy="457200"/>
            <a:chOff x="361950" y="4343400"/>
            <a:chExt cx="1866900" cy="457200"/>
          </a:xfrm>
        </p:grpSpPr>
        <p:sp>
          <p:nvSpPr>
            <p:cNvPr id="36" name="Rectangle 3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Tail</a:t>
              </a:r>
            </a:p>
          </p:txBody>
        </p:sp>
        <p:sp>
          <p:nvSpPr>
            <p:cNvPr id="37" name="Rectangle 3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sp>
          <p:nvSpPr>
            <p:cNvPr id="38" name="Rectangle 3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dirty="0">
                <a:solidFill>
                  <a:srgbClr val="00CC00"/>
                </a:solidFill>
                <a:latin typeface="Courier New" panose="02070309020205020404" pitchFamily="49" charset="0"/>
                <a:cs typeface="Courier New" panose="02070309020205020404" pitchFamily="49" charset="0"/>
              </a:endParaRPr>
            </a:p>
          </p:txBody>
        </p:sp>
      </p:grpSp>
      <p:cxnSp>
        <p:nvCxnSpPr>
          <p:cNvPr id="40" name="Straight Arrow Connector 39"/>
          <p:cNvCxnSpPr/>
          <p:nvPr/>
        </p:nvCxnSpPr>
        <p:spPr bwMode="auto">
          <a:xfrm>
            <a:off x="198120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1" name="Straight Arrow Connector 40"/>
          <p:cNvCxnSpPr/>
          <p:nvPr/>
        </p:nvCxnSpPr>
        <p:spPr bwMode="auto">
          <a:xfrm>
            <a:off x="222885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2" name="Straight Arrow Connector 41"/>
          <p:cNvCxnSpPr/>
          <p:nvPr/>
        </p:nvCxnSpPr>
        <p:spPr bwMode="auto">
          <a:xfrm>
            <a:off x="41719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3" name="Straight Arrow Connector 42"/>
          <p:cNvCxnSpPr/>
          <p:nvPr/>
        </p:nvCxnSpPr>
        <p:spPr bwMode="auto">
          <a:xfrm>
            <a:off x="44196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4" name="Straight Arrow Connector 43"/>
          <p:cNvCxnSpPr/>
          <p:nvPr/>
        </p:nvCxnSpPr>
        <p:spPr bwMode="auto">
          <a:xfrm>
            <a:off x="63817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5" name="Straight Arrow Connector 44"/>
          <p:cNvCxnSpPr/>
          <p:nvPr/>
        </p:nvCxnSpPr>
        <p:spPr bwMode="auto">
          <a:xfrm>
            <a:off x="66294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6" name="Straight Arrow Connector 45"/>
          <p:cNvCxnSpPr>
            <a:endCxn id="4" idx="1"/>
          </p:cNvCxnSpPr>
          <p:nvPr/>
        </p:nvCxnSpPr>
        <p:spPr bwMode="auto">
          <a:xfrm rot="10800000" flipV="1">
            <a:off x="381001" y="3352800"/>
            <a:ext cx="8239125" cy="794"/>
          </a:xfrm>
          <a:prstGeom prst="bentConnector5">
            <a:avLst>
              <a:gd name="adj1" fmla="val -4567"/>
              <a:gd name="adj2" fmla="val -45485642"/>
              <a:gd name="adj3" fmla="val 102775"/>
            </a:avLst>
          </a:prstGeom>
          <a:solidFill>
            <a:schemeClr val="accent1"/>
          </a:solidFill>
          <a:ln w="50800" cap="flat" cmpd="sng" algn="ctr">
            <a:solidFill>
              <a:srgbClr val="CC00FF"/>
            </a:solidFill>
            <a:prstDash val="solid"/>
            <a:round/>
            <a:headEnd type="oval" w="med" len="med"/>
            <a:tailEnd type="triangle"/>
          </a:ln>
          <a:effectLst/>
        </p:spPr>
      </p:cxnSp>
      <p:cxnSp>
        <p:nvCxnSpPr>
          <p:cNvPr id="47" name="Straight Arrow Connector 45"/>
          <p:cNvCxnSpPr/>
          <p:nvPr/>
        </p:nvCxnSpPr>
        <p:spPr bwMode="auto">
          <a:xfrm rot="10800000" flipV="1">
            <a:off x="600075" y="4648200"/>
            <a:ext cx="8239125" cy="794"/>
          </a:xfrm>
          <a:prstGeom prst="bentConnector5">
            <a:avLst>
              <a:gd name="adj1" fmla="val -2602"/>
              <a:gd name="adj2" fmla="val 42086776"/>
              <a:gd name="adj3" fmla="val 104625"/>
            </a:avLst>
          </a:prstGeom>
          <a:solidFill>
            <a:schemeClr val="accent1"/>
          </a:solidFill>
          <a:ln w="50800" cap="flat" cmpd="sng" algn="ctr">
            <a:solidFill>
              <a:srgbClr val="3333CC"/>
            </a:solidFill>
            <a:prstDash val="solid"/>
            <a:round/>
            <a:headEnd type="triangle" w="med" len="med"/>
            <a:tailEnd type="oval"/>
          </a:ln>
          <a:effectLst/>
        </p:spPr>
      </p:cxnSp>
      <p:cxnSp>
        <p:nvCxnSpPr>
          <p:cNvPr id="50" name="Straight Arrow Connector 45"/>
          <p:cNvCxnSpPr/>
          <p:nvPr/>
        </p:nvCxnSpPr>
        <p:spPr bwMode="auto">
          <a:xfrm rot="10800000" flipV="1">
            <a:off x="361950" y="4476750"/>
            <a:ext cx="8239125" cy="794"/>
          </a:xfrm>
          <a:prstGeom prst="bentConnector5">
            <a:avLst>
              <a:gd name="adj1" fmla="val -4567"/>
              <a:gd name="adj2" fmla="val -45485642"/>
              <a:gd name="adj3" fmla="val 102775"/>
            </a:avLst>
          </a:prstGeom>
          <a:solidFill>
            <a:schemeClr val="accent1"/>
          </a:solidFill>
          <a:ln w="50800" cap="flat" cmpd="sng" algn="ctr">
            <a:solidFill>
              <a:srgbClr val="CC00FF"/>
            </a:solidFill>
            <a:prstDash val="solid"/>
            <a:round/>
            <a:headEnd type="oval" w="med" len="med"/>
            <a:tailEnd type="triangle"/>
          </a:ln>
          <a:effectLst/>
        </p:spPr>
      </p:cxnSp>
      <p:grpSp>
        <p:nvGrpSpPr>
          <p:cNvPr id="51" name="Group 50"/>
          <p:cNvGrpSpPr/>
          <p:nvPr/>
        </p:nvGrpSpPr>
        <p:grpSpPr>
          <a:xfrm>
            <a:off x="152400" y="5307012"/>
            <a:ext cx="3141662" cy="1398588"/>
            <a:chOff x="439738" y="5230813"/>
            <a:chExt cx="3141662" cy="1398588"/>
          </a:xfrm>
        </p:grpSpPr>
        <p:sp>
          <p:nvSpPr>
            <p:cNvPr id="52"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dirty="0">
                  <a:effectLst>
                    <a:outerShdw blurRad="38100" dist="38100" dir="2700000" algn="tl">
                      <a:srgbClr val="000000">
                        <a:alpha val="43137"/>
                      </a:srgbClr>
                    </a:outerShdw>
                  </a:effectLst>
                </a:rPr>
                <a:t>LEGEND</a:t>
              </a:r>
            </a:p>
            <a:p>
              <a:pPr marL="0" indent="0">
                <a:buNone/>
              </a:pPr>
              <a:r>
                <a:rPr lang="en-US" kern="0" dirty="0"/>
                <a:t>Next Node</a:t>
              </a:r>
            </a:p>
            <a:p>
              <a:pPr marL="0" indent="0">
                <a:buNone/>
              </a:pPr>
              <a:r>
                <a:rPr lang="en-US" kern="0" dirty="0"/>
                <a:t>Previous Node</a:t>
              </a:r>
            </a:p>
            <a:p>
              <a:endParaRPr lang="en-US" kern="0" dirty="0"/>
            </a:p>
          </p:txBody>
        </p:sp>
        <p:cxnSp>
          <p:nvCxnSpPr>
            <p:cNvPr id="53" name="Straight Arrow Connector 52"/>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54" name="Straight Arrow Connector 53"/>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spTree>
    <p:extLst>
      <p:ext uri="{BB962C8B-B14F-4D97-AF65-F5344CB8AC3E}">
        <p14:creationId xmlns:p14="http://schemas.microsoft.com/office/powerpoint/2010/main" val="363031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marL="457200" indent="-457200">
              <a:buAutoNum type="arabicPeriod"/>
            </a:pPr>
            <a:r>
              <a:rPr lang="en-US" dirty="0"/>
              <a:t>Don’t Repeat Yourself (DRY)</a:t>
            </a:r>
          </a:p>
          <a:p>
            <a:pPr marL="457200" indent="-457200">
              <a:buAutoNum type="arabicPeriod"/>
            </a:pPr>
            <a:r>
              <a:rPr lang="en-US" dirty="0"/>
              <a:t>Names</a:t>
            </a:r>
          </a:p>
          <a:p>
            <a:pPr marL="857250" lvl="1" indent="-457200"/>
            <a:r>
              <a:rPr lang="en-US" dirty="0" err="1">
                <a:solidFill>
                  <a:schemeClr val="accent2"/>
                </a:solidFill>
              </a:rPr>
              <a:t>Structs</a:t>
            </a:r>
            <a:r>
              <a:rPr lang="en-US" dirty="0">
                <a:solidFill>
                  <a:schemeClr val="accent2"/>
                </a:solidFill>
              </a:rPr>
              <a:t> – meaningful names, upper camel case           (e.g., </a:t>
            </a:r>
            <a:r>
              <a:rPr lang="en-US" dirty="0" err="1">
                <a:solidFill>
                  <a:schemeClr val="accent2"/>
                </a:solidFill>
                <a:latin typeface="Courier New" panose="02070309020205020404" pitchFamily="49" charset="0"/>
                <a:cs typeface="Courier New" panose="02070309020205020404" pitchFamily="49" charset="0"/>
              </a:rPr>
              <a:t>MyStruct</a:t>
            </a:r>
            <a:r>
              <a:rPr lang="en-US" dirty="0">
                <a:solidFill>
                  <a:schemeClr val="accent2"/>
                </a:solidFill>
              </a:rPr>
              <a:t>)</a:t>
            </a:r>
          </a:p>
          <a:p>
            <a:pPr marL="857250" lvl="1" indent="-457200"/>
            <a:r>
              <a:rPr lang="en-US" dirty="0" err="1">
                <a:solidFill>
                  <a:schemeClr val="accent2"/>
                </a:solidFill>
              </a:rPr>
              <a:t>Struct</a:t>
            </a:r>
            <a:r>
              <a:rPr lang="en-US" dirty="0">
                <a:solidFill>
                  <a:schemeClr val="accent2"/>
                </a:solidFill>
              </a:rPr>
              <a:t> Members – meaningful names, all lower case, underscores separating words                                             (e.g., </a:t>
            </a:r>
            <a:r>
              <a:rPr lang="en-US" dirty="0" err="1">
                <a:solidFill>
                  <a:schemeClr val="accent2"/>
                </a:solidFill>
                <a:latin typeface="Courier New" panose="02070309020205020404" pitchFamily="49" charset="0"/>
                <a:cs typeface="Courier New" panose="02070309020205020404" pitchFamily="49" charset="0"/>
              </a:rPr>
              <a:t>my_struct_member</a:t>
            </a:r>
            <a:r>
              <a:rPr lang="en-US" dirty="0">
                <a:solidFill>
                  <a:schemeClr val="accent2"/>
                </a:solidFill>
              </a:rPr>
              <a:t>)</a:t>
            </a:r>
          </a:p>
          <a:p>
            <a:pPr marL="457200" indent="-457200">
              <a:buAutoNum type="arabicPeriod"/>
            </a:pPr>
            <a:r>
              <a:rPr lang="en-US" dirty="0"/>
              <a:t>Indent/Brace Style</a:t>
            </a:r>
          </a:p>
          <a:p>
            <a:pPr marL="457200" indent="-457200">
              <a:buAutoNum type="arabicPeriod"/>
            </a:pPr>
            <a:r>
              <a:rPr lang="en-US" dirty="0"/>
              <a:t>Files</a:t>
            </a:r>
          </a:p>
          <a:p>
            <a:pPr marL="457200" indent="-457200">
              <a:buAutoNum type="arabicPeriod"/>
            </a:pPr>
            <a:r>
              <a:rPr lang="en-US" dirty="0"/>
              <a:t>Headers</a:t>
            </a:r>
          </a:p>
        </p:txBody>
      </p:sp>
    </p:spTree>
    <p:extLst>
      <p:ext uri="{BB962C8B-B14F-4D97-AF65-F5344CB8AC3E}">
        <p14:creationId xmlns:p14="http://schemas.microsoft.com/office/powerpoint/2010/main" val="237530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Definition</a:t>
            </a:r>
          </a:p>
          <a:p>
            <a:r>
              <a:rPr lang="en-US" dirty="0"/>
              <a:t>Format</a:t>
            </a:r>
          </a:p>
          <a:p>
            <a:r>
              <a:rPr lang="en-US" dirty="0"/>
              <a:t>Arrays of </a:t>
            </a:r>
            <a:r>
              <a:rPr lang="en-US" dirty="0" err="1"/>
              <a:t>Structs</a:t>
            </a:r>
            <a:endParaRPr lang="en-US" dirty="0"/>
          </a:p>
          <a:p>
            <a:r>
              <a:rPr lang="en-US" dirty="0" err="1"/>
              <a:t>Struct</a:t>
            </a:r>
            <a:r>
              <a:rPr lang="en-US" dirty="0"/>
              <a:t> Visualization</a:t>
            </a:r>
          </a:p>
          <a:p>
            <a:r>
              <a:rPr lang="en-US" dirty="0"/>
              <a:t>Linked Lists</a:t>
            </a:r>
          </a:p>
          <a:p>
            <a:r>
              <a:rPr lang="en-US" dirty="0"/>
              <a:t>Function Pointers</a:t>
            </a:r>
          </a:p>
          <a:p>
            <a:r>
              <a:rPr lang="en-US" dirty="0"/>
              <a:t>Circular Lists</a:t>
            </a:r>
          </a:p>
        </p:txBody>
      </p:sp>
    </p:spTree>
    <p:extLst>
      <p:ext uri="{BB962C8B-B14F-4D97-AF65-F5344CB8AC3E}">
        <p14:creationId xmlns:p14="http://schemas.microsoft.com/office/powerpoint/2010/main" val="390543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Recommendations</a:t>
            </a:r>
          </a:p>
          <a:p>
            <a:pPr marL="457200" indent="-457200">
              <a:buAutoNum type="arabicPeriod"/>
            </a:pPr>
            <a:r>
              <a:rPr lang="en-US" dirty="0"/>
              <a:t>Comments</a:t>
            </a:r>
          </a:p>
          <a:p>
            <a:pPr marL="457200" indent="-457200">
              <a:buAutoNum type="arabicPeriod"/>
            </a:pPr>
            <a:r>
              <a:rPr lang="en-US" dirty="0"/>
              <a:t>Don’t Repeat Yourself (DRY)</a:t>
            </a:r>
          </a:p>
          <a:p>
            <a:pPr marL="457200" indent="-457200">
              <a:buFont typeface="+mj-lt"/>
              <a:buAutoNum type="arabicPeriod"/>
            </a:pPr>
            <a:r>
              <a:rPr lang="en-US" dirty="0"/>
              <a:t>General Formatting</a:t>
            </a:r>
          </a:p>
          <a:p>
            <a:pPr marL="457200" indent="-457200">
              <a:buFont typeface="+mj-lt"/>
              <a:buAutoNum type="arabicPeriod"/>
            </a:pPr>
            <a:r>
              <a:rPr lang="en-US" dirty="0"/>
              <a:t>Indent/Brace Style</a:t>
            </a:r>
          </a:p>
          <a:p>
            <a:pPr marL="457200" indent="-457200">
              <a:buFont typeface="+mj-lt"/>
              <a:buAutoNum type="arabicPeriod"/>
            </a:pPr>
            <a:r>
              <a:rPr lang="en-US" dirty="0"/>
              <a:t>Variables</a:t>
            </a:r>
          </a:p>
          <a:p>
            <a:pPr marL="457200" indent="-457200">
              <a:buAutoNum type="arabicPeriod"/>
            </a:pPr>
            <a:endParaRPr lang="en-US" dirty="0"/>
          </a:p>
        </p:txBody>
      </p:sp>
    </p:spTree>
    <p:extLst>
      <p:ext uri="{BB962C8B-B14F-4D97-AF65-F5344CB8AC3E}">
        <p14:creationId xmlns:p14="http://schemas.microsoft.com/office/powerpoint/2010/main" val="39583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endParaRPr lang="en-US" dirty="0"/>
          </a:p>
          <a:p>
            <a:r>
              <a:rPr lang="en-US" dirty="0"/>
              <a:t>Presentations are not guaranteed to show complete code</a:t>
            </a:r>
          </a:p>
          <a:p>
            <a:endParaRPr lang="en-US" dirty="0"/>
          </a:p>
          <a:p>
            <a:endParaRPr lang="en-US" dirty="0"/>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err="1">
                <a:latin typeface="Courier New" panose="02070309020205020404" pitchFamily="49" charset="0"/>
                <a:cs typeface="Courier New" panose="02070309020205020404" pitchFamily="49" charset="0"/>
              </a:rPr>
              <a:t>struct</a:t>
            </a:r>
            <a:r>
              <a:rPr lang="en-US" sz="1800" kern="0" dirty="0">
                <a:latin typeface="Courier New" panose="02070309020205020404" pitchFamily="49" charset="0"/>
                <a:cs typeface="Courier New" panose="02070309020205020404" pitchFamily="49" charset="0"/>
              </a:rPr>
              <a:t> Student {</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student_num</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Student ID number</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student_name</a:t>
            </a:r>
            <a:r>
              <a:rPr lang="en-US" sz="1800" kern="0" dirty="0">
                <a:latin typeface="Courier New" panose="02070309020205020404" pitchFamily="49" charset="0"/>
                <a:cs typeface="Courier New" panose="02070309020205020404" pitchFamily="49" charset="0"/>
              </a:rPr>
              <a:t>[40];		</a:t>
            </a:r>
            <a:r>
              <a:rPr lang="en-US" sz="1800" kern="0" dirty="0">
                <a:solidFill>
                  <a:schemeClr val="accent2"/>
                </a:solidFill>
                <a:latin typeface="Courier New" panose="02070309020205020404" pitchFamily="49" charset="0"/>
                <a:cs typeface="Courier New" panose="02070309020205020404" pitchFamily="49" charset="0"/>
              </a:rPr>
              <a:t>// Last, first, MI</a:t>
            </a:r>
          </a:p>
          <a:p>
            <a:pPr marL="0" indent="0">
              <a:buFontTx/>
              <a:buNone/>
            </a:pPr>
            <a:r>
              <a:rPr lang="en-US" sz="1800" kern="0" dirty="0">
                <a:latin typeface="Courier New" panose="02070309020205020404" pitchFamily="49" charset="0"/>
                <a:cs typeface="Courier New" panose="02070309020205020404" pitchFamily="49" charset="0"/>
              </a:rPr>
              <a:t>    float </a:t>
            </a:r>
            <a:r>
              <a:rPr lang="en-US" sz="1800" kern="0" dirty="0" err="1">
                <a:latin typeface="Courier New" panose="02070309020205020404" pitchFamily="49" charset="0"/>
                <a:cs typeface="Courier New" panose="02070309020205020404" pitchFamily="49" charset="0"/>
              </a:rPr>
              <a:t>student_grade</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Current average</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Some </a:t>
            </a:r>
            <a:r>
              <a:rPr lang="en-US" sz="1800" kern="0" dirty="0" err="1">
                <a:solidFill>
                  <a:schemeClr val="accent2"/>
                </a:solidFill>
                <a:latin typeface="Courier New" panose="02070309020205020404" pitchFamily="49" charset="0"/>
                <a:cs typeface="Courier New" panose="02070309020205020404" pitchFamily="49" charset="0"/>
              </a:rPr>
              <a:t>struct</a:t>
            </a:r>
            <a:r>
              <a:rPr lang="en-US" sz="1800" kern="0" dirty="0">
                <a:solidFill>
                  <a:schemeClr val="accent2"/>
                </a:solidFill>
                <a:latin typeface="Courier New" panose="02070309020205020404" pitchFamily="49" charset="0"/>
                <a:cs typeface="Courier New" panose="02070309020205020404" pitchFamily="49" charset="0"/>
              </a:rPr>
              <a:t> examples may seem simplistic or contrived */</a:t>
            </a: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Sometimes, it will be necessary for the students to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their imagination as to genuine implementation </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420624"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err="1">
                <a:latin typeface="Courier New" panose="02070309020205020404" pitchFamily="49" charset="0"/>
                <a:cs typeface="Courier New" panose="02070309020205020404" pitchFamily="49" charset="0"/>
              </a:rPr>
              <a:t>struct</a:t>
            </a:r>
            <a:r>
              <a:rPr lang="en-US" sz="1800" kern="0" dirty="0">
                <a:latin typeface="Courier New" panose="02070309020205020404" pitchFamily="49" charset="0"/>
                <a:cs typeface="Courier New" panose="02070309020205020404" pitchFamily="49" charset="0"/>
              </a:rPr>
              <a:t> Student {</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student_num</a:t>
            </a:r>
            <a:r>
              <a:rPr lang="en-US" sz="1800" kern="0" dirty="0">
                <a:latin typeface="Courier New" panose="02070309020205020404" pitchFamily="49" charset="0"/>
                <a:cs typeface="Courier New" panose="02070309020205020404" pitchFamily="49" charset="0"/>
              </a:rPr>
              <a: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student_name</a:t>
            </a:r>
            <a:r>
              <a:rPr lang="en-US" sz="1800" kern="0" dirty="0">
                <a:latin typeface="Courier New" panose="02070309020205020404" pitchFamily="49" charset="0"/>
                <a:cs typeface="Courier New" panose="02070309020205020404" pitchFamily="49" charset="0"/>
              </a:rPr>
              <a:t>[40];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    float </a:t>
            </a:r>
            <a:r>
              <a:rPr lang="en-US" sz="1800" kern="0" dirty="0" err="1">
                <a:latin typeface="Courier New" panose="02070309020205020404" pitchFamily="49" charset="0"/>
                <a:cs typeface="Courier New" panose="02070309020205020404" pitchFamily="49" charset="0"/>
              </a:rPr>
              <a:t>student_grade</a:t>
            </a:r>
            <a:r>
              <a:rPr lang="en-US" sz="1800" kern="0" dirty="0">
                <a:latin typeface="Courier New" panose="02070309020205020404" pitchFamily="49" charset="0"/>
                <a:cs typeface="Courier New" panose="02070309020205020404" pitchFamily="49" charset="0"/>
              </a:rPr>
              <a: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Stub Code</a:t>
            </a:r>
          </a:p>
        </p:txBody>
      </p:sp>
    </p:spTree>
    <p:extLst>
      <p:ext uri="{BB962C8B-B14F-4D97-AF65-F5344CB8AC3E}">
        <p14:creationId xmlns:p14="http://schemas.microsoft.com/office/powerpoint/2010/main" val="387962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 </a:t>
            </a:r>
            <a:r>
              <a:rPr lang="en-US" sz="2800" dirty="0" err="1">
                <a:effectLst>
                  <a:outerShdw blurRad="38100" dist="38100" dir="2700000" algn="tl">
                    <a:srgbClr val="000000">
                      <a:alpha val="43137"/>
                    </a:srgbClr>
                  </a:outerShdw>
                </a:effectLst>
              </a:rPr>
              <a:t>Struct</a:t>
            </a:r>
            <a:endParaRPr lang="en-US" dirty="0">
              <a:effectLst>
                <a:outerShdw blurRad="38100" dist="38100" dir="2700000" algn="tl">
                  <a:srgbClr val="000000">
                    <a:alpha val="43137"/>
                  </a:srgbClr>
                </a:outerShdw>
              </a:effectLst>
            </a:endParaRPr>
          </a:p>
          <a:p>
            <a:r>
              <a:rPr lang="en-US" dirty="0"/>
              <a:t>A collection of one or more variables</a:t>
            </a:r>
          </a:p>
          <a:p>
            <a:r>
              <a:rPr lang="en-US" dirty="0"/>
              <a:t>These variables may be of different data types</a:t>
            </a:r>
          </a:p>
          <a:p>
            <a:r>
              <a:rPr lang="en-US" dirty="0"/>
              <a:t>This collection is grouped together under a single ‘name’ for convenient handling</a:t>
            </a:r>
          </a:p>
          <a:p>
            <a:r>
              <a:rPr lang="en-US" dirty="0"/>
              <a:t>Beneficial to organizing complicated data</a:t>
            </a:r>
          </a:p>
          <a:p>
            <a:r>
              <a:rPr lang="en-US" dirty="0"/>
              <a:t>Related variables can be treated as a unit instead of separate entities</a:t>
            </a:r>
          </a:p>
        </p:txBody>
      </p:sp>
    </p:spTree>
    <p:extLst>
      <p:ext uri="{BB962C8B-B14F-4D97-AF65-F5344CB8AC3E}">
        <p14:creationId xmlns:p14="http://schemas.microsoft.com/office/powerpoint/2010/main" val="163720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dirty="0"/>
              <a:t>Structures must be declared using the </a:t>
            </a:r>
            <a:r>
              <a:rPr lang="en-US" dirty="0" err="1">
                <a:latin typeface="Courier New" panose="02070309020205020404" pitchFamily="49" charset="0"/>
                <a:cs typeface="Courier New" panose="02070309020205020404" pitchFamily="49" charset="0"/>
              </a:rPr>
              <a:t>struct</a:t>
            </a:r>
            <a:r>
              <a:rPr lang="en-US" dirty="0"/>
              <a:t> statement</a:t>
            </a:r>
          </a:p>
        </p:txBody>
      </p:sp>
      <p:sp>
        <p:nvSpPr>
          <p:cNvPr id="4" name="Content Placeholder 2"/>
          <p:cNvSpPr txBox="1">
            <a:spLocks/>
          </p:cNvSpPr>
          <p:nvPr/>
        </p:nvSpPr>
        <p:spPr bwMode="auto">
          <a:xfrm>
            <a:off x="277615" y="2209800"/>
            <a:ext cx="8588771"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006600"/>
                </a:solidFill>
                <a:latin typeface="Courier New" panose="02070309020205020404" pitchFamily="49" charset="0"/>
                <a:cs typeface="Courier New" panose="02070309020205020404" pitchFamily="49" charset="0"/>
              </a:rPr>
              <a:t>/*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Syntax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StructureName</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&lt;data type&gt; &lt;member_name1&gt;;</a:t>
            </a:r>
          </a:p>
          <a:p>
            <a:pPr marL="0" indent="0">
              <a:buNone/>
            </a:pPr>
            <a:r>
              <a:rPr lang="en-US" sz="1600" dirty="0">
                <a:latin typeface="Courier New" panose="02070309020205020404" pitchFamily="49" charset="0"/>
                <a:cs typeface="Courier New" panose="02070309020205020404" pitchFamily="49" charset="0"/>
              </a:rPr>
              <a:t>    &lt;data type&gt; &lt;member_name2&gt;;</a:t>
            </a:r>
          </a:p>
          <a:p>
            <a:pPr marL="0" indent="0">
              <a:buNone/>
            </a:pPr>
            <a:r>
              <a:rPr lang="en-US" sz="1600" dirty="0">
                <a:latin typeface="Courier New" panose="02070309020205020404" pitchFamily="49" charset="0"/>
                <a:cs typeface="Courier New" panose="02070309020205020404" pitchFamily="49" charset="0"/>
              </a:rPr>
              <a:t>    &lt;data type&gt; &lt;member_name3&gt;;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6600"/>
                </a:solidFill>
                <a:latin typeface="Courier New" panose="02070309020205020404" pitchFamily="49" charset="0"/>
                <a:cs typeface="Courier New" panose="02070309020205020404" pitchFamily="49" charset="0"/>
              </a:rPr>
              <a:t>/*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Example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lot_cost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63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dirty="0"/>
              <a:t>Structures can be </a:t>
            </a:r>
            <a:r>
              <a:rPr lang="en-US" dirty="0">
                <a:solidFill>
                  <a:schemeClr val="accent2"/>
                </a:solidFill>
              </a:rPr>
              <a:t>defined</a:t>
            </a:r>
            <a:r>
              <a:rPr lang="en-US" dirty="0"/>
              <a:t> using different methods</a:t>
            </a:r>
          </a:p>
          <a:p>
            <a:pPr marL="914400" lvl="1" indent="-457200">
              <a:buFont typeface="+mj-lt"/>
              <a:buAutoNum type="arabicPeriod"/>
            </a:pPr>
            <a:r>
              <a:rPr lang="en-US" dirty="0"/>
              <a:t>Initialized in conjunction with declaration</a:t>
            </a:r>
          </a:p>
          <a:p>
            <a:pPr marL="914400" lvl="1" indent="-457200">
              <a:buFont typeface="+mj-lt"/>
              <a:buAutoNum type="arabicPeriod"/>
            </a:pPr>
            <a:r>
              <a:rPr lang="en-US" dirty="0"/>
              <a:t>Individual members may be accessed/modified using the dot (</a:t>
            </a:r>
            <a:r>
              <a:rPr lang="en-US" dirty="0">
                <a:latin typeface="Courier New" panose="02070309020205020404" pitchFamily="49" charset="0"/>
                <a:cs typeface="Courier New" panose="02070309020205020404" pitchFamily="49" charset="0"/>
              </a:rPr>
              <a:t>.</a:t>
            </a:r>
            <a:r>
              <a:rPr lang="en-US" dirty="0"/>
              <a:t>) operator</a:t>
            </a:r>
          </a:p>
          <a:p>
            <a:pPr marL="914400" lvl="1" indent="-457200">
              <a:buFont typeface="+mj-lt"/>
              <a:buAutoNum type="arabicPeriod"/>
            </a:pPr>
            <a:r>
              <a:rPr lang="en-US" dirty="0"/>
              <a:t>Pointers to </a:t>
            </a:r>
            <a:r>
              <a:rPr lang="en-US" dirty="0" err="1"/>
              <a:t>structs</a:t>
            </a:r>
            <a:r>
              <a:rPr lang="en-US" dirty="0"/>
              <a:t> may access/modify members using the arrow (</a:t>
            </a:r>
            <a:r>
              <a:rPr lang="en-US" dirty="0">
                <a:latin typeface="Courier New" panose="02070309020205020404" pitchFamily="49" charset="0"/>
                <a:cs typeface="Courier New" panose="02070309020205020404" pitchFamily="49" charset="0"/>
              </a:rPr>
              <a:t>-&gt;</a:t>
            </a:r>
            <a:r>
              <a:rPr lang="en-US" dirty="0"/>
              <a:t>) operator</a:t>
            </a:r>
          </a:p>
        </p:txBody>
      </p:sp>
      <p:sp>
        <p:nvSpPr>
          <p:cNvPr id="4" name="Content Placeholder 2"/>
          <p:cNvSpPr txBox="1">
            <a:spLocks/>
          </p:cNvSpPr>
          <p:nvPr/>
        </p:nvSpPr>
        <p:spPr bwMode="auto">
          <a:xfrm>
            <a:off x="277615" y="3886200"/>
            <a:ext cx="8588771" cy="1828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006600"/>
                </a:solidFill>
                <a:latin typeface="Courier New" panose="02070309020205020404" pitchFamily="49" charset="0"/>
                <a:cs typeface="Courier New" panose="02070309020205020404" pitchFamily="49" charset="0"/>
              </a:rPr>
              <a:t>/*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Example */</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lot_cost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536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dirty="0"/>
              <a:t>Structures can be </a:t>
            </a:r>
            <a:r>
              <a:rPr lang="en-US" dirty="0">
                <a:solidFill>
                  <a:schemeClr val="accent2"/>
                </a:solidFill>
              </a:rPr>
              <a:t>defined</a:t>
            </a:r>
            <a:r>
              <a:rPr lang="en-US" dirty="0"/>
              <a:t> using different methods</a:t>
            </a:r>
          </a:p>
          <a:p>
            <a:pPr marL="914400" lvl="1" indent="-457200">
              <a:buFont typeface="+mj-lt"/>
              <a:buAutoNum type="arabicPeriod"/>
            </a:pPr>
            <a:r>
              <a:rPr lang="en-US" dirty="0"/>
              <a:t>Initialized in conjunction with declaration</a:t>
            </a:r>
          </a:p>
          <a:p>
            <a:pPr marL="914400" lvl="1" indent="-457200">
              <a:buFont typeface="+mj-lt"/>
              <a:buAutoNum type="arabicPeriod"/>
            </a:pPr>
            <a:r>
              <a:rPr lang="en-US" dirty="0">
                <a:solidFill>
                  <a:schemeClr val="accent3"/>
                </a:solidFill>
              </a:rPr>
              <a:t>Individual members may be accessed/modified using the dot (</a:t>
            </a:r>
            <a:r>
              <a:rPr lang="en-US" dirty="0">
                <a:solidFill>
                  <a:schemeClr val="accent3"/>
                </a:solidFill>
                <a:latin typeface="Courier New" panose="02070309020205020404" pitchFamily="49" charset="0"/>
                <a:cs typeface="Courier New" panose="02070309020205020404" pitchFamily="49" charset="0"/>
              </a:rPr>
              <a:t>.</a:t>
            </a:r>
            <a:r>
              <a:rPr lang="en-US" dirty="0">
                <a:solidFill>
                  <a:schemeClr val="accent3"/>
                </a:solidFill>
              </a:rPr>
              <a:t>) operator</a:t>
            </a:r>
          </a:p>
          <a:p>
            <a:pPr marL="914400" lvl="1" indent="-457200">
              <a:buFont typeface="+mj-lt"/>
              <a:buAutoNum type="arabicPeriod"/>
            </a:pPr>
            <a:r>
              <a:rPr lang="en-US" dirty="0">
                <a:solidFill>
                  <a:schemeClr val="accent3"/>
                </a:solidFill>
              </a:rPr>
              <a:t>Pointers to </a:t>
            </a:r>
            <a:r>
              <a:rPr lang="en-US" dirty="0" err="1">
                <a:solidFill>
                  <a:schemeClr val="accent3"/>
                </a:solidFill>
              </a:rPr>
              <a:t>structs</a:t>
            </a:r>
            <a:r>
              <a:rPr lang="en-US" dirty="0">
                <a:solidFill>
                  <a:schemeClr val="accent3"/>
                </a:solidFill>
              </a:rPr>
              <a:t> may access/modify members using the arrow (</a:t>
            </a:r>
            <a:r>
              <a:rPr lang="en-US" dirty="0">
                <a:solidFill>
                  <a:schemeClr val="accent3"/>
                </a:solidFill>
                <a:latin typeface="Courier New" panose="02070309020205020404" pitchFamily="49" charset="0"/>
                <a:cs typeface="Courier New" panose="02070309020205020404" pitchFamily="49" charset="0"/>
              </a:rPr>
              <a:t>-&gt;</a:t>
            </a:r>
            <a:r>
              <a:rPr lang="en-US" dirty="0">
                <a:solidFill>
                  <a:schemeClr val="accent3"/>
                </a:solidFill>
              </a:rPr>
              <a:t>) operator</a:t>
            </a:r>
          </a:p>
        </p:txBody>
      </p:sp>
      <p:sp>
        <p:nvSpPr>
          <p:cNvPr id="4" name="Content Placeholder 2"/>
          <p:cNvSpPr txBox="1">
            <a:spLocks/>
          </p:cNvSpPr>
          <p:nvPr/>
        </p:nvSpPr>
        <p:spPr bwMode="auto">
          <a:xfrm>
            <a:off x="277615" y="35814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lot_number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lot_cost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square_footage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rgbClr val="006600"/>
                </a:solidFill>
                <a:latin typeface="Courier New" panose="02070309020205020404" pitchFamily="49" charset="0"/>
                <a:cs typeface="Courier New" panose="02070309020205020404" pitchFamily="49" charset="0"/>
              </a:rPr>
              <a:t>    /* </a:t>
            </a:r>
            <a:r>
              <a:rPr lang="en-US" sz="1600" dirty="0" err="1">
                <a:solidFill>
                  <a:srgbClr val="006600"/>
                </a:solidFill>
                <a:latin typeface="Courier New" panose="02070309020205020404" pitchFamily="49" charset="0"/>
                <a:cs typeface="Courier New" panose="02070309020205020404" pitchFamily="49" charset="0"/>
              </a:rPr>
              <a:t>Struct</a:t>
            </a:r>
            <a:r>
              <a:rPr lang="en-US" sz="1600" dirty="0">
                <a:solidFill>
                  <a:srgbClr val="006600"/>
                </a:solidFill>
                <a:latin typeface="Courier New" panose="02070309020205020404" pitchFamily="49" charset="0"/>
                <a:cs typeface="Courier New" panose="02070309020205020404" pitchFamily="49" charset="0"/>
              </a:rPr>
              <a:t> Definition Example #1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LotForSale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timberRange</a:t>
            </a:r>
            <a:r>
              <a:rPr lang="en-US" sz="1600" dirty="0">
                <a:latin typeface="Courier New" panose="02070309020205020404" pitchFamily="49" charset="0"/>
                <a:cs typeface="Courier New" panose="02070309020205020404" pitchFamily="49" charset="0"/>
              </a:rPr>
              <a:t> = { 8755, 25000, 6534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7164746"/>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 xmlns="b46a1f42-d9ef-485c-a1c8-eb38d14efb06">688CW-1390982759-1105</_dlc_DocId>
    <_dlc_DocIdUrl xmlns="b46a1f42-d9ef-485c-a1c8-eb38d14efb06">
      <Url>https://org1.eis.af.mil/sites/688iow/318IOG/90ios/DOT/_layouts/DocIdRedir.aspx?ID=688CW-1390982759-1105</Url>
      <Description>688CW-1390982759-1105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C9916B6-5F27-4A99-9CB3-0FC76D352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674591-288E-407E-B9B8-EFC3D90616AD}">
  <ds:schemaRef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b46a1f42-d9ef-485c-a1c8-eb38d14efb06"/>
    <ds:schemaRef ds:uri="http://schemas.microsoft.com/office/2006/metadata/properties"/>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50ADDDE4-9312-4C67-BAD0-7D1C3F92A56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10953</TotalTime>
  <Words>5437</Words>
  <Application>Microsoft Office PowerPoint</Application>
  <PresentationFormat>On-screen Show (4:3)</PresentationFormat>
  <Paragraphs>692</Paragraphs>
  <Slides>30</Slides>
  <Notes>25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Generic</vt:lpstr>
      <vt:lpstr>Structures</vt:lpstr>
      <vt:lpstr>Outline</vt:lpstr>
      <vt:lpstr>Coding Style Guide</vt:lpstr>
      <vt:lpstr>Coding Style Guide</vt:lpstr>
      <vt:lpstr>Stub Code</vt:lpstr>
      <vt:lpstr>Definition</vt:lpstr>
      <vt:lpstr>Format</vt:lpstr>
      <vt:lpstr>Format</vt:lpstr>
      <vt:lpstr>Format</vt:lpstr>
      <vt:lpstr>Format</vt:lpstr>
      <vt:lpstr>Format</vt:lpstr>
      <vt:lpstr>Demonstration Lab</vt:lpstr>
      <vt:lpstr>Performance Lab </vt:lpstr>
      <vt:lpstr>Performance Lab</vt:lpstr>
      <vt:lpstr>Arrays of Structs</vt:lpstr>
      <vt:lpstr>Arrays of Structs</vt:lpstr>
      <vt:lpstr>Arrays of Structs</vt:lpstr>
      <vt:lpstr>Struct Visualization</vt:lpstr>
      <vt:lpstr>Struct Visualization</vt:lpstr>
      <vt:lpstr>Linked Lists</vt:lpstr>
      <vt:lpstr>Linked Lists</vt:lpstr>
      <vt:lpstr>Linked Lists</vt:lpstr>
      <vt:lpstr>Linked Lists</vt:lpstr>
      <vt:lpstr>Linked Structs</vt:lpstr>
      <vt:lpstr>Linked Lists</vt:lpstr>
      <vt:lpstr>Linked Lists</vt:lpstr>
      <vt:lpstr>Function Pointers</vt:lpstr>
      <vt:lpstr>Function Pointers</vt:lpstr>
      <vt:lpstr>Linked Lists</vt:lpstr>
      <vt:lpstr>Outline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462</cp:revision>
  <dcterms:created xsi:type="dcterms:W3CDTF">2012-04-23T20:09:00Z</dcterms:created>
  <dcterms:modified xsi:type="dcterms:W3CDTF">2017-08-23T20:24:15Z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1e3f24eb-2f91-4c3e-a29e-344f4ecd7e4a</vt:lpwstr>
  </property>
</Properties>
</file>