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5"/>
  </p:sldMasterIdLst>
  <p:notesMasterIdLst>
    <p:notesMasterId r:id="rId33"/>
  </p:notesMasterIdLst>
  <p:sldIdLst>
    <p:sldId id="299" r:id="rId6"/>
    <p:sldId id="301" r:id="rId7"/>
    <p:sldId id="319" r:id="rId8"/>
    <p:sldId id="320" r:id="rId9"/>
    <p:sldId id="322" r:id="rId10"/>
    <p:sldId id="323" r:id="rId11"/>
    <p:sldId id="324" r:id="rId12"/>
    <p:sldId id="325" r:id="rId13"/>
    <p:sldId id="326" r:id="rId14"/>
    <p:sldId id="327" r:id="rId15"/>
    <p:sldId id="316" r:id="rId16"/>
    <p:sldId id="329" r:id="rId17"/>
    <p:sldId id="332" r:id="rId18"/>
    <p:sldId id="333" r:id="rId19"/>
    <p:sldId id="334" r:id="rId20"/>
    <p:sldId id="337" r:id="rId21"/>
    <p:sldId id="328" r:id="rId22"/>
    <p:sldId id="318" r:id="rId23"/>
    <p:sldId id="338" r:id="rId24"/>
    <p:sldId id="340" r:id="rId25"/>
    <p:sldId id="339" r:id="rId26"/>
    <p:sldId id="335" r:id="rId27"/>
    <p:sldId id="336" r:id="rId28"/>
    <p:sldId id="341" r:id="rId29"/>
    <p:sldId id="342" r:id="rId30"/>
    <p:sldId id="351" r:id="rId31"/>
    <p:sldId id="308"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91" autoAdjust="0"/>
    <p:restoredTop sz="90345" autoAdjust="0"/>
  </p:normalViewPr>
  <p:slideViewPr>
    <p:cSldViewPr>
      <p:cViewPr varScale="1">
        <p:scale>
          <a:sx n="57" d="100"/>
          <a:sy n="57" d="100"/>
        </p:scale>
        <p:origin x="1224"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presProps" Target="pres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notesMaster" Target="notesMasters/notesMaster1.xml"/><Relationship Id="rId38"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tableStyles" Target="tableStyle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3924374-D4FC-4808-A285-1E746415DA7E}" type="datetimeFigureOut">
              <a:rPr lang="en-US" smtClean="0"/>
              <a:pPr/>
              <a:t>8/23/2017</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BDA04FC-0A2E-412C-9EC8-7BDEBE27C85D}" type="slidenum">
              <a:rPr lang="en-US" smtClean="0"/>
              <a:pPr/>
              <a:t>‹#›</a:t>
            </a:fld>
            <a:endParaRPr lang="en-US" dirty="0"/>
          </a:p>
        </p:txBody>
      </p:sp>
    </p:spTree>
    <p:extLst>
      <p:ext uri="{BB962C8B-B14F-4D97-AF65-F5344CB8AC3E}">
        <p14:creationId xmlns:p14="http://schemas.microsoft.com/office/powerpoint/2010/main" val="11548796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US" dirty="0"/>
              <a:t>Memory leaks diminish computer performance</a:t>
            </a:r>
            <a:r>
              <a:rPr lang="en-US" baseline="0" dirty="0"/>
              <a:t> by reducing the amount of available memory.</a:t>
            </a:r>
          </a:p>
          <a:p>
            <a:endParaRPr lang="en-US" baseline="0" dirty="0"/>
          </a:p>
          <a:p>
            <a:r>
              <a:rPr lang="en-US" sz="1200" b="0" i="1" kern="1200" dirty="0">
                <a:solidFill>
                  <a:schemeClr val="tx1"/>
                </a:solidFill>
                <a:effectLst/>
                <a:latin typeface="+mn-lt"/>
                <a:ea typeface="+mn-ea"/>
                <a:cs typeface="+mn-cs"/>
              </a:rPr>
              <a:t>cs.gmu.edu/~</a:t>
            </a:r>
            <a:r>
              <a:rPr lang="en-US" sz="1200" b="0" i="1" kern="1200" dirty="0" err="1">
                <a:solidFill>
                  <a:schemeClr val="tx1"/>
                </a:solidFill>
                <a:effectLst/>
                <a:latin typeface="+mn-lt"/>
                <a:ea typeface="+mn-ea"/>
                <a:cs typeface="+mn-cs"/>
              </a:rPr>
              <a:t>zduric</a:t>
            </a:r>
            <a:r>
              <a:rPr lang="en-US" sz="1200" b="0" i="1" kern="1200" dirty="0">
                <a:solidFill>
                  <a:schemeClr val="tx1"/>
                </a:solidFill>
                <a:effectLst/>
                <a:latin typeface="+mn-lt"/>
                <a:ea typeface="+mn-ea"/>
                <a:cs typeface="+mn-cs"/>
              </a:rPr>
              <a:t>/cs262/Slides/teoX.pdf</a:t>
            </a:r>
          </a:p>
          <a:p>
            <a:endParaRPr lang="en-US" sz="1200" b="0" i="1" kern="1200" dirty="0">
              <a:solidFill>
                <a:schemeClr val="tx1"/>
              </a:solidFill>
              <a:effectLst/>
              <a:latin typeface="+mn-lt"/>
              <a:ea typeface="+mn-ea"/>
              <a:cs typeface="+mn-cs"/>
            </a:endParaRPr>
          </a:p>
          <a:p>
            <a:r>
              <a:rPr lang="en-US" sz="1200" b="0" i="0" u="none" strike="noStrike" kern="1200" baseline="0" dirty="0">
                <a:solidFill>
                  <a:schemeClr val="tx1"/>
                </a:solidFill>
                <a:latin typeface="+mn-lt"/>
                <a:ea typeface="+mn-ea"/>
                <a:cs typeface="+mn-cs"/>
              </a:rPr>
              <a:t>3.1 Memory leaks</a:t>
            </a:r>
          </a:p>
          <a:p>
            <a:r>
              <a:rPr lang="en-US" sz="1200" b="0" i="0" u="none" strike="noStrike" kern="1200" baseline="0" dirty="0">
                <a:solidFill>
                  <a:schemeClr val="tx1"/>
                </a:solidFill>
                <a:latin typeface="+mn-lt"/>
                <a:ea typeface="+mn-ea"/>
                <a:cs typeface="+mn-cs"/>
              </a:rPr>
              <a:t>A memory leak, in computer science (in such context, it’s also known as leakage), occurs when a computer</a:t>
            </a:r>
          </a:p>
          <a:p>
            <a:r>
              <a:rPr lang="en-US" sz="1200" b="0" i="0" u="none" strike="noStrike" kern="1200" baseline="0" dirty="0">
                <a:solidFill>
                  <a:schemeClr val="tx1"/>
                </a:solidFill>
                <a:latin typeface="+mn-lt"/>
                <a:ea typeface="+mn-ea"/>
                <a:cs typeface="+mn-cs"/>
              </a:rPr>
              <a:t>program consumes memory but is unable to release it back to the operating system. A memory leak has</a:t>
            </a:r>
          </a:p>
          <a:p>
            <a:r>
              <a:rPr lang="en-US" sz="1200" b="0" i="0" u="none" strike="noStrike" kern="1200" baseline="0" dirty="0">
                <a:solidFill>
                  <a:schemeClr val="tx1"/>
                </a:solidFill>
                <a:latin typeface="+mn-lt"/>
                <a:ea typeface="+mn-ea"/>
                <a:cs typeface="+mn-cs"/>
              </a:rPr>
              <a:t>symptoms similar to a number of other problems and generally can only be diagnosed by a programmer with</a:t>
            </a:r>
          </a:p>
          <a:p>
            <a:r>
              <a:rPr lang="en-US" sz="1200" b="0" i="0" u="none" strike="noStrike" kern="1200" baseline="0" dirty="0">
                <a:solidFill>
                  <a:schemeClr val="tx1"/>
                </a:solidFill>
                <a:latin typeface="+mn-lt"/>
                <a:ea typeface="+mn-ea"/>
                <a:cs typeface="+mn-cs"/>
              </a:rPr>
              <a:t>access to the program source code; however, many people refer to any unwanted increase in memory usage</a:t>
            </a:r>
          </a:p>
          <a:p>
            <a:r>
              <a:rPr lang="en-US" sz="1200" b="0" i="0" u="none" strike="noStrike" kern="1200" baseline="0" dirty="0">
                <a:solidFill>
                  <a:schemeClr val="tx1"/>
                </a:solidFill>
                <a:latin typeface="+mn-lt"/>
                <a:ea typeface="+mn-ea"/>
                <a:cs typeface="+mn-cs"/>
              </a:rPr>
              <a:t>as a memory leak, though this is not strictly accurate (Info here is in 12).</a:t>
            </a:r>
          </a:p>
          <a:p>
            <a:r>
              <a:rPr lang="en-US" sz="1200" b="0" i="0" u="none" strike="noStrike" kern="1200" baseline="0" dirty="0">
                <a:solidFill>
                  <a:schemeClr val="tx1"/>
                </a:solidFill>
                <a:latin typeface="+mn-lt"/>
                <a:ea typeface="+mn-ea"/>
                <a:cs typeface="+mn-cs"/>
              </a:rPr>
              <a:t>A memory leak can diminish the performance of the computer by reducing the amount of available</a:t>
            </a:r>
          </a:p>
          <a:p>
            <a:r>
              <a:rPr lang="en-US" sz="1200" b="0" i="0" u="none" strike="noStrike" kern="1200" baseline="0" dirty="0">
                <a:solidFill>
                  <a:schemeClr val="tx1"/>
                </a:solidFill>
                <a:latin typeface="+mn-lt"/>
                <a:ea typeface="+mn-ea"/>
                <a:cs typeface="+mn-cs"/>
              </a:rPr>
              <a:t>memory. Eventually, in the worst case, too much of the available memory may become allocated and all</a:t>
            </a:r>
          </a:p>
          <a:p>
            <a:r>
              <a:rPr lang="en-US" sz="1200" b="0" i="0" u="none" strike="noStrike" kern="1200" baseline="0" dirty="0">
                <a:solidFill>
                  <a:schemeClr val="tx1"/>
                </a:solidFill>
                <a:latin typeface="+mn-lt"/>
                <a:ea typeface="+mn-ea"/>
                <a:cs typeface="+mn-cs"/>
              </a:rPr>
              <a:t>or part of the system or device stops working correctly, the application fails, or the system slows down</a:t>
            </a:r>
          </a:p>
          <a:p>
            <a:r>
              <a:rPr lang="en-US" sz="1200" b="0" i="0" u="none" strike="noStrike" kern="1200" baseline="0" dirty="0">
                <a:solidFill>
                  <a:schemeClr val="tx1"/>
                </a:solidFill>
                <a:latin typeface="+mn-lt"/>
                <a:ea typeface="+mn-ea"/>
                <a:cs typeface="+mn-cs"/>
              </a:rPr>
              <a:t>unacceptably due to thrashing.</a:t>
            </a:r>
          </a:p>
          <a:p>
            <a:r>
              <a:rPr lang="en-US" sz="1200" b="0" i="0" u="none" strike="noStrike" kern="1200" baseline="0" dirty="0">
                <a:solidFill>
                  <a:schemeClr val="tx1"/>
                </a:solidFill>
                <a:latin typeface="+mn-lt"/>
                <a:ea typeface="+mn-ea"/>
                <a:cs typeface="+mn-cs"/>
              </a:rPr>
              <a:t>Memory leaks may not be serious or even detectable by normal means. In modern operating systems,</a:t>
            </a:r>
          </a:p>
          <a:p>
            <a:r>
              <a:rPr lang="en-US" sz="1200" b="0" i="0" u="none" strike="noStrike" kern="1200" baseline="0" dirty="0">
                <a:solidFill>
                  <a:schemeClr val="tx1"/>
                </a:solidFill>
                <a:latin typeface="+mn-lt"/>
                <a:ea typeface="+mn-ea"/>
                <a:cs typeface="+mn-cs"/>
              </a:rPr>
              <a:t>normal memory used by an application is released when the application terminates. This means that a</a:t>
            </a:r>
          </a:p>
          <a:p>
            <a:r>
              <a:rPr lang="en-US" sz="1200" b="0" i="0" u="none" strike="noStrike" kern="1200" baseline="0" dirty="0">
                <a:solidFill>
                  <a:schemeClr val="tx1"/>
                </a:solidFill>
                <a:latin typeface="+mn-lt"/>
                <a:ea typeface="+mn-ea"/>
                <a:cs typeface="+mn-cs"/>
              </a:rPr>
              <a:t>memory leak in a program that only runs for a short time may not be noticed and is rarely serious.</a:t>
            </a:r>
          </a:p>
          <a:p>
            <a:r>
              <a:rPr lang="en-US" sz="1200" b="0" i="0" u="none" strike="noStrike" kern="1200" baseline="0" dirty="0">
                <a:solidFill>
                  <a:schemeClr val="tx1"/>
                </a:solidFill>
                <a:latin typeface="+mn-lt"/>
                <a:ea typeface="+mn-ea"/>
                <a:cs typeface="+mn-cs"/>
              </a:rPr>
              <a:t>Typically, a memory leak occurs because dynamically allocated memory has become unreachable. The</a:t>
            </a:r>
          </a:p>
          <a:p>
            <a:r>
              <a:rPr lang="en-US" sz="1200" b="0" i="0" u="none" strike="noStrike" kern="1200" baseline="0" dirty="0">
                <a:solidFill>
                  <a:schemeClr val="tx1"/>
                </a:solidFill>
                <a:latin typeface="+mn-lt"/>
                <a:ea typeface="+mn-ea"/>
                <a:cs typeface="+mn-cs"/>
              </a:rPr>
              <a:t>prevalence of memory leak bugs has led to the development of a number of debugging tools to detect un-</a:t>
            </a:r>
          </a:p>
          <a:p>
            <a:r>
              <a:rPr lang="en-US" sz="1200" b="0" i="0" u="none" strike="noStrike" kern="1200" baseline="0" dirty="0">
                <a:solidFill>
                  <a:schemeClr val="tx1"/>
                </a:solidFill>
                <a:latin typeface="+mn-lt"/>
                <a:ea typeface="+mn-ea"/>
                <a:cs typeface="+mn-cs"/>
              </a:rPr>
              <a:t>reachable memory. IBM Rational Purify, </a:t>
            </a:r>
            <a:r>
              <a:rPr lang="en-US" sz="1200" b="0" i="0" u="none" strike="noStrike" kern="1200" baseline="0" dirty="0" err="1">
                <a:solidFill>
                  <a:schemeClr val="tx1"/>
                </a:solidFill>
                <a:latin typeface="+mn-lt"/>
                <a:ea typeface="+mn-ea"/>
                <a:cs typeface="+mn-cs"/>
              </a:rPr>
              <a:t>BoundsChecker</a:t>
            </a:r>
            <a:r>
              <a:rPr lang="en-US" sz="1200" b="0" i="0" u="none" strike="noStrike" kern="1200" baseline="0" dirty="0">
                <a:solidFill>
                  <a:schemeClr val="tx1"/>
                </a:solidFill>
                <a:latin typeface="+mn-lt"/>
                <a:ea typeface="+mn-ea"/>
                <a:cs typeface="+mn-cs"/>
              </a:rPr>
              <a:t>, </a:t>
            </a:r>
            <a:r>
              <a:rPr lang="en-US" sz="1200" b="0" i="0" u="none" strike="noStrike" kern="1200" baseline="0" dirty="0" err="1">
                <a:solidFill>
                  <a:schemeClr val="tx1"/>
                </a:solidFill>
                <a:latin typeface="+mn-lt"/>
                <a:ea typeface="+mn-ea"/>
                <a:cs typeface="+mn-cs"/>
              </a:rPr>
              <a:t>Valgrind</a:t>
            </a:r>
            <a:r>
              <a:rPr lang="en-US" sz="1200" b="0" i="0" u="none" strike="noStrike" kern="1200" baseline="0" dirty="0">
                <a:solidFill>
                  <a:schemeClr val="tx1"/>
                </a:solidFill>
                <a:latin typeface="+mn-lt"/>
                <a:ea typeface="+mn-ea"/>
                <a:cs typeface="+mn-cs"/>
              </a:rPr>
              <a:t>, Insure++ and </a:t>
            </a:r>
            <a:r>
              <a:rPr lang="en-US" sz="1200" b="0" i="0" u="none" strike="noStrike" kern="1200" baseline="0" dirty="0" err="1">
                <a:solidFill>
                  <a:schemeClr val="tx1"/>
                </a:solidFill>
                <a:latin typeface="+mn-lt"/>
                <a:ea typeface="+mn-ea"/>
                <a:cs typeface="+mn-cs"/>
              </a:rPr>
              <a:t>memwatch</a:t>
            </a:r>
            <a:r>
              <a:rPr lang="en-US" sz="1200" b="0" i="0" u="none" strike="noStrike" kern="1200" baseline="0" dirty="0">
                <a:solidFill>
                  <a:schemeClr val="tx1"/>
                </a:solidFill>
                <a:latin typeface="+mn-lt"/>
                <a:ea typeface="+mn-ea"/>
                <a:cs typeface="+mn-cs"/>
              </a:rPr>
              <a:t> are some of</a:t>
            </a:r>
          </a:p>
          <a:p>
            <a:r>
              <a:rPr lang="en-US" sz="1200" b="0" i="0" u="none" strike="noStrike" kern="1200" baseline="0" dirty="0">
                <a:solidFill>
                  <a:schemeClr val="tx1"/>
                </a:solidFill>
                <a:latin typeface="+mn-lt"/>
                <a:ea typeface="+mn-ea"/>
                <a:cs typeface="+mn-cs"/>
              </a:rPr>
              <a:t>the more popular memory debuggers for C and C++ programs. ”Conservative” garbage collection </a:t>
            </a:r>
            <a:r>
              <a:rPr lang="en-US" sz="1200" b="0" i="0" u="none" strike="noStrike" kern="1200" baseline="0" dirty="0" err="1">
                <a:solidFill>
                  <a:schemeClr val="tx1"/>
                </a:solidFill>
                <a:latin typeface="+mn-lt"/>
                <a:ea typeface="+mn-ea"/>
                <a:cs typeface="+mn-cs"/>
              </a:rPr>
              <a:t>capabil</a:t>
            </a:r>
            <a:r>
              <a:rPr lang="en-US" sz="1200" b="0" i="0" u="none" strike="noStrike" kern="1200" baseline="0" dirty="0">
                <a:solidFill>
                  <a:schemeClr val="tx1"/>
                </a:solidFill>
                <a:latin typeface="+mn-lt"/>
                <a:ea typeface="+mn-ea"/>
                <a:cs typeface="+mn-cs"/>
              </a:rPr>
              <a:t>-</a:t>
            </a:r>
          </a:p>
          <a:p>
            <a:r>
              <a:rPr lang="en-US" sz="1200" b="0" i="0" u="none" strike="noStrike" kern="1200" baseline="0" dirty="0" err="1">
                <a:solidFill>
                  <a:schemeClr val="tx1"/>
                </a:solidFill>
                <a:latin typeface="+mn-lt"/>
                <a:ea typeface="+mn-ea"/>
                <a:cs typeface="+mn-cs"/>
              </a:rPr>
              <a:t>ities</a:t>
            </a:r>
            <a:r>
              <a:rPr lang="en-US" sz="1200" b="0" i="0" u="none" strike="noStrike" kern="1200" baseline="0" dirty="0">
                <a:solidFill>
                  <a:schemeClr val="tx1"/>
                </a:solidFill>
                <a:latin typeface="+mn-lt"/>
                <a:ea typeface="+mn-ea"/>
                <a:cs typeface="+mn-cs"/>
              </a:rPr>
              <a:t> can be added to any programming language that lacks it as a built-in feature, and libraries for doing</a:t>
            </a:r>
          </a:p>
          <a:p>
            <a:r>
              <a:rPr lang="en-US" sz="1200" b="0" i="0" u="none" strike="noStrike" kern="1200" baseline="0" dirty="0">
                <a:solidFill>
                  <a:schemeClr val="tx1"/>
                </a:solidFill>
                <a:latin typeface="+mn-lt"/>
                <a:ea typeface="+mn-ea"/>
                <a:cs typeface="+mn-cs"/>
              </a:rPr>
              <a:t>this are available for C and C++ programs. A conservative collector finds and reclaims most, but not all,</a:t>
            </a:r>
          </a:p>
          <a:p>
            <a:r>
              <a:rPr lang="en-US" sz="1200" b="0" i="0" u="none" strike="noStrike" kern="1200" baseline="0" dirty="0">
                <a:solidFill>
                  <a:schemeClr val="tx1"/>
                </a:solidFill>
                <a:latin typeface="+mn-lt"/>
                <a:ea typeface="+mn-ea"/>
                <a:cs typeface="+mn-cs"/>
              </a:rPr>
              <a:t>unreachable memory.</a:t>
            </a:r>
            <a:endParaRPr lang="en-US" dirty="0"/>
          </a:p>
        </p:txBody>
      </p:sp>
      <p:sp>
        <p:nvSpPr>
          <p:cNvPr id="4" name="Slide Number Placeholder 3"/>
          <p:cNvSpPr>
            <a:spLocks noGrp="1"/>
          </p:cNvSpPr>
          <p:nvPr>
            <p:ph type="sldNum" sz="quarter" idx="10"/>
          </p:nvPr>
        </p:nvSpPr>
        <p:spPr/>
        <p:txBody>
          <a:bodyPr/>
          <a:lstStyle/>
          <a:p>
            <a:fld id="{8BDA04FC-0A2E-412C-9EC8-7BDEBE27C85D}" type="slidenum">
              <a:rPr lang="en-US" smtClean="0"/>
              <a:pPr/>
              <a:t>3</a:t>
            </a:fld>
            <a:endParaRPr lang="en-US" dirty="0"/>
          </a:p>
        </p:txBody>
      </p:sp>
    </p:spTree>
    <p:extLst>
      <p:ext uri="{BB962C8B-B14F-4D97-AF65-F5344CB8AC3E}">
        <p14:creationId xmlns:p14="http://schemas.microsoft.com/office/powerpoint/2010/main" val="40910500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Easy… Basically, just </a:t>
            </a:r>
            <a:r>
              <a:rPr lang="en-US" b="1" dirty="0"/>
              <a:t>don’t</a:t>
            </a:r>
            <a:r>
              <a:rPr lang="en-US" b="0" dirty="0"/>
              <a:t> dynamically allocate memory.</a:t>
            </a:r>
            <a:endParaRPr lang="en-US" dirty="0"/>
          </a:p>
        </p:txBody>
      </p:sp>
      <p:sp>
        <p:nvSpPr>
          <p:cNvPr id="4" name="Slide Number Placeholder 3"/>
          <p:cNvSpPr>
            <a:spLocks noGrp="1"/>
          </p:cNvSpPr>
          <p:nvPr>
            <p:ph type="sldNum" sz="quarter" idx="10"/>
          </p:nvPr>
        </p:nvSpPr>
        <p:spPr/>
        <p:txBody>
          <a:bodyPr/>
          <a:lstStyle/>
          <a:p>
            <a:fld id="{8BDA04FC-0A2E-412C-9EC8-7BDEBE27C85D}" type="slidenum">
              <a:rPr lang="en-US" smtClean="0"/>
              <a:pPr/>
              <a:t>16</a:t>
            </a:fld>
            <a:endParaRPr lang="en-US" dirty="0"/>
          </a:p>
        </p:txBody>
      </p:sp>
    </p:spTree>
    <p:extLst>
      <p:ext uri="{BB962C8B-B14F-4D97-AF65-F5344CB8AC3E}">
        <p14:creationId xmlns:p14="http://schemas.microsoft.com/office/powerpoint/2010/main" val="5198268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http://gribblelab.org/CBootcamp/7_Memory_Stack_vs_Heap.html</a:t>
            </a:r>
          </a:p>
          <a:p>
            <a:endParaRPr lang="en-US" dirty="0"/>
          </a:p>
          <a:p>
            <a:r>
              <a:rPr lang="en-US" b="1" dirty="0"/>
              <a:t>When to use the Heap?</a:t>
            </a:r>
          </a:p>
          <a:p>
            <a:r>
              <a:rPr lang="en-US" dirty="0"/>
              <a:t>When should you use the heap, and when should you use the stack? If you need to allocate a large block of memory (e.g. a large array, or a big </a:t>
            </a:r>
            <a:r>
              <a:rPr lang="en-US" dirty="0" err="1"/>
              <a:t>struct</a:t>
            </a:r>
            <a:r>
              <a:rPr lang="en-US" dirty="0"/>
              <a:t>), and you need to keep that variable around a long time (like a global), then you should allocate it on the heap. If you are dealing with </a:t>
            </a:r>
            <a:r>
              <a:rPr lang="en-US" dirty="0" err="1"/>
              <a:t>realtively</a:t>
            </a:r>
            <a:r>
              <a:rPr lang="en-US" dirty="0"/>
              <a:t> small variables that only need to persist as long as the function using them is alive, then you should use the stack, it's easier and faster. If you need variables like arrays and </a:t>
            </a:r>
            <a:r>
              <a:rPr lang="en-US" dirty="0" err="1"/>
              <a:t>structs</a:t>
            </a:r>
            <a:r>
              <a:rPr lang="en-US" dirty="0"/>
              <a:t> that can change size dynamically (e.g. arrays that can grow or shrink as needed) then you will likely need to allocate them on the heap, and use dynamic memory allocation functions like </a:t>
            </a:r>
            <a:r>
              <a:rPr lang="en-US" dirty="0" err="1"/>
              <a:t>malloc</a:t>
            </a:r>
            <a:r>
              <a:rPr lang="en-US" dirty="0"/>
              <a:t>(), </a:t>
            </a:r>
            <a:r>
              <a:rPr lang="en-US" dirty="0" err="1"/>
              <a:t>calloc</a:t>
            </a:r>
            <a:r>
              <a:rPr lang="en-US" dirty="0"/>
              <a:t>(), </a:t>
            </a:r>
            <a:r>
              <a:rPr lang="en-US" dirty="0" err="1"/>
              <a:t>realloc</a:t>
            </a:r>
            <a:r>
              <a:rPr lang="en-US" dirty="0"/>
              <a:t>() and free() to manage that memory "by hand". We will talk about dynamically allocated data structures after we talk about pointers. </a:t>
            </a:r>
          </a:p>
          <a:p>
            <a:endParaRPr lang="en-US" dirty="0"/>
          </a:p>
          <a:p>
            <a:endParaRPr lang="en-US" dirty="0"/>
          </a:p>
        </p:txBody>
      </p:sp>
      <p:sp>
        <p:nvSpPr>
          <p:cNvPr id="4" name="Slide Number Placeholder 3"/>
          <p:cNvSpPr>
            <a:spLocks noGrp="1"/>
          </p:cNvSpPr>
          <p:nvPr>
            <p:ph type="sldNum" sz="quarter" idx="10"/>
          </p:nvPr>
        </p:nvSpPr>
        <p:spPr/>
        <p:txBody>
          <a:bodyPr/>
          <a:lstStyle/>
          <a:p>
            <a:fld id="{8BDA04FC-0A2E-412C-9EC8-7BDEBE27C85D}" type="slidenum">
              <a:rPr lang="en-US" smtClean="0"/>
              <a:pPr/>
              <a:t>22</a:t>
            </a:fld>
            <a:endParaRPr lang="en-US" dirty="0"/>
          </a:p>
        </p:txBody>
      </p:sp>
    </p:spTree>
    <p:extLst>
      <p:ext uri="{BB962C8B-B14F-4D97-AF65-F5344CB8AC3E}">
        <p14:creationId xmlns:p14="http://schemas.microsoft.com/office/powerpoint/2010/main" val="23334049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http://linux.die.net/man/3/malloc</a:t>
            </a:r>
          </a:p>
        </p:txBody>
      </p:sp>
      <p:sp>
        <p:nvSpPr>
          <p:cNvPr id="4" name="Slide Number Placeholder 3"/>
          <p:cNvSpPr>
            <a:spLocks noGrp="1"/>
          </p:cNvSpPr>
          <p:nvPr>
            <p:ph type="sldNum" sz="quarter" idx="10"/>
          </p:nvPr>
        </p:nvSpPr>
        <p:spPr/>
        <p:txBody>
          <a:bodyPr/>
          <a:lstStyle/>
          <a:p>
            <a:fld id="{8BDA04FC-0A2E-412C-9EC8-7BDEBE27C85D}" type="slidenum">
              <a:rPr lang="en-US" smtClean="0"/>
              <a:pPr/>
              <a:t>25</a:t>
            </a:fld>
            <a:endParaRPr lang="en-US" dirty="0"/>
          </a:p>
        </p:txBody>
      </p:sp>
    </p:spTree>
    <p:extLst>
      <p:ext uri="{BB962C8B-B14F-4D97-AF65-F5344CB8AC3E}">
        <p14:creationId xmlns:p14="http://schemas.microsoft.com/office/powerpoint/2010/main" val="7593499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It depends.  Visual</a:t>
            </a:r>
            <a:r>
              <a:rPr lang="en-US" baseline="0" dirty="0"/>
              <a:t> Studio 15 has different behavior between Release and Debug mode… and this doesn’t even include Linux behavior.  The takeaway here is:  Don’t trust that free() will delete your information.  If you’re concerned your data is still in memory, then </a:t>
            </a:r>
            <a:r>
              <a:rPr lang="en-US" baseline="0" dirty="0" err="1"/>
              <a:t>zeroize</a:t>
            </a:r>
            <a:r>
              <a:rPr lang="en-US" baseline="0" dirty="0"/>
              <a:t> it yourself before you free it.</a:t>
            </a:r>
          </a:p>
          <a:p>
            <a:pPr marL="228600" indent="-228600">
              <a:buAutoNum type="arabicPeriod"/>
            </a:pPr>
            <a:r>
              <a:rPr lang="en-US" baseline="0" dirty="0"/>
              <a:t>No.  Sometimes there enough contiguous room on the heap to add onto the current block.</a:t>
            </a:r>
          </a:p>
          <a:p>
            <a:pPr marL="228600" indent="-228600">
              <a:buAutoNum type="arabicPeriod"/>
            </a:pPr>
            <a:r>
              <a:rPr lang="en-US" baseline="0" dirty="0"/>
              <a:t> </a:t>
            </a:r>
          </a:p>
          <a:p>
            <a:pPr marL="685800" lvl="1" indent="-228600">
              <a:buAutoNum type="alphaLcParenR"/>
            </a:pPr>
            <a:r>
              <a:rPr lang="en-US" baseline="0" dirty="0"/>
              <a:t>Likely not.  Again, never assume.  If it’s a concern, </a:t>
            </a:r>
            <a:r>
              <a:rPr lang="en-US" baseline="0" dirty="0" err="1"/>
              <a:t>zeroize</a:t>
            </a:r>
            <a:r>
              <a:rPr lang="en-US" baseline="0" dirty="0"/>
              <a:t> the original buffer if the return value from </a:t>
            </a:r>
            <a:r>
              <a:rPr lang="en-US" baseline="0" dirty="0" err="1"/>
              <a:t>realloc</a:t>
            </a:r>
            <a:r>
              <a:rPr lang="en-US" baseline="0" dirty="0"/>
              <a:t> is different than the original address.</a:t>
            </a:r>
          </a:p>
          <a:p>
            <a:pPr marL="685800" lvl="1" indent="-228600">
              <a:buAutoNum type="alphaLcParenR"/>
            </a:pPr>
            <a:r>
              <a:rPr lang="en-US" baseline="0" dirty="0"/>
              <a:t>Yes.</a:t>
            </a:r>
          </a:p>
          <a:p>
            <a:pPr marL="228600" lvl="0" indent="-228600">
              <a:buAutoNum type="arabicPeriod"/>
            </a:pPr>
            <a:r>
              <a:rPr lang="en-US" baseline="0" dirty="0"/>
              <a:t>Yes, as a safety precaution.  If you </a:t>
            </a:r>
            <a:r>
              <a:rPr lang="en-US" baseline="0" dirty="0" err="1"/>
              <a:t>zeroize</a:t>
            </a:r>
            <a:r>
              <a:rPr lang="en-US" baseline="0" dirty="0"/>
              <a:t> the variable, you can ensure that nothing will reference the recently-freed memory space.  Otherwise, it’s not a requirement.  Merely a recommendation.</a:t>
            </a:r>
            <a:endParaRPr lang="en-US" dirty="0"/>
          </a:p>
        </p:txBody>
      </p:sp>
      <p:sp>
        <p:nvSpPr>
          <p:cNvPr id="4" name="Slide Number Placeholder 3"/>
          <p:cNvSpPr>
            <a:spLocks noGrp="1"/>
          </p:cNvSpPr>
          <p:nvPr>
            <p:ph type="sldNum" sz="quarter" idx="10"/>
          </p:nvPr>
        </p:nvSpPr>
        <p:spPr/>
        <p:txBody>
          <a:bodyPr/>
          <a:lstStyle/>
          <a:p>
            <a:fld id="{8BDA04FC-0A2E-412C-9EC8-7BDEBE27C85D}" type="slidenum">
              <a:rPr lang="en-US" smtClean="0"/>
              <a:pPr/>
              <a:t>26</a:t>
            </a:fld>
            <a:endParaRPr lang="en-US" dirty="0"/>
          </a:p>
        </p:txBody>
      </p:sp>
    </p:spTree>
    <p:extLst>
      <p:ext uri="{BB962C8B-B14F-4D97-AF65-F5344CB8AC3E}">
        <p14:creationId xmlns:p14="http://schemas.microsoft.com/office/powerpoint/2010/main" val="6318404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Some sources</a:t>
            </a:r>
            <a:r>
              <a:rPr lang="en-US" baseline="0" dirty="0"/>
              <a:t> lump the Text, Data, and BSS segments into a single segment and call it the Text segment.</a:t>
            </a:r>
            <a:endParaRPr lang="en-US" dirty="0"/>
          </a:p>
        </p:txBody>
      </p:sp>
      <p:sp>
        <p:nvSpPr>
          <p:cNvPr id="4" name="Slide Number Placeholder 3"/>
          <p:cNvSpPr>
            <a:spLocks noGrp="1"/>
          </p:cNvSpPr>
          <p:nvPr>
            <p:ph type="sldNum" sz="quarter" idx="10"/>
          </p:nvPr>
        </p:nvSpPr>
        <p:spPr/>
        <p:txBody>
          <a:bodyPr/>
          <a:lstStyle/>
          <a:p>
            <a:fld id="{8BDA04FC-0A2E-412C-9EC8-7BDEBE27C85D}" type="slidenum">
              <a:rPr lang="en-US" smtClean="0"/>
              <a:pPr/>
              <a:t>4</a:t>
            </a:fld>
            <a:endParaRPr lang="en-US" dirty="0"/>
          </a:p>
        </p:txBody>
      </p:sp>
    </p:spTree>
    <p:extLst>
      <p:ext uri="{BB962C8B-B14F-4D97-AF65-F5344CB8AC3E}">
        <p14:creationId xmlns:p14="http://schemas.microsoft.com/office/powerpoint/2010/main" val="9813568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http://www.geeksforgeeks.org/memory-layout-of-c-program/</a:t>
            </a:r>
          </a:p>
          <a:p>
            <a:endParaRPr lang="en-US" dirty="0"/>
          </a:p>
          <a:p>
            <a:r>
              <a:rPr lang="en-US" b="1" dirty="0"/>
              <a:t>1. Text Segment:</a:t>
            </a:r>
            <a:br>
              <a:rPr lang="en-US" dirty="0"/>
            </a:br>
            <a:r>
              <a:rPr lang="en-US" dirty="0"/>
              <a:t>A text segment , also known as a code segment or simply as text, is one of the sections of a program in an object file or in memory, which contains executable instructions.</a:t>
            </a:r>
          </a:p>
          <a:p>
            <a:r>
              <a:rPr lang="en-US" dirty="0"/>
              <a:t>As a memory region, a text segment may be placed below the heap or stack in order to prevent heaps and stack overflows from overwriting it.</a:t>
            </a:r>
          </a:p>
          <a:p>
            <a:r>
              <a:rPr lang="en-US" dirty="0"/>
              <a:t>Usually, the text segment is sharable so that only a single copy needs to be in memory for frequently executed programs, such as text editors, the C compiler, the shells, and so on. Also, the text segment is often read-only, to prevent a program from accidentally modifying its instructions.</a:t>
            </a:r>
          </a:p>
          <a:p>
            <a:endParaRPr lang="en-US" dirty="0"/>
          </a:p>
        </p:txBody>
      </p:sp>
      <p:sp>
        <p:nvSpPr>
          <p:cNvPr id="4" name="Slide Number Placeholder 3"/>
          <p:cNvSpPr>
            <a:spLocks noGrp="1"/>
          </p:cNvSpPr>
          <p:nvPr>
            <p:ph type="sldNum" sz="quarter" idx="10"/>
          </p:nvPr>
        </p:nvSpPr>
        <p:spPr/>
        <p:txBody>
          <a:bodyPr/>
          <a:lstStyle/>
          <a:p>
            <a:fld id="{8BDA04FC-0A2E-412C-9EC8-7BDEBE27C85D}" type="slidenum">
              <a:rPr lang="en-US" smtClean="0"/>
              <a:pPr/>
              <a:t>5</a:t>
            </a:fld>
            <a:endParaRPr lang="en-US" dirty="0"/>
          </a:p>
        </p:txBody>
      </p:sp>
    </p:spTree>
    <p:extLst>
      <p:ext uri="{BB962C8B-B14F-4D97-AF65-F5344CB8AC3E}">
        <p14:creationId xmlns:p14="http://schemas.microsoft.com/office/powerpoint/2010/main" val="25032070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http://www.geeksforgeeks.org/memory-layout-of-c-program/</a:t>
            </a:r>
          </a:p>
          <a:p>
            <a:endParaRPr lang="en-US" dirty="0"/>
          </a:p>
          <a:p>
            <a:r>
              <a:rPr lang="en-US" b="1" dirty="0"/>
              <a:t>2. Initialized Data Segment:</a:t>
            </a:r>
            <a:br>
              <a:rPr lang="en-US" dirty="0"/>
            </a:br>
            <a:r>
              <a:rPr lang="en-US" dirty="0"/>
              <a:t>Initialized data segment, usually called simply the Data Segment. A data segment is a portion of virtual address space of a program, which contains the global variables and static variables that are initialized by the programmer.</a:t>
            </a:r>
          </a:p>
          <a:p>
            <a:r>
              <a:rPr lang="en-US" dirty="0"/>
              <a:t>Note that, data segment is not read-only, since the values of the variables can be altered at run time.</a:t>
            </a:r>
          </a:p>
          <a:p>
            <a:r>
              <a:rPr lang="en-US" dirty="0"/>
              <a:t>This segment can be further classified into initialized read-only area and initialized read-write area.</a:t>
            </a:r>
          </a:p>
          <a:p>
            <a:r>
              <a:rPr lang="en-US" dirty="0"/>
              <a:t>For instance the global string defined by char s[] = “hello world” in C and a C statement like int debug=1 outside the main (i.e. global) would be stored in initialized read-write area. And a global C statement like </a:t>
            </a:r>
            <a:r>
              <a:rPr lang="en-US" dirty="0" err="1"/>
              <a:t>const</a:t>
            </a:r>
            <a:r>
              <a:rPr lang="en-US" dirty="0"/>
              <a:t> char* string = “hello world” makes the string literal “hello world” to be stored in initialized read-only area and the character pointer variable string in initialized read-write area.</a:t>
            </a:r>
          </a:p>
          <a:p>
            <a:r>
              <a:rPr lang="en-US" dirty="0"/>
              <a:t>Ex: static int </a:t>
            </a:r>
            <a:r>
              <a:rPr lang="en-US" dirty="0" err="1"/>
              <a:t>i</a:t>
            </a:r>
            <a:r>
              <a:rPr lang="en-US" dirty="0"/>
              <a:t> = 10 will be stored in data segment and global int </a:t>
            </a:r>
            <a:r>
              <a:rPr lang="en-US" dirty="0" err="1"/>
              <a:t>i</a:t>
            </a:r>
            <a:r>
              <a:rPr lang="en-US" dirty="0"/>
              <a:t> = 10 will also be stored in data segment</a:t>
            </a:r>
          </a:p>
        </p:txBody>
      </p:sp>
      <p:sp>
        <p:nvSpPr>
          <p:cNvPr id="4" name="Slide Number Placeholder 3"/>
          <p:cNvSpPr>
            <a:spLocks noGrp="1"/>
          </p:cNvSpPr>
          <p:nvPr>
            <p:ph type="sldNum" sz="quarter" idx="10"/>
          </p:nvPr>
        </p:nvSpPr>
        <p:spPr/>
        <p:txBody>
          <a:bodyPr/>
          <a:lstStyle/>
          <a:p>
            <a:fld id="{8BDA04FC-0A2E-412C-9EC8-7BDEBE27C85D}" type="slidenum">
              <a:rPr lang="en-US" smtClean="0"/>
              <a:pPr/>
              <a:t>6</a:t>
            </a:fld>
            <a:endParaRPr lang="en-US" dirty="0"/>
          </a:p>
        </p:txBody>
      </p:sp>
    </p:spTree>
    <p:extLst>
      <p:ext uri="{BB962C8B-B14F-4D97-AF65-F5344CB8AC3E}">
        <p14:creationId xmlns:p14="http://schemas.microsoft.com/office/powerpoint/2010/main" val="9316280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http://www.geeksforgeeks.org/memory-layout-of-c-program/</a:t>
            </a:r>
          </a:p>
          <a:p>
            <a:endParaRPr lang="en-US" dirty="0"/>
          </a:p>
          <a:p>
            <a:r>
              <a:rPr lang="en-US" b="1" dirty="0"/>
              <a:t>3. Uninitialized Data Segment:</a:t>
            </a:r>
            <a:br>
              <a:rPr lang="en-US" dirty="0"/>
            </a:br>
            <a:r>
              <a:rPr lang="en-US" dirty="0"/>
              <a:t>Uninitialized data segment, often called the “</a:t>
            </a:r>
            <a:r>
              <a:rPr lang="en-US" dirty="0" err="1"/>
              <a:t>bss</a:t>
            </a:r>
            <a:r>
              <a:rPr lang="en-US" dirty="0"/>
              <a:t>” segment, named after an ancient assembler operator that stood for “block started by symbol.” Data in this segment is initialized by the kernel to arithmetic 0 before the program starts executing</a:t>
            </a:r>
          </a:p>
          <a:p>
            <a:r>
              <a:rPr lang="en-US" dirty="0"/>
              <a:t>uninitialized data starts at the end of the data segment and contains all global variables and static variables that are initialized to zero or do not have explicit initialization in source code.</a:t>
            </a:r>
          </a:p>
          <a:p>
            <a:r>
              <a:rPr lang="en-US" dirty="0"/>
              <a:t>For instance a variable declared static int </a:t>
            </a:r>
            <a:r>
              <a:rPr lang="en-US" dirty="0" err="1"/>
              <a:t>i</a:t>
            </a:r>
            <a:r>
              <a:rPr lang="en-US" dirty="0"/>
              <a:t>; would be contained in the BSS segment.</a:t>
            </a:r>
            <a:br>
              <a:rPr lang="en-US" dirty="0"/>
            </a:br>
            <a:r>
              <a:rPr lang="en-US" dirty="0"/>
              <a:t>For instance a global variable declared int j; would be contained in the BSS segment.</a:t>
            </a:r>
          </a:p>
        </p:txBody>
      </p:sp>
      <p:sp>
        <p:nvSpPr>
          <p:cNvPr id="4" name="Slide Number Placeholder 3"/>
          <p:cNvSpPr>
            <a:spLocks noGrp="1"/>
          </p:cNvSpPr>
          <p:nvPr>
            <p:ph type="sldNum" sz="quarter" idx="10"/>
          </p:nvPr>
        </p:nvSpPr>
        <p:spPr/>
        <p:txBody>
          <a:bodyPr/>
          <a:lstStyle/>
          <a:p>
            <a:fld id="{8BDA04FC-0A2E-412C-9EC8-7BDEBE27C85D}" type="slidenum">
              <a:rPr lang="en-US" smtClean="0"/>
              <a:pPr/>
              <a:t>7</a:t>
            </a:fld>
            <a:endParaRPr lang="en-US" dirty="0"/>
          </a:p>
        </p:txBody>
      </p:sp>
    </p:spTree>
    <p:extLst>
      <p:ext uri="{BB962C8B-B14F-4D97-AF65-F5344CB8AC3E}">
        <p14:creationId xmlns:p14="http://schemas.microsoft.com/office/powerpoint/2010/main" val="12173650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http://www.geeksforgeeks.org/memory-layout-of-c-program/</a:t>
            </a:r>
          </a:p>
          <a:p>
            <a:endParaRPr lang="en-US" dirty="0"/>
          </a:p>
          <a:p>
            <a:r>
              <a:rPr lang="en-US" b="1" dirty="0"/>
              <a:t>4. Heap:</a:t>
            </a:r>
            <a:br>
              <a:rPr lang="en-US" dirty="0"/>
            </a:br>
            <a:r>
              <a:rPr lang="en-US" dirty="0"/>
              <a:t>Heap is the segment where dynamic memory allocation usually takes place.</a:t>
            </a:r>
          </a:p>
          <a:p>
            <a:r>
              <a:rPr lang="en-US" dirty="0"/>
              <a:t>The heap area begins at the end of the BSS segment and grows to larger addresses from </a:t>
            </a:r>
            <a:r>
              <a:rPr lang="en-US" dirty="0" err="1"/>
              <a:t>there.The</a:t>
            </a:r>
            <a:r>
              <a:rPr lang="en-US" dirty="0"/>
              <a:t> Heap area is managed by </a:t>
            </a:r>
            <a:r>
              <a:rPr lang="en-US" dirty="0" err="1"/>
              <a:t>malloc</a:t>
            </a:r>
            <a:r>
              <a:rPr lang="en-US" dirty="0"/>
              <a:t>, </a:t>
            </a:r>
            <a:r>
              <a:rPr lang="en-US" dirty="0" err="1"/>
              <a:t>realloc</a:t>
            </a:r>
            <a:r>
              <a:rPr lang="en-US" dirty="0"/>
              <a:t>, and free, which may use the </a:t>
            </a:r>
            <a:r>
              <a:rPr lang="en-US" dirty="0" err="1"/>
              <a:t>brk</a:t>
            </a:r>
            <a:r>
              <a:rPr lang="en-US" dirty="0"/>
              <a:t> and </a:t>
            </a:r>
            <a:r>
              <a:rPr lang="en-US" dirty="0" err="1"/>
              <a:t>sbrk</a:t>
            </a:r>
            <a:r>
              <a:rPr lang="en-US" dirty="0"/>
              <a:t> system calls to adjust its size (note that the use of </a:t>
            </a:r>
            <a:r>
              <a:rPr lang="en-US" dirty="0" err="1"/>
              <a:t>brk</a:t>
            </a:r>
            <a:r>
              <a:rPr lang="en-US" dirty="0"/>
              <a:t>/</a:t>
            </a:r>
            <a:r>
              <a:rPr lang="en-US" dirty="0" err="1"/>
              <a:t>sbrk</a:t>
            </a:r>
            <a:r>
              <a:rPr lang="en-US" dirty="0"/>
              <a:t> and a single “heap area” is not required to fulfill the contract of </a:t>
            </a:r>
            <a:r>
              <a:rPr lang="en-US" dirty="0" err="1"/>
              <a:t>malloc</a:t>
            </a:r>
            <a:r>
              <a:rPr lang="en-US" dirty="0"/>
              <a:t>/</a:t>
            </a:r>
            <a:r>
              <a:rPr lang="en-US" dirty="0" err="1"/>
              <a:t>realloc</a:t>
            </a:r>
            <a:r>
              <a:rPr lang="en-US" dirty="0"/>
              <a:t>/free; they may also be implemented using </a:t>
            </a:r>
            <a:r>
              <a:rPr lang="en-US" dirty="0" err="1"/>
              <a:t>mmap</a:t>
            </a:r>
            <a:r>
              <a:rPr lang="en-US" dirty="0"/>
              <a:t> to reserve potentially non-contiguous regions of virtual memory into the process’ virtual address space). The Heap area is shared by all shared libraries and dynamically loaded modules in a process.</a:t>
            </a:r>
          </a:p>
        </p:txBody>
      </p:sp>
      <p:sp>
        <p:nvSpPr>
          <p:cNvPr id="4" name="Slide Number Placeholder 3"/>
          <p:cNvSpPr>
            <a:spLocks noGrp="1"/>
          </p:cNvSpPr>
          <p:nvPr>
            <p:ph type="sldNum" sz="quarter" idx="10"/>
          </p:nvPr>
        </p:nvSpPr>
        <p:spPr/>
        <p:txBody>
          <a:bodyPr/>
          <a:lstStyle/>
          <a:p>
            <a:fld id="{8BDA04FC-0A2E-412C-9EC8-7BDEBE27C85D}" type="slidenum">
              <a:rPr lang="en-US" smtClean="0"/>
              <a:pPr/>
              <a:t>8</a:t>
            </a:fld>
            <a:endParaRPr lang="en-US" dirty="0"/>
          </a:p>
        </p:txBody>
      </p:sp>
    </p:spTree>
    <p:extLst>
      <p:ext uri="{BB962C8B-B14F-4D97-AF65-F5344CB8AC3E}">
        <p14:creationId xmlns:p14="http://schemas.microsoft.com/office/powerpoint/2010/main" val="18966238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http://www.geeksforgeeks.org/memory-layout-of-c-program/</a:t>
            </a:r>
          </a:p>
          <a:p>
            <a:endParaRPr lang="en-US" dirty="0"/>
          </a:p>
          <a:p>
            <a:r>
              <a:rPr lang="en-US" b="1" dirty="0"/>
              <a:t>5. Stack:</a:t>
            </a:r>
            <a:br>
              <a:rPr lang="en-US" dirty="0"/>
            </a:br>
            <a:r>
              <a:rPr lang="en-US" dirty="0"/>
              <a:t>The stack area traditionally adjoined the heap area and grew the opposite direction; when the stack pointer met the heap pointer, free memory was exhausted. (With modern large address spaces and virtual memory techniques they may be placed almost anywhere, but they still typically grow opposite directions.)</a:t>
            </a:r>
          </a:p>
          <a:p>
            <a:r>
              <a:rPr lang="en-US" dirty="0"/>
              <a:t>The stack area contains the program stack, a LIFO structure, typically located in the higher parts of memory. On the standard PC x86 computer architecture it grows toward address zero; on some other architectures it grows the opposite direction. A “stack pointer” register tracks the top of the stack; it is adjusted each time a value is “pushed” onto the stack. The set of values pushed for one function call is termed a “stack frame”; A stack frame consists at minimum of a return address.</a:t>
            </a:r>
          </a:p>
          <a:p>
            <a:r>
              <a:rPr lang="en-US" dirty="0"/>
              <a:t>Stack, where automatic variables are stored, along with information that is saved each time a function is called. Each time a function is called, the address of where to return to and certain information about the caller’s environment, such as some of the machine registers, are saved on the stack. The newly called function then allocates room on the stack for its automatic and temporary variables. This is how recursive functions in C can work. Each time a recursive function calls itself, a new stack frame is used, so one set of variables doesn’t interfere with the variables from another instance of the function.</a:t>
            </a:r>
          </a:p>
        </p:txBody>
      </p:sp>
      <p:sp>
        <p:nvSpPr>
          <p:cNvPr id="4" name="Slide Number Placeholder 3"/>
          <p:cNvSpPr>
            <a:spLocks noGrp="1"/>
          </p:cNvSpPr>
          <p:nvPr>
            <p:ph type="sldNum" sz="quarter" idx="10"/>
          </p:nvPr>
        </p:nvSpPr>
        <p:spPr/>
        <p:txBody>
          <a:bodyPr/>
          <a:lstStyle/>
          <a:p>
            <a:fld id="{8BDA04FC-0A2E-412C-9EC8-7BDEBE27C85D}" type="slidenum">
              <a:rPr lang="en-US" smtClean="0"/>
              <a:pPr/>
              <a:t>9</a:t>
            </a:fld>
            <a:endParaRPr lang="en-US" dirty="0"/>
          </a:p>
        </p:txBody>
      </p:sp>
    </p:spTree>
    <p:extLst>
      <p:ext uri="{BB962C8B-B14F-4D97-AF65-F5344CB8AC3E}">
        <p14:creationId xmlns:p14="http://schemas.microsoft.com/office/powerpoint/2010/main" val="13820498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Some sources</a:t>
            </a:r>
            <a:r>
              <a:rPr lang="en-US" baseline="0" dirty="0"/>
              <a:t> lump the Text, Data, and BSS segments into a single segment and call it the Text segment.</a:t>
            </a:r>
            <a:endParaRPr lang="en-US" dirty="0"/>
          </a:p>
        </p:txBody>
      </p:sp>
      <p:sp>
        <p:nvSpPr>
          <p:cNvPr id="4" name="Slide Number Placeholder 3"/>
          <p:cNvSpPr>
            <a:spLocks noGrp="1"/>
          </p:cNvSpPr>
          <p:nvPr>
            <p:ph type="sldNum" sz="quarter" idx="10"/>
          </p:nvPr>
        </p:nvSpPr>
        <p:spPr/>
        <p:txBody>
          <a:bodyPr/>
          <a:lstStyle/>
          <a:p>
            <a:fld id="{8BDA04FC-0A2E-412C-9EC8-7BDEBE27C85D}" type="slidenum">
              <a:rPr lang="en-US" smtClean="0"/>
              <a:pPr/>
              <a:t>10</a:t>
            </a:fld>
            <a:endParaRPr lang="en-US" dirty="0"/>
          </a:p>
        </p:txBody>
      </p:sp>
    </p:spTree>
    <p:extLst>
      <p:ext uri="{BB962C8B-B14F-4D97-AF65-F5344CB8AC3E}">
        <p14:creationId xmlns:p14="http://schemas.microsoft.com/office/powerpoint/2010/main" val="12876752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http://gribblelab.org/CBootcamp/7_Memory_Stack_vs_Heap.html</a:t>
            </a:r>
          </a:p>
          <a:p>
            <a:endParaRPr lang="en-US" dirty="0"/>
          </a:p>
          <a:p>
            <a:r>
              <a:rPr lang="en-US" b="1" dirty="0"/>
              <a:t>When to use the Heap?</a:t>
            </a:r>
          </a:p>
          <a:p>
            <a:r>
              <a:rPr lang="en-US" dirty="0"/>
              <a:t>When should you use the heap, and when should you use the stack? If you need to allocate a large block of memory (e.g. a large array, or a big </a:t>
            </a:r>
            <a:r>
              <a:rPr lang="en-US" dirty="0" err="1"/>
              <a:t>struct</a:t>
            </a:r>
            <a:r>
              <a:rPr lang="en-US" dirty="0"/>
              <a:t>), and you need to keep that variable around a long time (like a global), then you should allocate it on the heap. If you are dealing with </a:t>
            </a:r>
            <a:r>
              <a:rPr lang="en-US" dirty="0" err="1"/>
              <a:t>realtively</a:t>
            </a:r>
            <a:r>
              <a:rPr lang="en-US" dirty="0"/>
              <a:t> small variables that only need to persist as long as the function using them is alive, then you should use the stack, it's easier and faster. If you need variables like arrays and </a:t>
            </a:r>
            <a:r>
              <a:rPr lang="en-US" dirty="0" err="1"/>
              <a:t>structs</a:t>
            </a:r>
            <a:r>
              <a:rPr lang="en-US" dirty="0"/>
              <a:t> that can change size dynamically (e.g. arrays that can grow or shrink as needed) then you will likely need to allocate them on the heap, and use dynamic memory allocation functions like </a:t>
            </a:r>
            <a:r>
              <a:rPr lang="en-US" dirty="0" err="1"/>
              <a:t>malloc</a:t>
            </a:r>
            <a:r>
              <a:rPr lang="en-US" dirty="0"/>
              <a:t>(), </a:t>
            </a:r>
            <a:r>
              <a:rPr lang="en-US" dirty="0" err="1"/>
              <a:t>calloc</a:t>
            </a:r>
            <a:r>
              <a:rPr lang="en-US" dirty="0"/>
              <a:t>(), </a:t>
            </a:r>
            <a:r>
              <a:rPr lang="en-US" dirty="0" err="1"/>
              <a:t>realloc</a:t>
            </a:r>
            <a:r>
              <a:rPr lang="en-US" dirty="0"/>
              <a:t>() and free() to manage that memory "by hand". We will talk about dynamically allocated data structures after we talk about pointers. </a:t>
            </a:r>
          </a:p>
          <a:p>
            <a:endParaRPr lang="en-US" dirty="0"/>
          </a:p>
        </p:txBody>
      </p:sp>
      <p:sp>
        <p:nvSpPr>
          <p:cNvPr id="4" name="Slide Number Placeholder 3"/>
          <p:cNvSpPr>
            <a:spLocks noGrp="1"/>
          </p:cNvSpPr>
          <p:nvPr>
            <p:ph type="sldNum" sz="quarter" idx="10"/>
          </p:nvPr>
        </p:nvSpPr>
        <p:spPr/>
        <p:txBody>
          <a:bodyPr/>
          <a:lstStyle/>
          <a:p>
            <a:fld id="{8BDA04FC-0A2E-412C-9EC8-7BDEBE27C85D}" type="slidenum">
              <a:rPr lang="en-US" smtClean="0"/>
              <a:pPr/>
              <a:t>15</a:t>
            </a:fld>
            <a:endParaRPr lang="en-US" dirty="0"/>
          </a:p>
        </p:txBody>
      </p:sp>
    </p:spTree>
    <p:extLst>
      <p:ext uri="{BB962C8B-B14F-4D97-AF65-F5344CB8AC3E}">
        <p14:creationId xmlns:p14="http://schemas.microsoft.com/office/powerpoint/2010/main" val="130995418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18"/>
          <p:cNvSpPr>
            <a:spLocks noChangeArrowheads="1"/>
          </p:cNvSpPr>
          <p:nvPr userDrawn="1"/>
        </p:nvSpPr>
        <p:spPr bwMode="auto">
          <a:xfrm>
            <a:off x="3375025" y="1992313"/>
            <a:ext cx="5486400" cy="1143000"/>
          </a:xfrm>
          <a:prstGeom prst="rect">
            <a:avLst/>
          </a:prstGeom>
          <a:noFill/>
          <a:ln w="12700">
            <a:noFill/>
            <a:miter lim="800000"/>
            <a:headEnd/>
            <a:tailEnd/>
          </a:ln>
          <a:effectLst/>
        </p:spPr>
        <p:txBody>
          <a:bodyPr lIns="85725" tIns="39688" rIns="85725" bIns="39688" anchor="b"/>
          <a:lstStyle/>
          <a:p>
            <a:pPr algn="ctr" fontAlgn="base">
              <a:lnSpc>
                <a:spcPct val="80000"/>
              </a:lnSpc>
              <a:spcBef>
                <a:spcPct val="0"/>
              </a:spcBef>
              <a:spcAft>
                <a:spcPct val="0"/>
              </a:spcAft>
              <a:defRPr/>
            </a:pPr>
            <a:endParaRPr lang="en-US" sz="3600" b="1" i="1" dirty="0">
              <a:solidFill>
                <a:srgbClr val="000000"/>
              </a:solidFill>
            </a:endParaRPr>
          </a:p>
        </p:txBody>
      </p:sp>
      <p:sp>
        <p:nvSpPr>
          <p:cNvPr id="5" name="Rectangle 20"/>
          <p:cNvSpPr>
            <a:spLocks noChangeArrowheads="1"/>
          </p:cNvSpPr>
          <p:nvPr userDrawn="1"/>
        </p:nvSpPr>
        <p:spPr bwMode="auto">
          <a:xfrm>
            <a:off x="304800" y="0"/>
            <a:ext cx="1096963" cy="6718300"/>
          </a:xfrm>
          <a:prstGeom prst="rect">
            <a:avLst/>
          </a:prstGeom>
          <a:solidFill>
            <a:srgbClr val="003399"/>
          </a:solidFill>
          <a:ln w="9525">
            <a:solidFill>
              <a:schemeClr val="accent2"/>
            </a:solidFill>
            <a:miter lim="800000"/>
            <a:headEnd/>
            <a:tailEnd/>
          </a:ln>
          <a:effectLst/>
        </p:spPr>
        <p:txBody>
          <a:bodyPr wrap="none" anchor="ctr"/>
          <a:lstStyle/>
          <a:p>
            <a:pPr fontAlgn="base">
              <a:spcBef>
                <a:spcPct val="0"/>
              </a:spcBef>
              <a:spcAft>
                <a:spcPct val="0"/>
              </a:spcAft>
              <a:defRPr/>
            </a:pPr>
            <a:endParaRPr lang="en-US" sz="800" b="1" dirty="0">
              <a:solidFill>
                <a:srgbClr val="000000"/>
              </a:solidFill>
            </a:endParaRPr>
          </a:p>
        </p:txBody>
      </p:sp>
      <p:sp>
        <p:nvSpPr>
          <p:cNvPr id="6" name="Rectangle 21"/>
          <p:cNvSpPr>
            <a:spLocks noChangeArrowheads="1"/>
          </p:cNvSpPr>
          <p:nvPr userDrawn="1"/>
        </p:nvSpPr>
        <p:spPr bwMode="auto">
          <a:xfrm>
            <a:off x="228600" y="3657600"/>
            <a:ext cx="1219200" cy="152400"/>
          </a:xfrm>
          <a:prstGeom prst="rect">
            <a:avLst/>
          </a:prstGeom>
          <a:solidFill>
            <a:schemeClr val="tx1"/>
          </a:solidFill>
          <a:ln w="9525">
            <a:noFill/>
            <a:miter lim="800000"/>
            <a:headEnd/>
            <a:tailEnd/>
          </a:ln>
          <a:effectLst/>
        </p:spPr>
        <p:txBody>
          <a:bodyPr wrap="none" anchor="ctr"/>
          <a:lstStyle/>
          <a:p>
            <a:pPr fontAlgn="base">
              <a:spcBef>
                <a:spcPct val="0"/>
              </a:spcBef>
              <a:spcAft>
                <a:spcPct val="0"/>
              </a:spcAft>
              <a:defRPr/>
            </a:pPr>
            <a:endParaRPr lang="en-US" sz="800" b="1" dirty="0">
              <a:solidFill>
                <a:srgbClr val="000000"/>
              </a:solidFill>
            </a:endParaRPr>
          </a:p>
        </p:txBody>
      </p:sp>
      <p:sp>
        <p:nvSpPr>
          <p:cNvPr id="7" name="Rectangle 22"/>
          <p:cNvSpPr>
            <a:spLocks noChangeArrowheads="1"/>
          </p:cNvSpPr>
          <p:nvPr userDrawn="1"/>
        </p:nvSpPr>
        <p:spPr bwMode="auto">
          <a:xfrm>
            <a:off x="228600" y="4800600"/>
            <a:ext cx="1219200" cy="152400"/>
          </a:xfrm>
          <a:prstGeom prst="rect">
            <a:avLst/>
          </a:prstGeom>
          <a:solidFill>
            <a:schemeClr val="tx1"/>
          </a:solidFill>
          <a:ln w="9525">
            <a:noFill/>
            <a:miter lim="800000"/>
            <a:headEnd/>
            <a:tailEnd/>
          </a:ln>
          <a:effectLst/>
        </p:spPr>
        <p:txBody>
          <a:bodyPr wrap="none" anchor="ctr"/>
          <a:lstStyle/>
          <a:p>
            <a:pPr fontAlgn="base">
              <a:spcBef>
                <a:spcPct val="0"/>
              </a:spcBef>
              <a:spcAft>
                <a:spcPct val="0"/>
              </a:spcAft>
              <a:defRPr/>
            </a:pPr>
            <a:endParaRPr lang="en-US" sz="800" b="1" dirty="0">
              <a:solidFill>
                <a:srgbClr val="000000"/>
              </a:solidFill>
            </a:endParaRPr>
          </a:p>
        </p:txBody>
      </p:sp>
      <p:sp>
        <p:nvSpPr>
          <p:cNvPr id="8" name="Rectangle 23"/>
          <p:cNvSpPr>
            <a:spLocks noChangeArrowheads="1"/>
          </p:cNvSpPr>
          <p:nvPr userDrawn="1"/>
        </p:nvSpPr>
        <p:spPr bwMode="auto">
          <a:xfrm>
            <a:off x="241300" y="5715000"/>
            <a:ext cx="1219200" cy="152400"/>
          </a:xfrm>
          <a:prstGeom prst="rect">
            <a:avLst/>
          </a:prstGeom>
          <a:solidFill>
            <a:schemeClr val="tx1"/>
          </a:solidFill>
          <a:ln w="9525">
            <a:noFill/>
            <a:miter lim="800000"/>
            <a:headEnd/>
            <a:tailEnd/>
          </a:ln>
          <a:effectLst/>
        </p:spPr>
        <p:txBody>
          <a:bodyPr wrap="none" anchor="ctr"/>
          <a:lstStyle/>
          <a:p>
            <a:pPr fontAlgn="base">
              <a:spcBef>
                <a:spcPct val="0"/>
              </a:spcBef>
              <a:spcAft>
                <a:spcPct val="0"/>
              </a:spcAft>
              <a:defRPr/>
            </a:pPr>
            <a:endParaRPr lang="en-US" sz="800" b="1" dirty="0">
              <a:solidFill>
                <a:srgbClr val="000000"/>
              </a:solidFill>
            </a:endParaRPr>
          </a:p>
        </p:txBody>
      </p:sp>
      <p:sp>
        <p:nvSpPr>
          <p:cNvPr id="9" name="Rectangle 24"/>
          <p:cNvSpPr>
            <a:spLocks noChangeArrowheads="1"/>
          </p:cNvSpPr>
          <p:nvPr userDrawn="1"/>
        </p:nvSpPr>
        <p:spPr bwMode="auto">
          <a:xfrm>
            <a:off x="228600" y="6324600"/>
            <a:ext cx="1219200" cy="152400"/>
          </a:xfrm>
          <a:prstGeom prst="rect">
            <a:avLst/>
          </a:prstGeom>
          <a:solidFill>
            <a:schemeClr val="tx1"/>
          </a:solidFill>
          <a:ln w="9525">
            <a:noFill/>
            <a:miter lim="800000"/>
            <a:headEnd/>
            <a:tailEnd/>
          </a:ln>
          <a:effectLst/>
        </p:spPr>
        <p:txBody>
          <a:bodyPr wrap="none" anchor="ctr"/>
          <a:lstStyle/>
          <a:p>
            <a:pPr fontAlgn="base">
              <a:spcBef>
                <a:spcPct val="0"/>
              </a:spcBef>
              <a:spcAft>
                <a:spcPct val="0"/>
              </a:spcAft>
              <a:defRPr/>
            </a:pPr>
            <a:endParaRPr lang="en-US" sz="800" b="1" dirty="0">
              <a:solidFill>
                <a:srgbClr val="000000"/>
              </a:solidFill>
            </a:endParaRPr>
          </a:p>
        </p:txBody>
      </p:sp>
      <p:sp>
        <p:nvSpPr>
          <p:cNvPr id="11" name="Text Box 31"/>
          <p:cNvSpPr txBox="1">
            <a:spLocks noChangeArrowheads="1"/>
          </p:cNvSpPr>
          <p:nvPr userDrawn="1"/>
        </p:nvSpPr>
        <p:spPr bwMode="auto">
          <a:xfrm>
            <a:off x="5410200" y="5410200"/>
            <a:ext cx="228600" cy="214313"/>
          </a:xfrm>
          <a:prstGeom prst="rect">
            <a:avLst/>
          </a:prstGeom>
          <a:noFill/>
          <a:ln w="9525">
            <a:noFill/>
            <a:miter lim="800000"/>
            <a:headEnd/>
            <a:tailEnd/>
          </a:ln>
          <a:effectLst/>
        </p:spPr>
        <p:txBody>
          <a:bodyPr>
            <a:spAutoFit/>
          </a:bodyPr>
          <a:lstStyle/>
          <a:p>
            <a:pPr fontAlgn="base">
              <a:spcBef>
                <a:spcPct val="0"/>
              </a:spcBef>
              <a:spcAft>
                <a:spcPct val="0"/>
              </a:spcAft>
              <a:defRPr/>
            </a:pPr>
            <a:endParaRPr lang="en-US" sz="800" b="1" dirty="0">
              <a:solidFill>
                <a:srgbClr val="000000"/>
              </a:solidFill>
            </a:endParaRPr>
          </a:p>
        </p:txBody>
      </p:sp>
      <p:sp>
        <p:nvSpPr>
          <p:cNvPr id="12" name="Rectangle 41"/>
          <p:cNvSpPr>
            <a:spLocks noGrp="1" noChangeArrowheads="1"/>
          </p:cNvSpPr>
          <p:nvPr>
            <p:ph type="dt" sz="quarter" idx="10"/>
          </p:nvPr>
        </p:nvSpPr>
        <p:spPr bwMode="auto">
          <a:xfrm>
            <a:off x="685800" y="6248400"/>
            <a:ext cx="19050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defRPr sz="1400">
                <a:latin typeface="Arial" charset="0"/>
              </a:defRPr>
            </a:lvl1pPr>
          </a:lstStyle>
          <a:p>
            <a:pPr fontAlgn="base">
              <a:spcBef>
                <a:spcPct val="0"/>
              </a:spcBef>
              <a:spcAft>
                <a:spcPct val="0"/>
              </a:spcAft>
              <a:defRPr/>
            </a:pPr>
            <a:endParaRPr lang="en-US" b="1" dirty="0">
              <a:solidFill>
                <a:srgbClr val="000000"/>
              </a:solidFill>
            </a:endParaRPr>
          </a:p>
        </p:txBody>
      </p:sp>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8600" y="533400"/>
            <a:ext cx="3164187" cy="3124200"/>
          </a:xfrm>
          <a:prstGeom prst="rect">
            <a:avLst/>
          </a:prstGeom>
        </p:spPr>
      </p:pic>
      <p:sp>
        <p:nvSpPr>
          <p:cNvPr id="13" name="Rectangle 42"/>
          <p:cNvSpPr>
            <a:spLocks noGrp="1" noChangeArrowheads="1"/>
          </p:cNvSpPr>
          <p:nvPr>
            <p:ph type="ftr" sz="quarter" idx="11"/>
          </p:nvPr>
        </p:nvSpPr>
        <p:spPr bwMode="auto">
          <a:xfrm>
            <a:off x="3124200" y="6248400"/>
            <a:ext cx="28956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a:defRPr sz="1400">
                <a:latin typeface="Arial" charset="0"/>
              </a:defRPr>
            </a:lvl1pPr>
          </a:lstStyle>
          <a:p>
            <a:pPr fontAlgn="base">
              <a:spcBef>
                <a:spcPct val="0"/>
              </a:spcBef>
              <a:spcAft>
                <a:spcPct val="0"/>
              </a:spcAft>
              <a:defRPr/>
            </a:pPr>
            <a:endParaRPr lang="en-US" b="1" dirty="0">
              <a:solidFill>
                <a:srgbClr val="000000"/>
              </a:solidFill>
            </a:endParaRPr>
          </a:p>
        </p:txBody>
      </p:sp>
      <p:sp>
        <p:nvSpPr>
          <p:cNvPr id="14" name="Rectangle 43"/>
          <p:cNvSpPr>
            <a:spLocks noGrp="1" noChangeArrowheads="1"/>
          </p:cNvSpPr>
          <p:nvPr>
            <p:ph type="sldNum" sz="quarter" idx="12"/>
          </p:nvPr>
        </p:nvSpPr>
        <p:spPr bwMode="auto">
          <a:xfrm>
            <a:off x="6553200" y="6248400"/>
            <a:ext cx="19050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a:defRPr sz="1400">
                <a:latin typeface="Arial" charset="0"/>
              </a:defRPr>
            </a:lvl1pPr>
          </a:lstStyle>
          <a:p>
            <a:pPr fontAlgn="base">
              <a:spcBef>
                <a:spcPct val="0"/>
              </a:spcBef>
              <a:spcAft>
                <a:spcPct val="0"/>
              </a:spcAft>
              <a:defRPr/>
            </a:pPr>
            <a:fld id="{3B3DE317-AA7B-4C95-9373-67937A4777C0}" type="slidenum">
              <a:rPr lang="en-US" b="1">
                <a:solidFill>
                  <a:srgbClr val="000000"/>
                </a:solidFill>
              </a:rPr>
              <a:pPr fontAlgn="base">
                <a:spcBef>
                  <a:spcPct val="0"/>
                </a:spcBef>
                <a:spcAft>
                  <a:spcPct val="0"/>
                </a:spcAft>
                <a:defRPr/>
              </a:pPr>
              <a:t>‹#›</a:t>
            </a:fld>
            <a:endParaRPr lang="en-US" b="1" dirty="0">
              <a:solidFill>
                <a:srgbClr val="000000"/>
              </a:solidFill>
            </a:endParaRPr>
          </a:p>
        </p:txBody>
      </p:sp>
      <p:pic>
        <p:nvPicPr>
          <p:cNvPr id="3" name="Picture 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477842" y="2367279"/>
            <a:ext cx="2705668" cy="2788920"/>
          </a:xfrm>
          <a:prstGeom prst="rect">
            <a:avLst/>
          </a:prstGeom>
        </p:spPr>
      </p:pic>
      <p:sp>
        <p:nvSpPr>
          <p:cNvPr id="3112" name="Rectangle 40"/>
          <p:cNvSpPr>
            <a:spLocks noGrp="1" noChangeArrowheads="1"/>
          </p:cNvSpPr>
          <p:nvPr>
            <p:ph type="subTitle" sz="quarter" idx="1"/>
          </p:nvPr>
        </p:nvSpPr>
        <p:spPr>
          <a:xfrm>
            <a:off x="1371600" y="3810000"/>
            <a:ext cx="6934200" cy="838200"/>
          </a:xfrm>
          <a:ln w="9525"/>
        </p:spPr>
        <p:txBody>
          <a:bodyPr lIns="91440" tIns="45720" rIns="91440" bIns="45720"/>
          <a:lstStyle>
            <a:lvl1pPr marL="0" indent="0" algn="ctr">
              <a:buFontTx/>
              <a:buNone/>
              <a:defRPr sz="3200" i="1"/>
            </a:lvl1pPr>
          </a:lstStyle>
          <a:p>
            <a:r>
              <a:rPr lang="en-US"/>
              <a:t>Click to edit Master subtitle style</a:t>
            </a:r>
          </a:p>
        </p:txBody>
      </p:sp>
      <p:sp>
        <p:nvSpPr>
          <p:cNvPr id="3099" name="Rectangle 27"/>
          <p:cNvSpPr>
            <a:spLocks noGrp="1" noChangeArrowheads="1"/>
          </p:cNvSpPr>
          <p:nvPr>
            <p:ph type="ctrTitle" sz="quarter"/>
          </p:nvPr>
        </p:nvSpPr>
        <p:spPr>
          <a:xfrm>
            <a:off x="3352800" y="1600200"/>
            <a:ext cx="5484813" cy="1143000"/>
          </a:xfrm>
          <a:ln w="9525"/>
        </p:spPr>
        <p:txBody>
          <a:bodyPr lIns="82296" tIns="36576" rIns="82296" bIns="36576" anchorCtr="1"/>
          <a:lstStyle>
            <a:lvl1pPr algn="ctr">
              <a:lnSpc>
                <a:spcPct val="80000"/>
              </a:lnSpc>
              <a:defRPr sz="3600"/>
            </a:lvl1pPr>
          </a:lstStyle>
          <a:p>
            <a:r>
              <a:rPr lang="en-US"/>
              <a:t>Click to edit Master 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28671" y="8467"/>
            <a:ext cx="1170977" cy="1207008"/>
          </a:xfrm>
          <a:prstGeom prst="rect">
            <a:avLst/>
          </a:prstGeom>
        </p:spPr>
      </p:pic>
      <p:sp>
        <p:nvSpPr>
          <p:cNvPr id="10" name="Text Box 5"/>
          <p:cNvSpPr txBox="1">
            <a:spLocks noChangeArrowheads="1"/>
          </p:cNvSpPr>
          <p:nvPr userDrawn="1"/>
        </p:nvSpPr>
        <p:spPr bwMode="auto">
          <a:xfrm>
            <a:off x="1143000" y="0"/>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dirty="0">
                <a:solidFill>
                  <a:srgbClr val="009900"/>
                </a:solidFill>
              </a:rPr>
              <a:t>Unclassified</a:t>
            </a:r>
          </a:p>
        </p:txBody>
      </p:sp>
      <p:sp>
        <p:nvSpPr>
          <p:cNvPr id="11" name="Text Box 6"/>
          <p:cNvSpPr txBox="1">
            <a:spLocks noChangeArrowheads="1"/>
          </p:cNvSpPr>
          <p:nvPr userDrawn="1"/>
        </p:nvSpPr>
        <p:spPr bwMode="auto">
          <a:xfrm>
            <a:off x="6705600" y="6557963"/>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dirty="0">
                <a:solidFill>
                  <a:srgbClr val="009900"/>
                </a:solidFill>
              </a:rPr>
              <a:t>Unclassified</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Box 5"/>
          <p:cNvSpPr txBox="1">
            <a:spLocks noChangeArrowheads="1"/>
          </p:cNvSpPr>
          <p:nvPr userDrawn="1"/>
        </p:nvSpPr>
        <p:spPr bwMode="auto">
          <a:xfrm>
            <a:off x="1143000" y="0"/>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dirty="0">
                <a:solidFill>
                  <a:srgbClr val="009900"/>
                </a:solidFill>
              </a:rPr>
              <a:t>Unclassified</a:t>
            </a:r>
          </a:p>
        </p:txBody>
      </p:sp>
      <p:sp>
        <p:nvSpPr>
          <p:cNvPr id="7" name="Text Box 6"/>
          <p:cNvSpPr txBox="1">
            <a:spLocks noChangeArrowheads="1"/>
          </p:cNvSpPr>
          <p:nvPr userDrawn="1"/>
        </p:nvSpPr>
        <p:spPr bwMode="auto">
          <a:xfrm>
            <a:off x="6705600" y="6557963"/>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dirty="0">
                <a:solidFill>
                  <a:srgbClr val="009900"/>
                </a:solidFill>
              </a:rPr>
              <a:t>Unclassified</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75450" y="319088"/>
            <a:ext cx="2073275" cy="57023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54038" y="319088"/>
            <a:ext cx="6069012" cy="57023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Box 5"/>
          <p:cNvSpPr txBox="1">
            <a:spLocks noChangeArrowheads="1"/>
          </p:cNvSpPr>
          <p:nvPr userDrawn="1"/>
        </p:nvSpPr>
        <p:spPr bwMode="auto">
          <a:xfrm>
            <a:off x="1143000" y="0"/>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dirty="0">
                <a:solidFill>
                  <a:srgbClr val="009900"/>
                </a:solidFill>
              </a:rPr>
              <a:t>Unclassified</a:t>
            </a:r>
          </a:p>
        </p:txBody>
      </p:sp>
      <p:sp>
        <p:nvSpPr>
          <p:cNvPr id="7" name="Text Box 6"/>
          <p:cNvSpPr txBox="1">
            <a:spLocks noChangeArrowheads="1"/>
          </p:cNvSpPr>
          <p:nvPr userDrawn="1"/>
        </p:nvSpPr>
        <p:spPr bwMode="auto">
          <a:xfrm>
            <a:off x="6705600" y="6557963"/>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dirty="0">
                <a:solidFill>
                  <a:srgbClr val="009900"/>
                </a:solidFill>
              </a:rPr>
              <a:t>Unclassified</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524000" y="319088"/>
            <a:ext cx="7100888" cy="539750"/>
          </a:xfrm>
        </p:spPr>
        <p:txBody>
          <a:bodyPr/>
          <a:lstStyle/>
          <a:p>
            <a:r>
              <a:rPr lang="en-US"/>
              <a:t>Click to edit Master title style</a:t>
            </a:r>
          </a:p>
        </p:txBody>
      </p:sp>
      <p:sp>
        <p:nvSpPr>
          <p:cNvPr id="3" name="Table Placeholder 2"/>
          <p:cNvSpPr>
            <a:spLocks noGrp="1"/>
          </p:cNvSpPr>
          <p:nvPr>
            <p:ph type="tbl" idx="1"/>
          </p:nvPr>
        </p:nvSpPr>
        <p:spPr>
          <a:xfrm>
            <a:off x="554038" y="1295400"/>
            <a:ext cx="8294687" cy="4725988"/>
          </a:xfrm>
        </p:spPr>
        <p:txBody>
          <a:bodyPr/>
          <a:lstStyle/>
          <a:p>
            <a:pPr lvl="0"/>
            <a:endParaRPr lang="en-US" noProof="0"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Blank">
    <p:spTree>
      <p:nvGrpSpPr>
        <p:cNvPr id="1" name=""/>
        <p:cNvGrpSpPr/>
        <p:nvPr/>
      </p:nvGrpSpPr>
      <p:grpSpPr>
        <a:xfrm>
          <a:off x="0" y="0"/>
          <a:ext cx="0" cy="0"/>
          <a:chOff x="0" y="0"/>
          <a:chExt cx="0" cy="0"/>
        </a:xfrm>
      </p:grpSpPr>
      <p:sp>
        <p:nvSpPr>
          <p:cNvPr id="4" name="Title 1"/>
          <p:cNvSpPr>
            <a:spLocks noGrp="1"/>
          </p:cNvSpPr>
          <p:nvPr>
            <p:ph type="title"/>
          </p:nvPr>
        </p:nvSpPr>
        <p:spPr>
          <a:xfrm>
            <a:off x="1524000" y="319088"/>
            <a:ext cx="7100888" cy="539750"/>
          </a:xfrm>
        </p:spPr>
        <p:txBody>
          <a:bodyPr/>
          <a:lstStyle/>
          <a:p>
            <a:r>
              <a:rPr lang="en-US"/>
              <a:t>Click to edit Master title style</a:t>
            </a:r>
          </a:p>
        </p:txBody>
      </p:sp>
      <p:sp>
        <p:nvSpPr>
          <p:cNvPr id="5" name="Content Placeholder 2"/>
          <p:cNvSpPr>
            <a:spLocks noGrp="1"/>
          </p:cNvSpPr>
          <p:nvPr>
            <p:ph idx="1"/>
          </p:nvPr>
        </p:nvSpPr>
        <p:spPr>
          <a:xfrm>
            <a:off x="554038" y="1522413"/>
            <a:ext cx="8294687" cy="472598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Box 5"/>
          <p:cNvSpPr txBox="1">
            <a:spLocks noChangeArrowheads="1"/>
          </p:cNvSpPr>
          <p:nvPr userDrawn="1"/>
        </p:nvSpPr>
        <p:spPr bwMode="auto">
          <a:xfrm>
            <a:off x="1143000" y="0"/>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dirty="0">
                <a:solidFill>
                  <a:srgbClr val="009900"/>
                </a:solidFill>
              </a:rPr>
              <a:t>Unclassified</a:t>
            </a:r>
          </a:p>
        </p:txBody>
      </p:sp>
      <p:sp>
        <p:nvSpPr>
          <p:cNvPr id="11" name="Text Box 6"/>
          <p:cNvSpPr txBox="1">
            <a:spLocks noChangeArrowheads="1"/>
          </p:cNvSpPr>
          <p:nvPr userDrawn="1"/>
        </p:nvSpPr>
        <p:spPr bwMode="auto">
          <a:xfrm>
            <a:off x="6705600" y="6557963"/>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dirty="0">
                <a:solidFill>
                  <a:srgbClr val="009900"/>
                </a:solidFill>
              </a:rPr>
              <a:t>Unclassified</a:t>
            </a:r>
          </a:p>
        </p:txBody>
      </p:sp>
      <p:sp>
        <p:nvSpPr>
          <p:cNvPr id="12" name="Text Box 6"/>
          <p:cNvSpPr txBox="1">
            <a:spLocks noChangeArrowheads="1"/>
          </p:cNvSpPr>
          <p:nvPr userDrawn="1"/>
        </p:nvSpPr>
        <p:spPr bwMode="auto">
          <a:xfrm>
            <a:off x="0" y="6519863"/>
            <a:ext cx="2347117" cy="338554"/>
          </a:xfrm>
          <a:prstGeom prst="rect">
            <a:avLst/>
          </a:prstGeom>
          <a:noFill/>
          <a:ln w="12700">
            <a:noFill/>
            <a:miter lim="800000"/>
            <a:headEnd/>
            <a:tailEnd/>
          </a:ln>
        </p:spPr>
        <p:txBody>
          <a:bodyPr wrap="none">
            <a:spAutoFit/>
          </a:bodyPr>
          <a:lstStyle/>
          <a:p>
            <a:pPr eaLnBrk="0" fontAlgn="base" hangingPunct="0">
              <a:spcBef>
                <a:spcPct val="0"/>
              </a:spcBef>
              <a:spcAft>
                <a:spcPct val="0"/>
              </a:spcAft>
              <a:defRPr/>
            </a:pPr>
            <a:r>
              <a:rPr lang="en-US" sz="1600" b="1" cap="all" baseline="0" dirty="0">
                <a:solidFill>
                  <a:srgbClr val="008000"/>
                </a:solidFill>
              </a:rPr>
              <a:t>Unclassified</a:t>
            </a:r>
            <a:r>
              <a:rPr lang="en-US" sz="1600" b="1" dirty="0">
                <a:solidFill>
                  <a:srgbClr val="008000"/>
                </a:solidFill>
              </a:rPr>
              <a:t>/FOUO</a:t>
            </a:r>
          </a:p>
        </p:txBody>
      </p:sp>
      <p:sp>
        <p:nvSpPr>
          <p:cNvPr id="13" name="Text Box 5"/>
          <p:cNvSpPr txBox="1">
            <a:spLocks noChangeArrowheads="1"/>
          </p:cNvSpPr>
          <p:nvPr userDrawn="1"/>
        </p:nvSpPr>
        <p:spPr bwMode="auto">
          <a:xfrm>
            <a:off x="6796883" y="0"/>
            <a:ext cx="2347117" cy="338554"/>
          </a:xfrm>
          <a:prstGeom prst="rect">
            <a:avLst/>
          </a:prstGeom>
          <a:noFill/>
          <a:ln w="12700">
            <a:noFill/>
            <a:miter lim="800000"/>
            <a:headEnd/>
            <a:tailEnd/>
          </a:ln>
        </p:spPr>
        <p:txBody>
          <a:bodyPr wrap="none">
            <a:spAutoFit/>
          </a:bodyPr>
          <a:lstStyle/>
          <a:p>
            <a:pPr eaLnBrk="0" fontAlgn="base" hangingPunct="0">
              <a:spcBef>
                <a:spcPct val="0"/>
              </a:spcBef>
              <a:spcAft>
                <a:spcPct val="0"/>
              </a:spcAft>
              <a:defRPr/>
            </a:pPr>
            <a:r>
              <a:rPr lang="en-US" sz="1600" b="1" cap="all" baseline="0" dirty="0">
                <a:solidFill>
                  <a:srgbClr val="008000"/>
                </a:solidFill>
              </a:rPr>
              <a:t>Unclassified</a:t>
            </a:r>
            <a:r>
              <a:rPr lang="en-US" sz="1600" b="1" dirty="0">
                <a:solidFill>
                  <a:srgbClr val="008000"/>
                </a:solidFill>
              </a:rPr>
              <a:t>/FOUO</a:t>
            </a:r>
          </a:p>
        </p:txBody>
      </p:sp>
    </p:spTree>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2_Blank">
    <p:spTree>
      <p:nvGrpSpPr>
        <p:cNvPr id="1" name=""/>
        <p:cNvGrpSpPr/>
        <p:nvPr/>
      </p:nvGrpSpPr>
      <p:grpSpPr>
        <a:xfrm>
          <a:off x="0" y="0"/>
          <a:ext cx="0" cy="0"/>
          <a:chOff x="0" y="0"/>
          <a:chExt cx="0" cy="0"/>
        </a:xfrm>
      </p:grpSpPr>
      <p:sp>
        <p:nvSpPr>
          <p:cNvPr id="6" name="Text Box 6"/>
          <p:cNvSpPr txBox="1">
            <a:spLocks noChangeArrowheads="1"/>
          </p:cNvSpPr>
          <p:nvPr userDrawn="1"/>
        </p:nvSpPr>
        <p:spPr bwMode="auto">
          <a:xfrm>
            <a:off x="0" y="6519863"/>
            <a:ext cx="2347117" cy="338554"/>
          </a:xfrm>
          <a:prstGeom prst="rect">
            <a:avLst/>
          </a:prstGeom>
          <a:noFill/>
          <a:ln w="12700">
            <a:noFill/>
            <a:miter lim="800000"/>
            <a:headEnd/>
            <a:tailEnd/>
          </a:ln>
        </p:spPr>
        <p:txBody>
          <a:bodyPr wrap="none">
            <a:spAutoFit/>
          </a:bodyPr>
          <a:lstStyle/>
          <a:p>
            <a:pPr eaLnBrk="0" fontAlgn="base" hangingPunct="0">
              <a:spcBef>
                <a:spcPct val="0"/>
              </a:spcBef>
              <a:spcAft>
                <a:spcPct val="0"/>
              </a:spcAft>
              <a:defRPr/>
            </a:pPr>
            <a:r>
              <a:rPr lang="en-US" sz="1600" b="1" cap="all" baseline="0" dirty="0">
                <a:solidFill>
                  <a:srgbClr val="008000"/>
                </a:solidFill>
              </a:rPr>
              <a:t>Unclassified</a:t>
            </a:r>
            <a:r>
              <a:rPr lang="en-US" sz="1600" b="1" dirty="0">
                <a:solidFill>
                  <a:srgbClr val="008000"/>
                </a:solidFill>
              </a:rPr>
              <a:t>/FOUO</a:t>
            </a:r>
          </a:p>
        </p:txBody>
      </p:sp>
      <p:sp>
        <p:nvSpPr>
          <p:cNvPr id="7" name="Text Box 5"/>
          <p:cNvSpPr txBox="1">
            <a:spLocks noChangeArrowheads="1"/>
          </p:cNvSpPr>
          <p:nvPr userDrawn="1"/>
        </p:nvSpPr>
        <p:spPr bwMode="auto">
          <a:xfrm>
            <a:off x="6796883" y="0"/>
            <a:ext cx="2347117" cy="338554"/>
          </a:xfrm>
          <a:prstGeom prst="rect">
            <a:avLst/>
          </a:prstGeom>
          <a:noFill/>
          <a:ln w="12700">
            <a:noFill/>
            <a:miter lim="800000"/>
            <a:headEnd/>
            <a:tailEnd/>
          </a:ln>
        </p:spPr>
        <p:txBody>
          <a:bodyPr wrap="none">
            <a:spAutoFit/>
          </a:bodyPr>
          <a:lstStyle/>
          <a:p>
            <a:pPr eaLnBrk="0" fontAlgn="base" hangingPunct="0">
              <a:spcBef>
                <a:spcPct val="0"/>
              </a:spcBef>
              <a:spcAft>
                <a:spcPct val="0"/>
              </a:spcAft>
              <a:defRPr/>
            </a:pPr>
            <a:r>
              <a:rPr lang="en-US" sz="1600" b="1" cap="all" baseline="0" dirty="0">
                <a:solidFill>
                  <a:srgbClr val="008000"/>
                </a:solidFill>
              </a:rPr>
              <a:t>Unclassified</a:t>
            </a:r>
            <a:r>
              <a:rPr lang="en-US" sz="1600" b="1" dirty="0">
                <a:solidFill>
                  <a:srgbClr val="008000"/>
                </a:solidFill>
              </a:rPr>
              <a:t>/FOUO</a:t>
            </a:r>
          </a:p>
        </p:txBody>
      </p:sp>
      <p:sp>
        <p:nvSpPr>
          <p:cNvPr id="4" name="Title 1"/>
          <p:cNvSpPr>
            <a:spLocks noGrp="1"/>
          </p:cNvSpPr>
          <p:nvPr>
            <p:ph type="title"/>
          </p:nvPr>
        </p:nvSpPr>
        <p:spPr>
          <a:xfrm>
            <a:off x="1524000" y="319088"/>
            <a:ext cx="7100888" cy="539750"/>
          </a:xfrm>
        </p:spPr>
        <p:txBody>
          <a:bodyPr/>
          <a:lstStyle/>
          <a:p>
            <a:r>
              <a:rPr lang="en-US"/>
              <a:t>Click to edit Master title style</a:t>
            </a:r>
          </a:p>
        </p:txBody>
      </p:sp>
      <p:sp>
        <p:nvSpPr>
          <p:cNvPr id="5" name="Content Placeholder 2"/>
          <p:cNvSpPr>
            <a:spLocks noGrp="1"/>
          </p:cNvSpPr>
          <p:nvPr>
            <p:ph idx="1"/>
          </p:nvPr>
        </p:nvSpPr>
        <p:spPr>
          <a:xfrm>
            <a:off x="554038" y="1522413"/>
            <a:ext cx="8294687" cy="472598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Box 5"/>
          <p:cNvSpPr txBox="1">
            <a:spLocks noChangeArrowheads="1"/>
          </p:cNvSpPr>
          <p:nvPr userDrawn="1"/>
        </p:nvSpPr>
        <p:spPr bwMode="auto">
          <a:xfrm>
            <a:off x="1143000" y="0"/>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dirty="0">
                <a:solidFill>
                  <a:srgbClr val="009900"/>
                </a:solidFill>
              </a:rPr>
              <a:t>Unclassified</a:t>
            </a:r>
          </a:p>
        </p:txBody>
      </p:sp>
      <p:sp>
        <p:nvSpPr>
          <p:cNvPr id="11" name="Text Box 6"/>
          <p:cNvSpPr txBox="1">
            <a:spLocks noChangeArrowheads="1"/>
          </p:cNvSpPr>
          <p:nvPr userDrawn="1"/>
        </p:nvSpPr>
        <p:spPr bwMode="auto">
          <a:xfrm>
            <a:off x="6705600" y="6557963"/>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dirty="0">
                <a:solidFill>
                  <a:srgbClr val="009900"/>
                </a:solidFill>
              </a:rPr>
              <a:t>Unclassified</a:t>
            </a:r>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28671" y="8467"/>
            <a:ext cx="1170977" cy="1207008"/>
          </a:xfrm>
          <a:prstGeom prst="rect">
            <a:avLst/>
          </a:prstGeom>
        </p:spPr>
      </p:pic>
      <p:sp>
        <p:nvSpPr>
          <p:cNvPr id="4" name="Text Box 5"/>
          <p:cNvSpPr txBox="1">
            <a:spLocks noChangeArrowheads="1"/>
          </p:cNvSpPr>
          <p:nvPr userDrawn="1"/>
        </p:nvSpPr>
        <p:spPr bwMode="auto">
          <a:xfrm>
            <a:off x="1143000" y="0"/>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dirty="0">
                <a:solidFill>
                  <a:srgbClr val="009900"/>
                </a:solidFill>
              </a:rPr>
              <a:t>Unclassified</a:t>
            </a:r>
          </a:p>
        </p:txBody>
      </p:sp>
      <p:sp>
        <p:nvSpPr>
          <p:cNvPr id="5" name="Text Box 6"/>
          <p:cNvSpPr txBox="1">
            <a:spLocks noChangeArrowheads="1"/>
          </p:cNvSpPr>
          <p:nvPr userDrawn="1"/>
        </p:nvSpPr>
        <p:spPr bwMode="auto">
          <a:xfrm>
            <a:off x="6705600" y="6557963"/>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dirty="0">
                <a:solidFill>
                  <a:srgbClr val="009900"/>
                </a:solidFill>
              </a:rPr>
              <a:t>Unclassified</a:t>
            </a:r>
          </a:p>
        </p:txBody>
      </p:sp>
      <p:sp>
        <p:nvSpPr>
          <p:cNvPr id="2" name="Title 1"/>
          <p:cNvSpPr>
            <a:spLocks noGrp="1"/>
          </p:cNvSpPr>
          <p:nvPr>
            <p:ph type="title"/>
          </p:nvPr>
        </p:nvSpPr>
        <p:spPr>
          <a:xfrm>
            <a:off x="1524000" y="319088"/>
            <a:ext cx="6324600" cy="539750"/>
          </a:xfrm>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4" name="Text Box 5"/>
          <p:cNvSpPr txBox="1">
            <a:spLocks noChangeArrowheads="1"/>
          </p:cNvSpPr>
          <p:nvPr userDrawn="1"/>
        </p:nvSpPr>
        <p:spPr bwMode="auto">
          <a:xfrm>
            <a:off x="1143000" y="0"/>
            <a:ext cx="2044700" cy="338138"/>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dirty="0">
                <a:solidFill>
                  <a:srgbClr val="009900"/>
                </a:solidFill>
              </a:rPr>
              <a:t>Unclassified/FOUO</a:t>
            </a:r>
          </a:p>
        </p:txBody>
      </p:sp>
      <p:sp>
        <p:nvSpPr>
          <p:cNvPr id="5" name="Text Box 6"/>
          <p:cNvSpPr txBox="1">
            <a:spLocks noChangeArrowheads="1"/>
          </p:cNvSpPr>
          <p:nvPr userDrawn="1"/>
        </p:nvSpPr>
        <p:spPr bwMode="auto">
          <a:xfrm>
            <a:off x="6248400" y="6557963"/>
            <a:ext cx="2044700" cy="339725"/>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dirty="0">
                <a:solidFill>
                  <a:srgbClr val="009900"/>
                </a:solidFill>
              </a:rPr>
              <a:t>Unclassified/FOUO</a:t>
            </a:r>
          </a:p>
        </p:txBody>
      </p:sp>
      <p:sp>
        <p:nvSpPr>
          <p:cNvPr id="2" name="Title 1"/>
          <p:cNvSpPr>
            <a:spLocks noGrp="1"/>
          </p:cNvSpPr>
          <p:nvPr>
            <p:ph type="title"/>
          </p:nvPr>
        </p:nvSpPr>
        <p:spPr>
          <a:xfrm>
            <a:off x="1524000" y="319088"/>
            <a:ext cx="6324600" cy="539750"/>
          </a:xfrm>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29865" y="9144"/>
            <a:ext cx="1170977" cy="1207008"/>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28671" y="8467"/>
            <a:ext cx="1170977" cy="1207008"/>
          </a:xfrm>
          <a:prstGeom prst="rect">
            <a:avLst/>
          </a:prstGeom>
        </p:spPr>
      </p:pic>
      <p:sp>
        <p:nvSpPr>
          <p:cNvPr id="9" name="Text Box 5"/>
          <p:cNvSpPr txBox="1">
            <a:spLocks noChangeArrowheads="1"/>
          </p:cNvSpPr>
          <p:nvPr userDrawn="1"/>
        </p:nvSpPr>
        <p:spPr bwMode="auto">
          <a:xfrm>
            <a:off x="1143000" y="0"/>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dirty="0">
                <a:solidFill>
                  <a:srgbClr val="009900"/>
                </a:solidFill>
              </a:rPr>
              <a:t>Unclassified</a:t>
            </a:r>
          </a:p>
        </p:txBody>
      </p:sp>
      <p:sp>
        <p:nvSpPr>
          <p:cNvPr id="10" name="Text Box 6"/>
          <p:cNvSpPr txBox="1">
            <a:spLocks noChangeArrowheads="1"/>
          </p:cNvSpPr>
          <p:nvPr userDrawn="1"/>
        </p:nvSpPr>
        <p:spPr bwMode="auto">
          <a:xfrm>
            <a:off x="6705600" y="6557963"/>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dirty="0">
                <a:solidFill>
                  <a:srgbClr val="009900"/>
                </a:solidFill>
              </a:rPr>
              <a:t>Unclassified</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24000" y="319088"/>
            <a:ext cx="6422796" cy="539750"/>
          </a:xfrm>
        </p:spPr>
        <p:txBody>
          <a:bodyPr/>
          <a:lstStyle/>
          <a:p>
            <a:r>
              <a:rPr lang="en-US"/>
              <a:t>Click to edit Master title style</a:t>
            </a:r>
          </a:p>
        </p:txBody>
      </p:sp>
      <p:sp>
        <p:nvSpPr>
          <p:cNvPr id="3" name="Content Placeholder 2"/>
          <p:cNvSpPr>
            <a:spLocks noGrp="1"/>
          </p:cNvSpPr>
          <p:nvPr>
            <p:ph sz="half" idx="1"/>
          </p:nvPr>
        </p:nvSpPr>
        <p:spPr>
          <a:xfrm>
            <a:off x="554038" y="1295400"/>
            <a:ext cx="4070350" cy="47259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76788" y="1295400"/>
            <a:ext cx="4071937" cy="47259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28671" y="8467"/>
            <a:ext cx="1170977" cy="1207008"/>
          </a:xfrm>
          <a:prstGeom prst="rect">
            <a:avLst/>
          </a:prstGeom>
        </p:spPr>
      </p:pic>
      <p:sp>
        <p:nvSpPr>
          <p:cNvPr id="8" name="Text Box 5"/>
          <p:cNvSpPr txBox="1">
            <a:spLocks noChangeArrowheads="1"/>
          </p:cNvSpPr>
          <p:nvPr userDrawn="1"/>
        </p:nvSpPr>
        <p:spPr bwMode="auto">
          <a:xfrm>
            <a:off x="1143000" y="0"/>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dirty="0">
                <a:solidFill>
                  <a:srgbClr val="009900"/>
                </a:solidFill>
              </a:rPr>
              <a:t>Unclassified</a:t>
            </a:r>
          </a:p>
        </p:txBody>
      </p:sp>
      <p:sp>
        <p:nvSpPr>
          <p:cNvPr id="10" name="Text Box 6"/>
          <p:cNvSpPr txBox="1">
            <a:spLocks noChangeArrowheads="1"/>
          </p:cNvSpPr>
          <p:nvPr userDrawn="1"/>
        </p:nvSpPr>
        <p:spPr bwMode="auto">
          <a:xfrm>
            <a:off x="6705600" y="6557963"/>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dirty="0">
                <a:solidFill>
                  <a:srgbClr val="009900"/>
                </a:solidFill>
              </a:rPr>
              <a:t>Unclassified</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33035" cy="498360"/>
          </a:xfrm>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28671" y="8467"/>
            <a:ext cx="1170977" cy="1207008"/>
          </a:xfrm>
          <a:prstGeom prst="rect">
            <a:avLst/>
          </a:prstGeom>
        </p:spPr>
      </p:pic>
      <p:sp>
        <p:nvSpPr>
          <p:cNvPr id="10" name="Text Box 5"/>
          <p:cNvSpPr txBox="1">
            <a:spLocks noChangeArrowheads="1"/>
          </p:cNvSpPr>
          <p:nvPr userDrawn="1"/>
        </p:nvSpPr>
        <p:spPr bwMode="auto">
          <a:xfrm>
            <a:off x="1143000" y="0"/>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dirty="0">
                <a:solidFill>
                  <a:srgbClr val="009900"/>
                </a:solidFill>
              </a:rPr>
              <a:t>Unclassified</a:t>
            </a:r>
          </a:p>
        </p:txBody>
      </p:sp>
      <p:sp>
        <p:nvSpPr>
          <p:cNvPr id="12" name="Text Box 6"/>
          <p:cNvSpPr txBox="1">
            <a:spLocks noChangeArrowheads="1"/>
          </p:cNvSpPr>
          <p:nvPr userDrawn="1"/>
        </p:nvSpPr>
        <p:spPr bwMode="auto">
          <a:xfrm>
            <a:off x="6705600" y="6557963"/>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dirty="0">
                <a:solidFill>
                  <a:srgbClr val="009900"/>
                </a:solidFill>
              </a:rPr>
              <a:t>Unclassified</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524000" y="319088"/>
            <a:ext cx="6375662" cy="539750"/>
          </a:xfrm>
        </p:spPr>
        <p:txBody>
          <a:bodyPr/>
          <a:lstStyle/>
          <a:p>
            <a:r>
              <a:rPr lang="en-US" dirty="0"/>
              <a:t>Click to edit Master title style</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28671" y="8467"/>
            <a:ext cx="1170977" cy="1207008"/>
          </a:xfrm>
          <a:prstGeom prst="rect">
            <a:avLst/>
          </a:prstGeom>
        </p:spPr>
      </p:pic>
      <p:sp>
        <p:nvSpPr>
          <p:cNvPr id="8" name="Text Box 5"/>
          <p:cNvSpPr txBox="1">
            <a:spLocks noChangeArrowheads="1"/>
          </p:cNvSpPr>
          <p:nvPr userDrawn="1"/>
        </p:nvSpPr>
        <p:spPr bwMode="auto">
          <a:xfrm>
            <a:off x="1143000" y="0"/>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dirty="0">
                <a:solidFill>
                  <a:srgbClr val="009900"/>
                </a:solidFill>
              </a:rPr>
              <a:t>Unclassified</a:t>
            </a:r>
          </a:p>
        </p:txBody>
      </p:sp>
      <p:sp>
        <p:nvSpPr>
          <p:cNvPr id="9" name="Text Box 6"/>
          <p:cNvSpPr txBox="1">
            <a:spLocks noChangeArrowheads="1"/>
          </p:cNvSpPr>
          <p:nvPr userDrawn="1"/>
        </p:nvSpPr>
        <p:spPr bwMode="auto">
          <a:xfrm>
            <a:off x="6705600" y="6557963"/>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dirty="0">
                <a:solidFill>
                  <a:srgbClr val="009900"/>
                </a:solidFill>
              </a:rPr>
              <a:t>Unclassified</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28671" y="8467"/>
            <a:ext cx="1170977" cy="1207008"/>
          </a:xfrm>
          <a:prstGeom prst="rect">
            <a:avLst/>
          </a:prstGeom>
        </p:spPr>
      </p:pic>
      <p:sp>
        <p:nvSpPr>
          <p:cNvPr id="7" name="Text Box 5"/>
          <p:cNvSpPr txBox="1">
            <a:spLocks noChangeArrowheads="1"/>
          </p:cNvSpPr>
          <p:nvPr userDrawn="1"/>
        </p:nvSpPr>
        <p:spPr bwMode="auto">
          <a:xfrm>
            <a:off x="1143000" y="0"/>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dirty="0">
                <a:solidFill>
                  <a:srgbClr val="009900"/>
                </a:solidFill>
              </a:rPr>
              <a:t>Unclassified</a:t>
            </a:r>
          </a:p>
        </p:txBody>
      </p:sp>
      <p:sp>
        <p:nvSpPr>
          <p:cNvPr id="8" name="Text Box 6"/>
          <p:cNvSpPr txBox="1">
            <a:spLocks noChangeArrowheads="1"/>
          </p:cNvSpPr>
          <p:nvPr userDrawn="1"/>
        </p:nvSpPr>
        <p:spPr bwMode="auto">
          <a:xfrm>
            <a:off x="6705600" y="6557963"/>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dirty="0">
                <a:solidFill>
                  <a:srgbClr val="009900"/>
                </a:solidFill>
              </a:rPr>
              <a:t>Unclassified</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28671" y="8467"/>
            <a:ext cx="1170977" cy="1207008"/>
          </a:xfrm>
          <a:prstGeom prst="rect">
            <a:avLst/>
          </a:prstGeom>
        </p:spPr>
      </p:pic>
      <p:sp>
        <p:nvSpPr>
          <p:cNvPr id="10" name="Text Box 5"/>
          <p:cNvSpPr txBox="1">
            <a:spLocks noChangeArrowheads="1"/>
          </p:cNvSpPr>
          <p:nvPr userDrawn="1"/>
        </p:nvSpPr>
        <p:spPr bwMode="auto">
          <a:xfrm>
            <a:off x="1143000" y="0"/>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dirty="0">
                <a:solidFill>
                  <a:srgbClr val="009900"/>
                </a:solidFill>
              </a:rPr>
              <a:t>Unclassified</a:t>
            </a:r>
          </a:p>
        </p:txBody>
      </p:sp>
      <p:sp>
        <p:nvSpPr>
          <p:cNvPr id="11" name="Text Box 6"/>
          <p:cNvSpPr txBox="1">
            <a:spLocks noChangeArrowheads="1"/>
          </p:cNvSpPr>
          <p:nvPr userDrawn="1"/>
        </p:nvSpPr>
        <p:spPr bwMode="auto">
          <a:xfrm>
            <a:off x="6705600" y="6557963"/>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dirty="0">
                <a:solidFill>
                  <a:srgbClr val="009900"/>
                </a:solidFill>
              </a:rPr>
              <a:t>Unclassified</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2" name="Group 55"/>
          <p:cNvGrpSpPr>
            <a:grpSpLocks/>
          </p:cNvGrpSpPr>
          <p:nvPr userDrawn="1"/>
        </p:nvGrpSpPr>
        <p:grpSpPr bwMode="auto">
          <a:xfrm>
            <a:off x="136642" y="865188"/>
            <a:ext cx="8504121" cy="134937"/>
            <a:chOff x="0" y="534"/>
            <a:chExt cx="5443" cy="85"/>
          </a:xfrm>
        </p:grpSpPr>
        <p:sp>
          <p:nvSpPr>
            <p:cNvPr id="1080" name="Rectangle 56"/>
            <p:cNvSpPr>
              <a:spLocks noChangeArrowheads="1"/>
            </p:cNvSpPr>
            <p:nvPr/>
          </p:nvSpPr>
          <p:spPr bwMode="auto">
            <a:xfrm>
              <a:off x="3739" y="534"/>
              <a:ext cx="247" cy="85"/>
            </a:xfrm>
            <a:prstGeom prst="rect">
              <a:avLst/>
            </a:prstGeom>
            <a:solidFill>
              <a:srgbClr val="003399"/>
            </a:solidFill>
            <a:ln w="12700">
              <a:noFill/>
              <a:miter lim="800000"/>
              <a:headEnd/>
              <a:tailEnd/>
            </a:ln>
            <a:effectLst/>
          </p:spPr>
          <p:txBody>
            <a:bodyPr wrap="none" anchor="ctr"/>
            <a:lstStyle/>
            <a:p>
              <a:pPr fontAlgn="base">
                <a:spcBef>
                  <a:spcPct val="0"/>
                </a:spcBef>
                <a:spcAft>
                  <a:spcPct val="0"/>
                </a:spcAft>
                <a:defRPr/>
              </a:pPr>
              <a:endParaRPr lang="en-US" sz="800" b="1" dirty="0">
                <a:solidFill>
                  <a:srgbClr val="000000"/>
                </a:solidFill>
              </a:endParaRPr>
            </a:p>
          </p:txBody>
        </p:sp>
        <p:sp>
          <p:nvSpPr>
            <p:cNvPr id="1081" name="Rectangle 57"/>
            <p:cNvSpPr>
              <a:spLocks noChangeArrowheads="1"/>
            </p:cNvSpPr>
            <p:nvPr/>
          </p:nvSpPr>
          <p:spPr bwMode="auto">
            <a:xfrm>
              <a:off x="4012" y="534"/>
              <a:ext cx="221" cy="85"/>
            </a:xfrm>
            <a:prstGeom prst="rect">
              <a:avLst/>
            </a:prstGeom>
            <a:solidFill>
              <a:srgbClr val="003399"/>
            </a:solidFill>
            <a:ln w="12700">
              <a:noFill/>
              <a:miter lim="800000"/>
              <a:headEnd/>
              <a:tailEnd/>
            </a:ln>
            <a:effectLst/>
          </p:spPr>
          <p:txBody>
            <a:bodyPr wrap="none" anchor="ctr"/>
            <a:lstStyle/>
            <a:p>
              <a:pPr fontAlgn="base">
                <a:spcBef>
                  <a:spcPct val="0"/>
                </a:spcBef>
                <a:spcAft>
                  <a:spcPct val="0"/>
                </a:spcAft>
                <a:defRPr/>
              </a:pPr>
              <a:endParaRPr lang="en-US" sz="800" b="1" dirty="0">
                <a:solidFill>
                  <a:srgbClr val="000000"/>
                </a:solidFill>
              </a:endParaRPr>
            </a:p>
          </p:txBody>
        </p:sp>
        <p:sp>
          <p:nvSpPr>
            <p:cNvPr id="1082" name="Rectangle 58"/>
            <p:cNvSpPr>
              <a:spLocks noChangeArrowheads="1"/>
            </p:cNvSpPr>
            <p:nvPr/>
          </p:nvSpPr>
          <p:spPr bwMode="auto">
            <a:xfrm>
              <a:off x="4260" y="534"/>
              <a:ext cx="197" cy="85"/>
            </a:xfrm>
            <a:prstGeom prst="rect">
              <a:avLst/>
            </a:prstGeom>
            <a:solidFill>
              <a:srgbClr val="003399"/>
            </a:solidFill>
            <a:ln w="12700">
              <a:noFill/>
              <a:miter lim="800000"/>
              <a:headEnd/>
              <a:tailEnd/>
            </a:ln>
            <a:effectLst/>
          </p:spPr>
          <p:txBody>
            <a:bodyPr wrap="none" anchor="ctr"/>
            <a:lstStyle/>
            <a:p>
              <a:pPr fontAlgn="base">
                <a:spcBef>
                  <a:spcPct val="0"/>
                </a:spcBef>
                <a:spcAft>
                  <a:spcPct val="0"/>
                </a:spcAft>
                <a:defRPr/>
              </a:pPr>
              <a:endParaRPr lang="en-US" sz="800" b="1" dirty="0">
                <a:solidFill>
                  <a:srgbClr val="000000"/>
                </a:solidFill>
              </a:endParaRPr>
            </a:p>
          </p:txBody>
        </p:sp>
        <p:sp>
          <p:nvSpPr>
            <p:cNvPr id="1083" name="Rectangle 59"/>
            <p:cNvSpPr>
              <a:spLocks noChangeArrowheads="1"/>
            </p:cNvSpPr>
            <p:nvPr/>
          </p:nvSpPr>
          <p:spPr bwMode="auto">
            <a:xfrm>
              <a:off x="4484" y="534"/>
              <a:ext cx="174" cy="85"/>
            </a:xfrm>
            <a:prstGeom prst="rect">
              <a:avLst/>
            </a:prstGeom>
            <a:solidFill>
              <a:srgbClr val="003399"/>
            </a:solidFill>
            <a:ln w="12700">
              <a:noFill/>
              <a:miter lim="800000"/>
              <a:headEnd/>
              <a:tailEnd/>
            </a:ln>
            <a:effectLst/>
          </p:spPr>
          <p:txBody>
            <a:bodyPr wrap="none" anchor="ctr"/>
            <a:lstStyle/>
            <a:p>
              <a:pPr fontAlgn="base">
                <a:spcBef>
                  <a:spcPct val="0"/>
                </a:spcBef>
                <a:spcAft>
                  <a:spcPct val="0"/>
                </a:spcAft>
                <a:defRPr/>
              </a:pPr>
              <a:endParaRPr lang="en-US" sz="800" b="1" dirty="0">
                <a:solidFill>
                  <a:srgbClr val="000000"/>
                </a:solidFill>
              </a:endParaRPr>
            </a:p>
          </p:txBody>
        </p:sp>
        <p:sp>
          <p:nvSpPr>
            <p:cNvPr id="1084" name="Rectangle 60"/>
            <p:cNvSpPr>
              <a:spLocks noChangeArrowheads="1"/>
            </p:cNvSpPr>
            <p:nvPr/>
          </p:nvSpPr>
          <p:spPr bwMode="auto">
            <a:xfrm>
              <a:off x="4684" y="534"/>
              <a:ext cx="150" cy="85"/>
            </a:xfrm>
            <a:prstGeom prst="rect">
              <a:avLst/>
            </a:prstGeom>
            <a:solidFill>
              <a:srgbClr val="003399"/>
            </a:solidFill>
            <a:ln w="12700">
              <a:noFill/>
              <a:miter lim="800000"/>
              <a:headEnd/>
              <a:tailEnd/>
            </a:ln>
            <a:effectLst/>
          </p:spPr>
          <p:txBody>
            <a:bodyPr wrap="none" anchor="ctr"/>
            <a:lstStyle/>
            <a:p>
              <a:pPr fontAlgn="base">
                <a:spcBef>
                  <a:spcPct val="0"/>
                </a:spcBef>
                <a:spcAft>
                  <a:spcPct val="0"/>
                </a:spcAft>
                <a:defRPr/>
              </a:pPr>
              <a:endParaRPr lang="en-US" sz="800" b="1" dirty="0">
                <a:solidFill>
                  <a:srgbClr val="000000"/>
                </a:solidFill>
              </a:endParaRPr>
            </a:p>
          </p:txBody>
        </p:sp>
        <p:sp>
          <p:nvSpPr>
            <p:cNvPr id="1085" name="Rectangle 61"/>
            <p:cNvSpPr>
              <a:spLocks noChangeArrowheads="1"/>
            </p:cNvSpPr>
            <p:nvPr/>
          </p:nvSpPr>
          <p:spPr bwMode="auto">
            <a:xfrm>
              <a:off x="4859" y="534"/>
              <a:ext cx="127" cy="85"/>
            </a:xfrm>
            <a:prstGeom prst="rect">
              <a:avLst/>
            </a:prstGeom>
            <a:solidFill>
              <a:srgbClr val="003399"/>
            </a:solidFill>
            <a:ln w="12700">
              <a:noFill/>
              <a:miter lim="800000"/>
              <a:headEnd/>
              <a:tailEnd/>
            </a:ln>
            <a:effectLst/>
          </p:spPr>
          <p:txBody>
            <a:bodyPr wrap="none" anchor="ctr"/>
            <a:lstStyle/>
            <a:p>
              <a:pPr fontAlgn="base">
                <a:spcBef>
                  <a:spcPct val="0"/>
                </a:spcBef>
                <a:spcAft>
                  <a:spcPct val="0"/>
                </a:spcAft>
                <a:defRPr/>
              </a:pPr>
              <a:endParaRPr lang="en-US" sz="800" b="1" dirty="0">
                <a:solidFill>
                  <a:srgbClr val="000000"/>
                </a:solidFill>
              </a:endParaRPr>
            </a:p>
          </p:txBody>
        </p:sp>
        <p:sp>
          <p:nvSpPr>
            <p:cNvPr id="1086" name="Rectangle 62"/>
            <p:cNvSpPr>
              <a:spLocks noChangeArrowheads="1"/>
            </p:cNvSpPr>
            <p:nvPr/>
          </p:nvSpPr>
          <p:spPr bwMode="auto">
            <a:xfrm>
              <a:off x="0" y="534"/>
              <a:ext cx="3711" cy="85"/>
            </a:xfrm>
            <a:prstGeom prst="rect">
              <a:avLst/>
            </a:prstGeom>
            <a:solidFill>
              <a:srgbClr val="003399"/>
            </a:solidFill>
            <a:ln w="12700">
              <a:noFill/>
              <a:miter lim="800000"/>
              <a:headEnd/>
              <a:tailEnd/>
            </a:ln>
            <a:effectLst/>
          </p:spPr>
          <p:txBody>
            <a:bodyPr wrap="none" anchor="ctr"/>
            <a:lstStyle/>
            <a:p>
              <a:pPr fontAlgn="base">
                <a:spcBef>
                  <a:spcPct val="0"/>
                </a:spcBef>
                <a:spcAft>
                  <a:spcPct val="0"/>
                </a:spcAft>
                <a:defRPr/>
              </a:pPr>
              <a:endParaRPr lang="en-US" sz="800" b="1" dirty="0">
                <a:solidFill>
                  <a:srgbClr val="000000"/>
                </a:solidFill>
              </a:endParaRPr>
            </a:p>
          </p:txBody>
        </p:sp>
        <p:sp>
          <p:nvSpPr>
            <p:cNvPr id="1087" name="Rectangle 63"/>
            <p:cNvSpPr>
              <a:spLocks noChangeArrowheads="1"/>
            </p:cNvSpPr>
            <p:nvPr/>
          </p:nvSpPr>
          <p:spPr bwMode="auto">
            <a:xfrm>
              <a:off x="5350" y="534"/>
              <a:ext cx="45" cy="85"/>
            </a:xfrm>
            <a:prstGeom prst="rect">
              <a:avLst/>
            </a:prstGeom>
            <a:solidFill>
              <a:srgbClr val="003399"/>
            </a:solidFill>
            <a:ln w="12700">
              <a:noFill/>
              <a:miter lim="800000"/>
              <a:headEnd/>
              <a:tailEnd/>
            </a:ln>
            <a:effectLst/>
          </p:spPr>
          <p:txBody>
            <a:bodyPr wrap="none" anchor="ctr"/>
            <a:lstStyle/>
            <a:p>
              <a:pPr fontAlgn="base">
                <a:spcBef>
                  <a:spcPct val="0"/>
                </a:spcBef>
                <a:spcAft>
                  <a:spcPct val="0"/>
                </a:spcAft>
                <a:defRPr/>
              </a:pPr>
              <a:endParaRPr lang="en-US" sz="800" b="1" dirty="0">
                <a:solidFill>
                  <a:srgbClr val="000000"/>
                </a:solidFill>
              </a:endParaRPr>
            </a:p>
          </p:txBody>
        </p:sp>
        <p:sp>
          <p:nvSpPr>
            <p:cNvPr id="1088" name="Rectangle 64"/>
            <p:cNvSpPr>
              <a:spLocks noChangeArrowheads="1"/>
            </p:cNvSpPr>
            <p:nvPr/>
          </p:nvSpPr>
          <p:spPr bwMode="auto">
            <a:xfrm>
              <a:off x="5254" y="534"/>
              <a:ext cx="70" cy="85"/>
            </a:xfrm>
            <a:prstGeom prst="rect">
              <a:avLst/>
            </a:prstGeom>
            <a:solidFill>
              <a:srgbClr val="003399"/>
            </a:solidFill>
            <a:ln w="12700">
              <a:noFill/>
              <a:miter lim="800000"/>
              <a:headEnd/>
              <a:tailEnd/>
            </a:ln>
            <a:effectLst/>
          </p:spPr>
          <p:txBody>
            <a:bodyPr wrap="none" anchor="ctr"/>
            <a:lstStyle/>
            <a:p>
              <a:pPr fontAlgn="base">
                <a:spcBef>
                  <a:spcPct val="0"/>
                </a:spcBef>
                <a:spcAft>
                  <a:spcPct val="0"/>
                </a:spcAft>
                <a:defRPr/>
              </a:pPr>
              <a:endParaRPr lang="en-US" sz="800" b="1" dirty="0">
                <a:solidFill>
                  <a:srgbClr val="000000"/>
                </a:solidFill>
              </a:endParaRPr>
            </a:p>
          </p:txBody>
        </p:sp>
        <p:sp>
          <p:nvSpPr>
            <p:cNvPr id="1089" name="Rectangle 65"/>
            <p:cNvSpPr>
              <a:spLocks noChangeArrowheads="1"/>
            </p:cNvSpPr>
            <p:nvPr/>
          </p:nvSpPr>
          <p:spPr bwMode="auto">
            <a:xfrm>
              <a:off x="5139" y="534"/>
              <a:ext cx="91" cy="85"/>
            </a:xfrm>
            <a:prstGeom prst="rect">
              <a:avLst/>
            </a:prstGeom>
            <a:solidFill>
              <a:srgbClr val="003399"/>
            </a:solidFill>
            <a:ln w="12700">
              <a:noFill/>
              <a:miter lim="800000"/>
              <a:headEnd/>
              <a:tailEnd/>
            </a:ln>
            <a:effectLst/>
          </p:spPr>
          <p:txBody>
            <a:bodyPr wrap="none" anchor="ctr"/>
            <a:lstStyle/>
            <a:p>
              <a:pPr fontAlgn="base">
                <a:spcBef>
                  <a:spcPct val="0"/>
                </a:spcBef>
                <a:spcAft>
                  <a:spcPct val="0"/>
                </a:spcAft>
                <a:defRPr/>
              </a:pPr>
              <a:endParaRPr lang="en-US" sz="800" b="1" dirty="0">
                <a:solidFill>
                  <a:srgbClr val="000000"/>
                </a:solidFill>
              </a:endParaRPr>
            </a:p>
          </p:txBody>
        </p:sp>
        <p:sp>
          <p:nvSpPr>
            <p:cNvPr id="1090" name="Rectangle 66"/>
            <p:cNvSpPr>
              <a:spLocks noChangeArrowheads="1"/>
            </p:cNvSpPr>
            <p:nvPr/>
          </p:nvSpPr>
          <p:spPr bwMode="auto">
            <a:xfrm>
              <a:off x="5011" y="534"/>
              <a:ext cx="102" cy="85"/>
            </a:xfrm>
            <a:prstGeom prst="rect">
              <a:avLst/>
            </a:prstGeom>
            <a:solidFill>
              <a:srgbClr val="003399"/>
            </a:solidFill>
            <a:ln w="12700">
              <a:noFill/>
              <a:miter lim="800000"/>
              <a:headEnd/>
              <a:tailEnd/>
            </a:ln>
            <a:effectLst/>
          </p:spPr>
          <p:txBody>
            <a:bodyPr wrap="none" anchor="ctr"/>
            <a:lstStyle/>
            <a:p>
              <a:pPr fontAlgn="base">
                <a:spcBef>
                  <a:spcPct val="0"/>
                </a:spcBef>
                <a:spcAft>
                  <a:spcPct val="0"/>
                </a:spcAft>
                <a:defRPr/>
              </a:pPr>
              <a:endParaRPr lang="en-US" sz="800" b="1" dirty="0">
                <a:solidFill>
                  <a:srgbClr val="000000"/>
                </a:solidFill>
              </a:endParaRPr>
            </a:p>
          </p:txBody>
        </p:sp>
        <p:sp>
          <p:nvSpPr>
            <p:cNvPr id="1091" name="Rectangle 67"/>
            <p:cNvSpPr>
              <a:spLocks noChangeArrowheads="1"/>
            </p:cNvSpPr>
            <p:nvPr/>
          </p:nvSpPr>
          <p:spPr bwMode="auto">
            <a:xfrm>
              <a:off x="5420" y="534"/>
              <a:ext cx="23" cy="85"/>
            </a:xfrm>
            <a:prstGeom prst="rect">
              <a:avLst/>
            </a:prstGeom>
            <a:solidFill>
              <a:srgbClr val="003399"/>
            </a:solidFill>
            <a:ln w="12700">
              <a:noFill/>
              <a:miter lim="800000"/>
              <a:headEnd/>
              <a:tailEnd/>
            </a:ln>
            <a:effectLst/>
          </p:spPr>
          <p:txBody>
            <a:bodyPr wrap="none" anchor="ctr"/>
            <a:lstStyle/>
            <a:p>
              <a:pPr fontAlgn="base">
                <a:spcBef>
                  <a:spcPct val="0"/>
                </a:spcBef>
                <a:spcAft>
                  <a:spcPct val="0"/>
                </a:spcAft>
                <a:defRPr/>
              </a:pPr>
              <a:endParaRPr lang="en-US" sz="800" b="1" dirty="0">
                <a:solidFill>
                  <a:srgbClr val="000000"/>
                </a:solidFill>
              </a:endParaRPr>
            </a:p>
          </p:txBody>
        </p:sp>
      </p:grpSp>
      <p:sp>
        <p:nvSpPr>
          <p:cNvPr id="1027" name="Rectangle 22"/>
          <p:cNvSpPr>
            <a:spLocks noGrp="1" noChangeArrowheads="1"/>
          </p:cNvSpPr>
          <p:nvPr>
            <p:ph type="title"/>
          </p:nvPr>
        </p:nvSpPr>
        <p:spPr bwMode="auto">
          <a:xfrm>
            <a:off x="1524000" y="319088"/>
            <a:ext cx="7100888" cy="539750"/>
          </a:xfrm>
          <a:prstGeom prst="rect">
            <a:avLst/>
          </a:prstGeom>
          <a:noFill/>
          <a:ln w="12700">
            <a:noFill/>
            <a:miter lim="800000"/>
            <a:headEnd/>
            <a:tailEnd/>
          </a:ln>
        </p:spPr>
        <p:txBody>
          <a:bodyPr vert="horz" wrap="square" lIns="85725" tIns="39688" rIns="85725" bIns="39688" numCol="1" anchor="b" anchorCtr="0" compatLnSpc="1">
            <a:prstTxWarp prst="textNoShape">
              <a:avLst/>
            </a:prstTxWarp>
          </a:bodyPr>
          <a:lstStyle/>
          <a:p>
            <a:pPr lvl="0"/>
            <a:r>
              <a:rPr lang="en-US"/>
              <a:t>Click to Edit Master Title Style:</a:t>
            </a:r>
            <a:br>
              <a:rPr lang="en-US"/>
            </a:br>
            <a:r>
              <a:rPr lang="en-US"/>
              <a:t>Multiple Lines</a:t>
            </a:r>
          </a:p>
        </p:txBody>
      </p:sp>
      <p:sp>
        <p:nvSpPr>
          <p:cNvPr id="1028" name="Rectangle 23"/>
          <p:cNvSpPr>
            <a:spLocks noGrp="1" noChangeArrowheads="1"/>
          </p:cNvSpPr>
          <p:nvPr>
            <p:ph type="body" idx="1"/>
          </p:nvPr>
        </p:nvSpPr>
        <p:spPr bwMode="auto">
          <a:xfrm>
            <a:off x="554038" y="1295400"/>
            <a:ext cx="8294687" cy="4725988"/>
          </a:xfrm>
          <a:prstGeom prst="rect">
            <a:avLst/>
          </a:prstGeom>
          <a:noFill/>
          <a:ln w="12700">
            <a:noFill/>
            <a:miter lim="800000"/>
            <a:headEnd/>
            <a:tailEnd/>
          </a:ln>
        </p:spPr>
        <p:txBody>
          <a:bodyPr vert="horz" wrap="square" lIns="85725" tIns="39688" rIns="85725" bIns="39688"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9" name="Rectangle 25"/>
          <p:cNvSpPr>
            <a:spLocks noChangeArrowheads="1"/>
          </p:cNvSpPr>
          <p:nvPr userDrawn="1"/>
        </p:nvSpPr>
        <p:spPr bwMode="auto">
          <a:xfrm>
            <a:off x="8382000" y="6553200"/>
            <a:ext cx="496888" cy="207963"/>
          </a:xfrm>
          <a:prstGeom prst="rect">
            <a:avLst/>
          </a:prstGeom>
          <a:noFill/>
          <a:ln w="12700">
            <a:noFill/>
            <a:miter lim="800000"/>
            <a:headEnd/>
            <a:tailEnd/>
          </a:ln>
          <a:effectLst/>
        </p:spPr>
        <p:txBody>
          <a:bodyPr lIns="87312" tIns="42862" rIns="87312" bIns="42862">
            <a:spAutoFit/>
          </a:bodyPr>
          <a:lstStyle/>
          <a:p>
            <a:pPr defTabSz="814388" eaLnBrk="0" fontAlgn="base" hangingPunct="0">
              <a:spcBef>
                <a:spcPct val="0"/>
              </a:spcBef>
              <a:spcAft>
                <a:spcPct val="0"/>
              </a:spcAft>
              <a:defRPr/>
            </a:pPr>
            <a:fld id="{817551D6-DE53-4ED6-AC80-9186A700D29E}" type="slidenum">
              <a:rPr lang="en-US" sz="800" b="1">
                <a:solidFill>
                  <a:srgbClr val="000000"/>
                </a:solidFill>
              </a:rPr>
              <a:pPr defTabSz="814388" eaLnBrk="0" fontAlgn="base" hangingPunct="0">
                <a:spcBef>
                  <a:spcPct val="0"/>
                </a:spcBef>
                <a:spcAft>
                  <a:spcPct val="0"/>
                </a:spcAft>
                <a:defRPr/>
              </a:pPr>
              <a:t>‹#›</a:t>
            </a:fld>
            <a:endParaRPr lang="en-US" sz="800" b="1" dirty="0">
              <a:solidFill>
                <a:srgbClr val="000000"/>
              </a:solidFill>
            </a:endParaRPr>
          </a:p>
        </p:txBody>
      </p:sp>
      <p:sp>
        <p:nvSpPr>
          <p:cNvPr id="67586" name="Rectangle 2"/>
          <p:cNvSpPr>
            <a:spLocks noChangeArrowheads="1"/>
          </p:cNvSpPr>
          <p:nvPr userDrawn="1"/>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endParaRPr lang="en-US" sz="800" b="1" dirty="0">
              <a:solidFill>
                <a:srgbClr val="000000"/>
              </a:solidFill>
            </a:endParaRPr>
          </a:p>
        </p:txBody>
      </p:sp>
      <p:pic>
        <p:nvPicPr>
          <p:cNvPr id="3" name="Picture 2"/>
          <p:cNvPicPr>
            <a:picLocks noChangeAspect="1"/>
          </p:cNvPicPr>
          <p:nvPr userDrawn="1"/>
        </p:nvPicPr>
        <p:blipFill>
          <a:blip r:embed="rId17" cstate="print">
            <a:extLst>
              <a:ext uri="{28A0092B-C50C-407E-A947-70E740481C1C}">
                <a14:useLocalDpi xmlns:a14="http://schemas.microsoft.com/office/drawing/2010/main" val="0"/>
              </a:ext>
            </a:extLst>
          </a:blip>
          <a:stretch>
            <a:fillRect/>
          </a:stretch>
        </p:blipFill>
        <p:spPr>
          <a:xfrm>
            <a:off x="35356" y="49353"/>
            <a:ext cx="1107644" cy="1093647"/>
          </a:xfrm>
          <a:prstGeom prst="rect">
            <a:avLst/>
          </a:prstGeom>
        </p:spPr>
      </p:pic>
    </p:spTree>
  </p:cSld>
  <p:clrMap bg1="dk2" tx1="lt1" bg2="dk1"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txStyles>
    <p:titleStyle>
      <a:lvl1pPr algn="r" rtl="0" eaLnBrk="0" fontAlgn="base" hangingPunct="0">
        <a:lnSpc>
          <a:spcPct val="70000"/>
        </a:lnSpc>
        <a:spcBef>
          <a:spcPct val="0"/>
        </a:spcBef>
        <a:spcAft>
          <a:spcPct val="0"/>
        </a:spcAft>
        <a:defRPr sz="3000" b="1" i="1">
          <a:solidFill>
            <a:schemeClr val="bg1"/>
          </a:solidFill>
          <a:latin typeface="+mj-lt"/>
          <a:ea typeface="+mj-ea"/>
          <a:cs typeface="+mj-cs"/>
        </a:defRPr>
      </a:lvl1pPr>
      <a:lvl2pPr algn="r" rtl="0" eaLnBrk="0" fontAlgn="base" hangingPunct="0">
        <a:lnSpc>
          <a:spcPct val="70000"/>
        </a:lnSpc>
        <a:spcBef>
          <a:spcPct val="0"/>
        </a:spcBef>
        <a:spcAft>
          <a:spcPct val="0"/>
        </a:spcAft>
        <a:defRPr sz="3000" b="1" i="1">
          <a:solidFill>
            <a:schemeClr val="bg1"/>
          </a:solidFill>
          <a:latin typeface="Arial" charset="0"/>
        </a:defRPr>
      </a:lvl2pPr>
      <a:lvl3pPr algn="r" rtl="0" eaLnBrk="0" fontAlgn="base" hangingPunct="0">
        <a:lnSpc>
          <a:spcPct val="70000"/>
        </a:lnSpc>
        <a:spcBef>
          <a:spcPct val="0"/>
        </a:spcBef>
        <a:spcAft>
          <a:spcPct val="0"/>
        </a:spcAft>
        <a:defRPr sz="3000" b="1" i="1">
          <a:solidFill>
            <a:schemeClr val="bg1"/>
          </a:solidFill>
          <a:latin typeface="Arial" charset="0"/>
        </a:defRPr>
      </a:lvl3pPr>
      <a:lvl4pPr algn="r" rtl="0" eaLnBrk="0" fontAlgn="base" hangingPunct="0">
        <a:lnSpc>
          <a:spcPct val="70000"/>
        </a:lnSpc>
        <a:spcBef>
          <a:spcPct val="0"/>
        </a:spcBef>
        <a:spcAft>
          <a:spcPct val="0"/>
        </a:spcAft>
        <a:defRPr sz="3000" b="1" i="1">
          <a:solidFill>
            <a:schemeClr val="bg1"/>
          </a:solidFill>
          <a:latin typeface="Arial" charset="0"/>
        </a:defRPr>
      </a:lvl4pPr>
      <a:lvl5pPr algn="r" rtl="0" eaLnBrk="0" fontAlgn="base" hangingPunct="0">
        <a:lnSpc>
          <a:spcPct val="70000"/>
        </a:lnSpc>
        <a:spcBef>
          <a:spcPct val="0"/>
        </a:spcBef>
        <a:spcAft>
          <a:spcPct val="0"/>
        </a:spcAft>
        <a:defRPr sz="3000" b="1" i="1">
          <a:solidFill>
            <a:schemeClr val="bg1"/>
          </a:solidFill>
          <a:latin typeface="Arial" charset="0"/>
        </a:defRPr>
      </a:lvl5pPr>
      <a:lvl6pPr marL="457200" algn="r" rtl="0" fontAlgn="base">
        <a:lnSpc>
          <a:spcPct val="70000"/>
        </a:lnSpc>
        <a:spcBef>
          <a:spcPct val="0"/>
        </a:spcBef>
        <a:spcAft>
          <a:spcPct val="0"/>
        </a:spcAft>
        <a:defRPr sz="3000" b="1" i="1">
          <a:solidFill>
            <a:schemeClr val="bg1"/>
          </a:solidFill>
          <a:latin typeface="Arial" charset="0"/>
        </a:defRPr>
      </a:lvl6pPr>
      <a:lvl7pPr marL="914400" algn="r" rtl="0" fontAlgn="base">
        <a:lnSpc>
          <a:spcPct val="70000"/>
        </a:lnSpc>
        <a:spcBef>
          <a:spcPct val="0"/>
        </a:spcBef>
        <a:spcAft>
          <a:spcPct val="0"/>
        </a:spcAft>
        <a:defRPr sz="3000" b="1" i="1">
          <a:solidFill>
            <a:schemeClr val="bg1"/>
          </a:solidFill>
          <a:latin typeface="Arial" charset="0"/>
        </a:defRPr>
      </a:lvl7pPr>
      <a:lvl8pPr marL="1371600" algn="r" rtl="0" fontAlgn="base">
        <a:lnSpc>
          <a:spcPct val="70000"/>
        </a:lnSpc>
        <a:spcBef>
          <a:spcPct val="0"/>
        </a:spcBef>
        <a:spcAft>
          <a:spcPct val="0"/>
        </a:spcAft>
        <a:defRPr sz="3000" b="1" i="1">
          <a:solidFill>
            <a:schemeClr val="bg1"/>
          </a:solidFill>
          <a:latin typeface="Arial" charset="0"/>
        </a:defRPr>
      </a:lvl8pPr>
      <a:lvl9pPr marL="1828800" algn="r" rtl="0" fontAlgn="base">
        <a:lnSpc>
          <a:spcPct val="70000"/>
        </a:lnSpc>
        <a:spcBef>
          <a:spcPct val="0"/>
        </a:spcBef>
        <a:spcAft>
          <a:spcPct val="0"/>
        </a:spcAft>
        <a:defRPr sz="3000" b="1" i="1">
          <a:solidFill>
            <a:schemeClr val="bg1"/>
          </a:solidFill>
          <a:latin typeface="Arial" charset="0"/>
        </a:defRPr>
      </a:lvl9pPr>
    </p:titleStyle>
    <p:body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sz="quarter"/>
          </p:nvPr>
        </p:nvSpPr>
        <p:spPr>
          <a:xfrm>
            <a:off x="3352800" y="1524000"/>
            <a:ext cx="5484813" cy="1371600"/>
          </a:xfrm>
        </p:spPr>
        <p:txBody>
          <a:bodyPr/>
          <a:lstStyle/>
          <a:p>
            <a:r>
              <a:rPr lang="en-US" dirty="0"/>
              <a:t>Memory Management</a:t>
            </a:r>
          </a:p>
        </p:txBody>
      </p:sp>
      <p:sp>
        <p:nvSpPr>
          <p:cNvPr id="6" name="TextBox 5"/>
          <p:cNvSpPr txBox="1"/>
          <p:nvPr/>
        </p:nvSpPr>
        <p:spPr>
          <a:xfrm>
            <a:off x="2667000" y="0"/>
            <a:ext cx="3733800" cy="369332"/>
          </a:xfrm>
          <a:prstGeom prst="rect">
            <a:avLst/>
          </a:prstGeom>
          <a:noFill/>
        </p:spPr>
        <p:txBody>
          <a:bodyPr wrap="square" rtlCol="0">
            <a:spAutoFit/>
          </a:bodyPr>
          <a:lstStyle/>
          <a:p>
            <a:pPr algn="ctr"/>
            <a:r>
              <a:rPr lang="en-US" b="1">
                <a:solidFill>
                  <a:srgbClr val="00B050"/>
                </a:solidFill>
              </a:rPr>
              <a:t>UNCLASSIFIED</a:t>
            </a:r>
            <a:endParaRPr lang="en-US" b="1" dirty="0">
              <a:solidFill>
                <a:srgbClr val="00B050"/>
              </a:solidFill>
            </a:endParaRPr>
          </a:p>
        </p:txBody>
      </p:sp>
    </p:spTree>
    <p:extLst>
      <p:ext uri="{BB962C8B-B14F-4D97-AF65-F5344CB8AC3E}">
        <p14:creationId xmlns:p14="http://schemas.microsoft.com/office/powerpoint/2010/main" val="34038355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Concepts</a:t>
            </a: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899504" y="1219200"/>
            <a:ext cx="2086000" cy="5334000"/>
          </a:xfrm>
        </p:spPr>
      </p:pic>
      <p:sp>
        <p:nvSpPr>
          <p:cNvPr id="5" name="Content Placeholder 2"/>
          <p:cNvSpPr txBox="1">
            <a:spLocks/>
          </p:cNvSpPr>
          <p:nvPr/>
        </p:nvSpPr>
        <p:spPr bwMode="auto">
          <a:xfrm>
            <a:off x="554039" y="1295400"/>
            <a:ext cx="4627562" cy="4725988"/>
          </a:xfrm>
          <a:prstGeom prst="rect">
            <a:avLst/>
          </a:prstGeom>
          <a:noFill/>
          <a:ln w="12700">
            <a:noFill/>
            <a:miter lim="800000"/>
            <a:headEnd/>
            <a:tailEnd/>
          </a:ln>
        </p:spPr>
        <p:txBody>
          <a:bodyPr vert="horz" wrap="square" lIns="85725" tIns="39688" rIns="85725" bIns="39688" numCol="1" anchor="t"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r>
              <a:rPr lang="en-US" kern="0" dirty="0"/>
              <a:t>Typical C program sections in memory</a:t>
            </a:r>
          </a:p>
          <a:p>
            <a:pPr marL="914400" lvl="1" indent="-457200">
              <a:buFont typeface="+mj-lt"/>
              <a:buAutoNum type="arabicPeriod"/>
            </a:pPr>
            <a:r>
              <a:rPr lang="en-US" kern="0" dirty="0"/>
              <a:t>Text segment</a:t>
            </a:r>
          </a:p>
          <a:p>
            <a:pPr marL="914400" lvl="1" indent="-457200">
              <a:buFont typeface="+mj-lt"/>
              <a:buAutoNum type="arabicPeriod"/>
            </a:pPr>
            <a:r>
              <a:rPr lang="en-US" kern="0" dirty="0"/>
              <a:t>Data segment</a:t>
            </a:r>
          </a:p>
          <a:p>
            <a:pPr marL="914400" lvl="1" indent="-457200">
              <a:buFont typeface="+mj-lt"/>
              <a:buAutoNum type="arabicPeriod"/>
            </a:pPr>
            <a:r>
              <a:rPr lang="en-US" kern="0" dirty="0"/>
              <a:t>BSS segment</a:t>
            </a:r>
          </a:p>
          <a:p>
            <a:pPr marL="914400" lvl="1" indent="-457200">
              <a:buFont typeface="+mj-lt"/>
              <a:buAutoNum type="arabicPeriod"/>
            </a:pPr>
            <a:r>
              <a:rPr lang="en-US" kern="0" dirty="0"/>
              <a:t>Heap segment</a:t>
            </a:r>
          </a:p>
          <a:p>
            <a:pPr marL="914400" lvl="1" indent="-457200">
              <a:buFont typeface="+mj-lt"/>
              <a:buAutoNum type="arabicPeriod"/>
            </a:pPr>
            <a:r>
              <a:rPr lang="en-US" kern="0" dirty="0"/>
              <a:t>Stack segment</a:t>
            </a:r>
          </a:p>
        </p:txBody>
      </p:sp>
      <p:sp>
        <p:nvSpPr>
          <p:cNvPr id="9" name="TextBox 8"/>
          <p:cNvSpPr txBox="1"/>
          <p:nvPr/>
        </p:nvSpPr>
        <p:spPr>
          <a:xfrm>
            <a:off x="5087470" y="1080250"/>
            <a:ext cx="1981200" cy="307777"/>
          </a:xfrm>
          <a:prstGeom prst="rect">
            <a:avLst/>
          </a:prstGeom>
          <a:solidFill>
            <a:schemeClr val="bg1"/>
          </a:solidFill>
          <a:ln w="19050">
            <a:solidFill>
              <a:srgbClr val="008000"/>
            </a:solidFill>
          </a:ln>
        </p:spPr>
        <p:txBody>
          <a:bodyPr wrap="square" rtlCol="0">
            <a:spAutoFit/>
          </a:bodyPr>
          <a:lstStyle/>
          <a:p>
            <a:r>
              <a:rPr lang="en-US" sz="1400" b="1" dirty="0">
                <a:solidFill>
                  <a:srgbClr val="008000"/>
                </a:solidFill>
                <a:latin typeface="Courier New" panose="02070309020205020404" pitchFamily="49" charset="0"/>
                <a:cs typeface="Courier New" panose="02070309020205020404" pitchFamily="49" charset="0"/>
              </a:rPr>
              <a:t>High Address </a:t>
            </a:r>
            <a:r>
              <a:rPr lang="en-US" sz="1400" b="1" dirty="0">
                <a:solidFill>
                  <a:srgbClr val="008000"/>
                </a:solidFill>
                <a:latin typeface="Courier New" panose="02070309020205020404" pitchFamily="49" charset="0"/>
                <a:cs typeface="Courier New" panose="02070309020205020404" pitchFamily="49" charset="0"/>
                <a:sym typeface="Wingdings" panose="05000000000000000000" pitchFamily="2" charset="2"/>
              </a:rPr>
              <a:t></a:t>
            </a:r>
            <a:endParaRPr lang="en-US" sz="1400" b="1" dirty="0">
              <a:solidFill>
                <a:srgbClr val="008000"/>
              </a:solidFill>
              <a:latin typeface="Courier New" panose="02070309020205020404" pitchFamily="49" charset="0"/>
              <a:cs typeface="Courier New" panose="02070309020205020404" pitchFamily="49" charset="0"/>
            </a:endParaRPr>
          </a:p>
        </p:txBody>
      </p:sp>
      <p:sp>
        <p:nvSpPr>
          <p:cNvPr id="10" name="TextBox 9"/>
          <p:cNvSpPr txBox="1"/>
          <p:nvPr/>
        </p:nvSpPr>
        <p:spPr>
          <a:xfrm>
            <a:off x="5087470" y="6281881"/>
            <a:ext cx="1981200" cy="307777"/>
          </a:xfrm>
          <a:prstGeom prst="rect">
            <a:avLst/>
          </a:prstGeom>
          <a:solidFill>
            <a:schemeClr val="bg1"/>
          </a:solidFill>
          <a:ln w="19050">
            <a:solidFill>
              <a:srgbClr val="008000"/>
            </a:solidFill>
          </a:ln>
        </p:spPr>
        <p:txBody>
          <a:bodyPr wrap="square" rtlCol="0">
            <a:spAutoFit/>
          </a:bodyPr>
          <a:lstStyle/>
          <a:p>
            <a:r>
              <a:rPr lang="en-US" sz="1400" b="1" dirty="0">
                <a:solidFill>
                  <a:srgbClr val="008000"/>
                </a:solidFill>
                <a:latin typeface="Courier New" panose="02070309020205020404" pitchFamily="49" charset="0"/>
                <a:cs typeface="Courier New" panose="02070309020205020404" pitchFamily="49" charset="0"/>
              </a:rPr>
              <a:t>Low Address </a:t>
            </a:r>
            <a:r>
              <a:rPr lang="en-US" sz="1400" b="1" dirty="0">
                <a:solidFill>
                  <a:srgbClr val="008000"/>
                </a:solidFill>
                <a:latin typeface="Courier New" panose="02070309020205020404" pitchFamily="49" charset="0"/>
                <a:cs typeface="Courier New" panose="02070309020205020404" pitchFamily="49" charset="0"/>
                <a:sym typeface="Wingdings" panose="05000000000000000000" pitchFamily="2" charset="2"/>
              </a:rPr>
              <a:t></a:t>
            </a:r>
            <a:endParaRPr lang="en-US" sz="1400" b="1" dirty="0">
              <a:solidFill>
                <a:srgbClr val="0080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467954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Stack Based Memory</a:t>
            </a:r>
          </a:p>
        </p:txBody>
      </p:sp>
      <p:sp>
        <p:nvSpPr>
          <p:cNvPr id="3" name="Content Placeholder 2"/>
          <p:cNvSpPr>
            <a:spLocks noGrp="1"/>
          </p:cNvSpPr>
          <p:nvPr>
            <p:ph idx="1"/>
          </p:nvPr>
        </p:nvSpPr>
        <p:spPr/>
        <p:txBody>
          <a:bodyPr/>
          <a:lstStyle/>
          <a:p>
            <a:r>
              <a:rPr lang="en-US" dirty="0"/>
              <a:t>Features</a:t>
            </a:r>
          </a:p>
          <a:p>
            <a:r>
              <a:rPr lang="en-US" dirty="0"/>
              <a:t>Advantages</a:t>
            </a:r>
          </a:p>
          <a:p>
            <a:r>
              <a:rPr lang="en-US" dirty="0"/>
              <a:t>Disadvantages</a:t>
            </a:r>
          </a:p>
          <a:p>
            <a:r>
              <a:rPr lang="en-US" dirty="0"/>
              <a:t>When should I use the stack?</a:t>
            </a:r>
          </a:p>
          <a:p>
            <a:r>
              <a:rPr lang="en-US" dirty="0"/>
              <a:t>How do I use the stack?</a:t>
            </a:r>
          </a:p>
        </p:txBody>
      </p:sp>
    </p:spTree>
    <p:extLst>
      <p:ext uri="{BB962C8B-B14F-4D97-AF65-F5344CB8AC3E}">
        <p14:creationId xmlns:p14="http://schemas.microsoft.com/office/powerpoint/2010/main" val="7372451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Stack Based Memory</a:t>
            </a:r>
          </a:p>
        </p:txBody>
      </p:sp>
      <p:sp>
        <p:nvSpPr>
          <p:cNvPr id="3" name="Content Placeholder 2"/>
          <p:cNvSpPr>
            <a:spLocks noGrp="1"/>
          </p:cNvSpPr>
          <p:nvPr>
            <p:ph idx="1"/>
          </p:nvPr>
        </p:nvSpPr>
        <p:spPr/>
        <p:txBody>
          <a:bodyPr/>
          <a:lstStyle/>
          <a:p>
            <a:r>
              <a:rPr lang="en-US" dirty="0"/>
              <a:t>Features</a:t>
            </a:r>
          </a:p>
          <a:p>
            <a:pPr lvl="1"/>
            <a:r>
              <a:rPr lang="en-US" dirty="0"/>
              <a:t>Stores local variables</a:t>
            </a:r>
          </a:p>
          <a:p>
            <a:pPr lvl="1"/>
            <a:r>
              <a:rPr lang="en-US" dirty="0"/>
              <a:t>Used to pass arguments to functions</a:t>
            </a:r>
          </a:p>
          <a:p>
            <a:pPr lvl="1"/>
            <a:r>
              <a:rPr lang="en-US" dirty="0"/>
              <a:t>Grows downward</a:t>
            </a:r>
          </a:p>
          <a:p>
            <a:pPr lvl="1"/>
            <a:r>
              <a:rPr lang="en-US" dirty="0"/>
              <a:t>Located at the opposite end of the process’s virtual address space from the heap</a:t>
            </a:r>
          </a:p>
          <a:p>
            <a:pPr lvl="1"/>
            <a:r>
              <a:rPr lang="en-US" dirty="0"/>
              <a:t>Resizes automatically when accessed</a:t>
            </a:r>
          </a:p>
          <a:p>
            <a:pPr lvl="1"/>
            <a:r>
              <a:rPr lang="en-US" dirty="0"/>
              <a:t>Implementation is up to the operating system at runtime</a:t>
            </a:r>
          </a:p>
          <a:p>
            <a:pPr lvl="1"/>
            <a:r>
              <a:rPr lang="en-US" dirty="0"/>
              <a:t>Attached to a thread</a:t>
            </a:r>
          </a:p>
          <a:p>
            <a:pPr lvl="1"/>
            <a:r>
              <a:rPr lang="en-US" dirty="0"/>
              <a:t>Reclaimed when the thread exits</a:t>
            </a:r>
          </a:p>
        </p:txBody>
      </p:sp>
    </p:spTree>
    <p:extLst>
      <p:ext uri="{BB962C8B-B14F-4D97-AF65-F5344CB8AC3E}">
        <p14:creationId xmlns:p14="http://schemas.microsoft.com/office/powerpoint/2010/main" val="2337080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Stack Based Memory</a:t>
            </a:r>
          </a:p>
        </p:txBody>
      </p:sp>
      <p:sp>
        <p:nvSpPr>
          <p:cNvPr id="3" name="Content Placeholder 2"/>
          <p:cNvSpPr>
            <a:spLocks noGrp="1"/>
          </p:cNvSpPr>
          <p:nvPr>
            <p:ph idx="1"/>
          </p:nvPr>
        </p:nvSpPr>
        <p:spPr/>
        <p:txBody>
          <a:bodyPr/>
          <a:lstStyle/>
          <a:p>
            <a:r>
              <a:rPr lang="en-US" dirty="0"/>
              <a:t>Advantages</a:t>
            </a:r>
          </a:p>
          <a:p>
            <a:pPr lvl="1"/>
            <a:r>
              <a:rPr lang="en-US" dirty="0"/>
              <a:t>Relatively simple allocation (see: FIFO)</a:t>
            </a:r>
          </a:p>
          <a:p>
            <a:pPr lvl="1"/>
            <a:r>
              <a:rPr lang="en-US" dirty="0"/>
              <a:t>Typically faster</a:t>
            </a:r>
          </a:p>
          <a:p>
            <a:pPr lvl="1"/>
            <a:r>
              <a:rPr lang="en-US" dirty="0"/>
              <a:t>Memory is automatically reclaimed</a:t>
            </a:r>
          </a:p>
          <a:p>
            <a:pPr lvl="1"/>
            <a:r>
              <a:rPr lang="en-US" dirty="0"/>
              <a:t>Memory reclamation is more efficient</a:t>
            </a:r>
          </a:p>
          <a:p>
            <a:pPr lvl="1"/>
            <a:r>
              <a:rPr lang="en-US" dirty="0"/>
              <a:t>Data can be used without pointers</a:t>
            </a:r>
          </a:p>
          <a:p>
            <a:pPr lvl="1"/>
            <a:r>
              <a:rPr lang="en-US" dirty="0"/>
              <a:t>Stores local data and return addresses to pass parameters</a:t>
            </a:r>
          </a:p>
          <a:p>
            <a:pPr lvl="1"/>
            <a:endParaRPr lang="en-US" dirty="0"/>
          </a:p>
        </p:txBody>
      </p:sp>
    </p:spTree>
    <p:extLst>
      <p:ext uri="{BB962C8B-B14F-4D97-AF65-F5344CB8AC3E}">
        <p14:creationId xmlns:p14="http://schemas.microsoft.com/office/powerpoint/2010/main" val="5265026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Stack Based Memory</a:t>
            </a:r>
          </a:p>
        </p:txBody>
      </p:sp>
      <p:sp>
        <p:nvSpPr>
          <p:cNvPr id="3" name="Content Placeholder 2"/>
          <p:cNvSpPr>
            <a:spLocks noGrp="1"/>
          </p:cNvSpPr>
          <p:nvPr>
            <p:ph idx="1"/>
          </p:nvPr>
        </p:nvSpPr>
        <p:spPr/>
        <p:txBody>
          <a:bodyPr/>
          <a:lstStyle/>
          <a:p>
            <a:r>
              <a:rPr lang="en-US" dirty="0"/>
              <a:t>Disadvantages</a:t>
            </a:r>
          </a:p>
          <a:p>
            <a:pPr lvl="1"/>
            <a:r>
              <a:rPr lang="en-US" dirty="0"/>
              <a:t>Not suitable for data that is required after thread/function/program exit</a:t>
            </a:r>
          </a:p>
          <a:p>
            <a:pPr lvl="1"/>
            <a:r>
              <a:rPr lang="en-US" dirty="0"/>
              <a:t>Finite in size (depending on OS)</a:t>
            </a:r>
          </a:p>
          <a:p>
            <a:pPr lvl="1"/>
            <a:r>
              <a:rPr lang="en-US" dirty="0"/>
              <a:t>Variables cannot be resized</a:t>
            </a:r>
          </a:p>
          <a:p>
            <a:pPr lvl="1"/>
            <a:r>
              <a:rPr lang="en-US" dirty="0"/>
              <a:t>Stack overflow occurs when too much of the stack is used (see: large allocations, recursion)</a:t>
            </a:r>
          </a:p>
          <a:p>
            <a:pPr lvl="1"/>
            <a:r>
              <a:rPr lang="en-US" dirty="0"/>
              <a:t>Stack variables are stored in contiguous memory so writing out of bounds will likely change another variable (buffer overflow)</a:t>
            </a:r>
          </a:p>
        </p:txBody>
      </p:sp>
    </p:spTree>
    <p:extLst>
      <p:ext uri="{BB962C8B-B14F-4D97-AF65-F5344CB8AC3E}">
        <p14:creationId xmlns:p14="http://schemas.microsoft.com/office/powerpoint/2010/main" val="36837305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Stack Based Memory</a:t>
            </a:r>
          </a:p>
        </p:txBody>
      </p:sp>
      <p:sp>
        <p:nvSpPr>
          <p:cNvPr id="3" name="Content Placeholder 2"/>
          <p:cNvSpPr>
            <a:spLocks noGrp="1"/>
          </p:cNvSpPr>
          <p:nvPr>
            <p:ph idx="1"/>
          </p:nvPr>
        </p:nvSpPr>
        <p:spPr/>
        <p:txBody>
          <a:bodyPr/>
          <a:lstStyle/>
          <a:p>
            <a:r>
              <a:rPr lang="en-US" dirty="0"/>
              <a:t>When should I use the stack?</a:t>
            </a:r>
          </a:p>
          <a:p>
            <a:pPr lvl="1"/>
            <a:r>
              <a:rPr lang="en-US" dirty="0"/>
              <a:t>If speed is a priority</a:t>
            </a:r>
          </a:p>
          <a:p>
            <a:pPr lvl="1"/>
            <a:r>
              <a:rPr lang="en-US" dirty="0"/>
              <a:t>If fragmentation is a concern</a:t>
            </a:r>
          </a:p>
          <a:p>
            <a:pPr lvl="1"/>
            <a:r>
              <a:rPr lang="en-US" dirty="0"/>
              <a:t>If you don’t want to manually manage your memory</a:t>
            </a:r>
          </a:p>
          <a:p>
            <a:pPr lvl="1"/>
            <a:r>
              <a:rPr lang="en-US" dirty="0"/>
              <a:t>Short-lived data</a:t>
            </a:r>
          </a:p>
          <a:p>
            <a:pPr lvl="1"/>
            <a:r>
              <a:rPr lang="en-US" dirty="0"/>
              <a:t>Relatively small amounts of data</a:t>
            </a:r>
          </a:p>
          <a:p>
            <a:pPr lvl="1"/>
            <a:r>
              <a:rPr lang="en-US" dirty="0"/>
              <a:t>You know exactly how much data you need before compile time </a:t>
            </a:r>
          </a:p>
        </p:txBody>
      </p:sp>
    </p:spTree>
    <p:extLst>
      <p:ext uri="{BB962C8B-B14F-4D97-AF65-F5344CB8AC3E}">
        <p14:creationId xmlns:p14="http://schemas.microsoft.com/office/powerpoint/2010/main" val="15272647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Stack Based Memory</a:t>
            </a:r>
          </a:p>
        </p:txBody>
      </p:sp>
      <p:sp>
        <p:nvSpPr>
          <p:cNvPr id="3" name="Content Placeholder 2"/>
          <p:cNvSpPr>
            <a:spLocks noGrp="1"/>
          </p:cNvSpPr>
          <p:nvPr>
            <p:ph idx="1"/>
          </p:nvPr>
        </p:nvSpPr>
        <p:spPr/>
        <p:txBody>
          <a:bodyPr/>
          <a:lstStyle/>
          <a:p>
            <a:r>
              <a:rPr lang="en-US" dirty="0"/>
              <a:t>How do I use the stack?</a:t>
            </a:r>
          </a:p>
          <a:p>
            <a:pPr lvl="1"/>
            <a:r>
              <a:rPr lang="en-US" dirty="0"/>
              <a:t>“Local” scope variables</a:t>
            </a:r>
          </a:p>
          <a:p>
            <a:pPr lvl="1"/>
            <a:r>
              <a:rPr lang="en-US" dirty="0"/>
              <a:t>“Temporary” class variables</a:t>
            </a:r>
          </a:p>
          <a:p>
            <a:pPr lvl="1"/>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43250" y="3162300"/>
            <a:ext cx="2857500" cy="2857500"/>
          </a:xfrm>
          <a:prstGeom prst="rect">
            <a:avLst/>
          </a:prstGeom>
        </p:spPr>
      </p:pic>
    </p:spTree>
    <p:extLst>
      <p:ext uri="{BB962C8B-B14F-4D97-AF65-F5344CB8AC3E}">
        <p14:creationId xmlns:p14="http://schemas.microsoft.com/office/powerpoint/2010/main" val="42089767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Stack Based Memory</a:t>
            </a:r>
          </a:p>
        </p:txBody>
      </p:sp>
      <p:sp>
        <p:nvSpPr>
          <p:cNvPr id="3" name="Content Placeholder 2"/>
          <p:cNvSpPr>
            <a:spLocks noGrp="1"/>
          </p:cNvSpPr>
          <p:nvPr>
            <p:ph idx="1"/>
          </p:nvPr>
        </p:nvSpPr>
        <p:spPr/>
        <p:txBody>
          <a:bodyPr/>
          <a:lstStyle/>
          <a:p>
            <a:r>
              <a:rPr lang="en-US" dirty="0"/>
              <a:t>Features</a:t>
            </a:r>
          </a:p>
          <a:p>
            <a:r>
              <a:rPr lang="en-US" dirty="0"/>
              <a:t>Advantages</a:t>
            </a:r>
          </a:p>
          <a:p>
            <a:r>
              <a:rPr lang="en-US" dirty="0"/>
              <a:t>Disadvantages</a:t>
            </a:r>
          </a:p>
          <a:p>
            <a:r>
              <a:rPr lang="en-US" dirty="0"/>
              <a:t>When should I use the stack?</a:t>
            </a:r>
          </a:p>
          <a:p>
            <a:r>
              <a:rPr lang="en-US" dirty="0"/>
              <a:t>How do I use the stack?</a:t>
            </a:r>
          </a:p>
        </p:txBody>
      </p:sp>
    </p:spTree>
    <p:extLst>
      <p:ext uri="{BB962C8B-B14F-4D97-AF65-F5344CB8AC3E}">
        <p14:creationId xmlns:p14="http://schemas.microsoft.com/office/powerpoint/2010/main" val="20245911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Heap Based Memory</a:t>
            </a:r>
          </a:p>
        </p:txBody>
      </p:sp>
      <p:sp>
        <p:nvSpPr>
          <p:cNvPr id="3" name="Content Placeholder 2"/>
          <p:cNvSpPr>
            <a:spLocks noGrp="1"/>
          </p:cNvSpPr>
          <p:nvPr>
            <p:ph idx="1"/>
          </p:nvPr>
        </p:nvSpPr>
        <p:spPr/>
        <p:txBody>
          <a:bodyPr/>
          <a:lstStyle/>
          <a:p>
            <a:r>
              <a:rPr lang="en-US" dirty="0"/>
              <a:t>Features</a:t>
            </a:r>
          </a:p>
          <a:p>
            <a:r>
              <a:rPr lang="en-US" dirty="0"/>
              <a:t>Advantages</a:t>
            </a:r>
          </a:p>
          <a:p>
            <a:r>
              <a:rPr lang="en-US" dirty="0"/>
              <a:t>Disadvantages</a:t>
            </a:r>
          </a:p>
          <a:p>
            <a:r>
              <a:rPr lang="en-US" dirty="0"/>
              <a:t>When should I use the heap?</a:t>
            </a:r>
          </a:p>
          <a:p>
            <a:r>
              <a:rPr lang="en-US" dirty="0"/>
              <a:t>How do I use the heap?</a:t>
            </a:r>
          </a:p>
        </p:txBody>
      </p:sp>
    </p:spTree>
    <p:extLst>
      <p:ext uri="{BB962C8B-B14F-4D97-AF65-F5344CB8AC3E}">
        <p14:creationId xmlns:p14="http://schemas.microsoft.com/office/powerpoint/2010/main" val="20525834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Heap Based Memory</a:t>
            </a:r>
          </a:p>
        </p:txBody>
      </p:sp>
      <p:sp>
        <p:nvSpPr>
          <p:cNvPr id="3" name="Content Placeholder 2"/>
          <p:cNvSpPr>
            <a:spLocks noGrp="1"/>
          </p:cNvSpPr>
          <p:nvPr>
            <p:ph idx="1"/>
          </p:nvPr>
        </p:nvSpPr>
        <p:spPr/>
        <p:txBody>
          <a:bodyPr/>
          <a:lstStyle/>
          <a:p>
            <a:r>
              <a:rPr lang="en-US" dirty="0"/>
              <a:t>Features</a:t>
            </a:r>
          </a:p>
          <a:p>
            <a:pPr lvl="1"/>
            <a:r>
              <a:rPr lang="en-US" dirty="0"/>
              <a:t>Made up of a linked list of used and free blocks</a:t>
            </a:r>
          </a:p>
          <a:p>
            <a:pPr lvl="1"/>
            <a:r>
              <a:rPr lang="en-US" dirty="0"/>
              <a:t>Variables on the heap must be destroyed manually and never fall out of scope</a:t>
            </a:r>
          </a:p>
          <a:p>
            <a:pPr lvl="1"/>
            <a:r>
              <a:rPr lang="en-US" dirty="0"/>
              <a:t>Grows </a:t>
            </a:r>
            <a:r>
              <a:rPr lang="en-US" dirty="0">
                <a:solidFill>
                  <a:schemeClr val="accent2"/>
                </a:solidFill>
              </a:rPr>
              <a:t>upward</a:t>
            </a:r>
          </a:p>
          <a:p>
            <a:pPr lvl="1"/>
            <a:r>
              <a:rPr lang="en-US" dirty="0"/>
              <a:t>Located at the opposite end of the process’s virtual address space from the </a:t>
            </a:r>
            <a:r>
              <a:rPr lang="en-US" dirty="0">
                <a:solidFill>
                  <a:schemeClr val="accent2"/>
                </a:solidFill>
              </a:rPr>
              <a:t>stack</a:t>
            </a:r>
          </a:p>
          <a:p>
            <a:pPr lvl="1"/>
            <a:r>
              <a:rPr lang="en-US" dirty="0"/>
              <a:t>Implementation is up to the operating system at runtime</a:t>
            </a:r>
          </a:p>
          <a:p>
            <a:pPr lvl="1"/>
            <a:r>
              <a:rPr lang="en-US" dirty="0"/>
              <a:t>Associated with a thread</a:t>
            </a:r>
          </a:p>
          <a:p>
            <a:pPr lvl="1"/>
            <a:r>
              <a:rPr lang="en-US" dirty="0"/>
              <a:t>Reclaimed when the </a:t>
            </a:r>
            <a:r>
              <a:rPr lang="en-US" dirty="0">
                <a:solidFill>
                  <a:schemeClr val="accent2"/>
                </a:solidFill>
              </a:rPr>
              <a:t>programmer frees it</a:t>
            </a:r>
          </a:p>
          <a:p>
            <a:pPr lvl="1"/>
            <a:endParaRPr lang="en-US" dirty="0"/>
          </a:p>
        </p:txBody>
      </p:sp>
    </p:spTree>
    <p:extLst>
      <p:ext uri="{BB962C8B-B14F-4D97-AF65-F5344CB8AC3E}">
        <p14:creationId xmlns:p14="http://schemas.microsoft.com/office/powerpoint/2010/main" val="6138469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idx="1"/>
          </p:nvPr>
        </p:nvSpPr>
        <p:spPr/>
        <p:txBody>
          <a:bodyPr/>
          <a:lstStyle/>
          <a:p>
            <a:r>
              <a:rPr lang="en-US" dirty="0"/>
              <a:t>Definitions</a:t>
            </a:r>
          </a:p>
          <a:p>
            <a:r>
              <a:rPr lang="en-US" dirty="0"/>
              <a:t>Concepts</a:t>
            </a:r>
          </a:p>
          <a:p>
            <a:r>
              <a:rPr lang="en-US" dirty="0"/>
              <a:t>Stack Based Memory</a:t>
            </a:r>
          </a:p>
          <a:p>
            <a:r>
              <a:rPr lang="en-US" dirty="0"/>
              <a:t>Heap Based Memory</a:t>
            </a:r>
          </a:p>
          <a:p>
            <a:r>
              <a:rPr lang="en-US" dirty="0"/>
              <a:t>C Standard Library Functions</a:t>
            </a:r>
          </a:p>
          <a:p>
            <a:r>
              <a:rPr lang="en-US" dirty="0"/>
              <a:t>Labs</a:t>
            </a:r>
          </a:p>
          <a:p>
            <a:endParaRPr lang="en-US" dirty="0"/>
          </a:p>
        </p:txBody>
      </p:sp>
    </p:spTree>
    <p:extLst>
      <p:ext uri="{BB962C8B-B14F-4D97-AF65-F5344CB8AC3E}">
        <p14:creationId xmlns:p14="http://schemas.microsoft.com/office/powerpoint/2010/main" val="6763985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Heap Based Memory</a:t>
            </a:r>
          </a:p>
        </p:txBody>
      </p:sp>
      <p:sp>
        <p:nvSpPr>
          <p:cNvPr id="3" name="Content Placeholder 2"/>
          <p:cNvSpPr>
            <a:spLocks noGrp="1"/>
          </p:cNvSpPr>
          <p:nvPr>
            <p:ph idx="1"/>
          </p:nvPr>
        </p:nvSpPr>
        <p:spPr/>
        <p:txBody>
          <a:bodyPr/>
          <a:lstStyle/>
          <a:p>
            <a:r>
              <a:rPr lang="en-US" dirty="0"/>
              <a:t>Advantages</a:t>
            </a:r>
          </a:p>
          <a:p>
            <a:pPr lvl="1"/>
            <a:r>
              <a:rPr lang="en-US" dirty="0"/>
              <a:t>Memory can be allocated at runtime</a:t>
            </a:r>
          </a:p>
          <a:p>
            <a:pPr lvl="1"/>
            <a:r>
              <a:rPr lang="en-US" dirty="0"/>
              <a:t>Variables can be accessed globally</a:t>
            </a:r>
          </a:p>
          <a:p>
            <a:pPr lvl="1"/>
            <a:r>
              <a:rPr lang="en-US" dirty="0"/>
              <a:t>Available memory is only limited by the operating system</a:t>
            </a:r>
          </a:p>
          <a:p>
            <a:pPr lvl="1"/>
            <a:r>
              <a:rPr lang="en-US" dirty="0"/>
              <a:t>Blocks of memory can be resized</a:t>
            </a:r>
          </a:p>
        </p:txBody>
      </p:sp>
    </p:spTree>
    <p:extLst>
      <p:ext uri="{BB962C8B-B14F-4D97-AF65-F5344CB8AC3E}">
        <p14:creationId xmlns:p14="http://schemas.microsoft.com/office/powerpoint/2010/main" val="34066135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Heap Based Memory</a:t>
            </a:r>
          </a:p>
        </p:txBody>
      </p:sp>
      <p:sp>
        <p:nvSpPr>
          <p:cNvPr id="3" name="Content Placeholder 2"/>
          <p:cNvSpPr>
            <a:spLocks noGrp="1"/>
          </p:cNvSpPr>
          <p:nvPr>
            <p:ph idx="1"/>
          </p:nvPr>
        </p:nvSpPr>
        <p:spPr/>
        <p:txBody>
          <a:bodyPr/>
          <a:lstStyle/>
          <a:p>
            <a:r>
              <a:rPr lang="en-US" dirty="0"/>
              <a:t>Disadvantages</a:t>
            </a:r>
          </a:p>
          <a:p>
            <a:pPr lvl="1"/>
            <a:r>
              <a:rPr lang="en-US" dirty="0"/>
              <a:t>Involves complex manual bookkeeping</a:t>
            </a:r>
          </a:p>
          <a:p>
            <a:pPr lvl="1"/>
            <a:r>
              <a:rPr lang="en-US" dirty="0"/>
              <a:t>Slower allocation than the stack</a:t>
            </a:r>
          </a:p>
          <a:p>
            <a:pPr lvl="1"/>
            <a:r>
              <a:rPr lang="en-US" dirty="0"/>
              <a:t>Allocation requests fail if too large a buffer is requested</a:t>
            </a:r>
          </a:p>
          <a:p>
            <a:pPr lvl="1"/>
            <a:r>
              <a:rPr lang="en-US" dirty="0"/>
              <a:t>Programmer is responsible for ‘plugging’ memory leaks</a:t>
            </a:r>
          </a:p>
          <a:p>
            <a:pPr lvl="1"/>
            <a:r>
              <a:rPr lang="en-US" dirty="0"/>
              <a:t>Efficiency is not guaranteed</a:t>
            </a:r>
          </a:p>
          <a:p>
            <a:pPr lvl="1"/>
            <a:r>
              <a:rPr lang="en-US" dirty="0"/>
              <a:t>Memory may become fragmented as blocks are allocated and freed</a:t>
            </a:r>
          </a:p>
        </p:txBody>
      </p:sp>
    </p:spTree>
    <p:extLst>
      <p:ext uri="{BB962C8B-B14F-4D97-AF65-F5344CB8AC3E}">
        <p14:creationId xmlns:p14="http://schemas.microsoft.com/office/powerpoint/2010/main" val="15295551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Heap Based Memory</a:t>
            </a:r>
          </a:p>
        </p:txBody>
      </p:sp>
      <p:sp>
        <p:nvSpPr>
          <p:cNvPr id="3" name="Content Placeholder 2"/>
          <p:cNvSpPr>
            <a:spLocks noGrp="1"/>
          </p:cNvSpPr>
          <p:nvPr>
            <p:ph idx="1"/>
          </p:nvPr>
        </p:nvSpPr>
        <p:spPr/>
        <p:txBody>
          <a:bodyPr/>
          <a:lstStyle/>
          <a:p>
            <a:r>
              <a:rPr lang="en-US" dirty="0"/>
              <a:t>When should I use the heap?</a:t>
            </a:r>
          </a:p>
          <a:p>
            <a:pPr lvl="1"/>
            <a:r>
              <a:rPr lang="en-US" dirty="0"/>
              <a:t>You require a large block of memory</a:t>
            </a:r>
          </a:p>
          <a:p>
            <a:pPr lvl="1"/>
            <a:r>
              <a:rPr lang="en-US" dirty="0"/>
              <a:t>For long-lived data</a:t>
            </a:r>
          </a:p>
          <a:p>
            <a:pPr lvl="1"/>
            <a:r>
              <a:rPr lang="en-US" dirty="0"/>
              <a:t>You need variables that can change size dynamically</a:t>
            </a:r>
          </a:p>
          <a:p>
            <a:pPr lvl="1"/>
            <a:r>
              <a:rPr lang="en-US" dirty="0"/>
              <a:t>Memory must be allocated at runtime</a:t>
            </a:r>
          </a:p>
          <a:p>
            <a:pPr lvl="1"/>
            <a:r>
              <a:rPr lang="en-US" dirty="0"/>
              <a:t>Necessary memory space is unknown at compile time</a:t>
            </a:r>
          </a:p>
        </p:txBody>
      </p:sp>
    </p:spTree>
    <p:extLst>
      <p:ext uri="{BB962C8B-B14F-4D97-AF65-F5344CB8AC3E}">
        <p14:creationId xmlns:p14="http://schemas.microsoft.com/office/powerpoint/2010/main" val="37637316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Heap Based Memory</a:t>
            </a:r>
          </a:p>
        </p:txBody>
      </p:sp>
      <p:sp>
        <p:nvSpPr>
          <p:cNvPr id="3" name="Content Placeholder 2"/>
          <p:cNvSpPr>
            <a:spLocks noGrp="1"/>
          </p:cNvSpPr>
          <p:nvPr>
            <p:ph idx="1"/>
          </p:nvPr>
        </p:nvSpPr>
        <p:spPr/>
        <p:txBody>
          <a:bodyPr/>
          <a:lstStyle/>
          <a:p>
            <a:r>
              <a:rPr lang="en-US" dirty="0"/>
              <a:t>How do I use the heap?</a:t>
            </a:r>
          </a:p>
          <a:p>
            <a:pPr lvl="1"/>
            <a:r>
              <a:rPr lang="en-US" dirty="0"/>
              <a:t>C Standard Library functions to request blocks of memory</a:t>
            </a:r>
          </a:p>
          <a:p>
            <a:pPr lvl="1"/>
            <a:r>
              <a:rPr lang="en-US" dirty="0"/>
              <a:t>Blocks no longer required must be returned to the OS (see: memory leaks)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28925" y="3190875"/>
            <a:ext cx="3486150" cy="2905125"/>
          </a:xfrm>
          <a:prstGeom prst="rect">
            <a:avLst/>
          </a:prstGeom>
        </p:spPr>
      </p:pic>
      <p:sp>
        <p:nvSpPr>
          <p:cNvPr id="5" name="TextBox 4"/>
          <p:cNvSpPr txBox="1"/>
          <p:nvPr/>
        </p:nvSpPr>
        <p:spPr>
          <a:xfrm>
            <a:off x="-533400" y="5943600"/>
            <a:ext cx="10210800" cy="646331"/>
          </a:xfrm>
          <a:prstGeom prst="rect">
            <a:avLst/>
          </a:prstGeom>
          <a:solidFill>
            <a:schemeClr val="accent6"/>
          </a:solidFill>
          <a:ln>
            <a:solidFill>
              <a:schemeClr val="bg1"/>
            </a:solidFill>
          </a:ln>
        </p:spPr>
        <p:txBody>
          <a:bodyPr wrap="square" rtlCol="0">
            <a:spAutoFit/>
          </a:bodyPr>
          <a:lstStyle/>
          <a:p>
            <a:pPr algn="ctr"/>
            <a:r>
              <a:rPr lang="en-US" b="1"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SPOILER ALERT: C Standard Library functions </a:t>
            </a:r>
          </a:p>
          <a:p>
            <a:pPr algn="ctr"/>
            <a:r>
              <a:rPr lang="en-US" b="1"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make system calls ‘under the hood’.</a:t>
            </a:r>
          </a:p>
        </p:txBody>
      </p:sp>
    </p:spTree>
    <p:extLst>
      <p:ext uri="{BB962C8B-B14F-4D97-AF65-F5344CB8AC3E}">
        <p14:creationId xmlns:p14="http://schemas.microsoft.com/office/powerpoint/2010/main" val="41836869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Heap Based Memory</a:t>
            </a:r>
          </a:p>
        </p:txBody>
      </p:sp>
      <p:sp>
        <p:nvSpPr>
          <p:cNvPr id="3" name="Content Placeholder 2"/>
          <p:cNvSpPr>
            <a:spLocks noGrp="1"/>
          </p:cNvSpPr>
          <p:nvPr>
            <p:ph idx="1"/>
          </p:nvPr>
        </p:nvSpPr>
        <p:spPr/>
        <p:txBody>
          <a:bodyPr/>
          <a:lstStyle/>
          <a:p>
            <a:r>
              <a:rPr lang="en-US" dirty="0"/>
              <a:t>Features</a:t>
            </a:r>
          </a:p>
          <a:p>
            <a:r>
              <a:rPr lang="en-US" dirty="0"/>
              <a:t>Advantages</a:t>
            </a:r>
          </a:p>
          <a:p>
            <a:r>
              <a:rPr lang="en-US" dirty="0"/>
              <a:t>Disadvantages</a:t>
            </a:r>
          </a:p>
          <a:p>
            <a:r>
              <a:rPr lang="en-US" dirty="0"/>
              <a:t>When should I use the heap?</a:t>
            </a:r>
          </a:p>
          <a:p>
            <a:r>
              <a:rPr lang="en-US" dirty="0"/>
              <a:t>How do I use the heap?</a:t>
            </a:r>
          </a:p>
        </p:txBody>
      </p:sp>
    </p:spTree>
    <p:extLst>
      <p:ext uri="{BB962C8B-B14F-4D97-AF65-F5344CB8AC3E}">
        <p14:creationId xmlns:p14="http://schemas.microsoft.com/office/powerpoint/2010/main" val="20898770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 Standard Library Functions</a:t>
            </a:r>
          </a:p>
        </p:txBody>
      </p:sp>
      <p:sp>
        <p:nvSpPr>
          <p:cNvPr id="4" name="Content Placeholder 2"/>
          <p:cNvSpPr txBox="1">
            <a:spLocks noGrp="1"/>
          </p:cNvSpPr>
          <p:nvPr>
            <p:ph idx="1"/>
          </p:nvPr>
        </p:nvSpPr>
        <p:spPr bwMode="auto">
          <a:xfrm>
            <a:off x="554038" y="1295400"/>
            <a:ext cx="8294687" cy="5029200"/>
          </a:xfrm>
          <a:prstGeom prst="rect">
            <a:avLst/>
          </a:prstGeom>
          <a:solidFill>
            <a:schemeClr val="accent4"/>
          </a:solidFill>
          <a:ln w="12700">
            <a:solidFill>
              <a:schemeClr val="bg1"/>
            </a:solidFill>
            <a:miter lim="800000"/>
            <a:headEnd/>
            <a:tailEnd/>
          </a:ln>
        </p:spPr>
        <p:txBody>
          <a:bodyPr vert="horz" wrap="square" lIns="85725" tIns="39688" rIns="85725" bIns="39688" numCol="1" anchor="t"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void *</a:t>
            </a:r>
            <a:r>
              <a:rPr lang="en-US" sz="1600" dirty="0" err="1">
                <a:latin typeface="Courier New" panose="02070309020205020404" pitchFamily="49" charset="0"/>
                <a:cs typeface="Courier New" panose="02070309020205020404" pitchFamily="49" charset="0"/>
              </a:rPr>
              <a:t>malloc</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size_t</a:t>
            </a:r>
            <a:r>
              <a:rPr lang="en-US" sz="1600" dirty="0">
                <a:latin typeface="Courier New" panose="02070309020205020404" pitchFamily="49" charset="0"/>
                <a:cs typeface="Courier New" panose="02070309020205020404" pitchFamily="49" charset="0"/>
              </a:rPr>
              <a:t> size);</a:t>
            </a: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malloc</a:t>
            </a:r>
            <a:r>
              <a:rPr lang="en-US" sz="1600" dirty="0">
                <a:latin typeface="Courier New" panose="02070309020205020404" pitchFamily="49" charset="0"/>
                <a:cs typeface="Courier New" panose="02070309020205020404" pitchFamily="49" charset="0"/>
              </a:rPr>
              <a:t>() allocates size bytes and returns a pointer</a:t>
            </a:r>
          </a:p>
          <a:p>
            <a:pPr marL="0" indent="0">
              <a:buNone/>
            </a:pPr>
            <a:r>
              <a:rPr lang="en-US" sz="1600" dirty="0">
                <a:latin typeface="Courier New" panose="02070309020205020404" pitchFamily="49" charset="0"/>
                <a:cs typeface="Courier New" panose="02070309020205020404" pitchFamily="49" charset="0"/>
              </a:rPr>
              <a:t>   to the allocated memory. The memory is not initialized. */</a:t>
            </a:r>
          </a:p>
          <a:p>
            <a:pPr marL="0" indent="0">
              <a:buNone/>
            </a:pPr>
            <a:endParaRPr lang="en-US" sz="1600" dirty="0">
              <a:latin typeface="Courier New" panose="02070309020205020404" pitchFamily="49" charset="0"/>
              <a:cs typeface="Courier New" panose="02070309020205020404" pitchFamily="49" charset="0"/>
            </a:endParaRPr>
          </a:p>
          <a:p>
            <a:pPr marL="0" indent="0">
              <a:buNone/>
            </a:pPr>
            <a:r>
              <a:rPr lang="en-US" sz="1600" dirty="0">
                <a:latin typeface="Courier New" panose="02070309020205020404" pitchFamily="49" charset="0"/>
                <a:cs typeface="Courier New" panose="02070309020205020404" pitchFamily="49" charset="0"/>
              </a:rPr>
              <a:t>void free(void *</a:t>
            </a:r>
            <a:r>
              <a:rPr lang="en-US" sz="1600" dirty="0" err="1">
                <a:latin typeface="Courier New" panose="02070309020205020404" pitchFamily="49" charset="0"/>
                <a:cs typeface="Courier New" panose="02070309020205020404" pitchFamily="49" charset="0"/>
              </a:rPr>
              <a:t>ptr</a:t>
            </a: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 free() frees the memory space pointed to by </a:t>
            </a:r>
            <a:r>
              <a:rPr lang="en-US" sz="1600" dirty="0" err="1">
                <a:latin typeface="Courier New" panose="02070309020205020404" pitchFamily="49" charset="0"/>
                <a:cs typeface="Courier New" panose="02070309020205020404" pitchFamily="49" charset="0"/>
              </a:rPr>
              <a:t>ptr</a:t>
            </a:r>
            <a:r>
              <a:rPr lang="en-US" sz="1600" dirty="0">
                <a:latin typeface="Courier New" panose="02070309020205020404" pitchFamily="49" charset="0"/>
                <a:cs typeface="Courier New" panose="02070309020205020404" pitchFamily="49" charset="0"/>
              </a:rPr>
              <a:t>, which must</a:t>
            </a:r>
          </a:p>
          <a:p>
            <a:pPr marL="0" indent="0">
              <a:buNone/>
            </a:pPr>
            <a:r>
              <a:rPr lang="en-US" sz="1600" dirty="0">
                <a:latin typeface="Courier New" panose="02070309020205020404" pitchFamily="49" charset="0"/>
                <a:cs typeface="Courier New" panose="02070309020205020404" pitchFamily="49" charset="0"/>
              </a:rPr>
              <a:t>   have been returned by a previous call to </a:t>
            </a:r>
            <a:r>
              <a:rPr lang="en-US" sz="1600" dirty="0" err="1">
                <a:latin typeface="Courier New" panose="02070309020205020404" pitchFamily="49" charset="0"/>
                <a:cs typeface="Courier New" panose="02070309020205020404" pitchFamily="49" charset="0"/>
              </a:rPr>
              <a:t>malloc</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calloc</a:t>
            </a:r>
            <a:r>
              <a:rPr lang="en-US" sz="1600" dirty="0">
                <a:latin typeface="Courier New" panose="02070309020205020404" pitchFamily="49" charset="0"/>
                <a:cs typeface="Courier New" panose="02070309020205020404" pitchFamily="49" charset="0"/>
              </a:rPr>
              <a:t>() </a:t>
            </a:r>
          </a:p>
          <a:p>
            <a:pPr marL="0" indent="0">
              <a:buNone/>
            </a:pPr>
            <a:r>
              <a:rPr lang="en-US" sz="1600" dirty="0">
                <a:latin typeface="Courier New" panose="02070309020205020404" pitchFamily="49" charset="0"/>
                <a:cs typeface="Courier New" panose="02070309020205020404" pitchFamily="49" charset="0"/>
              </a:rPr>
              <a:t>   or </a:t>
            </a:r>
            <a:r>
              <a:rPr lang="en-US" sz="1600" dirty="0" err="1">
                <a:latin typeface="Courier New" panose="02070309020205020404" pitchFamily="49" charset="0"/>
                <a:cs typeface="Courier New" panose="02070309020205020404" pitchFamily="49" charset="0"/>
              </a:rPr>
              <a:t>realloc</a:t>
            </a:r>
            <a:r>
              <a:rPr lang="en-US" sz="1600" dirty="0">
                <a:latin typeface="Courier New" panose="02070309020205020404" pitchFamily="49" charset="0"/>
                <a:cs typeface="Courier New" panose="02070309020205020404" pitchFamily="49" charset="0"/>
              </a:rPr>
              <a:t>(). */</a:t>
            </a:r>
          </a:p>
          <a:p>
            <a:pPr marL="0" indent="0">
              <a:buNone/>
            </a:pPr>
            <a:endParaRPr lang="en-US" sz="1600" dirty="0">
              <a:latin typeface="Courier New" panose="02070309020205020404" pitchFamily="49" charset="0"/>
              <a:cs typeface="Courier New" panose="02070309020205020404" pitchFamily="49" charset="0"/>
            </a:endParaRPr>
          </a:p>
          <a:p>
            <a:pPr marL="0" indent="0">
              <a:buNone/>
            </a:pPr>
            <a:r>
              <a:rPr lang="en-US" sz="1600" dirty="0">
                <a:latin typeface="Courier New" panose="02070309020205020404" pitchFamily="49" charset="0"/>
                <a:cs typeface="Courier New" panose="02070309020205020404" pitchFamily="49" charset="0"/>
              </a:rPr>
              <a:t>void *</a:t>
            </a:r>
            <a:r>
              <a:rPr lang="en-US" sz="1600" dirty="0" err="1">
                <a:latin typeface="Courier New" panose="02070309020205020404" pitchFamily="49" charset="0"/>
                <a:cs typeface="Courier New" panose="02070309020205020404" pitchFamily="49" charset="0"/>
              </a:rPr>
              <a:t>calloc</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size_t</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nmemb</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size_t</a:t>
            </a:r>
            <a:r>
              <a:rPr lang="en-US" sz="1600" dirty="0">
                <a:latin typeface="Courier New" panose="02070309020205020404" pitchFamily="49" charset="0"/>
                <a:cs typeface="Courier New" panose="02070309020205020404" pitchFamily="49" charset="0"/>
              </a:rPr>
              <a:t> size);</a:t>
            </a: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calloc</a:t>
            </a:r>
            <a:r>
              <a:rPr lang="en-US" sz="1600" dirty="0">
                <a:latin typeface="Courier New" panose="02070309020205020404" pitchFamily="49" charset="0"/>
                <a:cs typeface="Courier New" panose="02070309020205020404" pitchFamily="49" charset="0"/>
              </a:rPr>
              <a:t>() allocates memory for an array of </a:t>
            </a:r>
            <a:r>
              <a:rPr lang="en-US" sz="1600" dirty="0" err="1">
                <a:latin typeface="Courier New" panose="02070309020205020404" pitchFamily="49" charset="0"/>
                <a:cs typeface="Courier New" panose="02070309020205020404" pitchFamily="49" charset="0"/>
              </a:rPr>
              <a:t>nmemb</a:t>
            </a:r>
            <a:r>
              <a:rPr lang="en-US" sz="1600" dirty="0">
                <a:latin typeface="Courier New" panose="02070309020205020404" pitchFamily="49" charset="0"/>
                <a:cs typeface="Courier New" panose="02070309020205020404" pitchFamily="49" charset="0"/>
              </a:rPr>
              <a:t> elements of</a:t>
            </a:r>
          </a:p>
          <a:p>
            <a:pPr marL="0" indent="0">
              <a:buNone/>
            </a:pPr>
            <a:r>
              <a:rPr lang="en-US" sz="1600" dirty="0">
                <a:latin typeface="Courier New" panose="02070309020205020404" pitchFamily="49" charset="0"/>
                <a:cs typeface="Courier New" panose="02070309020205020404" pitchFamily="49" charset="0"/>
              </a:rPr>
              <a:t>   size bytes each and returns a pointer to the allocated memory.</a:t>
            </a:r>
          </a:p>
          <a:p>
            <a:pPr marL="0" indent="0">
              <a:buNone/>
            </a:pPr>
            <a:r>
              <a:rPr lang="en-US" sz="1600" dirty="0">
                <a:latin typeface="Courier New" panose="02070309020205020404" pitchFamily="49" charset="0"/>
                <a:cs typeface="Courier New" panose="02070309020205020404" pitchFamily="49" charset="0"/>
              </a:rPr>
              <a:t>   The memory is set to zero. */</a:t>
            </a:r>
          </a:p>
          <a:p>
            <a:pPr marL="0" indent="0">
              <a:buNone/>
            </a:pPr>
            <a:endParaRPr lang="en-US" sz="1600" dirty="0">
              <a:latin typeface="Courier New" panose="02070309020205020404" pitchFamily="49" charset="0"/>
              <a:cs typeface="Courier New" panose="02070309020205020404" pitchFamily="49" charset="0"/>
            </a:endParaRPr>
          </a:p>
          <a:p>
            <a:pPr marL="0" indent="0">
              <a:buNone/>
            </a:pPr>
            <a:r>
              <a:rPr lang="en-US" sz="1600" dirty="0">
                <a:latin typeface="Courier New" panose="02070309020205020404" pitchFamily="49" charset="0"/>
                <a:cs typeface="Courier New" panose="02070309020205020404" pitchFamily="49" charset="0"/>
              </a:rPr>
              <a:t>void *</a:t>
            </a:r>
            <a:r>
              <a:rPr lang="en-US" sz="1600" dirty="0" err="1">
                <a:latin typeface="Courier New" panose="02070309020205020404" pitchFamily="49" charset="0"/>
                <a:cs typeface="Courier New" panose="02070309020205020404" pitchFamily="49" charset="0"/>
              </a:rPr>
              <a:t>realloc</a:t>
            </a:r>
            <a:r>
              <a:rPr lang="en-US" sz="1600" dirty="0">
                <a:latin typeface="Courier New" panose="02070309020205020404" pitchFamily="49" charset="0"/>
                <a:cs typeface="Courier New" panose="02070309020205020404" pitchFamily="49" charset="0"/>
              </a:rPr>
              <a:t>(void *</a:t>
            </a:r>
            <a:r>
              <a:rPr lang="en-US" sz="1600" dirty="0" err="1">
                <a:latin typeface="Courier New" panose="02070309020205020404" pitchFamily="49" charset="0"/>
                <a:cs typeface="Courier New" panose="02070309020205020404" pitchFamily="49" charset="0"/>
              </a:rPr>
              <a:t>ptr</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size_t</a:t>
            </a:r>
            <a:r>
              <a:rPr lang="en-US" sz="1600" dirty="0">
                <a:latin typeface="Courier New" panose="02070309020205020404" pitchFamily="49" charset="0"/>
                <a:cs typeface="Courier New" panose="02070309020205020404" pitchFamily="49" charset="0"/>
              </a:rPr>
              <a:t> size);</a:t>
            </a: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realloc</a:t>
            </a:r>
            <a:r>
              <a:rPr lang="en-US" sz="1600" dirty="0">
                <a:latin typeface="Courier New" panose="02070309020205020404" pitchFamily="49" charset="0"/>
                <a:cs typeface="Courier New" panose="02070309020205020404" pitchFamily="49" charset="0"/>
              </a:rPr>
              <a:t>() changes the size of the memory block pointed to by</a:t>
            </a: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ptr</a:t>
            </a:r>
            <a:r>
              <a:rPr lang="en-US" sz="1600" dirty="0">
                <a:latin typeface="Courier New" panose="02070309020205020404" pitchFamily="49" charset="0"/>
                <a:cs typeface="Courier New" panose="02070309020205020404" pitchFamily="49" charset="0"/>
              </a:rPr>
              <a:t> to size bytes. */</a:t>
            </a:r>
          </a:p>
        </p:txBody>
      </p:sp>
    </p:spTree>
    <p:extLst>
      <p:ext uri="{BB962C8B-B14F-4D97-AF65-F5344CB8AC3E}">
        <p14:creationId xmlns:p14="http://schemas.microsoft.com/office/powerpoint/2010/main" val="40734267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Pop Quiz</a:t>
            </a:r>
          </a:p>
        </p:txBody>
      </p:sp>
      <p:sp>
        <p:nvSpPr>
          <p:cNvPr id="3" name="Content Placeholder 2"/>
          <p:cNvSpPr>
            <a:spLocks noGrp="1"/>
          </p:cNvSpPr>
          <p:nvPr>
            <p:ph idx="1"/>
          </p:nvPr>
        </p:nvSpPr>
        <p:spPr/>
        <p:txBody>
          <a:bodyPr/>
          <a:lstStyle/>
          <a:p>
            <a:pPr marL="457200" indent="-457200">
              <a:buFont typeface="+mj-lt"/>
              <a:buAutoNum type="arabicPeriod"/>
            </a:pPr>
            <a:r>
              <a:rPr lang="en-US" dirty="0"/>
              <a:t>Does free() delete your information?</a:t>
            </a:r>
          </a:p>
          <a:p>
            <a:pPr marL="457200" indent="-457200">
              <a:buFont typeface="+mj-lt"/>
              <a:buAutoNum type="arabicPeriod"/>
            </a:pPr>
            <a:r>
              <a:rPr lang="en-US" dirty="0"/>
              <a:t>Does </a:t>
            </a:r>
            <a:r>
              <a:rPr lang="en-US" dirty="0" err="1"/>
              <a:t>realloc</a:t>
            </a:r>
            <a:r>
              <a:rPr lang="en-US" dirty="0"/>
              <a:t>() always return a different memory address?</a:t>
            </a:r>
          </a:p>
          <a:p>
            <a:pPr marL="457200" indent="-457200">
              <a:buFont typeface="+mj-lt"/>
              <a:buAutoNum type="arabicPeriod"/>
            </a:pPr>
            <a:r>
              <a:rPr lang="en-US" dirty="0"/>
              <a:t>When </a:t>
            </a:r>
            <a:r>
              <a:rPr lang="en-US" dirty="0" err="1"/>
              <a:t>realloc</a:t>
            </a:r>
            <a:r>
              <a:rPr lang="en-US" dirty="0"/>
              <a:t>() returns a different memory address, is the original content…</a:t>
            </a:r>
          </a:p>
          <a:p>
            <a:pPr marL="857250" lvl="1" indent="-457200">
              <a:buFont typeface="+mj-lt"/>
              <a:buAutoNum type="alphaLcParenR"/>
            </a:pPr>
            <a:r>
              <a:rPr lang="en-US" dirty="0"/>
              <a:t>…</a:t>
            </a:r>
            <a:r>
              <a:rPr lang="en-US" dirty="0" err="1"/>
              <a:t>Zeroized</a:t>
            </a:r>
            <a:r>
              <a:rPr lang="en-US" dirty="0"/>
              <a:t>?</a:t>
            </a:r>
          </a:p>
          <a:p>
            <a:pPr marL="857250" lvl="1" indent="-457200">
              <a:buFont typeface="+mj-lt"/>
              <a:buAutoNum type="alphaLcParenR"/>
            </a:pPr>
            <a:r>
              <a:rPr lang="en-US" dirty="0"/>
              <a:t>…Freed?</a:t>
            </a:r>
          </a:p>
          <a:p>
            <a:pPr marL="457200" indent="-457200">
              <a:buFont typeface="+mj-lt"/>
              <a:buAutoNum type="arabicPeriod"/>
            </a:pPr>
            <a:r>
              <a:rPr lang="en-US" dirty="0"/>
              <a:t>Should we </a:t>
            </a:r>
            <a:r>
              <a:rPr lang="en-US" dirty="0" err="1"/>
              <a:t>zeroize</a:t>
            </a:r>
            <a:r>
              <a:rPr lang="en-US" dirty="0"/>
              <a:t> a pointer variable that’s been freed?</a:t>
            </a:r>
          </a:p>
        </p:txBody>
      </p:sp>
    </p:spTree>
    <p:extLst>
      <p:ext uri="{BB962C8B-B14F-4D97-AF65-F5344CB8AC3E}">
        <p14:creationId xmlns:p14="http://schemas.microsoft.com/office/powerpoint/2010/main" val="2463006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lstStyle/>
          <a:p>
            <a:r>
              <a:rPr lang="en-US" dirty="0"/>
              <a:t>Definitions</a:t>
            </a:r>
          </a:p>
          <a:p>
            <a:r>
              <a:rPr lang="en-US" dirty="0"/>
              <a:t>Concepts</a:t>
            </a:r>
          </a:p>
          <a:p>
            <a:r>
              <a:rPr lang="en-US" dirty="0"/>
              <a:t>Stack Based Memory</a:t>
            </a:r>
          </a:p>
          <a:p>
            <a:r>
              <a:rPr lang="en-US" dirty="0"/>
              <a:t>Heap Based Memory</a:t>
            </a:r>
          </a:p>
          <a:p>
            <a:r>
              <a:rPr lang="en-US" dirty="0"/>
              <a:t>C Standard Library Functions</a:t>
            </a:r>
          </a:p>
          <a:p>
            <a:r>
              <a:rPr lang="en-US" dirty="0"/>
              <a:t>Labs</a:t>
            </a:r>
          </a:p>
          <a:p>
            <a:endParaRPr lang="en-US" dirty="0"/>
          </a:p>
          <a:p>
            <a:endParaRPr lang="en-US" dirty="0"/>
          </a:p>
        </p:txBody>
      </p:sp>
    </p:spTree>
    <p:extLst>
      <p:ext uri="{BB962C8B-B14F-4D97-AF65-F5344CB8AC3E}">
        <p14:creationId xmlns:p14="http://schemas.microsoft.com/office/powerpoint/2010/main" val="12843713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Definitions</a:t>
            </a:r>
          </a:p>
        </p:txBody>
      </p:sp>
      <p:sp>
        <p:nvSpPr>
          <p:cNvPr id="3" name="Content Placeholder 2"/>
          <p:cNvSpPr>
            <a:spLocks noGrp="1"/>
          </p:cNvSpPr>
          <p:nvPr>
            <p:ph idx="1"/>
          </p:nvPr>
        </p:nvSpPr>
        <p:spPr/>
        <p:txBody>
          <a:bodyPr/>
          <a:lstStyle/>
          <a:p>
            <a:r>
              <a:rPr lang="en-US" dirty="0">
                <a:effectLst>
                  <a:outerShdw blurRad="38100" dist="38100" dir="2700000" algn="tl">
                    <a:srgbClr val="000000">
                      <a:alpha val="43137"/>
                    </a:srgbClr>
                  </a:outerShdw>
                </a:effectLst>
              </a:rPr>
              <a:t>Compile-time</a:t>
            </a:r>
            <a:r>
              <a:rPr lang="en-US" dirty="0"/>
              <a:t> – The moment in which source code is compiled into a binary without being executed</a:t>
            </a:r>
            <a:endParaRPr lang="en-US" dirty="0">
              <a:effectLst>
                <a:outerShdw blurRad="38100" dist="38100" dir="2700000" algn="tl">
                  <a:srgbClr val="000000">
                    <a:alpha val="43137"/>
                  </a:srgbClr>
                </a:outerShdw>
              </a:effectLst>
            </a:endParaRPr>
          </a:p>
          <a:p>
            <a:r>
              <a:rPr lang="en-US" dirty="0">
                <a:effectLst>
                  <a:outerShdw blurRad="38100" dist="38100" dir="2700000" algn="tl">
                    <a:srgbClr val="000000">
                      <a:alpha val="43137"/>
                    </a:srgbClr>
                  </a:outerShdw>
                </a:effectLst>
              </a:rPr>
              <a:t>Runtime</a:t>
            </a:r>
            <a:r>
              <a:rPr lang="en-US" dirty="0"/>
              <a:t> – The moment in which a binary is executed</a:t>
            </a:r>
            <a:endParaRPr lang="en-US" dirty="0">
              <a:effectLst>
                <a:outerShdw blurRad="38100" dist="38100" dir="2700000" algn="tl">
                  <a:srgbClr val="000000">
                    <a:alpha val="43137"/>
                  </a:srgbClr>
                </a:outerShdw>
              </a:effectLst>
            </a:endParaRPr>
          </a:p>
          <a:p>
            <a:r>
              <a:rPr lang="en-US" dirty="0">
                <a:effectLst>
                  <a:outerShdw blurRad="38100" dist="38100" dir="2700000" algn="tl">
                    <a:srgbClr val="000000">
                      <a:alpha val="43137"/>
                    </a:srgbClr>
                  </a:outerShdw>
                </a:effectLst>
              </a:rPr>
              <a:t>Stack</a:t>
            </a:r>
            <a:r>
              <a:rPr lang="en-US" dirty="0"/>
              <a:t> – Region of memory in a process’s virtual address space where data is added or removed in a last-in-first-out manner</a:t>
            </a:r>
          </a:p>
          <a:p>
            <a:r>
              <a:rPr lang="en-US" dirty="0">
                <a:effectLst>
                  <a:outerShdw blurRad="38100" dist="38100" dir="2700000" algn="tl">
                    <a:srgbClr val="000000">
                      <a:alpha val="43137"/>
                    </a:srgbClr>
                  </a:outerShdw>
                </a:effectLst>
              </a:rPr>
              <a:t>Heap </a:t>
            </a:r>
            <a:r>
              <a:rPr lang="en-US" dirty="0"/>
              <a:t>– Region of memory in a process’s virtual address space available to allocate blocks of memory in an arbitrary order and accessed multiple times</a:t>
            </a:r>
          </a:p>
          <a:p>
            <a:r>
              <a:rPr lang="en-US" dirty="0">
                <a:effectLst>
                  <a:outerShdw blurRad="38100" dist="38100" dir="2700000" algn="tl">
                    <a:srgbClr val="000000">
                      <a:alpha val="43137"/>
                    </a:srgbClr>
                  </a:outerShdw>
                </a:effectLst>
              </a:rPr>
              <a:t>Memory Leak</a:t>
            </a:r>
            <a:r>
              <a:rPr lang="en-US" dirty="0"/>
              <a:t> – A failure in a program to release allocated memory that is no longer needed, causing diminished computer performance or failure</a:t>
            </a:r>
          </a:p>
          <a:p>
            <a:endParaRPr lang="en-US" dirty="0"/>
          </a:p>
        </p:txBody>
      </p:sp>
    </p:spTree>
    <p:extLst>
      <p:ext uri="{BB962C8B-B14F-4D97-AF65-F5344CB8AC3E}">
        <p14:creationId xmlns:p14="http://schemas.microsoft.com/office/powerpoint/2010/main" val="42214302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Concepts</a:t>
            </a: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899504" y="1219200"/>
            <a:ext cx="2086000" cy="5334000"/>
          </a:xfrm>
        </p:spPr>
      </p:pic>
      <p:sp>
        <p:nvSpPr>
          <p:cNvPr id="5" name="Content Placeholder 2"/>
          <p:cNvSpPr txBox="1">
            <a:spLocks/>
          </p:cNvSpPr>
          <p:nvPr/>
        </p:nvSpPr>
        <p:spPr bwMode="auto">
          <a:xfrm>
            <a:off x="554039" y="1295400"/>
            <a:ext cx="4627562" cy="4725988"/>
          </a:xfrm>
          <a:prstGeom prst="rect">
            <a:avLst/>
          </a:prstGeom>
          <a:noFill/>
          <a:ln w="12700">
            <a:noFill/>
            <a:miter lim="800000"/>
            <a:headEnd/>
            <a:tailEnd/>
          </a:ln>
        </p:spPr>
        <p:txBody>
          <a:bodyPr vert="horz" wrap="square" lIns="85725" tIns="39688" rIns="85725" bIns="39688" numCol="1" anchor="t"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r>
              <a:rPr lang="en-US" kern="0" dirty="0"/>
              <a:t>Typical C program sections in memory</a:t>
            </a:r>
          </a:p>
          <a:p>
            <a:pPr marL="914400" lvl="1" indent="-457200">
              <a:buFont typeface="+mj-lt"/>
              <a:buAutoNum type="arabicPeriod"/>
            </a:pPr>
            <a:r>
              <a:rPr lang="en-US" kern="0" dirty="0"/>
              <a:t>Text segment</a:t>
            </a:r>
          </a:p>
          <a:p>
            <a:pPr marL="914400" lvl="1" indent="-457200">
              <a:buFont typeface="+mj-lt"/>
              <a:buAutoNum type="arabicPeriod"/>
            </a:pPr>
            <a:r>
              <a:rPr lang="en-US" kern="0" dirty="0"/>
              <a:t>Data segment</a:t>
            </a:r>
          </a:p>
          <a:p>
            <a:pPr marL="914400" lvl="1" indent="-457200">
              <a:buFont typeface="+mj-lt"/>
              <a:buAutoNum type="arabicPeriod"/>
            </a:pPr>
            <a:r>
              <a:rPr lang="en-US" kern="0" dirty="0"/>
              <a:t>BSS segment</a:t>
            </a:r>
          </a:p>
          <a:p>
            <a:pPr marL="914400" lvl="1" indent="-457200">
              <a:buFont typeface="+mj-lt"/>
              <a:buAutoNum type="arabicPeriod"/>
            </a:pPr>
            <a:r>
              <a:rPr lang="en-US" kern="0" dirty="0"/>
              <a:t>Heap segment</a:t>
            </a:r>
          </a:p>
          <a:p>
            <a:pPr marL="914400" lvl="1" indent="-457200">
              <a:buFont typeface="+mj-lt"/>
              <a:buAutoNum type="arabicPeriod"/>
            </a:pPr>
            <a:r>
              <a:rPr lang="en-US" kern="0" dirty="0"/>
              <a:t>Stack segment</a:t>
            </a:r>
          </a:p>
        </p:txBody>
      </p:sp>
      <p:sp>
        <p:nvSpPr>
          <p:cNvPr id="9" name="TextBox 8"/>
          <p:cNvSpPr txBox="1"/>
          <p:nvPr/>
        </p:nvSpPr>
        <p:spPr>
          <a:xfrm>
            <a:off x="5087470" y="1080250"/>
            <a:ext cx="1981200" cy="307777"/>
          </a:xfrm>
          <a:prstGeom prst="rect">
            <a:avLst/>
          </a:prstGeom>
          <a:solidFill>
            <a:schemeClr val="bg1"/>
          </a:solidFill>
          <a:ln w="19050">
            <a:solidFill>
              <a:srgbClr val="008000"/>
            </a:solidFill>
          </a:ln>
        </p:spPr>
        <p:txBody>
          <a:bodyPr wrap="square" rtlCol="0">
            <a:spAutoFit/>
          </a:bodyPr>
          <a:lstStyle/>
          <a:p>
            <a:r>
              <a:rPr lang="en-US" sz="1400" b="1" dirty="0">
                <a:solidFill>
                  <a:srgbClr val="008000"/>
                </a:solidFill>
                <a:latin typeface="Courier New" panose="02070309020205020404" pitchFamily="49" charset="0"/>
                <a:cs typeface="Courier New" panose="02070309020205020404" pitchFamily="49" charset="0"/>
              </a:rPr>
              <a:t>High Address </a:t>
            </a:r>
            <a:r>
              <a:rPr lang="en-US" sz="1400" b="1" dirty="0">
                <a:solidFill>
                  <a:srgbClr val="008000"/>
                </a:solidFill>
                <a:latin typeface="Courier New" panose="02070309020205020404" pitchFamily="49" charset="0"/>
                <a:cs typeface="Courier New" panose="02070309020205020404" pitchFamily="49" charset="0"/>
                <a:sym typeface="Wingdings" panose="05000000000000000000" pitchFamily="2" charset="2"/>
              </a:rPr>
              <a:t></a:t>
            </a:r>
            <a:endParaRPr lang="en-US" sz="1400" b="1" dirty="0">
              <a:solidFill>
                <a:srgbClr val="008000"/>
              </a:solidFill>
              <a:latin typeface="Courier New" panose="02070309020205020404" pitchFamily="49" charset="0"/>
              <a:cs typeface="Courier New" panose="02070309020205020404" pitchFamily="49" charset="0"/>
            </a:endParaRPr>
          </a:p>
        </p:txBody>
      </p:sp>
      <p:sp>
        <p:nvSpPr>
          <p:cNvPr id="10" name="TextBox 9"/>
          <p:cNvSpPr txBox="1"/>
          <p:nvPr/>
        </p:nvSpPr>
        <p:spPr>
          <a:xfrm>
            <a:off x="5087470" y="6281881"/>
            <a:ext cx="1981200" cy="307777"/>
          </a:xfrm>
          <a:prstGeom prst="rect">
            <a:avLst/>
          </a:prstGeom>
          <a:solidFill>
            <a:schemeClr val="bg1"/>
          </a:solidFill>
          <a:ln w="19050">
            <a:solidFill>
              <a:srgbClr val="008000"/>
            </a:solidFill>
          </a:ln>
        </p:spPr>
        <p:txBody>
          <a:bodyPr wrap="square" rtlCol="0">
            <a:spAutoFit/>
          </a:bodyPr>
          <a:lstStyle/>
          <a:p>
            <a:r>
              <a:rPr lang="en-US" sz="1400" b="1" dirty="0">
                <a:solidFill>
                  <a:srgbClr val="008000"/>
                </a:solidFill>
                <a:latin typeface="Courier New" panose="02070309020205020404" pitchFamily="49" charset="0"/>
                <a:cs typeface="Courier New" panose="02070309020205020404" pitchFamily="49" charset="0"/>
              </a:rPr>
              <a:t>Low Address </a:t>
            </a:r>
            <a:r>
              <a:rPr lang="en-US" sz="1400" b="1" dirty="0">
                <a:solidFill>
                  <a:srgbClr val="008000"/>
                </a:solidFill>
                <a:latin typeface="Courier New" panose="02070309020205020404" pitchFamily="49" charset="0"/>
                <a:cs typeface="Courier New" panose="02070309020205020404" pitchFamily="49" charset="0"/>
                <a:sym typeface="Wingdings" panose="05000000000000000000" pitchFamily="2" charset="2"/>
              </a:rPr>
              <a:t></a:t>
            </a:r>
            <a:endParaRPr lang="en-US" sz="1400" b="1" dirty="0">
              <a:solidFill>
                <a:srgbClr val="008000"/>
              </a:solidFill>
              <a:latin typeface="Courier New" panose="02070309020205020404" pitchFamily="49" charset="0"/>
              <a:cs typeface="Courier New" panose="02070309020205020404" pitchFamily="49" charset="0"/>
            </a:endParaRPr>
          </a:p>
        </p:txBody>
      </p:sp>
      <p:sp>
        <p:nvSpPr>
          <p:cNvPr id="11" name="TextBox 10"/>
          <p:cNvSpPr txBox="1"/>
          <p:nvPr/>
        </p:nvSpPr>
        <p:spPr>
          <a:xfrm>
            <a:off x="-533400" y="6229584"/>
            <a:ext cx="10210800" cy="369332"/>
          </a:xfrm>
          <a:prstGeom prst="rect">
            <a:avLst/>
          </a:prstGeom>
          <a:solidFill>
            <a:schemeClr val="accent6"/>
          </a:solidFill>
          <a:ln>
            <a:solidFill>
              <a:schemeClr val="bg1"/>
            </a:solidFill>
          </a:ln>
        </p:spPr>
        <p:txBody>
          <a:bodyPr wrap="square" rtlCol="0">
            <a:spAutoFit/>
          </a:bodyPr>
          <a:lstStyle/>
          <a:p>
            <a:pPr algn="ctr"/>
            <a:r>
              <a:rPr lang="en-US" b="1"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DISCLAIMER: Different sources enumerate segments differently</a:t>
            </a:r>
          </a:p>
        </p:txBody>
      </p:sp>
    </p:spTree>
    <p:extLst>
      <p:ext uri="{BB962C8B-B14F-4D97-AF65-F5344CB8AC3E}">
        <p14:creationId xmlns:p14="http://schemas.microsoft.com/office/powerpoint/2010/main" val="32331007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Concepts</a:t>
            </a: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899504" y="1219200"/>
            <a:ext cx="2086000" cy="5334000"/>
          </a:xfrm>
        </p:spPr>
      </p:pic>
      <p:sp>
        <p:nvSpPr>
          <p:cNvPr id="5" name="Content Placeholder 2"/>
          <p:cNvSpPr txBox="1">
            <a:spLocks/>
          </p:cNvSpPr>
          <p:nvPr/>
        </p:nvSpPr>
        <p:spPr bwMode="auto">
          <a:xfrm>
            <a:off x="554039" y="1295400"/>
            <a:ext cx="6345466" cy="4725988"/>
          </a:xfrm>
          <a:prstGeom prst="rect">
            <a:avLst/>
          </a:prstGeom>
          <a:noFill/>
          <a:ln w="12700">
            <a:noFill/>
            <a:miter lim="800000"/>
            <a:headEnd/>
            <a:tailEnd/>
          </a:ln>
        </p:spPr>
        <p:txBody>
          <a:bodyPr vert="horz" wrap="square" lIns="85725" tIns="39688" rIns="85725" bIns="39688" numCol="1" anchor="t"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r>
              <a:rPr lang="en-US" kern="0" dirty="0"/>
              <a:t>Typical C program sections in memory</a:t>
            </a:r>
          </a:p>
          <a:p>
            <a:pPr marL="914400" lvl="1" indent="-457200">
              <a:buFont typeface="+mj-lt"/>
              <a:buAutoNum type="arabicPeriod"/>
            </a:pPr>
            <a:r>
              <a:rPr lang="en-US" kern="0" dirty="0"/>
              <a:t>Text segment	 (aka Code segment)</a:t>
            </a:r>
          </a:p>
          <a:p>
            <a:pPr marL="1314450" lvl="2" indent="-457200"/>
            <a:r>
              <a:rPr lang="en-US" kern="0" dirty="0"/>
              <a:t>Contains executable instructions</a:t>
            </a:r>
          </a:p>
          <a:p>
            <a:pPr marL="1314450" lvl="2" indent="-457200"/>
            <a:r>
              <a:rPr lang="en-US" kern="0" dirty="0"/>
              <a:t>Read from program file</a:t>
            </a:r>
          </a:p>
          <a:p>
            <a:pPr marL="1314450" lvl="2" indent="-457200"/>
            <a:r>
              <a:rPr lang="en-US" kern="0" dirty="0"/>
              <a:t>Read-only</a:t>
            </a:r>
          </a:p>
          <a:p>
            <a:pPr marL="1314450" lvl="2" indent="-457200"/>
            <a:endParaRPr lang="en-US" kern="0" dirty="0"/>
          </a:p>
          <a:p>
            <a:pPr marL="1314450" lvl="2" indent="-457200"/>
            <a:endParaRPr lang="en-US" kern="0" dirty="0"/>
          </a:p>
        </p:txBody>
      </p:sp>
      <p:sp>
        <p:nvSpPr>
          <p:cNvPr id="3" name="Oval 2"/>
          <p:cNvSpPr/>
          <p:nvPr/>
        </p:nvSpPr>
        <p:spPr bwMode="auto">
          <a:xfrm>
            <a:off x="7162800" y="5830888"/>
            <a:ext cx="388028" cy="381000"/>
          </a:xfrm>
          <a:prstGeom prst="ellipse">
            <a:avLst/>
          </a:prstGeom>
          <a:solidFill>
            <a:schemeClr val="bg1"/>
          </a:solidFill>
          <a:ln w="19050" cap="flat" cmpd="sng" algn="ctr">
            <a:solidFill>
              <a:srgbClr val="008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rgbClr val="008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1</a:t>
            </a:r>
          </a:p>
        </p:txBody>
      </p:sp>
      <p:sp>
        <p:nvSpPr>
          <p:cNvPr id="8" name="TextBox 7"/>
          <p:cNvSpPr txBox="1"/>
          <p:nvPr/>
        </p:nvSpPr>
        <p:spPr>
          <a:xfrm>
            <a:off x="5087470" y="1080250"/>
            <a:ext cx="1981200" cy="307777"/>
          </a:xfrm>
          <a:prstGeom prst="rect">
            <a:avLst/>
          </a:prstGeom>
          <a:solidFill>
            <a:schemeClr val="bg1"/>
          </a:solidFill>
          <a:ln w="19050">
            <a:solidFill>
              <a:srgbClr val="008000"/>
            </a:solidFill>
          </a:ln>
        </p:spPr>
        <p:txBody>
          <a:bodyPr wrap="square" rtlCol="0">
            <a:spAutoFit/>
          </a:bodyPr>
          <a:lstStyle/>
          <a:p>
            <a:r>
              <a:rPr lang="en-US" sz="1400" b="1" dirty="0">
                <a:solidFill>
                  <a:srgbClr val="008000"/>
                </a:solidFill>
                <a:latin typeface="Courier New" panose="02070309020205020404" pitchFamily="49" charset="0"/>
                <a:cs typeface="Courier New" panose="02070309020205020404" pitchFamily="49" charset="0"/>
              </a:rPr>
              <a:t>High Address </a:t>
            </a:r>
            <a:r>
              <a:rPr lang="en-US" sz="1400" b="1" dirty="0">
                <a:solidFill>
                  <a:srgbClr val="008000"/>
                </a:solidFill>
                <a:latin typeface="Courier New" panose="02070309020205020404" pitchFamily="49" charset="0"/>
                <a:cs typeface="Courier New" panose="02070309020205020404" pitchFamily="49" charset="0"/>
                <a:sym typeface="Wingdings" panose="05000000000000000000" pitchFamily="2" charset="2"/>
              </a:rPr>
              <a:t></a:t>
            </a:r>
            <a:endParaRPr lang="en-US" sz="1400" b="1" dirty="0">
              <a:solidFill>
                <a:srgbClr val="008000"/>
              </a:solidFill>
              <a:latin typeface="Courier New" panose="02070309020205020404" pitchFamily="49" charset="0"/>
              <a:cs typeface="Courier New" panose="02070309020205020404" pitchFamily="49" charset="0"/>
            </a:endParaRPr>
          </a:p>
        </p:txBody>
      </p:sp>
      <p:sp>
        <p:nvSpPr>
          <p:cNvPr id="9" name="TextBox 8"/>
          <p:cNvSpPr txBox="1"/>
          <p:nvPr/>
        </p:nvSpPr>
        <p:spPr>
          <a:xfrm>
            <a:off x="5087470" y="6281881"/>
            <a:ext cx="1981200" cy="307777"/>
          </a:xfrm>
          <a:prstGeom prst="rect">
            <a:avLst/>
          </a:prstGeom>
          <a:solidFill>
            <a:schemeClr val="bg1"/>
          </a:solidFill>
          <a:ln w="19050">
            <a:solidFill>
              <a:srgbClr val="008000"/>
            </a:solidFill>
          </a:ln>
        </p:spPr>
        <p:txBody>
          <a:bodyPr wrap="square" rtlCol="0">
            <a:spAutoFit/>
          </a:bodyPr>
          <a:lstStyle/>
          <a:p>
            <a:r>
              <a:rPr lang="en-US" sz="1400" b="1" dirty="0">
                <a:solidFill>
                  <a:srgbClr val="008000"/>
                </a:solidFill>
                <a:latin typeface="Courier New" panose="02070309020205020404" pitchFamily="49" charset="0"/>
                <a:cs typeface="Courier New" panose="02070309020205020404" pitchFamily="49" charset="0"/>
              </a:rPr>
              <a:t>Low Address </a:t>
            </a:r>
            <a:r>
              <a:rPr lang="en-US" sz="1400" b="1" dirty="0">
                <a:solidFill>
                  <a:srgbClr val="008000"/>
                </a:solidFill>
                <a:latin typeface="Courier New" panose="02070309020205020404" pitchFamily="49" charset="0"/>
                <a:cs typeface="Courier New" panose="02070309020205020404" pitchFamily="49" charset="0"/>
                <a:sym typeface="Wingdings" panose="05000000000000000000" pitchFamily="2" charset="2"/>
              </a:rPr>
              <a:t></a:t>
            </a:r>
            <a:endParaRPr lang="en-US" sz="1400" b="1" dirty="0">
              <a:solidFill>
                <a:srgbClr val="008000"/>
              </a:solidFill>
              <a:latin typeface="Courier New" panose="02070309020205020404" pitchFamily="49" charset="0"/>
              <a:cs typeface="Courier New" panose="02070309020205020404" pitchFamily="49" charset="0"/>
            </a:endParaRPr>
          </a:p>
        </p:txBody>
      </p:sp>
      <p:sp>
        <p:nvSpPr>
          <p:cNvPr id="10" name="Oval 9"/>
          <p:cNvSpPr/>
          <p:nvPr/>
        </p:nvSpPr>
        <p:spPr bwMode="auto">
          <a:xfrm>
            <a:off x="990600" y="1752600"/>
            <a:ext cx="388028" cy="381000"/>
          </a:xfrm>
          <a:prstGeom prst="ellipse">
            <a:avLst/>
          </a:prstGeom>
          <a:solidFill>
            <a:schemeClr val="bg1"/>
          </a:solidFill>
          <a:ln w="19050" cap="flat" cmpd="sng" algn="ctr">
            <a:solidFill>
              <a:srgbClr val="008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rgbClr val="008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1</a:t>
            </a:r>
          </a:p>
        </p:txBody>
      </p:sp>
    </p:spTree>
    <p:extLst>
      <p:ext uri="{BB962C8B-B14F-4D97-AF65-F5344CB8AC3E}">
        <p14:creationId xmlns:p14="http://schemas.microsoft.com/office/powerpoint/2010/main" val="2834819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Concepts</a:t>
            </a: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899504" y="1219200"/>
            <a:ext cx="2086000" cy="5334000"/>
          </a:xfrm>
        </p:spPr>
      </p:pic>
      <p:sp>
        <p:nvSpPr>
          <p:cNvPr id="5" name="Content Placeholder 2"/>
          <p:cNvSpPr txBox="1">
            <a:spLocks/>
          </p:cNvSpPr>
          <p:nvPr/>
        </p:nvSpPr>
        <p:spPr bwMode="auto">
          <a:xfrm>
            <a:off x="554039" y="1295400"/>
            <a:ext cx="6345466" cy="4725988"/>
          </a:xfrm>
          <a:prstGeom prst="rect">
            <a:avLst/>
          </a:prstGeom>
          <a:noFill/>
          <a:ln w="12700">
            <a:noFill/>
            <a:miter lim="800000"/>
            <a:headEnd/>
            <a:tailEnd/>
          </a:ln>
        </p:spPr>
        <p:txBody>
          <a:bodyPr vert="horz" wrap="square" lIns="85725" tIns="39688" rIns="85725" bIns="39688" numCol="1" anchor="t"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r>
              <a:rPr lang="en-US" kern="0" dirty="0"/>
              <a:t>Typical C program sections in memory</a:t>
            </a:r>
          </a:p>
          <a:p>
            <a:pPr marL="914400" lvl="1" indent="-457200">
              <a:buFont typeface="+mj-lt"/>
              <a:buAutoNum type="arabicPeriod"/>
            </a:pPr>
            <a:r>
              <a:rPr lang="en-US" kern="0" dirty="0"/>
              <a:t>Data segment (aka Initialized Data)</a:t>
            </a:r>
          </a:p>
          <a:p>
            <a:pPr marL="1314450" lvl="2" indent="-457200"/>
            <a:r>
              <a:rPr lang="en-US" kern="0" dirty="0"/>
              <a:t>Contains global variables and static variables initialized by the programmer</a:t>
            </a:r>
          </a:p>
          <a:p>
            <a:pPr marL="1314450" lvl="2" indent="-457200"/>
            <a:r>
              <a:rPr lang="en-US" u="sng" kern="0" dirty="0"/>
              <a:t>Not</a:t>
            </a:r>
            <a:r>
              <a:rPr lang="en-US" kern="0" dirty="0"/>
              <a:t> read-only</a:t>
            </a:r>
            <a:endParaRPr lang="en-US" u="sng" kern="0" dirty="0"/>
          </a:p>
          <a:p>
            <a:pPr marL="1314450" lvl="2" indent="-457200"/>
            <a:endParaRPr lang="en-US" kern="0" dirty="0"/>
          </a:p>
          <a:p>
            <a:pPr marL="1314450" lvl="2" indent="-457200"/>
            <a:endParaRPr lang="en-US" kern="0" dirty="0"/>
          </a:p>
        </p:txBody>
      </p:sp>
      <p:sp>
        <p:nvSpPr>
          <p:cNvPr id="8" name="TextBox 7"/>
          <p:cNvSpPr txBox="1"/>
          <p:nvPr/>
        </p:nvSpPr>
        <p:spPr>
          <a:xfrm>
            <a:off x="5087470" y="1080250"/>
            <a:ext cx="1981200" cy="307777"/>
          </a:xfrm>
          <a:prstGeom prst="rect">
            <a:avLst/>
          </a:prstGeom>
          <a:solidFill>
            <a:schemeClr val="bg1"/>
          </a:solidFill>
          <a:ln w="19050">
            <a:solidFill>
              <a:srgbClr val="008000"/>
            </a:solidFill>
          </a:ln>
        </p:spPr>
        <p:txBody>
          <a:bodyPr wrap="square" rtlCol="0">
            <a:spAutoFit/>
          </a:bodyPr>
          <a:lstStyle/>
          <a:p>
            <a:r>
              <a:rPr lang="en-US" sz="1400" b="1" dirty="0">
                <a:solidFill>
                  <a:srgbClr val="008000"/>
                </a:solidFill>
                <a:latin typeface="Courier New" panose="02070309020205020404" pitchFamily="49" charset="0"/>
                <a:cs typeface="Courier New" panose="02070309020205020404" pitchFamily="49" charset="0"/>
              </a:rPr>
              <a:t>High Address </a:t>
            </a:r>
            <a:r>
              <a:rPr lang="en-US" sz="1400" b="1" dirty="0">
                <a:solidFill>
                  <a:srgbClr val="008000"/>
                </a:solidFill>
                <a:latin typeface="Courier New" panose="02070309020205020404" pitchFamily="49" charset="0"/>
                <a:cs typeface="Courier New" panose="02070309020205020404" pitchFamily="49" charset="0"/>
                <a:sym typeface="Wingdings" panose="05000000000000000000" pitchFamily="2" charset="2"/>
              </a:rPr>
              <a:t></a:t>
            </a:r>
            <a:endParaRPr lang="en-US" sz="1400" b="1" dirty="0">
              <a:solidFill>
                <a:srgbClr val="008000"/>
              </a:solidFill>
              <a:latin typeface="Courier New" panose="02070309020205020404" pitchFamily="49" charset="0"/>
              <a:cs typeface="Courier New" panose="02070309020205020404" pitchFamily="49" charset="0"/>
            </a:endParaRPr>
          </a:p>
        </p:txBody>
      </p:sp>
      <p:sp>
        <p:nvSpPr>
          <p:cNvPr id="9" name="TextBox 8"/>
          <p:cNvSpPr txBox="1"/>
          <p:nvPr/>
        </p:nvSpPr>
        <p:spPr>
          <a:xfrm>
            <a:off x="5087470" y="6281881"/>
            <a:ext cx="1981200" cy="307777"/>
          </a:xfrm>
          <a:prstGeom prst="rect">
            <a:avLst/>
          </a:prstGeom>
          <a:solidFill>
            <a:schemeClr val="bg1"/>
          </a:solidFill>
          <a:ln w="19050">
            <a:solidFill>
              <a:srgbClr val="008000"/>
            </a:solidFill>
          </a:ln>
        </p:spPr>
        <p:txBody>
          <a:bodyPr wrap="square" rtlCol="0">
            <a:spAutoFit/>
          </a:bodyPr>
          <a:lstStyle/>
          <a:p>
            <a:r>
              <a:rPr lang="en-US" sz="1400" b="1" dirty="0">
                <a:solidFill>
                  <a:srgbClr val="008000"/>
                </a:solidFill>
                <a:latin typeface="Courier New" panose="02070309020205020404" pitchFamily="49" charset="0"/>
                <a:cs typeface="Courier New" panose="02070309020205020404" pitchFamily="49" charset="0"/>
              </a:rPr>
              <a:t>Low Address </a:t>
            </a:r>
            <a:r>
              <a:rPr lang="en-US" sz="1400" b="1" dirty="0">
                <a:solidFill>
                  <a:srgbClr val="008000"/>
                </a:solidFill>
                <a:latin typeface="Courier New" panose="02070309020205020404" pitchFamily="49" charset="0"/>
                <a:cs typeface="Courier New" panose="02070309020205020404" pitchFamily="49" charset="0"/>
                <a:sym typeface="Wingdings" panose="05000000000000000000" pitchFamily="2" charset="2"/>
              </a:rPr>
              <a:t></a:t>
            </a:r>
            <a:endParaRPr lang="en-US" sz="1400" b="1" dirty="0">
              <a:solidFill>
                <a:srgbClr val="008000"/>
              </a:solidFill>
              <a:latin typeface="Courier New" panose="02070309020205020404" pitchFamily="49" charset="0"/>
              <a:cs typeface="Courier New" panose="02070309020205020404" pitchFamily="49" charset="0"/>
            </a:endParaRPr>
          </a:p>
        </p:txBody>
      </p:sp>
      <p:sp>
        <p:nvSpPr>
          <p:cNvPr id="10" name="Oval 9"/>
          <p:cNvSpPr/>
          <p:nvPr/>
        </p:nvSpPr>
        <p:spPr bwMode="auto">
          <a:xfrm>
            <a:off x="990600" y="1752600"/>
            <a:ext cx="388028" cy="381000"/>
          </a:xfrm>
          <a:prstGeom prst="ellipse">
            <a:avLst/>
          </a:prstGeom>
          <a:solidFill>
            <a:schemeClr val="bg1"/>
          </a:solidFill>
          <a:ln w="19050" cap="flat" cmpd="sng" algn="ctr">
            <a:solidFill>
              <a:srgbClr val="008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rgbClr val="008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2</a:t>
            </a:r>
          </a:p>
        </p:txBody>
      </p:sp>
      <p:sp>
        <p:nvSpPr>
          <p:cNvPr id="11" name="Oval 10"/>
          <p:cNvSpPr/>
          <p:nvPr/>
        </p:nvSpPr>
        <p:spPr bwMode="auto">
          <a:xfrm>
            <a:off x="7153835" y="5325035"/>
            <a:ext cx="388028" cy="381000"/>
          </a:xfrm>
          <a:prstGeom prst="ellipse">
            <a:avLst/>
          </a:prstGeom>
          <a:solidFill>
            <a:schemeClr val="bg1"/>
          </a:solidFill>
          <a:ln w="19050" cap="flat" cmpd="sng" algn="ctr">
            <a:solidFill>
              <a:srgbClr val="008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rgbClr val="008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2</a:t>
            </a:r>
          </a:p>
        </p:txBody>
      </p:sp>
    </p:spTree>
    <p:extLst>
      <p:ext uri="{BB962C8B-B14F-4D97-AF65-F5344CB8AC3E}">
        <p14:creationId xmlns:p14="http://schemas.microsoft.com/office/powerpoint/2010/main" val="29470341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Concepts</a:t>
            </a: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899504" y="1219200"/>
            <a:ext cx="2086000" cy="5334000"/>
          </a:xfrm>
        </p:spPr>
      </p:pic>
      <p:sp>
        <p:nvSpPr>
          <p:cNvPr id="5" name="Content Placeholder 2"/>
          <p:cNvSpPr txBox="1">
            <a:spLocks/>
          </p:cNvSpPr>
          <p:nvPr/>
        </p:nvSpPr>
        <p:spPr bwMode="auto">
          <a:xfrm>
            <a:off x="554039" y="1295400"/>
            <a:ext cx="6345466" cy="4725988"/>
          </a:xfrm>
          <a:prstGeom prst="rect">
            <a:avLst/>
          </a:prstGeom>
          <a:noFill/>
          <a:ln w="12700">
            <a:noFill/>
            <a:miter lim="800000"/>
            <a:headEnd/>
            <a:tailEnd/>
          </a:ln>
        </p:spPr>
        <p:txBody>
          <a:bodyPr vert="horz" wrap="square" lIns="85725" tIns="39688" rIns="85725" bIns="39688" numCol="1" anchor="t"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r>
              <a:rPr lang="en-US" kern="0" dirty="0"/>
              <a:t>Typical C program sections in memory</a:t>
            </a:r>
          </a:p>
          <a:p>
            <a:pPr marL="914400" lvl="1" indent="-457200">
              <a:buFont typeface="+mj-lt"/>
              <a:buAutoNum type="arabicPeriod"/>
            </a:pPr>
            <a:r>
              <a:rPr lang="en-US" kern="0" dirty="0"/>
              <a:t>BSS segment (aka Uninitialized Data)</a:t>
            </a:r>
          </a:p>
          <a:p>
            <a:pPr marL="1314450" lvl="2" indent="-457200"/>
            <a:r>
              <a:rPr lang="en-US" kern="0" dirty="0"/>
              <a:t>Contains global variables and static variables that are initialized to 0 or not initialized at all</a:t>
            </a:r>
          </a:p>
          <a:p>
            <a:pPr marL="1314450" lvl="2" indent="-457200"/>
            <a:r>
              <a:rPr lang="en-US" kern="0" dirty="0"/>
              <a:t>Initialized by the kernel to 0</a:t>
            </a:r>
          </a:p>
          <a:p>
            <a:pPr marL="1314450" lvl="2" indent="-457200"/>
            <a:r>
              <a:rPr lang="en-US" u="sng" kern="0" dirty="0"/>
              <a:t>Not</a:t>
            </a:r>
            <a:r>
              <a:rPr lang="en-US" kern="0" dirty="0"/>
              <a:t> read-only</a:t>
            </a:r>
            <a:endParaRPr lang="en-US" u="sng" kern="0" dirty="0"/>
          </a:p>
          <a:p>
            <a:pPr marL="1314450" lvl="2" indent="-457200"/>
            <a:r>
              <a:rPr lang="en-US" kern="0" dirty="0"/>
              <a:t>Trivia:  Block Started by Symbol (BSS)</a:t>
            </a:r>
          </a:p>
          <a:p>
            <a:pPr marL="1314450" lvl="2" indent="-457200"/>
            <a:endParaRPr lang="en-US" kern="0" dirty="0"/>
          </a:p>
          <a:p>
            <a:pPr marL="1314450" lvl="2" indent="-457200"/>
            <a:endParaRPr lang="en-US" kern="0" dirty="0"/>
          </a:p>
        </p:txBody>
      </p:sp>
      <p:sp>
        <p:nvSpPr>
          <p:cNvPr id="8" name="TextBox 7"/>
          <p:cNvSpPr txBox="1"/>
          <p:nvPr/>
        </p:nvSpPr>
        <p:spPr>
          <a:xfrm>
            <a:off x="5087470" y="1080250"/>
            <a:ext cx="1981200" cy="307777"/>
          </a:xfrm>
          <a:prstGeom prst="rect">
            <a:avLst/>
          </a:prstGeom>
          <a:solidFill>
            <a:schemeClr val="bg1"/>
          </a:solidFill>
          <a:ln w="19050">
            <a:solidFill>
              <a:srgbClr val="008000"/>
            </a:solidFill>
          </a:ln>
        </p:spPr>
        <p:txBody>
          <a:bodyPr wrap="square" rtlCol="0">
            <a:spAutoFit/>
          </a:bodyPr>
          <a:lstStyle/>
          <a:p>
            <a:r>
              <a:rPr lang="en-US" sz="1400" b="1" dirty="0">
                <a:solidFill>
                  <a:srgbClr val="008000"/>
                </a:solidFill>
                <a:latin typeface="Courier New" panose="02070309020205020404" pitchFamily="49" charset="0"/>
                <a:cs typeface="Courier New" panose="02070309020205020404" pitchFamily="49" charset="0"/>
              </a:rPr>
              <a:t>High Address </a:t>
            </a:r>
            <a:r>
              <a:rPr lang="en-US" sz="1400" b="1" dirty="0">
                <a:solidFill>
                  <a:srgbClr val="008000"/>
                </a:solidFill>
                <a:latin typeface="Courier New" panose="02070309020205020404" pitchFamily="49" charset="0"/>
                <a:cs typeface="Courier New" panose="02070309020205020404" pitchFamily="49" charset="0"/>
                <a:sym typeface="Wingdings" panose="05000000000000000000" pitchFamily="2" charset="2"/>
              </a:rPr>
              <a:t></a:t>
            </a:r>
            <a:endParaRPr lang="en-US" sz="1400" b="1" dirty="0">
              <a:solidFill>
                <a:srgbClr val="008000"/>
              </a:solidFill>
              <a:latin typeface="Courier New" panose="02070309020205020404" pitchFamily="49" charset="0"/>
              <a:cs typeface="Courier New" panose="02070309020205020404" pitchFamily="49" charset="0"/>
            </a:endParaRPr>
          </a:p>
        </p:txBody>
      </p:sp>
      <p:sp>
        <p:nvSpPr>
          <p:cNvPr id="9" name="TextBox 8"/>
          <p:cNvSpPr txBox="1"/>
          <p:nvPr/>
        </p:nvSpPr>
        <p:spPr>
          <a:xfrm>
            <a:off x="5087470" y="6281881"/>
            <a:ext cx="1981200" cy="307777"/>
          </a:xfrm>
          <a:prstGeom prst="rect">
            <a:avLst/>
          </a:prstGeom>
          <a:solidFill>
            <a:schemeClr val="bg1"/>
          </a:solidFill>
          <a:ln w="19050">
            <a:solidFill>
              <a:srgbClr val="008000"/>
            </a:solidFill>
          </a:ln>
        </p:spPr>
        <p:txBody>
          <a:bodyPr wrap="square" rtlCol="0">
            <a:spAutoFit/>
          </a:bodyPr>
          <a:lstStyle/>
          <a:p>
            <a:r>
              <a:rPr lang="en-US" sz="1400" b="1" dirty="0">
                <a:solidFill>
                  <a:srgbClr val="008000"/>
                </a:solidFill>
                <a:latin typeface="Courier New" panose="02070309020205020404" pitchFamily="49" charset="0"/>
                <a:cs typeface="Courier New" panose="02070309020205020404" pitchFamily="49" charset="0"/>
              </a:rPr>
              <a:t>Low Address </a:t>
            </a:r>
            <a:r>
              <a:rPr lang="en-US" sz="1400" b="1" dirty="0">
                <a:solidFill>
                  <a:srgbClr val="008000"/>
                </a:solidFill>
                <a:latin typeface="Courier New" panose="02070309020205020404" pitchFamily="49" charset="0"/>
                <a:cs typeface="Courier New" panose="02070309020205020404" pitchFamily="49" charset="0"/>
                <a:sym typeface="Wingdings" panose="05000000000000000000" pitchFamily="2" charset="2"/>
              </a:rPr>
              <a:t></a:t>
            </a:r>
            <a:endParaRPr lang="en-US" sz="1400" b="1" dirty="0">
              <a:solidFill>
                <a:srgbClr val="008000"/>
              </a:solidFill>
              <a:latin typeface="Courier New" panose="02070309020205020404" pitchFamily="49" charset="0"/>
              <a:cs typeface="Courier New" panose="02070309020205020404" pitchFamily="49" charset="0"/>
            </a:endParaRPr>
          </a:p>
        </p:txBody>
      </p:sp>
      <p:sp>
        <p:nvSpPr>
          <p:cNvPr id="10" name="Oval 9"/>
          <p:cNvSpPr/>
          <p:nvPr/>
        </p:nvSpPr>
        <p:spPr bwMode="auto">
          <a:xfrm>
            <a:off x="990600" y="1752600"/>
            <a:ext cx="388028" cy="381000"/>
          </a:xfrm>
          <a:prstGeom prst="ellipse">
            <a:avLst/>
          </a:prstGeom>
          <a:solidFill>
            <a:schemeClr val="bg1"/>
          </a:solidFill>
          <a:ln w="19050" cap="flat" cmpd="sng" algn="ctr">
            <a:solidFill>
              <a:srgbClr val="008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rgbClr val="008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3</a:t>
            </a:r>
          </a:p>
        </p:txBody>
      </p:sp>
      <p:sp>
        <p:nvSpPr>
          <p:cNvPr id="11" name="Oval 10"/>
          <p:cNvSpPr/>
          <p:nvPr/>
        </p:nvSpPr>
        <p:spPr bwMode="auto">
          <a:xfrm>
            <a:off x="7153835" y="4715435"/>
            <a:ext cx="388028" cy="381000"/>
          </a:xfrm>
          <a:prstGeom prst="ellipse">
            <a:avLst/>
          </a:prstGeom>
          <a:solidFill>
            <a:schemeClr val="bg1"/>
          </a:solidFill>
          <a:ln w="19050" cap="flat" cmpd="sng" algn="ctr">
            <a:solidFill>
              <a:srgbClr val="008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rgbClr val="008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3</a:t>
            </a:r>
          </a:p>
        </p:txBody>
      </p:sp>
    </p:spTree>
    <p:extLst>
      <p:ext uri="{BB962C8B-B14F-4D97-AF65-F5344CB8AC3E}">
        <p14:creationId xmlns:p14="http://schemas.microsoft.com/office/powerpoint/2010/main" val="33757342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Concepts</a:t>
            </a: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899504" y="1219200"/>
            <a:ext cx="2086000" cy="5334000"/>
          </a:xfrm>
        </p:spPr>
      </p:pic>
      <p:sp>
        <p:nvSpPr>
          <p:cNvPr id="5" name="Content Placeholder 2"/>
          <p:cNvSpPr txBox="1">
            <a:spLocks/>
          </p:cNvSpPr>
          <p:nvPr/>
        </p:nvSpPr>
        <p:spPr bwMode="auto">
          <a:xfrm>
            <a:off x="554039" y="1295400"/>
            <a:ext cx="6345466" cy="4725988"/>
          </a:xfrm>
          <a:prstGeom prst="rect">
            <a:avLst/>
          </a:prstGeom>
          <a:noFill/>
          <a:ln w="12700">
            <a:noFill/>
            <a:miter lim="800000"/>
            <a:headEnd/>
            <a:tailEnd/>
          </a:ln>
        </p:spPr>
        <p:txBody>
          <a:bodyPr vert="horz" wrap="square" lIns="85725" tIns="39688" rIns="85725" bIns="39688" numCol="1" anchor="t"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r>
              <a:rPr lang="en-US" kern="0" dirty="0"/>
              <a:t>Typical C program sections in memory</a:t>
            </a:r>
          </a:p>
          <a:p>
            <a:pPr marL="914400" lvl="1" indent="-457200">
              <a:buFont typeface="+mj-lt"/>
              <a:buAutoNum type="arabicPeriod"/>
            </a:pPr>
            <a:r>
              <a:rPr lang="en-US" kern="0" dirty="0"/>
              <a:t>Heap segment</a:t>
            </a:r>
          </a:p>
          <a:p>
            <a:pPr marL="1314450" lvl="2" indent="-457200"/>
            <a:r>
              <a:rPr lang="en-US" kern="0" dirty="0"/>
              <a:t>This is where dynamic memory allocation takes place</a:t>
            </a:r>
          </a:p>
          <a:p>
            <a:pPr marL="1314450" lvl="2" indent="-457200"/>
            <a:r>
              <a:rPr lang="en-US" kern="0" dirty="0"/>
              <a:t>Grows to larger addresses (up)</a:t>
            </a:r>
          </a:p>
          <a:p>
            <a:pPr marL="1314450" lvl="2" indent="-457200"/>
            <a:r>
              <a:rPr lang="en-US" kern="0" dirty="0"/>
              <a:t>Shared by all shared libraries and dynamically loaded modules in a process</a:t>
            </a:r>
          </a:p>
          <a:p>
            <a:pPr marL="1314450" lvl="2" indent="-457200"/>
            <a:r>
              <a:rPr lang="en-US" kern="0" dirty="0"/>
              <a:t>Managed by C standard library functions</a:t>
            </a:r>
          </a:p>
          <a:p>
            <a:pPr marL="1314450" lvl="2" indent="-457200"/>
            <a:r>
              <a:rPr lang="en-US" kern="0" dirty="0"/>
              <a:t>Memory allocated here remains in existence for the duration of the program</a:t>
            </a:r>
          </a:p>
          <a:p>
            <a:pPr marL="1314450" lvl="2" indent="-457200"/>
            <a:endParaRPr lang="en-US" kern="0" dirty="0"/>
          </a:p>
          <a:p>
            <a:pPr marL="1314450" lvl="2" indent="-457200"/>
            <a:endParaRPr lang="en-US" kern="0" dirty="0"/>
          </a:p>
        </p:txBody>
      </p:sp>
      <p:sp>
        <p:nvSpPr>
          <p:cNvPr id="8" name="TextBox 7"/>
          <p:cNvSpPr txBox="1"/>
          <p:nvPr/>
        </p:nvSpPr>
        <p:spPr>
          <a:xfrm>
            <a:off x="5087470" y="1080250"/>
            <a:ext cx="1981200" cy="307777"/>
          </a:xfrm>
          <a:prstGeom prst="rect">
            <a:avLst/>
          </a:prstGeom>
          <a:solidFill>
            <a:schemeClr val="bg1"/>
          </a:solidFill>
          <a:ln w="19050">
            <a:solidFill>
              <a:srgbClr val="008000"/>
            </a:solidFill>
          </a:ln>
        </p:spPr>
        <p:txBody>
          <a:bodyPr wrap="square" rtlCol="0">
            <a:spAutoFit/>
          </a:bodyPr>
          <a:lstStyle/>
          <a:p>
            <a:r>
              <a:rPr lang="en-US" sz="1400" b="1" dirty="0">
                <a:solidFill>
                  <a:srgbClr val="008000"/>
                </a:solidFill>
                <a:latin typeface="Courier New" panose="02070309020205020404" pitchFamily="49" charset="0"/>
                <a:cs typeface="Courier New" panose="02070309020205020404" pitchFamily="49" charset="0"/>
              </a:rPr>
              <a:t>High Address </a:t>
            </a:r>
            <a:r>
              <a:rPr lang="en-US" sz="1400" b="1" dirty="0">
                <a:solidFill>
                  <a:srgbClr val="008000"/>
                </a:solidFill>
                <a:latin typeface="Courier New" panose="02070309020205020404" pitchFamily="49" charset="0"/>
                <a:cs typeface="Courier New" panose="02070309020205020404" pitchFamily="49" charset="0"/>
                <a:sym typeface="Wingdings" panose="05000000000000000000" pitchFamily="2" charset="2"/>
              </a:rPr>
              <a:t></a:t>
            </a:r>
            <a:endParaRPr lang="en-US" sz="1400" b="1" dirty="0">
              <a:solidFill>
                <a:srgbClr val="008000"/>
              </a:solidFill>
              <a:latin typeface="Courier New" panose="02070309020205020404" pitchFamily="49" charset="0"/>
              <a:cs typeface="Courier New" panose="02070309020205020404" pitchFamily="49" charset="0"/>
            </a:endParaRPr>
          </a:p>
        </p:txBody>
      </p:sp>
      <p:sp>
        <p:nvSpPr>
          <p:cNvPr id="9" name="TextBox 8"/>
          <p:cNvSpPr txBox="1"/>
          <p:nvPr/>
        </p:nvSpPr>
        <p:spPr>
          <a:xfrm>
            <a:off x="5087470" y="6281881"/>
            <a:ext cx="1981200" cy="307777"/>
          </a:xfrm>
          <a:prstGeom prst="rect">
            <a:avLst/>
          </a:prstGeom>
          <a:solidFill>
            <a:schemeClr val="bg1"/>
          </a:solidFill>
          <a:ln w="19050">
            <a:solidFill>
              <a:srgbClr val="008000"/>
            </a:solidFill>
          </a:ln>
        </p:spPr>
        <p:txBody>
          <a:bodyPr wrap="square" rtlCol="0">
            <a:spAutoFit/>
          </a:bodyPr>
          <a:lstStyle/>
          <a:p>
            <a:r>
              <a:rPr lang="en-US" sz="1400" b="1" dirty="0">
                <a:solidFill>
                  <a:srgbClr val="008000"/>
                </a:solidFill>
                <a:latin typeface="Courier New" panose="02070309020205020404" pitchFamily="49" charset="0"/>
                <a:cs typeface="Courier New" panose="02070309020205020404" pitchFamily="49" charset="0"/>
              </a:rPr>
              <a:t>Low Address </a:t>
            </a:r>
            <a:r>
              <a:rPr lang="en-US" sz="1400" b="1" dirty="0">
                <a:solidFill>
                  <a:srgbClr val="008000"/>
                </a:solidFill>
                <a:latin typeface="Courier New" panose="02070309020205020404" pitchFamily="49" charset="0"/>
                <a:cs typeface="Courier New" panose="02070309020205020404" pitchFamily="49" charset="0"/>
                <a:sym typeface="Wingdings" panose="05000000000000000000" pitchFamily="2" charset="2"/>
              </a:rPr>
              <a:t></a:t>
            </a:r>
            <a:endParaRPr lang="en-US" sz="1400" b="1" dirty="0">
              <a:solidFill>
                <a:srgbClr val="008000"/>
              </a:solidFill>
              <a:latin typeface="Courier New" panose="02070309020205020404" pitchFamily="49" charset="0"/>
              <a:cs typeface="Courier New" panose="02070309020205020404" pitchFamily="49" charset="0"/>
            </a:endParaRPr>
          </a:p>
        </p:txBody>
      </p:sp>
      <p:sp>
        <p:nvSpPr>
          <p:cNvPr id="10" name="Oval 9"/>
          <p:cNvSpPr/>
          <p:nvPr/>
        </p:nvSpPr>
        <p:spPr bwMode="auto">
          <a:xfrm>
            <a:off x="990600" y="1752600"/>
            <a:ext cx="388028" cy="381000"/>
          </a:xfrm>
          <a:prstGeom prst="ellipse">
            <a:avLst/>
          </a:prstGeom>
          <a:solidFill>
            <a:schemeClr val="bg1"/>
          </a:solidFill>
          <a:ln w="19050" cap="flat" cmpd="sng" algn="ctr">
            <a:solidFill>
              <a:srgbClr val="008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rgbClr val="008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4</a:t>
            </a:r>
          </a:p>
        </p:txBody>
      </p:sp>
      <p:sp>
        <p:nvSpPr>
          <p:cNvPr id="11" name="Oval 10"/>
          <p:cNvSpPr/>
          <p:nvPr/>
        </p:nvSpPr>
        <p:spPr bwMode="auto">
          <a:xfrm>
            <a:off x="7153835" y="3809997"/>
            <a:ext cx="388028" cy="381000"/>
          </a:xfrm>
          <a:prstGeom prst="ellipse">
            <a:avLst/>
          </a:prstGeom>
          <a:solidFill>
            <a:schemeClr val="bg1"/>
          </a:solidFill>
          <a:ln w="19050" cap="flat" cmpd="sng" algn="ctr">
            <a:solidFill>
              <a:srgbClr val="008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2400" b="1" dirty="0">
                <a:solidFill>
                  <a:srgbClr val="008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4</a:t>
            </a:r>
            <a:endParaRPr kumimoji="0" lang="en-US" sz="2400" b="1" i="0" u="none" strike="noStrike" cap="none" normalizeH="0" baseline="0" dirty="0">
              <a:ln>
                <a:noFill/>
              </a:ln>
              <a:solidFill>
                <a:srgbClr val="008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1166110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Concepts</a:t>
            </a: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899504" y="1219200"/>
            <a:ext cx="2086000" cy="5334000"/>
          </a:xfrm>
        </p:spPr>
      </p:pic>
      <p:sp>
        <p:nvSpPr>
          <p:cNvPr id="5" name="Content Placeholder 2"/>
          <p:cNvSpPr txBox="1">
            <a:spLocks/>
          </p:cNvSpPr>
          <p:nvPr/>
        </p:nvSpPr>
        <p:spPr bwMode="auto">
          <a:xfrm>
            <a:off x="554039" y="1295400"/>
            <a:ext cx="6345466" cy="4725988"/>
          </a:xfrm>
          <a:prstGeom prst="rect">
            <a:avLst/>
          </a:prstGeom>
          <a:noFill/>
          <a:ln w="12700">
            <a:noFill/>
            <a:miter lim="800000"/>
            <a:headEnd/>
            <a:tailEnd/>
          </a:ln>
        </p:spPr>
        <p:txBody>
          <a:bodyPr vert="horz" wrap="square" lIns="85725" tIns="39688" rIns="85725" bIns="39688" numCol="1" anchor="t"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r>
              <a:rPr lang="en-US" kern="0" dirty="0"/>
              <a:t>Typical C program sections in memory</a:t>
            </a:r>
          </a:p>
          <a:p>
            <a:pPr marL="914400" lvl="1" indent="-457200">
              <a:buFont typeface="+mj-lt"/>
              <a:buAutoNum type="arabicPeriod"/>
            </a:pPr>
            <a:r>
              <a:rPr lang="en-US" kern="0" dirty="0"/>
              <a:t>Stack segment</a:t>
            </a:r>
          </a:p>
          <a:p>
            <a:pPr marL="1314450" lvl="2" indent="-457200"/>
            <a:r>
              <a:rPr lang="en-US" kern="0" dirty="0"/>
              <a:t>Implemented as a Last In First Out (LIFO) structure</a:t>
            </a:r>
          </a:p>
          <a:p>
            <a:pPr marL="1314450" lvl="2" indent="-457200"/>
            <a:r>
              <a:rPr lang="en-US" kern="0" dirty="0"/>
              <a:t>A “stack pointer” tracks the top of the stack as it changes</a:t>
            </a:r>
          </a:p>
          <a:p>
            <a:pPr marL="1314450" lvl="2" indent="-457200"/>
            <a:r>
              <a:rPr lang="en-US" kern="0" dirty="0"/>
              <a:t>Grows to smaller addresses (down)</a:t>
            </a:r>
          </a:p>
          <a:p>
            <a:pPr marL="1314450" lvl="2" indent="-457200"/>
            <a:r>
              <a:rPr lang="en-US" kern="0" dirty="0"/>
              <a:t>Automatic variables are stored here</a:t>
            </a:r>
          </a:p>
          <a:p>
            <a:pPr marL="1314450" lvl="2" indent="-457200"/>
            <a:r>
              <a:rPr lang="en-US" kern="0" dirty="0"/>
              <a:t>Function calls results in a “stack frame” being “pushed” onto the stack</a:t>
            </a:r>
          </a:p>
          <a:p>
            <a:pPr marL="1314450" lvl="2" indent="-457200"/>
            <a:endParaRPr lang="en-US" kern="0" dirty="0"/>
          </a:p>
          <a:p>
            <a:pPr marL="1314450" lvl="2" indent="-457200"/>
            <a:endParaRPr lang="en-US" kern="0" dirty="0"/>
          </a:p>
          <a:p>
            <a:pPr marL="1314450" lvl="2" indent="-457200"/>
            <a:endParaRPr lang="en-US" kern="0" dirty="0"/>
          </a:p>
        </p:txBody>
      </p:sp>
      <p:sp>
        <p:nvSpPr>
          <p:cNvPr id="8" name="TextBox 7"/>
          <p:cNvSpPr txBox="1"/>
          <p:nvPr/>
        </p:nvSpPr>
        <p:spPr>
          <a:xfrm>
            <a:off x="5087470" y="1080250"/>
            <a:ext cx="1981200" cy="307777"/>
          </a:xfrm>
          <a:prstGeom prst="rect">
            <a:avLst/>
          </a:prstGeom>
          <a:solidFill>
            <a:schemeClr val="bg1"/>
          </a:solidFill>
          <a:ln w="19050">
            <a:solidFill>
              <a:srgbClr val="008000"/>
            </a:solidFill>
          </a:ln>
        </p:spPr>
        <p:txBody>
          <a:bodyPr wrap="square" rtlCol="0">
            <a:spAutoFit/>
          </a:bodyPr>
          <a:lstStyle/>
          <a:p>
            <a:r>
              <a:rPr lang="en-US" sz="1400" b="1" dirty="0">
                <a:solidFill>
                  <a:srgbClr val="008000"/>
                </a:solidFill>
                <a:latin typeface="Courier New" panose="02070309020205020404" pitchFamily="49" charset="0"/>
                <a:cs typeface="Courier New" panose="02070309020205020404" pitchFamily="49" charset="0"/>
              </a:rPr>
              <a:t>High Address </a:t>
            </a:r>
            <a:r>
              <a:rPr lang="en-US" sz="1400" b="1" dirty="0">
                <a:solidFill>
                  <a:srgbClr val="008000"/>
                </a:solidFill>
                <a:latin typeface="Courier New" panose="02070309020205020404" pitchFamily="49" charset="0"/>
                <a:cs typeface="Courier New" panose="02070309020205020404" pitchFamily="49" charset="0"/>
                <a:sym typeface="Wingdings" panose="05000000000000000000" pitchFamily="2" charset="2"/>
              </a:rPr>
              <a:t></a:t>
            </a:r>
            <a:endParaRPr lang="en-US" sz="1400" b="1" dirty="0">
              <a:solidFill>
                <a:srgbClr val="008000"/>
              </a:solidFill>
              <a:latin typeface="Courier New" panose="02070309020205020404" pitchFamily="49" charset="0"/>
              <a:cs typeface="Courier New" panose="02070309020205020404" pitchFamily="49" charset="0"/>
            </a:endParaRPr>
          </a:p>
        </p:txBody>
      </p:sp>
      <p:sp>
        <p:nvSpPr>
          <p:cNvPr id="9" name="TextBox 8"/>
          <p:cNvSpPr txBox="1"/>
          <p:nvPr/>
        </p:nvSpPr>
        <p:spPr>
          <a:xfrm>
            <a:off x="5087470" y="6281881"/>
            <a:ext cx="1981200" cy="307777"/>
          </a:xfrm>
          <a:prstGeom prst="rect">
            <a:avLst/>
          </a:prstGeom>
          <a:solidFill>
            <a:schemeClr val="bg1"/>
          </a:solidFill>
          <a:ln w="19050">
            <a:solidFill>
              <a:srgbClr val="008000"/>
            </a:solidFill>
          </a:ln>
        </p:spPr>
        <p:txBody>
          <a:bodyPr wrap="square" rtlCol="0">
            <a:spAutoFit/>
          </a:bodyPr>
          <a:lstStyle/>
          <a:p>
            <a:r>
              <a:rPr lang="en-US" sz="1400" b="1" dirty="0">
                <a:solidFill>
                  <a:srgbClr val="008000"/>
                </a:solidFill>
                <a:latin typeface="Courier New" panose="02070309020205020404" pitchFamily="49" charset="0"/>
                <a:cs typeface="Courier New" panose="02070309020205020404" pitchFamily="49" charset="0"/>
              </a:rPr>
              <a:t>Low Address </a:t>
            </a:r>
            <a:r>
              <a:rPr lang="en-US" sz="1400" b="1" dirty="0">
                <a:solidFill>
                  <a:srgbClr val="008000"/>
                </a:solidFill>
                <a:latin typeface="Courier New" panose="02070309020205020404" pitchFamily="49" charset="0"/>
                <a:cs typeface="Courier New" panose="02070309020205020404" pitchFamily="49" charset="0"/>
                <a:sym typeface="Wingdings" panose="05000000000000000000" pitchFamily="2" charset="2"/>
              </a:rPr>
              <a:t></a:t>
            </a:r>
            <a:endParaRPr lang="en-US" sz="1400" b="1" dirty="0">
              <a:solidFill>
                <a:srgbClr val="008000"/>
              </a:solidFill>
              <a:latin typeface="Courier New" panose="02070309020205020404" pitchFamily="49" charset="0"/>
              <a:cs typeface="Courier New" panose="02070309020205020404" pitchFamily="49" charset="0"/>
            </a:endParaRPr>
          </a:p>
        </p:txBody>
      </p:sp>
      <p:sp>
        <p:nvSpPr>
          <p:cNvPr id="10" name="Oval 9"/>
          <p:cNvSpPr/>
          <p:nvPr/>
        </p:nvSpPr>
        <p:spPr bwMode="auto">
          <a:xfrm>
            <a:off x="990600" y="1752600"/>
            <a:ext cx="388028" cy="381000"/>
          </a:xfrm>
          <a:prstGeom prst="ellipse">
            <a:avLst/>
          </a:prstGeom>
          <a:solidFill>
            <a:schemeClr val="bg1"/>
          </a:solidFill>
          <a:ln w="19050" cap="flat" cmpd="sng" algn="ctr">
            <a:solidFill>
              <a:srgbClr val="008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2400" b="1" dirty="0">
                <a:solidFill>
                  <a:srgbClr val="008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5</a:t>
            </a:r>
            <a:endParaRPr kumimoji="0" lang="en-US" sz="2400" b="1" i="0" u="none" strike="noStrike" cap="none" normalizeH="0" baseline="0" dirty="0">
              <a:ln>
                <a:noFill/>
              </a:ln>
              <a:solidFill>
                <a:srgbClr val="008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endParaRPr>
          </a:p>
        </p:txBody>
      </p:sp>
      <p:sp>
        <p:nvSpPr>
          <p:cNvPr id="11" name="Oval 10"/>
          <p:cNvSpPr/>
          <p:nvPr/>
        </p:nvSpPr>
        <p:spPr bwMode="auto">
          <a:xfrm>
            <a:off x="7153835" y="1573305"/>
            <a:ext cx="388028" cy="381000"/>
          </a:xfrm>
          <a:prstGeom prst="ellipse">
            <a:avLst/>
          </a:prstGeom>
          <a:solidFill>
            <a:schemeClr val="bg1"/>
          </a:solidFill>
          <a:ln w="19050" cap="flat" cmpd="sng" algn="ctr">
            <a:solidFill>
              <a:srgbClr val="008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2400" b="1" dirty="0">
                <a:solidFill>
                  <a:srgbClr val="008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5</a:t>
            </a:r>
            <a:endParaRPr kumimoji="0" lang="en-US" sz="2400" b="1" i="0" u="none" strike="noStrike" cap="none" normalizeH="0" baseline="0" dirty="0">
              <a:ln>
                <a:noFill/>
              </a:ln>
              <a:solidFill>
                <a:srgbClr val="008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83828987"/>
      </p:ext>
    </p:extLst>
  </p:cSld>
  <p:clrMapOvr>
    <a:masterClrMapping/>
  </p:clrMapOvr>
</p:sld>
</file>

<file path=ppt/theme/theme1.xml><?xml version="1.0" encoding="utf-8"?>
<a:theme xmlns:a="http://schemas.openxmlformats.org/drawingml/2006/main" name="Generic">
  <a:themeElements>
    <a:clrScheme name="Generic 3">
      <a:dk1>
        <a:srgbClr val="800000"/>
      </a:dk1>
      <a:lt1>
        <a:srgbClr val="FFFFFF"/>
      </a:lt1>
      <a:dk2>
        <a:srgbClr val="000000"/>
      </a:dk2>
      <a:lt2>
        <a:srgbClr val="FFFFCC"/>
      </a:lt2>
      <a:accent1>
        <a:srgbClr val="777777"/>
      </a:accent1>
      <a:accent2>
        <a:srgbClr val="0033CC"/>
      </a:accent2>
      <a:accent3>
        <a:srgbClr val="AAAAAA"/>
      </a:accent3>
      <a:accent4>
        <a:srgbClr val="DADADA"/>
      </a:accent4>
      <a:accent5>
        <a:srgbClr val="BDBDBD"/>
      </a:accent5>
      <a:accent6>
        <a:srgbClr val="002DB9"/>
      </a:accent6>
      <a:hlink>
        <a:srgbClr val="800000"/>
      </a:hlink>
      <a:folHlink>
        <a:srgbClr val="660066"/>
      </a:folHlink>
    </a:clrScheme>
    <a:fontScheme name="Generic">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800" b="1" i="0" u="none" strike="noStrike" cap="none" normalizeH="0" baseline="0" smtClean="0">
            <a:ln>
              <a:noFill/>
            </a:ln>
            <a:solidFill>
              <a:schemeClr val="bg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800" b="1" i="0" u="none" strike="noStrike" cap="none" normalizeH="0" baseline="0" smtClean="0">
            <a:ln>
              <a:noFill/>
            </a:ln>
            <a:solidFill>
              <a:schemeClr val="bg1"/>
            </a:solidFill>
            <a:effectLst/>
            <a:latin typeface="Arial" charset="0"/>
          </a:defRPr>
        </a:defPPr>
      </a:lstStyle>
    </a:lnDef>
  </a:objectDefaults>
  <a:extraClrSchemeLst>
    <a:extraClrScheme>
      <a:clrScheme name="Generic 1">
        <a:dk1>
          <a:srgbClr val="009999"/>
        </a:dk1>
        <a:lt1>
          <a:srgbClr val="FFFFFF"/>
        </a:lt1>
        <a:dk2>
          <a:srgbClr val="336699"/>
        </a:dk2>
        <a:lt2>
          <a:srgbClr val="010000"/>
        </a:lt2>
        <a:accent1>
          <a:srgbClr val="CCECFF"/>
        </a:accent1>
        <a:accent2>
          <a:srgbClr val="FFFFCC"/>
        </a:accent2>
        <a:accent3>
          <a:srgbClr val="FFFFFF"/>
        </a:accent3>
        <a:accent4>
          <a:srgbClr val="008282"/>
        </a:accent4>
        <a:accent5>
          <a:srgbClr val="E2F4FF"/>
        </a:accent5>
        <a:accent6>
          <a:srgbClr val="E7E7B9"/>
        </a:accent6>
        <a:hlink>
          <a:srgbClr val="FF9966"/>
        </a:hlink>
        <a:folHlink>
          <a:srgbClr val="FFCC66"/>
        </a:folHlink>
      </a:clrScheme>
      <a:clrMap bg1="lt1" tx1="dk1" bg2="lt2" tx2="dk2" accent1="accent1" accent2="accent2" accent3="accent3" accent4="accent4" accent5="accent5" accent6="accent6" hlink="hlink" folHlink="folHlink"/>
    </a:extraClrScheme>
    <a:extraClrScheme>
      <a:clrScheme name="Generic 2">
        <a:dk1>
          <a:srgbClr val="000000"/>
        </a:dk1>
        <a:lt1>
          <a:srgbClr val="FFFFFF"/>
        </a:lt1>
        <a:dk2>
          <a:srgbClr val="000000"/>
        </a:dk2>
        <a:lt2>
          <a:srgbClr val="CBCBCB"/>
        </a:lt2>
        <a:accent1>
          <a:srgbClr val="C0C0C0"/>
        </a:accent1>
        <a:accent2>
          <a:srgbClr val="DDDDDD"/>
        </a:accent2>
        <a:accent3>
          <a:srgbClr val="FFFFFF"/>
        </a:accent3>
        <a:accent4>
          <a:srgbClr val="000000"/>
        </a:accent4>
        <a:accent5>
          <a:srgbClr val="DCDCDC"/>
        </a:accent5>
        <a:accent6>
          <a:srgbClr val="C8C8C8"/>
        </a:accent6>
        <a:hlink>
          <a:srgbClr val="5F5F5F"/>
        </a:hlink>
        <a:folHlink>
          <a:srgbClr val="DDDDDD"/>
        </a:folHlink>
      </a:clrScheme>
      <a:clrMap bg1="lt1" tx1="dk1" bg2="lt2" tx2="dk2" accent1="accent1" accent2="accent2" accent3="accent3" accent4="accent4" accent5="accent5" accent6="accent6" hlink="hlink" folHlink="folHlink"/>
    </a:extraClrScheme>
    <a:extraClrScheme>
      <a:clrScheme name="Generic 3">
        <a:dk1>
          <a:srgbClr val="800000"/>
        </a:dk1>
        <a:lt1>
          <a:srgbClr val="FFFFFF"/>
        </a:lt1>
        <a:dk2>
          <a:srgbClr val="000000"/>
        </a:dk2>
        <a:lt2>
          <a:srgbClr val="FFFFCC"/>
        </a:lt2>
        <a:accent1>
          <a:srgbClr val="777777"/>
        </a:accent1>
        <a:accent2>
          <a:srgbClr val="0033CC"/>
        </a:accent2>
        <a:accent3>
          <a:srgbClr val="AAAAAA"/>
        </a:accent3>
        <a:accent4>
          <a:srgbClr val="DADADA"/>
        </a:accent4>
        <a:accent5>
          <a:srgbClr val="BDBDBD"/>
        </a:accent5>
        <a:accent6>
          <a:srgbClr val="002DB9"/>
        </a:accent6>
        <a:hlink>
          <a:srgbClr val="800000"/>
        </a:hlink>
        <a:folHlink>
          <a:srgbClr val="660066"/>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531333463000054BB27FDB3362C7CB4B" ma:contentTypeVersion="7" ma:contentTypeDescription="Create a new document." ma:contentTypeScope="" ma:versionID="8ef8e1f36183df7cde0d00ebc85da96a">
  <xsd:schema xmlns:xsd="http://www.w3.org/2001/XMLSchema" xmlns:xs="http://www.w3.org/2001/XMLSchema" xmlns:p="http://schemas.microsoft.com/office/2006/metadata/properties" xmlns:ns2="b46a1f42-d9ef-485c-a1c8-eb38d14efb06" targetNamespace="http://schemas.microsoft.com/office/2006/metadata/properties" ma:root="true" ma:fieldsID="49030ad115b250cbf108dda8043a7e28" ns2:_="">
    <xsd:import namespace="b46a1f42-d9ef-485c-a1c8-eb38d14efb06"/>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46a1f42-d9ef-485c-a1c8-eb38d14efb06"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documentManagement>
    <_dlc_DocId xmlns="b46a1f42-d9ef-485c-a1c8-eb38d14efb06">688CW-1390982759-1380</_dlc_DocId>
    <_dlc_DocIdUrl xmlns="b46a1f42-d9ef-485c-a1c8-eb38d14efb06">
      <Url>https://org1.eis.af.mil/sites/688iow/318IOG/90ios/DOT/_layouts/DocIdRedir.aspx?ID=688CW-1390982759-1380</Url>
      <Description>688CW-1390982759-1380</Description>
    </_dlc_DocIdUrl>
  </documentManagement>
</p:properties>
</file>

<file path=customXml/item4.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2EB7B354-F66D-4872-85C8-1504F414152B}">
  <ds:schemaRefs>
    <ds:schemaRef ds:uri="http://schemas.microsoft.com/sharepoint/v3/contenttype/forms"/>
  </ds:schemaRefs>
</ds:datastoreItem>
</file>

<file path=customXml/itemProps2.xml><?xml version="1.0" encoding="utf-8"?>
<ds:datastoreItem xmlns:ds="http://schemas.openxmlformats.org/officeDocument/2006/customXml" ds:itemID="{ADCBF865-9F76-4E79-BC71-81D45CCC450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46a1f42-d9ef-485c-a1c8-eb38d14efb0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7674591-288E-407E-B9B8-EFC3D90616AD}">
  <ds:schemaRefs>
    <ds:schemaRef ds:uri="http://schemas.microsoft.com/office/2006/documentManagement/types"/>
    <ds:schemaRef ds:uri="http://purl.org/dc/terms/"/>
    <ds:schemaRef ds:uri="http://schemas.microsoft.com/office/2006/metadata/properties"/>
    <ds:schemaRef ds:uri="http://purl.org/dc/elements/1.1/"/>
    <ds:schemaRef ds:uri="http://www.w3.org/XML/1998/namespace"/>
    <ds:schemaRef ds:uri="http://purl.org/dc/dcmitype/"/>
    <ds:schemaRef ds:uri="http://schemas.microsoft.com/office/infopath/2007/PartnerControls"/>
    <ds:schemaRef ds:uri="http://schemas.openxmlformats.org/package/2006/metadata/core-properties"/>
    <ds:schemaRef ds:uri="b46a1f42-d9ef-485c-a1c8-eb38d14efb06"/>
  </ds:schemaRefs>
</ds:datastoreItem>
</file>

<file path=customXml/itemProps4.xml><?xml version="1.0" encoding="utf-8"?>
<ds:datastoreItem xmlns:ds="http://schemas.openxmlformats.org/officeDocument/2006/customXml" ds:itemID="{A8A697A8-DB50-40D1-A9E9-244926047E57}">
  <ds:schemaRefs>
    <ds:schemaRef ds:uri="http://schemas.microsoft.com/sharepoint/events"/>
  </ds:schemaRefs>
</ds:datastoreItem>
</file>

<file path=docProps/app.xml><?xml version="1.0" encoding="utf-8"?>
<Properties xmlns="http://schemas.openxmlformats.org/officeDocument/2006/extended-properties" xmlns:vt="http://schemas.openxmlformats.org/officeDocument/2006/docPropsVTypes">
  <TotalTime>8908</TotalTime>
  <Words>2225</Words>
  <Application>Microsoft Office PowerPoint</Application>
  <PresentationFormat>On-screen Show (4:3)</PresentationFormat>
  <Paragraphs>299</Paragraphs>
  <Slides>27</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Calibri</vt:lpstr>
      <vt:lpstr>Courier New</vt:lpstr>
      <vt:lpstr>Wingdings</vt:lpstr>
      <vt:lpstr>Generic</vt:lpstr>
      <vt:lpstr>Memory Management</vt:lpstr>
      <vt:lpstr>Outline</vt:lpstr>
      <vt:lpstr>Definitions</vt:lpstr>
      <vt:lpstr>Concepts</vt:lpstr>
      <vt:lpstr>Concepts</vt:lpstr>
      <vt:lpstr>Concepts</vt:lpstr>
      <vt:lpstr>Concepts</vt:lpstr>
      <vt:lpstr>Concepts</vt:lpstr>
      <vt:lpstr>Concepts</vt:lpstr>
      <vt:lpstr>Concepts</vt:lpstr>
      <vt:lpstr>Stack Based Memory</vt:lpstr>
      <vt:lpstr>Stack Based Memory</vt:lpstr>
      <vt:lpstr>Stack Based Memory</vt:lpstr>
      <vt:lpstr>Stack Based Memory</vt:lpstr>
      <vt:lpstr>Stack Based Memory</vt:lpstr>
      <vt:lpstr>Stack Based Memory</vt:lpstr>
      <vt:lpstr>Stack Based Memory</vt:lpstr>
      <vt:lpstr>Heap Based Memory</vt:lpstr>
      <vt:lpstr>Heap Based Memory</vt:lpstr>
      <vt:lpstr>Heap Based Memory</vt:lpstr>
      <vt:lpstr>Heap Based Memory</vt:lpstr>
      <vt:lpstr>Heap Based Memory</vt:lpstr>
      <vt:lpstr>Heap Based Memory</vt:lpstr>
      <vt:lpstr>Heap Based Memory</vt:lpstr>
      <vt:lpstr>C Standard Library Functions</vt:lpstr>
      <vt:lpstr>Pop Quiz</vt:lpstr>
      <vt:lpstr>Summary</vt:lpstr>
    </vt:vector>
  </TitlesOfParts>
  <Company>U.S. Air Force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Template Slides</dc:title>
  <dc:creator>1079285206A</dc:creator>
  <cp:lastModifiedBy>Curriculum Dev</cp:lastModifiedBy>
  <cp:revision>393</cp:revision>
  <dcterms:created xsi:type="dcterms:W3CDTF">2012-04-23T20:09:00Z</dcterms:created>
  <dcterms:modified xsi:type="dcterms:W3CDTF">2017-08-23T20:24:37Z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0x010100531333463000054BB27FDB3362C7CB4B</vt:lpwstr>
  </property>
  <property fmtid="{D5CDD505-2E9C-101B-9397-08002B2CF9AE}" pid="3" name="_dlc_DocIdItemGuid">
    <vt:lpwstr>3970e688-1561-466b-8f98-34d835139186</vt:lpwstr>
  </property>
</Properties>
</file>