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9"/>
  </p:notesMasterIdLst>
  <p:sldIdLst>
    <p:sldId id="310" r:id="rId6"/>
    <p:sldId id="312" r:id="rId7"/>
    <p:sldId id="313" r:id="rId8"/>
    <p:sldId id="314" r:id="rId9"/>
    <p:sldId id="315" r:id="rId10"/>
    <p:sldId id="316" r:id="rId11"/>
    <p:sldId id="317" r:id="rId12"/>
    <p:sldId id="318" r:id="rId13"/>
    <p:sldId id="320" r:id="rId14"/>
    <p:sldId id="321" r:id="rId15"/>
    <p:sldId id="322" r:id="rId16"/>
    <p:sldId id="323" r:id="rId17"/>
    <p:sldId id="325" r:id="rId18"/>
    <p:sldId id="326" r:id="rId19"/>
    <p:sldId id="327" r:id="rId20"/>
    <p:sldId id="329" r:id="rId21"/>
    <p:sldId id="330" r:id="rId22"/>
    <p:sldId id="331" r:id="rId23"/>
    <p:sldId id="332" r:id="rId24"/>
    <p:sldId id="333" r:id="rId25"/>
    <p:sldId id="334" r:id="rId26"/>
    <p:sldId id="335" r:id="rId27"/>
    <p:sldId id="33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312098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a:t>
            </a:r>
            <a:r>
              <a:rPr lang="en-US" baseline="0" dirty="0"/>
              <a:t> the students about:</a:t>
            </a:r>
          </a:p>
          <a:p>
            <a:r>
              <a:rPr lang="en-US" baseline="0" dirty="0"/>
              <a:t>	The syntax of declaration</a:t>
            </a:r>
          </a:p>
          <a:p>
            <a:r>
              <a:rPr lang="en-US" baseline="0" dirty="0"/>
              <a:t>	The contents of each variable (may be garbage, may be </a:t>
            </a:r>
            <a:r>
              <a:rPr lang="en-US" baseline="0" dirty="0" err="1"/>
              <a:t>intialized</a:t>
            </a:r>
            <a:r>
              <a:rPr lang="en-US" baseline="0" dirty="0"/>
              <a:t> by IDE)</a:t>
            </a:r>
          </a:p>
          <a:p>
            <a:r>
              <a:rPr lang="en-US" baseline="0" dirty="0"/>
              <a:t>	Declaring multiple variables in a single statement</a:t>
            </a:r>
          </a:p>
          <a:p>
            <a:r>
              <a:rPr lang="en-US" baseline="0" dirty="0"/>
              <a:t>	Including comments for all declared and/or initialized variables</a:t>
            </a:r>
          </a:p>
          <a:p>
            <a:r>
              <a:rPr lang="en-US" baseline="0" dirty="0"/>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156905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American National Standards Institute (ANSI)-C</a:t>
            </a:r>
            <a:r>
              <a:rPr lang="en-US" dirty="0">
                <a:effectLst/>
              </a:rPr>
              <a:t> - Any version of C that conforms to the specifications of the American National Standards Institute committee X3J.</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effectLst/>
              </a:rPr>
              <a:t>International Organization for Standardization (ISO)</a:t>
            </a:r>
            <a:r>
              <a:rPr lang="en-US" dirty="0">
                <a:effectLst/>
              </a:rPr>
              <a:t> is an international standard-setting body composed of representatives from various national standards organizations.</a:t>
            </a:r>
          </a:p>
          <a:p>
            <a:endParaRPr lang="en-US" dirty="0">
              <a:effectLst/>
            </a:endParaRPr>
          </a:p>
          <a:p>
            <a:r>
              <a:rPr lang="en-US" dirty="0">
                <a:effectLst/>
              </a:rPr>
              <a:t>The first standard for C</a:t>
            </a:r>
            <a:r>
              <a:rPr lang="en-US" baseline="0" dirty="0">
                <a:effectLst/>
              </a:rPr>
              <a:t> was published by ANSI.  As of March 2000, ANSI adopted the C99 standard.  ANSI C is supported by most of the widely used compilers.  Most C code is written based on ANSI C.</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297386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“Preserves the original value if the new type is capable of representing it”</a:t>
            </a:r>
          </a:p>
          <a:p>
            <a:r>
              <a:rPr lang="en-US" dirty="0"/>
              <a:t>Instructor example:  Floating-point numbers may be rounded on conversion from double to float</a:t>
            </a:r>
          </a:p>
          <a:p>
            <a:endParaRPr lang="en-US" dirty="0"/>
          </a:p>
          <a:p>
            <a:r>
              <a:rPr lang="en-US" b="1" dirty="0"/>
              <a:t>Two methods to convert type</a:t>
            </a:r>
          </a:p>
          <a:p>
            <a:pPr lvl="1"/>
            <a:r>
              <a:rPr lang="en-US" b="1" dirty="0"/>
              <a:t>Implicit</a:t>
            </a:r>
            <a:r>
              <a:rPr lang="en-US" dirty="0"/>
              <a:t> – i.e., performed by the compiler automatically. When an operator has operands of different types, they are converted to a common type according to a small number of rules. In general, the only automatic conversions are those that convert a “narrower” operand into a “wider” one without losing information, such as converting an integer to floating point in an expression like f + </a:t>
            </a:r>
            <a:r>
              <a:rPr lang="en-US" dirty="0" err="1"/>
              <a:t>i</a:t>
            </a:r>
            <a:r>
              <a:rPr lang="en-US" dirty="0"/>
              <a:t>. Expressions that don’t make sense, like using a float as a subscript, are disallowed. Expressions that might lose information, like assigning a longer integer type to a shorter, or a floating-point type to an integer, may draw a warning, but they are not illegal.</a:t>
            </a:r>
          </a:p>
          <a:p>
            <a:pPr lvl="1"/>
            <a:r>
              <a:rPr lang="en-US" dirty="0"/>
              <a:t>Also, there are different types</a:t>
            </a:r>
            <a:r>
              <a:rPr lang="en-US" baseline="0" dirty="0"/>
              <a:t> of float (float, double, long double*).  The </a:t>
            </a:r>
            <a:r>
              <a:rPr lang="en-US" baseline="0" dirty="0" err="1"/>
              <a:t>printf</a:t>
            </a:r>
            <a:r>
              <a:rPr lang="en-US" baseline="0" dirty="0"/>
              <a:t> and </a:t>
            </a:r>
            <a:r>
              <a:rPr lang="en-US" baseline="0" dirty="0" err="1"/>
              <a:t>sscanf</a:t>
            </a:r>
            <a:r>
              <a:rPr lang="en-US" baseline="0" dirty="0"/>
              <a:t> %f format works for printing double and float because of an automatic conversion built into C’s parameter passing.</a:t>
            </a:r>
            <a:endParaRPr lang="en-US" dirty="0"/>
          </a:p>
          <a:p>
            <a:pPr lvl="1"/>
            <a:r>
              <a:rPr lang="en-US" b="1" dirty="0"/>
              <a:t>Explicit</a:t>
            </a:r>
            <a:r>
              <a:rPr lang="en-US" dirty="0"/>
              <a:t> – through the use of the cast operator</a:t>
            </a:r>
          </a:p>
          <a:p>
            <a:endParaRPr lang="en-US" dirty="0"/>
          </a:p>
          <a:p>
            <a:r>
              <a:rPr lang="en-US" b="1" dirty="0"/>
              <a:t>Best Practice: Use the cast operator when type conversion is necessary</a:t>
            </a:r>
            <a:r>
              <a:rPr lang="en-US" dirty="0"/>
              <a:t>.  This makes</a:t>
            </a:r>
            <a:r>
              <a:rPr lang="en-US" baseline="0" dirty="0"/>
              <a:t> type conversion explicit, and avoids compiler warnings.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3521906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a:t>
            </a:r>
            <a:r>
              <a:rPr lang="en-US" baseline="0" dirty="0"/>
              <a:t> from Practical C Programming, 3</a:t>
            </a:r>
            <a:r>
              <a:rPr lang="en-US" baseline="30000" dirty="0"/>
              <a:t>rd</a:t>
            </a:r>
            <a:r>
              <a:rPr lang="en-US" baseline="0" dirty="0"/>
              <a:t> Edition</a:t>
            </a:r>
          </a:p>
          <a:p>
            <a:r>
              <a:rPr lang="en-US" baseline="0" dirty="0"/>
              <a:t>Intended as back-up information for the instructor</a:t>
            </a:r>
          </a:p>
          <a:p>
            <a:r>
              <a:rPr lang="en-US" baseline="0" dirty="0"/>
              <a:t>Do not display this information on the big screen or show to students</a:t>
            </a:r>
          </a:p>
          <a:p>
            <a:r>
              <a:rPr lang="en-US" baseline="0" dirty="0"/>
              <a:t>Instead, keep this in your “back pocket” as amplifying data</a:t>
            </a:r>
          </a:p>
          <a:p>
            <a:endParaRPr lang="en-US" baseline="0" dirty="0"/>
          </a:p>
          <a:p>
            <a:r>
              <a:rPr lang="en-US" dirty="0">
                <a:effectLst/>
              </a:rPr>
              <a:t>In order to eliminate some of the problems that may occur when passing parameters to a function, C performs the following automatic conversions to function arguments as shown here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486338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a:t>
            </a:r>
            <a:r>
              <a:rPr lang="en-US" dirty="0"/>
              <a:t>  There are three types of variables:</a:t>
            </a:r>
            <a:r>
              <a:rPr lang="en-US" baseline="0" dirty="0"/>
              <a:t> scalars, aggregates, and pointers.  Only scalars may be type cast.  If you attempt to type cast some other type of variable, you’ll probably get the “conversion to non-scalar type requested” compile error.  There are 7 scalar types in C:  char, short, </a:t>
            </a:r>
            <a:r>
              <a:rPr lang="en-US" baseline="0" dirty="0" err="1"/>
              <a:t>int</a:t>
            </a:r>
            <a:r>
              <a:rPr lang="en-US" baseline="0" dirty="0"/>
              <a:t>, long, float, double, pointer (depending on the compiler).</a:t>
            </a:r>
          </a:p>
          <a:p>
            <a:r>
              <a:rPr lang="en-US" b="1" baseline="0" dirty="0"/>
              <a:t>Scalar</a:t>
            </a:r>
          </a:p>
          <a:p>
            <a:r>
              <a:rPr lang="en-US" baseline="0" dirty="0"/>
              <a:t>	char</a:t>
            </a:r>
          </a:p>
          <a:p>
            <a:r>
              <a:rPr lang="en-US" baseline="0" dirty="0"/>
              <a:t>	short</a:t>
            </a:r>
          </a:p>
          <a:p>
            <a:r>
              <a:rPr lang="en-US" baseline="0" dirty="0"/>
              <a:t>	</a:t>
            </a:r>
            <a:r>
              <a:rPr lang="en-US" baseline="0" dirty="0" err="1"/>
              <a:t>int</a:t>
            </a:r>
            <a:endParaRPr lang="en-US" baseline="0" dirty="0"/>
          </a:p>
          <a:p>
            <a:r>
              <a:rPr lang="en-US" baseline="0" dirty="0"/>
              <a:t>	long</a:t>
            </a:r>
          </a:p>
          <a:p>
            <a:r>
              <a:rPr lang="en-US" baseline="0" dirty="0"/>
              <a:t>	float</a:t>
            </a:r>
          </a:p>
          <a:p>
            <a:r>
              <a:rPr lang="en-US" baseline="0" dirty="0"/>
              <a:t>	double</a:t>
            </a:r>
          </a:p>
          <a:p>
            <a:r>
              <a:rPr lang="en-US" baseline="0" dirty="0"/>
              <a:t>	pointer</a:t>
            </a:r>
          </a:p>
          <a:p>
            <a:r>
              <a:rPr lang="en-US" b="1" baseline="0" dirty="0"/>
              <a:t>Aggregate</a:t>
            </a:r>
          </a:p>
          <a:p>
            <a:r>
              <a:rPr lang="en-US" baseline="0" dirty="0"/>
              <a:t>	array</a:t>
            </a:r>
          </a:p>
          <a:p>
            <a:r>
              <a:rPr lang="en-US" baseline="0" dirty="0"/>
              <a:t>	</a:t>
            </a:r>
            <a:r>
              <a:rPr lang="en-US" baseline="0" dirty="0" err="1"/>
              <a:t>struct</a:t>
            </a:r>
            <a:endParaRPr lang="en-US" baseline="0" dirty="0"/>
          </a:p>
          <a:p>
            <a:r>
              <a:rPr lang="en-US" b="1" baseline="0" dirty="0"/>
              <a:t>Pointer</a:t>
            </a:r>
          </a:p>
          <a:p>
            <a:endParaRPr lang="en-US" baseline="0" dirty="0"/>
          </a:p>
          <a:p>
            <a:r>
              <a:rPr lang="en-US" b="1" baseline="0" dirty="0"/>
              <a:t>Instructor Note:</a:t>
            </a:r>
            <a:r>
              <a:rPr lang="en-US" baseline="0" dirty="0"/>
              <a:t>  Type casting is sometimes called type coercion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375839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two ways to print the results using the following code:</a:t>
            </a:r>
          </a:p>
          <a:p>
            <a:r>
              <a:rPr lang="en-US" baseline="0" dirty="0" err="1"/>
              <a:t>int</a:t>
            </a:r>
            <a:r>
              <a:rPr lang="en-US" baseline="0" dirty="0"/>
              <a:t> </a:t>
            </a:r>
            <a:r>
              <a:rPr lang="en-US" baseline="0" dirty="0" err="1"/>
              <a:t>integerVar</a:t>
            </a:r>
            <a:r>
              <a:rPr lang="en-US" baseline="0" dirty="0"/>
              <a:t> = 33;</a:t>
            </a:r>
          </a:p>
          <a:p>
            <a:r>
              <a:rPr lang="en-US" baseline="0" dirty="0"/>
              <a:t>#1 </a:t>
            </a:r>
          </a:p>
          <a:p>
            <a:r>
              <a:rPr lang="en-US" baseline="0" dirty="0"/>
              <a:t>	char </a:t>
            </a:r>
            <a:r>
              <a:rPr lang="en-US" baseline="0" dirty="0" err="1"/>
              <a:t>integerToChar</a:t>
            </a:r>
            <a:r>
              <a:rPr lang="en-US" baseline="0" dirty="0"/>
              <a:t> = (char) </a:t>
            </a:r>
            <a:r>
              <a:rPr lang="en-US" baseline="0" dirty="0" err="1"/>
              <a:t>integerVar</a:t>
            </a:r>
            <a:r>
              <a:rPr lang="en-US" baseline="0" dirty="0"/>
              <a:t>;</a:t>
            </a:r>
          </a:p>
          <a:p>
            <a:r>
              <a:rPr lang="en-US" baseline="0" dirty="0"/>
              <a:t>	</a:t>
            </a:r>
            <a:r>
              <a:rPr lang="en-US" baseline="0" dirty="0" err="1"/>
              <a:t>printf</a:t>
            </a:r>
            <a:r>
              <a:rPr lang="en-US" baseline="0" dirty="0"/>
              <a:t> (“%c”, </a:t>
            </a:r>
            <a:r>
              <a:rPr lang="en-US" baseline="0" dirty="0" err="1"/>
              <a:t>integerToChar</a:t>
            </a:r>
            <a:r>
              <a:rPr lang="en-US" baseline="0" dirty="0"/>
              <a:t>);</a:t>
            </a:r>
          </a:p>
          <a:p>
            <a:r>
              <a:rPr lang="en-US" baseline="0" dirty="0"/>
              <a:t>-or-</a:t>
            </a:r>
          </a:p>
          <a:p>
            <a:r>
              <a:rPr lang="en-US" baseline="0" dirty="0"/>
              <a:t>#2</a:t>
            </a:r>
          </a:p>
          <a:p>
            <a:r>
              <a:rPr lang="en-US" baseline="0" dirty="0"/>
              <a:t>	</a:t>
            </a:r>
            <a:r>
              <a:rPr lang="en-US" baseline="0" dirty="0" err="1"/>
              <a:t>printf</a:t>
            </a:r>
            <a:r>
              <a:rPr lang="en-US" baseline="0" dirty="0"/>
              <a:t> (“%c”, (char) </a:t>
            </a:r>
            <a:r>
              <a:rPr lang="en-US" baseline="0" dirty="0" err="1"/>
              <a:t>integerVar</a:t>
            </a:r>
            <a:r>
              <a:rPr lang="en-US" baseline="0" dirty="0"/>
              <a:t>);</a:t>
            </a:r>
          </a:p>
          <a:p>
            <a:endParaRPr lang="en-US" baseline="0" dirty="0"/>
          </a:p>
          <a:p>
            <a:r>
              <a:rPr lang="en-US" baseline="0" dirty="0"/>
              <a:t>Use </a:t>
            </a:r>
            <a:r>
              <a:rPr lang="en-US" baseline="0" dirty="0" err="1"/>
              <a:t>printf</a:t>
            </a:r>
            <a:r>
              <a:rPr lang="en-US" baseline="0" dirty="0"/>
              <a:t> statements that explicitly describe what is happening… </a:t>
            </a:r>
            <a:r>
              <a:rPr lang="en-US" baseline="0" dirty="0" err="1"/>
              <a:t>printf</a:t>
            </a:r>
            <a:r>
              <a:rPr lang="en-US" baseline="0" dirty="0"/>
              <a:t> (“This is what happens when an integer is type cast as a char:  %c”, (char) </a:t>
            </a:r>
            <a:r>
              <a:rPr lang="en-US" baseline="0" dirty="0" err="1"/>
              <a:t>integerVar</a:t>
            </a:r>
            <a:r>
              <a:rPr lang="en-US" baseline="0" dirty="0"/>
              <a:t>);</a:t>
            </a:r>
          </a:p>
          <a:p>
            <a:endParaRPr lang="en-US" baseline="0" dirty="0"/>
          </a:p>
          <a:p>
            <a:r>
              <a:rPr lang="en-US" baseline="0" dirty="0"/>
              <a:t>Type casting can also be used for expressions other than variables.  Show the students… </a:t>
            </a:r>
            <a:r>
              <a:rPr lang="en-US" baseline="0" dirty="0" err="1"/>
              <a:t>printf</a:t>
            </a:r>
            <a:r>
              <a:rPr lang="en-US" baseline="0" dirty="0"/>
              <a:t> (“This is an integer type case as a char:  %c”, (char) 63);</a:t>
            </a:r>
          </a:p>
          <a:p>
            <a:endParaRPr lang="en-US" baseline="0" dirty="0"/>
          </a:p>
          <a:p>
            <a:r>
              <a:rPr lang="en-US" b="1" baseline="0" dirty="0"/>
              <a:t>NOTE:  </a:t>
            </a:r>
            <a:r>
              <a:rPr lang="en-US" baseline="0" dirty="0"/>
              <a:t>Restrict </a:t>
            </a:r>
            <a:r>
              <a:rPr lang="en-US" baseline="0" dirty="0" err="1"/>
              <a:t>int</a:t>
            </a:r>
            <a:r>
              <a:rPr lang="en-US" baseline="0" dirty="0"/>
              <a:t> to a value between 32 and 126 because a. The range of printable characters is 32 – 127 and b. 127 is DEL.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108118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two ways to print the results using the following code:</a:t>
            </a:r>
          </a:p>
          <a:p>
            <a:r>
              <a:rPr lang="en-US" baseline="0" dirty="0" err="1"/>
              <a:t>int</a:t>
            </a:r>
            <a:r>
              <a:rPr lang="en-US" baseline="0" dirty="0"/>
              <a:t> </a:t>
            </a:r>
            <a:r>
              <a:rPr lang="en-US" baseline="0" dirty="0" err="1"/>
              <a:t>integerVar</a:t>
            </a:r>
            <a:r>
              <a:rPr lang="en-US" baseline="0" dirty="0"/>
              <a:t> = 33;</a:t>
            </a:r>
          </a:p>
          <a:p>
            <a:r>
              <a:rPr lang="en-US" baseline="0" dirty="0"/>
              <a:t>#1 </a:t>
            </a:r>
          </a:p>
          <a:p>
            <a:r>
              <a:rPr lang="en-US" baseline="0" dirty="0"/>
              <a:t>	char </a:t>
            </a:r>
            <a:r>
              <a:rPr lang="en-US" baseline="0" dirty="0" err="1"/>
              <a:t>integerToChar</a:t>
            </a:r>
            <a:r>
              <a:rPr lang="en-US" baseline="0" dirty="0"/>
              <a:t> = (char) </a:t>
            </a:r>
            <a:r>
              <a:rPr lang="en-US" baseline="0" dirty="0" err="1"/>
              <a:t>integerVar</a:t>
            </a:r>
            <a:r>
              <a:rPr lang="en-US" baseline="0" dirty="0"/>
              <a:t>;</a:t>
            </a:r>
          </a:p>
          <a:p>
            <a:r>
              <a:rPr lang="en-US" baseline="0" dirty="0"/>
              <a:t>	</a:t>
            </a:r>
            <a:r>
              <a:rPr lang="en-US" baseline="0" dirty="0" err="1"/>
              <a:t>printf</a:t>
            </a:r>
            <a:r>
              <a:rPr lang="en-US" baseline="0" dirty="0"/>
              <a:t> (“%c”, </a:t>
            </a:r>
            <a:r>
              <a:rPr lang="en-US" baseline="0" dirty="0" err="1"/>
              <a:t>integerToChar</a:t>
            </a:r>
            <a:r>
              <a:rPr lang="en-US" baseline="0" dirty="0"/>
              <a:t>);</a:t>
            </a:r>
          </a:p>
          <a:p>
            <a:r>
              <a:rPr lang="en-US" baseline="0" dirty="0"/>
              <a:t>-or-</a:t>
            </a:r>
          </a:p>
          <a:p>
            <a:r>
              <a:rPr lang="en-US" baseline="0" dirty="0"/>
              <a:t>#2</a:t>
            </a:r>
          </a:p>
          <a:p>
            <a:r>
              <a:rPr lang="en-US" baseline="0" dirty="0"/>
              <a:t>	</a:t>
            </a:r>
            <a:r>
              <a:rPr lang="en-US" baseline="0" dirty="0" err="1"/>
              <a:t>printf</a:t>
            </a:r>
            <a:r>
              <a:rPr lang="en-US" baseline="0" dirty="0"/>
              <a:t> (“%c”, (char) </a:t>
            </a:r>
            <a:r>
              <a:rPr lang="en-US" baseline="0" dirty="0" err="1"/>
              <a:t>integerVar</a:t>
            </a:r>
            <a:r>
              <a:rPr lang="en-US" baseline="0" dirty="0"/>
              <a:t>);</a:t>
            </a:r>
          </a:p>
          <a:p>
            <a:endParaRPr lang="en-US" baseline="0" dirty="0"/>
          </a:p>
          <a:p>
            <a:r>
              <a:rPr lang="en-US" b="1" baseline="0" dirty="0"/>
              <a:t>NOTE:  </a:t>
            </a:r>
            <a:r>
              <a:rPr lang="en-US" baseline="0" dirty="0"/>
              <a:t>Restrict </a:t>
            </a:r>
            <a:r>
              <a:rPr lang="en-US" baseline="0" dirty="0" err="1"/>
              <a:t>int</a:t>
            </a:r>
            <a:r>
              <a:rPr lang="en-US" baseline="0" dirty="0"/>
              <a:t> to a value between 32 and 126 because a. The range of printable characters is 32 – 127 and b. 127 is DEL.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2067699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Coding Style Guide variable name requirements are not language requirements.</a:t>
            </a:r>
            <a:r>
              <a:rPr lang="en-US" baseline="0" dirty="0"/>
              <a:t>  They are course requirements.</a:t>
            </a:r>
          </a:p>
          <a:p>
            <a:r>
              <a:rPr lang="en-US" dirty="0">
                <a:effectLst/>
              </a:rPr>
              <a:t>Traditional C practice is to use lower case for variable names, and all upper case for symbolic constants.</a:t>
            </a:r>
          </a:p>
          <a:p>
            <a:r>
              <a:rPr lang="en-US" dirty="0">
                <a:effectLst/>
              </a:rPr>
              <a:t>It’s wise to choose variable names that are related to the purpose of the variable, and that are unlikely to get mixed up typographically. We tend to use short names for local variables, especially loop indices, and longer names for external variables.</a:t>
            </a:r>
            <a:endParaRPr lang="en-US" baseline="0" dirty="0"/>
          </a:p>
          <a:p>
            <a:endParaRPr lang="en-US" baseline="0" dirty="0"/>
          </a:p>
          <a:p>
            <a:r>
              <a:rPr lang="en-US" b="1" dirty="0">
                <a:effectLst/>
              </a:rPr>
              <a:t>Identifiers</a:t>
            </a:r>
          </a:p>
          <a:p>
            <a:r>
              <a:rPr lang="en-US" dirty="0">
                <a:effectLst/>
              </a:rPr>
              <a:t>Identifiers are names of variables, functions, macros, types, etc. Identifiers are subject to the following formative rules: </a:t>
            </a:r>
          </a:p>
          <a:p>
            <a:r>
              <a:rPr lang="en-US" dirty="0">
                <a:effectLst/>
              </a:rPr>
              <a:t>	An identifier consists of a sequence of letters (A to Z, a to z), digits (0 to 9), and underscores (_). </a:t>
            </a:r>
          </a:p>
          <a:p>
            <a:r>
              <a:rPr lang="en-US" dirty="0">
                <a:effectLst/>
              </a:rPr>
              <a:t>	The first character of an identifier must not be a digit.</a:t>
            </a:r>
          </a:p>
          <a:p>
            <a:r>
              <a:rPr lang="en-US" dirty="0">
                <a:effectLst/>
              </a:rPr>
              <a:t>	Identifiers are case-sensitive.</a:t>
            </a:r>
          </a:p>
          <a:p>
            <a:r>
              <a:rPr lang="en-US" dirty="0">
                <a:effectLst/>
              </a:rPr>
              <a:t>	There is no restriction on the length of an identifier. However, only the first 31 characters are generally significant. </a:t>
            </a:r>
          </a:p>
          <a:p>
            <a:endParaRPr lang="en-US" baseline="0" dirty="0"/>
          </a:p>
          <a:p>
            <a:r>
              <a:rPr lang="en-US" baseline="0" dirty="0"/>
              <a:t>Keywords include, but is not necessarily limited to, the following words:</a:t>
            </a:r>
          </a:p>
          <a:p>
            <a:r>
              <a:rPr lang="en-US" dirty="0"/>
              <a:t>auto</a:t>
            </a:r>
          </a:p>
          <a:p>
            <a:r>
              <a:rPr lang="en-US" dirty="0"/>
              <a:t>break</a:t>
            </a:r>
          </a:p>
          <a:p>
            <a:r>
              <a:rPr lang="en-US" dirty="0"/>
              <a:t>case</a:t>
            </a:r>
          </a:p>
          <a:p>
            <a:r>
              <a:rPr lang="en-US" dirty="0"/>
              <a:t>char</a:t>
            </a:r>
          </a:p>
          <a:p>
            <a:r>
              <a:rPr lang="en-US" dirty="0" err="1"/>
              <a:t>const</a:t>
            </a:r>
            <a:endParaRPr lang="en-US" dirty="0"/>
          </a:p>
          <a:p>
            <a:r>
              <a:rPr lang="en-US" dirty="0"/>
              <a:t>continue</a:t>
            </a:r>
          </a:p>
          <a:p>
            <a:r>
              <a:rPr lang="en-US" dirty="0"/>
              <a:t>default</a:t>
            </a:r>
          </a:p>
          <a:p>
            <a:r>
              <a:rPr lang="en-US" dirty="0"/>
              <a:t>do</a:t>
            </a:r>
          </a:p>
          <a:p>
            <a:r>
              <a:rPr lang="en-US" dirty="0"/>
              <a:t>double</a:t>
            </a:r>
          </a:p>
          <a:p>
            <a:r>
              <a:rPr lang="en-US" dirty="0"/>
              <a:t>else</a:t>
            </a:r>
          </a:p>
          <a:p>
            <a:r>
              <a:rPr lang="en-US" dirty="0" err="1"/>
              <a:t>enum</a:t>
            </a:r>
            <a:endParaRPr lang="en-US" dirty="0"/>
          </a:p>
          <a:p>
            <a:r>
              <a:rPr lang="en-US" dirty="0"/>
              <a:t>extern</a:t>
            </a:r>
          </a:p>
          <a:p>
            <a:r>
              <a:rPr lang="en-US" dirty="0"/>
              <a:t>float</a:t>
            </a:r>
          </a:p>
          <a:p>
            <a:r>
              <a:rPr lang="en-US" dirty="0"/>
              <a:t>for</a:t>
            </a:r>
          </a:p>
          <a:p>
            <a:r>
              <a:rPr lang="en-US" dirty="0" err="1"/>
              <a:t>goto</a:t>
            </a:r>
            <a:endParaRPr lang="en-US" dirty="0"/>
          </a:p>
          <a:p>
            <a:r>
              <a:rPr lang="en-US" dirty="0"/>
              <a:t>if</a:t>
            </a:r>
          </a:p>
          <a:p>
            <a:r>
              <a:rPr lang="en-US" dirty="0" err="1"/>
              <a:t>int</a:t>
            </a:r>
            <a:endParaRPr lang="en-US" dirty="0"/>
          </a:p>
          <a:p>
            <a:r>
              <a:rPr lang="en-US" dirty="0"/>
              <a:t>long</a:t>
            </a:r>
          </a:p>
          <a:p>
            <a:r>
              <a:rPr lang="en-US" dirty="0"/>
              <a:t>register</a:t>
            </a:r>
          </a:p>
          <a:p>
            <a:r>
              <a:rPr lang="en-US" dirty="0"/>
              <a:t>return</a:t>
            </a:r>
          </a:p>
          <a:p>
            <a:r>
              <a:rPr lang="en-US" dirty="0"/>
              <a:t>short</a:t>
            </a:r>
          </a:p>
          <a:p>
            <a:r>
              <a:rPr lang="en-US" dirty="0"/>
              <a:t>signed</a:t>
            </a:r>
          </a:p>
          <a:p>
            <a:r>
              <a:rPr lang="en-US" dirty="0" err="1"/>
              <a:t>sizeof</a:t>
            </a:r>
            <a:endParaRPr lang="en-US" dirty="0"/>
          </a:p>
          <a:p>
            <a:r>
              <a:rPr lang="en-US" dirty="0"/>
              <a:t>static</a:t>
            </a:r>
          </a:p>
          <a:p>
            <a:r>
              <a:rPr lang="en-US" dirty="0" err="1"/>
              <a:t>struct</a:t>
            </a:r>
            <a:endParaRPr lang="en-US" dirty="0"/>
          </a:p>
          <a:p>
            <a:r>
              <a:rPr lang="en-US" dirty="0"/>
              <a:t>switch</a:t>
            </a:r>
          </a:p>
          <a:p>
            <a:r>
              <a:rPr lang="en-US" dirty="0" err="1"/>
              <a:t>typedef</a:t>
            </a:r>
            <a:endParaRPr lang="en-US" dirty="0"/>
          </a:p>
          <a:p>
            <a:r>
              <a:rPr lang="en-US" dirty="0"/>
              <a:t>union</a:t>
            </a:r>
          </a:p>
          <a:p>
            <a:r>
              <a:rPr lang="en-US" dirty="0"/>
              <a:t>unsigned</a:t>
            </a:r>
          </a:p>
          <a:p>
            <a:r>
              <a:rPr lang="en-US" dirty="0"/>
              <a:t>void</a:t>
            </a:r>
          </a:p>
          <a:p>
            <a:r>
              <a:rPr lang="en-US" dirty="0"/>
              <a:t>volatile</a:t>
            </a:r>
          </a:p>
          <a:p>
            <a:r>
              <a:rPr lang="en-US" dirty="0"/>
              <a:t>while </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303176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only a few basic data types in C and the type “void”.  The char type</a:t>
            </a:r>
            <a:r>
              <a:rPr lang="en-US" baseline="0" dirty="0"/>
              <a:t> represents characters as a decimal value stored as a small integer, hence the 42.  42 = * on the ASCII Table.</a:t>
            </a:r>
            <a:endParaRPr lang="en-US" dirty="0"/>
          </a:p>
          <a:p>
            <a:endParaRPr lang="en-US" dirty="0"/>
          </a:p>
          <a:p>
            <a:r>
              <a:rPr lang="en-US" dirty="0"/>
              <a:t>The discussion regarding the difference between integer types and floating types is being purposely avoided in</a:t>
            </a:r>
            <a:r>
              <a:rPr lang="en-US" baseline="0" dirty="0"/>
              <a:t> an attempt to facilitate the students step-wise learning.  The qualifiers available for the basic types (e.g., short, long, signed, unsigned) will be discussed later.</a:t>
            </a:r>
            <a:endParaRPr lang="en-US" dirty="0"/>
          </a:p>
          <a:p>
            <a:endParaRPr lang="en-US" dirty="0"/>
          </a:p>
          <a:p>
            <a:endParaRPr lang="en-US" dirty="0"/>
          </a:p>
          <a:p>
            <a:endParaRPr lang="en-US" dirty="0"/>
          </a:p>
          <a:p>
            <a:r>
              <a:rPr lang="en-US" b="1" dirty="0"/>
              <a:t>SIDE</a:t>
            </a:r>
            <a:r>
              <a:rPr lang="en-US" b="1" baseline="0" dirty="0"/>
              <a:t> NOTES:</a:t>
            </a:r>
          </a:p>
          <a:p>
            <a:r>
              <a:rPr lang="en-US" sz="1200" b="0" kern="1200" dirty="0">
                <a:solidFill>
                  <a:schemeClr val="dk1"/>
                </a:solidFill>
                <a:effectLst/>
                <a:latin typeface="+mn-lt"/>
                <a:ea typeface="+mn-ea"/>
                <a:cs typeface="+mn-cs"/>
              </a:rPr>
              <a:t>	</a:t>
            </a:r>
            <a:r>
              <a:rPr lang="en-US" b="1" dirty="0"/>
              <a:t>π</a:t>
            </a:r>
            <a:r>
              <a:rPr lang="en-US" sz="1200" b="0" kern="1200" dirty="0">
                <a:solidFill>
                  <a:schemeClr val="dk1"/>
                </a:solidFill>
                <a:effectLst/>
                <a:latin typeface="+mn-lt"/>
                <a:ea typeface="+mn-ea"/>
                <a:cs typeface="+mn-cs"/>
              </a:rPr>
              <a:t> = 3.14159265359 (Pi)</a:t>
            </a:r>
          </a:p>
          <a:p>
            <a:r>
              <a:rPr lang="en-US" dirty="0"/>
              <a:t>	</a:t>
            </a:r>
            <a:r>
              <a:rPr lang="en-US" b="1" i="1" dirty="0">
                <a:effectLst/>
              </a:rPr>
              <a:t>e</a:t>
            </a:r>
            <a:r>
              <a:rPr lang="en-US" dirty="0"/>
              <a:t> = 2.7182818284 (Euler’s number)</a:t>
            </a:r>
          </a:p>
          <a:p>
            <a:r>
              <a:rPr lang="en-US" dirty="0"/>
              <a:t>	42 (The answer to the ultimate question</a:t>
            </a:r>
            <a:r>
              <a:rPr lang="en-US" baseline="0" dirty="0"/>
              <a:t> of life, the universe, and everything)</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1638565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Lab x.1.c-1</a:t>
            </a:r>
          </a:p>
          <a:p>
            <a:r>
              <a:rPr lang="en-US" b="1" dirty="0"/>
              <a:t>	1.</a:t>
            </a:r>
            <a:r>
              <a:rPr lang="en-US" b="1" baseline="0" dirty="0"/>
              <a:t>  Talk through this code with the students.</a:t>
            </a:r>
          </a:p>
          <a:p>
            <a:r>
              <a:rPr lang="en-US" b="1" baseline="0" dirty="0"/>
              <a:t>		a.  Discuss the different data types</a:t>
            </a:r>
          </a:p>
          <a:p>
            <a:r>
              <a:rPr lang="en-US" b="1" baseline="0" dirty="0"/>
              <a:t>		b.  Warn them that full explanation and comprehension of concepts like preprocessor directives, variable declaration, variable initialization, output and </a:t>
            </a:r>
            <a:r>
              <a:rPr lang="en-US" b="1" baseline="0" dirty="0" err="1"/>
              <a:t>printf</a:t>
            </a:r>
            <a:r>
              <a:rPr lang="en-US" b="1" baseline="0" dirty="0"/>
              <a:t> format </a:t>
            </a:r>
            <a:r>
              <a:rPr lang="en-US" b="1" baseline="0" dirty="0" err="1"/>
              <a:t>specifiers</a:t>
            </a:r>
            <a:r>
              <a:rPr lang="en-US" b="1" baseline="0" dirty="0"/>
              <a:t> will come later</a:t>
            </a:r>
          </a:p>
          <a:p>
            <a:r>
              <a:rPr lang="en-US" b="1" baseline="0" dirty="0"/>
              <a:t>		c.  Remind them that variable names must be unique</a:t>
            </a:r>
          </a:p>
          <a:p>
            <a:r>
              <a:rPr lang="en-US" b="1" baseline="0" dirty="0"/>
              <a:t>		d.  Get the students to translate the decimal number 33 to ASCII using the ASCII table </a:t>
            </a:r>
          </a:p>
          <a:p>
            <a:r>
              <a:rPr lang="en-US" b="1" baseline="0" dirty="0"/>
              <a:t>	2.  Compile and run this code for the students</a:t>
            </a:r>
            <a:endParaRPr lang="en-US" b="1" dirty="0"/>
          </a:p>
          <a:p>
            <a:endParaRPr lang="en-US" b="1" dirty="0"/>
          </a:p>
          <a:p>
            <a:r>
              <a:rPr lang="en-US" b="1" dirty="0"/>
              <a:t>http://www.cprogramming.com/tutorial/printf-format-strings.html</a:t>
            </a:r>
          </a:p>
          <a:p>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311799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Tight code definitions:</a:t>
            </a:r>
          </a:p>
          <a:p>
            <a:r>
              <a:rPr lang="en-US" dirty="0"/>
              <a:t>	1.  Source code that is very efficient in that it accomplishes a task with a minimum of resources and no superfluous code.</a:t>
            </a:r>
          </a:p>
          <a:p>
            <a:r>
              <a:rPr lang="en-US" dirty="0"/>
              <a:t>	2.  Software that is written very efficiently. An experienced programmer can create much tighter code than a novice, and the difference can be like night and day.</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77720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a:t>
            </a:r>
            <a:r>
              <a:rPr lang="en-US" baseline="0" dirty="0"/>
              <a:t> from Practical C Programming, 3</a:t>
            </a:r>
            <a:r>
              <a:rPr lang="en-US" baseline="30000" dirty="0"/>
              <a:t>rd</a:t>
            </a:r>
            <a:r>
              <a:rPr lang="en-US" baseline="0" dirty="0"/>
              <a:t> Edition</a:t>
            </a:r>
          </a:p>
          <a:p>
            <a:r>
              <a:rPr lang="en-US" baseline="0" dirty="0"/>
              <a:t>Intended as back-up information for the instructor</a:t>
            </a:r>
          </a:p>
          <a:p>
            <a:r>
              <a:rPr lang="en-US" baseline="0" dirty="0"/>
              <a:t>Do not display this information on the big screen or show to students</a:t>
            </a:r>
          </a:p>
          <a:p>
            <a:r>
              <a:rPr lang="en-US" baseline="0" dirty="0"/>
              <a:t>Instead, keep this in your “back pocket” as amplifying data</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27904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a:t>
            </a:r>
            <a:r>
              <a:rPr lang="en-US" baseline="0" dirty="0"/>
              <a:t> from Practical C Programming, 3</a:t>
            </a:r>
            <a:r>
              <a:rPr lang="en-US" baseline="30000" dirty="0"/>
              <a:t>rd</a:t>
            </a:r>
            <a:r>
              <a:rPr lang="en-US" baseline="0" dirty="0"/>
              <a:t> Edition</a:t>
            </a:r>
          </a:p>
          <a:p>
            <a:r>
              <a:rPr lang="en-US" baseline="0" dirty="0"/>
              <a:t>Intended as back-up information for the instructor</a:t>
            </a:r>
          </a:p>
          <a:p>
            <a:r>
              <a:rPr lang="en-US" baseline="0" dirty="0"/>
              <a:t>Do not display this information on the big screen or show to students</a:t>
            </a:r>
          </a:p>
          <a:p>
            <a:r>
              <a:rPr lang="en-US" baseline="0" dirty="0"/>
              <a:t>Instead, keep this in your “back pocket” as amplifying data</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344231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Variables</a:t>
            </a:r>
            <a:r>
              <a:rPr lang="en-US" baseline="0" dirty="0"/>
              <a:t> sizes change depending on hardware and software environment.  </a:t>
            </a:r>
            <a:r>
              <a:rPr lang="en-US" baseline="0" dirty="0" err="1"/>
              <a:t>sizeof</a:t>
            </a:r>
            <a:r>
              <a:rPr lang="en-US" baseline="0" dirty="0"/>
              <a:t>() is used to determine the amount of memory taken up.  We’ll let the system tell us the storage size of each variable instead of guessing.</a:t>
            </a:r>
            <a:endParaRPr lang="en-US" dirty="0"/>
          </a:p>
          <a:p>
            <a:endParaRPr lang="en-US" b="1" dirty="0"/>
          </a:p>
          <a:p>
            <a:endParaRPr lang="en-US" b="1" dirty="0"/>
          </a:p>
          <a:p>
            <a:r>
              <a:rPr lang="en-US" b="1" dirty="0"/>
              <a:t>Lab x.1.c-2</a:t>
            </a:r>
          </a:p>
          <a:p>
            <a:r>
              <a:rPr lang="en-US" b="1" dirty="0"/>
              <a:t>	1.</a:t>
            </a:r>
            <a:r>
              <a:rPr lang="en-US" b="1" baseline="0" dirty="0"/>
              <a:t>  Talk through this code with the students.</a:t>
            </a:r>
          </a:p>
          <a:p>
            <a:r>
              <a:rPr lang="en-US" b="1" baseline="0" dirty="0"/>
              <a:t>		a.  Discuss </a:t>
            </a:r>
            <a:r>
              <a:rPr lang="en-US" b="1" baseline="0" dirty="0" err="1"/>
              <a:t>sizeof</a:t>
            </a:r>
            <a:r>
              <a:rPr lang="en-US" b="1" baseline="0" dirty="0"/>
              <a:t> function</a:t>
            </a:r>
          </a:p>
          <a:p>
            <a:r>
              <a:rPr lang="en-US" b="1" baseline="0" dirty="0"/>
              <a:t>		b.  Warn them that full explanation and comprehension of concepts like preprocessor directives, variable declaration, variable initialization, output, </a:t>
            </a:r>
            <a:r>
              <a:rPr lang="en-US" b="1" baseline="0" dirty="0" err="1"/>
              <a:t>printf</a:t>
            </a:r>
            <a:r>
              <a:rPr lang="en-US" b="1" baseline="0" dirty="0"/>
              <a:t> format </a:t>
            </a:r>
            <a:r>
              <a:rPr lang="en-US" b="1" baseline="0" dirty="0" err="1"/>
              <a:t>specifiers</a:t>
            </a:r>
            <a:r>
              <a:rPr lang="en-US" b="1" baseline="0" dirty="0"/>
              <a:t>, and functions will come later</a:t>
            </a:r>
          </a:p>
          <a:p>
            <a:r>
              <a:rPr lang="en-US" b="1" baseline="0" dirty="0"/>
              <a:t>		c.  Ask the students if they think there will be a difference between the size of singleChar1 and singleChar2</a:t>
            </a:r>
          </a:p>
          <a:p>
            <a:r>
              <a:rPr lang="en-US" b="1" baseline="0" dirty="0"/>
              <a:t>		d.  Ask the students when the print format </a:t>
            </a:r>
            <a:r>
              <a:rPr lang="en-US" b="1" baseline="0" dirty="0" err="1"/>
              <a:t>specifiers</a:t>
            </a:r>
            <a:r>
              <a:rPr lang="en-US" b="1" baseline="0" dirty="0"/>
              <a:t> all changed to %d for integers.</a:t>
            </a:r>
          </a:p>
          <a:p>
            <a:r>
              <a:rPr lang="en-US" b="1" baseline="0" dirty="0"/>
              <a:t>	2.  Compile and run this code for the students</a:t>
            </a:r>
            <a:endParaRPr lang="en-US" b="1" dirty="0"/>
          </a:p>
          <a:p>
            <a:endParaRPr lang="en-US" b="1" dirty="0"/>
          </a:p>
          <a:p>
            <a:r>
              <a:rPr lang="en-US" b="1" dirty="0"/>
              <a:t>http://www.cprogramming.com/tutorial/printf-format-strings.html</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1277232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a:t>
            </a:r>
            <a:r>
              <a:rPr lang="en-US" i="1" dirty="0">
                <a:effectLst/>
              </a:rPr>
              <a:t>declaration</a:t>
            </a:r>
            <a:r>
              <a:rPr lang="en-US" dirty="0">
                <a:effectLst/>
              </a:rPr>
              <a:t> determines the interpretation and properties of one or more identifiers. A declaration that allocates storage space for an object or a function is a </a:t>
            </a:r>
            <a:r>
              <a:rPr lang="en-US" i="1" dirty="0">
                <a:effectLst/>
              </a:rPr>
              <a:t>definition</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4037147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Variables in C</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93795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24657"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FontTx/>
              <a:buNone/>
            </a:pPr>
            <a:r>
              <a:rPr lang="en-US" sz="2800" kern="0" dirty="0"/>
              <a:t>32-Bit UNIX Machine</a:t>
            </a:r>
          </a:p>
          <a:p>
            <a:pPr marL="0" indent="0" algn="ctr">
              <a:buFontTx/>
              <a:buNone/>
            </a:pPr>
            <a:endParaRPr lang="en-US" sz="1800" kern="0" dirty="0"/>
          </a:p>
        </p:txBody>
      </p:sp>
      <p:sp>
        <p:nvSpPr>
          <p:cNvPr id="2" name="Title 1"/>
          <p:cNvSpPr>
            <a:spLocks noGrp="1"/>
          </p:cNvSpPr>
          <p:nvPr>
            <p:ph type="title"/>
          </p:nvPr>
        </p:nvSpPr>
        <p:spPr/>
        <p:txBody>
          <a:bodyPr/>
          <a:lstStyle/>
          <a:p>
            <a:r>
              <a:rPr lang="en-US" dirty="0"/>
              <a:t>Sizes</a:t>
            </a:r>
          </a:p>
        </p:txBody>
      </p:sp>
      <p:graphicFrame>
        <p:nvGraphicFramePr>
          <p:cNvPr id="4" name="Content Placeholder 3"/>
          <p:cNvGraphicFramePr>
            <a:graphicFrameLocks noGrp="1"/>
          </p:cNvGraphicFramePr>
          <p:nvPr>
            <p:ph idx="1"/>
            <p:extLst/>
          </p:nvPr>
        </p:nvGraphicFramePr>
        <p:xfrm>
          <a:off x="424658" y="1771072"/>
          <a:ext cx="8294684" cy="4450080"/>
        </p:xfrm>
        <a:graphic>
          <a:graphicData uri="http://schemas.openxmlformats.org/drawingml/2006/table">
            <a:tbl>
              <a:tblPr firstRow="1" bandRow="1">
                <a:tableStyleId>{5C22544A-7EE6-4342-B048-85BDC9FD1C3A}</a:tableStyleId>
              </a:tblPr>
              <a:tblGrid>
                <a:gridCol w="272256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603374">
                  <a:extLst>
                    <a:ext uri="{9D8B030D-6E8A-4147-A177-3AD203B41FA5}">
                      <a16:colId xmlns:a16="http://schemas.microsoft.com/office/drawing/2014/main" val="20002"/>
                    </a:ext>
                  </a:extLst>
                </a:gridCol>
                <a:gridCol w="1603374">
                  <a:extLst>
                    <a:ext uri="{9D8B030D-6E8A-4147-A177-3AD203B41FA5}">
                      <a16:colId xmlns:a16="http://schemas.microsoft.com/office/drawing/2014/main" val="20003"/>
                    </a:ext>
                  </a:extLst>
                </a:gridCol>
                <a:gridCol w="1603374">
                  <a:extLst>
                    <a:ext uri="{9D8B030D-6E8A-4147-A177-3AD203B41FA5}">
                      <a16:colId xmlns:a16="http://schemas.microsoft.com/office/drawing/2014/main" val="20004"/>
                    </a:ext>
                  </a:extLst>
                </a:gridCol>
              </a:tblGrid>
              <a:tr h="370840">
                <a:tc>
                  <a:txBody>
                    <a:bodyPr/>
                    <a:lstStyle/>
                    <a:p>
                      <a:pPr algn="ctr"/>
                      <a:r>
                        <a:rPr lang="en-US" dirty="0"/>
                        <a:t>Name</a:t>
                      </a:r>
                    </a:p>
                  </a:txBody>
                  <a:tcPr anchor="ctr"/>
                </a:tc>
                <a:tc>
                  <a:txBody>
                    <a:bodyPr/>
                    <a:lstStyle/>
                    <a:p>
                      <a:pPr algn="ctr"/>
                      <a:r>
                        <a:rPr lang="en-US" dirty="0"/>
                        <a:t>Bits</a:t>
                      </a:r>
                    </a:p>
                  </a:txBody>
                  <a:tcPr anchor="ctr"/>
                </a:tc>
                <a:tc>
                  <a:txBody>
                    <a:bodyPr/>
                    <a:lstStyle/>
                    <a:p>
                      <a:pPr algn="ctr"/>
                      <a:r>
                        <a:rPr lang="en-US" dirty="0"/>
                        <a:t>Low Value</a:t>
                      </a:r>
                    </a:p>
                  </a:txBody>
                  <a:tcPr anchor="ctr"/>
                </a:tc>
                <a:tc>
                  <a:txBody>
                    <a:bodyPr/>
                    <a:lstStyle/>
                    <a:p>
                      <a:pPr algn="ctr"/>
                      <a:r>
                        <a:rPr lang="en-US" dirty="0"/>
                        <a:t>High Value</a:t>
                      </a:r>
                    </a:p>
                  </a:txBody>
                  <a:tcPr anchor="ctr"/>
                </a:tc>
                <a:tc>
                  <a:txBody>
                    <a:bodyPr/>
                    <a:lstStyle/>
                    <a:p>
                      <a:pPr algn="ctr"/>
                      <a:r>
                        <a:rPr lang="en-US" dirty="0"/>
                        <a:t>Accuracy</a:t>
                      </a:r>
                    </a:p>
                  </a:txBody>
                  <a:tcPr anchor="ctr"/>
                </a:tc>
                <a:extLst>
                  <a:ext uri="{0D108BD9-81ED-4DB2-BD59-A6C34878D82A}">
                    <a16:rowId xmlns:a16="http://schemas.microsoft.com/office/drawing/2014/main" val="10000"/>
                  </a:ext>
                </a:extLst>
              </a:tr>
              <a:tr h="370840">
                <a:tc>
                  <a:txBody>
                    <a:bodyPr/>
                    <a:lstStyle/>
                    <a:p>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a:effectLst/>
                        </a:rPr>
                        <a:t>32</a:t>
                      </a:r>
                    </a:p>
                  </a:txBody>
                  <a:tcPr anchor="ctr"/>
                </a:tc>
                <a:tc>
                  <a:txBody>
                    <a:bodyPr/>
                    <a:lstStyle/>
                    <a:p>
                      <a:r>
                        <a:rPr lang="en-US" dirty="0">
                          <a:effectLst/>
                        </a:rPr>
                        <a:t>-2147483648</a:t>
                      </a:r>
                    </a:p>
                  </a:txBody>
                  <a:tcPr anchor="ctr"/>
                </a:tc>
                <a:tc>
                  <a:txBody>
                    <a:bodyPr/>
                    <a:lstStyle/>
                    <a:p>
                      <a:r>
                        <a:rPr lang="en-US">
                          <a:effectLst/>
                        </a:rPr>
                        <a:t>2147483647</a:t>
                      </a:r>
                    </a:p>
                  </a:txBody>
                  <a:tcPr anchor="ctr"/>
                </a:tc>
                <a:tc>
                  <a:txBody>
                    <a:bodyPr/>
                    <a:lstStyle/>
                    <a:p>
                      <a:r>
                        <a:rPr lang="en-US">
                          <a:effectLst/>
                        </a:rPr>
                        <a:t> </a:t>
                      </a:r>
                    </a:p>
                  </a:txBody>
                  <a:tcPr anchor="ctr"/>
                </a:tc>
                <a:extLst>
                  <a:ext uri="{0D108BD9-81ED-4DB2-BD59-A6C34878D82A}">
                    <a16:rowId xmlns:a16="http://schemas.microsoft.com/office/drawing/2014/main" val="10001"/>
                  </a:ext>
                </a:extLst>
              </a:tr>
              <a:tr h="370840">
                <a:tc>
                  <a:txBody>
                    <a:bodyPr/>
                    <a:lstStyle/>
                    <a:p>
                      <a:r>
                        <a:rPr lang="en-US" dirty="0">
                          <a:effectLst/>
                          <a:latin typeface="Courier New" panose="02070309020205020404" pitchFamily="49" charset="0"/>
                          <a:cs typeface="Courier New" panose="02070309020205020404" pitchFamily="49" charset="0"/>
                        </a:rPr>
                        <a:t>short </a:t>
                      </a:r>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a:effectLst/>
                        </a:rPr>
                        <a:t>16</a:t>
                      </a:r>
                    </a:p>
                  </a:txBody>
                  <a:tcPr anchor="ctr"/>
                </a:tc>
                <a:tc>
                  <a:txBody>
                    <a:bodyPr/>
                    <a:lstStyle/>
                    <a:p>
                      <a:r>
                        <a:rPr lang="en-US" dirty="0">
                          <a:effectLst/>
                        </a:rPr>
                        <a:t>-32768</a:t>
                      </a:r>
                    </a:p>
                  </a:txBody>
                  <a:tcPr anchor="ctr"/>
                </a:tc>
                <a:tc>
                  <a:txBody>
                    <a:bodyPr/>
                    <a:lstStyle/>
                    <a:p>
                      <a:r>
                        <a:rPr lang="en-US" dirty="0">
                          <a:effectLst/>
                        </a:rPr>
                        <a:t>32767</a:t>
                      </a:r>
                    </a:p>
                  </a:txBody>
                  <a:tcPr anchor="ctr"/>
                </a:tc>
                <a:tc>
                  <a:txBody>
                    <a:bodyPr/>
                    <a:lstStyle/>
                    <a:p>
                      <a:r>
                        <a:rPr lang="en-US">
                          <a:effectLst/>
                        </a:rPr>
                        <a:t> </a:t>
                      </a:r>
                    </a:p>
                  </a:txBody>
                  <a:tcPr anchor="ctr"/>
                </a:tc>
                <a:extLst>
                  <a:ext uri="{0D108BD9-81ED-4DB2-BD59-A6C34878D82A}">
                    <a16:rowId xmlns:a16="http://schemas.microsoft.com/office/drawing/2014/main" val="10002"/>
                  </a:ext>
                </a:extLst>
              </a:tr>
              <a:tr h="370840">
                <a:tc>
                  <a:txBody>
                    <a:bodyPr/>
                    <a:lstStyle/>
                    <a:p>
                      <a:r>
                        <a:rPr lang="en-US">
                          <a:effectLst/>
                          <a:latin typeface="Courier New" panose="02070309020205020404" pitchFamily="49" charset="0"/>
                          <a:cs typeface="Courier New" panose="02070309020205020404" pitchFamily="49" charset="0"/>
                        </a:rPr>
                        <a:t>long int</a:t>
                      </a:r>
                    </a:p>
                  </a:txBody>
                  <a:tcPr anchor="ctr"/>
                </a:tc>
                <a:tc>
                  <a:txBody>
                    <a:bodyPr/>
                    <a:lstStyle/>
                    <a:p>
                      <a:r>
                        <a:rPr lang="en-US">
                          <a:effectLst/>
                        </a:rPr>
                        <a:t>32</a:t>
                      </a:r>
                    </a:p>
                  </a:txBody>
                  <a:tcPr anchor="ctr"/>
                </a:tc>
                <a:tc>
                  <a:txBody>
                    <a:bodyPr/>
                    <a:lstStyle/>
                    <a:p>
                      <a:r>
                        <a:rPr lang="en-US" dirty="0">
                          <a:effectLst/>
                        </a:rPr>
                        <a:t>-2147483648</a:t>
                      </a:r>
                    </a:p>
                  </a:txBody>
                  <a:tcPr anchor="ctr"/>
                </a:tc>
                <a:tc>
                  <a:txBody>
                    <a:bodyPr/>
                    <a:lstStyle/>
                    <a:p>
                      <a:r>
                        <a:rPr lang="en-US" dirty="0">
                          <a:effectLst/>
                        </a:rPr>
                        <a:t>2147483647</a:t>
                      </a:r>
                    </a:p>
                  </a:txBody>
                  <a:tcPr anchor="ctr"/>
                </a:tc>
                <a:tc>
                  <a:txBody>
                    <a:bodyPr/>
                    <a:lstStyle/>
                    <a:p>
                      <a:r>
                        <a:rPr lang="en-US">
                          <a:effectLst/>
                        </a:rPr>
                        <a:t> </a:t>
                      </a:r>
                    </a:p>
                  </a:txBody>
                  <a:tcPr anchor="ctr"/>
                </a:tc>
                <a:extLst>
                  <a:ext uri="{0D108BD9-81ED-4DB2-BD59-A6C34878D82A}">
                    <a16:rowId xmlns:a16="http://schemas.microsoft.com/office/drawing/2014/main" val="10003"/>
                  </a:ext>
                </a:extLst>
              </a:tr>
              <a:tr h="370840">
                <a:tc>
                  <a:txBody>
                    <a:bodyPr/>
                    <a:lstStyle/>
                    <a:p>
                      <a:r>
                        <a:rPr lang="en-US" dirty="0">
                          <a:effectLst/>
                          <a:latin typeface="Courier New" panose="02070309020205020404" pitchFamily="49" charset="0"/>
                          <a:cs typeface="Courier New" panose="02070309020205020404" pitchFamily="49" charset="0"/>
                        </a:rPr>
                        <a:t>unsigned </a:t>
                      </a:r>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dirty="0">
                          <a:effectLst/>
                        </a:rPr>
                        <a:t>32</a:t>
                      </a:r>
                    </a:p>
                  </a:txBody>
                  <a:tcPr anchor="ctr"/>
                </a:tc>
                <a:tc>
                  <a:txBody>
                    <a:bodyPr/>
                    <a:lstStyle/>
                    <a:p>
                      <a:r>
                        <a:rPr lang="en-US" dirty="0">
                          <a:effectLst/>
                        </a:rPr>
                        <a:t>0</a:t>
                      </a:r>
                    </a:p>
                  </a:txBody>
                  <a:tcPr anchor="ctr"/>
                </a:tc>
                <a:tc>
                  <a:txBody>
                    <a:bodyPr/>
                    <a:lstStyle/>
                    <a:p>
                      <a:r>
                        <a:rPr lang="en-US" dirty="0">
                          <a:effectLst/>
                        </a:rPr>
                        <a:t>4294967295</a:t>
                      </a:r>
                    </a:p>
                  </a:txBody>
                  <a:tcPr anchor="ctr"/>
                </a:tc>
                <a:tc>
                  <a:txBody>
                    <a:bodyPr/>
                    <a:lstStyle/>
                    <a:p>
                      <a:r>
                        <a:rPr lang="en-US">
                          <a:effectLst/>
                        </a:rPr>
                        <a:t> </a:t>
                      </a:r>
                    </a:p>
                  </a:txBody>
                  <a:tcPr anchor="ctr"/>
                </a:tc>
                <a:extLst>
                  <a:ext uri="{0D108BD9-81ED-4DB2-BD59-A6C34878D82A}">
                    <a16:rowId xmlns:a16="http://schemas.microsoft.com/office/drawing/2014/main" val="10004"/>
                  </a:ext>
                </a:extLst>
              </a:tr>
              <a:tr h="370840">
                <a:tc>
                  <a:txBody>
                    <a:bodyPr/>
                    <a:lstStyle/>
                    <a:p>
                      <a:r>
                        <a:rPr lang="en-US">
                          <a:effectLst/>
                          <a:latin typeface="Courier New" panose="02070309020205020404" pitchFamily="49" charset="0"/>
                          <a:cs typeface="Courier New" panose="02070309020205020404" pitchFamily="49" charset="0"/>
                        </a:rPr>
                        <a:t>unsigned short int</a:t>
                      </a:r>
                    </a:p>
                  </a:txBody>
                  <a:tcPr anchor="ctr"/>
                </a:tc>
                <a:tc>
                  <a:txBody>
                    <a:bodyPr/>
                    <a:lstStyle/>
                    <a:p>
                      <a:r>
                        <a:rPr lang="en-US">
                          <a:effectLst/>
                        </a:rPr>
                        <a:t>16</a:t>
                      </a:r>
                    </a:p>
                  </a:txBody>
                  <a:tcPr anchor="ctr"/>
                </a:tc>
                <a:tc>
                  <a:txBody>
                    <a:bodyPr/>
                    <a:lstStyle/>
                    <a:p>
                      <a:r>
                        <a:rPr lang="en-US" dirty="0">
                          <a:effectLst/>
                        </a:rPr>
                        <a:t>0</a:t>
                      </a:r>
                    </a:p>
                  </a:txBody>
                  <a:tcPr anchor="ctr"/>
                </a:tc>
                <a:tc>
                  <a:txBody>
                    <a:bodyPr/>
                    <a:lstStyle/>
                    <a:p>
                      <a:r>
                        <a:rPr lang="en-US" dirty="0">
                          <a:effectLst/>
                        </a:rPr>
                        <a:t>65535</a:t>
                      </a:r>
                    </a:p>
                  </a:txBody>
                  <a:tcPr anchor="ctr"/>
                </a:tc>
                <a:tc>
                  <a:txBody>
                    <a:bodyPr/>
                    <a:lstStyle/>
                    <a:p>
                      <a:r>
                        <a:rPr lang="en-US" dirty="0">
                          <a:effectLst/>
                        </a:rPr>
                        <a:t> </a:t>
                      </a:r>
                    </a:p>
                  </a:txBody>
                  <a:tcPr anchor="ctr"/>
                </a:tc>
                <a:extLst>
                  <a:ext uri="{0D108BD9-81ED-4DB2-BD59-A6C34878D82A}">
                    <a16:rowId xmlns:a16="http://schemas.microsoft.com/office/drawing/2014/main" val="10005"/>
                  </a:ext>
                </a:extLst>
              </a:tr>
              <a:tr h="370840">
                <a:tc>
                  <a:txBody>
                    <a:bodyPr/>
                    <a:lstStyle/>
                    <a:p>
                      <a:r>
                        <a:rPr lang="en-US">
                          <a:effectLst/>
                          <a:latin typeface="Courier New" panose="02070309020205020404" pitchFamily="49" charset="0"/>
                          <a:cs typeface="Courier New" panose="02070309020205020404" pitchFamily="49" charset="0"/>
                        </a:rPr>
                        <a:t>unsigned long int</a:t>
                      </a:r>
                    </a:p>
                  </a:txBody>
                  <a:tcPr anchor="ctr"/>
                </a:tc>
                <a:tc>
                  <a:txBody>
                    <a:bodyPr/>
                    <a:lstStyle/>
                    <a:p>
                      <a:r>
                        <a:rPr lang="en-US">
                          <a:effectLst/>
                        </a:rPr>
                        <a:t>32</a:t>
                      </a:r>
                    </a:p>
                  </a:txBody>
                  <a:tcPr anchor="ctr"/>
                </a:tc>
                <a:tc>
                  <a:txBody>
                    <a:bodyPr/>
                    <a:lstStyle/>
                    <a:p>
                      <a:r>
                        <a:rPr lang="en-US" dirty="0">
                          <a:effectLst/>
                        </a:rPr>
                        <a:t>0</a:t>
                      </a:r>
                    </a:p>
                  </a:txBody>
                  <a:tcPr anchor="ctr"/>
                </a:tc>
                <a:tc>
                  <a:txBody>
                    <a:bodyPr/>
                    <a:lstStyle/>
                    <a:p>
                      <a:r>
                        <a:rPr lang="en-US" dirty="0">
                          <a:effectLst/>
                        </a:rPr>
                        <a:t>4294967295</a:t>
                      </a:r>
                    </a:p>
                  </a:txBody>
                  <a:tcPr anchor="ctr"/>
                </a:tc>
                <a:tc>
                  <a:txBody>
                    <a:bodyPr/>
                    <a:lstStyle/>
                    <a:p>
                      <a:r>
                        <a:rPr lang="en-US" dirty="0">
                          <a:effectLst/>
                        </a:rPr>
                        <a:t> </a:t>
                      </a:r>
                    </a:p>
                  </a:txBody>
                  <a:tcPr anchor="ctr"/>
                </a:tc>
                <a:extLst>
                  <a:ext uri="{0D108BD9-81ED-4DB2-BD59-A6C34878D82A}">
                    <a16:rowId xmlns:a16="http://schemas.microsoft.com/office/drawing/2014/main" val="10006"/>
                  </a:ext>
                </a:extLst>
              </a:tr>
              <a:tr h="370840">
                <a:tc>
                  <a:txBody>
                    <a:bodyPr/>
                    <a:lstStyle/>
                    <a:p>
                      <a:r>
                        <a:rPr lang="en-US">
                          <a:effectLst/>
                          <a:latin typeface="Courier New" panose="02070309020205020404" pitchFamily="49" charset="0"/>
                          <a:cs typeface="Courier New" panose="02070309020205020404" pitchFamily="49" charset="0"/>
                        </a:rPr>
                        <a:t>char</a:t>
                      </a:r>
                    </a:p>
                  </a:txBody>
                  <a:tcPr anchor="ctr"/>
                </a:tc>
                <a:tc>
                  <a:txBody>
                    <a:bodyPr/>
                    <a:lstStyle/>
                    <a:p>
                      <a:r>
                        <a:rPr lang="en-US">
                          <a:effectLst/>
                        </a:rPr>
                        <a:t>8</a:t>
                      </a:r>
                    </a:p>
                  </a:txBody>
                  <a:tcPr anchor="ctr"/>
                </a:tc>
                <a:tc>
                  <a:txBody>
                    <a:bodyPr/>
                    <a:lstStyle/>
                    <a:p>
                      <a:r>
                        <a:rPr lang="en-US" dirty="0">
                          <a:effectLst/>
                        </a:rPr>
                        <a:t>Dependent</a:t>
                      </a:r>
                    </a:p>
                  </a:txBody>
                  <a:tcPr anchor="ctr"/>
                </a:tc>
                <a:tc>
                  <a:txBody>
                    <a:bodyPr/>
                    <a:lstStyle/>
                    <a:p>
                      <a:r>
                        <a:rPr lang="en-US" dirty="0">
                          <a:effectLst/>
                        </a:rPr>
                        <a:t> </a:t>
                      </a:r>
                    </a:p>
                  </a:txBody>
                  <a:tcPr anchor="ctr"/>
                </a:tc>
                <a:tc>
                  <a:txBody>
                    <a:bodyPr/>
                    <a:lstStyle/>
                    <a:p>
                      <a:r>
                        <a:rPr lang="en-US" dirty="0">
                          <a:effectLst/>
                        </a:rPr>
                        <a:t> </a:t>
                      </a:r>
                    </a:p>
                  </a:txBody>
                  <a:tcPr anchor="ctr"/>
                </a:tc>
                <a:extLst>
                  <a:ext uri="{0D108BD9-81ED-4DB2-BD59-A6C34878D82A}">
                    <a16:rowId xmlns:a16="http://schemas.microsoft.com/office/drawing/2014/main" val="10007"/>
                  </a:ext>
                </a:extLst>
              </a:tr>
              <a:tr h="370840">
                <a:tc>
                  <a:txBody>
                    <a:bodyPr/>
                    <a:lstStyle/>
                    <a:p>
                      <a:r>
                        <a:rPr lang="en-US">
                          <a:effectLst/>
                          <a:latin typeface="Courier New" panose="02070309020205020404" pitchFamily="49" charset="0"/>
                          <a:cs typeface="Courier New" panose="02070309020205020404" pitchFamily="49" charset="0"/>
                        </a:rPr>
                        <a:t>unsigned char</a:t>
                      </a:r>
                    </a:p>
                  </a:txBody>
                  <a:tcPr anchor="ctr"/>
                </a:tc>
                <a:tc>
                  <a:txBody>
                    <a:bodyPr/>
                    <a:lstStyle/>
                    <a:p>
                      <a:r>
                        <a:rPr lang="en-US">
                          <a:effectLst/>
                        </a:rPr>
                        <a:t>8</a:t>
                      </a:r>
                    </a:p>
                  </a:txBody>
                  <a:tcPr anchor="ctr"/>
                </a:tc>
                <a:tc>
                  <a:txBody>
                    <a:bodyPr/>
                    <a:lstStyle/>
                    <a:p>
                      <a:r>
                        <a:rPr lang="en-US">
                          <a:effectLst/>
                        </a:rPr>
                        <a:t>0</a:t>
                      </a:r>
                    </a:p>
                  </a:txBody>
                  <a:tcPr anchor="ctr"/>
                </a:tc>
                <a:tc>
                  <a:txBody>
                    <a:bodyPr/>
                    <a:lstStyle/>
                    <a:p>
                      <a:r>
                        <a:rPr lang="en-US" dirty="0">
                          <a:effectLst/>
                        </a:rPr>
                        <a:t>255</a:t>
                      </a:r>
                    </a:p>
                  </a:txBody>
                  <a:tcPr anchor="ctr"/>
                </a:tc>
                <a:tc>
                  <a:txBody>
                    <a:bodyPr/>
                    <a:lstStyle/>
                    <a:p>
                      <a:r>
                        <a:rPr lang="en-US" dirty="0">
                          <a:effectLst/>
                        </a:rPr>
                        <a:t> </a:t>
                      </a:r>
                    </a:p>
                  </a:txBody>
                  <a:tcPr anchor="ctr"/>
                </a:tc>
                <a:extLst>
                  <a:ext uri="{0D108BD9-81ED-4DB2-BD59-A6C34878D82A}">
                    <a16:rowId xmlns:a16="http://schemas.microsoft.com/office/drawing/2014/main" val="10008"/>
                  </a:ext>
                </a:extLst>
              </a:tr>
              <a:tr h="370840">
                <a:tc>
                  <a:txBody>
                    <a:bodyPr/>
                    <a:lstStyle/>
                    <a:p>
                      <a:r>
                        <a:rPr lang="en-US">
                          <a:effectLst/>
                          <a:latin typeface="Courier New" panose="02070309020205020404" pitchFamily="49" charset="0"/>
                          <a:cs typeface="Courier New" panose="02070309020205020404" pitchFamily="49" charset="0"/>
                        </a:rPr>
                        <a:t>float</a:t>
                      </a:r>
                    </a:p>
                  </a:txBody>
                  <a:tcPr anchor="ctr"/>
                </a:tc>
                <a:tc>
                  <a:txBody>
                    <a:bodyPr/>
                    <a:lstStyle/>
                    <a:p>
                      <a:r>
                        <a:rPr lang="en-US">
                          <a:effectLst/>
                        </a:rPr>
                        <a:t>32</a:t>
                      </a:r>
                    </a:p>
                  </a:txBody>
                  <a:tcPr anchor="ctr"/>
                </a:tc>
                <a:tc>
                  <a:txBody>
                    <a:bodyPr/>
                    <a:lstStyle/>
                    <a:p>
                      <a:r>
                        <a:rPr lang="en-US">
                          <a:effectLst/>
                        </a:rPr>
                        <a:t>-3.4E+38</a:t>
                      </a:r>
                    </a:p>
                  </a:txBody>
                  <a:tcPr anchor="ctr"/>
                </a:tc>
                <a:tc>
                  <a:txBody>
                    <a:bodyPr/>
                    <a:lstStyle/>
                    <a:p>
                      <a:r>
                        <a:rPr lang="en-US">
                          <a:effectLst/>
                        </a:rPr>
                        <a:t>3.4E+38</a:t>
                      </a:r>
                    </a:p>
                  </a:txBody>
                  <a:tcPr anchor="ctr"/>
                </a:tc>
                <a:tc>
                  <a:txBody>
                    <a:bodyPr/>
                    <a:lstStyle/>
                    <a:p>
                      <a:r>
                        <a:rPr lang="en-US" dirty="0">
                          <a:effectLst/>
                        </a:rPr>
                        <a:t>6 digits</a:t>
                      </a:r>
                    </a:p>
                  </a:txBody>
                  <a:tcPr anchor="ctr"/>
                </a:tc>
                <a:extLst>
                  <a:ext uri="{0D108BD9-81ED-4DB2-BD59-A6C34878D82A}">
                    <a16:rowId xmlns:a16="http://schemas.microsoft.com/office/drawing/2014/main" val="10009"/>
                  </a:ext>
                </a:extLst>
              </a:tr>
              <a:tr h="370840">
                <a:tc>
                  <a:txBody>
                    <a:bodyPr/>
                    <a:lstStyle/>
                    <a:p>
                      <a:r>
                        <a:rPr lang="en-US">
                          <a:effectLst/>
                          <a:latin typeface="Courier New" panose="02070309020205020404" pitchFamily="49" charset="0"/>
                          <a:cs typeface="Courier New" panose="02070309020205020404" pitchFamily="49" charset="0"/>
                        </a:rPr>
                        <a:t>double</a:t>
                      </a:r>
                    </a:p>
                  </a:txBody>
                  <a:tcPr anchor="ctr"/>
                </a:tc>
                <a:tc>
                  <a:txBody>
                    <a:bodyPr/>
                    <a:lstStyle/>
                    <a:p>
                      <a:r>
                        <a:rPr lang="en-US">
                          <a:effectLst/>
                        </a:rPr>
                        <a:t>64</a:t>
                      </a:r>
                    </a:p>
                  </a:txBody>
                  <a:tcPr anchor="ctr"/>
                </a:tc>
                <a:tc>
                  <a:txBody>
                    <a:bodyPr/>
                    <a:lstStyle/>
                    <a:p>
                      <a:r>
                        <a:rPr lang="en-US">
                          <a:effectLst/>
                        </a:rPr>
                        <a:t>-1.7E+308</a:t>
                      </a:r>
                    </a:p>
                  </a:txBody>
                  <a:tcPr anchor="ctr"/>
                </a:tc>
                <a:tc>
                  <a:txBody>
                    <a:bodyPr/>
                    <a:lstStyle/>
                    <a:p>
                      <a:r>
                        <a:rPr lang="en-US">
                          <a:effectLst/>
                        </a:rPr>
                        <a:t>1.7E+308</a:t>
                      </a:r>
                    </a:p>
                  </a:txBody>
                  <a:tcPr anchor="ctr"/>
                </a:tc>
                <a:tc>
                  <a:txBody>
                    <a:bodyPr/>
                    <a:lstStyle/>
                    <a:p>
                      <a:r>
                        <a:rPr lang="en-US" dirty="0">
                          <a:effectLst/>
                        </a:rPr>
                        <a:t>15 digits</a:t>
                      </a:r>
                    </a:p>
                  </a:txBody>
                  <a:tcPr anchor="ctr"/>
                </a:tc>
                <a:extLst>
                  <a:ext uri="{0D108BD9-81ED-4DB2-BD59-A6C34878D82A}">
                    <a16:rowId xmlns:a16="http://schemas.microsoft.com/office/drawing/2014/main" val="10010"/>
                  </a:ext>
                </a:extLst>
              </a:tr>
              <a:tr h="370840">
                <a:tc>
                  <a:txBody>
                    <a:bodyPr/>
                    <a:lstStyle/>
                    <a:p>
                      <a:r>
                        <a:rPr lang="en-US" dirty="0">
                          <a:effectLst/>
                          <a:latin typeface="Courier New" panose="02070309020205020404" pitchFamily="49" charset="0"/>
                          <a:cs typeface="Courier New" panose="02070309020205020404" pitchFamily="49" charset="0"/>
                        </a:rPr>
                        <a:t>long double</a:t>
                      </a:r>
                    </a:p>
                  </a:txBody>
                  <a:tcPr anchor="ctr"/>
                </a:tc>
                <a:tc>
                  <a:txBody>
                    <a:bodyPr/>
                    <a:lstStyle/>
                    <a:p>
                      <a:r>
                        <a:rPr lang="en-US">
                          <a:effectLst/>
                        </a:rPr>
                        <a:t>64</a:t>
                      </a:r>
                    </a:p>
                  </a:txBody>
                  <a:tcPr anchor="ctr"/>
                </a:tc>
                <a:tc>
                  <a:txBody>
                    <a:bodyPr/>
                    <a:lstStyle/>
                    <a:p>
                      <a:r>
                        <a:rPr lang="en-US">
                          <a:effectLst/>
                        </a:rPr>
                        <a:t>-1.7E+308</a:t>
                      </a:r>
                    </a:p>
                  </a:txBody>
                  <a:tcPr anchor="ctr"/>
                </a:tc>
                <a:tc>
                  <a:txBody>
                    <a:bodyPr/>
                    <a:lstStyle/>
                    <a:p>
                      <a:r>
                        <a:rPr lang="en-US">
                          <a:effectLst/>
                        </a:rPr>
                        <a:t>1.7E+308</a:t>
                      </a:r>
                    </a:p>
                  </a:txBody>
                  <a:tcPr anchor="ctr"/>
                </a:tc>
                <a:tc>
                  <a:txBody>
                    <a:bodyPr/>
                    <a:lstStyle/>
                    <a:p>
                      <a:r>
                        <a:rPr lang="en-US" dirty="0"/>
                        <a:t>15 digits</a:t>
                      </a:r>
                    </a:p>
                  </a:txBody>
                  <a:tcPr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3628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24657"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FontTx/>
              <a:buNone/>
            </a:pPr>
            <a:r>
              <a:rPr lang="en-US" sz="2800" kern="0" dirty="0"/>
              <a:t>Turbo C++, Borland C++, Most 16-bit Systems</a:t>
            </a:r>
            <a:endParaRPr lang="en-US" sz="1800" kern="0" dirty="0"/>
          </a:p>
        </p:txBody>
      </p:sp>
      <p:sp>
        <p:nvSpPr>
          <p:cNvPr id="2" name="Title 1"/>
          <p:cNvSpPr>
            <a:spLocks noGrp="1"/>
          </p:cNvSpPr>
          <p:nvPr>
            <p:ph type="title"/>
          </p:nvPr>
        </p:nvSpPr>
        <p:spPr/>
        <p:txBody>
          <a:bodyPr/>
          <a:lstStyle/>
          <a:p>
            <a:r>
              <a:rPr lang="en-US" dirty="0"/>
              <a:t>Sizes</a:t>
            </a:r>
          </a:p>
        </p:txBody>
      </p:sp>
      <p:graphicFrame>
        <p:nvGraphicFramePr>
          <p:cNvPr id="4" name="Content Placeholder 3"/>
          <p:cNvGraphicFramePr>
            <a:graphicFrameLocks noGrp="1"/>
          </p:cNvGraphicFramePr>
          <p:nvPr>
            <p:ph idx="1"/>
            <p:extLst/>
          </p:nvPr>
        </p:nvGraphicFramePr>
        <p:xfrm>
          <a:off x="424658" y="1771072"/>
          <a:ext cx="8294684" cy="4450080"/>
        </p:xfrm>
        <a:graphic>
          <a:graphicData uri="http://schemas.openxmlformats.org/drawingml/2006/table">
            <a:tbl>
              <a:tblPr firstRow="1" bandRow="1">
                <a:tableStyleId>{5C22544A-7EE6-4342-B048-85BDC9FD1C3A}</a:tableStyleId>
              </a:tblPr>
              <a:tblGrid>
                <a:gridCol w="272256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603374">
                  <a:extLst>
                    <a:ext uri="{9D8B030D-6E8A-4147-A177-3AD203B41FA5}">
                      <a16:colId xmlns:a16="http://schemas.microsoft.com/office/drawing/2014/main" val="20002"/>
                    </a:ext>
                  </a:extLst>
                </a:gridCol>
                <a:gridCol w="1603374">
                  <a:extLst>
                    <a:ext uri="{9D8B030D-6E8A-4147-A177-3AD203B41FA5}">
                      <a16:colId xmlns:a16="http://schemas.microsoft.com/office/drawing/2014/main" val="20003"/>
                    </a:ext>
                  </a:extLst>
                </a:gridCol>
                <a:gridCol w="1603374">
                  <a:extLst>
                    <a:ext uri="{9D8B030D-6E8A-4147-A177-3AD203B41FA5}">
                      <a16:colId xmlns:a16="http://schemas.microsoft.com/office/drawing/2014/main" val="20004"/>
                    </a:ext>
                  </a:extLst>
                </a:gridCol>
              </a:tblGrid>
              <a:tr h="370840">
                <a:tc>
                  <a:txBody>
                    <a:bodyPr/>
                    <a:lstStyle/>
                    <a:p>
                      <a:pPr algn="ctr"/>
                      <a:r>
                        <a:rPr lang="en-US" dirty="0"/>
                        <a:t>Name</a:t>
                      </a:r>
                    </a:p>
                  </a:txBody>
                  <a:tcPr anchor="ctr"/>
                </a:tc>
                <a:tc>
                  <a:txBody>
                    <a:bodyPr/>
                    <a:lstStyle/>
                    <a:p>
                      <a:pPr algn="ctr"/>
                      <a:r>
                        <a:rPr lang="en-US" dirty="0"/>
                        <a:t>Bits</a:t>
                      </a:r>
                    </a:p>
                  </a:txBody>
                  <a:tcPr anchor="ctr"/>
                </a:tc>
                <a:tc>
                  <a:txBody>
                    <a:bodyPr/>
                    <a:lstStyle/>
                    <a:p>
                      <a:pPr algn="ctr"/>
                      <a:r>
                        <a:rPr lang="en-US" dirty="0"/>
                        <a:t>Low Value</a:t>
                      </a:r>
                    </a:p>
                  </a:txBody>
                  <a:tcPr anchor="ctr"/>
                </a:tc>
                <a:tc>
                  <a:txBody>
                    <a:bodyPr/>
                    <a:lstStyle/>
                    <a:p>
                      <a:pPr algn="ctr"/>
                      <a:r>
                        <a:rPr lang="en-US" dirty="0"/>
                        <a:t>High Value</a:t>
                      </a:r>
                    </a:p>
                  </a:txBody>
                  <a:tcPr anchor="ctr"/>
                </a:tc>
                <a:tc>
                  <a:txBody>
                    <a:bodyPr/>
                    <a:lstStyle/>
                    <a:p>
                      <a:pPr algn="ctr"/>
                      <a:r>
                        <a:rPr lang="en-US" dirty="0"/>
                        <a:t>Accuracy</a:t>
                      </a:r>
                    </a:p>
                  </a:txBody>
                  <a:tcPr anchor="ctr"/>
                </a:tc>
                <a:extLst>
                  <a:ext uri="{0D108BD9-81ED-4DB2-BD59-A6C34878D82A}">
                    <a16:rowId xmlns:a16="http://schemas.microsoft.com/office/drawing/2014/main" val="10000"/>
                  </a:ext>
                </a:extLst>
              </a:tr>
              <a:tr h="370840">
                <a:tc>
                  <a:txBody>
                    <a:bodyPr/>
                    <a:lstStyle/>
                    <a:p>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a:effectLst/>
                        </a:rPr>
                        <a:t>16</a:t>
                      </a:r>
                    </a:p>
                  </a:txBody>
                  <a:tcPr anchor="ctr"/>
                </a:tc>
                <a:tc>
                  <a:txBody>
                    <a:bodyPr/>
                    <a:lstStyle/>
                    <a:p>
                      <a:r>
                        <a:rPr lang="en-US">
                          <a:effectLst/>
                        </a:rPr>
                        <a:t>-32768</a:t>
                      </a:r>
                    </a:p>
                  </a:txBody>
                  <a:tcPr anchor="ctr"/>
                </a:tc>
                <a:tc>
                  <a:txBody>
                    <a:bodyPr/>
                    <a:lstStyle/>
                    <a:p>
                      <a:r>
                        <a:rPr lang="en-US">
                          <a:effectLst/>
                        </a:rPr>
                        <a:t>32767</a:t>
                      </a:r>
                    </a:p>
                  </a:txBody>
                  <a:tcPr anchor="ctr"/>
                </a:tc>
                <a:tc>
                  <a:txBody>
                    <a:bodyPr/>
                    <a:lstStyle/>
                    <a:p>
                      <a:r>
                        <a:rPr lang="en-US">
                          <a:effectLst/>
                        </a:rPr>
                        <a:t> </a:t>
                      </a:r>
                    </a:p>
                  </a:txBody>
                  <a:tcPr anchor="ctr"/>
                </a:tc>
                <a:extLst>
                  <a:ext uri="{0D108BD9-81ED-4DB2-BD59-A6C34878D82A}">
                    <a16:rowId xmlns:a16="http://schemas.microsoft.com/office/drawing/2014/main" val="10001"/>
                  </a:ext>
                </a:extLst>
              </a:tr>
              <a:tr h="370840">
                <a:tc>
                  <a:txBody>
                    <a:bodyPr/>
                    <a:lstStyle/>
                    <a:p>
                      <a:r>
                        <a:rPr lang="en-US">
                          <a:effectLst/>
                          <a:latin typeface="Courier New" panose="02070309020205020404" pitchFamily="49" charset="0"/>
                          <a:cs typeface="Courier New" panose="02070309020205020404" pitchFamily="49" charset="0"/>
                        </a:rPr>
                        <a:t>short int</a:t>
                      </a:r>
                    </a:p>
                  </a:txBody>
                  <a:tcPr anchor="ctr"/>
                </a:tc>
                <a:tc>
                  <a:txBody>
                    <a:bodyPr/>
                    <a:lstStyle/>
                    <a:p>
                      <a:r>
                        <a:rPr lang="en-US">
                          <a:effectLst/>
                        </a:rPr>
                        <a:t>16</a:t>
                      </a:r>
                    </a:p>
                  </a:txBody>
                  <a:tcPr anchor="ctr"/>
                </a:tc>
                <a:tc>
                  <a:txBody>
                    <a:bodyPr/>
                    <a:lstStyle/>
                    <a:p>
                      <a:r>
                        <a:rPr lang="en-US">
                          <a:effectLst/>
                        </a:rPr>
                        <a:t>-32768</a:t>
                      </a:r>
                    </a:p>
                  </a:txBody>
                  <a:tcPr anchor="ctr"/>
                </a:tc>
                <a:tc>
                  <a:txBody>
                    <a:bodyPr/>
                    <a:lstStyle/>
                    <a:p>
                      <a:r>
                        <a:rPr lang="en-US">
                          <a:effectLst/>
                        </a:rPr>
                        <a:t>32767</a:t>
                      </a:r>
                    </a:p>
                  </a:txBody>
                  <a:tcPr anchor="ctr"/>
                </a:tc>
                <a:tc>
                  <a:txBody>
                    <a:bodyPr/>
                    <a:lstStyle/>
                    <a:p>
                      <a:r>
                        <a:rPr lang="en-US">
                          <a:effectLst/>
                        </a:rPr>
                        <a:t> </a:t>
                      </a:r>
                    </a:p>
                  </a:txBody>
                  <a:tcPr anchor="ctr"/>
                </a:tc>
                <a:extLst>
                  <a:ext uri="{0D108BD9-81ED-4DB2-BD59-A6C34878D82A}">
                    <a16:rowId xmlns:a16="http://schemas.microsoft.com/office/drawing/2014/main" val="10002"/>
                  </a:ext>
                </a:extLst>
              </a:tr>
              <a:tr h="370840">
                <a:tc>
                  <a:txBody>
                    <a:bodyPr/>
                    <a:lstStyle/>
                    <a:p>
                      <a:r>
                        <a:rPr lang="en-US">
                          <a:effectLst/>
                          <a:latin typeface="Courier New" panose="02070309020205020404" pitchFamily="49" charset="0"/>
                          <a:cs typeface="Courier New" panose="02070309020205020404" pitchFamily="49" charset="0"/>
                        </a:rPr>
                        <a:t>long int</a:t>
                      </a:r>
                    </a:p>
                  </a:txBody>
                  <a:tcPr anchor="ctr"/>
                </a:tc>
                <a:tc>
                  <a:txBody>
                    <a:bodyPr/>
                    <a:lstStyle/>
                    <a:p>
                      <a:r>
                        <a:rPr lang="en-US">
                          <a:effectLst/>
                        </a:rPr>
                        <a:t>32</a:t>
                      </a:r>
                    </a:p>
                  </a:txBody>
                  <a:tcPr anchor="ctr"/>
                </a:tc>
                <a:tc>
                  <a:txBody>
                    <a:bodyPr/>
                    <a:lstStyle/>
                    <a:p>
                      <a:r>
                        <a:rPr lang="en-US">
                          <a:effectLst/>
                        </a:rPr>
                        <a:t>-2147483648</a:t>
                      </a:r>
                    </a:p>
                  </a:txBody>
                  <a:tcPr anchor="ctr"/>
                </a:tc>
                <a:tc>
                  <a:txBody>
                    <a:bodyPr/>
                    <a:lstStyle/>
                    <a:p>
                      <a:r>
                        <a:rPr lang="en-US">
                          <a:effectLst/>
                        </a:rPr>
                        <a:t>2147483647</a:t>
                      </a:r>
                    </a:p>
                  </a:txBody>
                  <a:tcPr anchor="ctr"/>
                </a:tc>
                <a:tc>
                  <a:txBody>
                    <a:bodyPr/>
                    <a:lstStyle/>
                    <a:p>
                      <a:r>
                        <a:rPr lang="en-US">
                          <a:effectLst/>
                        </a:rPr>
                        <a:t> </a:t>
                      </a:r>
                    </a:p>
                  </a:txBody>
                  <a:tcPr anchor="ctr"/>
                </a:tc>
                <a:extLst>
                  <a:ext uri="{0D108BD9-81ED-4DB2-BD59-A6C34878D82A}">
                    <a16:rowId xmlns:a16="http://schemas.microsoft.com/office/drawing/2014/main" val="10003"/>
                  </a:ext>
                </a:extLst>
              </a:tr>
              <a:tr h="370840">
                <a:tc>
                  <a:txBody>
                    <a:bodyPr/>
                    <a:lstStyle/>
                    <a:p>
                      <a:r>
                        <a:rPr lang="en-US">
                          <a:effectLst/>
                          <a:latin typeface="Courier New" panose="02070309020205020404" pitchFamily="49" charset="0"/>
                          <a:cs typeface="Courier New" panose="02070309020205020404" pitchFamily="49" charset="0"/>
                        </a:rPr>
                        <a:t>unsigned int</a:t>
                      </a:r>
                    </a:p>
                  </a:txBody>
                  <a:tcPr anchor="ctr"/>
                </a:tc>
                <a:tc>
                  <a:txBody>
                    <a:bodyPr/>
                    <a:lstStyle/>
                    <a:p>
                      <a:r>
                        <a:rPr lang="en-US">
                          <a:effectLst/>
                        </a:rPr>
                        <a:t>16</a:t>
                      </a:r>
                    </a:p>
                  </a:txBody>
                  <a:tcPr anchor="ctr"/>
                </a:tc>
                <a:tc>
                  <a:txBody>
                    <a:bodyPr/>
                    <a:lstStyle/>
                    <a:p>
                      <a:r>
                        <a:rPr lang="en-US">
                          <a:effectLst/>
                        </a:rPr>
                        <a:t>0</a:t>
                      </a:r>
                    </a:p>
                  </a:txBody>
                  <a:tcPr anchor="ctr"/>
                </a:tc>
                <a:tc>
                  <a:txBody>
                    <a:bodyPr/>
                    <a:lstStyle/>
                    <a:p>
                      <a:r>
                        <a:rPr lang="en-US">
                          <a:effectLst/>
                        </a:rPr>
                        <a:t>65535</a:t>
                      </a:r>
                    </a:p>
                  </a:txBody>
                  <a:tcPr anchor="ctr"/>
                </a:tc>
                <a:tc>
                  <a:txBody>
                    <a:bodyPr/>
                    <a:lstStyle/>
                    <a:p>
                      <a:r>
                        <a:rPr lang="en-US">
                          <a:effectLst/>
                        </a:rPr>
                        <a:t> </a:t>
                      </a:r>
                    </a:p>
                  </a:txBody>
                  <a:tcPr anchor="ctr"/>
                </a:tc>
                <a:extLst>
                  <a:ext uri="{0D108BD9-81ED-4DB2-BD59-A6C34878D82A}">
                    <a16:rowId xmlns:a16="http://schemas.microsoft.com/office/drawing/2014/main" val="10004"/>
                  </a:ext>
                </a:extLst>
              </a:tr>
              <a:tr h="370840">
                <a:tc>
                  <a:txBody>
                    <a:bodyPr/>
                    <a:lstStyle/>
                    <a:p>
                      <a:r>
                        <a:rPr lang="en-US">
                          <a:effectLst/>
                          <a:latin typeface="Courier New" panose="02070309020205020404" pitchFamily="49" charset="0"/>
                          <a:cs typeface="Courier New" panose="02070309020205020404" pitchFamily="49" charset="0"/>
                        </a:rPr>
                        <a:t>unsigned short int</a:t>
                      </a:r>
                    </a:p>
                  </a:txBody>
                  <a:tcPr anchor="ctr"/>
                </a:tc>
                <a:tc>
                  <a:txBody>
                    <a:bodyPr/>
                    <a:lstStyle/>
                    <a:p>
                      <a:r>
                        <a:rPr lang="en-US">
                          <a:effectLst/>
                        </a:rPr>
                        <a:t>16</a:t>
                      </a:r>
                    </a:p>
                  </a:txBody>
                  <a:tcPr anchor="ctr"/>
                </a:tc>
                <a:tc>
                  <a:txBody>
                    <a:bodyPr/>
                    <a:lstStyle/>
                    <a:p>
                      <a:r>
                        <a:rPr lang="en-US">
                          <a:effectLst/>
                        </a:rPr>
                        <a:t>0</a:t>
                      </a:r>
                    </a:p>
                  </a:txBody>
                  <a:tcPr anchor="ctr"/>
                </a:tc>
                <a:tc>
                  <a:txBody>
                    <a:bodyPr/>
                    <a:lstStyle/>
                    <a:p>
                      <a:r>
                        <a:rPr lang="en-US">
                          <a:effectLst/>
                        </a:rPr>
                        <a:t>65535</a:t>
                      </a:r>
                    </a:p>
                  </a:txBody>
                  <a:tcPr anchor="ctr"/>
                </a:tc>
                <a:tc>
                  <a:txBody>
                    <a:bodyPr/>
                    <a:lstStyle/>
                    <a:p>
                      <a:r>
                        <a:rPr lang="en-US">
                          <a:effectLst/>
                        </a:rPr>
                        <a:t> </a:t>
                      </a:r>
                    </a:p>
                  </a:txBody>
                  <a:tcPr anchor="ctr"/>
                </a:tc>
                <a:extLst>
                  <a:ext uri="{0D108BD9-81ED-4DB2-BD59-A6C34878D82A}">
                    <a16:rowId xmlns:a16="http://schemas.microsoft.com/office/drawing/2014/main" val="10005"/>
                  </a:ext>
                </a:extLst>
              </a:tr>
              <a:tr h="370840">
                <a:tc>
                  <a:txBody>
                    <a:bodyPr/>
                    <a:lstStyle/>
                    <a:p>
                      <a:r>
                        <a:rPr lang="en-US">
                          <a:effectLst/>
                          <a:latin typeface="Courier New" panose="02070309020205020404" pitchFamily="49" charset="0"/>
                          <a:cs typeface="Courier New" panose="02070309020205020404" pitchFamily="49" charset="0"/>
                        </a:rPr>
                        <a:t>unsigned long int</a:t>
                      </a:r>
                    </a:p>
                  </a:txBody>
                  <a:tcPr anchor="ctr"/>
                </a:tc>
                <a:tc>
                  <a:txBody>
                    <a:bodyPr/>
                    <a:lstStyle/>
                    <a:p>
                      <a:r>
                        <a:rPr lang="en-US">
                          <a:effectLst/>
                        </a:rPr>
                        <a:t>32</a:t>
                      </a:r>
                    </a:p>
                  </a:txBody>
                  <a:tcPr anchor="ctr"/>
                </a:tc>
                <a:tc>
                  <a:txBody>
                    <a:bodyPr/>
                    <a:lstStyle/>
                    <a:p>
                      <a:r>
                        <a:rPr lang="en-US">
                          <a:effectLst/>
                        </a:rPr>
                        <a:t>0</a:t>
                      </a:r>
                    </a:p>
                  </a:txBody>
                  <a:tcPr anchor="ctr"/>
                </a:tc>
                <a:tc>
                  <a:txBody>
                    <a:bodyPr/>
                    <a:lstStyle/>
                    <a:p>
                      <a:r>
                        <a:rPr lang="en-US">
                          <a:effectLst/>
                        </a:rPr>
                        <a:t>4294967295</a:t>
                      </a:r>
                    </a:p>
                  </a:txBody>
                  <a:tcPr anchor="ctr"/>
                </a:tc>
                <a:tc>
                  <a:txBody>
                    <a:bodyPr/>
                    <a:lstStyle/>
                    <a:p>
                      <a:r>
                        <a:rPr lang="en-US">
                          <a:effectLst/>
                        </a:rPr>
                        <a:t> </a:t>
                      </a:r>
                    </a:p>
                  </a:txBody>
                  <a:tcPr anchor="ctr"/>
                </a:tc>
                <a:extLst>
                  <a:ext uri="{0D108BD9-81ED-4DB2-BD59-A6C34878D82A}">
                    <a16:rowId xmlns:a16="http://schemas.microsoft.com/office/drawing/2014/main" val="10006"/>
                  </a:ext>
                </a:extLst>
              </a:tr>
              <a:tr h="370840">
                <a:tc>
                  <a:txBody>
                    <a:bodyPr/>
                    <a:lstStyle/>
                    <a:p>
                      <a:r>
                        <a:rPr lang="en-US">
                          <a:effectLst/>
                          <a:latin typeface="Courier New" panose="02070309020205020404" pitchFamily="49" charset="0"/>
                          <a:cs typeface="Courier New" panose="02070309020205020404" pitchFamily="49" charset="0"/>
                        </a:rPr>
                        <a:t>char</a:t>
                      </a:r>
                    </a:p>
                  </a:txBody>
                  <a:tcPr anchor="ctr"/>
                </a:tc>
                <a:tc>
                  <a:txBody>
                    <a:bodyPr/>
                    <a:lstStyle/>
                    <a:p>
                      <a:r>
                        <a:rPr lang="en-US">
                          <a:effectLst/>
                        </a:rPr>
                        <a:t>8</a:t>
                      </a:r>
                    </a:p>
                  </a:txBody>
                  <a:tcPr anchor="ctr"/>
                </a:tc>
                <a:tc>
                  <a:txBody>
                    <a:bodyPr/>
                    <a:lstStyle/>
                    <a:p>
                      <a:r>
                        <a:rPr lang="en-US">
                          <a:effectLst/>
                        </a:rPr>
                        <a:t>-128</a:t>
                      </a:r>
                    </a:p>
                  </a:txBody>
                  <a:tcPr anchor="ctr"/>
                </a:tc>
                <a:tc>
                  <a:txBody>
                    <a:bodyPr/>
                    <a:lstStyle/>
                    <a:p>
                      <a:r>
                        <a:rPr lang="en-US">
                          <a:effectLst/>
                        </a:rPr>
                        <a:t>127</a:t>
                      </a:r>
                    </a:p>
                  </a:txBody>
                  <a:tcPr anchor="ctr"/>
                </a:tc>
                <a:tc>
                  <a:txBody>
                    <a:bodyPr/>
                    <a:lstStyle/>
                    <a:p>
                      <a:r>
                        <a:rPr lang="en-US">
                          <a:effectLst/>
                        </a:rPr>
                        <a:t> </a:t>
                      </a:r>
                    </a:p>
                  </a:txBody>
                  <a:tcPr anchor="ctr"/>
                </a:tc>
                <a:extLst>
                  <a:ext uri="{0D108BD9-81ED-4DB2-BD59-A6C34878D82A}">
                    <a16:rowId xmlns:a16="http://schemas.microsoft.com/office/drawing/2014/main" val="10007"/>
                  </a:ext>
                </a:extLst>
              </a:tr>
              <a:tr h="370840">
                <a:tc>
                  <a:txBody>
                    <a:bodyPr/>
                    <a:lstStyle/>
                    <a:p>
                      <a:r>
                        <a:rPr lang="en-US">
                          <a:effectLst/>
                          <a:latin typeface="Courier New" panose="02070309020205020404" pitchFamily="49" charset="0"/>
                          <a:cs typeface="Courier New" panose="02070309020205020404" pitchFamily="49" charset="0"/>
                        </a:rPr>
                        <a:t>unsigned char</a:t>
                      </a:r>
                    </a:p>
                  </a:txBody>
                  <a:tcPr anchor="ctr"/>
                </a:tc>
                <a:tc>
                  <a:txBody>
                    <a:bodyPr/>
                    <a:lstStyle/>
                    <a:p>
                      <a:r>
                        <a:rPr lang="en-US">
                          <a:effectLst/>
                        </a:rPr>
                        <a:t>8</a:t>
                      </a:r>
                    </a:p>
                  </a:txBody>
                  <a:tcPr anchor="ctr"/>
                </a:tc>
                <a:tc>
                  <a:txBody>
                    <a:bodyPr/>
                    <a:lstStyle/>
                    <a:p>
                      <a:r>
                        <a:rPr lang="en-US">
                          <a:effectLst/>
                        </a:rPr>
                        <a:t>0</a:t>
                      </a:r>
                    </a:p>
                  </a:txBody>
                  <a:tcPr anchor="ctr"/>
                </a:tc>
                <a:tc>
                  <a:txBody>
                    <a:bodyPr/>
                    <a:lstStyle/>
                    <a:p>
                      <a:r>
                        <a:rPr lang="en-US">
                          <a:effectLst/>
                        </a:rPr>
                        <a:t>255</a:t>
                      </a:r>
                    </a:p>
                  </a:txBody>
                  <a:tcPr anchor="ctr"/>
                </a:tc>
                <a:tc>
                  <a:txBody>
                    <a:bodyPr/>
                    <a:lstStyle/>
                    <a:p>
                      <a:r>
                        <a:rPr lang="en-US">
                          <a:effectLst/>
                        </a:rPr>
                        <a:t> </a:t>
                      </a:r>
                    </a:p>
                  </a:txBody>
                  <a:tcPr anchor="ctr"/>
                </a:tc>
                <a:extLst>
                  <a:ext uri="{0D108BD9-81ED-4DB2-BD59-A6C34878D82A}">
                    <a16:rowId xmlns:a16="http://schemas.microsoft.com/office/drawing/2014/main" val="10008"/>
                  </a:ext>
                </a:extLst>
              </a:tr>
              <a:tr h="370840">
                <a:tc>
                  <a:txBody>
                    <a:bodyPr/>
                    <a:lstStyle/>
                    <a:p>
                      <a:r>
                        <a:rPr lang="en-US">
                          <a:effectLst/>
                          <a:latin typeface="Courier New" panose="02070309020205020404" pitchFamily="49" charset="0"/>
                          <a:cs typeface="Courier New" panose="02070309020205020404" pitchFamily="49" charset="0"/>
                        </a:rPr>
                        <a:t>float</a:t>
                      </a:r>
                    </a:p>
                  </a:txBody>
                  <a:tcPr anchor="ctr"/>
                </a:tc>
                <a:tc>
                  <a:txBody>
                    <a:bodyPr/>
                    <a:lstStyle/>
                    <a:p>
                      <a:r>
                        <a:rPr lang="en-US">
                          <a:effectLst/>
                        </a:rPr>
                        <a:t>32</a:t>
                      </a:r>
                    </a:p>
                  </a:txBody>
                  <a:tcPr anchor="ctr"/>
                </a:tc>
                <a:tc>
                  <a:txBody>
                    <a:bodyPr/>
                    <a:lstStyle/>
                    <a:p>
                      <a:r>
                        <a:rPr lang="en-US">
                          <a:effectLst/>
                        </a:rPr>
                        <a:t>-3.4E+38</a:t>
                      </a:r>
                    </a:p>
                  </a:txBody>
                  <a:tcPr anchor="ctr"/>
                </a:tc>
                <a:tc>
                  <a:txBody>
                    <a:bodyPr/>
                    <a:lstStyle/>
                    <a:p>
                      <a:r>
                        <a:rPr lang="en-US">
                          <a:effectLst/>
                        </a:rPr>
                        <a:t>3.4E+38</a:t>
                      </a:r>
                    </a:p>
                  </a:txBody>
                  <a:tcPr anchor="ctr"/>
                </a:tc>
                <a:tc>
                  <a:txBody>
                    <a:bodyPr/>
                    <a:lstStyle/>
                    <a:p>
                      <a:r>
                        <a:rPr lang="en-US">
                          <a:effectLst/>
                        </a:rPr>
                        <a:t>6 digits</a:t>
                      </a:r>
                    </a:p>
                  </a:txBody>
                  <a:tcPr anchor="ctr"/>
                </a:tc>
                <a:extLst>
                  <a:ext uri="{0D108BD9-81ED-4DB2-BD59-A6C34878D82A}">
                    <a16:rowId xmlns:a16="http://schemas.microsoft.com/office/drawing/2014/main" val="10009"/>
                  </a:ext>
                </a:extLst>
              </a:tr>
              <a:tr h="370840">
                <a:tc>
                  <a:txBody>
                    <a:bodyPr/>
                    <a:lstStyle/>
                    <a:p>
                      <a:r>
                        <a:rPr lang="en-US" dirty="0">
                          <a:effectLst/>
                          <a:latin typeface="Courier New" panose="02070309020205020404" pitchFamily="49" charset="0"/>
                          <a:cs typeface="Courier New" panose="02070309020205020404" pitchFamily="49" charset="0"/>
                        </a:rPr>
                        <a:t>double</a:t>
                      </a:r>
                    </a:p>
                  </a:txBody>
                  <a:tcPr anchor="ctr"/>
                </a:tc>
                <a:tc>
                  <a:txBody>
                    <a:bodyPr/>
                    <a:lstStyle/>
                    <a:p>
                      <a:r>
                        <a:rPr lang="en-US">
                          <a:effectLst/>
                        </a:rPr>
                        <a:t>64</a:t>
                      </a:r>
                    </a:p>
                  </a:txBody>
                  <a:tcPr anchor="ctr"/>
                </a:tc>
                <a:tc>
                  <a:txBody>
                    <a:bodyPr/>
                    <a:lstStyle/>
                    <a:p>
                      <a:r>
                        <a:rPr lang="en-US">
                          <a:effectLst/>
                        </a:rPr>
                        <a:t>-1.7E+308</a:t>
                      </a:r>
                    </a:p>
                  </a:txBody>
                  <a:tcPr anchor="ctr"/>
                </a:tc>
                <a:tc>
                  <a:txBody>
                    <a:bodyPr/>
                    <a:lstStyle/>
                    <a:p>
                      <a:r>
                        <a:rPr lang="en-US">
                          <a:effectLst/>
                        </a:rPr>
                        <a:t>1.7E+308</a:t>
                      </a:r>
                    </a:p>
                  </a:txBody>
                  <a:tcPr anchor="ctr"/>
                </a:tc>
                <a:tc>
                  <a:txBody>
                    <a:bodyPr/>
                    <a:lstStyle/>
                    <a:p>
                      <a:r>
                        <a:rPr lang="en-US">
                          <a:effectLst/>
                        </a:rPr>
                        <a:t>15 digits</a:t>
                      </a:r>
                    </a:p>
                  </a:txBody>
                  <a:tcPr anchor="ctr"/>
                </a:tc>
                <a:extLst>
                  <a:ext uri="{0D108BD9-81ED-4DB2-BD59-A6C34878D82A}">
                    <a16:rowId xmlns:a16="http://schemas.microsoft.com/office/drawing/2014/main" val="10010"/>
                  </a:ext>
                </a:extLst>
              </a:tr>
              <a:tr h="370840">
                <a:tc>
                  <a:txBody>
                    <a:bodyPr/>
                    <a:lstStyle/>
                    <a:p>
                      <a:r>
                        <a:rPr lang="en-US" dirty="0">
                          <a:effectLst/>
                          <a:latin typeface="Courier New" panose="02070309020205020404" pitchFamily="49" charset="0"/>
                          <a:cs typeface="Courier New" panose="02070309020205020404" pitchFamily="49" charset="0"/>
                        </a:rPr>
                        <a:t>long double</a:t>
                      </a:r>
                    </a:p>
                  </a:txBody>
                  <a:tcPr anchor="ctr"/>
                </a:tc>
                <a:tc>
                  <a:txBody>
                    <a:bodyPr/>
                    <a:lstStyle/>
                    <a:p>
                      <a:r>
                        <a:rPr lang="en-US">
                          <a:effectLst/>
                        </a:rPr>
                        <a:t>80</a:t>
                      </a:r>
                    </a:p>
                  </a:txBody>
                  <a:tcPr anchor="ctr"/>
                </a:tc>
                <a:tc>
                  <a:txBody>
                    <a:bodyPr/>
                    <a:lstStyle/>
                    <a:p>
                      <a:r>
                        <a:rPr lang="en-US">
                          <a:effectLst/>
                        </a:rPr>
                        <a:t>-3.4E+4932</a:t>
                      </a:r>
                    </a:p>
                  </a:txBody>
                  <a:tcPr anchor="ctr"/>
                </a:tc>
                <a:tc>
                  <a:txBody>
                    <a:bodyPr/>
                    <a:lstStyle/>
                    <a:p>
                      <a:r>
                        <a:rPr lang="en-US">
                          <a:effectLst/>
                        </a:rPr>
                        <a:t>3.4E+4932</a:t>
                      </a:r>
                    </a:p>
                  </a:txBody>
                  <a:tcPr anchor="ctr"/>
                </a:tc>
                <a:tc>
                  <a:txBody>
                    <a:bodyPr/>
                    <a:lstStyle/>
                    <a:p>
                      <a:r>
                        <a:rPr lang="en-US" dirty="0"/>
                        <a:t>17 digits</a:t>
                      </a:r>
                    </a:p>
                  </a:txBody>
                  <a:tcPr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7268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1-2</a:t>
            </a:r>
          </a:p>
        </p:txBody>
      </p:sp>
      <p:sp>
        <p:nvSpPr>
          <p:cNvPr id="3" name="Content Placeholder 2"/>
          <p:cNvSpPr>
            <a:spLocks noGrp="1"/>
          </p:cNvSpPr>
          <p:nvPr>
            <p:ph idx="1"/>
          </p:nvPr>
        </p:nvSpPr>
        <p:spPr>
          <a:xfrm>
            <a:off x="288529" y="1295400"/>
            <a:ext cx="8566943" cy="5257800"/>
          </a:xfrm>
          <a:solidFill>
            <a:schemeClr val="accent4"/>
          </a:solidFill>
          <a:ln>
            <a:solidFill>
              <a:schemeClr val="bg1"/>
            </a:solidFill>
          </a:ln>
        </p:spPr>
        <p:txBody>
          <a:bodyPr anchor="ctr"/>
          <a:lstStyle/>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integer = 1;</a:t>
            </a:r>
          </a:p>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singlePrecision</a:t>
            </a:r>
            <a:r>
              <a:rPr lang="en-US" sz="1600" dirty="0">
                <a:latin typeface="Courier New" panose="02070309020205020404" pitchFamily="49" charset="0"/>
                <a:cs typeface="Courier New" panose="02070309020205020404" pitchFamily="49" charset="0"/>
              </a:rPr>
              <a:t> = 2.2;</a:t>
            </a:r>
          </a:p>
          <a:p>
            <a:pPr marL="0" indent="0">
              <a:buNone/>
            </a:pP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doublePrecision</a:t>
            </a:r>
            <a:r>
              <a:rPr lang="en-US" sz="1600" dirty="0">
                <a:latin typeface="Courier New" panose="02070309020205020404" pitchFamily="49" charset="0"/>
                <a:cs typeface="Courier New" panose="02070309020205020404" pitchFamily="49" charset="0"/>
              </a:rPr>
              <a:t> = 3.3;</a:t>
            </a:r>
          </a:p>
          <a:p>
            <a:pPr marL="0" indent="0">
              <a:buNone/>
            </a:pPr>
            <a:r>
              <a:rPr lang="en-US" sz="1600" dirty="0">
                <a:latin typeface="Courier New" panose="02070309020205020404" pitchFamily="49" charset="0"/>
                <a:cs typeface="Courier New" panose="02070309020205020404" pitchFamily="49" charset="0"/>
              </a:rPr>
              <a:t>	char singleChar1 = ‘$’;</a:t>
            </a:r>
          </a:p>
          <a:p>
            <a:pPr marL="0" indent="0">
              <a:buNone/>
            </a:pPr>
            <a:r>
              <a:rPr lang="en-US" sz="1600" dirty="0">
                <a:latin typeface="Courier New" panose="02070309020205020404" pitchFamily="49" charset="0"/>
                <a:cs typeface="Courier New" panose="02070309020205020404" pitchFamily="49" charset="0"/>
              </a:rPr>
              <a:t>	char singleChar2 = 33;</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(“Size of </a:t>
            </a:r>
            <a:r>
              <a:rPr lang="en-US" sz="1600" dirty="0" err="1">
                <a:solidFill>
                  <a:schemeClr val="accent2"/>
                </a:solidFill>
                <a:latin typeface="Courier New" panose="02070309020205020404" pitchFamily="49" charset="0"/>
                <a:cs typeface="Courier New" panose="02070309020205020404" pitchFamily="49" charset="0"/>
              </a:rPr>
              <a:t>int</a:t>
            </a:r>
            <a:r>
              <a:rPr lang="en-US" sz="1600" dirty="0">
                <a:solidFill>
                  <a:schemeClr val="accent2"/>
                </a:solidFill>
                <a:latin typeface="Courier New" panose="02070309020205020404" pitchFamily="49" charset="0"/>
                <a:cs typeface="Courier New" panose="02070309020205020404" pitchFamily="49" charset="0"/>
              </a:rPr>
              <a:t> is %d \n”,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(integer));</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(“Size of float is %d \n”,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singlePrecision</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(“Size of double is %d \n”,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a:t>
            </a:r>
            <a:r>
              <a:rPr lang="en-US" sz="1600" dirty="0" err="1">
                <a:solidFill>
                  <a:schemeClr val="accent2"/>
                </a:solidFill>
                <a:latin typeface="Courier New" panose="02070309020205020404" pitchFamily="49" charset="0"/>
                <a:cs typeface="Courier New" panose="02070309020205020404" pitchFamily="49" charset="0"/>
              </a:rPr>
              <a:t>doublePrecision</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(“Size of char 1 is %d \n”,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(singleChar1));</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(“Size of char 2 is %d \n”, </a:t>
            </a:r>
            <a:r>
              <a:rPr lang="en-US" sz="1600" dirty="0" err="1">
                <a:solidFill>
                  <a:schemeClr val="accent2"/>
                </a:solidFill>
                <a:latin typeface="Courier New" panose="02070309020205020404" pitchFamily="49" charset="0"/>
                <a:cs typeface="Courier New" panose="02070309020205020404" pitchFamily="49" charset="0"/>
              </a:rPr>
              <a:t>sizeof</a:t>
            </a:r>
            <a:r>
              <a:rPr lang="en-US" sz="1600" dirty="0">
                <a:solidFill>
                  <a:schemeClr val="accent2"/>
                </a:solidFill>
                <a:latin typeface="Courier New" panose="02070309020205020404" pitchFamily="49" charset="0"/>
                <a:cs typeface="Courier New" panose="02070309020205020404" pitchFamily="49" charset="0"/>
              </a:rPr>
              <a:t>(singleChar2));</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910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3" name="Content Placeholder 2"/>
          <p:cNvSpPr>
            <a:spLocks noGrp="1"/>
          </p:cNvSpPr>
          <p:nvPr>
            <p:ph idx="1"/>
          </p:nvPr>
        </p:nvSpPr>
        <p:spPr/>
        <p:txBody>
          <a:bodyPr/>
          <a:lstStyle/>
          <a:p>
            <a:r>
              <a:rPr lang="en-US" dirty="0"/>
              <a:t>Programming requires two things: data (variables) and instructions (code)</a:t>
            </a:r>
          </a:p>
          <a:p>
            <a:r>
              <a:rPr lang="en-US" dirty="0"/>
              <a:t>Variables are the building blocks</a:t>
            </a:r>
          </a:p>
          <a:p>
            <a:r>
              <a:rPr lang="en-US" dirty="0"/>
              <a:t>Code is the blueprint with “how-to” instructions </a:t>
            </a:r>
          </a:p>
          <a:p>
            <a:endParaRPr lang="en-US" dirty="0"/>
          </a:p>
          <a:p>
            <a:r>
              <a:rPr lang="en-US" dirty="0"/>
              <a:t>All variables must be declared before use</a:t>
            </a:r>
          </a:p>
          <a:p>
            <a:r>
              <a:rPr lang="en-US" dirty="0"/>
              <a:t>A declaration specifies a data type, which determines the interpretation and properties</a:t>
            </a:r>
          </a:p>
          <a:p>
            <a:r>
              <a:rPr lang="en-US" dirty="0"/>
              <a:t>Multiple variables of the same data type can be declared in a single statement</a:t>
            </a:r>
          </a:p>
          <a:p>
            <a:r>
              <a:rPr lang="en-US" dirty="0"/>
              <a:t>Declaration alone does not ‘</a:t>
            </a:r>
            <a:r>
              <a:rPr lang="en-US" dirty="0" err="1"/>
              <a:t>implicity</a:t>
            </a:r>
            <a:r>
              <a:rPr lang="en-US" dirty="0"/>
              <a:t>’ </a:t>
            </a:r>
            <a:r>
              <a:rPr lang="en-US" dirty="0" err="1"/>
              <a:t>zeroize</a:t>
            </a:r>
            <a:r>
              <a:rPr lang="en-US" dirty="0"/>
              <a:t> a variable</a:t>
            </a:r>
          </a:p>
        </p:txBody>
      </p:sp>
    </p:spTree>
    <p:extLst>
      <p:ext uri="{BB962C8B-B14F-4D97-AF65-F5344CB8AC3E}">
        <p14:creationId xmlns:p14="http://schemas.microsoft.com/office/powerpoint/2010/main" val="70634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a:t>
            </a:r>
          </a:p>
        </p:txBody>
      </p:sp>
      <p:sp>
        <p:nvSpPr>
          <p:cNvPr id="6" name="Content Placeholder 2"/>
          <p:cNvSpPr txBox="1">
            <a:spLocks/>
          </p:cNvSpPr>
          <p:nvPr/>
        </p:nvSpPr>
        <p:spPr bwMode="auto">
          <a:xfrm>
            <a:off x="424657" y="1295400"/>
            <a:ext cx="8294687"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a:t>
            </a:r>
            <a:r>
              <a:rPr lang="en-US" sz="1800" dirty="0">
                <a:latin typeface="Courier New" panose="02070309020205020404" pitchFamily="49" charset="0"/>
                <a:cs typeface="Courier New" panose="02070309020205020404" pitchFamily="49" charset="0"/>
              </a:rPr>
              <a:t>void</a:t>
            </a: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 VARIABLE DECLARATION *********/     </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	Declaration syntax…</a:t>
            </a:r>
          </a:p>
          <a:p>
            <a:pPr marL="0" indent="0">
              <a:buFontTx/>
              <a:buNone/>
            </a:pPr>
            <a:r>
              <a:rPr lang="en-US" sz="1800" kern="0" dirty="0">
                <a:latin typeface="Courier New" panose="02070309020205020404" pitchFamily="49" charset="0"/>
                <a:cs typeface="Courier New" panose="02070309020205020404" pitchFamily="49" charset="0"/>
              </a:rPr>
              <a:t>	&lt;DATA TYPE&gt; &lt;VARIABLE NAME&gt;; */</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lowerLimit</a:t>
            </a:r>
            <a:r>
              <a:rPr lang="en-US" sz="1800" kern="0" dirty="0">
                <a:latin typeface="Courier New" panose="02070309020205020404" pitchFamily="49" charset="0"/>
                <a:cs typeface="Courier New" panose="02070309020205020404" pitchFamily="49" charset="0"/>
              </a:rPr>
              <a:t>;	// Lowest y value for graph</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upperLimit</a:t>
            </a:r>
            <a:r>
              <a:rPr lang="en-US" sz="1800" kern="0" dirty="0">
                <a:latin typeface="Courier New" panose="02070309020205020404" pitchFamily="49" charset="0"/>
                <a:cs typeface="Courier New" panose="02070309020205020404" pitchFamily="49" charset="0"/>
              </a:rPr>
              <a:t>;	// Highest y value for graph</a:t>
            </a:r>
          </a:p>
          <a:p>
            <a:pPr marL="0" indent="0">
              <a:buFontTx/>
              <a:buNone/>
            </a:pPr>
            <a:r>
              <a:rPr lang="en-US" sz="1800" kern="0" dirty="0">
                <a:latin typeface="Courier New" panose="02070309020205020404" pitchFamily="49" charset="0"/>
                <a:cs typeface="Courier New" panose="02070309020205020404" pitchFamily="49" charset="0"/>
              </a:rPr>
              <a:t>	float x, y;		// Graphing function variables</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	// Used to hold a person’s individual initials</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firstInitial</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middleInitial</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lastInitial</a:t>
            </a: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double pi;		// Stores the constant “pi“</a:t>
            </a:r>
          </a:p>
          <a:p>
            <a:pPr marL="0" indent="0">
              <a:buFontTx/>
              <a:buNone/>
            </a:pPr>
            <a:r>
              <a:rPr lang="en-US" sz="1800" kern="0" dirty="0">
                <a:latin typeface="Courier New" panose="02070309020205020404" pitchFamily="49" charset="0"/>
                <a:cs typeface="Courier New" panose="02070309020205020404" pitchFamily="49" charset="0"/>
              </a:rPr>
              <a:t>	return 0;</a:t>
            </a:r>
          </a:p>
          <a:p>
            <a:pPr marL="0" indent="0">
              <a:buFontTx/>
              <a:buNone/>
            </a:pPr>
            <a:r>
              <a:rPr lang="en-US" sz="180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061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6" name="Content Placeholder 2"/>
          <p:cNvSpPr txBox="1">
            <a:spLocks/>
          </p:cNvSpPr>
          <p:nvPr/>
        </p:nvSpPr>
        <p:spPr bwMode="auto">
          <a:xfrm>
            <a:off x="424657" y="1295400"/>
            <a:ext cx="8294687"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600" kern="0" dirty="0" err="1">
                <a:latin typeface="Courier New" panose="02070309020205020404" pitchFamily="49" charset="0"/>
                <a:cs typeface="Courier New" panose="02070309020205020404" pitchFamily="49" charset="0"/>
              </a:rPr>
              <a:t>int</a:t>
            </a:r>
            <a:r>
              <a:rPr lang="en-US" sz="1600" kern="0" dirty="0">
                <a:latin typeface="Courier New" panose="02070309020205020404" pitchFamily="49" charset="0"/>
                <a:cs typeface="Courier New" panose="02070309020205020404" pitchFamily="49" charset="0"/>
              </a:rPr>
              <a:t> main(void)</a:t>
            </a:r>
          </a:p>
          <a:p>
            <a:pPr marL="0" indent="0">
              <a:buFontTx/>
              <a:buNone/>
            </a:pPr>
            <a:r>
              <a:rPr lang="en-US" sz="1600" kern="0" dirty="0">
                <a:latin typeface="Courier New" panose="02070309020205020404" pitchFamily="49" charset="0"/>
                <a:cs typeface="Courier New" panose="02070309020205020404" pitchFamily="49" charset="0"/>
              </a:rPr>
              <a:t>{</a:t>
            </a:r>
          </a:p>
          <a:p>
            <a:pPr marL="0" indent="0">
              <a:buFontTx/>
              <a:buNone/>
            </a:pPr>
            <a:r>
              <a:rPr lang="en-US" sz="1600" kern="0" dirty="0">
                <a:latin typeface="Courier New" panose="02070309020205020404" pitchFamily="49" charset="0"/>
                <a:cs typeface="Courier New" panose="02070309020205020404" pitchFamily="49" charset="0"/>
              </a:rPr>
              <a:t>	/******** VARIABLE </a:t>
            </a:r>
            <a:r>
              <a:rPr lang="en-US" sz="1600" kern="0" dirty="0">
                <a:solidFill>
                  <a:schemeClr val="accent2"/>
                </a:solidFill>
                <a:latin typeface="Courier New" panose="02070309020205020404" pitchFamily="49" charset="0"/>
                <a:cs typeface="Courier New" panose="02070309020205020404" pitchFamily="49" charset="0"/>
              </a:rPr>
              <a:t>INITIALIZATION</a:t>
            </a:r>
            <a:r>
              <a:rPr lang="en-US" sz="1600" kern="0" dirty="0">
                <a:latin typeface="Courier New" panose="02070309020205020404" pitchFamily="49" charset="0"/>
                <a:cs typeface="Courier New" panose="02070309020205020404" pitchFamily="49" charset="0"/>
              </a:rPr>
              <a:t> *******/     </a:t>
            </a:r>
          </a:p>
          <a:p>
            <a:pPr marL="0" indent="0">
              <a:buFontTx/>
              <a:buNone/>
            </a:pPr>
            <a:endParaRPr lang="en-US" sz="1600" kern="0" dirty="0">
              <a:latin typeface="Courier New" panose="02070309020205020404" pitchFamily="49" charset="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a:t>
            </a:r>
            <a:r>
              <a:rPr lang="en-US" sz="1600" kern="0" dirty="0">
                <a:solidFill>
                  <a:schemeClr val="accent2"/>
                </a:solidFill>
                <a:latin typeface="Courier New" panose="02070309020205020404" pitchFamily="49" charset="0"/>
                <a:cs typeface="Courier New" panose="02070309020205020404" pitchFamily="49" charset="0"/>
              </a:rPr>
              <a:t>Initialization</a:t>
            </a:r>
            <a:r>
              <a:rPr lang="en-US" sz="1600" kern="0" dirty="0">
                <a:latin typeface="Courier New" panose="02070309020205020404" pitchFamily="49" charset="0"/>
                <a:cs typeface="Courier New" panose="02070309020205020404" pitchFamily="49" charset="0"/>
              </a:rPr>
              <a:t> syntax…</a:t>
            </a:r>
          </a:p>
          <a:p>
            <a:pPr marL="0" indent="0">
              <a:buFontTx/>
              <a:buNone/>
            </a:pPr>
            <a:r>
              <a:rPr lang="en-US" sz="1600" kern="0" dirty="0">
                <a:latin typeface="Courier New" panose="02070309020205020404" pitchFamily="49" charset="0"/>
                <a:cs typeface="Courier New" panose="02070309020205020404" pitchFamily="49" charset="0"/>
              </a:rPr>
              <a:t>	&lt;DATA TYPE&gt; &lt;VARIABLE NAME&gt;</a:t>
            </a:r>
            <a:r>
              <a:rPr lang="en-US" sz="1600" kern="0" dirty="0">
                <a:solidFill>
                  <a:schemeClr val="accent2"/>
                </a:solidFill>
                <a:latin typeface="Courier New" panose="02070309020205020404" pitchFamily="49" charset="0"/>
                <a:cs typeface="Courier New" panose="02070309020205020404" pitchFamily="49" charset="0"/>
              </a:rPr>
              <a:t> = &lt;INITIAL VALUE&gt;</a:t>
            </a:r>
            <a:r>
              <a:rPr lang="en-US" sz="1600" kern="0" dirty="0">
                <a:latin typeface="Courier New" panose="02070309020205020404" pitchFamily="49" charset="0"/>
                <a:cs typeface="Courier New" panose="02070309020205020404" pitchFamily="49" charset="0"/>
              </a:rPr>
              <a:t>; */</a:t>
            </a:r>
          </a:p>
          <a:p>
            <a:pPr marL="0" indent="0">
              <a:buFontTx/>
              <a:buNone/>
            </a:pPr>
            <a:endParaRPr lang="en-US" sz="1600" kern="0" dirty="0">
              <a:latin typeface="Courier New" panose="02070309020205020404" pitchFamily="49" charset="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int</a:t>
            </a: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lowerLimit</a:t>
            </a:r>
            <a:r>
              <a:rPr lang="en-US" sz="1600" kern="0" dirty="0">
                <a:solidFill>
                  <a:schemeClr val="accent2"/>
                </a:solidFill>
                <a:latin typeface="Courier New" panose="02070309020205020404" pitchFamily="49" charset="0"/>
                <a:cs typeface="Courier New" panose="02070309020205020404" pitchFamily="49" charset="0"/>
              </a:rPr>
              <a:t> = -10</a:t>
            </a:r>
            <a:r>
              <a:rPr lang="en-US" sz="1600" kern="0" dirty="0">
                <a:latin typeface="Courier New" panose="02070309020205020404" pitchFamily="49" charset="0"/>
                <a:cs typeface="Courier New" panose="02070309020205020404" pitchFamily="49" charset="0"/>
              </a:rPr>
              <a:t>;		// Lowest y value for graph</a:t>
            </a:r>
          </a:p>
          <a:p>
            <a:pPr marL="0" indent="0">
              <a:buFontTx/>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int</a:t>
            </a: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upperLimit</a:t>
            </a:r>
            <a:r>
              <a:rPr lang="en-US" sz="1600" kern="0" dirty="0">
                <a:solidFill>
                  <a:schemeClr val="accent2"/>
                </a:solidFill>
                <a:latin typeface="Courier New" panose="02070309020205020404" pitchFamily="49" charset="0"/>
                <a:cs typeface="Courier New" panose="02070309020205020404" pitchFamily="49" charset="0"/>
              </a:rPr>
              <a:t> = 10</a:t>
            </a:r>
            <a:r>
              <a:rPr lang="en-US" sz="1600" kern="0" dirty="0">
                <a:latin typeface="Courier New" panose="02070309020205020404" pitchFamily="49" charset="0"/>
                <a:cs typeface="Courier New" panose="02070309020205020404" pitchFamily="49" charset="0"/>
              </a:rPr>
              <a:t>;		// Highest y value for graph</a:t>
            </a:r>
          </a:p>
          <a:p>
            <a:pPr marL="0" indent="0">
              <a:buFontTx/>
              <a:buNone/>
            </a:pPr>
            <a:r>
              <a:rPr lang="en-US" sz="1600" kern="0" dirty="0">
                <a:latin typeface="Courier New" panose="02070309020205020404" pitchFamily="49" charset="0"/>
                <a:cs typeface="Courier New" panose="02070309020205020404" pitchFamily="49" charset="0"/>
              </a:rPr>
              <a:t>	float x</a:t>
            </a:r>
            <a:r>
              <a:rPr lang="en-US" sz="1600" kern="0" dirty="0">
                <a:solidFill>
                  <a:schemeClr val="accent2"/>
                </a:solidFill>
                <a:latin typeface="Courier New" panose="02070309020205020404" pitchFamily="49" charset="0"/>
                <a:cs typeface="Courier New" panose="02070309020205020404" pitchFamily="49" charset="0"/>
              </a:rPr>
              <a:t> = 1.0</a:t>
            </a:r>
            <a:r>
              <a:rPr lang="en-US" sz="1600" kern="0" dirty="0">
                <a:latin typeface="Courier New" panose="02070309020205020404" pitchFamily="49" charset="0"/>
                <a:cs typeface="Courier New" panose="02070309020205020404" pitchFamily="49" charset="0"/>
              </a:rPr>
              <a:t>, y</a:t>
            </a:r>
            <a:r>
              <a:rPr lang="en-US" sz="1600" kern="0" dirty="0">
                <a:solidFill>
                  <a:schemeClr val="accent2"/>
                </a:solidFill>
                <a:latin typeface="Courier New" panose="02070309020205020404" pitchFamily="49" charset="0"/>
                <a:cs typeface="Courier New" panose="02070309020205020404" pitchFamily="49" charset="0"/>
              </a:rPr>
              <a:t> = 2.1</a:t>
            </a:r>
            <a:r>
              <a:rPr lang="en-US" sz="1600" kern="0" dirty="0">
                <a:latin typeface="Courier New" panose="02070309020205020404" pitchFamily="49" charset="0"/>
                <a:cs typeface="Courier New" panose="02070309020205020404" pitchFamily="49" charset="0"/>
              </a:rPr>
              <a:t>;	// Graphing variables</a:t>
            </a:r>
          </a:p>
          <a:p>
            <a:pPr marL="0" indent="0">
              <a:buFontTx/>
              <a:buNone/>
            </a:pPr>
            <a:endParaRPr lang="en-US" sz="1600" kern="0" dirty="0">
              <a:latin typeface="Courier New" panose="02070309020205020404" pitchFamily="49" charset="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 Used to hold a person’s individual initials</a:t>
            </a:r>
          </a:p>
          <a:p>
            <a:pPr marL="0" indent="0">
              <a:buFontTx/>
              <a:buNone/>
            </a:pPr>
            <a:r>
              <a:rPr lang="en-US" sz="1600" kern="0" dirty="0">
                <a:latin typeface="Courier New" panose="02070309020205020404" pitchFamily="49" charset="0"/>
                <a:cs typeface="Courier New" panose="02070309020205020404" pitchFamily="49" charset="0"/>
              </a:rPr>
              <a:t>	char </a:t>
            </a:r>
            <a:r>
              <a:rPr lang="en-US" sz="1600" kern="0" dirty="0" err="1">
                <a:latin typeface="Courier New" panose="02070309020205020404" pitchFamily="49" charset="0"/>
                <a:cs typeface="Courier New" panose="02070309020205020404" pitchFamily="49" charset="0"/>
              </a:rPr>
              <a:t>firstInit</a:t>
            </a:r>
            <a:r>
              <a:rPr lang="en-US" sz="1600" kern="0" dirty="0">
                <a:solidFill>
                  <a:schemeClr val="accent2"/>
                </a:solidFill>
                <a:latin typeface="Courier New" panose="02070309020205020404" pitchFamily="49" charset="0"/>
                <a:cs typeface="Courier New" panose="02070309020205020404" pitchFamily="49" charset="0"/>
              </a:rPr>
              <a:t> = ‘J’</a:t>
            </a: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middleInit</a:t>
            </a:r>
            <a:r>
              <a:rPr lang="en-US" sz="1600" kern="0" dirty="0">
                <a:solidFill>
                  <a:schemeClr val="accent2"/>
                </a:solidFill>
                <a:latin typeface="Courier New" panose="02070309020205020404" pitchFamily="49" charset="0"/>
                <a:cs typeface="Courier New" panose="02070309020205020404" pitchFamily="49" charset="0"/>
              </a:rPr>
              <a:t> = ‘E’</a:t>
            </a: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lastInit</a:t>
            </a:r>
            <a:r>
              <a:rPr lang="en-US" sz="1600" kern="0" dirty="0">
                <a:solidFill>
                  <a:schemeClr val="accent2"/>
                </a:solidFill>
                <a:latin typeface="Courier New" panose="02070309020205020404" pitchFamily="49" charset="0"/>
                <a:cs typeface="Courier New" panose="02070309020205020404" pitchFamily="49" charset="0"/>
              </a:rPr>
              <a:t> = ‘H’</a:t>
            </a:r>
            <a:r>
              <a:rPr lang="en-US" sz="1600" kern="0" dirty="0">
                <a:latin typeface="Courier New" panose="02070309020205020404" pitchFamily="49" charset="0"/>
                <a:cs typeface="Courier New" panose="02070309020205020404" pitchFamily="49" charset="0"/>
              </a:rPr>
              <a:t>;</a:t>
            </a:r>
          </a:p>
          <a:p>
            <a:pPr marL="0" indent="0">
              <a:buFontTx/>
              <a:buNone/>
            </a:pPr>
            <a:endParaRPr lang="en-US" sz="1600" kern="0" dirty="0">
              <a:latin typeface="Courier New" panose="02070309020205020404" pitchFamily="49" charset="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double pi</a:t>
            </a:r>
            <a:r>
              <a:rPr lang="en-US" sz="1600" kern="0" dirty="0">
                <a:solidFill>
                  <a:schemeClr val="accent2"/>
                </a:solidFill>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3.14159265359</a:t>
            </a:r>
            <a:r>
              <a:rPr lang="en-US" sz="1600" kern="0" dirty="0">
                <a:latin typeface="Courier New" panose="02070309020205020404" pitchFamily="49" charset="0"/>
                <a:cs typeface="Courier New" panose="02070309020205020404" pitchFamily="49" charset="0"/>
              </a:rPr>
              <a:t>;	// Stores the constant “pi“</a:t>
            </a:r>
          </a:p>
          <a:p>
            <a:pPr marL="0" indent="0">
              <a:buFontTx/>
              <a:buNone/>
            </a:pPr>
            <a:r>
              <a:rPr lang="en-US" sz="1600" kern="0" dirty="0">
                <a:latin typeface="Courier New" panose="02070309020205020404" pitchFamily="49" charset="0"/>
                <a:cs typeface="Courier New" panose="02070309020205020404" pitchFamily="49" charset="0"/>
              </a:rPr>
              <a:t>	return 0;</a:t>
            </a:r>
          </a:p>
          <a:p>
            <a:pPr marL="0" indent="0">
              <a:buFontTx/>
              <a:buNone/>
            </a:pPr>
            <a:r>
              <a:rPr lang="en-US" sz="160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987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1</a:t>
            </a:r>
          </a:p>
        </p:txBody>
      </p:sp>
      <p:sp>
        <p:nvSpPr>
          <p:cNvPr id="3" name="Content Placeholder 2"/>
          <p:cNvSpPr>
            <a:spLocks noGrp="1"/>
          </p:cNvSpPr>
          <p:nvPr>
            <p:ph idx="1"/>
          </p:nvPr>
        </p:nvSpPr>
        <p:spPr/>
        <p:txBody>
          <a:bodyPr/>
          <a:lstStyle/>
          <a:p>
            <a:r>
              <a:rPr lang="en-US" dirty="0"/>
              <a:t>Declare variables of data type:</a:t>
            </a:r>
          </a:p>
          <a:p>
            <a:pPr lvl="1"/>
            <a:r>
              <a:rPr lang="en-US" dirty="0" err="1"/>
              <a:t>int</a:t>
            </a:r>
            <a:endParaRPr lang="en-US" dirty="0"/>
          </a:p>
          <a:p>
            <a:pPr lvl="1"/>
            <a:r>
              <a:rPr lang="en-US" dirty="0"/>
              <a:t>float</a:t>
            </a:r>
          </a:p>
          <a:p>
            <a:pPr lvl="1"/>
            <a:r>
              <a:rPr lang="en-US" dirty="0"/>
              <a:t>double</a:t>
            </a:r>
          </a:p>
          <a:p>
            <a:pPr lvl="1"/>
            <a:r>
              <a:rPr lang="en-US" dirty="0"/>
              <a:t>char</a:t>
            </a:r>
          </a:p>
          <a:p>
            <a:r>
              <a:rPr lang="en-US" dirty="0"/>
              <a:t>Print the variables</a:t>
            </a:r>
          </a:p>
          <a:p>
            <a:r>
              <a:rPr lang="en-US" dirty="0"/>
              <a:t>Print the variable sizes </a:t>
            </a:r>
          </a:p>
        </p:txBody>
      </p:sp>
    </p:spTree>
    <p:extLst>
      <p:ext uri="{BB962C8B-B14F-4D97-AF65-F5344CB8AC3E}">
        <p14:creationId xmlns:p14="http://schemas.microsoft.com/office/powerpoint/2010/main" val="3742421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p:txBody>
          <a:bodyPr/>
          <a:lstStyle/>
          <a:p>
            <a:r>
              <a:rPr lang="en-US" dirty="0"/>
              <a:t>Reserved words used in a programming language</a:t>
            </a:r>
          </a:p>
          <a:p>
            <a:r>
              <a:rPr lang="en-US" dirty="0"/>
              <a:t>Cannot be used as a programmer-defined identifier</a:t>
            </a:r>
          </a:p>
          <a:p>
            <a:r>
              <a:rPr lang="en-US" dirty="0"/>
              <a:t>Cannot be used as names for variables</a:t>
            </a:r>
          </a:p>
          <a:p>
            <a:r>
              <a:rPr lang="en-US" dirty="0"/>
              <a:t>Each word has fixed meaning</a:t>
            </a:r>
          </a:p>
          <a:p>
            <a:r>
              <a:rPr lang="en-US" dirty="0"/>
              <a:t>This meaning cannot be changed by a user</a:t>
            </a:r>
          </a:p>
          <a:p>
            <a:endParaRPr lang="en-US" dirty="0"/>
          </a:p>
        </p:txBody>
      </p:sp>
      <p:graphicFrame>
        <p:nvGraphicFramePr>
          <p:cNvPr id="4" name="Table 3"/>
          <p:cNvGraphicFramePr>
            <a:graphicFrameLocks noGrp="1"/>
          </p:cNvGraphicFramePr>
          <p:nvPr>
            <p:extLst/>
          </p:nvPr>
        </p:nvGraphicFramePr>
        <p:xfrm>
          <a:off x="914400" y="3500755"/>
          <a:ext cx="5486400" cy="32918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50802">
                <a:tc gridSpan="4">
                  <a:txBody>
                    <a:bodyPr/>
                    <a:lstStyle/>
                    <a:p>
                      <a:pPr algn="ctr"/>
                      <a:r>
                        <a:rPr lang="en-US" dirty="0"/>
                        <a:t>ANSI C (C89)/ISO C (C90)</a:t>
                      </a:r>
                      <a:endParaRPr lang="en-US" b="1" dirty="0">
                        <a:latin typeface="Courier New" panose="02070309020205020404" pitchFamily="49" charset="0"/>
                        <a:cs typeface="Courier New" panose="02070309020205020404" pitchFamily="49" charset="0"/>
                      </a:endParaRPr>
                    </a:p>
                  </a:txBody>
                  <a:tcPr/>
                </a:tc>
                <a:tc hMerge="1">
                  <a:txBody>
                    <a:bodyPr/>
                    <a:lstStyle/>
                    <a:p>
                      <a:endParaRPr lang="en-US" b="1" dirty="0">
                        <a:latin typeface="Courier New" panose="02070309020205020404" pitchFamily="49" charset="0"/>
                        <a:cs typeface="Courier New" panose="02070309020205020404" pitchFamily="49" charset="0"/>
                      </a:endParaRPr>
                    </a:p>
                  </a:txBody>
                  <a:tcPr/>
                </a:tc>
                <a:tc hMerge="1">
                  <a:txBody>
                    <a:bodyPr/>
                    <a:lstStyle/>
                    <a:p>
                      <a:endParaRPr lang="en-US" b="1" dirty="0">
                        <a:latin typeface="Courier New" panose="02070309020205020404" pitchFamily="49" charset="0"/>
                        <a:cs typeface="Courier New" panose="02070309020205020404" pitchFamily="49" charset="0"/>
                      </a:endParaRPr>
                    </a:p>
                  </a:txBody>
                  <a:tcPr/>
                </a:tc>
                <a:tc hMerge="1">
                  <a:txBody>
                    <a:bodyPr/>
                    <a:lstStyle/>
                    <a:p>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50802">
                <a:tc>
                  <a:txBody>
                    <a:bodyPr/>
                    <a:lstStyle/>
                    <a:p>
                      <a:r>
                        <a:rPr lang="en-US" b="1" dirty="0">
                          <a:latin typeface="Courier New" panose="02070309020205020404" pitchFamily="49" charset="0"/>
                          <a:cs typeface="Courier New" panose="02070309020205020404" pitchFamily="49" charset="0"/>
                        </a:rPr>
                        <a:t>auto</a:t>
                      </a:r>
                    </a:p>
                  </a:txBody>
                  <a:tcPr/>
                </a:tc>
                <a:tc>
                  <a:txBody>
                    <a:bodyPr/>
                    <a:lstStyle/>
                    <a:p>
                      <a:r>
                        <a:rPr lang="en-US" b="1" dirty="0">
                          <a:latin typeface="Courier New" panose="02070309020205020404" pitchFamily="49" charset="0"/>
                          <a:cs typeface="Courier New" panose="02070309020205020404" pitchFamily="49" charset="0"/>
                        </a:rPr>
                        <a:t>double</a:t>
                      </a:r>
                    </a:p>
                  </a:txBody>
                  <a:tcPr/>
                </a:tc>
                <a:tc>
                  <a:txBody>
                    <a:bodyPr/>
                    <a:lstStyle/>
                    <a:p>
                      <a:r>
                        <a:rPr lang="en-US" b="1" dirty="0" err="1">
                          <a:latin typeface="Courier New" panose="02070309020205020404" pitchFamily="49" charset="0"/>
                          <a:cs typeface="Courier New" panose="02070309020205020404" pitchFamily="49" charset="0"/>
                        </a:rPr>
                        <a:t>int</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err="1">
                          <a:latin typeface="Courier New" panose="02070309020205020404" pitchFamily="49" charset="0"/>
                          <a:cs typeface="Courier New" panose="02070309020205020404" pitchFamily="49" charset="0"/>
                        </a:rPr>
                        <a:t>struct</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50802">
                <a:tc>
                  <a:txBody>
                    <a:bodyPr/>
                    <a:lstStyle/>
                    <a:p>
                      <a:r>
                        <a:rPr lang="en-US" b="1" dirty="0">
                          <a:latin typeface="Courier New" panose="02070309020205020404" pitchFamily="49" charset="0"/>
                          <a:cs typeface="Courier New" panose="02070309020205020404" pitchFamily="49" charset="0"/>
                        </a:rPr>
                        <a:t>break</a:t>
                      </a:r>
                    </a:p>
                  </a:txBody>
                  <a:tcPr/>
                </a:tc>
                <a:tc>
                  <a:txBody>
                    <a:bodyPr/>
                    <a:lstStyle/>
                    <a:p>
                      <a:r>
                        <a:rPr lang="en-US" b="1" dirty="0">
                          <a:latin typeface="Courier New" panose="02070309020205020404" pitchFamily="49" charset="0"/>
                          <a:cs typeface="Courier New" panose="02070309020205020404" pitchFamily="49" charset="0"/>
                        </a:rPr>
                        <a:t>else</a:t>
                      </a:r>
                    </a:p>
                  </a:txBody>
                  <a:tcPr/>
                </a:tc>
                <a:tc>
                  <a:txBody>
                    <a:bodyPr/>
                    <a:lstStyle/>
                    <a:p>
                      <a:r>
                        <a:rPr lang="en-US" b="1" dirty="0">
                          <a:latin typeface="Courier New" panose="02070309020205020404" pitchFamily="49" charset="0"/>
                          <a:cs typeface="Courier New" panose="02070309020205020404" pitchFamily="49" charset="0"/>
                        </a:rPr>
                        <a:t>long</a:t>
                      </a:r>
                    </a:p>
                  </a:txBody>
                  <a:tcPr/>
                </a:tc>
                <a:tc>
                  <a:txBody>
                    <a:bodyPr/>
                    <a:lstStyle/>
                    <a:p>
                      <a:r>
                        <a:rPr lang="en-US" b="1" dirty="0">
                          <a:latin typeface="Courier New" panose="02070309020205020404" pitchFamily="49" charset="0"/>
                          <a:cs typeface="Courier New" panose="02070309020205020404" pitchFamily="49" charset="0"/>
                        </a:rPr>
                        <a:t>switch</a:t>
                      </a:r>
                    </a:p>
                  </a:txBody>
                  <a:tcPr/>
                </a:tc>
                <a:extLst>
                  <a:ext uri="{0D108BD9-81ED-4DB2-BD59-A6C34878D82A}">
                    <a16:rowId xmlns:a16="http://schemas.microsoft.com/office/drawing/2014/main" val="10002"/>
                  </a:ext>
                </a:extLst>
              </a:tr>
              <a:tr h="350802">
                <a:tc>
                  <a:txBody>
                    <a:bodyPr/>
                    <a:lstStyle/>
                    <a:p>
                      <a:r>
                        <a:rPr lang="en-US" b="1" dirty="0">
                          <a:latin typeface="Courier New" panose="02070309020205020404" pitchFamily="49" charset="0"/>
                          <a:cs typeface="Courier New" panose="02070309020205020404" pitchFamily="49" charset="0"/>
                        </a:rPr>
                        <a:t>case</a:t>
                      </a:r>
                    </a:p>
                  </a:txBody>
                  <a:tcPr/>
                </a:tc>
                <a:tc>
                  <a:txBody>
                    <a:bodyPr/>
                    <a:lstStyle/>
                    <a:p>
                      <a:r>
                        <a:rPr lang="en-US" b="1" dirty="0" err="1">
                          <a:latin typeface="Courier New" panose="02070309020205020404" pitchFamily="49" charset="0"/>
                          <a:cs typeface="Courier New" panose="02070309020205020404" pitchFamily="49" charset="0"/>
                        </a:rPr>
                        <a:t>enum</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a:latin typeface="Courier New" panose="02070309020205020404" pitchFamily="49" charset="0"/>
                          <a:cs typeface="Courier New" panose="02070309020205020404" pitchFamily="49" charset="0"/>
                        </a:rPr>
                        <a:t>register</a:t>
                      </a:r>
                    </a:p>
                  </a:txBody>
                  <a:tcPr/>
                </a:tc>
                <a:tc>
                  <a:txBody>
                    <a:bodyPr/>
                    <a:lstStyle/>
                    <a:p>
                      <a:r>
                        <a:rPr lang="en-US" b="1" dirty="0" err="1">
                          <a:latin typeface="Courier New" panose="02070309020205020404" pitchFamily="49" charset="0"/>
                          <a:cs typeface="Courier New" panose="02070309020205020404" pitchFamily="49" charset="0"/>
                        </a:rPr>
                        <a:t>typedef</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50802">
                <a:tc>
                  <a:txBody>
                    <a:bodyPr/>
                    <a:lstStyle/>
                    <a:p>
                      <a:r>
                        <a:rPr lang="en-US" b="1" dirty="0">
                          <a:latin typeface="Courier New" panose="02070309020205020404" pitchFamily="49" charset="0"/>
                          <a:cs typeface="Courier New" panose="02070309020205020404" pitchFamily="49" charset="0"/>
                        </a:rPr>
                        <a:t>char</a:t>
                      </a:r>
                    </a:p>
                  </a:txBody>
                  <a:tcPr/>
                </a:tc>
                <a:tc>
                  <a:txBody>
                    <a:bodyPr/>
                    <a:lstStyle/>
                    <a:p>
                      <a:r>
                        <a:rPr lang="en-US" b="1" dirty="0">
                          <a:latin typeface="Courier New" panose="02070309020205020404" pitchFamily="49" charset="0"/>
                          <a:cs typeface="Courier New" panose="02070309020205020404" pitchFamily="49" charset="0"/>
                        </a:rPr>
                        <a:t>extern</a:t>
                      </a:r>
                    </a:p>
                  </a:txBody>
                  <a:tcPr/>
                </a:tc>
                <a:tc>
                  <a:txBody>
                    <a:bodyPr/>
                    <a:lstStyle/>
                    <a:p>
                      <a:r>
                        <a:rPr lang="en-US" b="1" dirty="0">
                          <a:latin typeface="Courier New" panose="02070309020205020404" pitchFamily="49" charset="0"/>
                          <a:cs typeface="Courier New" panose="02070309020205020404" pitchFamily="49" charset="0"/>
                        </a:rPr>
                        <a:t>return</a:t>
                      </a:r>
                    </a:p>
                  </a:txBody>
                  <a:tcPr/>
                </a:tc>
                <a:tc>
                  <a:txBody>
                    <a:bodyPr/>
                    <a:lstStyle/>
                    <a:p>
                      <a:r>
                        <a:rPr lang="en-US" b="1" dirty="0">
                          <a:latin typeface="Courier New" panose="02070309020205020404" pitchFamily="49" charset="0"/>
                          <a:cs typeface="Courier New" panose="02070309020205020404" pitchFamily="49" charset="0"/>
                        </a:rPr>
                        <a:t>union</a:t>
                      </a:r>
                    </a:p>
                  </a:txBody>
                  <a:tcPr/>
                </a:tc>
                <a:extLst>
                  <a:ext uri="{0D108BD9-81ED-4DB2-BD59-A6C34878D82A}">
                    <a16:rowId xmlns:a16="http://schemas.microsoft.com/office/drawing/2014/main" val="10004"/>
                  </a:ext>
                </a:extLst>
              </a:tr>
              <a:tr h="350802">
                <a:tc>
                  <a:txBody>
                    <a:bodyPr/>
                    <a:lstStyle/>
                    <a:p>
                      <a:r>
                        <a:rPr lang="en-US" b="1" dirty="0" err="1">
                          <a:latin typeface="Courier New" panose="02070309020205020404" pitchFamily="49" charset="0"/>
                          <a:cs typeface="Courier New" panose="02070309020205020404" pitchFamily="49" charset="0"/>
                        </a:rPr>
                        <a:t>const</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a:latin typeface="Courier New" panose="02070309020205020404" pitchFamily="49" charset="0"/>
                          <a:cs typeface="Courier New" panose="02070309020205020404" pitchFamily="49" charset="0"/>
                        </a:rPr>
                        <a:t>float</a:t>
                      </a:r>
                    </a:p>
                  </a:txBody>
                  <a:tcPr/>
                </a:tc>
                <a:tc>
                  <a:txBody>
                    <a:bodyPr/>
                    <a:lstStyle/>
                    <a:p>
                      <a:r>
                        <a:rPr lang="en-US" b="1" dirty="0">
                          <a:latin typeface="Courier New" panose="02070309020205020404" pitchFamily="49" charset="0"/>
                          <a:cs typeface="Courier New" panose="02070309020205020404" pitchFamily="49" charset="0"/>
                        </a:rPr>
                        <a:t>short</a:t>
                      </a:r>
                    </a:p>
                  </a:txBody>
                  <a:tcPr/>
                </a:tc>
                <a:tc>
                  <a:txBody>
                    <a:bodyPr/>
                    <a:lstStyle/>
                    <a:p>
                      <a:r>
                        <a:rPr lang="en-US" b="1" dirty="0">
                          <a:latin typeface="Courier New" panose="02070309020205020404" pitchFamily="49" charset="0"/>
                          <a:cs typeface="Courier New" panose="02070309020205020404" pitchFamily="49" charset="0"/>
                        </a:rPr>
                        <a:t>unsigned</a:t>
                      </a:r>
                    </a:p>
                  </a:txBody>
                  <a:tcPr/>
                </a:tc>
                <a:extLst>
                  <a:ext uri="{0D108BD9-81ED-4DB2-BD59-A6C34878D82A}">
                    <a16:rowId xmlns:a16="http://schemas.microsoft.com/office/drawing/2014/main" val="10005"/>
                  </a:ext>
                </a:extLst>
              </a:tr>
              <a:tr h="350802">
                <a:tc>
                  <a:txBody>
                    <a:bodyPr/>
                    <a:lstStyle/>
                    <a:p>
                      <a:r>
                        <a:rPr lang="en-US" b="1" dirty="0">
                          <a:latin typeface="Courier New" panose="02070309020205020404" pitchFamily="49" charset="0"/>
                          <a:cs typeface="Courier New" panose="02070309020205020404" pitchFamily="49" charset="0"/>
                        </a:rPr>
                        <a:t>continue</a:t>
                      </a:r>
                    </a:p>
                  </a:txBody>
                  <a:tcPr/>
                </a:tc>
                <a:tc>
                  <a:txBody>
                    <a:bodyPr/>
                    <a:lstStyle/>
                    <a:p>
                      <a:r>
                        <a:rPr lang="en-US" b="1" dirty="0">
                          <a:latin typeface="Courier New" panose="02070309020205020404" pitchFamily="49" charset="0"/>
                          <a:cs typeface="Courier New" panose="02070309020205020404" pitchFamily="49" charset="0"/>
                        </a:rPr>
                        <a:t>for</a:t>
                      </a:r>
                    </a:p>
                  </a:txBody>
                  <a:tcPr/>
                </a:tc>
                <a:tc>
                  <a:txBody>
                    <a:bodyPr/>
                    <a:lstStyle/>
                    <a:p>
                      <a:r>
                        <a:rPr lang="en-US" b="1" dirty="0">
                          <a:latin typeface="Courier New" panose="02070309020205020404" pitchFamily="49" charset="0"/>
                          <a:cs typeface="Courier New" panose="02070309020205020404" pitchFamily="49" charset="0"/>
                        </a:rPr>
                        <a:t>signed</a:t>
                      </a:r>
                    </a:p>
                  </a:txBody>
                  <a:tcPr/>
                </a:tc>
                <a:tc>
                  <a:txBody>
                    <a:bodyPr/>
                    <a:lstStyle/>
                    <a:p>
                      <a:r>
                        <a:rPr lang="en-US" b="1" dirty="0">
                          <a:latin typeface="Courier New" panose="02070309020205020404" pitchFamily="49" charset="0"/>
                          <a:cs typeface="Courier New" panose="02070309020205020404" pitchFamily="49" charset="0"/>
                        </a:rPr>
                        <a:t>void</a:t>
                      </a:r>
                    </a:p>
                  </a:txBody>
                  <a:tcPr/>
                </a:tc>
                <a:extLst>
                  <a:ext uri="{0D108BD9-81ED-4DB2-BD59-A6C34878D82A}">
                    <a16:rowId xmlns:a16="http://schemas.microsoft.com/office/drawing/2014/main" val="10006"/>
                  </a:ext>
                </a:extLst>
              </a:tr>
              <a:tr h="350802">
                <a:tc>
                  <a:txBody>
                    <a:bodyPr/>
                    <a:lstStyle/>
                    <a:p>
                      <a:r>
                        <a:rPr lang="en-US" b="1" dirty="0">
                          <a:latin typeface="Courier New" panose="02070309020205020404" pitchFamily="49" charset="0"/>
                          <a:cs typeface="Courier New" panose="02070309020205020404" pitchFamily="49" charset="0"/>
                        </a:rPr>
                        <a:t>default</a:t>
                      </a:r>
                    </a:p>
                  </a:txBody>
                  <a:tcPr/>
                </a:tc>
                <a:tc>
                  <a:txBody>
                    <a:bodyPr/>
                    <a:lstStyle/>
                    <a:p>
                      <a:r>
                        <a:rPr lang="en-US" b="1" dirty="0" err="1">
                          <a:latin typeface="Courier New" panose="02070309020205020404" pitchFamily="49" charset="0"/>
                          <a:cs typeface="Courier New" panose="02070309020205020404" pitchFamily="49" charset="0"/>
                        </a:rPr>
                        <a:t>goto</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err="1">
                          <a:latin typeface="Courier New" panose="02070309020205020404" pitchFamily="49" charset="0"/>
                          <a:cs typeface="Courier New" panose="02070309020205020404" pitchFamily="49" charset="0"/>
                        </a:rPr>
                        <a:t>sizeof</a:t>
                      </a:r>
                      <a:endParaRPr lang="en-US" b="1" dirty="0">
                        <a:latin typeface="Courier New" panose="02070309020205020404" pitchFamily="49" charset="0"/>
                        <a:cs typeface="Courier New" panose="02070309020205020404" pitchFamily="49" charset="0"/>
                      </a:endParaRPr>
                    </a:p>
                  </a:txBody>
                  <a:tcPr/>
                </a:tc>
                <a:tc>
                  <a:txBody>
                    <a:bodyPr/>
                    <a:lstStyle/>
                    <a:p>
                      <a:r>
                        <a:rPr lang="en-US" b="1" dirty="0">
                          <a:latin typeface="Courier New" panose="02070309020205020404" pitchFamily="49" charset="0"/>
                          <a:cs typeface="Courier New" panose="02070309020205020404" pitchFamily="49" charset="0"/>
                        </a:rPr>
                        <a:t>volatile</a:t>
                      </a:r>
                    </a:p>
                  </a:txBody>
                  <a:tcPr/>
                </a:tc>
                <a:extLst>
                  <a:ext uri="{0D108BD9-81ED-4DB2-BD59-A6C34878D82A}">
                    <a16:rowId xmlns:a16="http://schemas.microsoft.com/office/drawing/2014/main" val="10007"/>
                  </a:ext>
                </a:extLst>
              </a:tr>
              <a:tr h="350802">
                <a:tc>
                  <a:txBody>
                    <a:bodyPr/>
                    <a:lstStyle/>
                    <a:p>
                      <a:r>
                        <a:rPr lang="en-US" b="1" dirty="0">
                          <a:latin typeface="Courier New" panose="02070309020205020404" pitchFamily="49" charset="0"/>
                          <a:cs typeface="Courier New" panose="02070309020205020404" pitchFamily="49" charset="0"/>
                        </a:rPr>
                        <a:t>do</a:t>
                      </a:r>
                    </a:p>
                  </a:txBody>
                  <a:tcPr/>
                </a:tc>
                <a:tc>
                  <a:txBody>
                    <a:bodyPr/>
                    <a:lstStyle/>
                    <a:p>
                      <a:r>
                        <a:rPr lang="en-US" b="1" dirty="0">
                          <a:latin typeface="Courier New" panose="02070309020205020404" pitchFamily="49" charset="0"/>
                          <a:cs typeface="Courier New" panose="02070309020205020404" pitchFamily="49" charset="0"/>
                        </a:rPr>
                        <a:t>if</a:t>
                      </a:r>
                    </a:p>
                  </a:txBody>
                  <a:tcPr/>
                </a:tc>
                <a:tc>
                  <a:txBody>
                    <a:bodyPr/>
                    <a:lstStyle/>
                    <a:p>
                      <a:r>
                        <a:rPr lang="en-US" b="1" dirty="0">
                          <a:latin typeface="Courier New" panose="02070309020205020404" pitchFamily="49" charset="0"/>
                          <a:cs typeface="Courier New" panose="02070309020205020404" pitchFamily="49" charset="0"/>
                        </a:rPr>
                        <a:t>static</a:t>
                      </a:r>
                    </a:p>
                  </a:txBody>
                  <a:tcPr/>
                </a:tc>
                <a:tc>
                  <a:txBody>
                    <a:bodyPr/>
                    <a:lstStyle/>
                    <a:p>
                      <a:r>
                        <a:rPr lang="en-US" b="1" dirty="0">
                          <a:latin typeface="Courier New" panose="02070309020205020404" pitchFamily="49" charset="0"/>
                          <a:cs typeface="Courier New" panose="02070309020205020404" pitchFamily="49" charset="0"/>
                        </a:rPr>
                        <a:t>while</a:t>
                      </a: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nvPr>
        </p:nvGraphicFramePr>
        <p:xfrm>
          <a:off x="6629400" y="3502152"/>
          <a:ext cx="1600200" cy="21945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50802">
                <a:tc>
                  <a:txBody>
                    <a:bodyPr/>
                    <a:lstStyle/>
                    <a:p>
                      <a:pPr algn="ctr"/>
                      <a:r>
                        <a:rPr lang="en-US" b="1" dirty="0">
                          <a:latin typeface="+mn-lt"/>
                          <a:cs typeface="+mn-cs"/>
                        </a:rPr>
                        <a:t>ISO</a:t>
                      </a:r>
                      <a:r>
                        <a:rPr lang="en-US" b="1" baseline="0" dirty="0">
                          <a:latin typeface="+mn-lt"/>
                          <a:cs typeface="+mn-cs"/>
                        </a:rPr>
                        <a:t> C99</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50802">
                <a:tc>
                  <a:txBody>
                    <a:bodyPr/>
                    <a:lstStyle/>
                    <a:p>
                      <a:r>
                        <a:rPr lang="en-US" b="1" dirty="0">
                          <a:latin typeface="Courier New" panose="02070309020205020404" pitchFamily="49" charset="0"/>
                          <a:cs typeface="Courier New" panose="02070309020205020404" pitchFamily="49" charset="0"/>
                        </a:rPr>
                        <a:t>_</a:t>
                      </a:r>
                      <a:r>
                        <a:rPr lang="en-US" b="1" dirty="0" err="1">
                          <a:latin typeface="Courier New" panose="02070309020205020404" pitchFamily="49" charset="0"/>
                          <a:cs typeface="Courier New" panose="02070309020205020404" pitchFamily="49" charset="0"/>
                        </a:rPr>
                        <a:t>Bool</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50802">
                <a:tc>
                  <a:txBody>
                    <a:bodyPr/>
                    <a:lstStyle/>
                    <a:p>
                      <a:r>
                        <a:rPr lang="en-US" b="1" dirty="0">
                          <a:latin typeface="Courier New" panose="02070309020205020404" pitchFamily="49" charset="0"/>
                          <a:cs typeface="Courier New" panose="02070309020205020404" pitchFamily="49" charset="0"/>
                        </a:rPr>
                        <a:t>_Complex</a:t>
                      </a:r>
                    </a:p>
                  </a:txBody>
                  <a:tcPr/>
                </a:tc>
                <a:extLst>
                  <a:ext uri="{0D108BD9-81ED-4DB2-BD59-A6C34878D82A}">
                    <a16:rowId xmlns:a16="http://schemas.microsoft.com/office/drawing/2014/main" val="10002"/>
                  </a:ext>
                </a:extLst>
              </a:tr>
              <a:tr h="350802">
                <a:tc>
                  <a:txBody>
                    <a:bodyPr/>
                    <a:lstStyle/>
                    <a:p>
                      <a:r>
                        <a:rPr lang="en-US" b="1" dirty="0">
                          <a:latin typeface="Courier New" panose="02070309020205020404" pitchFamily="49" charset="0"/>
                          <a:cs typeface="Courier New" panose="02070309020205020404" pitchFamily="49" charset="0"/>
                        </a:rPr>
                        <a:t>_Imaginary</a:t>
                      </a:r>
                    </a:p>
                  </a:txBody>
                  <a:tcPr/>
                </a:tc>
                <a:extLst>
                  <a:ext uri="{0D108BD9-81ED-4DB2-BD59-A6C34878D82A}">
                    <a16:rowId xmlns:a16="http://schemas.microsoft.com/office/drawing/2014/main" val="10003"/>
                  </a:ext>
                </a:extLst>
              </a:tr>
              <a:tr h="350802">
                <a:tc>
                  <a:txBody>
                    <a:bodyPr/>
                    <a:lstStyle/>
                    <a:p>
                      <a:r>
                        <a:rPr lang="en-US" b="1" dirty="0">
                          <a:latin typeface="Courier New" panose="02070309020205020404" pitchFamily="49" charset="0"/>
                          <a:cs typeface="Courier New" panose="02070309020205020404" pitchFamily="49" charset="0"/>
                        </a:rPr>
                        <a:t>inline</a:t>
                      </a:r>
                    </a:p>
                  </a:txBody>
                  <a:tcPr/>
                </a:tc>
                <a:extLst>
                  <a:ext uri="{0D108BD9-81ED-4DB2-BD59-A6C34878D82A}">
                    <a16:rowId xmlns:a16="http://schemas.microsoft.com/office/drawing/2014/main" val="10004"/>
                  </a:ext>
                </a:extLst>
              </a:tr>
              <a:tr h="350802">
                <a:tc>
                  <a:txBody>
                    <a:bodyPr/>
                    <a:lstStyle/>
                    <a:p>
                      <a:r>
                        <a:rPr lang="en-US" b="1" dirty="0">
                          <a:latin typeface="Courier New" panose="02070309020205020404" pitchFamily="49" charset="0"/>
                          <a:cs typeface="Courier New" panose="02070309020205020404" pitchFamily="49" charset="0"/>
                        </a:rPr>
                        <a:t>restrict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5501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Yields a value in a new data type</a:t>
            </a:r>
          </a:p>
          <a:p>
            <a:r>
              <a:rPr lang="en-US" dirty="0"/>
              <a:t>Preserves the original value if the new type is capable of representing it</a:t>
            </a:r>
          </a:p>
          <a:p>
            <a:r>
              <a:rPr lang="en-US" dirty="0"/>
              <a:t>Two methods to convert type</a:t>
            </a:r>
          </a:p>
          <a:p>
            <a:pPr lvl="1"/>
            <a:r>
              <a:rPr lang="en-US" dirty="0"/>
              <a:t>Implicit – i.e., performed by the compiler automatically</a:t>
            </a:r>
          </a:p>
          <a:p>
            <a:pPr lvl="1"/>
            <a:r>
              <a:rPr lang="en-US" dirty="0"/>
              <a:t>Explicit – through the use of the cast operator</a:t>
            </a:r>
          </a:p>
        </p:txBody>
      </p:sp>
      <p:sp>
        <p:nvSpPr>
          <p:cNvPr id="4" name="TextBox 3"/>
          <p:cNvSpPr txBox="1"/>
          <p:nvPr/>
        </p:nvSpPr>
        <p:spPr>
          <a:xfrm>
            <a:off x="-533400" y="586740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Best Practice: Use the cast operator</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when type conversion is necessary</a:t>
            </a:r>
          </a:p>
        </p:txBody>
      </p:sp>
    </p:spTree>
    <p:extLst>
      <p:ext uri="{BB962C8B-B14F-4D97-AF65-F5344CB8AC3E}">
        <p14:creationId xmlns:p14="http://schemas.microsoft.com/office/powerpoint/2010/main" val="306955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24657"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FontTx/>
              <a:buNone/>
            </a:pPr>
            <a:r>
              <a:rPr lang="en-US" sz="2800" kern="0" dirty="0"/>
              <a:t>Automatic Conversions for</a:t>
            </a:r>
          </a:p>
          <a:p>
            <a:pPr marL="0" indent="0" algn="ctr">
              <a:buFontTx/>
              <a:buNone/>
            </a:pPr>
            <a:r>
              <a:rPr lang="en-US" sz="2800" kern="0" dirty="0"/>
              <a:t>Function Arguments</a:t>
            </a:r>
            <a:endParaRPr lang="en-US" sz="1800" kern="0" dirty="0"/>
          </a:p>
        </p:txBody>
      </p:sp>
      <p:sp>
        <p:nvSpPr>
          <p:cNvPr id="2" name="Title 1"/>
          <p:cNvSpPr>
            <a:spLocks noGrp="1"/>
          </p:cNvSpPr>
          <p:nvPr>
            <p:ph type="title"/>
          </p:nvPr>
        </p:nvSpPr>
        <p:spPr/>
        <p:txBody>
          <a:bodyPr/>
          <a:lstStyle/>
          <a:p>
            <a:r>
              <a:rPr lang="en-US" dirty="0"/>
              <a:t>Type Conversions</a:t>
            </a:r>
          </a:p>
        </p:txBody>
      </p:sp>
      <p:graphicFrame>
        <p:nvGraphicFramePr>
          <p:cNvPr id="4" name="Content Placeholder 3"/>
          <p:cNvGraphicFramePr>
            <a:graphicFrameLocks noGrp="1"/>
          </p:cNvGraphicFramePr>
          <p:nvPr>
            <p:ph idx="1"/>
            <p:extLst/>
          </p:nvPr>
        </p:nvGraphicFramePr>
        <p:xfrm>
          <a:off x="1828800" y="2438400"/>
          <a:ext cx="5486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70840">
                <a:tc>
                  <a:txBody>
                    <a:bodyPr/>
                    <a:lstStyle/>
                    <a:p>
                      <a:pPr algn="ctr"/>
                      <a:r>
                        <a:rPr lang="en-US" dirty="0"/>
                        <a:t>Type</a:t>
                      </a:r>
                    </a:p>
                  </a:txBody>
                  <a:tcPr anchor="ctr"/>
                </a:tc>
                <a:tc>
                  <a:txBody>
                    <a:bodyPr/>
                    <a:lstStyle/>
                    <a:p>
                      <a:pPr algn="ctr"/>
                      <a:r>
                        <a:rPr lang="en-US" dirty="0"/>
                        <a:t>Converted to</a:t>
                      </a:r>
                    </a:p>
                  </a:txBody>
                  <a:tcPr anchor="ctr"/>
                </a:tc>
                <a:extLst>
                  <a:ext uri="{0D108BD9-81ED-4DB2-BD59-A6C34878D82A}">
                    <a16:rowId xmlns:a16="http://schemas.microsoft.com/office/drawing/2014/main" val="10000"/>
                  </a:ext>
                </a:extLst>
              </a:tr>
              <a:tr h="370840">
                <a:tc>
                  <a:txBody>
                    <a:bodyPr/>
                    <a:lstStyle/>
                    <a:p>
                      <a:r>
                        <a:rPr lang="en-US" dirty="0">
                          <a:effectLst/>
                          <a:latin typeface="Courier New" panose="02070309020205020404" pitchFamily="49" charset="0"/>
                          <a:cs typeface="Courier New" panose="02070309020205020404" pitchFamily="49" charset="0"/>
                        </a:rPr>
                        <a:t>char</a:t>
                      </a:r>
                    </a:p>
                  </a:txBody>
                  <a:tcPr anchor="ctr"/>
                </a:tc>
                <a:tc>
                  <a:txBody>
                    <a:bodyPr/>
                    <a:lstStyle/>
                    <a:p>
                      <a:r>
                        <a:rPr lang="en-US">
                          <a:effectLst/>
                          <a:latin typeface="Courier New" panose="02070309020205020404" pitchFamily="49" charset="0"/>
                          <a:cs typeface="Courier New" panose="02070309020205020404" pitchFamily="49" charset="0"/>
                        </a:rPr>
                        <a:t>int</a:t>
                      </a:r>
                    </a:p>
                  </a:txBody>
                  <a:tcPr anchor="ctr"/>
                </a:tc>
                <a:extLst>
                  <a:ext uri="{0D108BD9-81ED-4DB2-BD59-A6C34878D82A}">
                    <a16:rowId xmlns:a16="http://schemas.microsoft.com/office/drawing/2014/main" val="10001"/>
                  </a:ext>
                </a:extLst>
              </a:tr>
              <a:tr h="370840">
                <a:tc>
                  <a:txBody>
                    <a:bodyPr/>
                    <a:lstStyle/>
                    <a:p>
                      <a:r>
                        <a:rPr lang="en-US" dirty="0">
                          <a:effectLst/>
                          <a:latin typeface="Courier New" panose="02070309020205020404" pitchFamily="49" charset="0"/>
                          <a:cs typeface="Courier New" panose="02070309020205020404" pitchFamily="49" charset="0"/>
                        </a:rPr>
                        <a:t>short </a:t>
                      </a:r>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a:effectLst/>
                          <a:latin typeface="Courier New" panose="02070309020205020404" pitchFamily="49" charset="0"/>
                          <a:cs typeface="Courier New" panose="02070309020205020404" pitchFamily="49" charset="0"/>
                        </a:rPr>
                        <a:t>int</a:t>
                      </a:r>
                    </a:p>
                  </a:txBody>
                  <a:tcPr anchor="ctr"/>
                </a:tc>
                <a:extLst>
                  <a:ext uri="{0D108BD9-81ED-4DB2-BD59-A6C34878D82A}">
                    <a16:rowId xmlns:a16="http://schemas.microsoft.com/office/drawing/2014/main" val="10002"/>
                  </a:ext>
                </a:extLst>
              </a:tr>
              <a:tr h="370840">
                <a:tc>
                  <a:txBody>
                    <a:bodyPr/>
                    <a:lstStyle/>
                    <a:p>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a:effectLst/>
                          <a:latin typeface="Courier New" panose="02070309020205020404" pitchFamily="49" charset="0"/>
                          <a:cs typeface="Courier New" panose="02070309020205020404" pitchFamily="49" charset="0"/>
                        </a:rPr>
                        <a:t>int</a:t>
                      </a:r>
                    </a:p>
                  </a:txBody>
                  <a:tcPr anchor="ctr"/>
                </a:tc>
                <a:extLst>
                  <a:ext uri="{0D108BD9-81ED-4DB2-BD59-A6C34878D82A}">
                    <a16:rowId xmlns:a16="http://schemas.microsoft.com/office/drawing/2014/main" val="10003"/>
                  </a:ext>
                </a:extLst>
              </a:tr>
              <a:tr h="370840">
                <a:tc>
                  <a:txBody>
                    <a:bodyPr/>
                    <a:lstStyle/>
                    <a:p>
                      <a:r>
                        <a:rPr lang="en-US" dirty="0">
                          <a:effectLst/>
                          <a:latin typeface="Courier New" panose="02070309020205020404" pitchFamily="49" charset="0"/>
                          <a:cs typeface="Courier New" panose="02070309020205020404" pitchFamily="49" charset="0"/>
                        </a:rPr>
                        <a:t>long </a:t>
                      </a:r>
                      <a:r>
                        <a:rPr lang="en-US" dirty="0" err="1">
                          <a:effectLst/>
                          <a:latin typeface="Courier New" panose="02070309020205020404" pitchFamily="49" charset="0"/>
                          <a:cs typeface="Courier New" panose="02070309020205020404" pitchFamily="49" charset="0"/>
                        </a:rPr>
                        <a:t>int</a:t>
                      </a:r>
                      <a:endParaRPr lang="en-US" dirty="0">
                        <a:effectLst/>
                        <a:latin typeface="Courier New" panose="02070309020205020404" pitchFamily="49" charset="0"/>
                        <a:cs typeface="Courier New" panose="02070309020205020404" pitchFamily="49" charset="0"/>
                      </a:endParaRPr>
                    </a:p>
                  </a:txBody>
                  <a:tcPr anchor="ctr"/>
                </a:tc>
                <a:tc>
                  <a:txBody>
                    <a:bodyPr/>
                    <a:lstStyle/>
                    <a:p>
                      <a:r>
                        <a:rPr lang="en-US">
                          <a:effectLst/>
                          <a:latin typeface="Courier New" panose="02070309020205020404" pitchFamily="49" charset="0"/>
                          <a:cs typeface="Courier New" panose="02070309020205020404" pitchFamily="49" charset="0"/>
                        </a:rPr>
                        <a:t>long int</a:t>
                      </a:r>
                    </a:p>
                  </a:txBody>
                  <a:tcPr anchor="ctr"/>
                </a:tc>
                <a:extLst>
                  <a:ext uri="{0D108BD9-81ED-4DB2-BD59-A6C34878D82A}">
                    <a16:rowId xmlns:a16="http://schemas.microsoft.com/office/drawing/2014/main" val="10004"/>
                  </a:ext>
                </a:extLst>
              </a:tr>
              <a:tr h="370840">
                <a:tc>
                  <a:txBody>
                    <a:bodyPr/>
                    <a:lstStyle/>
                    <a:p>
                      <a:r>
                        <a:rPr lang="en-US">
                          <a:effectLst/>
                          <a:latin typeface="Courier New" panose="02070309020205020404" pitchFamily="49" charset="0"/>
                          <a:cs typeface="Courier New" panose="02070309020205020404" pitchFamily="49" charset="0"/>
                        </a:rPr>
                        <a:t>float</a:t>
                      </a:r>
                    </a:p>
                  </a:txBody>
                  <a:tcPr anchor="ctr"/>
                </a:tc>
                <a:tc>
                  <a:txBody>
                    <a:bodyPr/>
                    <a:lstStyle/>
                    <a:p>
                      <a:r>
                        <a:rPr lang="en-US" dirty="0">
                          <a:effectLst/>
                          <a:latin typeface="Courier New" panose="02070309020205020404" pitchFamily="49" charset="0"/>
                          <a:cs typeface="Courier New" panose="02070309020205020404" pitchFamily="49" charset="0"/>
                        </a:rPr>
                        <a:t>double</a:t>
                      </a:r>
                    </a:p>
                  </a:txBody>
                  <a:tcPr anchor="ctr"/>
                </a:tc>
                <a:extLst>
                  <a:ext uri="{0D108BD9-81ED-4DB2-BD59-A6C34878D82A}">
                    <a16:rowId xmlns:a16="http://schemas.microsoft.com/office/drawing/2014/main" val="10005"/>
                  </a:ext>
                </a:extLst>
              </a:tr>
              <a:tr h="370840">
                <a:tc>
                  <a:txBody>
                    <a:bodyPr/>
                    <a:lstStyle/>
                    <a:p>
                      <a:r>
                        <a:rPr lang="en-US">
                          <a:effectLst/>
                          <a:latin typeface="Courier New" panose="02070309020205020404" pitchFamily="49" charset="0"/>
                          <a:cs typeface="Courier New" panose="02070309020205020404" pitchFamily="49" charset="0"/>
                        </a:rPr>
                        <a:t>double</a:t>
                      </a:r>
                    </a:p>
                  </a:txBody>
                  <a:tcPr anchor="ctr"/>
                </a:tc>
                <a:tc>
                  <a:txBody>
                    <a:bodyPr/>
                    <a:lstStyle/>
                    <a:p>
                      <a:r>
                        <a:rPr lang="en-US" dirty="0">
                          <a:effectLst/>
                          <a:latin typeface="Courier New" panose="02070309020205020404" pitchFamily="49" charset="0"/>
                          <a:cs typeface="Courier New" panose="02070309020205020404" pitchFamily="49" charset="0"/>
                        </a:rPr>
                        <a:t>double</a:t>
                      </a:r>
                    </a:p>
                  </a:txBody>
                  <a:tcPr anchor="ctr"/>
                </a:tc>
                <a:extLst>
                  <a:ext uri="{0D108BD9-81ED-4DB2-BD59-A6C34878D82A}">
                    <a16:rowId xmlns:a16="http://schemas.microsoft.com/office/drawing/2014/main" val="10006"/>
                  </a:ext>
                </a:extLst>
              </a:tr>
              <a:tr h="370840">
                <a:tc>
                  <a:txBody>
                    <a:bodyPr/>
                    <a:lstStyle/>
                    <a:p>
                      <a:r>
                        <a:rPr lang="en-US">
                          <a:effectLst/>
                          <a:latin typeface="Courier New" panose="02070309020205020404" pitchFamily="49" charset="0"/>
                          <a:cs typeface="Courier New" panose="02070309020205020404" pitchFamily="49" charset="0"/>
                        </a:rPr>
                        <a:t>long double</a:t>
                      </a:r>
                    </a:p>
                  </a:txBody>
                  <a:tcPr anchor="ctr"/>
                </a:tc>
                <a:tc>
                  <a:txBody>
                    <a:bodyPr/>
                    <a:lstStyle/>
                    <a:p>
                      <a:r>
                        <a:rPr lang="en-US" dirty="0">
                          <a:effectLst/>
                          <a:latin typeface="Courier New" panose="02070309020205020404" pitchFamily="49" charset="0"/>
                          <a:cs typeface="Courier New" panose="02070309020205020404" pitchFamily="49" charset="0"/>
                        </a:rPr>
                        <a:t>long double</a:t>
                      </a:r>
                    </a:p>
                  </a:txBody>
                  <a:tcPr anchor="ctr"/>
                </a:tc>
                <a:extLst>
                  <a:ext uri="{0D108BD9-81ED-4DB2-BD59-A6C34878D82A}">
                    <a16:rowId xmlns:a16="http://schemas.microsoft.com/office/drawing/2014/main" val="10007"/>
                  </a:ext>
                </a:extLst>
              </a:tr>
              <a:tr h="370840">
                <a:tc>
                  <a:txBody>
                    <a:bodyPr/>
                    <a:lstStyle/>
                    <a:p>
                      <a:r>
                        <a:rPr lang="en-US" dirty="0">
                          <a:effectLst/>
                          <a:latin typeface="Courier New" panose="02070309020205020404" pitchFamily="49" charset="0"/>
                          <a:cs typeface="Courier New" panose="02070309020205020404" pitchFamily="49" charset="0"/>
                        </a:rPr>
                        <a:t>array</a:t>
                      </a:r>
                    </a:p>
                  </a:txBody>
                  <a:tcPr anchor="ctr"/>
                </a:tc>
                <a:tc>
                  <a:txBody>
                    <a:bodyPr/>
                    <a:lstStyle/>
                    <a:p>
                      <a:r>
                        <a:rPr lang="en-US" dirty="0">
                          <a:latin typeface="Courier New" panose="02070309020205020404" pitchFamily="49" charset="0"/>
                          <a:cs typeface="Courier New" panose="02070309020205020404" pitchFamily="49" charset="0"/>
                        </a:rPr>
                        <a:t>pointer</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9316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Variable Names</a:t>
            </a:r>
          </a:p>
          <a:p>
            <a:r>
              <a:rPr lang="en-US" dirty="0"/>
              <a:t>Data Types</a:t>
            </a:r>
          </a:p>
          <a:p>
            <a:r>
              <a:rPr lang="en-US" dirty="0"/>
              <a:t>Sizes</a:t>
            </a:r>
          </a:p>
          <a:p>
            <a:r>
              <a:rPr lang="en-US" dirty="0"/>
              <a:t>Declarations</a:t>
            </a:r>
          </a:p>
          <a:p>
            <a:r>
              <a:rPr lang="en-US" dirty="0"/>
              <a:t>Initialization</a:t>
            </a:r>
          </a:p>
          <a:p>
            <a:r>
              <a:rPr lang="en-US" dirty="0"/>
              <a:t>Keyword</a:t>
            </a:r>
          </a:p>
          <a:p>
            <a:r>
              <a:rPr lang="en-US" dirty="0"/>
              <a:t>Type Conversions</a:t>
            </a:r>
          </a:p>
        </p:txBody>
      </p:sp>
    </p:spTree>
    <p:extLst>
      <p:ext uri="{BB962C8B-B14F-4D97-AF65-F5344CB8AC3E}">
        <p14:creationId xmlns:p14="http://schemas.microsoft.com/office/powerpoint/2010/main" val="785956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r>
              <a:rPr lang="en-US" dirty="0"/>
              <a:t>Syntax</a:t>
            </a:r>
          </a:p>
          <a:p>
            <a:endParaRPr lang="en-US" dirty="0"/>
          </a:p>
          <a:p>
            <a:r>
              <a:rPr lang="en-US" dirty="0"/>
              <a:t>Stub Example</a:t>
            </a:r>
          </a:p>
          <a:p>
            <a:endParaRPr lang="en-US" dirty="0"/>
          </a:p>
          <a:p>
            <a:r>
              <a:rPr lang="en-US" dirty="0"/>
              <a:t>Full Example</a:t>
            </a:r>
          </a:p>
        </p:txBody>
      </p:sp>
      <p:sp>
        <p:nvSpPr>
          <p:cNvPr id="4" name="Content Placeholder 2"/>
          <p:cNvSpPr txBox="1">
            <a:spLocks/>
          </p:cNvSpPr>
          <p:nvPr/>
        </p:nvSpPr>
        <p:spPr bwMode="auto">
          <a:xfrm>
            <a:off x="424657" y="1752600"/>
            <a:ext cx="8294687"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a:t>
            </a:r>
            <a:r>
              <a:rPr lang="en-US" sz="1800" kern="0" dirty="0" err="1">
                <a:latin typeface="Courier New" panose="02070309020205020404" pitchFamily="49" charset="0"/>
                <a:cs typeface="Courier New" panose="02070309020205020404" pitchFamily="49" charset="0"/>
              </a:rPr>
              <a:t>data_type</a:t>
            </a:r>
            <a:r>
              <a:rPr lang="en-US" sz="1800" kern="0" dirty="0">
                <a:latin typeface="Courier New" panose="02070309020205020404" pitchFamily="49" charset="0"/>
                <a:cs typeface="Courier New" panose="02070309020205020404" pitchFamily="49" charset="0"/>
              </a:rPr>
              <a:t>) expression  // Not everything can be type cast</a:t>
            </a:r>
          </a:p>
        </p:txBody>
      </p:sp>
      <p:sp>
        <p:nvSpPr>
          <p:cNvPr id="5" name="Content Placeholder 2"/>
          <p:cNvSpPr txBox="1">
            <a:spLocks/>
          </p:cNvSpPr>
          <p:nvPr/>
        </p:nvSpPr>
        <p:spPr bwMode="auto">
          <a:xfrm>
            <a:off x="424657" y="2648528"/>
            <a:ext cx="8294687"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(double) 15 / 3  // Result is </a:t>
            </a: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yet ‘coerced’ as double</a:t>
            </a:r>
          </a:p>
        </p:txBody>
      </p:sp>
      <p:sp>
        <p:nvSpPr>
          <p:cNvPr id="6" name="Content Placeholder 2"/>
          <p:cNvSpPr txBox="1">
            <a:spLocks/>
          </p:cNvSpPr>
          <p:nvPr/>
        </p:nvSpPr>
        <p:spPr bwMode="auto">
          <a:xfrm>
            <a:off x="424657" y="3505200"/>
            <a:ext cx="8294687" cy="3048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a:t>
            </a:r>
            <a:r>
              <a:rPr lang="en-US" sz="1800" dirty="0">
                <a:latin typeface="Courier New" panose="02070309020205020404" pitchFamily="49" charset="0"/>
                <a:cs typeface="Courier New" panose="02070309020205020404" pitchFamily="49" charset="0"/>
              </a:rPr>
              <a:t>void</a:t>
            </a: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grade1 = 90, grade2 = 100; 	// Student grades</a:t>
            </a:r>
          </a:p>
          <a:p>
            <a:pPr marL="0" indent="0">
              <a:buFontTx/>
              <a:buNone/>
            </a:pPr>
            <a:r>
              <a:rPr lang="en-US" sz="1800" kern="0" dirty="0">
                <a:latin typeface="Courier New" panose="02070309020205020404" pitchFamily="49" charset="0"/>
                <a:cs typeface="Courier New" panose="02070309020205020404" pitchFamily="49" charset="0"/>
              </a:rPr>
              <a:t>	double </a:t>
            </a:r>
            <a:r>
              <a:rPr lang="en-US" sz="1800" kern="0" dirty="0" err="1">
                <a:latin typeface="Courier New" panose="02070309020205020404" pitchFamily="49" charset="0"/>
                <a:cs typeface="Courier New" panose="02070309020205020404" pitchFamily="49" charset="0"/>
              </a:rPr>
              <a:t>gradeAvg</a:t>
            </a:r>
            <a:r>
              <a:rPr lang="en-US" sz="1800" kern="0" dirty="0">
                <a:latin typeface="Courier New" panose="02070309020205020404" pitchFamily="49" charset="0"/>
                <a:cs typeface="Courier New" panose="02070309020205020404" pitchFamily="49" charset="0"/>
              </a:rPr>
              <a:t> = 0; 		// Student average</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gradeAvg</a:t>
            </a:r>
            <a:r>
              <a:rPr lang="en-US" sz="1800" kern="0" dirty="0">
                <a:latin typeface="Courier New" panose="02070309020205020404" pitchFamily="49" charset="0"/>
                <a:cs typeface="Courier New" panose="02070309020205020404" pitchFamily="49" charset="0"/>
              </a:rPr>
              <a:t> = (double) ((grade1 + grade2) / 2);</a:t>
            </a:r>
          </a:p>
          <a:p>
            <a:pPr marL="0" indent="0">
              <a:buFontTx/>
              <a:buNone/>
            </a:pPr>
            <a:r>
              <a:rPr lang="en-US" sz="1800" kern="0" dirty="0">
                <a:latin typeface="Courier New" panose="02070309020205020404" pitchFamily="49" charset="0"/>
                <a:cs typeface="Courier New" panose="02070309020205020404" pitchFamily="49" charset="0"/>
              </a:rPr>
              <a:t>	return 0;</a:t>
            </a:r>
          </a:p>
          <a:p>
            <a:pPr marL="0" indent="0">
              <a:buFontTx/>
              <a:buNone/>
            </a:pPr>
            <a:r>
              <a:rPr lang="en-US" sz="180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277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081" y="312202"/>
            <a:ext cx="6324600" cy="539750"/>
          </a:xfrm>
        </p:spPr>
        <p:txBody>
          <a:bodyPr/>
          <a:lstStyle/>
          <a:p>
            <a:r>
              <a:rPr lang="en-US" dirty="0"/>
              <a:t>Demonstration Lab 3</a:t>
            </a:r>
          </a:p>
        </p:txBody>
      </p:sp>
      <p:sp>
        <p:nvSpPr>
          <p:cNvPr id="3" name="Content Placeholder 2"/>
          <p:cNvSpPr>
            <a:spLocks noGrp="1"/>
          </p:cNvSpPr>
          <p:nvPr>
            <p:ph idx="1"/>
          </p:nvPr>
        </p:nvSpPr>
        <p:spPr>
          <a:xfrm>
            <a:off x="554038" y="1219200"/>
            <a:ext cx="8294687" cy="4725988"/>
          </a:xfrm>
        </p:spPr>
        <p:txBody>
          <a:bodyPr/>
          <a:lstStyle/>
          <a:p>
            <a:r>
              <a:rPr lang="en-US" dirty="0"/>
              <a:t>Declare and initialize variables of data type:</a:t>
            </a:r>
          </a:p>
          <a:p>
            <a:pPr lvl="1"/>
            <a:r>
              <a:rPr lang="en-US" dirty="0" err="1"/>
              <a:t>int</a:t>
            </a:r>
            <a:endParaRPr lang="en-US" dirty="0"/>
          </a:p>
          <a:p>
            <a:pPr lvl="1"/>
            <a:r>
              <a:rPr lang="en-US" dirty="0"/>
              <a:t>float</a:t>
            </a:r>
          </a:p>
          <a:p>
            <a:pPr lvl="1"/>
            <a:r>
              <a:rPr lang="en-US" dirty="0"/>
              <a:t>double</a:t>
            </a:r>
          </a:p>
          <a:p>
            <a:pPr lvl="1"/>
            <a:r>
              <a:rPr lang="en-US" dirty="0"/>
              <a:t>char</a:t>
            </a:r>
          </a:p>
          <a:p>
            <a:r>
              <a:rPr lang="en-US" dirty="0"/>
              <a:t>Type cast and print the following:</a:t>
            </a:r>
          </a:p>
          <a:p>
            <a:pPr lvl="1"/>
            <a:r>
              <a:rPr lang="en-US" dirty="0" err="1"/>
              <a:t>int</a:t>
            </a:r>
            <a:r>
              <a:rPr lang="en-US" dirty="0"/>
              <a:t>	</a:t>
            </a:r>
            <a:r>
              <a:rPr lang="en-US" dirty="0">
                <a:sym typeface="Wingdings" panose="05000000000000000000" pitchFamily="2" charset="2"/>
              </a:rPr>
              <a:t>	float</a:t>
            </a:r>
            <a:endParaRPr lang="en-US" dirty="0"/>
          </a:p>
          <a:p>
            <a:pPr lvl="1"/>
            <a:r>
              <a:rPr lang="en-US" dirty="0" err="1"/>
              <a:t>int</a:t>
            </a:r>
            <a:r>
              <a:rPr lang="en-US" dirty="0"/>
              <a:t>	</a:t>
            </a:r>
            <a:r>
              <a:rPr lang="en-US" dirty="0">
                <a:sym typeface="Wingdings" panose="05000000000000000000" pitchFamily="2" charset="2"/>
              </a:rPr>
              <a:t>	char</a:t>
            </a:r>
            <a:endParaRPr lang="en-US" dirty="0"/>
          </a:p>
          <a:p>
            <a:pPr lvl="1"/>
            <a:r>
              <a:rPr lang="en-US" dirty="0"/>
              <a:t>float	</a:t>
            </a:r>
            <a:r>
              <a:rPr lang="en-US" dirty="0">
                <a:sym typeface="Wingdings" panose="05000000000000000000" pitchFamily="2" charset="2"/>
              </a:rPr>
              <a:t>	double</a:t>
            </a:r>
            <a:endParaRPr lang="en-US" dirty="0"/>
          </a:p>
          <a:p>
            <a:pPr lvl="1"/>
            <a:r>
              <a:rPr lang="en-US" dirty="0"/>
              <a:t>double	</a:t>
            </a:r>
            <a:r>
              <a:rPr lang="en-US" dirty="0">
                <a:sym typeface="Wingdings" panose="05000000000000000000" pitchFamily="2" charset="2"/>
              </a:rPr>
              <a:t>	float</a:t>
            </a:r>
            <a:endParaRPr lang="en-US" dirty="0"/>
          </a:p>
          <a:p>
            <a:pPr lvl="1"/>
            <a:r>
              <a:rPr lang="en-US" dirty="0"/>
              <a:t>char	</a:t>
            </a:r>
            <a:r>
              <a:rPr lang="en-US" dirty="0">
                <a:sym typeface="Wingdings" panose="05000000000000000000" pitchFamily="2" charset="2"/>
              </a:rPr>
              <a:t>	</a:t>
            </a:r>
            <a:r>
              <a:rPr lang="en-US" dirty="0" err="1">
                <a:sym typeface="Wingdings" panose="05000000000000000000" pitchFamily="2" charset="2"/>
              </a:rPr>
              <a:t>int</a:t>
            </a:r>
            <a:endParaRPr lang="en-US" dirty="0">
              <a:sym typeface="Wingdings" panose="05000000000000000000" pitchFamily="2" charset="2"/>
            </a:endParaRPr>
          </a:p>
          <a:p>
            <a:pPr lvl="1"/>
            <a:r>
              <a:rPr lang="en-US" dirty="0">
                <a:sym typeface="Wingdings" panose="05000000000000000000" pitchFamily="2" charset="2"/>
              </a:rPr>
              <a:t>63		char</a:t>
            </a:r>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Initialize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to a value between 32 and 126</a:t>
            </a:r>
          </a:p>
        </p:txBody>
      </p:sp>
    </p:spTree>
    <p:extLst>
      <p:ext uri="{BB962C8B-B14F-4D97-AF65-F5344CB8AC3E}">
        <p14:creationId xmlns:p14="http://schemas.microsoft.com/office/powerpoint/2010/main" val="252113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a:t>Lab 2</a:t>
            </a:r>
            <a:endParaRPr lang="en-US" dirty="0"/>
          </a:p>
        </p:txBody>
      </p:sp>
      <p:sp>
        <p:nvSpPr>
          <p:cNvPr id="3" name="Content Placeholder 2"/>
          <p:cNvSpPr>
            <a:spLocks noGrp="1"/>
          </p:cNvSpPr>
          <p:nvPr>
            <p:ph idx="1"/>
          </p:nvPr>
        </p:nvSpPr>
        <p:spPr>
          <a:xfrm>
            <a:off x="554038" y="1219200"/>
            <a:ext cx="8294687" cy="4725988"/>
          </a:xfrm>
        </p:spPr>
        <p:txBody>
          <a:bodyPr/>
          <a:lstStyle/>
          <a:p>
            <a:r>
              <a:rPr lang="en-US" dirty="0"/>
              <a:t>Declare and initialize variables of data type:</a:t>
            </a:r>
          </a:p>
          <a:p>
            <a:pPr lvl="1"/>
            <a:r>
              <a:rPr lang="en-US" dirty="0" err="1"/>
              <a:t>int</a:t>
            </a:r>
            <a:endParaRPr lang="en-US" dirty="0"/>
          </a:p>
          <a:p>
            <a:pPr lvl="1"/>
            <a:r>
              <a:rPr lang="en-US" dirty="0"/>
              <a:t>float</a:t>
            </a:r>
          </a:p>
          <a:p>
            <a:pPr lvl="1"/>
            <a:r>
              <a:rPr lang="en-US" dirty="0"/>
              <a:t>double</a:t>
            </a:r>
          </a:p>
          <a:p>
            <a:pPr lvl="1"/>
            <a:r>
              <a:rPr lang="en-US" dirty="0"/>
              <a:t>char</a:t>
            </a:r>
          </a:p>
          <a:p>
            <a:r>
              <a:rPr lang="en-US" dirty="0"/>
              <a:t>Type cast and print the variables:</a:t>
            </a:r>
          </a:p>
          <a:p>
            <a:pPr lvl="1"/>
            <a:r>
              <a:rPr lang="en-US" dirty="0" err="1"/>
              <a:t>int</a:t>
            </a:r>
            <a:r>
              <a:rPr lang="en-US" dirty="0"/>
              <a:t>	</a:t>
            </a:r>
            <a:r>
              <a:rPr lang="en-US" dirty="0">
                <a:sym typeface="Wingdings" panose="05000000000000000000" pitchFamily="2" charset="2"/>
              </a:rPr>
              <a:t>	float</a:t>
            </a:r>
            <a:endParaRPr lang="en-US" dirty="0"/>
          </a:p>
          <a:p>
            <a:pPr lvl="1"/>
            <a:r>
              <a:rPr lang="en-US" dirty="0" err="1"/>
              <a:t>int</a:t>
            </a:r>
            <a:r>
              <a:rPr lang="en-US" dirty="0"/>
              <a:t>	</a:t>
            </a:r>
            <a:r>
              <a:rPr lang="en-US" dirty="0">
                <a:sym typeface="Wingdings" panose="05000000000000000000" pitchFamily="2" charset="2"/>
              </a:rPr>
              <a:t>	char</a:t>
            </a:r>
            <a:endParaRPr lang="en-US" dirty="0"/>
          </a:p>
          <a:p>
            <a:pPr lvl="1"/>
            <a:r>
              <a:rPr lang="en-US" dirty="0"/>
              <a:t>float	</a:t>
            </a:r>
            <a:r>
              <a:rPr lang="en-US" dirty="0">
                <a:sym typeface="Wingdings" panose="05000000000000000000" pitchFamily="2" charset="2"/>
              </a:rPr>
              <a:t>	double</a:t>
            </a:r>
            <a:endParaRPr lang="en-US" dirty="0"/>
          </a:p>
          <a:p>
            <a:pPr lvl="1"/>
            <a:r>
              <a:rPr lang="en-US" dirty="0"/>
              <a:t>double	</a:t>
            </a:r>
            <a:r>
              <a:rPr lang="en-US" dirty="0">
                <a:sym typeface="Wingdings" panose="05000000000000000000" pitchFamily="2" charset="2"/>
              </a:rPr>
              <a:t>	float</a:t>
            </a:r>
            <a:endParaRPr lang="en-US" dirty="0"/>
          </a:p>
          <a:p>
            <a:pPr lvl="1"/>
            <a:r>
              <a:rPr lang="en-US" dirty="0"/>
              <a:t>char	</a:t>
            </a:r>
            <a:r>
              <a:rPr lang="en-US" dirty="0">
                <a:sym typeface="Wingdings" panose="05000000000000000000" pitchFamily="2" charset="2"/>
              </a:rPr>
              <a:t>	</a:t>
            </a:r>
            <a:r>
              <a:rPr lang="en-US" dirty="0" err="1">
                <a:sym typeface="Wingdings" panose="05000000000000000000" pitchFamily="2" charset="2"/>
              </a:rPr>
              <a:t>int</a:t>
            </a:r>
            <a:endParaRPr lang="en-US" dirty="0">
              <a:sym typeface="Wingdings" panose="05000000000000000000" pitchFamily="2" charset="2"/>
            </a:endParaRPr>
          </a:p>
          <a:p>
            <a:pPr lvl="1"/>
            <a:r>
              <a:rPr lang="en-US" dirty="0">
                <a:sym typeface="Wingdings" panose="05000000000000000000" pitchFamily="2" charset="2"/>
              </a:rPr>
              <a:t>33		char</a:t>
            </a:r>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Initialize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to a value between 32 and 126</a:t>
            </a:r>
          </a:p>
        </p:txBody>
      </p:sp>
    </p:spTree>
    <p:extLst>
      <p:ext uri="{BB962C8B-B14F-4D97-AF65-F5344CB8AC3E}">
        <p14:creationId xmlns:p14="http://schemas.microsoft.com/office/powerpoint/2010/main" val="337465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Coding Style Guide</a:t>
            </a:r>
          </a:p>
          <a:p>
            <a:r>
              <a:rPr lang="en-US" dirty="0"/>
              <a:t>Variable Names</a:t>
            </a:r>
          </a:p>
          <a:p>
            <a:r>
              <a:rPr lang="en-US" dirty="0"/>
              <a:t>Data Types</a:t>
            </a:r>
          </a:p>
          <a:p>
            <a:r>
              <a:rPr lang="en-US" dirty="0"/>
              <a:t>Sizes</a:t>
            </a:r>
          </a:p>
          <a:p>
            <a:r>
              <a:rPr lang="en-US" dirty="0"/>
              <a:t>Declarations</a:t>
            </a:r>
          </a:p>
          <a:p>
            <a:r>
              <a:rPr lang="en-US" dirty="0"/>
              <a:t>Initialization</a:t>
            </a:r>
          </a:p>
          <a:p>
            <a:r>
              <a:rPr lang="en-US" dirty="0"/>
              <a:t>Keyword</a:t>
            </a:r>
          </a:p>
          <a:p>
            <a:r>
              <a:rPr lang="en-US" dirty="0"/>
              <a:t>Type Conversions</a:t>
            </a:r>
          </a:p>
        </p:txBody>
      </p:sp>
    </p:spTree>
    <p:extLst>
      <p:ext uri="{BB962C8B-B14F-4D97-AF65-F5344CB8AC3E}">
        <p14:creationId xmlns:p14="http://schemas.microsoft.com/office/powerpoint/2010/main" val="188325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lvl="1" indent="-342900"/>
            <a:r>
              <a:rPr lang="en-US" dirty="0"/>
              <a:t>Minimum documentation box</a:t>
            </a:r>
          </a:p>
          <a:p>
            <a:pPr lvl="1" indent="-342900"/>
            <a:r>
              <a:rPr lang="en-US" dirty="0"/>
              <a:t>Variable declaration</a:t>
            </a:r>
          </a:p>
          <a:p>
            <a:pPr marL="457200" indent="-457200">
              <a:buAutoNum type="arabicPeriod" startAt="3"/>
            </a:pPr>
            <a:r>
              <a:rPr lang="en-US" dirty="0"/>
              <a:t>Names</a:t>
            </a:r>
          </a:p>
          <a:p>
            <a:pPr lvl="1"/>
            <a:r>
              <a:rPr lang="en-US" dirty="0"/>
              <a:t>&lt;Default&gt;</a:t>
            </a:r>
          </a:p>
          <a:p>
            <a:pPr marL="457200" indent="-457200">
              <a:buAutoNum type="arabicPeriod" startAt="4"/>
            </a:pPr>
            <a:r>
              <a:rPr lang="en-US" dirty="0"/>
              <a:t>Indent/Brace Style</a:t>
            </a:r>
          </a:p>
          <a:p>
            <a:pPr marL="457200" indent="-457200">
              <a:buAutoNum type="arabicPeriod" startAt="5"/>
            </a:pPr>
            <a:r>
              <a:rPr lang="en-US" dirty="0"/>
              <a:t>Files</a:t>
            </a:r>
          </a:p>
          <a:p>
            <a:pPr marL="0" indent="0">
              <a:buNone/>
            </a:pPr>
            <a:endParaRPr lang="en-US" dirty="0"/>
          </a:p>
          <a:p>
            <a:pPr marL="0" indent="0">
              <a:buNone/>
            </a:pPr>
            <a:r>
              <a:rPr lang="en-US" u="sng" dirty="0"/>
              <a:t>Recommendations</a:t>
            </a:r>
          </a:p>
          <a:p>
            <a:pPr marL="457200" indent="-457200">
              <a:buAutoNum type="arabicPeriod"/>
            </a:pPr>
            <a:r>
              <a:rPr lang="en-US" dirty="0"/>
              <a:t>Comments</a:t>
            </a:r>
          </a:p>
          <a:p>
            <a:pPr lvl="1" indent="-342900"/>
            <a:r>
              <a:rPr lang="en-US" dirty="0"/>
              <a:t>Documentation box</a:t>
            </a:r>
          </a:p>
          <a:p>
            <a:pPr marL="0" indent="0">
              <a:buNone/>
            </a:pPr>
            <a:endParaRPr lang="en-US" dirty="0"/>
          </a:p>
        </p:txBody>
      </p:sp>
    </p:spTree>
    <p:extLst>
      <p:ext uri="{BB962C8B-B14F-4D97-AF65-F5344CB8AC3E}">
        <p14:creationId xmlns:p14="http://schemas.microsoft.com/office/powerpoint/2010/main" val="90321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lstStyle/>
          <a:p>
            <a:r>
              <a:rPr lang="en-US" dirty="0"/>
              <a:t>Variable – a place in the computer’s memory for storing a value</a:t>
            </a:r>
          </a:p>
          <a:p>
            <a:r>
              <a:rPr lang="en-US" dirty="0"/>
              <a:t>Variable Name – an identifier for a single variable</a:t>
            </a:r>
          </a:p>
          <a:p>
            <a:r>
              <a:rPr lang="en-US" dirty="0"/>
              <a:t>Max Length:  &lt; 32</a:t>
            </a:r>
            <a:r>
              <a:rPr lang="en-US" baseline="30000" dirty="0">
                <a:solidFill>
                  <a:schemeClr val="accent4">
                    <a:lumMod val="50000"/>
                  </a:schemeClr>
                </a:solidFill>
              </a:rPr>
              <a:t>1</a:t>
            </a:r>
          </a:p>
          <a:p>
            <a:r>
              <a:rPr lang="en-US" dirty="0"/>
              <a:t>Composed of letters and digits</a:t>
            </a:r>
          </a:p>
          <a:p>
            <a:r>
              <a:rPr lang="en-US" dirty="0"/>
              <a:t>May not begin with a number</a:t>
            </a:r>
          </a:p>
          <a:p>
            <a:r>
              <a:rPr lang="en-US" dirty="0"/>
              <a:t>Case sensitive</a:t>
            </a:r>
          </a:p>
          <a:p>
            <a:r>
              <a:rPr lang="en-US" dirty="0"/>
              <a:t>Underscore “_” counts as a letter</a:t>
            </a:r>
            <a:r>
              <a:rPr lang="en-US" baseline="30000" dirty="0">
                <a:solidFill>
                  <a:schemeClr val="accent4">
                    <a:lumMod val="50000"/>
                  </a:schemeClr>
                </a:solidFill>
              </a:rPr>
              <a:t>2</a:t>
            </a:r>
            <a:endParaRPr lang="en-US" dirty="0"/>
          </a:p>
          <a:p>
            <a:r>
              <a:rPr lang="en-US" dirty="0"/>
              <a:t>May not include keywords</a:t>
            </a:r>
          </a:p>
          <a:p>
            <a:r>
              <a:rPr lang="en-US" dirty="0"/>
              <a:t>No spaces</a:t>
            </a:r>
          </a:p>
          <a:p>
            <a:endParaRPr lang="en-US" dirty="0"/>
          </a:p>
        </p:txBody>
      </p:sp>
      <p:sp>
        <p:nvSpPr>
          <p:cNvPr id="4" name="TextBox 3"/>
          <p:cNvSpPr txBox="1"/>
          <p:nvPr/>
        </p:nvSpPr>
        <p:spPr>
          <a:xfrm>
            <a:off x="-533400" y="6139934"/>
            <a:ext cx="10210800" cy="400110"/>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 </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Ultimately depends on a combination of the variable type, compiler and version of C being used</a:t>
            </a:r>
          </a:p>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 </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 not begin variable names with an underscore since library routines and system names use this naming convention</a:t>
            </a:r>
          </a:p>
        </p:txBody>
      </p:sp>
    </p:spTree>
    <p:extLst>
      <p:ext uri="{BB962C8B-B14F-4D97-AF65-F5344CB8AC3E}">
        <p14:creationId xmlns:p14="http://schemas.microsoft.com/office/powerpoint/2010/main" val="97356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14400" y="2057400"/>
          <a:ext cx="7315200" cy="4450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pPr algn="ctr"/>
                      <a:r>
                        <a:rPr lang="en-US" dirty="0"/>
                        <a:t>Variable Name</a:t>
                      </a:r>
                    </a:p>
                  </a:txBody>
                  <a:tcPr/>
                </a:tc>
                <a:tc>
                  <a:txBody>
                    <a:bodyPr/>
                    <a:lstStyle/>
                    <a:p>
                      <a:pPr algn="ctr"/>
                      <a:r>
                        <a:rPr lang="en-US" dirty="0"/>
                        <a:t>Answer</a:t>
                      </a:r>
                    </a:p>
                  </a:txBody>
                  <a:tcPr/>
                </a:tc>
                <a:tc>
                  <a:txBody>
                    <a:bodyPr/>
                    <a:lstStyle/>
                    <a:p>
                      <a:pPr algn="ctr"/>
                      <a:r>
                        <a:rPr lang="en-US" dirty="0"/>
                        <a:t>Notes</a:t>
                      </a:r>
                    </a:p>
                  </a:txBody>
                  <a:tcPr/>
                </a:tc>
                <a:extLst>
                  <a:ext uri="{0D108BD9-81ED-4DB2-BD59-A6C34878D82A}">
                    <a16:rowId xmlns:a16="http://schemas.microsoft.com/office/drawing/2014/main" val="10000"/>
                  </a:ext>
                </a:extLst>
              </a:tr>
              <a:tr h="370840">
                <a:tc>
                  <a:txBody>
                    <a:bodyPr/>
                    <a:lstStyle/>
                    <a:p>
                      <a:r>
                        <a:rPr lang="en-US" b="1" dirty="0" err="1">
                          <a:latin typeface="Courier New" panose="02070309020205020404" pitchFamily="49" charset="0"/>
                          <a:cs typeface="Courier New" panose="02070309020205020404" pitchFamily="49" charset="0"/>
                        </a:rPr>
                        <a:t>studentGPA</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b="1" dirty="0">
                          <a:solidFill>
                            <a:srgbClr val="006600"/>
                          </a:solidFill>
                        </a:rPr>
                        <a:t>Yes</a:t>
                      </a:r>
                    </a:p>
                  </a:txBody>
                  <a:tcPr/>
                </a:tc>
                <a:tc>
                  <a:txBody>
                    <a:bodyPr/>
                    <a:lstStyle/>
                    <a:p>
                      <a:r>
                        <a:rPr lang="en-US" dirty="0"/>
                        <a:t>Also conforms to style guide</a:t>
                      </a:r>
                    </a:p>
                  </a:txBody>
                  <a:tcPr/>
                </a:tc>
                <a:extLst>
                  <a:ext uri="{0D108BD9-81ED-4DB2-BD59-A6C34878D82A}">
                    <a16:rowId xmlns:a16="http://schemas.microsoft.com/office/drawing/2014/main" val="10001"/>
                  </a:ext>
                </a:extLst>
              </a:tr>
              <a:tr h="370840">
                <a:tc>
                  <a:txBody>
                    <a:bodyPr/>
                    <a:lstStyle/>
                    <a:p>
                      <a:r>
                        <a:rPr lang="en-US" b="1" dirty="0" err="1">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b="1" dirty="0">
                          <a:solidFill>
                            <a:srgbClr val="006600"/>
                          </a:solidFill>
                        </a:rPr>
                        <a:t>Yes</a:t>
                      </a:r>
                      <a:endParaRPr lang="en-US" dirty="0"/>
                    </a:p>
                  </a:txBody>
                  <a:tcPr/>
                </a:tc>
                <a:tc>
                  <a:txBody>
                    <a:bodyPr/>
                    <a:lstStyle/>
                    <a:p>
                      <a:r>
                        <a:rPr lang="en-US" dirty="0"/>
                        <a:t>Acceptable</a:t>
                      </a:r>
                      <a:r>
                        <a:rPr lang="en-US" baseline="0" dirty="0"/>
                        <a:t> name for an iterator</a:t>
                      </a:r>
                      <a:endParaRPr lang="en-US" dirty="0"/>
                    </a:p>
                  </a:txBody>
                  <a:tcP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MAX_AGE</a:t>
                      </a:r>
                    </a:p>
                  </a:txBody>
                  <a:tcPr/>
                </a:tc>
                <a:tc>
                  <a:txBody>
                    <a:bodyPr/>
                    <a:lstStyle/>
                    <a:p>
                      <a:pPr algn="ctr"/>
                      <a:r>
                        <a:rPr lang="en-US" b="1" dirty="0">
                          <a:solidFill>
                            <a:srgbClr val="006600"/>
                          </a:solidFill>
                        </a:rPr>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Acceptable</a:t>
                      </a:r>
                      <a:r>
                        <a:rPr lang="en-US" baseline="0" dirty="0"/>
                        <a:t> name for a constant</a:t>
                      </a:r>
                      <a:endParaRPr lang="en-US" dirty="0"/>
                    </a:p>
                  </a:txBody>
                  <a:tcP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_</a:t>
                      </a:r>
                      <a:r>
                        <a:rPr lang="en-US" b="1" dirty="0" err="1">
                          <a:latin typeface="Courier New" panose="02070309020205020404" pitchFamily="49" charset="0"/>
                          <a:cs typeface="Courier New" panose="02070309020205020404" pitchFamily="49" charset="0"/>
                        </a:rPr>
                        <a:t>addSomeNumbers</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b="1" dirty="0">
                          <a:solidFill>
                            <a:srgbClr val="006600"/>
                          </a:solidFill>
                        </a:rPr>
                        <a:t>Yes</a:t>
                      </a:r>
                      <a:endParaRPr lang="en-US" dirty="0"/>
                    </a:p>
                  </a:txBody>
                  <a:tcPr/>
                </a:tc>
                <a:tc>
                  <a:txBody>
                    <a:bodyPr/>
                    <a:lstStyle/>
                    <a:p>
                      <a:r>
                        <a:rPr lang="en-US" dirty="0"/>
                        <a:t>…but don’t begin with underscore</a:t>
                      </a:r>
                    </a:p>
                  </a:txBody>
                  <a:tcPr/>
                </a:tc>
                <a:extLst>
                  <a:ext uri="{0D108BD9-81ED-4DB2-BD59-A6C34878D82A}">
                    <a16:rowId xmlns:a16="http://schemas.microsoft.com/office/drawing/2014/main" val="10004"/>
                  </a:ext>
                </a:extLst>
              </a:tr>
              <a:tr h="370840">
                <a:tc>
                  <a:txBody>
                    <a:bodyPr/>
                    <a:lstStyle/>
                    <a:p>
                      <a:r>
                        <a:rPr lang="en-US" b="1" dirty="0" err="1">
                          <a:latin typeface="Courier New" panose="02070309020205020404" pitchFamily="49" charset="0"/>
                          <a:cs typeface="Courier New" panose="02070309020205020404" pitchFamily="49" charset="0"/>
                        </a:rPr>
                        <a:t>const</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b="1" dirty="0">
                          <a:solidFill>
                            <a:srgbClr val="FF0000"/>
                          </a:solidFill>
                        </a:rPr>
                        <a:t>No</a:t>
                      </a:r>
                    </a:p>
                  </a:txBody>
                  <a:tcPr/>
                </a:tc>
                <a:tc>
                  <a:txBody>
                    <a:bodyPr/>
                    <a:lstStyle/>
                    <a:p>
                      <a:r>
                        <a:rPr lang="en-US" dirty="0" err="1"/>
                        <a:t>const</a:t>
                      </a:r>
                      <a:r>
                        <a:rPr lang="en-US" dirty="0"/>
                        <a:t> is a keyword in C</a:t>
                      </a:r>
                    </a:p>
                  </a:txBody>
                  <a:tcP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Stuff1</a:t>
                      </a:r>
                    </a:p>
                  </a:txBody>
                  <a:tcPr/>
                </a:tc>
                <a:tc>
                  <a:txBody>
                    <a:bodyPr/>
                    <a:lstStyle/>
                    <a:p>
                      <a:pPr algn="ctr"/>
                      <a:r>
                        <a:rPr lang="en-US" b="1" dirty="0">
                          <a:solidFill>
                            <a:srgbClr val="006600"/>
                          </a:solidFill>
                        </a:rPr>
                        <a:t>Yes</a:t>
                      </a:r>
                      <a:endParaRPr lang="en-US" dirty="0"/>
                    </a:p>
                  </a:txBody>
                  <a:tcPr/>
                </a:tc>
                <a:tc>
                  <a:txBody>
                    <a:bodyPr/>
                    <a:lstStyle/>
                    <a:p>
                      <a:r>
                        <a:rPr lang="en-US" dirty="0"/>
                        <a:t>…but doesn’t meet style guide</a:t>
                      </a:r>
                    </a:p>
                  </a:txBody>
                  <a:tcPr/>
                </a:tc>
                <a:extLst>
                  <a:ext uri="{0D108BD9-81ED-4DB2-BD59-A6C34878D82A}">
                    <a16:rowId xmlns:a16="http://schemas.microsoft.com/office/drawing/2014/main" val="10006"/>
                  </a:ext>
                </a:extLst>
              </a:tr>
              <a:tr h="370840">
                <a:tc>
                  <a:txBody>
                    <a:bodyPr/>
                    <a:lstStyle/>
                    <a:p>
                      <a:r>
                        <a:rPr lang="en-US" b="1" dirty="0">
                          <a:latin typeface="Courier New" panose="02070309020205020404" pitchFamily="49" charset="0"/>
                          <a:cs typeface="Courier New" panose="02070309020205020404" pitchFamily="49" charset="0"/>
                        </a:rPr>
                        <a:t>52CardDeck</a:t>
                      </a:r>
                    </a:p>
                  </a:txBody>
                  <a:tcPr/>
                </a:tc>
                <a:tc>
                  <a:txBody>
                    <a:bodyPr/>
                    <a:lstStyle/>
                    <a:p>
                      <a:pPr algn="ctr"/>
                      <a:r>
                        <a:rPr lang="en-US" b="1" dirty="0">
                          <a:solidFill>
                            <a:srgbClr val="FF0000"/>
                          </a:solidFill>
                        </a:rPr>
                        <a:t>No</a:t>
                      </a:r>
                      <a:endParaRPr lang="en-US" dirty="0"/>
                    </a:p>
                  </a:txBody>
                  <a:tcPr/>
                </a:tc>
                <a:tc>
                  <a:txBody>
                    <a:bodyPr/>
                    <a:lstStyle/>
                    <a:p>
                      <a:r>
                        <a:rPr lang="en-US" dirty="0"/>
                        <a:t>Begins with a number</a:t>
                      </a:r>
                    </a:p>
                  </a:txBody>
                  <a:tcPr/>
                </a:tc>
                <a:extLst>
                  <a:ext uri="{0D108BD9-81ED-4DB2-BD59-A6C34878D82A}">
                    <a16:rowId xmlns:a16="http://schemas.microsoft.com/office/drawing/2014/main" val="10007"/>
                  </a:ext>
                </a:extLst>
              </a:tr>
              <a:tr h="370840">
                <a:tc>
                  <a:txBody>
                    <a:bodyPr/>
                    <a:lstStyle/>
                    <a:p>
                      <a:r>
                        <a:rPr lang="en-US" b="1" dirty="0">
                          <a:latin typeface="Courier New" panose="02070309020205020404" pitchFamily="49" charset="0"/>
                          <a:cs typeface="Courier New" panose="02070309020205020404" pitchFamily="49" charset="0"/>
                        </a:rPr>
                        <a:t>programming101</a:t>
                      </a:r>
                    </a:p>
                  </a:txBody>
                  <a:tcPr/>
                </a:tc>
                <a:tc>
                  <a:txBody>
                    <a:bodyPr/>
                    <a:lstStyle/>
                    <a:p>
                      <a:pPr algn="ctr"/>
                      <a:r>
                        <a:rPr lang="en-US" b="1" dirty="0">
                          <a:solidFill>
                            <a:srgbClr val="006600"/>
                          </a:solidFill>
                        </a:rPr>
                        <a:t>Yes</a:t>
                      </a:r>
                      <a:endParaRPr lang="en-US" dirty="0"/>
                    </a:p>
                  </a:txBody>
                  <a:tcPr/>
                </a:tc>
                <a:tc>
                  <a:txBody>
                    <a:bodyPr/>
                    <a:lstStyle/>
                    <a:p>
                      <a:r>
                        <a:rPr lang="en-US" dirty="0"/>
                        <a:t>Also</a:t>
                      </a:r>
                      <a:r>
                        <a:rPr lang="en-US" baseline="0" dirty="0"/>
                        <a:t> conforms to style guide</a:t>
                      </a:r>
                      <a:endParaRPr lang="en-US" dirty="0"/>
                    </a:p>
                  </a:txBody>
                  <a:tcPr/>
                </a:tc>
                <a:extLst>
                  <a:ext uri="{0D108BD9-81ED-4DB2-BD59-A6C34878D82A}">
                    <a16:rowId xmlns:a16="http://schemas.microsoft.com/office/drawing/2014/main" val="10008"/>
                  </a:ext>
                </a:extLst>
              </a:tr>
              <a:tr h="370840">
                <a:tc>
                  <a:txBody>
                    <a:bodyPr/>
                    <a:lstStyle/>
                    <a:p>
                      <a:r>
                        <a:rPr lang="en-US" b="1" dirty="0">
                          <a:latin typeface="Courier New" panose="02070309020205020404" pitchFamily="49" charset="0"/>
                          <a:cs typeface="Courier New" panose="02070309020205020404" pitchFamily="49" charset="0"/>
                        </a:rPr>
                        <a:t>aV4ri4813</a:t>
                      </a:r>
                    </a:p>
                  </a:txBody>
                  <a:tcPr/>
                </a:tc>
                <a:tc>
                  <a:txBody>
                    <a:bodyPr/>
                    <a:lstStyle/>
                    <a:p>
                      <a:pPr algn="ctr"/>
                      <a:r>
                        <a:rPr lang="en-US" b="1" dirty="0">
                          <a:solidFill>
                            <a:srgbClr val="006600"/>
                          </a:solidFill>
                        </a:rPr>
                        <a:t>Yes</a:t>
                      </a:r>
                      <a:endParaRPr lang="en-US" dirty="0"/>
                    </a:p>
                  </a:txBody>
                  <a:tcPr/>
                </a:tc>
                <a:tc>
                  <a:txBody>
                    <a:bodyPr/>
                    <a:lstStyle/>
                    <a:p>
                      <a:r>
                        <a:rPr lang="en-US" dirty="0"/>
                        <a:t>…but doesn’t meet style guide</a:t>
                      </a:r>
                    </a:p>
                  </a:txBody>
                  <a:tcPr/>
                </a:tc>
                <a:extLst>
                  <a:ext uri="{0D108BD9-81ED-4DB2-BD59-A6C34878D82A}">
                    <a16:rowId xmlns:a16="http://schemas.microsoft.com/office/drawing/2014/main" val="10009"/>
                  </a:ext>
                </a:extLst>
              </a:tr>
              <a:tr h="370840">
                <a:tc>
                  <a:txBody>
                    <a:bodyPr/>
                    <a:lstStyle/>
                    <a:p>
                      <a:r>
                        <a:rPr lang="en-US" b="1" dirty="0">
                          <a:latin typeface="Courier New" panose="02070309020205020404" pitchFamily="49" charset="0"/>
                          <a:cs typeface="Courier New" panose="02070309020205020404" pitchFamily="49" charset="0"/>
                        </a:rPr>
                        <a:t>get$</a:t>
                      </a:r>
                    </a:p>
                  </a:txBody>
                  <a:tcPr/>
                </a:tc>
                <a:tc>
                  <a:txBody>
                    <a:bodyPr/>
                    <a:lstStyle/>
                    <a:p>
                      <a:pPr algn="ctr"/>
                      <a:r>
                        <a:rPr lang="en-US" b="1" dirty="0">
                          <a:solidFill>
                            <a:srgbClr val="FF0000"/>
                          </a:solidFill>
                        </a:rPr>
                        <a:t>No</a:t>
                      </a:r>
                      <a:endParaRPr lang="en-US" dirty="0"/>
                    </a:p>
                  </a:txBody>
                  <a:tcPr/>
                </a:tc>
                <a:tc>
                  <a:txBody>
                    <a:bodyPr/>
                    <a:lstStyle/>
                    <a:p>
                      <a:r>
                        <a:rPr lang="en-US" dirty="0"/>
                        <a:t>$ is not a number or letter</a:t>
                      </a:r>
                    </a:p>
                  </a:txBody>
                  <a:tcPr/>
                </a:tc>
                <a:extLst>
                  <a:ext uri="{0D108BD9-81ED-4DB2-BD59-A6C34878D82A}">
                    <a16:rowId xmlns:a16="http://schemas.microsoft.com/office/drawing/2014/main" val="10010"/>
                  </a:ext>
                </a:extLst>
              </a:tr>
              <a:tr h="370840">
                <a:tc>
                  <a:txBody>
                    <a:bodyPr/>
                    <a:lstStyle/>
                    <a:p>
                      <a:r>
                        <a:rPr lang="en-US" b="1" dirty="0">
                          <a:latin typeface="Courier New" panose="02070309020205020404" pitchFamily="49" charset="0"/>
                          <a:cs typeface="Courier New" panose="02070309020205020404" pitchFamily="49" charset="0"/>
                        </a:rPr>
                        <a:t>end Pointer</a:t>
                      </a:r>
                    </a:p>
                  </a:txBody>
                  <a:tcPr/>
                </a:tc>
                <a:tc>
                  <a:txBody>
                    <a:bodyPr/>
                    <a:lstStyle/>
                    <a:p>
                      <a:pPr algn="ctr"/>
                      <a:r>
                        <a:rPr lang="en-US" b="1" dirty="0">
                          <a:solidFill>
                            <a:srgbClr val="FF0000"/>
                          </a:solidFill>
                        </a:rPr>
                        <a:t>No</a:t>
                      </a:r>
                      <a:endParaRPr lang="en-US" dirty="0"/>
                    </a:p>
                  </a:txBody>
                  <a:tcPr/>
                </a:tc>
                <a:tc>
                  <a:txBody>
                    <a:bodyPr/>
                    <a:lstStyle/>
                    <a:p>
                      <a:r>
                        <a:rPr lang="en-US" dirty="0"/>
                        <a:t>Spaces</a:t>
                      </a:r>
                      <a:r>
                        <a:rPr lang="en-US" baseline="0" dirty="0"/>
                        <a:t> are not allowed</a:t>
                      </a:r>
                      <a:endParaRPr lang="en-US" dirty="0"/>
                    </a:p>
                  </a:txBody>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extLst/>
          </p:nvPr>
        </p:nvGraphicFramePr>
        <p:xfrm>
          <a:off x="914400" y="2057400"/>
          <a:ext cx="7315200" cy="4450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pPr algn="ctr"/>
                      <a:r>
                        <a:rPr lang="en-US" dirty="0"/>
                        <a:t>Variable Name</a:t>
                      </a:r>
                    </a:p>
                  </a:txBody>
                  <a:tcPr/>
                </a:tc>
                <a:tc>
                  <a:txBody>
                    <a:bodyPr/>
                    <a:lstStyle/>
                    <a:p>
                      <a:pPr algn="ctr"/>
                      <a:r>
                        <a:rPr lang="en-US" dirty="0"/>
                        <a:t>Answer</a:t>
                      </a:r>
                    </a:p>
                  </a:txBody>
                  <a:tcPr/>
                </a:tc>
                <a:tc>
                  <a:txBody>
                    <a:bodyPr/>
                    <a:lstStyle/>
                    <a:p>
                      <a:pPr algn="ctr"/>
                      <a:r>
                        <a:rPr lang="en-US" dirty="0"/>
                        <a:t>Notes</a:t>
                      </a:r>
                    </a:p>
                  </a:txBody>
                  <a:tcPr/>
                </a:tc>
                <a:extLst>
                  <a:ext uri="{0D108BD9-81ED-4DB2-BD59-A6C34878D82A}">
                    <a16:rowId xmlns:a16="http://schemas.microsoft.com/office/drawing/2014/main" val="10000"/>
                  </a:ext>
                </a:extLst>
              </a:tr>
              <a:tr h="370840">
                <a:tc>
                  <a:txBody>
                    <a:bodyPr/>
                    <a:lstStyle/>
                    <a:p>
                      <a:r>
                        <a:rPr lang="en-US" b="1" dirty="0" err="1">
                          <a:latin typeface="Courier New" panose="02070309020205020404" pitchFamily="49" charset="0"/>
                          <a:cs typeface="Courier New" panose="02070309020205020404" pitchFamily="49" charset="0"/>
                        </a:rPr>
                        <a:t>studentGPA</a:t>
                      </a: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b="1" dirty="0">
                        <a:solidFill>
                          <a:srgbClr val="006600"/>
                        </a:solidFill>
                      </a:endParaRP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b="1" dirty="0" err="1">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MAX_AGE</a:t>
                      </a:r>
                    </a:p>
                  </a:txBody>
                  <a:tcPr/>
                </a:tc>
                <a:tc>
                  <a:txBody>
                    <a:bodyPr/>
                    <a:lstStyle/>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_</a:t>
                      </a:r>
                      <a:r>
                        <a:rPr lang="en-US" b="1" dirty="0" err="1">
                          <a:latin typeface="Courier New" panose="02070309020205020404" pitchFamily="49" charset="0"/>
                          <a:cs typeface="Courier New" panose="02070309020205020404" pitchFamily="49" charset="0"/>
                        </a:rPr>
                        <a:t>addSomeNumbers</a:t>
                      </a: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b="1" dirty="0" err="1">
                          <a:latin typeface="Courier New" panose="02070309020205020404" pitchFamily="49" charset="0"/>
                          <a:cs typeface="Courier New" panose="02070309020205020404" pitchFamily="49" charset="0"/>
                        </a:rPr>
                        <a:t>const</a:t>
                      </a: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b="1" dirty="0">
                        <a:solidFill>
                          <a:srgbClr val="FF0000"/>
                        </a:solidFill>
                      </a:endParaRP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Stuff1</a:t>
                      </a: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b="1" dirty="0">
                          <a:latin typeface="Courier New" panose="02070309020205020404" pitchFamily="49" charset="0"/>
                          <a:cs typeface="Courier New" panose="02070309020205020404" pitchFamily="49" charset="0"/>
                        </a:rPr>
                        <a:t>52CardDeck</a:t>
                      </a: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b="1" dirty="0">
                          <a:latin typeface="Courier New" panose="02070309020205020404" pitchFamily="49" charset="0"/>
                          <a:cs typeface="Courier New" panose="02070309020205020404" pitchFamily="49" charset="0"/>
                        </a:rPr>
                        <a:t>programming101</a:t>
                      </a: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r>
                        <a:rPr lang="en-US" b="1" dirty="0">
                          <a:latin typeface="Courier New" panose="02070309020205020404" pitchFamily="49" charset="0"/>
                          <a:cs typeface="Courier New" panose="02070309020205020404" pitchFamily="49" charset="0"/>
                        </a:rPr>
                        <a:t>aV4ri4813</a:t>
                      </a: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09"/>
                  </a:ext>
                </a:extLst>
              </a:tr>
              <a:tr h="370840">
                <a:tc>
                  <a:txBody>
                    <a:bodyPr/>
                    <a:lstStyle/>
                    <a:p>
                      <a:r>
                        <a:rPr lang="en-US" b="1" dirty="0">
                          <a:latin typeface="Courier New" panose="02070309020205020404" pitchFamily="49" charset="0"/>
                          <a:cs typeface="Courier New" panose="02070309020205020404" pitchFamily="49" charset="0"/>
                        </a:rPr>
                        <a:t>get$</a:t>
                      </a: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10"/>
                  </a:ext>
                </a:extLst>
              </a:tr>
              <a:tr h="370840">
                <a:tc>
                  <a:txBody>
                    <a:bodyPr/>
                    <a:lstStyle/>
                    <a:p>
                      <a:r>
                        <a:rPr lang="en-US" b="1" dirty="0">
                          <a:latin typeface="Courier New" panose="02070309020205020404" pitchFamily="49" charset="0"/>
                          <a:cs typeface="Courier New" panose="02070309020205020404" pitchFamily="49" charset="0"/>
                        </a:rPr>
                        <a:t>end Pointer</a:t>
                      </a:r>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0011"/>
                  </a:ext>
                </a:extLst>
              </a:tr>
            </a:tbl>
          </a:graphicData>
        </a:graphic>
      </p:graphicFrame>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lstStyle/>
          <a:p>
            <a:pPr marL="0" indent="0" algn="ctr">
              <a:buNone/>
            </a:pPr>
            <a:r>
              <a:rPr lang="en-US" sz="2800" dirty="0"/>
              <a:t>Are these </a:t>
            </a:r>
            <a:r>
              <a:rPr lang="en-US" sz="2800" i="1" dirty="0"/>
              <a:t>legal</a:t>
            </a:r>
            <a:r>
              <a:rPr lang="en-US" sz="2800" dirty="0"/>
              <a:t> variable names?</a:t>
            </a:r>
          </a:p>
          <a:p>
            <a:pPr marL="0" indent="0" algn="ctr">
              <a:buNone/>
            </a:pPr>
            <a:endParaRPr lang="en-US" sz="1800" dirty="0"/>
          </a:p>
        </p:txBody>
      </p:sp>
    </p:spTree>
    <p:extLst>
      <p:ext uri="{BB962C8B-B14F-4D97-AF65-F5344CB8AC3E}">
        <p14:creationId xmlns:p14="http://schemas.microsoft.com/office/powerpoint/2010/main" val="201280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9"/>
                                          </p:stCondLst>
                                        </p:cTn>
                                        <p:tgtEl>
                                          <p:spTgt spid="5"/>
                                        </p:tgtEl>
                                        <p:attrNameLst>
                                          <p:attrName>style.visibility</p:attrName>
                                        </p:attrNameLst>
                                      </p:cBhvr>
                                      <p:to>
                                        <p:strVal val="hidden"/>
                                      </p:to>
                                    </p:set>
                                  </p:childTnLst>
                                </p:cTn>
                              </p:par>
                            </p:childTnLst>
                          </p:cTn>
                        </p:par>
                        <p:par>
                          <p:cTn id="7" fill="hold">
                            <p:stCondLst>
                              <p:cond delay="10"/>
                            </p:stCondLst>
                            <p:childTnLst>
                              <p:par>
                                <p:cTn id="8" presetID="1" presetClass="entr" presetSubtype="0" fill="hold" nodeType="afterEffect">
                                  <p:stCondLst>
                                    <p:cond delay="0"/>
                                  </p:stCondLst>
                                  <p:childTnLst>
                                    <p:set>
                                      <p:cBhvr>
                                        <p:cTn id="9"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A variable’s type determines:</a:t>
            </a:r>
          </a:p>
          <a:p>
            <a:pPr lvl="1"/>
            <a:r>
              <a:rPr lang="en-US" dirty="0"/>
              <a:t>How much memory it occupies</a:t>
            </a:r>
          </a:p>
          <a:p>
            <a:pPr lvl="1"/>
            <a:r>
              <a:rPr lang="en-US" dirty="0"/>
              <a:t>How the bit pattern stored is interpreted</a:t>
            </a:r>
          </a:p>
          <a:p>
            <a:pPr lvl="1"/>
            <a:r>
              <a:rPr lang="en-US" dirty="0"/>
              <a:t>Specifies how a function’s return value is to be interpreted</a:t>
            </a:r>
          </a:p>
          <a:p>
            <a:r>
              <a:rPr lang="en-US" dirty="0"/>
              <a:t>C “types” can be either predefined or derived</a:t>
            </a:r>
          </a:p>
          <a:p>
            <a:r>
              <a:rPr lang="en-US" dirty="0"/>
              <a:t>Predefined types:</a:t>
            </a:r>
          </a:p>
          <a:p>
            <a:pPr lvl="1"/>
            <a:r>
              <a:rPr lang="en-US" dirty="0"/>
              <a:t>Basic types</a:t>
            </a:r>
          </a:p>
          <a:p>
            <a:pPr lvl="2"/>
            <a:r>
              <a:rPr lang="en-US" dirty="0"/>
              <a:t>Integer types</a:t>
            </a:r>
          </a:p>
          <a:p>
            <a:pPr lvl="2"/>
            <a:r>
              <a:rPr lang="en-US" dirty="0"/>
              <a:t>Floating types</a:t>
            </a:r>
          </a:p>
          <a:p>
            <a:pPr lvl="1"/>
            <a:r>
              <a:rPr lang="en-US" dirty="0">
                <a:ln w="12700">
                  <a:solidFill>
                    <a:schemeClr val="bg1"/>
                  </a:solidFill>
                </a:ln>
                <a:solidFill>
                  <a:schemeClr val="accent4">
                    <a:lumMod val="50000"/>
                  </a:schemeClr>
                </a:solidFill>
                <a:effectLst>
                  <a:outerShdw blurRad="50800" dist="50800" dir="5400000" algn="ctr" rotWithShape="0">
                    <a:schemeClr val="accent4">
                      <a:lumMod val="50000"/>
                    </a:schemeClr>
                  </a:outerShdw>
                </a:effectLst>
              </a:rPr>
              <a:t>void</a:t>
            </a:r>
          </a:p>
        </p:txBody>
      </p:sp>
    </p:spTree>
    <p:extLst>
      <p:ext uri="{BB962C8B-B14F-4D97-AF65-F5344CB8AC3E}">
        <p14:creationId xmlns:p14="http://schemas.microsoft.com/office/powerpoint/2010/main" val="208781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graphicFrame>
        <p:nvGraphicFramePr>
          <p:cNvPr id="4" name="Content Placeholder 3"/>
          <p:cNvGraphicFramePr>
            <a:graphicFrameLocks noGrp="1"/>
          </p:cNvGraphicFramePr>
          <p:nvPr>
            <p:ph idx="1"/>
            <p:extLst/>
          </p:nvPr>
        </p:nvGraphicFramePr>
        <p:xfrm>
          <a:off x="304800" y="1346200"/>
          <a:ext cx="8534400" cy="4399280"/>
        </p:xfrm>
        <a:graphic>
          <a:graphicData uri="http://schemas.openxmlformats.org/drawingml/2006/table">
            <a:tbl>
              <a:tblPr firstRow="1" bandRow="1">
                <a:tableStyleId>{5C22544A-7EE6-4342-B048-85BDC9FD1C3A}</a:tableStyleId>
              </a:tblPr>
              <a:tblGrid>
                <a:gridCol w="1625211">
                  <a:extLst>
                    <a:ext uri="{9D8B030D-6E8A-4147-A177-3AD203B41FA5}">
                      <a16:colId xmlns:a16="http://schemas.microsoft.com/office/drawing/2014/main" val="20000"/>
                    </a:ext>
                  </a:extLst>
                </a:gridCol>
                <a:gridCol w="4064389">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370840">
                <a:tc>
                  <a:txBody>
                    <a:bodyPr/>
                    <a:lstStyle/>
                    <a:p>
                      <a:pPr algn="ctr"/>
                      <a:r>
                        <a:rPr lang="en-US" dirty="0"/>
                        <a:t>Keyword</a:t>
                      </a:r>
                    </a:p>
                  </a:txBody>
                  <a:tcPr anchor="ctr"/>
                </a:tc>
                <a:tc>
                  <a:txBody>
                    <a:bodyPr/>
                    <a:lstStyle/>
                    <a:p>
                      <a:pPr algn="ctr"/>
                      <a:r>
                        <a:rPr lang="en-US" dirty="0"/>
                        <a:t>Description</a:t>
                      </a:r>
                    </a:p>
                  </a:txBody>
                  <a:tcPr anchor="ctr"/>
                </a:tc>
                <a:tc>
                  <a:txBody>
                    <a:bodyPr/>
                    <a:lstStyle/>
                    <a:p>
                      <a:pPr algn="ctr"/>
                      <a:r>
                        <a:rPr lang="en-US" dirty="0"/>
                        <a:t>Example Values</a:t>
                      </a:r>
                    </a:p>
                  </a:txBody>
                  <a:tcPr anchor="ct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char</a:t>
                      </a:r>
                    </a:p>
                  </a:txBody>
                  <a:tcPr anchor="ctr"/>
                </a:tc>
                <a:tc>
                  <a:txBody>
                    <a:bodyPr/>
                    <a:lstStyle/>
                    <a:p>
                      <a:r>
                        <a:rPr lang="en-US" dirty="0"/>
                        <a:t>One</a:t>
                      </a:r>
                      <a:r>
                        <a:rPr lang="en-US" baseline="0" dirty="0"/>
                        <a:t> character in the local character set</a:t>
                      </a:r>
                      <a:endParaRPr lang="en-US" dirty="0"/>
                    </a:p>
                  </a:txBody>
                  <a:tcPr anchor="ctr"/>
                </a:tc>
                <a:tc>
                  <a:txBody>
                    <a:bodyPr/>
                    <a:lstStyle/>
                    <a:p>
                      <a:r>
                        <a:rPr lang="en-US" dirty="0">
                          <a:latin typeface="Courier New" panose="02070309020205020404" pitchFamily="49" charset="0"/>
                          <a:cs typeface="Courier New" panose="02070309020205020404" pitchFamily="49" charset="0"/>
                        </a:rPr>
                        <a:t>‘A’</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42</a:t>
                      </a:r>
                    </a:p>
                  </a:txBody>
                  <a:tcPr anchor="ctr"/>
                </a:tc>
                <a:extLst>
                  <a:ext uri="{0D108BD9-81ED-4DB2-BD59-A6C34878D82A}">
                    <a16:rowId xmlns:a16="http://schemas.microsoft.com/office/drawing/2014/main" val="10001"/>
                  </a:ext>
                </a:extLst>
              </a:tr>
              <a:tr h="370840">
                <a:tc>
                  <a:txBody>
                    <a:bodyPr/>
                    <a:lstStyle/>
                    <a:p>
                      <a:r>
                        <a:rPr lang="en-US" b="1" dirty="0" err="1">
                          <a:latin typeface="Courier New" panose="02070309020205020404" pitchFamily="49" charset="0"/>
                          <a:cs typeface="Courier New" panose="02070309020205020404" pitchFamily="49" charset="0"/>
                        </a:rPr>
                        <a:t>int</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dirty="0"/>
                        <a:t>An integer</a:t>
                      </a:r>
                    </a:p>
                  </a:txBody>
                  <a:tcPr anchor="ctr"/>
                </a:tc>
                <a:tc>
                  <a:txBody>
                    <a:bodyPr/>
                    <a:lstStyle/>
                    <a:p>
                      <a:r>
                        <a:rPr lang="en-US" dirty="0">
                          <a:latin typeface="Courier New" panose="02070309020205020404" pitchFamily="49" charset="0"/>
                          <a:cs typeface="Courier New" panose="02070309020205020404" pitchFamily="49" charset="0"/>
                        </a:rPr>
                        <a:t>-31337</a:t>
                      </a:r>
                    </a:p>
                    <a:p>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8338</a:t>
                      </a:r>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float</a:t>
                      </a:r>
                    </a:p>
                  </a:txBody>
                  <a:tcPr anchor="ctr"/>
                </a:tc>
                <a:tc>
                  <a:txBody>
                    <a:bodyPr/>
                    <a:lstStyle/>
                    <a:p>
                      <a:r>
                        <a:rPr lang="en-US" dirty="0"/>
                        <a:t>Single-precision floating</a:t>
                      </a:r>
                      <a:r>
                        <a:rPr lang="en-US" baseline="0" dirty="0"/>
                        <a:t> point </a:t>
                      </a:r>
                    </a:p>
                    <a:p>
                      <a:r>
                        <a:rPr lang="en-US" baseline="0" dirty="0"/>
                        <a:t>(6 decimal places)</a:t>
                      </a:r>
                      <a:endParaRPr lang="en-US" dirty="0"/>
                    </a:p>
                  </a:txBody>
                  <a:tcPr anchor="ctr"/>
                </a:tc>
                <a:tc>
                  <a:txBody>
                    <a:bodyPr/>
                    <a:lstStyle/>
                    <a:p>
                      <a:r>
                        <a:rPr lang="en-US" dirty="0">
                          <a:latin typeface="Courier New" panose="02070309020205020404" pitchFamily="49" charset="0"/>
                          <a:cs typeface="Courier New" panose="02070309020205020404" pitchFamily="49" charset="0"/>
                        </a:rPr>
                        <a:t>3.14</a:t>
                      </a:r>
                    </a:p>
                    <a:p>
                      <a:r>
                        <a:rPr lang="en-US" dirty="0">
                          <a:latin typeface="Courier New" panose="02070309020205020404" pitchFamily="49" charset="0"/>
                          <a:cs typeface="Courier New" panose="02070309020205020404" pitchFamily="49" charset="0"/>
                        </a:rPr>
                        <a:t>2.71828</a:t>
                      </a:r>
                    </a:p>
                    <a:p>
                      <a:r>
                        <a:rPr lang="en-US" dirty="0">
                          <a:latin typeface="Courier New" panose="02070309020205020404" pitchFamily="49" charset="0"/>
                          <a:cs typeface="Courier New" panose="02070309020205020404" pitchFamily="49" charset="0"/>
                        </a:rPr>
                        <a:t>42.0</a:t>
                      </a:r>
                    </a:p>
                  </a:txBody>
                  <a:tcPr anchor="ct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double</a:t>
                      </a:r>
                    </a:p>
                  </a:txBody>
                  <a:tcPr anchor="ctr"/>
                </a:tc>
                <a:tc>
                  <a:txBody>
                    <a:bodyPr/>
                    <a:lstStyle/>
                    <a:p>
                      <a:r>
                        <a:rPr lang="en-US" dirty="0"/>
                        <a:t>Double-precision floating point</a:t>
                      </a:r>
                    </a:p>
                    <a:p>
                      <a:r>
                        <a:rPr lang="en-US" dirty="0"/>
                        <a:t>(15 decimal places)</a:t>
                      </a:r>
                    </a:p>
                  </a:txBody>
                  <a:tcPr anchor="ctr"/>
                </a:tc>
                <a:tc>
                  <a:txBody>
                    <a:bodyPr/>
                    <a:lstStyle/>
                    <a:p>
                      <a:r>
                        <a:rPr lang="en-US" sz="1800" b="0" kern="1200" dirty="0">
                          <a:solidFill>
                            <a:schemeClr val="dk1"/>
                          </a:solidFill>
                          <a:effectLst/>
                          <a:latin typeface="Courier New" panose="02070309020205020404" pitchFamily="49" charset="0"/>
                          <a:ea typeface="+mn-ea"/>
                          <a:cs typeface="Courier New" panose="02070309020205020404" pitchFamily="49" charset="0"/>
                        </a:rPr>
                        <a:t>3.14159265359</a:t>
                      </a:r>
                    </a:p>
                    <a:p>
                      <a:r>
                        <a:rPr lang="en-US" dirty="0">
                          <a:latin typeface="Courier New" panose="02070309020205020404" pitchFamily="49" charset="0"/>
                          <a:cs typeface="Courier New" panose="02070309020205020404" pitchFamily="49" charset="0"/>
                        </a:rPr>
                        <a:t>2.7182818284</a:t>
                      </a:r>
                    </a:p>
                    <a:p>
                      <a:r>
                        <a:rPr lang="en-US" dirty="0">
                          <a:latin typeface="Courier New" panose="02070309020205020404" pitchFamily="49" charset="0"/>
                          <a:cs typeface="Courier New" panose="02070309020205020404" pitchFamily="49" charset="0"/>
                        </a:rPr>
                        <a:t>42.0</a:t>
                      </a:r>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void</a:t>
                      </a:r>
                    </a:p>
                  </a:txBody>
                  <a:tcPr anchor="ctr"/>
                </a:tc>
                <a:tc>
                  <a:txBody>
                    <a:bodyPr/>
                    <a:lstStyle/>
                    <a:p>
                      <a:r>
                        <a:rPr lang="en-US" dirty="0"/>
                        <a:t>No value is available</a:t>
                      </a:r>
                    </a:p>
                  </a:txBody>
                  <a:tcPr anchor="ctr"/>
                </a:tc>
                <a:tc>
                  <a:txBody>
                    <a:bodyPr/>
                    <a:lstStyle/>
                    <a:p>
                      <a:endParaRPr lang="en-US" dirty="0">
                        <a:latin typeface="Courier New" panose="02070309020205020404" pitchFamily="49" charset="0"/>
                        <a:cs typeface="Courier New" panose="02070309020205020404" pitchFamily="49" charset="0"/>
                      </a:endParaRPr>
                    </a:p>
                  </a:txBody>
                  <a:tcPr anchor="c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2754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1</a:t>
            </a:r>
          </a:p>
        </p:txBody>
      </p:sp>
      <p:sp>
        <p:nvSpPr>
          <p:cNvPr id="3" name="Content Placeholder 2"/>
          <p:cNvSpPr>
            <a:spLocks noGrp="1"/>
          </p:cNvSpPr>
          <p:nvPr>
            <p:ph idx="1"/>
          </p:nvPr>
        </p:nvSpPr>
        <p:spPr>
          <a:xfrm>
            <a:off x="424657" y="1295400"/>
            <a:ext cx="8294687" cy="5257800"/>
          </a:xfrm>
          <a:solidFill>
            <a:schemeClr val="accent4"/>
          </a:solidFill>
          <a:ln>
            <a:solidFill>
              <a:schemeClr val="bg1"/>
            </a:solidFill>
          </a:ln>
        </p:spPr>
        <p:txBody>
          <a:bodyPr anchor="ctr"/>
          <a:lstStyle/>
          <a:p>
            <a:pPr marL="0" indent="0">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integer = 1;</a:t>
            </a:r>
          </a:p>
          <a:p>
            <a:pPr marL="0" indent="0">
              <a:buNone/>
            </a:pPr>
            <a:r>
              <a:rPr lang="en-US" sz="1800" dirty="0">
                <a:latin typeface="Courier New" panose="02070309020205020404" pitchFamily="49" charset="0"/>
                <a:cs typeface="Courier New" panose="02070309020205020404" pitchFamily="49" charset="0"/>
              </a:rPr>
              <a:t>	float </a:t>
            </a:r>
            <a:r>
              <a:rPr lang="en-US" sz="1800" dirty="0" err="1">
                <a:latin typeface="Courier New" panose="02070309020205020404" pitchFamily="49" charset="0"/>
                <a:cs typeface="Courier New" panose="02070309020205020404" pitchFamily="49" charset="0"/>
              </a:rPr>
              <a:t>singlePrecision</a:t>
            </a:r>
            <a:r>
              <a:rPr lang="en-US" sz="1800" dirty="0">
                <a:latin typeface="Courier New" panose="02070309020205020404" pitchFamily="49" charset="0"/>
                <a:cs typeface="Courier New" panose="02070309020205020404" pitchFamily="49" charset="0"/>
              </a:rPr>
              <a:t> = 2.2;</a:t>
            </a:r>
          </a:p>
          <a:p>
            <a:pPr marL="0" indent="0">
              <a:buNone/>
            </a:pPr>
            <a:r>
              <a:rPr lang="en-US" sz="1800" dirty="0">
                <a:latin typeface="Courier New" panose="02070309020205020404" pitchFamily="49" charset="0"/>
                <a:cs typeface="Courier New" panose="02070309020205020404" pitchFamily="49" charset="0"/>
              </a:rPr>
              <a:t>	double </a:t>
            </a:r>
            <a:r>
              <a:rPr lang="en-US" sz="1800" dirty="0" err="1">
                <a:latin typeface="Courier New" panose="02070309020205020404" pitchFamily="49" charset="0"/>
                <a:cs typeface="Courier New" panose="02070309020205020404" pitchFamily="49" charset="0"/>
              </a:rPr>
              <a:t>doublePrecision</a:t>
            </a:r>
            <a:r>
              <a:rPr lang="en-US" sz="1800" dirty="0">
                <a:latin typeface="Courier New" panose="02070309020205020404" pitchFamily="49" charset="0"/>
                <a:cs typeface="Courier New" panose="02070309020205020404" pitchFamily="49" charset="0"/>
              </a:rPr>
              <a:t> = 3.3;</a:t>
            </a:r>
          </a:p>
          <a:p>
            <a:pPr marL="0" indent="0">
              <a:buNone/>
            </a:pPr>
            <a:r>
              <a:rPr lang="en-US" sz="1800" dirty="0">
                <a:latin typeface="Courier New" panose="02070309020205020404" pitchFamily="49" charset="0"/>
                <a:cs typeface="Courier New" panose="02070309020205020404" pitchFamily="49" charset="0"/>
              </a:rPr>
              <a:t>	char singleChar1 = ‘$’;</a:t>
            </a:r>
          </a:p>
          <a:p>
            <a:pPr marL="0" indent="0">
              <a:buNone/>
            </a:pPr>
            <a:r>
              <a:rPr lang="en-US" sz="1800" dirty="0">
                <a:latin typeface="Courier New" panose="02070309020205020404" pitchFamily="49" charset="0"/>
                <a:cs typeface="Courier New" panose="02070309020205020404" pitchFamily="49" charset="0"/>
              </a:rPr>
              <a:t>	char singleChar2 = 33;</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(“Your integer is %d \n”, integer);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(“Your float is %f \n”, </a:t>
            </a:r>
            <a:r>
              <a:rPr lang="en-US" sz="1800" dirty="0" err="1">
                <a:latin typeface="Courier New" panose="02070309020205020404" pitchFamily="49" charset="0"/>
                <a:cs typeface="Courier New" panose="02070309020205020404" pitchFamily="49" charset="0"/>
              </a:rPr>
              <a:t>singlePrecision</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(“Your double is %lf \n”, </a:t>
            </a:r>
            <a:r>
              <a:rPr lang="en-US" sz="1800" dirty="0" err="1">
                <a:latin typeface="Courier New" panose="02070309020205020404" pitchFamily="49" charset="0"/>
                <a:cs typeface="Courier New" panose="02070309020205020404" pitchFamily="49" charset="0"/>
              </a:rPr>
              <a:t>doublePrecision</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(“Your first char is %c \n”, singleChar1);</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(“Your second char is %c \n”, singleChar2);</a:t>
            </a:r>
          </a:p>
          <a:p>
            <a:pPr marL="0" indent="0">
              <a:buNone/>
            </a:pPr>
            <a:r>
              <a:rPr lang="en-US" sz="1800" dirty="0">
                <a:latin typeface="Courier New" panose="02070309020205020404" pitchFamily="49" charset="0"/>
                <a:cs typeface="Courier New" panose="02070309020205020404" pitchFamily="49" charset="0"/>
              </a:rPr>
              <a:t>	return 0;</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767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Sizes</a:t>
            </a:r>
          </a:p>
        </p:txBody>
      </p:sp>
      <p:sp>
        <p:nvSpPr>
          <p:cNvPr id="3" name="Content Placeholder 2"/>
          <p:cNvSpPr>
            <a:spLocks noGrp="1"/>
          </p:cNvSpPr>
          <p:nvPr>
            <p:ph idx="1"/>
          </p:nvPr>
        </p:nvSpPr>
        <p:spPr/>
        <p:txBody>
          <a:bodyPr/>
          <a:lstStyle/>
          <a:p>
            <a:pPr marL="0" indent="0" algn="ctr">
              <a:buNone/>
            </a:pPr>
            <a:r>
              <a:rPr lang="en-US" sz="2800" dirty="0"/>
              <a:t>Why does size matter? </a:t>
            </a:r>
          </a:p>
          <a:p>
            <a:endParaRPr lang="en-US" dirty="0"/>
          </a:p>
          <a:p>
            <a:r>
              <a:rPr lang="en-US" dirty="0"/>
              <a:t>Size sets limits on the information that can be stored</a:t>
            </a:r>
          </a:p>
          <a:p>
            <a:r>
              <a:rPr lang="en-US" dirty="0"/>
              <a:t>Computers have a finite amount of free memory</a:t>
            </a:r>
          </a:p>
          <a:p>
            <a:r>
              <a:rPr lang="en-US" dirty="0"/>
              <a:t>Data type sizes vary depending on hardware and software environments</a:t>
            </a:r>
          </a:p>
          <a:p>
            <a:r>
              <a:rPr lang="en-US" dirty="0"/>
              <a:t>Important when allocating blocks of memory</a:t>
            </a:r>
          </a:p>
          <a:p>
            <a:r>
              <a:rPr lang="en-US" dirty="0"/>
              <a:t>Not safe to presume the size of any data type</a:t>
            </a:r>
          </a:p>
          <a:p>
            <a:r>
              <a:rPr lang="en-US" dirty="0"/>
              <a:t>Minimal memory usage may be necessary for small devices</a:t>
            </a:r>
          </a:p>
          <a:p>
            <a:r>
              <a:rPr lang="en-US" dirty="0"/>
              <a:t>Sometimes “tight code” is a requirement</a:t>
            </a:r>
          </a:p>
        </p:txBody>
      </p:sp>
    </p:spTree>
    <p:extLst>
      <p:ext uri="{BB962C8B-B14F-4D97-AF65-F5344CB8AC3E}">
        <p14:creationId xmlns:p14="http://schemas.microsoft.com/office/powerpoint/2010/main" val="868206721"/>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_dlc_DocId xmlns="b46a1f42-d9ef-485c-a1c8-eb38d14efb06">688CW-1390982759-733</_dlc_DocId>
    <_dlc_DocIdUrl xmlns="b46a1f42-d9ef-485c-a1c8-eb38d14efb06">
      <Url>https://org1.eis.af.mil/sites/688iow/318IOG/90ios/DOT/_layouts/DocIdRedir.aspx?ID=688CW-1390982759-733</Url>
      <Description>688CW-1390982759-733</Description>
    </_dlc_DocIdUrl>
  </documentManagement>
</p:properties>
</file>

<file path=customXml/itemProps1.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2.xml><?xml version="1.0" encoding="utf-8"?>
<ds:datastoreItem xmlns:ds="http://schemas.openxmlformats.org/officeDocument/2006/customXml" ds:itemID="{AB867980-D765-4A8F-AE68-95B8743B336B}">
  <ds:schemaRefs>
    <ds:schemaRef ds:uri="http://schemas.microsoft.com/sharepoint/events"/>
  </ds:schemaRefs>
</ds:datastoreItem>
</file>

<file path=customXml/itemProps3.xml><?xml version="1.0" encoding="utf-8"?>
<ds:datastoreItem xmlns:ds="http://schemas.openxmlformats.org/officeDocument/2006/customXml" ds:itemID="{0685914C-7775-4CD6-9142-C62210DC3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7674591-288E-407E-B9B8-EFC3D90616AD}">
  <ds:schemaRefs>
    <ds:schemaRef ds:uri="http://purl.org/dc/elements/1.1/"/>
    <ds:schemaRef ds:uri="http://purl.org/dc/dcmitype/"/>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b46a1f42-d9ef-485c-a1c8-eb38d14efb0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7598</TotalTime>
  <Words>2017</Words>
  <Application>Microsoft Office PowerPoint</Application>
  <PresentationFormat>On-screen Show (4:3)</PresentationFormat>
  <Paragraphs>648</Paragraphs>
  <Slides>23</Slides>
  <Notes>16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Generic</vt:lpstr>
      <vt:lpstr>Variables in C</vt:lpstr>
      <vt:lpstr>Outline</vt:lpstr>
      <vt:lpstr>Coding Style Guide</vt:lpstr>
      <vt:lpstr>Variable Names</vt:lpstr>
      <vt:lpstr>Variable Names</vt:lpstr>
      <vt:lpstr>Data Types</vt:lpstr>
      <vt:lpstr>Data Types</vt:lpstr>
      <vt:lpstr>Demonstration Lab 1</vt:lpstr>
      <vt:lpstr>Sizes</vt:lpstr>
      <vt:lpstr>Sizes</vt:lpstr>
      <vt:lpstr>Sizes</vt:lpstr>
      <vt:lpstr>Demonstration Lab 1-2</vt:lpstr>
      <vt:lpstr>Declarations</vt:lpstr>
      <vt:lpstr>Declarations</vt:lpstr>
      <vt:lpstr>Initialization</vt:lpstr>
      <vt:lpstr>Performance Lab 1</vt:lpstr>
      <vt:lpstr>Keywords</vt:lpstr>
      <vt:lpstr>Type Conversions</vt:lpstr>
      <vt:lpstr>Type Conversions</vt:lpstr>
      <vt:lpstr>Type Conversions</vt:lpstr>
      <vt:lpstr>Demonstration Lab 3</vt:lpstr>
      <vt:lpstr>Performance Lab 2</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340</cp:revision>
  <dcterms:created xsi:type="dcterms:W3CDTF">2012-04-23T20:09:00Z</dcterms:created>
  <dcterms:modified xsi:type="dcterms:W3CDTF">2017-08-23T20:21:51Z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c136a0f4-247c-46ac-ba6c-6ed68ce5b7da</vt:lpwstr>
  </property>
</Properties>
</file>