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55"/>
  </p:notesMasterIdLst>
  <p:sldIdLst>
    <p:sldId id="310"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79" r:id="rId20"/>
    <p:sldId id="326" r:id="rId21"/>
    <p:sldId id="327" r:id="rId22"/>
    <p:sldId id="328" r:id="rId23"/>
    <p:sldId id="329" r:id="rId24"/>
    <p:sldId id="330"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80" r:id="rId43"/>
    <p:sldId id="381" r:id="rId44"/>
    <p:sldId id="359" r:id="rId45"/>
    <p:sldId id="383" r:id="rId46"/>
    <p:sldId id="384" r:id="rId47"/>
    <p:sldId id="360" r:id="rId48"/>
    <p:sldId id="361" r:id="rId49"/>
    <p:sldId id="382" r:id="rId50"/>
    <p:sldId id="362" r:id="rId51"/>
    <p:sldId id="363" r:id="rId52"/>
    <p:sldId id="364" r:id="rId53"/>
    <p:sldId id="37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062" autoAdjust="0"/>
  </p:normalViewPr>
  <p:slideViewPr>
    <p:cSldViewPr>
      <p:cViewPr varScale="1">
        <p:scale>
          <a:sx n="59" d="100"/>
          <a:sy n="59" d="100"/>
        </p:scale>
        <p:origin x="1186" y="4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a:t>
            </a:fld>
            <a:endParaRPr lang="en-US" dirty="0"/>
          </a:p>
        </p:txBody>
      </p:sp>
    </p:spTree>
    <p:extLst>
      <p:ext uri="{BB962C8B-B14F-4D97-AF65-F5344CB8AC3E}">
        <p14:creationId xmlns:p14="http://schemas.microsoft.com/office/powerpoint/2010/main" val="12148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http://linux.die.net/man/3/printf</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3059107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you use the instructor-provided shell code… even</a:t>
            </a:r>
            <a:r>
              <a:rPr lang="en-US" baseline="0" dirty="0"/>
              <a:t> if you live-code this lab in front of the students.  The instructor-provided shell code includes a multitude of unit tests for the function.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3474298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Pre-defined return values:</a:t>
            </a:r>
          </a:p>
          <a:p>
            <a:r>
              <a:rPr lang="en-US" dirty="0"/>
              <a:t>	ERR_NONE_FOUND		No occurrences of </a:t>
            </a:r>
            <a:r>
              <a:rPr lang="en-US" dirty="0" err="1"/>
              <a:t>findThisChar</a:t>
            </a:r>
            <a:r>
              <a:rPr lang="en-US" baseline="0" dirty="0"/>
              <a:t> were found</a:t>
            </a:r>
          </a:p>
          <a:p>
            <a:r>
              <a:rPr lang="en-US" baseline="0" dirty="0"/>
              <a:t>	ERR_NULL_POINTER		The string pointer “string” was NULL</a:t>
            </a:r>
          </a:p>
          <a:p>
            <a:r>
              <a:rPr lang="en-US" baseline="0" dirty="0"/>
              <a:t>	ERR_FIND_EQUALS_REPLACE	</a:t>
            </a:r>
            <a:r>
              <a:rPr lang="en-US" baseline="0" dirty="0" err="1"/>
              <a:t>findThisChar</a:t>
            </a:r>
            <a:r>
              <a:rPr lang="en-US" baseline="0" dirty="0"/>
              <a:t> == </a:t>
            </a:r>
            <a:r>
              <a:rPr lang="en-US" baseline="0" dirty="0" err="1"/>
              <a:t>replaceItWithThis</a:t>
            </a:r>
            <a:endParaRPr lang="en-US" baseline="0" dirty="0"/>
          </a:p>
          <a:p>
            <a:r>
              <a:rPr lang="en-US" baseline="0" dirty="0"/>
              <a:t>	ERR_NON_PRINTABLE_CHARACTER	</a:t>
            </a:r>
            <a:r>
              <a:rPr lang="en-US" baseline="0" dirty="0" err="1"/>
              <a:t>findThisChar</a:t>
            </a:r>
            <a:r>
              <a:rPr lang="en-US" baseline="0" dirty="0"/>
              <a:t> or </a:t>
            </a:r>
            <a:r>
              <a:rPr lang="en-US" baseline="0" dirty="0" err="1"/>
              <a:t>replaceItWithThis</a:t>
            </a:r>
            <a:r>
              <a:rPr lang="en-US" baseline="0" dirty="0"/>
              <a:t> are non-printable characters (Decimal value &lt; 32 or Decimal value &gt; 126)</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3607443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  A</a:t>
            </a:r>
            <a:r>
              <a:rPr lang="en-US" baseline="0" dirty="0"/>
              <a:t> frequent alternative to global variables is to merely pass information by value to functions (see: parameters) and from functions (see: return values).  Either passing by value (information) or passing by reference (the memory address) are preferable alternatives to global variables.  Regardless, sometimes the ease of global variables outweighs the cons of using global variables.  Sometimes, global variables can be a quick and easy alternative to the “right way” to do things.  If you ever feel the urge to declare a global variable without an explicit mandate to do so, ask yourself the question “Why can’t I just pass this value instead?”.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3339474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keyword static can be used in three major contexts: inside a function, inside a class definition, and in front of a global variable inside a file making up a </a:t>
            </a:r>
            <a:r>
              <a:rPr lang="en-US" dirty="0" err="1"/>
              <a:t>multifile</a:t>
            </a:r>
            <a:r>
              <a:rPr lang="en-US" dirty="0"/>
              <a:t> program.</a:t>
            </a:r>
          </a:p>
          <a:p>
            <a:r>
              <a:rPr lang="en-US" dirty="0"/>
              <a:t>1. When used inside a function, once the variable has been initialized, it remains in memory until the</a:t>
            </a:r>
            <a:r>
              <a:rPr lang="en-US" baseline="0" dirty="0"/>
              <a:t> program ends.</a:t>
            </a:r>
          </a:p>
          <a:p>
            <a:r>
              <a:rPr lang="en-US" baseline="0" dirty="0"/>
              <a:t>2. Class Definition – </a:t>
            </a:r>
          </a:p>
          <a:p>
            <a:r>
              <a:rPr lang="en-US" baseline="0" dirty="0"/>
              <a:t>3. Global Variable – Indicates the source code in other files that are part of the project cannot access the variable.</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2905648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global and local scope of the three initializations of </a:t>
            </a:r>
          </a:p>
          <a:p>
            <a:r>
              <a:rPr lang="en-US" baseline="0" dirty="0"/>
              <a:t>Step 2:  Click next once and discuss what the output for these statements will look like</a:t>
            </a:r>
          </a:p>
          <a:p>
            <a:r>
              <a:rPr lang="en-US" baseline="0" dirty="0"/>
              <a:t>Step 3:  Click next once and discuss why the output looks like it does</a:t>
            </a:r>
          </a:p>
          <a:p>
            <a:r>
              <a:rPr lang="en-US" baseline="0" dirty="0"/>
              <a:t>NOTE:  Sometimes it helps to write out a table.</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3610562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 scope was covered</a:t>
            </a:r>
            <a:r>
              <a:rPr lang="en-US" baseline="0" dirty="0"/>
              <a:t> previously in this objective.  This is a perfect opportunity to bring it up again with the class in the form of questions.  Block scope == local variables.  File scope == global variables.  It’s a reference to what may access that particular variable.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1222921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slides with the student.</a:t>
            </a:r>
          </a:p>
          <a:p>
            <a:pPr marL="228600" indent="-228600">
              <a:buAutoNum type="arabicPeriod"/>
            </a:pPr>
            <a:r>
              <a:rPr lang="en-US" dirty="0"/>
              <a:t>Invite the students to speculate as to the output of this code.</a:t>
            </a:r>
          </a:p>
          <a:p>
            <a:pPr marL="228600" indent="-228600">
              <a:buAutoNum type="arabicPeriod"/>
            </a:pPr>
            <a:r>
              <a:rPr lang="en-US" dirty="0"/>
              <a:t>Show</a:t>
            </a:r>
            <a:r>
              <a:rPr lang="en-US" baseline="0" dirty="0"/>
              <a:t> the students the output</a:t>
            </a:r>
          </a:p>
          <a:p>
            <a:pPr marL="228600" indent="-228600">
              <a:buAutoNum type="arabicPeriod"/>
            </a:pPr>
            <a:r>
              <a:rPr lang="en-US" baseline="0" dirty="0"/>
              <a:t>Discuss the output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1932864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slides with the student.</a:t>
            </a:r>
          </a:p>
          <a:p>
            <a:pPr marL="228600" indent="-228600">
              <a:buAutoNum type="arabicPeriod"/>
            </a:pPr>
            <a:r>
              <a:rPr lang="en-US" dirty="0"/>
              <a:t>Invite the students to speculate as to the output of this code.</a:t>
            </a:r>
          </a:p>
          <a:p>
            <a:pPr marL="228600" indent="-228600">
              <a:buAutoNum type="arabicPeriod"/>
            </a:pPr>
            <a:r>
              <a:rPr lang="en-US" dirty="0"/>
              <a:t>Show</a:t>
            </a:r>
            <a:r>
              <a:rPr lang="en-US" baseline="0" dirty="0"/>
              <a:t> the students the output</a:t>
            </a:r>
          </a:p>
          <a:p>
            <a:pPr marL="228600" indent="-228600">
              <a:buAutoNum type="arabicPeriod"/>
            </a:pPr>
            <a:r>
              <a:rPr lang="en-US" baseline="0" dirty="0"/>
              <a:t>Discuss the output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26</a:t>
            </a:fld>
            <a:endParaRPr lang="en-US" dirty="0"/>
          </a:p>
        </p:txBody>
      </p:sp>
    </p:spTree>
    <p:extLst>
      <p:ext uri="{BB962C8B-B14F-4D97-AF65-F5344CB8AC3E}">
        <p14:creationId xmlns:p14="http://schemas.microsoft.com/office/powerpoint/2010/main" val="375739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slides with the student.</a:t>
            </a:r>
          </a:p>
          <a:p>
            <a:pPr marL="228600" indent="-228600">
              <a:buAutoNum type="arabicPeriod"/>
            </a:pPr>
            <a:r>
              <a:rPr lang="en-US" dirty="0"/>
              <a:t>Invite the students to speculate as to the output of this code.</a:t>
            </a:r>
          </a:p>
          <a:p>
            <a:pPr marL="228600" indent="-228600">
              <a:buAutoNum type="arabicPeriod"/>
            </a:pPr>
            <a:r>
              <a:rPr lang="en-US" dirty="0"/>
              <a:t>Show</a:t>
            </a:r>
            <a:r>
              <a:rPr lang="en-US" baseline="0" dirty="0"/>
              <a:t> the students the output</a:t>
            </a:r>
          </a:p>
          <a:p>
            <a:pPr marL="228600" indent="-228600">
              <a:buAutoNum type="arabicPeriod"/>
            </a:pPr>
            <a:r>
              <a:rPr lang="en-US" baseline="0" dirty="0"/>
              <a:t>Discuss the output</a:t>
            </a:r>
          </a:p>
          <a:p>
            <a:pPr marL="228600" indent="-228600">
              <a:buAutoNum type="arabicPeriod"/>
            </a:pPr>
            <a:endParaRPr lang="en-US" baseline="0" dirty="0"/>
          </a:p>
          <a:p>
            <a:pPr marL="0" indent="0">
              <a:buNone/>
            </a:pPr>
            <a:r>
              <a:rPr lang="en-US" baseline="0" dirty="0"/>
              <a:t>NOTES:  The compiler will have two problems with this code.  A. </a:t>
            </a:r>
            <a:r>
              <a:rPr lang="en-US" baseline="0" dirty="0" err="1"/>
              <a:t>normVar</a:t>
            </a:r>
            <a:r>
              <a:rPr lang="en-US" baseline="0" dirty="0"/>
              <a:t> is out of scope.  It was declared inside the for loop so it has block scope to the for loop.  Main() may not access it directly because it is out of scope.  B. </a:t>
            </a:r>
            <a:r>
              <a:rPr lang="en-US" baseline="0" dirty="0" err="1"/>
              <a:t>statVar</a:t>
            </a:r>
            <a:r>
              <a:rPr lang="en-US" baseline="0" dirty="0"/>
              <a:t> is out of scope.  It was declared inside the for loop so it has block scope to the for loop.  Main() may not access it directly because it is out of scope.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27</a:t>
            </a:fld>
            <a:endParaRPr lang="en-US" dirty="0"/>
          </a:p>
        </p:txBody>
      </p:sp>
    </p:spTree>
    <p:extLst>
      <p:ext uri="{BB962C8B-B14F-4D97-AF65-F5344CB8AC3E}">
        <p14:creationId xmlns:p14="http://schemas.microsoft.com/office/powerpoint/2010/main" val="383526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p>
          <a:p>
            <a:endParaRPr lang="en-US" baseline="0" dirty="0"/>
          </a:p>
          <a:p>
            <a:r>
              <a:rPr lang="en-US" baseline="0" dirty="0"/>
              <a:t>“Extract replicated code…”  This is easy to confuse with “two or more, use a for”.  Repetitive code may be repeated 99 times and, as such, should be executed in a loop.  If that loop’s code block is executed again elsewhere in main(), that code block should be extracted into a function.  For instance, averaging numeric input (e.g., student grades, historical 1.5 mile run time) should likely be executed within a loop (take all the input until there is no more and then provide the average).  If the act of providing an average is accomplished more than once in the code then a function should be written to accomplish the task.  For instance, taking an Airman’s historical run times and providing an average doesn’t necessarily call for a function.  Writing an algorithm that takes the Airman’s run times and provides an average would likely be accomplished by a loop.  If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677071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The guidelines from the C standard were:</a:t>
            </a:r>
          </a:p>
          <a:p>
            <a:endParaRPr lang="en-US" dirty="0"/>
          </a:p>
          <a:p>
            <a:r>
              <a:rPr lang="en-US" b="1" dirty="0"/>
              <a:t>§2.1 UNITS</a:t>
            </a:r>
          </a:p>
          <a:p>
            <a:r>
              <a:rPr lang="en-US" dirty="0"/>
              <a:t>(1) Code shall be structured as units, or as stand-alone header files.</a:t>
            </a:r>
          </a:p>
          <a:p>
            <a:r>
              <a:rPr lang="en-US" dirty="0"/>
              <a:t>(2) A unit shall consist of a single header file (.h) and one or more body (.c) files. Collectively the header and body files are referred to as the source files.</a:t>
            </a:r>
          </a:p>
          <a:p>
            <a:r>
              <a:rPr lang="en-US" dirty="0"/>
              <a:t>(3) A unit header file shall contain all pertinent information required by a client unit. A unit’s client needs to access only the header file in order to use the unit.</a:t>
            </a:r>
          </a:p>
          <a:p>
            <a:r>
              <a:rPr lang="en-US" dirty="0"/>
              <a:t>(4) The unit header file shall contain #include statements for all other headers required by the unit header. This lets clients use a unit by including a single header file.</a:t>
            </a:r>
          </a:p>
          <a:p>
            <a:r>
              <a:rPr lang="en-US" dirty="0"/>
              <a:t>(5) The unit body file shall contain an #include statement for the unit header, before all other #include statements. This lets the compiler verify that all required #include statements are in the header file.</a:t>
            </a:r>
          </a:p>
          <a:p>
            <a:r>
              <a:rPr lang="en-US" dirty="0"/>
              <a:t>(6) A body file shall contain only functions associated with one unit. One body file may not provide implementations for functions declared in different headers.</a:t>
            </a:r>
          </a:p>
          <a:p>
            <a:r>
              <a:rPr lang="en-US" dirty="0"/>
              <a:t>(7) All client units that use any part of a given unit U shall include the header file for unit U; this ensures that there is only one place where the entities in unit U are defined. Client units may call only the functions defined in the unit header; they may not call functions defined in the body but not declared in the header. Client units may not access variables declared in the body but not in the header.</a:t>
            </a:r>
          </a:p>
          <a:p>
            <a:r>
              <a:rPr lang="en-US" dirty="0"/>
              <a:t>A </a:t>
            </a:r>
            <a:r>
              <a:rPr lang="en-US" i="1" dirty="0"/>
              <a:t>component</a:t>
            </a:r>
            <a:r>
              <a:rPr lang="en-US" dirty="0"/>
              <a:t> contains one or more units. For example, a math library is a component that contains multiple units such as vector, matrix, and quaternion.</a:t>
            </a:r>
          </a:p>
          <a:p>
            <a:r>
              <a:rPr lang="en-US" dirty="0"/>
              <a:t>Stand-alone header files do not have associated bodies; for example, a common types header does not declare functions, so it needs no body.</a:t>
            </a:r>
          </a:p>
          <a:p>
            <a:r>
              <a:rPr lang="en-US" dirty="0"/>
              <a:t>Some reasons for having multiple body files for a unit:</a:t>
            </a:r>
          </a:p>
          <a:p>
            <a:r>
              <a:rPr lang="en-US" dirty="0"/>
              <a:t>Part of the body code is hardware or operating system dependent, but the rest is common.</a:t>
            </a:r>
          </a:p>
          <a:p>
            <a:r>
              <a:rPr lang="en-US" dirty="0"/>
              <a:t>The files are too large.</a:t>
            </a:r>
          </a:p>
          <a:p>
            <a:r>
              <a:rPr lang="en-US" dirty="0"/>
              <a:t>The unit is a common utility package, and some projects will only use a few of the functions. Putting each function in a separate file allows the linker to exclude the ones not used from the final image.</a:t>
            </a:r>
          </a:p>
          <a:p>
            <a:r>
              <a:rPr lang="en-US" dirty="0"/>
              <a:t>§2.1.1 Header include rationale</a:t>
            </a:r>
          </a:p>
          <a:p>
            <a:r>
              <a:rPr lang="en-US" dirty="0"/>
              <a:t>This standard requires a unit’s header to contain #include statements for all other headers required by the unit header. Placing #include for the unit header first in the unit body allows the compiler to verify that the header contains all required #include statements.</a:t>
            </a:r>
          </a:p>
          <a:p>
            <a:r>
              <a:rPr lang="en-US" dirty="0"/>
              <a:t>An alternate design, not permitted by this standard, allows no #include statements in headers; all #includes are done in the body files. Unit header files then must contain #</a:t>
            </a:r>
            <a:r>
              <a:rPr lang="en-US" dirty="0" err="1"/>
              <a:t>ifdef</a:t>
            </a:r>
            <a:r>
              <a:rPr lang="en-US" dirty="0"/>
              <a:t> statements that check that the required headers are included in the proper order.</a:t>
            </a:r>
          </a:p>
          <a:p>
            <a:r>
              <a:rPr lang="en-US" dirty="0"/>
              <a:t>One advantage of the alternate design is that the #include list in the body file is exactly the dependency list needed in a </a:t>
            </a:r>
            <a:r>
              <a:rPr lang="en-US" dirty="0" err="1"/>
              <a:t>makefile</a:t>
            </a:r>
            <a:r>
              <a:rPr lang="en-US" dirty="0"/>
              <a:t>, and this list is checked by the compiler. With the standard design, a tool must be used to generate the dependency list. However, all of the branch recommended development environments provide such a tool.</a:t>
            </a:r>
          </a:p>
          <a:p>
            <a:r>
              <a:rPr lang="en-US" dirty="0"/>
              <a:t>A major disadvantage of the alternate design is that if a unit’s required header list changes, each file that uses that unit must be edited to update the #include statement list. Also, the required header list for a compiler library unit may be different on different targets.</a:t>
            </a:r>
          </a:p>
          <a:p>
            <a:r>
              <a:rPr lang="en-US" dirty="0"/>
              <a:t>Another disadvantage of the alternate design is that compiler library header files, and other third party files, must be modified to add the required #</a:t>
            </a:r>
            <a:r>
              <a:rPr lang="en-US" dirty="0" err="1"/>
              <a:t>ifdef</a:t>
            </a:r>
            <a:r>
              <a:rPr lang="en-US" dirty="0"/>
              <a:t> statements.</a:t>
            </a:r>
          </a:p>
          <a:p>
            <a:r>
              <a:rPr lang="en-US" dirty="0"/>
              <a:t>A different common practice is to include all system header files before any project header files, in body files. This standard does not follow this practice, because some project header files may depend on system header files, either because they use the definitions in the system header, or because they want to override a system definition. Such project header files should contain #include statements for the system headers; if the body includes them first, the compiler does not check this.</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31</a:t>
            </a:fld>
            <a:endParaRPr lang="en-US" dirty="0"/>
          </a:p>
        </p:txBody>
      </p:sp>
    </p:spTree>
    <p:extLst>
      <p:ext uri="{BB962C8B-B14F-4D97-AF65-F5344CB8AC3E}">
        <p14:creationId xmlns:p14="http://schemas.microsoft.com/office/powerpoint/2010/main" val="231259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NOTES:  Invite the students to walk through this code and discuss its function.  Make note</a:t>
            </a:r>
            <a:r>
              <a:rPr lang="en-US" baseline="0" dirty="0"/>
              <a:t> that </a:t>
            </a:r>
            <a:r>
              <a:rPr lang="en-US" baseline="0" dirty="0" err="1"/>
              <a:t>stdio.h</a:t>
            </a:r>
            <a:r>
              <a:rPr lang="en-US" baseline="0" dirty="0"/>
              <a:t> is loaded with &lt;&gt; because it’s a system header.  </a:t>
            </a:r>
            <a:r>
              <a:rPr lang="en-US" baseline="0" dirty="0" err="1"/>
              <a:t>MyHeader.h</a:t>
            </a:r>
            <a:r>
              <a:rPr lang="en-US" baseline="0" dirty="0"/>
              <a:t> is loaded with “” because it is in the local directory.  If necessary, local headers can be loaded with absolute pathnames inside the “”.  After the students walk through the code, advance the slide to display the comments.</a:t>
            </a:r>
            <a:endParaRPr lang="en-US" dirty="0"/>
          </a:p>
          <a:p>
            <a:endParaRPr lang="en-US" dirty="0"/>
          </a:p>
          <a:p>
            <a:r>
              <a:rPr lang="en-US" dirty="0"/>
              <a:t>The guidelines from the C standard were:</a:t>
            </a:r>
          </a:p>
          <a:p>
            <a:endParaRPr lang="en-US" dirty="0"/>
          </a:p>
          <a:p>
            <a:r>
              <a:rPr lang="en-US" b="1" dirty="0"/>
              <a:t>§2.1 UNITS</a:t>
            </a:r>
          </a:p>
          <a:p>
            <a:r>
              <a:rPr lang="en-US" dirty="0"/>
              <a:t>(1) Code shall be structured as units, or as stand-alone header files.</a:t>
            </a:r>
          </a:p>
          <a:p>
            <a:r>
              <a:rPr lang="en-US" dirty="0"/>
              <a:t>(2) A unit shall consist of a single header file (.h) and one or more body (.c) files. Collectively the header and body files are referred to as the source files.</a:t>
            </a:r>
          </a:p>
          <a:p>
            <a:r>
              <a:rPr lang="en-US" dirty="0"/>
              <a:t>(3) A unit header file shall contain all pertinent information required by a client unit. A unit’s client needs to access only the header file in order to use the unit.</a:t>
            </a:r>
          </a:p>
          <a:p>
            <a:r>
              <a:rPr lang="en-US" dirty="0"/>
              <a:t>(4) The unit header file shall contain #include statements for all other headers required by the unit header. This lets clients use a unit by including a single header file.</a:t>
            </a:r>
          </a:p>
          <a:p>
            <a:r>
              <a:rPr lang="en-US" dirty="0"/>
              <a:t>(5) The unit body file shall contain an #include statement for the unit header, before all other #include statements. This lets the compiler verify that all required #include statements are in the header file.</a:t>
            </a:r>
          </a:p>
          <a:p>
            <a:r>
              <a:rPr lang="en-US" dirty="0"/>
              <a:t>(6) A body file shall contain only functions associated with one unit. One body file may not provide implementations for functions declared in different headers.</a:t>
            </a:r>
          </a:p>
          <a:p>
            <a:r>
              <a:rPr lang="en-US" dirty="0"/>
              <a:t>(7) All client units that use any part of a given unit U shall include the header file for unit U; this ensures that there is only one place where the entities in unit U are defined. Client units may call only the functions defined in the unit header; they may not call functions defined in the body but not declared in the header. Client units may not access variables declared in the body but not in the header.</a:t>
            </a:r>
          </a:p>
          <a:p>
            <a:r>
              <a:rPr lang="en-US" dirty="0"/>
              <a:t>A </a:t>
            </a:r>
            <a:r>
              <a:rPr lang="en-US" i="1" dirty="0"/>
              <a:t>component</a:t>
            </a:r>
            <a:r>
              <a:rPr lang="en-US" dirty="0"/>
              <a:t> contains one or more units. For example, a math library is a component that contains multiple units such as vector, matrix, and quaternion.</a:t>
            </a:r>
          </a:p>
          <a:p>
            <a:r>
              <a:rPr lang="en-US" dirty="0"/>
              <a:t>Stand-alone header files do not have associated bodies; for example, a common types header does not declare functions, so it needs no body.</a:t>
            </a:r>
          </a:p>
          <a:p>
            <a:r>
              <a:rPr lang="en-US" dirty="0"/>
              <a:t>Some reasons for having multiple body files for a unit:</a:t>
            </a:r>
          </a:p>
          <a:p>
            <a:r>
              <a:rPr lang="en-US" dirty="0"/>
              <a:t>Part of the body code is hardware or operating system dependent, but the rest is common.</a:t>
            </a:r>
          </a:p>
          <a:p>
            <a:r>
              <a:rPr lang="en-US" dirty="0"/>
              <a:t>The files are too large.</a:t>
            </a:r>
          </a:p>
          <a:p>
            <a:r>
              <a:rPr lang="en-US" dirty="0"/>
              <a:t>The unit is a common utility package, and some projects will only use a few of the functions. Putting each function in a separate file allows the linker to exclude the ones not used from the final image.</a:t>
            </a:r>
          </a:p>
          <a:p>
            <a:r>
              <a:rPr lang="en-US" dirty="0"/>
              <a:t>§2.1.1 Header include rationale</a:t>
            </a:r>
          </a:p>
          <a:p>
            <a:r>
              <a:rPr lang="en-US" dirty="0"/>
              <a:t>This standard requires a unit’s header to contain #include statements for all other headers required by the unit header. Placing #include for the unit header first in the unit body allows the compiler to verify that the header contains all required #include statements.</a:t>
            </a:r>
          </a:p>
          <a:p>
            <a:r>
              <a:rPr lang="en-US" dirty="0"/>
              <a:t>An alternate design, not permitted by this standard, allows no #include statements in headers; all #includes are done in the body files. Unit header files then must contain #</a:t>
            </a:r>
            <a:r>
              <a:rPr lang="en-US" dirty="0" err="1"/>
              <a:t>ifdef</a:t>
            </a:r>
            <a:r>
              <a:rPr lang="en-US" dirty="0"/>
              <a:t> statements that check that the required headers are included in the proper order.</a:t>
            </a:r>
          </a:p>
          <a:p>
            <a:r>
              <a:rPr lang="en-US" dirty="0"/>
              <a:t>One advantage of the alternate design is that the #include list in the body file is exactly the dependency list needed in a </a:t>
            </a:r>
            <a:r>
              <a:rPr lang="en-US" dirty="0" err="1"/>
              <a:t>makefile</a:t>
            </a:r>
            <a:r>
              <a:rPr lang="en-US" dirty="0"/>
              <a:t>, and this list is checked by the compiler. With the standard design, a tool must be used to generate the dependency list. However, all of the branch recommended development environments provide such a tool.</a:t>
            </a:r>
          </a:p>
          <a:p>
            <a:r>
              <a:rPr lang="en-US" dirty="0"/>
              <a:t>A major disadvantage of the alternate design is that if a unit’s required header list changes, each file that uses that unit must be edited to update the #include statement list. Also, the required header list for a compiler library unit may be different on different targets.</a:t>
            </a:r>
          </a:p>
          <a:p>
            <a:r>
              <a:rPr lang="en-US" dirty="0"/>
              <a:t>Another disadvantage of the alternate design is that compiler library header files, and other third party files, must be modified to add the required #</a:t>
            </a:r>
            <a:r>
              <a:rPr lang="en-US" dirty="0" err="1"/>
              <a:t>ifdef</a:t>
            </a:r>
            <a:r>
              <a:rPr lang="en-US" dirty="0"/>
              <a:t> statements.</a:t>
            </a:r>
          </a:p>
          <a:p>
            <a:r>
              <a:rPr lang="en-US" dirty="0"/>
              <a:t>A different common practice is to include all system header files before any project header files, in body files. This standard does not follow this practice, because some project header files may depend on system header files, either because they use the definitions in the system header, or because they want to override a system definition. Such project header files should contain #include statements for the system headers; if the body includes them first, the compiler does not check this.</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32</a:t>
            </a:fld>
            <a:endParaRPr lang="en-US" dirty="0"/>
          </a:p>
        </p:txBody>
      </p:sp>
    </p:spTree>
    <p:extLst>
      <p:ext uri="{BB962C8B-B14F-4D97-AF65-F5344CB8AC3E}">
        <p14:creationId xmlns:p14="http://schemas.microsoft.com/office/powerpoint/2010/main" val="3144516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a:t>
            </a:r>
            <a:r>
              <a:rPr lang="en-US" sz="1200" b="0" i="0" u="none" strike="noStrike" kern="1200" baseline="0" dirty="0">
                <a:solidFill>
                  <a:schemeClr val="tx1"/>
                </a:solidFill>
                <a:latin typeface="+mn-lt"/>
                <a:ea typeface="+mn-ea"/>
                <a:cs typeface="+mn-cs"/>
              </a:rPr>
              <a:t>he header file “</a:t>
            </a:r>
            <a:r>
              <a:rPr lang="en-US" sz="1200" b="0" i="0" u="none" strike="noStrike" kern="1200" baseline="0" dirty="0" err="1">
                <a:solidFill>
                  <a:schemeClr val="tx1"/>
                </a:solidFill>
                <a:latin typeface="+mn-lt"/>
                <a:ea typeface="+mn-ea"/>
                <a:cs typeface="+mn-cs"/>
              </a:rPr>
              <a:t>time.h</a:t>
            </a:r>
            <a:r>
              <a:rPr lang="en-US" sz="1200" b="0" i="0" u="none" strike="noStrike" kern="1200" baseline="0" dirty="0">
                <a:solidFill>
                  <a:schemeClr val="tx1"/>
                </a:solidFill>
                <a:latin typeface="+mn-lt"/>
                <a:ea typeface="+mn-ea"/>
                <a:cs typeface="+mn-cs"/>
              </a:rPr>
              <a:t>” defines constants, types, structures, and declares functions needed to process time.  “</a:t>
            </a:r>
            <a:r>
              <a:rPr lang="en-US" sz="1200" b="0" i="0" u="none" strike="noStrike" kern="1200" baseline="0" dirty="0" err="1">
                <a:solidFill>
                  <a:schemeClr val="tx1"/>
                </a:solidFill>
                <a:latin typeface="+mn-lt"/>
                <a:ea typeface="+mn-ea"/>
                <a:cs typeface="+mn-cs"/>
              </a:rPr>
              <a:t>time.h</a:t>
            </a:r>
            <a:r>
              <a:rPr lang="en-US" sz="1200" b="0" i="0" u="none" strike="noStrike" kern="1200" baseline="0" dirty="0">
                <a:solidFill>
                  <a:schemeClr val="tx1"/>
                </a:solidFill>
                <a:latin typeface="+mn-lt"/>
                <a:ea typeface="+mn-ea"/>
                <a:cs typeface="+mn-cs"/>
              </a:rPr>
              <a:t>” should </a:t>
            </a:r>
            <a:r>
              <a:rPr lang="en-US" sz="1200" b="1" i="0" u="none" strike="noStrike" kern="1200" baseline="0" dirty="0">
                <a:solidFill>
                  <a:schemeClr val="tx1"/>
                </a:solidFill>
                <a:latin typeface="+mn-lt"/>
                <a:ea typeface="+mn-ea"/>
                <a:cs typeface="+mn-cs"/>
              </a:rPr>
              <a:t>never</a:t>
            </a:r>
            <a:r>
              <a:rPr lang="en-US" sz="1200" b="0" i="0" u="none" strike="noStrike" kern="1200" baseline="0" dirty="0">
                <a:solidFill>
                  <a:schemeClr val="tx1"/>
                </a:solidFill>
                <a:latin typeface="+mn-lt"/>
                <a:ea typeface="+mn-ea"/>
                <a:cs typeface="+mn-cs"/>
              </a:rPr>
              <a:t> include any constants, types, structures, function declarations necessary to, say, process strings.  Put those in a different header file.</a:t>
            </a:r>
          </a:p>
          <a:p>
            <a:pPr marL="228600" indent="-228600">
              <a:buAutoNum type="arabicPeriod"/>
            </a:pPr>
            <a:r>
              <a:rPr lang="en-US" dirty="0"/>
              <a:t> </a:t>
            </a:r>
          </a:p>
          <a:p>
            <a:pPr marL="228600" indent="-228600">
              <a:buAutoNum type="arabicPeriod"/>
            </a:pPr>
            <a:r>
              <a:rPr lang="en-US" sz="1200" b="0" i="0" u="none" strike="noStrike" kern="1200" baseline="0" dirty="0">
                <a:solidFill>
                  <a:schemeClr val="tx1"/>
                </a:solidFill>
                <a:latin typeface="+mn-lt"/>
                <a:ea typeface="+mn-ea"/>
                <a:cs typeface="+mn-cs"/>
              </a:rPr>
              <a:t>Avoid private header filenames that are the same as library header filenames.  For example, the statement #include &lt;</a:t>
            </a:r>
            <a:r>
              <a:rPr lang="en-US" sz="1200" b="0" i="0" u="none" strike="noStrike" kern="1200" baseline="0" dirty="0" err="1">
                <a:solidFill>
                  <a:schemeClr val="tx1"/>
                </a:solidFill>
                <a:latin typeface="+mn-lt"/>
                <a:ea typeface="+mn-ea"/>
                <a:cs typeface="+mn-cs"/>
              </a:rPr>
              <a:t>math.h</a:t>
            </a:r>
            <a:r>
              <a:rPr lang="en-US" sz="1200" b="0" i="0" u="none" strike="noStrike" kern="1200" baseline="0" dirty="0">
                <a:solidFill>
                  <a:schemeClr val="tx1"/>
                </a:solidFill>
                <a:latin typeface="+mn-lt"/>
                <a:ea typeface="+mn-ea"/>
                <a:cs typeface="+mn-cs"/>
              </a:rPr>
              <a:t>&gt; will include the standard library math header file if the intended one is not found in the  current directory.</a:t>
            </a:r>
          </a:p>
          <a:p>
            <a:pPr marL="228600" indent="-228600">
              <a:buAutoNum type="arabicPeriod"/>
            </a:pPr>
            <a:r>
              <a:rPr lang="en-US" dirty="0"/>
              <a:t>Instead, use explicit #include</a:t>
            </a:r>
            <a:r>
              <a:rPr lang="en-US" baseline="0" dirty="0"/>
              <a:t> statements to include each individual header file in each program file.</a:t>
            </a:r>
          </a:p>
          <a:p>
            <a:pPr marL="228600" indent="-228600">
              <a:buAutoNum type="arabicPeriod"/>
            </a:pPr>
            <a:r>
              <a:rPr lang="en-US" dirty="0"/>
              <a:t>Refer</a:t>
            </a:r>
            <a:r>
              <a:rPr lang="en-US" baseline="0" dirty="0"/>
              <a:t> to the class’s C Coding Guide for guidelines</a:t>
            </a:r>
          </a:p>
          <a:p>
            <a:pPr marL="228600" indent="-228600">
              <a:buAutoNum type="arabicPeriod"/>
            </a:pPr>
            <a:r>
              <a:rPr lang="en-US" dirty="0"/>
              <a:t>Refer</a:t>
            </a:r>
            <a:r>
              <a:rPr lang="en-US" baseline="0" dirty="0"/>
              <a:t> to the class’s C Coding Guide for guidelines</a:t>
            </a:r>
          </a:p>
          <a:p>
            <a:pPr marL="228600" indent="-228600">
              <a:buAutoNum type="arabicPeriod"/>
            </a:pPr>
            <a:r>
              <a:rPr lang="en-US" baseline="0" dirty="0"/>
              <a:t>In large projects, other header files may use similar names.  Consider prepending names with package names.  At the very least, avoid simple and common names </a:t>
            </a:r>
            <a:r>
              <a:rPr lang="en-US" baseline="0"/>
              <a:t>like MAX </a:t>
            </a:r>
            <a:r>
              <a:rPr lang="en-US" baseline="0" dirty="0"/>
              <a:t>and MIN.</a:t>
            </a:r>
          </a:p>
          <a:p>
            <a:pPr marL="228600" indent="-228600">
              <a:buAutoNum type="arabicPeriod"/>
            </a:pPr>
            <a:r>
              <a:rPr lang="en-US" baseline="0" dirty="0"/>
              <a:t>There are exceptions to this guideline (see: C++ templates, inline C functions) but we will likely not use any exceptions in this class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33</a:t>
            </a:fld>
            <a:endParaRPr lang="en-US" dirty="0"/>
          </a:p>
        </p:txBody>
      </p:sp>
    </p:spTree>
    <p:extLst>
      <p:ext uri="{BB962C8B-B14F-4D97-AF65-F5344CB8AC3E}">
        <p14:creationId xmlns:p14="http://schemas.microsoft.com/office/powerpoint/2010/main" val="213930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34</a:t>
            </a:fld>
            <a:endParaRPr lang="en-US" dirty="0"/>
          </a:p>
        </p:txBody>
      </p:sp>
    </p:spTree>
    <p:extLst>
      <p:ext uri="{BB962C8B-B14F-4D97-AF65-F5344CB8AC3E}">
        <p14:creationId xmlns:p14="http://schemas.microsoft.com/office/powerpoint/2010/main" val="2978208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35</a:t>
            </a:fld>
            <a:endParaRPr lang="en-US" dirty="0"/>
          </a:p>
        </p:txBody>
      </p:sp>
    </p:spTree>
    <p:extLst>
      <p:ext uri="{BB962C8B-B14F-4D97-AF65-F5344CB8AC3E}">
        <p14:creationId xmlns:p14="http://schemas.microsoft.com/office/powerpoint/2010/main" val="2720308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36</a:t>
            </a:fld>
            <a:endParaRPr lang="en-US" dirty="0"/>
          </a:p>
        </p:txBody>
      </p:sp>
    </p:spTree>
    <p:extLst>
      <p:ext uri="{BB962C8B-B14F-4D97-AF65-F5344CB8AC3E}">
        <p14:creationId xmlns:p14="http://schemas.microsoft.com/office/powerpoint/2010/main" val="3939477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37</a:t>
            </a:fld>
            <a:endParaRPr lang="en-US" dirty="0"/>
          </a:p>
        </p:txBody>
      </p:sp>
    </p:spTree>
    <p:extLst>
      <p:ext uri="{BB962C8B-B14F-4D97-AF65-F5344CB8AC3E}">
        <p14:creationId xmlns:p14="http://schemas.microsoft.com/office/powerpoint/2010/main" val="792178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Requirements</a:t>
            </a:r>
          </a:p>
          <a:p>
            <a:r>
              <a:rPr lang="en-US" dirty="0"/>
              <a:t>NOTE:  Recursive function calls can be direct</a:t>
            </a:r>
            <a:r>
              <a:rPr lang="en-US" baseline="0" dirty="0"/>
              <a:t> or indirect to meet the requirements to be called “recursive”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40</a:t>
            </a:fld>
            <a:endParaRPr lang="en-US" dirty="0"/>
          </a:p>
        </p:txBody>
      </p:sp>
    </p:spTree>
    <p:extLst>
      <p:ext uri="{BB962C8B-B14F-4D97-AF65-F5344CB8AC3E}">
        <p14:creationId xmlns:p14="http://schemas.microsoft.com/office/powerpoint/2010/main" val="3124814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STEPS:  </a:t>
            </a:r>
          </a:p>
          <a:p>
            <a:r>
              <a:rPr lang="en-US" dirty="0"/>
              <a:t>	1. Ensure the class knows what a factorial is</a:t>
            </a:r>
          </a:p>
          <a:p>
            <a:r>
              <a:rPr lang="en-US" dirty="0"/>
              <a:t>	2. Discuss an</a:t>
            </a:r>
            <a:r>
              <a:rPr lang="en-US" baseline="0" dirty="0"/>
              <a:t> iterative factorial solution (not provided)</a:t>
            </a:r>
          </a:p>
          <a:p>
            <a:r>
              <a:rPr lang="en-US" baseline="0" dirty="0"/>
              <a:t>	3. Discuss the requirements for a recursive solution.  Are they met?</a:t>
            </a:r>
          </a:p>
          <a:p>
            <a:r>
              <a:rPr lang="en-US" baseline="0" dirty="0"/>
              <a:t>	4. Discuss the guidelines for a recursive solution.  Are they met?</a:t>
            </a:r>
          </a:p>
          <a:p>
            <a:r>
              <a:rPr lang="en-US" baseline="0" dirty="0"/>
              <a:t>	5. Discuss which portion of this code is the “base case” and why.  Then click next.</a:t>
            </a:r>
          </a:p>
          <a:p>
            <a:r>
              <a:rPr lang="en-US" baseline="0" dirty="0"/>
              <a:t>	6. Discuss what about this code makes it recursive.  Then click next.</a:t>
            </a:r>
            <a:endParaRPr lang="en-US" dirty="0"/>
          </a:p>
          <a:p>
            <a:endParaRPr lang="en-US" dirty="0"/>
          </a:p>
          <a:p>
            <a:r>
              <a:rPr lang="en-US" dirty="0"/>
              <a:t>Iterative factorial solution…</a:t>
            </a:r>
          </a:p>
          <a:p>
            <a:endParaRPr lang="en-US" dirty="0"/>
          </a:p>
          <a:p>
            <a:r>
              <a:rPr lang="en-US" sz="1200" b="0" i="0" u="none" strike="noStrike" kern="1200" baseline="0" dirty="0" err="1">
                <a:solidFill>
                  <a:schemeClr val="tx1"/>
                </a:solidFill>
                <a:latin typeface="+mn-lt"/>
                <a:ea typeface="+mn-ea"/>
                <a:cs typeface="+mn-cs"/>
              </a:rPr>
              <a:t>int</a:t>
            </a:r>
            <a:r>
              <a:rPr lang="en-US" sz="1200" b="0" i="0" u="none" strike="noStrike" kern="1200" baseline="0" dirty="0">
                <a:solidFill>
                  <a:schemeClr val="tx1"/>
                </a:solidFill>
                <a:latin typeface="+mn-lt"/>
                <a:ea typeface="+mn-ea"/>
                <a:cs typeface="+mn-cs"/>
              </a:rPr>
              <a:t> factorial(</a:t>
            </a:r>
            <a:r>
              <a:rPr lang="en-US" sz="1200" b="0" i="0" u="none" strike="noStrike" kern="1200" baseline="0" dirty="0" err="1">
                <a:solidFill>
                  <a:schemeClr val="tx1"/>
                </a:solidFill>
                <a:latin typeface="+mn-lt"/>
                <a:ea typeface="+mn-ea"/>
                <a:cs typeface="+mn-cs"/>
              </a:rPr>
              <a:t>int</a:t>
            </a:r>
            <a:r>
              <a:rPr lang="en-US" sz="1200" b="0" i="0" u="none" strike="noStrike" kern="1200" baseline="0" dirty="0">
                <a:solidFill>
                  <a:schemeClr val="tx1"/>
                </a:solidFill>
                <a:latin typeface="+mn-lt"/>
                <a:ea typeface="+mn-ea"/>
                <a:cs typeface="+mn-cs"/>
              </a:rPr>
              <a:t> n) </a:t>
            </a:r>
          </a:p>
          <a:p>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int</a:t>
            </a:r>
            <a:r>
              <a:rPr lang="en-US" sz="1200" b="0" i="0" u="none" strike="noStrike" kern="1200" baseline="0" dirty="0">
                <a:solidFill>
                  <a:schemeClr val="tx1"/>
                </a:solidFill>
                <a:latin typeface="+mn-lt"/>
                <a:ea typeface="+mn-ea"/>
                <a:cs typeface="+mn-cs"/>
              </a:rPr>
              <a:t> result = 1;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for (</a:t>
            </a:r>
            <a:r>
              <a:rPr lang="en-US" sz="1200" b="0" i="0" u="none" strike="noStrike" kern="1200" baseline="0" dirty="0" err="1">
                <a:solidFill>
                  <a:schemeClr val="tx1"/>
                </a:solidFill>
                <a:latin typeface="+mn-lt"/>
                <a:ea typeface="+mn-ea"/>
                <a:cs typeface="+mn-cs"/>
              </a:rPr>
              <a:t>int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 1;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&lt;= n;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 </a:t>
            </a:r>
          </a:p>
          <a:p>
            <a:r>
              <a:rPr lang="en-US" sz="1200" b="0" i="0" u="none" strike="noStrike" kern="1200" baseline="0" dirty="0">
                <a:solidFill>
                  <a:schemeClr val="tx1"/>
                </a:solidFill>
                <a:latin typeface="+mn-lt"/>
                <a:ea typeface="+mn-ea"/>
                <a:cs typeface="+mn-cs"/>
              </a:rPr>
              <a:t>		result *=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return result;</a:t>
            </a:r>
          </a:p>
          <a:p>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41</a:t>
            </a:fld>
            <a:endParaRPr lang="en-US" dirty="0"/>
          </a:p>
        </p:txBody>
      </p:sp>
    </p:spTree>
    <p:extLst>
      <p:ext uri="{BB962C8B-B14F-4D97-AF65-F5344CB8AC3E}">
        <p14:creationId xmlns:p14="http://schemas.microsoft.com/office/powerpoint/2010/main" val="2542403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EXAMPLE 1:</a:t>
            </a:r>
            <a:r>
              <a:rPr lang="en-US" baseline="0" dirty="0"/>
              <a:t>  Read an integer from the user and then countdown from that number.</a:t>
            </a:r>
            <a:endParaRPr lang="en-US" dirty="0"/>
          </a:p>
          <a:p>
            <a:r>
              <a:rPr lang="en-US" dirty="0"/>
              <a:t>NOTE:  This example arguably meets the pre</a:t>
            </a:r>
            <a:r>
              <a:rPr lang="en-US" baseline="0" dirty="0"/>
              <a:t>vious “recursion guidelines” but may not be the perfect example of how a recursive function is preferred over an iterative function.  Instead, it was chosen for its simplicity.</a:t>
            </a:r>
            <a:endParaRPr lang="en-US" dirty="0"/>
          </a:p>
          <a:p>
            <a:endParaRPr lang="en-US" dirty="0"/>
          </a:p>
          <a:p>
            <a:r>
              <a:rPr lang="en-US" dirty="0"/>
              <a:t>Step 1:  Talk to the students about what happens in this</a:t>
            </a:r>
            <a:r>
              <a:rPr lang="en-US" baseline="0" dirty="0"/>
              <a:t> code as pertinent to iterative and recursive algorithms.</a:t>
            </a:r>
          </a:p>
          <a:p>
            <a:r>
              <a:rPr lang="en-US" baseline="0" dirty="0"/>
              <a:t>Step 2:  Click next once and discuss what it would take to make </a:t>
            </a:r>
            <a:r>
              <a:rPr lang="en-US" baseline="0" dirty="0" err="1"/>
              <a:t>count_down</a:t>
            </a:r>
            <a:r>
              <a:rPr lang="en-US" baseline="0" dirty="0"/>
              <a:t> a recursive function.  Discuss what the code for a recursive </a:t>
            </a:r>
            <a:r>
              <a:rPr lang="en-US" baseline="0" dirty="0" err="1"/>
              <a:t>count_down</a:t>
            </a:r>
            <a:r>
              <a:rPr lang="en-US" baseline="0" dirty="0"/>
              <a:t>() would look like.</a:t>
            </a:r>
          </a:p>
          <a:p>
            <a:r>
              <a:rPr lang="en-US" baseline="0" dirty="0"/>
              <a:t>Step 3:  Click next once and discuss the recursive code for </a:t>
            </a:r>
            <a:r>
              <a:rPr lang="en-US" baseline="0" dirty="0" err="1"/>
              <a:t>count_down</a:t>
            </a:r>
            <a:r>
              <a:rPr lang="en-US" baseline="0" dirty="0"/>
              <a:t>().  Walk through what happens as the function recursively calls itself.</a:t>
            </a:r>
          </a:p>
          <a:p>
            <a:r>
              <a:rPr lang="en-US" baseline="0" dirty="0"/>
              <a:t>NOTE:  It can be helpful to envision the recursive execution of a recursive function with sideways pyramid pseudo-output.</a:t>
            </a:r>
          </a:p>
          <a:p>
            <a:endParaRPr lang="en-US" baseline="0" dirty="0"/>
          </a:p>
          <a:p>
            <a:r>
              <a:rPr lang="en-US" baseline="0" dirty="0" err="1"/>
              <a:t>count_down</a:t>
            </a:r>
            <a:r>
              <a:rPr lang="en-US" baseline="0" dirty="0"/>
              <a:t>(5)</a:t>
            </a:r>
          </a:p>
          <a:p>
            <a:r>
              <a:rPr lang="en-US" baseline="0" dirty="0"/>
              <a:t>= print(5) and then </a:t>
            </a:r>
            <a:r>
              <a:rPr lang="en-US" baseline="0" dirty="0" err="1"/>
              <a:t>count_down</a:t>
            </a:r>
            <a:r>
              <a:rPr lang="en-US" baseline="0" dirty="0"/>
              <a:t>(5 – 1)</a:t>
            </a:r>
          </a:p>
          <a:p>
            <a:r>
              <a:rPr lang="en-US" baseline="0" dirty="0"/>
              <a:t>= print(5) and then print(4) and then </a:t>
            </a:r>
            <a:r>
              <a:rPr lang="en-US" baseline="0" dirty="0" err="1"/>
              <a:t>count_down</a:t>
            </a:r>
            <a:r>
              <a:rPr lang="en-US" baseline="0" dirty="0"/>
              <a:t>(4 –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print(5) and then print(4) and then print(3) and then </a:t>
            </a:r>
            <a:r>
              <a:rPr lang="en-US" baseline="0" dirty="0" err="1"/>
              <a:t>count_down</a:t>
            </a:r>
            <a:r>
              <a:rPr lang="en-US" baseline="0" dirty="0"/>
              <a:t>(3 –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print(5) and then print(4) and then print(3) and then print(2) and then </a:t>
            </a:r>
            <a:r>
              <a:rPr lang="en-US" baseline="0" dirty="0" err="1"/>
              <a:t>count_down</a:t>
            </a:r>
            <a:r>
              <a:rPr lang="en-US" baseline="0" dirty="0"/>
              <a:t>(2 –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print(5) and then print(4) and then print(3) and then print(2) and then print(1) and then </a:t>
            </a:r>
            <a:r>
              <a:rPr lang="en-US" baseline="0" dirty="0" err="1"/>
              <a:t>count_down</a:t>
            </a:r>
            <a:r>
              <a:rPr lang="en-US" baseline="0" dirty="0"/>
              <a:t>(1 –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print(5) and then print(4) and then print(3) and then print(2) and then print(1) and then print(BLAST OFF!)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return and then return and then return and then return and then return and then return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return and then return and then return and then return and then return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return and then return and then return and then return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return and then return and then return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return and then return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return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main() continues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43</a:t>
            </a:fld>
            <a:endParaRPr lang="en-US" dirty="0"/>
          </a:p>
        </p:txBody>
      </p:sp>
    </p:spTree>
    <p:extLst>
      <p:ext uri="{BB962C8B-B14F-4D97-AF65-F5344CB8AC3E}">
        <p14:creationId xmlns:p14="http://schemas.microsoft.com/office/powerpoint/2010/main" val="3863167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a:t>
            </a:r>
            <a:r>
              <a:rPr lang="en-US" baseline="0"/>
              <a:t>’ conducive </a:t>
            </a:r>
            <a:r>
              <a:rPr lang="en-US" baseline="0" dirty="0"/>
              <a:t>to learning</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956150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EXAMPLE 2:  Read two integers from the user and then calculate the result</a:t>
            </a:r>
            <a:r>
              <a:rPr lang="en-US" baseline="0" dirty="0"/>
              <a:t>.</a:t>
            </a:r>
            <a:endParaRPr lang="en-US" dirty="0"/>
          </a:p>
          <a:p>
            <a:r>
              <a:rPr lang="en-US" dirty="0"/>
              <a:t>NOTE:  This example meets the pre</a:t>
            </a:r>
            <a:r>
              <a:rPr lang="en-US" baseline="0" dirty="0"/>
              <a:t>vious “recursion guidelines”.  It happens to be a classic example of recursion.</a:t>
            </a:r>
          </a:p>
          <a:p>
            <a:r>
              <a:rPr lang="en-US" baseline="0" dirty="0"/>
              <a:t>NOTE:  This example is a bit of a contrived example.  It does not handle negative values and is missing some input validation.  In an attempt to keep the code to one projector-readable slide, only the core of the functionality was included.</a:t>
            </a:r>
            <a:endParaRPr lang="en-US" dirty="0"/>
          </a:p>
          <a:p>
            <a:endParaRPr lang="en-US" dirty="0"/>
          </a:p>
          <a:p>
            <a:r>
              <a:rPr lang="en-US" dirty="0"/>
              <a:t>Step 1:  Talk to the students about what happens in this</a:t>
            </a:r>
            <a:r>
              <a:rPr lang="en-US" baseline="0" dirty="0"/>
              <a:t> code as pertinent to iterative and recursive algorithms.  Also, remind them that any number to the power of 0 is defined as 1.</a:t>
            </a:r>
          </a:p>
          <a:p>
            <a:r>
              <a:rPr lang="en-US" baseline="0" dirty="0"/>
              <a:t>Step 2:  Click next once and discuss what it would take to make pow() a recursive function.  Discuss what the code for a recursive pow() would look like.</a:t>
            </a:r>
          </a:p>
          <a:p>
            <a:r>
              <a:rPr lang="en-US" baseline="0" dirty="0"/>
              <a:t>Step 3:  Click next once and discuss the recursive code for pow().  Walk through what happens as the function recursively calls itself.  Also, take this opportunity to discuss the pros and cons of recursive functions with regard to this example.  Example Talking Point:  Is piling frames on the stack worth any “simplicity” benefit of the recursive function?</a:t>
            </a:r>
          </a:p>
          <a:p>
            <a:r>
              <a:rPr lang="en-US" baseline="0" dirty="0"/>
              <a:t>NOTE:  It can be helpful to envision the recursive execution of a recursive function with sideways pyramid pseudo-output.</a:t>
            </a:r>
          </a:p>
          <a:p>
            <a:endParaRPr lang="en-US" baseline="0" dirty="0"/>
          </a:p>
          <a:p>
            <a:r>
              <a:rPr lang="en-US" baseline="0" dirty="0"/>
              <a:t>pow(5, 4)</a:t>
            </a:r>
          </a:p>
          <a:p>
            <a:r>
              <a:rPr lang="en-US" baseline="0" dirty="0"/>
              <a:t>= 5 * pow(5, 3)</a:t>
            </a:r>
          </a:p>
          <a:p>
            <a:r>
              <a:rPr lang="en-US" baseline="0" dirty="0"/>
              <a:t>= 5 * 5 * pow (5, 2)</a:t>
            </a:r>
          </a:p>
          <a:p>
            <a:r>
              <a:rPr lang="en-US" baseline="0" dirty="0"/>
              <a:t>= 5 * 5 * 5 * pow (5, 1)</a:t>
            </a:r>
          </a:p>
          <a:p>
            <a:r>
              <a:rPr lang="en-US" baseline="0" dirty="0"/>
              <a:t>= 5 * 5 * 5 * 5 * pow(5, 0)</a:t>
            </a:r>
          </a:p>
          <a:p>
            <a:r>
              <a:rPr lang="en-US" baseline="0" dirty="0"/>
              <a:t>= 5 * 5 * 5 * 5 * 1</a:t>
            </a:r>
          </a:p>
          <a:p>
            <a:r>
              <a:rPr lang="en-US" baseline="0" dirty="0"/>
              <a:t>= 5 * 5 * 5 * 5</a:t>
            </a:r>
          </a:p>
          <a:p>
            <a:r>
              <a:rPr lang="en-US" baseline="0" dirty="0"/>
              <a:t>= 5 * 5 * 25</a:t>
            </a:r>
          </a:p>
          <a:p>
            <a:r>
              <a:rPr lang="en-US" baseline="0" dirty="0"/>
              <a:t>= 5 * 125</a:t>
            </a:r>
          </a:p>
          <a:p>
            <a:r>
              <a:rPr lang="en-US" baseline="0" dirty="0"/>
              <a:t>= 625</a:t>
            </a:r>
          </a:p>
          <a:p>
            <a:r>
              <a:rPr lang="en-US" baseline="0" dirty="0"/>
              <a:t>main() continues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44</a:t>
            </a:fld>
            <a:endParaRPr lang="en-US" dirty="0"/>
          </a:p>
        </p:txBody>
      </p:sp>
    </p:spTree>
    <p:extLst>
      <p:ext uri="{BB962C8B-B14F-4D97-AF65-F5344CB8AC3E}">
        <p14:creationId xmlns:p14="http://schemas.microsoft.com/office/powerpoint/2010/main" val="1451552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NOTE:  This example</a:t>
            </a:r>
            <a:r>
              <a:rPr lang="en-US" b="1" baseline="0" dirty="0"/>
              <a:t> was replaced with a recursive pow() example so that recursive factorial() could be used as a more in depth example to dissect in front of the class.</a:t>
            </a:r>
            <a:endParaRPr lang="en-US" b="1" dirty="0"/>
          </a:p>
          <a:p>
            <a:endParaRPr lang="en-US" dirty="0"/>
          </a:p>
          <a:p>
            <a:r>
              <a:rPr lang="en-US" dirty="0"/>
              <a:t>EXAMPLE 2:  Read an integer from the user and then calculate the factorial</a:t>
            </a:r>
            <a:r>
              <a:rPr lang="en-US" baseline="0" dirty="0"/>
              <a:t> for that number.</a:t>
            </a:r>
            <a:endParaRPr lang="en-US" dirty="0"/>
          </a:p>
          <a:p>
            <a:r>
              <a:rPr lang="en-US" dirty="0"/>
              <a:t>NOTE:  This example meets the pre</a:t>
            </a:r>
            <a:r>
              <a:rPr lang="en-US" baseline="0" dirty="0"/>
              <a:t>vious “recursion guidelines”.  It happens to be a classic example of recursion.</a:t>
            </a:r>
            <a:endParaRPr lang="en-US" dirty="0"/>
          </a:p>
          <a:p>
            <a:endParaRPr lang="en-US" dirty="0"/>
          </a:p>
          <a:p>
            <a:r>
              <a:rPr lang="en-US" dirty="0"/>
              <a:t>Step 1:  Talk to the students about what happens in this</a:t>
            </a:r>
            <a:r>
              <a:rPr lang="en-US" baseline="0" dirty="0"/>
              <a:t> code as pertinent to iterative and recursive algorithms.  Also, remind them what a factorial is.  (4! = 4 * 3 * 2 * 1) and (7! = 7 * 6 * 5 * 4 * 3 * 2 * 1)</a:t>
            </a:r>
          </a:p>
          <a:p>
            <a:r>
              <a:rPr lang="en-US" baseline="0" dirty="0"/>
              <a:t>Step 2:  Click next once and discuss what it would take to make factor() a recursive function.  Discuss what the code for a recursive factor() would look like.</a:t>
            </a:r>
          </a:p>
          <a:p>
            <a:r>
              <a:rPr lang="en-US" baseline="0" dirty="0"/>
              <a:t>Step 3:  Click next once and discuss the recursive code for factor().  Walk through what happens as the function recursively calls itself.  Also, take this opportunity to discuss the pros and cons of recursive functions with regard to this example.  Example Talking Point:  Is piling frames on the stack worth any “simplicity” benefit of the recursive function?</a:t>
            </a:r>
          </a:p>
          <a:p>
            <a:r>
              <a:rPr lang="en-US" baseline="0" dirty="0"/>
              <a:t>NOTE:  It can be helpful to envision the recursive execution of a recursive function with sideways pyramid pseudo-output.</a:t>
            </a:r>
          </a:p>
          <a:p>
            <a:endParaRPr lang="en-US" baseline="0" dirty="0"/>
          </a:p>
          <a:p>
            <a:r>
              <a:rPr lang="en-US" baseline="0" dirty="0"/>
              <a:t>factor(5)</a:t>
            </a:r>
          </a:p>
          <a:p>
            <a:r>
              <a:rPr lang="en-US" baseline="0" dirty="0"/>
              <a:t>= 5 * factor(4)</a:t>
            </a:r>
          </a:p>
          <a:p>
            <a:r>
              <a:rPr lang="en-US" baseline="0" dirty="0"/>
              <a:t>= 5 * 4 * factor(3)</a:t>
            </a:r>
          </a:p>
          <a:p>
            <a:r>
              <a:rPr lang="en-US" baseline="0" dirty="0"/>
              <a:t>= 5 * 4 * 3 * factor(2)</a:t>
            </a:r>
          </a:p>
          <a:p>
            <a:r>
              <a:rPr lang="en-US" baseline="0" dirty="0"/>
              <a:t>= 5 * 4 * 3 * 2 * factor(1)</a:t>
            </a:r>
          </a:p>
          <a:p>
            <a:r>
              <a:rPr lang="en-US" baseline="0" dirty="0"/>
              <a:t>= 5 * 4 * 3 * 2 * 1</a:t>
            </a:r>
          </a:p>
          <a:p>
            <a:r>
              <a:rPr lang="en-US" baseline="0" dirty="0"/>
              <a:t>= 5 * 4 * 3 * 2</a:t>
            </a:r>
          </a:p>
          <a:p>
            <a:r>
              <a:rPr lang="en-US" baseline="0" dirty="0"/>
              <a:t>= 5 * 4 * 6</a:t>
            </a:r>
          </a:p>
          <a:p>
            <a:r>
              <a:rPr lang="en-US" baseline="0" dirty="0"/>
              <a:t>= 5 * 24</a:t>
            </a:r>
          </a:p>
          <a:p>
            <a:r>
              <a:rPr lang="en-US" baseline="0" dirty="0"/>
              <a:t>= 120</a:t>
            </a:r>
          </a:p>
          <a:p>
            <a:r>
              <a:rPr lang="en-US" baseline="0" dirty="0"/>
              <a:t>main() continues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45</a:t>
            </a:fld>
            <a:endParaRPr lang="en-US" dirty="0"/>
          </a:p>
        </p:txBody>
      </p:sp>
    </p:spTree>
    <p:extLst>
      <p:ext uri="{BB962C8B-B14F-4D97-AF65-F5344CB8AC3E}">
        <p14:creationId xmlns:p14="http://schemas.microsoft.com/office/powerpoint/2010/main" val="1009729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a:t>EXAMPLE</a:t>
            </a:r>
            <a:r>
              <a:rPr lang="en-US" baseline="0"/>
              <a:t> </a:t>
            </a:r>
            <a:r>
              <a:rPr lang="en-US" baseline="0" dirty="0"/>
              <a:t>3:  Read an integer “x” from the user and then sum the first “x” natural numbers.  (Natural Numbers – The positive integers [whole numbers] 1, 2, 3, etc.)</a:t>
            </a:r>
            <a:endParaRPr lang="en-US" dirty="0"/>
          </a:p>
          <a:p>
            <a:r>
              <a:rPr lang="en-US" dirty="0"/>
              <a:t>NOTE:  This example meets the pre</a:t>
            </a:r>
            <a:r>
              <a:rPr lang="en-US" baseline="0" dirty="0"/>
              <a:t>vious “recursion guidelines”.</a:t>
            </a:r>
            <a:endParaRPr lang="en-US" dirty="0"/>
          </a:p>
          <a:p>
            <a:endParaRPr lang="en-US" dirty="0"/>
          </a:p>
          <a:p>
            <a:r>
              <a:rPr lang="en-US" dirty="0"/>
              <a:t>Step 1:  Talk to the students about what happens in this</a:t>
            </a:r>
            <a:r>
              <a:rPr lang="en-US" baseline="0" dirty="0"/>
              <a:t> code as pertinent to iterative and recursive algorithms.  Also, remind them what a natural number is (defined above).</a:t>
            </a:r>
          </a:p>
          <a:p>
            <a:r>
              <a:rPr lang="en-US" baseline="0" dirty="0"/>
              <a:t>Step 2:  Click next once and discuss what it would take to make </a:t>
            </a:r>
            <a:r>
              <a:rPr lang="en-US" baseline="0" dirty="0" err="1"/>
              <a:t>sum_nats</a:t>
            </a:r>
            <a:r>
              <a:rPr lang="en-US" baseline="0" dirty="0"/>
              <a:t>() a recursive function.  Discuss what the code for a recursive </a:t>
            </a:r>
            <a:r>
              <a:rPr lang="en-US" baseline="0" dirty="0" err="1"/>
              <a:t>sum_nats</a:t>
            </a:r>
            <a:r>
              <a:rPr lang="en-US" baseline="0" dirty="0"/>
              <a:t>() would look like.</a:t>
            </a:r>
          </a:p>
          <a:p>
            <a:r>
              <a:rPr lang="en-US" baseline="0" dirty="0"/>
              <a:t>Step 3:  Click next once and discuss the recursive code for </a:t>
            </a:r>
            <a:r>
              <a:rPr lang="en-US" baseline="0" dirty="0" err="1"/>
              <a:t>sum_nates</a:t>
            </a:r>
            <a:r>
              <a:rPr lang="en-US" baseline="0" dirty="0"/>
              <a:t>().  Walk through what happens as the function recursively calls itself.  Also, take this opportunity to discuss the pros and cons of recursive functions with regard to this example.  Example Talking Point:  Is piling frames on the stack worth any “simplicity” benefit of the recursive function?</a:t>
            </a:r>
          </a:p>
          <a:p>
            <a:r>
              <a:rPr lang="en-US" baseline="0" dirty="0"/>
              <a:t>NOTE:  It can be helpful to envision the recursive execution of a recursive function with sideways pyramid pseudo-output.</a:t>
            </a:r>
          </a:p>
          <a:p>
            <a:endParaRPr lang="en-US" baseline="0" dirty="0"/>
          </a:p>
          <a:p>
            <a:r>
              <a:rPr lang="en-US" baseline="0" dirty="0" err="1"/>
              <a:t>sum_nats</a:t>
            </a:r>
            <a:r>
              <a:rPr lang="en-US" baseline="0" dirty="0"/>
              <a:t>(5)</a:t>
            </a:r>
          </a:p>
          <a:p>
            <a:r>
              <a:rPr lang="en-US" baseline="0" dirty="0"/>
              <a:t>= 5 + </a:t>
            </a:r>
            <a:r>
              <a:rPr lang="en-US" baseline="0" dirty="0" err="1"/>
              <a:t>sum_nats</a:t>
            </a:r>
            <a:r>
              <a:rPr lang="en-US" baseline="0" dirty="0"/>
              <a:t>(4)</a:t>
            </a:r>
          </a:p>
          <a:p>
            <a:r>
              <a:rPr lang="en-US" baseline="0" dirty="0"/>
              <a:t>= 5 + 4 + </a:t>
            </a:r>
            <a:r>
              <a:rPr lang="en-US" baseline="0" dirty="0" err="1"/>
              <a:t>sum_nats</a:t>
            </a:r>
            <a:r>
              <a:rPr lang="en-US" baseline="0" dirty="0"/>
              <a:t>(3)</a:t>
            </a:r>
          </a:p>
          <a:p>
            <a:r>
              <a:rPr lang="en-US" baseline="0" dirty="0"/>
              <a:t>= 5 + 4 + 3 + </a:t>
            </a:r>
            <a:r>
              <a:rPr lang="en-US" baseline="0" dirty="0" err="1"/>
              <a:t>sum_nats</a:t>
            </a:r>
            <a:r>
              <a:rPr lang="en-US" baseline="0" dirty="0"/>
              <a:t>(2)</a:t>
            </a:r>
          </a:p>
          <a:p>
            <a:r>
              <a:rPr lang="en-US" baseline="0" dirty="0"/>
              <a:t>= 5 + 4 + 3+ 2 + </a:t>
            </a:r>
            <a:r>
              <a:rPr lang="en-US" baseline="0" dirty="0" err="1"/>
              <a:t>sum_nats</a:t>
            </a:r>
            <a:r>
              <a:rPr lang="en-US" baseline="0" dirty="0"/>
              <a:t>(1)</a:t>
            </a:r>
          </a:p>
          <a:p>
            <a:r>
              <a:rPr lang="en-US" baseline="0" dirty="0"/>
              <a:t>= 5 + 4 + 3 + 2 + 1</a:t>
            </a:r>
          </a:p>
          <a:p>
            <a:r>
              <a:rPr lang="en-US" baseline="0" dirty="0"/>
              <a:t>= 5 + 4 + 3 + 3</a:t>
            </a:r>
          </a:p>
          <a:p>
            <a:r>
              <a:rPr lang="en-US" baseline="0" dirty="0"/>
              <a:t>= 5 + 4 + 6</a:t>
            </a:r>
          </a:p>
          <a:p>
            <a:r>
              <a:rPr lang="en-US" baseline="0" dirty="0"/>
              <a:t>= 5 + 10</a:t>
            </a:r>
          </a:p>
          <a:p>
            <a:r>
              <a:rPr lang="en-US" baseline="0" dirty="0"/>
              <a:t>= 15</a:t>
            </a:r>
          </a:p>
          <a:p>
            <a:r>
              <a:rPr lang="en-US" baseline="0" dirty="0"/>
              <a:t>main() continues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46</a:t>
            </a:fld>
            <a:endParaRPr lang="en-US" dirty="0"/>
          </a:p>
        </p:txBody>
      </p:sp>
    </p:spTree>
    <p:extLst>
      <p:ext uri="{BB962C8B-B14F-4D97-AF65-F5344CB8AC3E}">
        <p14:creationId xmlns:p14="http://schemas.microsoft.com/office/powerpoint/2010/main" val="2611954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47</a:t>
            </a:fld>
            <a:endParaRPr lang="en-US" dirty="0"/>
          </a:p>
        </p:txBody>
      </p:sp>
    </p:spTree>
    <p:extLst>
      <p:ext uri="{BB962C8B-B14F-4D97-AF65-F5344CB8AC3E}">
        <p14:creationId xmlns:p14="http://schemas.microsoft.com/office/powerpoint/2010/main" val="2391749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48</a:t>
            </a:fld>
            <a:endParaRPr lang="en-US" dirty="0"/>
          </a:p>
        </p:txBody>
      </p:sp>
    </p:spTree>
    <p:extLst>
      <p:ext uri="{BB962C8B-B14F-4D97-AF65-F5344CB8AC3E}">
        <p14:creationId xmlns:p14="http://schemas.microsoft.com/office/powerpoint/2010/main" val="1803656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Slideshow presentations will no</a:t>
            </a:r>
            <a:r>
              <a:rPr lang="en-US" baseline="0" dirty="0"/>
              <a:t> longer include full code examples because of limited space.  Code “shell” is presented here.  From here on out, only stub code will be presented on slideshows.  Actual on-screen instructor examples of code in an IDE or text editor should be full and complete.  Necessary additions to this code “shell” should be included along with the stub code as a modification to the “shell”.  Emphasis should be placed on return codes.</a:t>
            </a:r>
          </a:p>
          <a:p>
            <a:endParaRPr lang="en-US" baseline="0" dirty="0"/>
          </a:p>
          <a:p>
            <a:r>
              <a:rPr lang="en-US" baseline="0" dirty="0"/>
              <a:t>The “shell” code will be discussed in later objectives.  Function Parameters will be discussed in x.3.a Functions (1) Basics.  Return values will be discussed in x.3.a Functions (2) Return Values.  Headers will be discussed in x.4.a C Compilation (1) Types of Files.  </a:t>
            </a:r>
          </a:p>
          <a:p>
            <a:endParaRPr lang="en-US" baseline="0" dirty="0"/>
          </a:p>
          <a:p>
            <a:r>
              <a:rPr lang="en-US" baseline="0" dirty="0"/>
              <a:t>This practice will likely continue until Unit 3: Functions.</a:t>
            </a:r>
          </a:p>
          <a:p>
            <a:endParaRPr lang="en-US" baseline="0" dirty="0"/>
          </a:p>
          <a:p>
            <a:r>
              <a:rPr lang="en-US" dirty="0"/>
              <a:t>http://stackoverflow.com/questions/204476/what-should-main-return-in-c-and-c</a:t>
            </a:r>
          </a:p>
          <a:p>
            <a:endParaRPr lang="en-US" dirty="0"/>
          </a:p>
          <a:p>
            <a:r>
              <a:rPr lang="en-US" dirty="0"/>
              <a:t>TRIVIA</a:t>
            </a:r>
            <a:r>
              <a:rPr lang="en-US" baseline="0" dirty="0"/>
              <a:t> NOTE:</a:t>
            </a:r>
          </a:p>
          <a:p>
            <a:r>
              <a:rPr lang="en-US" baseline="0" dirty="0"/>
              <a:t>	“</a:t>
            </a:r>
            <a:r>
              <a:rPr lang="en-US" baseline="0" dirty="0" err="1"/>
              <a:t>Yatta</a:t>
            </a:r>
            <a:r>
              <a:rPr lang="en-US" baseline="0" dirty="0"/>
              <a:t>!” is arguably </a:t>
            </a:r>
            <a:r>
              <a:rPr lang="en-US" baseline="0" dirty="0" err="1"/>
              <a:t>Hiro</a:t>
            </a:r>
            <a:r>
              <a:rPr lang="en-US" baseline="0" dirty="0"/>
              <a:t> Nakamura’s most famous quote from the original TV series “Heroes”.  (http://heroeswiki.com/Hiro_Nakamura/Memorable_quotes)  It is a short form of Japanese that means “(I/We) did it!”. (http://heroeswiki.com/Yatta!)</a:t>
            </a:r>
          </a:p>
        </p:txBody>
      </p:sp>
      <p:sp>
        <p:nvSpPr>
          <p:cNvPr id="4" name="Slide Number Placeholder 3"/>
          <p:cNvSpPr>
            <a:spLocks noGrp="1"/>
          </p:cNvSpPr>
          <p:nvPr>
            <p:ph type="sldNum" sz="quarter" idx="10"/>
          </p:nvPr>
        </p:nvSpPr>
        <p:spPr/>
        <p:txBody>
          <a:bodyPr/>
          <a:lstStyle/>
          <a:p>
            <a:fld id="{8BDA04FC-0A2E-412C-9EC8-7BDEBE27C85D}" type="slidenum">
              <a:rPr lang="en-US" smtClean="0"/>
              <a:pPr/>
              <a:t>6</a:t>
            </a:fld>
            <a:endParaRPr lang="en-US" dirty="0"/>
          </a:p>
        </p:txBody>
      </p:sp>
    </p:spTree>
    <p:extLst>
      <p:ext uri="{BB962C8B-B14F-4D97-AF65-F5344CB8AC3E}">
        <p14:creationId xmlns:p14="http://schemas.microsoft.com/office/powerpoint/2010/main" val="3230189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students have</a:t>
            </a:r>
            <a:r>
              <a:rPr lang="en-US" baseline="0" dirty="0"/>
              <a:t> been utilizing functions in every objective up until this point.  Time for them to write their own.</a:t>
            </a:r>
          </a:p>
          <a:p>
            <a:r>
              <a:rPr lang="en-US" baseline="0" dirty="0"/>
              <a:t>Student Interaction:</a:t>
            </a:r>
          </a:p>
          <a:p>
            <a:r>
              <a:rPr lang="en-US" baseline="0" dirty="0"/>
              <a:t>	- Have some students name functions that take input</a:t>
            </a:r>
          </a:p>
          <a:p>
            <a:r>
              <a:rPr lang="en-US" baseline="0" dirty="0"/>
              <a:t>	- Have some students name functions that return output</a:t>
            </a:r>
          </a:p>
          <a:p>
            <a:r>
              <a:rPr lang="en-US" baseline="0" dirty="0"/>
              <a:t>	- Have some students name libraries we’ve already drawn functions from (e.g., </a:t>
            </a:r>
            <a:r>
              <a:rPr lang="en-US" baseline="0" dirty="0" err="1"/>
              <a:t>stdio.h</a:t>
            </a:r>
            <a:r>
              <a:rPr lang="en-US" baseline="0" dirty="0"/>
              <a:t>, </a:t>
            </a:r>
            <a:r>
              <a:rPr lang="en-US" baseline="0" dirty="0" err="1"/>
              <a:t>time.h</a:t>
            </a:r>
            <a:r>
              <a:rPr lang="en-US" baseline="0" dirty="0"/>
              <a:t>, </a:t>
            </a:r>
            <a:r>
              <a:rPr lang="en-US" baseline="0" dirty="0" err="1"/>
              <a:t>inttypes.h</a:t>
            </a:r>
            <a:r>
              <a:rPr lang="en-US" baseline="0" dirty="0"/>
              <a:t>)</a:t>
            </a:r>
          </a:p>
          <a:p>
            <a:r>
              <a:rPr lang="en-US" baseline="0" dirty="0"/>
              <a:t>	- Ask the students what programmer-written functions we’ve used up until this point</a:t>
            </a:r>
          </a:p>
          <a:p>
            <a:r>
              <a:rPr lang="en-US" baseline="0" dirty="0"/>
              <a:t>	- Walk the students through each of the example functions and ask what is the: input, output, host library, number of parameters.</a:t>
            </a:r>
          </a:p>
          <a:p>
            <a:r>
              <a:rPr lang="en-US" baseline="0" dirty="0"/>
              <a:t>		1.  None, integer, user written, none</a:t>
            </a:r>
          </a:p>
          <a:p>
            <a:r>
              <a:rPr lang="en-US" baseline="0" dirty="0"/>
              <a:t>		2.  None, integer, </a:t>
            </a:r>
            <a:r>
              <a:rPr lang="en-US" baseline="0" dirty="0" err="1"/>
              <a:t>stdio.h</a:t>
            </a:r>
            <a:r>
              <a:rPr lang="en-US" baseline="0" dirty="0"/>
              <a:t> (to name one), none</a:t>
            </a:r>
          </a:p>
          <a:p>
            <a:r>
              <a:rPr lang="en-US" baseline="0" dirty="0"/>
              <a:t>		3.  Integer, integer, </a:t>
            </a:r>
            <a:r>
              <a:rPr lang="en-US" baseline="0" dirty="0" err="1"/>
              <a:t>stdio.h</a:t>
            </a:r>
            <a:r>
              <a:rPr lang="en-US" baseline="0" dirty="0"/>
              <a:t> (to name one), one</a:t>
            </a:r>
          </a:p>
          <a:p>
            <a:r>
              <a:rPr lang="en-US" baseline="0" dirty="0"/>
              <a:t>		4.  Integer and a FILE pointer, integer, </a:t>
            </a:r>
            <a:r>
              <a:rPr lang="en-US" baseline="0" dirty="0" err="1"/>
              <a:t>stdio.h</a:t>
            </a:r>
            <a:r>
              <a:rPr lang="en-US" baseline="0" dirty="0"/>
              <a:t> (to name one), two</a:t>
            </a:r>
          </a:p>
          <a:p>
            <a:r>
              <a:rPr lang="en-US" baseline="0" dirty="0"/>
              <a:t>		5.  Two integers, floating point, user defined, two</a:t>
            </a:r>
          </a:p>
          <a:p>
            <a:r>
              <a:rPr lang="en-US" baseline="0" dirty="0"/>
              <a:t>		6.  Constant character pointer (and likely other parameters), integer, </a:t>
            </a:r>
            <a:r>
              <a:rPr lang="en-US" baseline="0" dirty="0" err="1"/>
              <a:t>stdio.h</a:t>
            </a:r>
            <a:r>
              <a:rPr lang="en-US" baseline="0" dirty="0"/>
              <a:t> (to name one), variable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375969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Alternate Title:  “Why not copy and paste code?”</a:t>
            </a:r>
          </a:p>
          <a:p>
            <a:endParaRPr lang="en-US" b="1" dirty="0"/>
          </a:p>
          <a:p>
            <a:r>
              <a:rPr lang="en-US" b="1" dirty="0"/>
              <a:t>Reusability:</a:t>
            </a:r>
            <a:r>
              <a:rPr lang="en-US" b="1" baseline="0" dirty="0"/>
              <a:t>  </a:t>
            </a:r>
            <a:r>
              <a:rPr lang="en-US" baseline="0" dirty="0"/>
              <a:t>As frequently as we all use </a:t>
            </a:r>
            <a:r>
              <a:rPr lang="en-US" baseline="0" dirty="0" err="1"/>
              <a:t>printf</a:t>
            </a:r>
            <a:r>
              <a:rPr lang="en-US" baseline="0" dirty="0"/>
              <a:t>(), there may be an algorithm someone created that you wish to use.  No need to reinvent the wheel is someone has already solved the problem of efficient transportation, as an example.  Save yourself work.</a:t>
            </a:r>
          </a:p>
          <a:p>
            <a:r>
              <a:rPr lang="en-US" b="1" baseline="0" dirty="0"/>
              <a:t>Brevity:  </a:t>
            </a:r>
            <a:r>
              <a:rPr lang="en-US" baseline="0" dirty="0"/>
              <a:t>_____</a:t>
            </a:r>
          </a:p>
          <a:p>
            <a:r>
              <a:rPr lang="en-US" b="1" baseline="0" dirty="0"/>
              <a:t>Efficiency:  </a:t>
            </a:r>
            <a:r>
              <a:rPr lang="en-US" baseline="0" dirty="0"/>
              <a:t>Functions provide programmers an opportunity to reduce necessary modifications.</a:t>
            </a:r>
          </a:p>
          <a:p>
            <a:r>
              <a:rPr lang="en-US" b="1" baseline="0" dirty="0"/>
              <a:t>Abstraction:  </a:t>
            </a:r>
            <a:r>
              <a:rPr lang="en-US" baseline="0" dirty="0"/>
              <a:t>You don’t have to know how cars function to drive it.  “If I press the gas pedal, the car will accelerate.”  “If I press the brake, the car will slow down.”  All you need to know about functions is:</a:t>
            </a:r>
          </a:p>
          <a:p>
            <a:r>
              <a:rPr lang="en-US" baseline="0" dirty="0"/>
              <a:t>	1.  The name</a:t>
            </a:r>
          </a:p>
          <a:p>
            <a:r>
              <a:rPr lang="en-US" baseline="0" dirty="0"/>
              <a:t>	2.  What the function does</a:t>
            </a:r>
          </a:p>
          <a:p>
            <a:r>
              <a:rPr lang="en-US" baseline="0" dirty="0"/>
              <a:t>	3.  What arguments you must pass to the function</a:t>
            </a:r>
          </a:p>
          <a:p>
            <a:r>
              <a:rPr lang="en-US" baseline="0" dirty="0"/>
              <a:t>	4.  What kind of result the function returns to you</a:t>
            </a:r>
          </a:p>
          <a:p>
            <a:r>
              <a:rPr lang="en-US" b="1" baseline="0" dirty="0"/>
              <a:t>Testing:  </a:t>
            </a:r>
            <a:r>
              <a:rPr lang="en-US" baseline="0" dirty="0"/>
              <a:t>Testing functions is easier than testing an entire program.  Programs can be written to specifically test the function.</a:t>
            </a:r>
          </a:p>
          <a:p>
            <a:r>
              <a:rPr lang="en-US" b="1" baseline="0" dirty="0"/>
              <a:t>Clean Memory:  </a:t>
            </a:r>
            <a:r>
              <a:rPr lang="en-US" baseline="0" dirty="0"/>
              <a:t>Details behind this reason will be covered in “Scope Rules”.  In short, function variables, unless otherwise specified, will only live on “the stack” as long as it takes to execute the function.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992957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this information should be included in the comment block</a:t>
            </a:r>
            <a:r>
              <a:rPr lang="en-US" baseline="0" dirty="0"/>
              <a:t> for the function.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3804985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students have</a:t>
            </a:r>
            <a:r>
              <a:rPr lang="en-US" baseline="0" dirty="0"/>
              <a:t> been utilizing functions in every objective up until this point.  Time for them to write their own.</a:t>
            </a:r>
          </a:p>
          <a:p>
            <a:r>
              <a:rPr lang="en-US" baseline="0" dirty="0"/>
              <a:t>Student Interaction:</a:t>
            </a:r>
          </a:p>
          <a:p>
            <a:r>
              <a:rPr lang="en-US" baseline="0" dirty="0"/>
              <a:t>	- Have some students name functions that take input</a:t>
            </a:r>
          </a:p>
          <a:p>
            <a:r>
              <a:rPr lang="en-US" baseline="0" dirty="0"/>
              <a:t>	- Have some students name functions that return output</a:t>
            </a:r>
          </a:p>
          <a:p>
            <a:r>
              <a:rPr lang="en-US" baseline="0" dirty="0"/>
              <a:t>	- Have some students name libraries we’ve already drawn functions from (e.g., </a:t>
            </a:r>
            <a:r>
              <a:rPr lang="en-US" baseline="0" dirty="0" err="1"/>
              <a:t>stdio.h</a:t>
            </a:r>
            <a:r>
              <a:rPr lang="en-US" baseline="0" dirty="0"/>
              <a:t>, </a:t>
            </a:r>
            <a:r>
              <a:rPr lang="en-US" baseline="0" dirty="0" err="1"/>
              <a:t>time.h</a:t>
            </a:r>
            <a:r>
              <a:rPr lang="en-US" baseline="0" dirty="0"/>
              <a:t>, </a:t>
            </a:r>
            <a:r>
              <a:rPr lang="en-US" baseline="0" dirty="0" err="1"/>
              <a:t>inttypes.h</a:t>
            </a:r>
            <a:r>
              <a:rPr lang="en-US" baseline="0" dirty="0"/>
              <a:t>)</a:t>
            </a:r>
          </a:p>
          <a:p>
            <a:r>
              <a:rPr lang="en-US" baseline="0" dirty="0"/>
              <a:t>	- Ask the students what programmer-written functions we’ve used up until this point</a:t>
            </a:r>
          </a:p>
          <a:p>
            <a:r>
              <a:rPr lang="en-US" baseline="0" dirty="0"/>
              <a:t>	- Walk the students through each of the example functions and ask what is the: input, output, host library, number of parameters.</a:t>
            </a:r>
          </a:p>
          <a:p>
            <a:r>
              <a:rPr lang="en-US" baseline="0" dirty="0"/>
              <a:t>		1.  None, integer, user written, none</a:t>
            </a:r>
          </a:p>
          <a:p>
            <a:r>
              <a:rPr lang="en-US" baseline="0" dirty="0"/>
              <a:t>		2.  None, integer, </a:t>
            </a:r>
            <a:r>
              <a:rPr lang="en-US" baseline="0" dirty="0" err="1"/>
              <a:t>stdio.h</a:t>
            </a:r>
            <a:r>
              <a:rPr lang="en-US" baseline="0" dirty="0"/>
              <a:t> (to name one), none</a:t>
            </a:r>
          </a:p>
          <a:p>
            <a:r>
              <a:rPr lang="en-US" baseline="0" dirty="0"/>
              <a:t>		3.  Integer, integer, </a:t>
            </a:r>
            <a:r>
              <a:rPr lang="en-US" baseline="0" dirty="0" err="1"/>
              <a:t>stdio.h</a:t>
            </a:r>
            <a:r>
              <a:rPr lang="en-US" baseline="0" dirty="0"/>
              <a:t> (to name one), one</a:t>
            </a:r>
          </a:p>
          <a:p>
            <a:r>
              <a:rPr lang="en-US" baseline="0" dirty="0"/>
              <a:t>		4.  Integer and a FILE pointer, integer, </a:t>
            </a:r>
            <a:r>
              <a:rPr lang="en-US" baseline="0" dirty="0" err="1"/>
              <a:t>stdio.h</a:t>
            </a:r>
            <a:r>
              <a:rPr lang="en-US" baseline="0" dirty="0"/>
              <a:t> (to name one), two</a:t>
            </a:r>
          </a:p>
          <a:p>
            <a:r>
              <a:rPr lang="en-US" baseline="0" dirty="0"/>
              <a:t>		5.  Two integers, floating point, user defined</a:t>
            </a:r>
            <a:r>
              <a:rPr lang="en-US" baseline="0"/>
              <a:t>, two</a:t>
            </a:r>
            <a:endParaRPr lang="en-US" baseline="0" dirty="0"/>
          </a:p>
          <a:p>
            <a:r>
              <a:rPr lang="en-US" baseline="0" dirty="0"/>
              <a:t>		6.  Constant character pointer (and likely other parameters), integer, </a:t>
            </a:r>
            <a:r>
              <a:rPr lang="en-US" baseline="0" dirty="0" err="1"/>
              <a:t>stdio.h</a:t>
            </a:r>
            <a:r>
              <a:rPr lang="en-US" baseline="0" dirty="0"/>
              <a:t> (to name one), variable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1911982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students have</a:t>
            </a:r>
            <a:r>
              <a:rPr lang="en-US" baseline="0" dirty="0"/>
              <a:t> been utilizing functions in every objective up until this point.  Time for them to write their own.</a:t>
            </a:r>
          </a:p>
          <a:p>
            <a:r>
              <a:rPr lang="en-US" baseline="0" dirty="0"/>
              <a:t>Student Interaction:</a:t>
            </a:r>
          </a:p>
          <a:p>
            <a:r>
              <a:rPr lang="en-US" baseline="0" dirty="0"/>
              <a:t>	- Have some students name functions that take input</a:t>
            </a:r>
          </a:p>
          <a:p>
            <a:r>
              <a:rPr lang="en-US" baseline="0" dirty="0"/>
              <a:t>	- Have some students name functions that return output</a:t>
            </a:r>
          </a:p>
          <a:p>
            <a:r>
              <a:rPr lang="en-US" baseline="0" dirty="0"/>
              <a:t>	- Have some students name libraries we’ve already drawn functions from (e.g., </a:t>
            </a:r>
            <a:r>
              <a:rPr lang="en-US" baseline="0" dirty="0" err="1"/>
              <a:t>stdio.h</a:t>
            </a:r>
            <a:r>
              <a:rPr lang="en-US" baseline="0" dirty="0"/>
              <a:t>, </a:t>
            </a:r>
            <a:r>
              <a:rPr lang="en-US" baseline="0" dirty="0" err="1"/>
              <a:t>time.h</a:t>
            </a:r>
            <a:r>
              <a:rPr lang="en-US" baseline="0" dirty="0"/>
              <a:t>, </a:t>
            </a:r>
            <a:r>
              <a:rPr lang="en-US" baseline="0" dirty="0" err="1"/>
              <a:t>inttypes.h</a:t>
            </a:r>
            <a:r>
              <a:rPr lang="en-US" baseline="0" dirty="0"/>
              <a:t>)</a:t>
            </a:r>
          </a:p>
          <a:p>
            <a:r>
              <a:rPr lang="en-US" baseline="0" dirty="0"/>
              <a:t>	- Ask the students what programmer-written functions we’ve used up until this point</a:t>
            </a:r>
          </a:p>
          <a:p>
            <a:r>
              <a:rPr lang="en-US" baseline="0" dirty="0"/>
              <a:t>	- Walk the students through each of the example functions and ask what is the: input, output, host library, number of parameters.</a:t>
            </a:r>
          </a:p>
          <a:p>
            <a:r>
              <a:rPr lang="en-US" baseline="0" dirty="0"/>
              <a:t>		1.  None, integer, user written, none</a:t>
            </a:r>
          </a:p>
          <a:p>
            <a:r>
              <a:rPr lang="en-US" baseline="0" dirty="0"/>
              <a:t>		2.  None, integer, </a:t>
            </a:r>
            <a:r>
              <a:rPr lang="en-US" baseline="0" dirty="0" err="1"/>
              <a:t>stdio.h</a:t>
            </a:r>
            <a:r>
              <a:rPr lang="en-US" baseline="0" dirty="0"/>
              <a:t> (to name one), none</a:t>
            </a:r>
          </a:p>
          <a:p>
            <a:r>
              <a:rPr lang="en-US" baseline="0" dirty="0"/>
              <a:t>		3.  Integer, integer, </a:t>
            </a:r>
            <a:r>
              <a:rPr lang="en-US" baseline="0" dirty="0" err="1"/>
              <a:t>stdio.h</a:t>
            </a:r>
            <a:r>
              <a:rPr lang="en-US" baseline="0" dirty="0"/>
              <a:t> (to name one), one</a:t>
            </a:r>
          </a:p>
          <a:p>
            <a:r>
              <a:rPr lang="en-US" baseline="0" dirty="0"/>
              <a:t>		4.  Integer and a FILE pointer, integer, </a:t>
            </a:r>
            <a:r>
              <a:rPr lang="en-US" baseline="0" dirty="0" err="1"/>
              <a:t>stdio.h</a:t>
            </a:r>
            <a:r>
              <a:rPr lang="en-US" baseline="0" dirty="0"/>
              <a:t> (to name one), two</a:t>
            </a:r>
          </a:p>
          <a:p>
            <a:r>
              <a:rPr lang="en-US" baseline="0" dirty="0"/>
              <a:t>		5.  Two integers, floating point, user defined</a:t>
            </a:r>
            <a:r>
              <a:rPr lang="en-US" baseline="0"/>
              <a:t>, two</a:t>
            </a:r>
            <a:endParaRPr lang="en-US" baseline="0" dirty="0"/>
          </a:p>
          <a:p>
            <a:r>
              <a:rPr lang="en-US" baseline="0" dirty="0"/>
              <a:t>		6.  Constant character pointer (and likely other parameters), integer, </a:t>
            </a:r>
            <a:r>
              <a:rPr lang="en-US" baseline="0" dirty="0" err="1"/>
              <a:t>stdio.h</a:t>
            </a:r>
            <a:r>
              <a:rPr lang="en-US" baseline="0" dirty="0"/>
              <a:t> (to name one), variable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dirty="0"/>
          </a:p>
        </p:txBody>
      </p:sp>
    </p:spTree>
    <p:extLst>
      <p:ext uri="{BB962C8B-B14F-4D97-AF65-F5344CB8AC3E}">
        <p14:creationId xmlns:p14="http://schemas.microsoft.com/office/powerpoint/2010/main" val="396978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Functions</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11980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Write a Function</a:t>
            </a:r>
          </a:p>
        </p:txBody>
      </p:sp>
      <p:sp>
        <p:nvSpPr>
          <p:cNvPr id="3" name="Content Placeholder 2"/>
          <p:cNvSpPr>
            <a:spLocks noGrp="1"/>
          </p:cNvSpPr>
          <p:nvPr>
            <p:ph idx="1"/>
          </p:nvPr>
        </p:nvSpPr>
        <p:spPr/>
        <p:txBody>
          <a:bodyPr/>
          <a:lstStyle/>
          <a:p>
            <a:pPr marL="457200" indent="-457200">
              <a:buFont typeface="+mj-lt"/>
              <a:buAutoNum type="arabicPeriod"/>
            </a:pPr>
            <a:r>
              <a:rPr lang="en-US" dirty="0"/>
              <a:t>Code that gets used more than once</a:t>
            </a:r>
          </a:p>
          <a:p>
            <a:pPr marL="457200" indent="-457200">
              <a:buFont typeface="+mj-lt"/>
              <a:buAutoNum type="arabicPeriod"/>
            </a:pPr>
            <a:r>
              <a:rPr lang="en-US" dirty="0"/>
              <a:t>Hiding complexity</a:t>
            </a:r>
          </a:p>
          <a:p>
            <a:pPr marL="457200" indent="-457200">
              <a:buFont typeface="+mj-lt"/>
              <a:buAutoNum type="arabicPeriod"/>
            </a:pPr>
            <a:r>
              <a:rPr lang="en-US" dirty="0"/>
              <a:t>Breaking large problems into small solutions</a:t>
            </a:r>
          </a:p>
          <a:p>
            <a:pPr marL="457200" indent="-457200">
              <a:buFont typeface="+mj-lt"/>
              <a:buAutoNum type="arabicPeriod"/>
            </a:pPr>
            <a:r>
              <a:rPr lang="en-US" dirty="0"/>
              <a:t>An algorithm is more complicated to implement than to describe</a:t>
            </a:r>
          </a:p>
          <a:p>
            <a:pPr marL="457200" indent="-457200">
              <a:buFont typeface="+mj-lt"/>
              <a:buAutoNum type="arabicPeriod"/>
            </a:pPr>
            <a:r>
              <a:rPr lang="en-US" dirty="0"/>
              <a:t>Code that makes someone else’s life easier</a:t>
            </a:r>
          </a:p>
        </p:txBody>
      </p:sp>
    </p:spTree>
    <p:extLst>
      <p:ext uri="{BB962C8B-B14F-4D97-AF65-F5344CB8AC3E}">
        <p14:creationId xmlns:p14="http://schemas.microsoft.com/office/powerpoint/2010/main" val="74671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Function?</a:t>
            </a:r>
          </a:p>
        </p:txBody>
      </p:sp>
      <p:sp>
        <p:nvSpPr>
          <p:cNvPr id="3" name="Content Placeholder 2"/>
          <p:cNvSpPr>
            <a:spLocks noGrp="1"/>
          </p:cNvSpPr>
          <p:nvPr>
            <p:ph idx="1"/>
          </p:nvPr>
        </p:nvSpPr>
        <p:spPr/>
        <p:txBody>
          <a:bodyPr/>
          <a:lstStyle/>
          <a:p>
            <a:r>
              <a:rPr lang="en-US" dirty="0"/>
              <a:t>…Perform a single, specific task</a:t>
            </a:r>
          </a:p>
          <a:p>
            <a:r>
              <a:rPr lang="en-US" dirty="0"/>
              <a:t>…Can be specified unambiguously</a:t>
            </a:r>
          </a:p>
          <a:p>
            <a:r>
              <a:rPr lang="en-US" dirty="0"/>
              <a:t>…Are preceded by precise comment blocks</a:t>
            </a:r>
          </a:p>
          <a:p>
            <a:r>
              <a:rPr lang="en-US" dirty="0"/>
              <a:t>…Are “no more than about 60 lines of code” </a:t>
            </a:r>
            <a:r>
              <a:rPr lang="en-US" baseline="30000" dirty="0"/>
              <a:t>1</a:t>
            </a:r>
            <a:r>
              <a:rPr lang="en-US" dirty="0"/>
              <a:t> </a:t>
            </a:r>
          </a:p>
          <a:p>
            <a:r>
              <a:rPr lang="en-US" dirty="0"/>
              <a:t>…Check the validity of parameters in the function </a:t>
            </a:r>
            <a:r>
              <a:rPr lang="en-US" baseline="30000" dirty="0"/>
              <a:t>1</a:t>
            </a:r>
            <a:endParaRPr lang="en-US" dirty="0"/>
          </a:p>
        </p:txBody>
      </p:sp>
      <p:sp>
        <p:nvSpPr>
          <p:cNvPr id="4" name="TextBox 3"/>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“The Power of Ten – Rules for Developing Safety Critical Code” NASA/JPL Laboratory for Reliable Software</a:t>
            </a:r>
          </a:p>
        </p:txBody>
      </p:sp>
    </p:spTree>
    <p:extLst>
      <p:ext uri="{BB962C8B-B14F-4D97-AF65-F5344CB8AC3E}">
        <p14:creationId xmlns:p14="http://schemas.microsoft.com/office/powerpoint/2010/main" val="420836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Basics</a:t>
            </a:r>
          </a:p>
        </p:txBody>
      </p:sp>
      <p:sp>
        <p:nvSpPr>
          <p:cNvPr id="3" name="Content Placeholder 2"/>
          <p:cNvSpPr>
            <a:spLocks noGrp="1"/>
          </p:cNvSpPr>
          <p:nvPr>
            <p:ph idx="1"/>
          </p:nvPr>
        </p:nvSpPr>
        <p:spPr/>
        <p:txBody>
          <a:bodyPr/>
          <a:lstStyle/>
          <a:p>
            <a:r>
              <a:rPr lang="en-US" dirty="0"/>
              <a:t>Every C program contains the function </a:t>
            </a:r>
            <a:r>
              <a:rPr lang="en-US" dirty="0">
                <a:latin typeface="Courier New" panose="02070309020205020404" pitchFamily="49" charset="0"/>
                <a:cs typeface="Courier New" panose="02070309020205020404" pitchFamily="49" charset="0"/>
              </a:rPr>
              <a:t>main()</a:t>
            </a:r>
            <a:r>
              <a:rPr lang="en-US" dirty="0"/>
              <a:t> at a minimum</a:t>
            </a:r>
          </a:p>
          <a:p>
            <a:r>
              <a:rPr lang="en-US" dirty="0"/>
              <a:t>All other functions in a program are subroutines</a:t>
            </a:r>
          </a:p>
          <a:p>
            <a:r>
              <a:rPr lang="en-US" dirty="0"/>
              <a:t>A function’s “prototype” is a declaration that establishes the function’s:</a:t>
            </a:r>
          </a:p>
          <a:p>
            <a:pPr marL="914400" lvl="1" indent="-457200">
              <a:buFont typeface="+mj-lt"/>
              <a:buAutoNum type="arabicPeriod"/>
            </a:pPr>
            <a:r>
              <a:rPr lang="en-US" dirty="0"/>
              <a:t>Return type</a:t>
            </a:r>
          </a:p>
          <a:p>
            <a:pPr marL="914400" lvl="1" indent="-457200">
              <a:buFont typeface="+mj-lt"/>
              <a:buAutoNum type="arabicPeriod"/>
            </a:pPr>
            <a:r>
              <a:rPr lang="en-US" dirty="0"/>
              <a:t>Required parameters</a:t>
            </a:r>
          </a:p>
          <a:p>
            <a:pPr marL="914400" lvl="1" indent="-457200">
              <a:buFont typeface="+mj-lt"/>
              <a:buAutoNum type="arabicPeriod"/>
            </a:pPr>
            <a:r>
              <a:rPr lang="en-US" dirty="0"/>
              <a:t>Optional parameters</a:t>
            </a:r>
          </a:p>
        </p:txBody>
      </p:sp>
      <p:sp>
        <p:nvSpPr>
          <p:cNvPr id="5" name="Content Placeholder 2"/>
          <p:cNvSpPr txBox="1">
            <a:spLocks/>
          </p:cNvSpPr>
          <p:nvPr/>
        </p:nvSpPr>
        <p:spPr bwMode="auto">
          <a:xfrm>
            <a:off x="277615" y="45720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&lt;return type&gt; &lt;function name&gt; (&lt;</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type&gt; &lt;argument&gt;, ...);</a:t>
            </a:r>
          </a:p>
        </p:txBody>
      </p:sp>
      <p:sp>
        <p:nvSpPr>
          <p:cNvPr id="20" name="Content Placeholder 2"/>
          <p:cNvSpPr txBox="1">
            <a:spLocks/>
          </p:cNvSpPr>
          <p:nvPr/>
        </p:nvSpPr>
        <p:spPr bwMode="auto">
          <a:xfrm>
            <a:off x="277615" y="6233160"/>
            <a:ext cx="8588771" cy="32004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6096 h 310896"/>
              <a:gd name="connsiteX1" fmla="*/ 271025 w 8588771"/>
              <a:gd name="connsiteY1" fmla="*/ 0 h 310896"/>
              <a:gd name="connsiteX2" fmla="*/ 8588771 w 8588771"/>
              <a:gd name="connsiteY2" fmla="*/ 6096 h 310896"/>
              <a:gd name="connsiteX3" fmla="*/ 8588771 w 8588771"/>
              <a:gd name="connsiteY3" fmla="*/ 310896 h 310896"/>
              <a:gd name="connsiteX4" fmla="*/ 0 w 8588771"/>
              <a:gd name="connsiteY4" fmla="*/ 310896 h 310896"/>
              <a:gd name="connsiteX5" fmla="*/ 0 w 8588771"/>
              <a:gd name="connsiteY5" fmla="*/ 6096 h 310896"/>
              <a:gd name="connsiteX0" fmla="*/ 0 w 8588771"/>
              <a:gd name="connsiteY0" fmla="*/ 15240 h 320040"/>
              <a:gd name="connsiteX1" fmla="*/ 271025 w 8588771"/>
              <a:gd name="connsiteY1" fmla="*/ 9144 h 320040"/>
              <a:gd name="connsiteX2" fmla="*/ 901961 w 8588771"/>
              <a:gd name="connsiteY2" fmla="*/ 0 h 320040"/>
              <a:gd name="connsiteX3" fmla="*/ 8588771 w 8588771"/>
              <a:gd name="connsiteY3" fmla="*/ 15240 h 320040"/>
              <a:gd name="connsiteX4" fmla="*/ 8588771 w 8588771"/>
              <a:gd name="connsiteY4" fmla="*/ 320040 h 320040"/>
              <a:gd name="connsiteX5" fmla="*/ 0 w 8588771"/>
              <a:gd name="connsiteY5" fmla="*/ 320040 h 320040"/>
              <a:gd name="connsiteX6" fmla="*/ 0 w 8588771"/>
              <a:gd name="connsiteY6" fmla="*/ 15240 h 320040"/>
              <a:gd name="connsiteX0" fmla="*/ 0 w 8588771"/>
              <a:gd name="connsiteY0" fmla="*/ 15240 h 320040"/>
              <a:gd name="connsiteX1" fmla="*/ 271025 w 8588771"/>
              <a:gd name="connsiteY1" fmla="*/ 9144 h 320040"/>
              <a:gd name="connsiteX2" fmla="*/ 901961 w 8588771"/>
              <a:gd name="connsiteY2" fmla="*/ 0 h 320040"/>
              <a:gd name="connsiteX3" fmla="*/ 2392433 w 8588771"/>
              <a:gd name="connsiteY3" fmla="*/ 0 h 320040"/>
              <a:gd name="connsiteX4" fmla="*/ 8588771 w 8588771"/>
              <a:gd name="connsiteY4" fmla="*/ 15240 h 320040"/>
              <a:gd name="connsiteX5" fmla="*/ 8588771 w 8588771"/>
              <a:gd name="connsiteY5" fmla="*/ 320040 h 320040"/>
              <a:gd name="connsiteX6" fmla="*/ 0 w 8588771"/>
              <a:gd name="connsiteY6" fmla="*/ 320040 h 320040"/>
              <a:gd name="connsiteX7" fmla="*/ 0 w 8588771"/>
              <a:gd name="connsiteY7" fmla="*/ 15240 h 320040"/>
              <a:gd name="connsiteX0" fmla="*/ 0 w 8588771"/>
              <a:gd name="connsiteY0" fmla="*/ 15240 h 320040"/>
              <a:gd name="connsiteX1" fmla="*/ 271025 w 8588771"/>
              <a:gd name="connsiteY1" fmla="*/ 9144 h 320040"/>
              <a:gd name="connsiteX2" fmla="*/ 901961 w 8588771"/>
              <a:gd name="connsiteY2" fmla="*/ 0 h 320040"/>
              <a:gd name="connsiteX3" fmla="*/ 2392433 w 8588771"/>
              <a:gd name="connsiteY3" fmla="*/ 0 h 320040"/>
              <a:gd name="connsiteX4" fmla="*/ 3261113 w 8588771"/>
              <a:gd name="connsiteY4" fmla="*/ 9144 h 320040"/>
              <a:gd name="connsiteX5" fmla="*/ 8588771 w 8588771"/>
              <a:gd name="connsiteY5" fmla="*/ 15240 h 320040"/>
              <a:gd name="connsiteX6" fmla="*/ 8588771 w 8588771"/>
              <a:gd name="connsiteY6" fmla="*/ 320040 h 320040"/>
              <a:gd name="connsiteX7" fmla="*/ 0 w 8588771"/>
              <a:gd name="connsiteY7" fmla="*/ 320040 h 320040"/>
              <a:gd name="connsiteX8" fmla="*/ 0 w 8588771"/>
              <a:gd name="connsiteY8" fmla="*/ 15240 h 320040"/>
              <a:gd name="connsiteX0" fmla="*/ 0 w 8588771"/>
              <a:gd name="connsiteY0" fmla="*/ 15240 h 320040"/>
              <a:gd name="connsiteX1" fmla="*/ 271025 w 8588771"/>
              <a:gd name="connsiteY1" fmla="*/ 9144 h 320040"/>
              <a:gd name="connsiteX2" fmla="*/ 901961 w 8588771"/>
              <a:gd name="connsiteY2" fmla="*/ 0 h 320040"/>
              <a:gd name="connsiteX3" fmla="*/ 2392433 w 8588771"/>
              <a:gd name="connsiteY3" fmla="*/ 0 h 320040"/>
              <a:gd name="connsiteX4" fmla="*/ 3261113 w 8588771"/>
              <a:gd name="connsiteY4" fmla="*/ 9144 h 320040"/>
              <a:gd name="connsiteX5" fmla="*/ 4065785 w 8588771"/>
              <a:gd name="connsiteY5" fmla="*/ 9144 h 320040"/>
              <a:gd name="connsiteX6" fmla="*/ 8588771 w 8588771"/>
              <a:gd name="connsiteY6" fmla="*/ 15240 h 320040"/>
              <a:gd name="connsiteX7" fmla="*/ 8588771 w 8588771"/>
              <a:gd name="connsiteY7" fmla="*/ 320040 h 320040"/>
              <a:gd name="connsiteX8" fmla="*/ 0 w 8588771"/>
              <a:gd name="connsiteY8" fmla="*/ 320040 h 320040"/>
              <a:gd name="connsiteX9" fmla="*/ 0 w 8588771"/>
              <a:gd name="connsiteY9" fmla="*/ 15240 h 320040"/>
              <a:gd name="connsiteX0" fmla="*/ 0 w 8588771"/>
              <a:gd name="connsiteY0" fmla="*/ 15240 h 320040"/>
              <a:gd name="connsiteX1" fmla="*/ 271025 w 8588771"/>
              <a:gd name="connsiteY1" fmla="*/ 9144 h 320040"/>
              <a:gd name="connsiteX2" fmla="*/ 901961 w 8588771"/>
              <a:gd name="connsiteY2" fmla="*/ 0 h 320040"/>
              <a:gd name="connsiteX3" fmla="*/ 2392433 w 8588771"/>
              <a:gd name="connsiteY3" fmla="*/ 0 h 320040"/>
              <a:gd name="connsiteX4" fmla="*/ 3059945 w 8588771"/>
              <a:gd name="connsiteY4" fmla="*/ 12192 h 320040"/>
              <a:gd name="connsiteX5" fmla="*/ 3261113 w 8588771"/>
              <a:gd name="connsiteY5" fmla="*/ 9144 h 320040"/>
              <a:gd name="connsiteX6" fmla="*/ 4065785 w 8588771"/>
              <a:gd name="connsiteY6" fmla="*/ 9144 h 320040"/>
              <a:gd name="connsiteX7" fmla="*/ 8588771 w 8588771"/>
              <a:gd name="connsiteY7" fmla="*/ 15240 h 320040"/>
              <a:gd name="connsiteX8" fmla="*/ 8588771 w 8588771"/>
              <a:gd name="connsiteY8" fmla="*/ 320040 h 320040"/>
              <a:gd name="connsiteX9" fmla="*/ 0 w 8588771"/>
              <a:gd name="connsiteY9" fmla="*/ 320040 h 320040"/>
              <a:gd name="connsiteX10" fmla="*/ 0 w 8588771"/>
              <a:gd name="connsiteY10" fmla="*/ 15240 h 320040"/>
              <a:gd name="connsiteX0" fmla="*/ 0 w 8588771"/>
              <a:gd name="connsiteY0" fmla="*/ 15240 h 320040"/>
              <a:gd name="connsiteX1" fmla="*/ 271025 w 8588771"/>
              <a:gd name="connsiteY1" fmla="*/ 9144 h 320040"/>
              <a:gd name="connsiteX2" fmla="*/ 901961 w 8588771"/>
              <a:gd name="connsiteY2" fmla="*/ 0 h 320040"/>
              <a:gd name="connsiteX3" fmla="*/ 2392433 w 8588771"/>
              <a:gd name="connsiteY3" fmla="*/ 0 h 320040"/>
              <a:gd name="connsiteX4" fmla="*/ 3059945 w 8588771"/>
              <a:gd name="connsiteY4" fmla="*/ 12192 h 320040"/>
              <a:gd name="connsiteX5" fmla="*/ 3261113 w 8588771"/>
              <a:gd name="connsiteY5" fmla="*/ 9144 h 320040"/>
              <a:gd name="connsiteX6" fmla="*/ 3681737 w 8588771"/>
              <a:gd name="connsiteY6" fmla="*/ 12192 h 320040"/>
              <a:gd name="connsiteX7" fmla="*/ 4065785 w 8588771"/>
              <a:gd name="connsiteY7" fmla="*/ 9144 h 320040"/>
              <a:gd name="connsiteX8" fmla="*/ 8588771 w 8588771"/>
              <a:gd name="connsiteY8" fmla="*/ 15240 h 320040"/>
              <a:gd name="connsiteX9" fmla="*/ 8588771 w 8588771"/>
              <a:gd name="connsiteY9" fmla="*/ 320040 h 320040"/>
              <a:gd name="connsiteX10" fmla="*/ 0 w 8588771"/>
              <a:gd name="connsiteY10" fmla="*/ 320040 h 320040"/>
              <a:gd name="connsiteX11" fmla="*/ 0 w 8588771"/>
              <a:gd name="connsiteY11" fmla="*/ 1524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88771" h="320040">
                <a:moveTo>
                  <a:pt x="0" y="15240"/>
                </a:moveTo>
                <a:lnTo>
                  <a:pt x="271025" y="9144"/>
                </a:lnTo>
                <a:lnTo>
                  <a:pt x="901961" y="0"/>
                </a:lnTo>
                <a:lnTo>
                  <a:pt x="2392433" y="0"/>
                </a:lnTo>
                <a:lnTo>
                  <a:pt x="3059945" y="12192"/>
                </a:lnTo>
                <a:lnTo>
                  <a:pt x="3261113" y="9144"/>
                </a:lnTo>
                <a:lnTo>
                  <a:pt x="3681737" y="12192"/>
                </a:lnTo>
                <a:lnTo>
                  <a:pt x="4065785" y="9144"/>
                </a:lnTo>
                <a:lnTo>
                  <a:pt x="8588771" y="15240"/>
                </a:lnTo>
                <a:lnTo>
                  <a:pt x="8588771" y="320040"/>
                </a:lnTo>
                <a:lnTo>
                  <a:pt x="0" y="320040"/>
                </a:lnTo>
                <a:lnTo>
                  <a:pt x="0" y="1524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a:t>
            </a:r>
            <a:r>
              <a:rPr lang="en-US" sz="1600" i="1" dirty="0" err="1">
                <a:latin typeface="Courier New" panose="02070309020205020404" pitchFamily="49" charset="0"/>
                <a:cs typeface="Courier New" panose="02070309020205020404" pitchFamily="49" charset="0"/>
              </a:rPr>
              <a:t>fmt</a:t>
            </a:r>
            <a:r>
              <a:rPr lang="en-US" sz="1600" dirty="0">
                <a:latin typeface="Courier New" panose="02070309020205020404" pitchFamily="49" charset="0"/>
                <a:cs typeface="Courier New" panose="02070309020205020404" pitchFamily="49" charset="0"/>
              </a:rPr>
              <a:t>, ...);		// Function prototype</a:t>
            </a:r>
          </a:p>
        </p:txBody>
      </p:sp>
      <p:cxnSp>
        <p:nvCxnSpPr>
          <p:cNvPr id="42" name="Straight Arrow Connector 41"/>
          <p:cNvCxnSpPr>
            <a:stCxn id="5" idx="7"/>
            <a:endCxn id="20" idx="1"/>
          </p:cNvCxnSpPr>
          <p:nvPr/>
        </p:nvCxnSpPr>
        <p:spPr bwMode="auto">
          <a:xfrm flipH="1">
            <a:off x="548640" y="4873752"/>
            <a:ext cx="530352" cy="1368552"/>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cxnSp>
        <p:nvCxnSpPr>
          <p:cNvPr id="43" name="Straight Arrow Connector 42"/>
          <p:cNvCxnSpPr>
            <a:stCxn id="5" idx="6"/>
            <a:endCxn id="20" idx="2"/>
          </p:cNvCxnSpPr>
          <p:nvPr/>
        </p:nvCxnSpPr>
        <p:spPr bwMode="auto">
          <a:xfrm flipH="1">
            <a:off x="1179576" y="4873752"/>
            <a:ext cx="1783080" cy="1359408"/>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cxnSp>
        <p:nvCxnSpPr>
          <p:cNvPr id="46" name="Straight Arrow Connector 45"/>
          <p:cNvCxnSpPr>
            <a:stCxn id="5" idx="5"/>
            <a:endCxn id="20" idx="3"/>
          </p:cNvCxnSpPr>
          <p:nvPr/>
        </p:nvCxnSpPr>
        <p:spPr bwMode="auto">
          <a:xfrm flipH="1">
            <a:off x="2670048" y="4864608"/>
            <a:ext cx="2075688" cy="1368552"/>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cxnSp>
        <p:nvCxnSpPr>
          <p:cNvPr id="49" name="Straight Arrow Connector 48"/>
          <p:cNvCxnSpPr>
            <a:stCxn id="5" idx="4"/>
            <a:endCxn id="20" idx="4"/>
          </p:cNvCxnSpPr>
          <p:nvPr/>
        </p:nvCxnSpPr>
        <p:spPr bwMode="auto">
          <a:xfrm flipH="1">
            <a:off x="3337560" y="4864608"/>
            <a:ext cx="2816352" cy="1380744"/>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cxnSp>
        <p:nvCxnSpPr>
          <p:cNvPr id="52" name="Straight Arrow Connector 51"/>
          <p:cNvCxnSpPr>
            <a:stCxn id="5" idx="3"/>
            <a:endCxn id="20" idx="6"/>
          </p:cNvCxnSpPr>
          <p:nvPr/>
        </p:nvCxnSpPr>
        <p:spPr bwMode="auto">
          <a:xfrm flipH="1">
            <a:off x="3959352" y="4864608"/>
            <a:ext cx="3191256" cy="1380744"/>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sp>
        <p:nvSpPr>
          <p:cNvPr id="59" name="TextBox 58"/>
          <p:cNvSpPr txBox="1"/>
          <p:nvPr/>
        </p:nvSpPr>
        <p:spPr>
          <a:xfrm>
            <a:off x="381000" y="5342584"/>
            <a:ext cx="457200" cy="430887"/>
          </a:xfrm>
          <a:prstGeom prst="rect">
            <a:avLst/>
          </a:prstGeom>
          <a:noFill/>
        </p:spPr>
        <p:txBody>
          <a:bodyPr wrap="square" rtlCol="0">
            <a:spAutoFit/>
          </a:bodyPr>
          <a:lstStyle/>
          <a:p>
            <a:pPr algn="ctr"/>
            <a:r>
              <a:rPr lang="en-US" sz="2200" b="1" dirty="0">
                <a:solidFill>
                  <a:schemeClr val="accent2"/>
                </a:solidFill>
                <a:effectLst>
                  <a:outerShdw blurRad="38100" dist="38100" dir="2700000" algn="tl">
                    <a:srgbClr val="000000">
                      <a:alpha val="43137"/>
                    </a:srgbClr>
                  </a:outerShdw>
                </a:effectLst>
              </a:rPr>
              <a:t>1.</a:t>
            </a:r>
          </a:p>
        </p:txBody>
      </p:sp>
      <p:sp>
        <p:nvSpPr>
          <p:cNvPr id="60" name="TextBox 59"/>
          <p:cNvSpPr txBox="1"/>
          <p:nvPr/>
        </p:nvSpPr>
        <p:spPr>
          <a:xfrm>
            <a:off x="3081528" y="5340096"/>
            <a:ext cx="457200" cy="430887"/>
          </a:xfrm>
          <a:prstGeom prst="rect">
            <a:avLst/>
          </a:prstGeom>
          <a:noFill/>
        </p:spPr>
        <p:txBody>
          <a:bodyPr wrap="square" rtlCol="0">
            <a:spAutoFit/>
          </a:bodyPr>
          <a:lstStyle/>
          <a:p>
            <a:pPr algn="ctr"/>
            <a:r>
              <a:rPr lang="en-US" sz="2200" b="1" dirty="0">
                <a:solidFill>
                  <a:schemeClr val="accent2"/>
                </a:solidFill>
                <a:effectLst>
                  <a:outerShdw blurRad="38100" dist="38100" dir="2700000" algn="tl">
                    <a:srgbClr val="000000">
                      <a:alpha val="43137"/>
                    </a:srgbClr>
                  </a:outerShdw>
                </a:effectLst>
              </a:rPr>
              <a:t>2.</a:t>
            </a:r>
          </a:p>
        </p:txBody>
      </p:sp>
      <p:sp>
        <p:nvSpPr>
          <p:cNvPr id="61" name="TextBox 60"/>
          <p:cNvSpPr txBox="1"/>
          <p:nvPr/>
        </p:nvSpPr>
        <p:spPr>
          <a:xfrm>
            <a:off x="4114800" y="5340096"/>
            <a:ext cx="457200" cy="430887"/>
          </a:xfrm>
          <a:prstGeom prst="rect">
            <a:avLst/>
          </a:prstGeom>
          <a:noFill/>
        </p:spPr>
        <p:txBody>
          <a:bodyPr wrap="square" rtlCol="0">
            <a:spAutoFit/>
          </a:bodyPr>
          <a:lstStyle/>
          <a:p>
            <a:pPr algn="ctr"/>
            <a:r>
              <a:rPr lang="en-US" sz="2200" b="1" dirty="0">
                <a:solidFill>
                  <a:schemeClr val="accent2"/>
                </a:solidFill>
                <a:effectLst>
                  <a:outerShdw blurRad="38100" dist="38100" dir="2700000" algn="tl">
                    <a:srgbClr val="000000">
                      <a:alpha val="43137"/>
                    </a:srgbClr>
                  </a:outerShdw>
                </a:effectLst>
              </a:rPr>
              <a:t>2.</a:t>
            </a:r>
          </a:p>
        </p:txBody>
      </p:sp>
      <p:sp>
        <p:nvSpPr>
          <p:cNvPr id="62" name="TextBox 61"/>
          <p:cNvSpPr txBox="1"/>
          <p:nvPr/>
        </p:nvSpPr>
        <p:spPr>
          <a:xfrm>
            <a:off x="5791200" y="5342584"/>
            <a:ext cx="457200" cy="430887"/>
          </a:xfrm>
          <a:prstGeom prst="rect">
            <a:avLst/>
          </a:prstGeom>
          <a:noFill/>
        </p:spPr>
        <p:txBody>
          <a:bodyPr wrap="square" rtlCol="0">
            <a:spAutoFit/>
          </a:bodyPr>
          <a:lstStyle/>
          <a:p>
            <a:pPr algn="ctr"/>
            <a:r>
              <a:rPr lang="en-US" sz="2200" b="1" dirty="0">
                <a:solidFill>
                  <a:schemeClr val="accent2"/>
                </a:solidFill>
                <a:effectLst>
                  <a:outerShdw blurRad="38100" dist="38100" dir="2700000" algn="tl">
                    <a:srgbClr val="000000">
                      <a:alpha val="43137"/>
                    </a:srgbClr>
                  </a:outerShdw>
                </a:effectLst>
              </a:rPr>
              <a:t>3.</a:t>
            </a:r>
          </a:p>
        </p:txBody>
      </p:sp>
    </p:spTree>
    <p:extLst>
      <p:ext uri="{BB962C8B-B14F-4D97-AF65-F5344CB8AC3E}">
        <p14:creationId xmlns:p14="http://schemas.microsoft.com/office/powerpoint/2010/main" val="144210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Basics</a:t>
            </a:r>
          </a:p>
        </p:txBody>
      </p:sp>
      <p:sp>
        <p:nvSpPr>
          <p:cNvPr id="3" name="Content Placeholder 2"/>
          <p:cNvSpPr>
            <a:spLocks noGrp="1"/>
          </p:cNvSpPr>
          <p:nvPr>
            <p:ph idx="1"/>
          </p:nvPr>
        </p:nvSpPr>
        <p:spPr/>
        <p:txBody>
          <a:bodyPr/>
          <a:lstStyle/>
          <a:p>
            <a:r>
              <a:rPr lang="en-US" dirty="0"/>
              <a:t>A function’s “definition” establishes the function’s body of statements</a:t>
            </a:r>
          </a:p>
        </p:txBody>
      </p:sp>
      <p:sp>
        <p:nvSpPr>
          <p:cNvPr id="5"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fmt,va_alist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fmt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count;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va_list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va_start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fmt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count = </a:t>
            </a:r>
            <a:r>
              <a:rPr lang="en-US" sz="1600" dirty="0" err="1">
                <a:latin typeface="Courier New" panose="02070309020205020404" pitchFamily="49" charset="0"/>
                <a:cs typeface="Courier New" panose="02070309020205020404" pitchFamily="49" charset="0"/>
              </a:rPr>
              <a:t>vfscanf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stdin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fmt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va_end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(count);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987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Basics</a:t>
            </a:r>
          </a:p>
        </p:txBody>
      </p:sp>
      <p:sp>
        <p:nvSpPr>
          <p:cNvPr id="3" name="Content Placeholder 2"/>
          <p:cNvSpPr>
            <a:spLocks noGrp="1"/>
          </p:cNvSpPr>
          <p:nvPr>
            <p:ph idx="1"/>
          </p:nvPr>
        </p:nvSpPr>
        <p:spPr/>
        <p:txBody>
          <a:bodyPr/>
          <a:lstStyle/>
          <a:p>
            <a:r>
              <a:rPr lang="en-US" dirty="0"/>
              <a:t>Return values should represent something meaningful</a:t>
            </a:r>
          </a:p>
          <a:p>
            <a:r>
              <a:rPr lang="en-US" dirty="0"/>
              <a:t>Return values should also incorporate error conditions</a:t>
            </a:r>
          </a:p>
          <a:p>
            <a:r>
              <a:rPr lang="en-US" dirty="0"/>
              <a:t>Even a seemingly one-way function like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a:t> has a return value</a:t>
            </a:r>
          </a:p>
        </p:txBody>
      </p:sp>
      <p:sp>
        <p:nvSpPr>
          <p:cNvPr id="4" name="Content Placeholder 2"/>
          <p:cNvSpPr txBox="1">
            <a:spLocks/>
          </p:cNvSpPr>
          <p:nvPr/>
        </p:nvSpPr>
        <p:spPr bwMode="auto">
          <a:xfrm>
            <a:off x="277615" y="3810000"/>
            <a:ext cx="8588771" cy="2743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*format, ...);		// Function prototype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 Upon successful return,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returns the number of characters </a:t>
            </a:r>
          </a:p>
          <a:p>
            <a:pPr marL="0" indent="0">
              <a:buNone/>
            </a:pPr>
            <a:r>
              <a:rPr lang="en-US" sz="1600" dirty="0">
                <a:latin typeface="Courier New" panose="02070309020205020404" pitchFamily="49" charset="0"/>
                <a:cs typeface="Courier New" panose="02070309020205020404" pitchFamily="49" charset="0"/>
              </a:rPr>
              <a:t> * printed (excluding the null byte used to end output to strings). </a:t>
            </a:r>
          </a:p>
          <a:p>
            <a:pPr marL="0" indent="0">
              <a:buNone/>
            </a:pP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 If an output error is encountered, a negative value is returned. </a:t>
            </a:r>
          </a:p>
          <a:p>
            <a:pPr marL="0" indent="0">
              <a:buNone/>
            </a:pPr>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27504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Function</a:t>
            </a:r>
          </a:p>
          <a:p>
            <a:pPr marL="0" indent="0" algn="ctr">
              <a:buNone/>
            </a:pPr>
            <a:r>
              <a:rPr lang="en-US" dirty="0"/>
              <a:t>“Newline Records”</a:t>
            </a:r>
          </a:p>
          <a:p>
            <a:endParaRPr lang="en-US" dirty="0"/>
          </a:p>
          <a:p>
            <a:r>
              <a:rPr lang="en-US" dirty="0"/>
              <a:t>Return value – number of newline characters changed</a:t>
            </a:r>
          </a:p>
          <a:p>
            <a:r>
              <a:rPr lang="en-US" dirty="0"/>
              <a:t>Parameters – pointer to a null-terminated string</a:t>
            </a:r>
          </a:p>
          <a:p>
            <a:r>
              <a:rPr lang="en-US" dirty="0"/>
              <a:t>Purpose – replace all newline characters with spaces</a:t>
            </a:r>
          </a:p>
          <a:p>
            <a:r>
              <a:rPr lang="en-US" dirty="0"/>
              <a:t>Requirements</a:t>
            </a:r>
          </a:p>
          <a:p>
            <a:pPr lvl="1"/>
            <a:r>
              <a:rPr lang="en-US" dirty="0"/>
              <a:t>Ensure buffer is not </a:t>
            </a:r>
            <a:r>
              <a:rPr lang="en-US" dirty="0">
                <a:latin typeface="Courier New" panose="02070309020205020404" pitchFamily="49" charset="0"/>
                <a:cs typeface="Courier New" panose="02070309020205020404" pitchFamily="49" charset="0"/>
              </a:rPr>
              <a:t>NULL</a:t>
            </a:r>
          </a:p>
          <a:p>
            <a:pPr lvl="1"/>
            <a:r>
              <a:rPr lang="en-US" dirty="0"/>
              <a:t>Return </a:t>
            </a:r>
            <a:r>
              <a:rPr lang="en-US" dirty="0">
                <a:latin typeface="Courier New" panose="02070309020205020404" pitchFamily="49" charset="0"/>
                <a:cs typeface="Courier New" panose="02070309020205020404" pitchFamily="49" charset="0"/>
              </a:rPr>
              <a:t>ERR_NULL_POINTER</a:t>
            </a:r>
            <a:r>
              <a:rPr lang="en-US" dirty="0"/>
              <a:t> if buffer is </a:t>
            </a:r>
            <a:r>
              <a:rPr lang="en-US" dirty="0">
                <a:latin typeface="Courier New" panose="02070309020205020404" pitchFamily="49" charset="0"/>
                <a:cs typeface="Courier New" panose="02070309020205020404" pitchFamily="49" charset="0"/>
              </a:rPr>
              <a:t>NULL</a:t>
            </a:r>
          </a:p>
          <a:p>
            <a:pPr lvl="1"/>
            <a:r>
              <a:rPr lang="en-US" dirty="0"/>
              <a:t>Return </a:t>
            </a:r>
            <a:r>
              <a:rPr lang="en-US" dirty="0">
                <a:latin typeface="Courier New" panose="02070309020205020404" pitchFamily="49" charset="0"/>
                <a:cs typeface="Courier New" panose="02070309020205020404" pitchFamily="49" charset="0"/>
              </a:rPr>
              <a:t>ERR_NONE_FOUND</a:t>
            </a:r>
            <a:r>
              <a:rPr lang="en-US" dirty="0"/>
              <a:t> if no newlines are found</a:t>
            </a:r>
          </a:p>
          <a:p>
            <a:pPr lvl="1"/>
            <a:endParaRPr lang="en-US" dirty="0"/>
          </a:p>
          <a:p>
            <a:endParaRPr lang="en-US" dirty="0"/>
          </a:p>
          <a:p>
            <a:endParaRPr lang="en-US" dirty="0"/>
          </a:p>
        </p:txBody>
      </p:sp>
      <p:sp>
        <p:nvSpPr>
          <p:cNvPr id="4" name="Content Placeholder 2"/>
          <p:cNvSpPr txBox="1">
            <a:spLocks/>
          </p:cNvSpPr>
          <p:nvPr/>
        </p:nvSpPr>
        <p:spPr bwMode="auto">
          <a:xfrm>
            <a:off x="277615" y="2218944"/>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remove_newline</a:t>
            </a:r>
            <a:r>
              <a:rPr lang="en-US" sz="1600" dirty="0">
                <a:latin typeface="Courier New" panose="02070309020205020404" pitchFamily="49" charset="0"/>
                <a:cs typeface="Courier New" panose="02070309020205020404" pitchFamily="49" charset="0"/>
              </a:rPr>
              <a:t>(char * buffer);</a:t>
            </a:r>
          </a:p>
        </p:txBody>
      </p:sp>
    </p:spTree>
    <p:extLst>
      <p:ext uri="{BB962C8B-B14F-4D97-AF65-F5344CB8AC3E}">
        <p14:creationId xmlns:p14="http://schemas.microsoft.com/office/powerpoint/2010/main" val="64618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1298448"/>
            <a:ext cx="8294687" cy="4725988"/>
          </a:xfrm>
        </p:spPr>
        <p:txBody>
          <a:bodyPr/>
          <a:lstStyle/>
          <a:p>
            <a:pPr marL="0" indent="0" algn="ctr">
              <a:buNone/>
            </a:pPr>
            <a:r>
              <a:rPr lang="en-US" dirty="0">
                <a:effectLst>
                  <a:outerShdw blurRad="38100" dist="38100" dir="2700000" algn="tl">
                    <a:srgbClr val="000000">
                      <a:alpha val="43137"/>
                    </a:srgbClr>
                  </a:outerShdw>
                </a:effectLst>
              </a:rPr>
              <a:t>Function</a:t>
            </a:r>
          </a:p>
          <a:p>
            <a:pPr marL="0" indent="0" algn="ctr">
              <a:buNone/>
            </a:pPr>
            <a:r>
              <a:rPr lang="en-US" dirty="0"/>
              <a:t>“Healthy Substitutions”</a:t>
            </a:r>
          </a:p>
          <a:p>
            <a:endParaRPr lang="en-US" dirty="0"/>
          </a:p>
          <a:p>
            <a:r>
              <a:rPr lang="en-US" dirty="0"/>
              <a:t>Return value – number of characters replaced</a:t>
            </a:r>
          </a:p>
          <a:p>
            <a:r>
              <a:rPr lang="en-US" dirty="0"/>
              <a:t>Parameters</a:t>
            </a:r>
          </a:p>
          <a:p>
            <a:pPr lvl="1"/>
            <a:r>
              <a:rPr lang="en-US" dirty="0"/>
              <a:t>Pointer to a null-terminated string</a:t>
            </a:r>
          </a:p>
          <a:p>
            <a:pPr lvl="1"/>
            <a:r>
              <a:rPr lang="en-US" dirty="0"/>
              <a:t>Character to find</a:t>
            </a:r>
          </a:p>
          <a:p>
            <a:pPr lvl="1"/>
            <a:r>
              <a:rPr lang="en-US" dirty="0"/>
              <a:t>Character to replace it with</a:t>
            </a:r>
          </a:p>
          <a:p>
            <a:r>
              <a:rPr lang="en-US" dirty="0"/>
              <a:t>Purpose – replace all occurrences of </a:t>
            </a:r>
            <a:r>
              <a:rPr lang="en-US" dirty="0" err="1">
                <a:latin typeface="Courier New" panose="02070309020205020404" pitchFamily="49" charset="0"/>
                <a:cs typeface="Courier New" panose="02070309020205020404" pitchFamily="49" charset="0"/>
              </a:rPr>
              <a:t>findThisChar</a:t>
            </a:r>
            <a:r>
              <a:rPr lang="en-US" dirty="0"/>
              <a:t> with </a:t>
            </a:r>
            <a:r>
              <a:rPr lang="en-US" dirty="0" err="1">
                <a:latin typeface="Courier New" panose="02070309020205020404" pitchFamily="49" charset="0"/>
                <a:cs typeface="Courier New" panose="02070309020205020404" pitchFamily="49" charset="0"/>
              </a:rPr>
              <a:t>replaceItWithThis</a:t>
            </a:r>
            <a:endParaRPr lang="en-US" dirty="0">
              <a:latin typeface="Courier New" panose="02070309020205020404" pitchFamily="49" charset="0"/>
              <a:cs typeface="Courier New" panose="02070309020205020404" pitchFamily="49" charset="0"/>
            </a:endParaRPr>
          </a:p>
          <a:p>
            <a:r>
              <a:rPr lang="en-US" dirty="0"/>
              <a:t>Use pre-defined return values as indicated in shell code</a:t>
            </a:r>
          </a:p>
          <a:p>
            <a:pPr lvl="1"/>
            <a:endParaRPr lang="en-US" dirty="0"/>
          </a:p>
          <a:p>
            <a:endParaRPr lang="en-US" dirty="0"/>
          </a:p>
          <a:p>
            <a:endParaRPr lang="en-US" dirty="0"/>
          </a:p>
        </p:txBody>
      </p:sp>
      <p:sp>
        <p:nvSpPr>
          <p:cNvPr id="4" name="Content Placeholder 2"/>
          <p:cNvSpPr txBox="1">
            <a:spLocks/>
          </p:cNvSpPr>
          <p:nvPr/>
        </p:nvSpPr>
        <p:spPr bwMode="auto">
          <a:xfrm>
            <a:off x="218056" y="2221992"/>
            <a:ext cx="8707889"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replace_character</a:t>
            </a:r>
            <a:r>
              <a:rPr lang="en-US" sz="1200" dirty="0">
                <a:latin typeface="Courier New" panose="02070309020205020404" pitchFamily="49" charset="0"/>
                <a:cs typeface="Courier New" panose="02070309020205020404" pitchFamily="49" charset="0"/>
              </a:rPr>
              <a:t>(char * string, </a:t>
            </a:r>
            <a:r>
              <a:rPr lang="en-US" sz="1200" dirty="0" err="1">
                <a:latin typeface="Courier New" panose="02070309020205020404" pitchFamily="49" charset="0"/>
                <a:cs typeface="Courier New" panose="02070309020205020404" pitchFamily="49" charset="0"/>
              </a:rPr>
              <a:t>const</a:t>
            </a:r>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findThisChar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a:t>
            </a:r>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replaceItWithThis</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1887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Rules</a:t>
            </a:r>
          </a:p>
        </p:txBody>
      </p:sp>
      <p:sp>
        <p:nvSpPr>
          <p:cNvPr id="3" name="Content Placeholder 2"/>
          <p:cNvSpPr>
            <a:spLocks noGrp="1"/>
          </p:cNvSpPr>
          <p:nvPr>
            <p:ph idx="1"/>
          </p:nvPr>
        </p:nvSpPr>
        <p:spPr/>
        <p:txBody>
          <a:bodyPr/>
          <a:lstStyle/>
          <a:p>
            <a:r>
              <a:rPr lang="en-US" dirty="0"/>
              <a:t>Variables have two attributes: scope and class</a:t>
            </a:r>
          </a:p>
          <a:p>
            <a:r>
              <a:rPr lang="en-US" dirty="0"/>
              <a:t>Scope</a:t>
            </a:r>
          </a:p>
          <a:p>
            <a:pPr lvl="1"/>
            <a:r>
              <a:rPr lang="en-US" dirty="0"/>
              <a:t>The area of the program in which the variable is valid</a:t>
            </a:r>
          </a:p>
          <a:p>
            <a:pPr lvl="1"/>
            <a:r>
              <a:rPr lang="en-US" dirty="0"/>
              <a:t>Either global or local scope</a:t>
            </a:r>
          </a:p>
          <a:p>
            <a:pPr lvl="1"/>
            <a:r>
              <a:rPr lang="en-US" dirty="0"/>
              <a:t>Global (AKA File Scope)</a:t>
            </a:r>
          </a:p>
          <a:p>
            <a:pPr lvl="2"/>
            <a:r>
              <a:rPr lang="en-US" dirty="0"/>
              <a:t>Declared outside all blocks</a:t>
            </a:r>
          </a:p>
          <a:p>
            <a:pPr lvl="2"/>
            <a:r>
              <a:rPr lang="en-US" dirty="0"/>
              <a:t>Accessible at all levels/blocks/scopes</a:t>
            </a:r>
          </a:p>
          <a:p>
            <a:pPr lvl="1"/>
            <a:r>
              <a:rPr lang="en-US" dirty="0"/>
              <a:t>Local (AKA Block Scope)</a:t>
            </a:r>
          </a:p>
          <a:p>
            <a:pPr lvl="2"/>
            <a:r>
              <a:rPr lang="en-US" dirty="0"/>
              <a:t>Declared inside a block</a:t>
            </a:r>
          </a:p>
          <a:p>
            <a:pPr lvl="2"/>
            <a:r>
              <a:rPr lang="en-US" dirty="0"/>
              <a:t>Accessible only within the block it was declared</a:t>
            </a:r>
          </a:p>
          <a:p>
            <a:r>
              <a:rPr lang="en-US" dirty="0">
                <a:solidFill>
                  <a:schemeClr val="accent1"/>
                </a:solidFill>
              </a:rPr>
              <a:t>Class</a:t>
            </a:r>
          </a:p>
        </p:txBody>
      </p:sp>
      <p:sp>
        <p:nvSpPr>
          <p:cNvPr id="4" name="TextBox 3"/>
          <p:cNvSpPr txBox="1"/>
          <p:nvPr/>
        </p:nvSpPr>
        <p:spPr>
          <a:xfrm>
            <a:off x="-533400" y="6203942"/>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DISCLAIMER: Global variables are generally frowned upon.</a:t>
            </a:r>
          </a:p>
        </p:txBody>
      </p:sp>
    </p:spTree>
    <p:extLst>
      <p:ext uri="{BB962C8B-B14F-4D97-AF65-F5344CB8AC3E}">
        <p14:creationId xmlns:p14="http://schemas.microsoft.com/office/powerpoint/2010/main" val="14180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Rules</a:t>
            </a:r>
          </a:p>
        </p:txBody>
      </p:sp>
      <p:sp>
        <p:nvSpPr>
          <p:cNvPr id="3" name="Content Placeholder 2"/>
          <p:cNvSpPr>
            <a:spLocks noGrp="1"/>
          </p:cNvSpPr>
          <p:nvPr>
            <p:ph idx="1"/>
          </p:nvPr>
        </p:nvSpPr>
        <p:spPr/>
        <p:txBody>
          <a:bodyPr/>
          <a:lstStyle/>
          <a:p>
            <a:r>
              <a:rPr lang="en-US" dirty="0"/>
              <a:t>Variables have two attributes: scope and class</a:t>
            </a:r>
          </a:p>
          <a:p>
            <a:r>
              <a:rPr lang="en-US" dirty="0">
                <a:solidFill>
                  <a:schemeClr val="accent1"/>
                </a:solidFill>
              </a:rPr>
              <a:t>Scope</a:t>
            </a:r>
          </a:p>
          <a:p>
            <a:r>
              <a:rPr lang="en-US" dirty="0"/>
              <a:t>Class</a:t>
            </a:r>
          </a:p>
          <a:p>
            <a:pPr lvl="1"/>
            <a:r>
              <a:rPr lang="en-US" dirty="0"/>
              <a:t>Either permanent or temporary</a:t>
            </a:r>
          </a:p>
          <a:p>
            <a:pPr lvl="1"/>
            <a:r>
              <a:rPr lang="en-US" dirty="0"/>
              <a:t>Permanent – created and initialized before the program starts and remain until it terminates</a:t>
            </a:r>
          </a:p>
          <a:p>
            <a:pPr lvl="1"/>
            <a:r>
              <a:rPr lang="en-US" dirty="0"/>
              <a:t>Temporary – allocated on “the stack”; memory is returned at the end of the block</a:t>
            </a:r>
          </a:p>
        </p:txBody>
      </p:sp>
    </p:spTree>
    <p:extLst>
      <p:ext uri="{BB962C8B-B14F-4D97-AF65-F5344CB8AC3E}">
        <p14:creationId xmlns:p14="http://schemas.microsoft.com/office/powerpoint/2010/main" val="2191378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554037" y="11430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r>
              <a:rPr lang="en-US" kern="0" dirty="0"/>
              <a:t>Global variables are always permanent</a:t>
            </a:r>
          </a:p>
          <a:p>
            <a:r>
              <a:rPr lang="en-US" kern="0" dirty="0"/>
              <a:t>Local variables are temporary unless declared </a:t>
            </a:r>
            <a:r>
              <a:rPr lang="en-US" kern="0" dirty="0">
                <a:latin typeface="Courier New" panose="02070309020205020404" pitchFamily="49" charset="0"/>
                <a:cs typeface="Courier New" panose="02070309020205020404" pitchFamily="49" charset="0"/>
              </a:rPr>
              <a:t>static</a:t>
            </a:r>
            <a:r>
              <a:rPr lang="en-US" kern="0" dirty="0"/>
              <a:t> </a:t>
            </a:r>
          </a:p>
          <a:p>
            <a:endParaRPr lang="en-US" kern="0" dirty="0"/>
          </a:p>
          <a:p>
            <a:endParaRPr lang="en-US" kern="0" dirty="0"/>
          </a:p>
          <a:p>
            <a:endParaRPr lang="en-US" kern="0" dirty="0"/>
          </a:p>
          <a:p>
            <a:endParaRPr lang="en-US" kern="0" dirty="0"/>
          </a:p>
          <a:p>
            <a:endParaRPr lang="en-US" kern="0" dirty="0"/>
          </a:p>
          <a:p>
            <a:r>
              <a:rPr lang="en-US" dirty="0"/>
              <a:t>Global and local variables may share names</a:t>
            </a:r>
          </a:p>
          <a:p>
            <a:r>
              <a:rPr lang="en-US" dirty="0"/>
              <a:t>When invoked within their scope, local variables will “hide” global variables of the same name</a:t>
            </a:r>
          </a:p>
          <a:p>
            <a:endParaRPr lang="en-US" kern="0" dirty="0"/>
          </a:p>
        </p:txBody>
      </p:sp>
      <p:sp>
        <p:nvSpPr>
          <p:cNvPr id="2" name="Title 1"/>
          <p:cNvSpPr>
            <a:spLocks noGrp="1"/>
          </p:cNvSpPr>
          <p:nvPr>
            <p:ph type="title"/>
          </p:nvPr>
        </p:nvSpPr>
        <p:spPr/>
        <p:txBody>
          <a:bodyPr/>
          <a:lstStyle/>
          <a:p>
            <a:r>
              <a:rPr lang="en-US" dirty="0"/>
              <a:t>Scope Rules</a:t>
            </a:r>
          </a:p>
        </p:txBody>
      </p:sp>
      <p:graphicFrame>
        <p:nvGraphicFramePr>
          <p:cNvPr id="4" name="Content Placeholder 3"/>
          <p:cNvGraphicFramePr>
            <a:graphicFrameLocks noGrp="1"/>
          </p:cNvGraphicFramePr>
          <p:nvPr>
            <p:ph idx="1"/>
            <p:extLst/>
          </p:nvPr>
        </p:nvGraphicFramePr>
        <p:xfrm>
          <a:off x="152400" y="2413000"/>
          <a:ext cx="8839200" cy="1854200"/>
        </p:xfrm>
        <a:graphic>
          <a:graphicData uri="http://schemas.openxmlformats.org/drawingml/2006/table">
            <a:tbl>
              <a:tblPr firstRow="1" bandRow="1">
                <a:tableStyleId>{5C22544A-7EE6-4342-B048-85BDC9FD1C3A}</a:tableStyleId>
              </a:tblPr>
              <a:tblGrid>
                <a:gridCol w="2876758">
                  <a:extLst>
                    <a:ext uri="{9D8B030D-6E8A-4147-A177-3AD203B41FA5}">
                      <a16:colId xmlns:a16="http://schemas.microsoft.com/office/drawing/2014/main" val="20000"/>
                    </a:ext>
                  </a:extLst>
                </a:gridCol>
                <a:gridCol w="1218034">
                  <a:extLst>
                    <a:ext uri="{9D8B030D-6E8A-4147-A177-3AD203B41FA5}">
                      <a16:colId xmlns:a16="http://schemas.microsoft.com/office/drawing/2014/main" val="20001"/>
                    </a:ext>
                  </a:extLst>
                </a:gridCol>
                <a:gridCol w="1565965">
                  <a:extLst>
                    <a:ext uri="{9D8B030D-6E8A-4147-A177-3AD203B41FA5}">
                      <a16:colId xmlns:a16="http://schemas.microsoft.com/office/drawing/2014/main" val="20002"/>
                    </a:ext>
                  </a:extLst>
                </a:gridCol>
                <a:gridCol w="3178443">
                  <a:extLst>
                    <a:ext uri="{9D8B030D-6E8A-4147-A177-3AD203B41FA5}">
                      <a16:colId xmlns:a16="http://schemas.microsoft.com/office/drawing/2014/main" val="20003"/>
                    </a:ext>
                  </a:extLst>
                </a:gridCol>
              </a:tblGrid>
              <a:tr h="370840">
                <a:tc>
                  <a:txBody>
                    <a:bodyPr/>
                    <a:lstStyle/>
                    <a:p>
                      <a:pPr algn="ctr"/>
                      <a:r>
                        <a:rPr lang="en-US" dirty="0"/>
                        <a:t>Declared</a:t>
                      </a:r>
                    </a:p>
                  </a:txBody>
                  <a:tcPr anchor="ctr"/>
                </a:tc>
                <a:tc>
                  <a:txBody>
                    <a:bodyPr/>
                    <a:lstStyle/>
                    <a:p>
                      <a:pPr algn="ctr"/>
                      <a:r>
                        <a:rPr lang="en-US" dirty="0"/>
                        <a:t>Scope</a:t>
                      </a:r>
                    </a:p>
                  </a:txBody>
                  <a:tcPr anchor="ctr"/>
                </a:tc>
                <a:tc>
                  <a:txBody>
                    <a:bodyPr/>
                    <a:lstStyle/>
                    <a:p>
                      <a:pPr algn="ctr"/>
                      <a:r>
                        <a:rPr lang="en-US" dirty="0"/>
                        <a:t>Class</a:t>
                      </a:r>
                    </a:p>
                  </a:txBody>
                  <a:tcPr anchor="ctr"/>
                </a:tc>
                <a:tc>
                  <a:txBody>
                    <a:bodyPr/>
                    <a:lstStyle/>
                    <a:p>
                      <a:pPr algn="ctr"/>
                      <a:r>
                        <a:rPr lang="en-US" dirty="0"/>
                        <a:t>Initialized</a:t>
                      </a:r>
                    </a:p>
                  </a:txBody>
                  <a:tcPr anchor="ctr"/>
                </a:tc>
                <a:extLst>
                  <a:ext uri="{0D108BD9-81ED-4DB2-BD59-A6C34878D82A}">
                    <a16:rowId xmlns:a16="http://schemas.microsoft.com/office/drawing/2014/main" val="10000"/>
                  </a:ext>
                </a:extLst>
              </a:tr>
              <a:tr h="370840">
                <a:tc>
                  <a:txBody>
                    <a:bodyPr/>
                    <a:lstStyle/>
                    <a:p>
                      <a:r>
                        <a:rPr lang="en-US" dirty="0"/>
                        <a:t>Outside all blocks</a:t>
                      </a:r>
                    </a:p>
                  </a:txBody>
                  <a:tcPr/>
                </a:tc>
                <a:tc>
                  <a:txBody>
                    <a:bodyPr/>
                    <a:lstStyle/>
                    <a:p>
                      <a:r>
                        <a:rPr lang="en-US" dirty="0"/>
                        <a:t>Global</a:t>
                      </a:r>
                    </a:p>
                  </a:txBody>
                  <a:tcPr/>
                </a:tc>
                <a:tc>
                  <a:txBody>
                    <a:bodyPr/>
                    <a:lstStyle/>
                    <a:p>
                      <a:r>
                        <a:rPr lang="en-US" dirty="0"/>
                        <a:t>Permanent</a:t>
                      </a:r>
                    </a:p>
                  </a:txBody>
                  <a:tcPr/>
                </a:tc>
                <a:tc>
                  <a:txBody>
                    <a:bodyPr/>
                    <a:lstStyle/>
                    <a:p>
                      <a:r>
                        <a:rPr lang="en-US" dirty="0"/>
                        <a:t>Once</a:t>
                      </a:r>
                    </a:p>
                  </a:txBody>
                  <a:tcP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static</a:t>
                      </a:r>
                      <a:r>
                        <a:rPr lang="en-US" dirty="0"/>
                        <a:t> outside all blocks</a:t>
                      </a:r>
                    </a:p>
                  </a:txBody>
                  <a:tcPr/>
                </a:tc>
                <a:tc>
                  <a:txBody>
                    <a:bodyPr/>
                    <a:lstStyle/>
                    <a:p>
                      <a:r>
                        <a:rPr lang="en-US" dirty="0"/>
                        <a:t>Global</a:t>
                      </a:r>
                    </a:p>
                  </a:txBody>
                  <a:tcPr/>
                </a:tc>
                <a:tc>
                  <a:txBody>
                    <a:bodyPr/>
                    <a:lstStyle/>
                    <a:p>
                      <a:r>
                        <a:rPr lang="en-US" dirty="0"/>
                        <a:t>Permanent</a:t>
                      </a:r>
                    </a:p>
                  </a:txBody>
                  <a:tcPr/>
                </a:tc>
                <a:tc>
                  <a:txBody>
                    <a:bodyPr/>
                    <a:lstStyle/>
                    <a:p>
                      <a:r>
                        <a:rPr lang="en-US" dirty="0"/>
                        <a:t>Once</a:t>
                      </a:r>
                    </a:p>
                  </a:txBody>
                  <a:tcPr/>
                </a:tc>
                <a:extLst>
                  <a:ext uri="{0D108BD9-81ED-4DB2-BD59-A6C34878D82A}">
                    <a16:rowId xmlns:a16="http://schemas.microsoft.com/office/drawing/2014/main" val="10002"/>
                  </a:ext>
                </a:extLst>
              </a:tr>
              <a:tr h="370840">
                <a:tc>
                  <a:txBody>
                    <a:bodyPr/>
                    <a:lstStyle/>
                    <a:p>
                      <a:r>
                        <a:rPr lang="en-US" dirty="0"/>
                        <a:t>Inside</a:t>
                      </a:r>
                      <a:r>
                        <a:rPr lang="en-US" baseline="0" dirty="0"/>
                        <a:t> a block</a:t>
                      </a:r>
                      <a:endParaRPr lang="en-US" dirty="0"/>
                    </a:p>
                  </a:txBody>
                  <a:tcPr/>
                </a:tc>
                <a:tc>
                  <a:txBody>
                    <a:bodyPr/>
                    <a:lstStyle/>
                    <a:p>
                      <a:r>
                        <a:rPr lang="en-US" dirty="0"/>
                        <a:t>Local</a:t>
                      </a:r>
                    </a:p>
                  </a:txBody>
                  <a:tcPr/>
                </a:tc>
                <a:tc>
                  <a:txBody>
                    <a:bodyPr/>
                    <a:lstStyle/>
                    <a:p>
                      <a:r>
                        <a:rPr lang="en-US" dirty="0"/>
                        <a:t>Temporary</a:t>
                      </a:r>
                    </a:p>
                  </a:txBody>
                  <a:tcPr/>
                </a:tc>
                <a:tc>
                  <a:txBody>
                    <a:bodyPr/>
                    <a:lstStyle/>
                    <a:p>
                      <a:r>
                        <a:rPr lang="en-US" dirty="0"/>
                        <a:t>Each time block</a:t>
                      </a:r>
                      <a:r>
                        <a:rPr lang="en-US" baseline="0" dirty="0"/>
                        <a:t> is entered</a:t>
                      </a:r>
                      <a:endParaRPr lang="en-US" dirty="0"/>
                    </a:p>
                  </a:txBody>
                  <a:tcP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static</a:t>
                      </a:r>
                      <a:r>
                        <a:rPr lang="en-US" dirty="0"/>
                        <a:t> inside</a:t>
                      </a:r>
                      <a:r>
                        <a:rPr lang="en-US" baseline="0" dirty="0"/>
                        <a:t> a block</a:t>
                      </a:r>
                      <a:endParaRPr lang="en-US" dirty="0"/>
                    </a:p>
                  </a:txBody>
                  <a:tcPr/>
                </a:tc>
                <a:tc>
                  <a:txBody>
                    <a:bodyPr/>
                    <a:lstStyle/>
                    <a:p>
                      <a:r>
                        <a:rPr lang="en-US" dirty="0"/>
                        <a:t>Local</a:t>
                      </a:r>
                    </a:p>
                  </a:txBody>
                  <a:tcPr/>
                </a:tc>
                <a:tc>
                  <a:txBody>
                    <a:bodyPr/>
                    <a:lstStyle/>
                    <a:p>
                      <a:r>
                        <a:rPr lang="en-US" dirty="0"/>
                        <a:t>Permanent</a:t>
                      </a:r>
                    </a:p>
                  </a:txBody>
                  <a:tcPr/>
                </a:tc>
                <a:tc>
                  <a:txBody>
                    <a:bodyPr/>
                    <a:lstStyle/>
                    <a:p>
                      <a:r>
                        <a:rPr lang="en-US" dirty="0"/>
                        <a:t>Once</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533400" y="5922264"/>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Static – When used inside a function, once the variable</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has been initialized, it remains in memory until programs end</a:t>
            </a:r>
          </a:p>
        </p:txBody>
      </p:sp>
    </p:spTree>
    <p:extLst>
      <p:ext uri="{BB962C8B-B14F-4D97-AF65-F5344CB8AC3E}">
        <p14:creationId xmlns:p14="http://schemas.microsoft.com/office/powerpoint/2010/main" val="429338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Steps</a:t>
            </a:r>
          </a:p>
        </p:txBody>
      </p:sp>
      <p:sp>
        <p:nvSpPr>
          <p:cNvPr id="3" name="Content Placeholder 2"/>
          <p:cNvSpPr>
            <a:spLocks noGrp="1"/>
          </p:cNvSpPr>
          <p:nvPr>
            <p:ph idx="1"/>
          </p:nvPr>
        </p:nvSpPr>
        <p:spPr/>
        <p:txBody>
          <a:bodyPr/>
          <a:lstStyle/>
          <a:p>
            <a:r>
              <a:rPr lang="en-US" dirty="0"/>
              <a:t>(1)	Basics</a:t>
            </a:r>
          </a:p>
          <a:p>
            <a:r>
              <a:rPr lang="en-US" dirty="0"/>
              <a:t>(2)	Return Values</a:t>
            </a:r>
          </a:p>
          <a:p>
            <a:r>
              <a:rPr lang="en-US" dirty="0"/>
              <a:t>(3)	Scope Rules</a:t>
            </a:r>
          </a:p>
          <a:p>
            <a:r>
              <a:rPr lang="en-US" dirty="0"/>
              <a:t>(4)	External Variables</a:t>
            </a:r>
          </a:p>
          <a:p>
            <a:r>
              <a:rPr lang="en-US" dirty="0"/>
              <a:t>(5)	Header Files</a:t>
            </a:r>
          </a:p>
          <a:p>
            <a:r>
              <a:rPr lang="en-US" dirty="0"/>
              <a:t>(6)	Static Variables</a:t>
            </a:r>
          </a:p>
          <a:p>
            <a:r>
              <a:rPr lang="en-US" dirty="0"/>
              <a:t>(7)	Recursion</a:t>
            </a:r>
          </a:p>
          <a:p>
            <a:endParaRPr lang="en-US" dirty="0"/>
          </a:p>
        </p:txBody>
      </p:sp>
    </p:spTree>
    <p:extLst>
      <p:ext uri="{BB962C8B-B14F-4D97-AF65-F5344CB8AC3E}">
        <p14:creationId xmlns:p14="http://schemas.microsoft.com/office/powerpoint/2010/main" val="1846349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73152" y="1219200"/>
            <a:ext cx="4419599" cy="5338763"/>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VARIABLE SCOPE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This array is Global</a:t>
            </a:r>
          </a:p>
          <a:p>
            <a:pPr marL="0" indent="0">
              <a:buNone/>
            </a:pPr>
            <a:r>
              <a:rPr lang="en-US" sz="1600" dirty="0">
                <a:latin typeface="Courier New" panose="02070309020205020404" pitchFamily="49" charset="0"/>
                <a:cs typeface="Courier New" panose="02070309020205020404" pitchFamily="49" charset="0"/>
              </a:rPr>
              <a:t>char scope[] = {“Global\n”};</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a:solidFill>
                  <a:schemeClr val="accent2"/>
                </a:solidFill>
                <a:latin typeface="Courier New" panose="02070309020205020404" pitchFamily="49" charset="0"/>
                <a:cs typeface="Courier New" panose="02070309020205020404" pitchFamily="49" charset="0"/>
              </a:rPr>
              <a:t>// Iterating </a:t>
            </a:r>
            <a:r>
              <a:rPr lang="en-US" sz="1600" dirty="0" err="1">
                <a:solidFill>
                  <a:schemeClr val="accent2"/>
                </a:solidFill>
                <a:latin typeface="Courier New" panose="02070309020205020404" pitchFamily="49" charset="0"/>
                <a:cs typeface="Courier New" panose="02070309020205020404" pitchFamily="49" charset="0"/>
              </a:rPr>
              <a:t>var</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 scope);</a:t>
            </a:r>
          </a:p>
          <a:p>
            <a:pPr marL="0" indent="0">
              <a:buNone/>
            </a:pPr>
            <a:r>
              <a:rPr lang="en-US" sz="1600" dirty="0">
                <a:solidFill>
                  <a:schemeClr val="accent2"/>
                </a:solidFill>
                <a:latin typeface="Courier New" panose="02070309020205020404" pitchFamily="49" charset="0"/>
                <a:cs typeface="Courier New" panose="02070309020205020404" pitchFamily="49" charset="0"/>
              </a:rPr>
              <a:t>// This array is Local to main() </a:t>
            </a:r>
          </a:p>
          <a:p>
            <a:pPr marL="0" indent="0">
              <a:buNone/>
            </a:pPr>
            <a:r>
              <a:rPr lang="en-US" sz="1600" dirty="0">
                <a:latin typeface="Courier New" panose="02070309020205020404" pitchFamily="49" charset="0"/>
                <a:cs typeface="Courier New" panose="02070309020205020404" pitchFamily="49" charset="0"/>
              </a:rPr>
              <a:t>    char scope[] = {“Main\n”};</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 scope);</a:t>
            </a:r>
          </a:p>
          <a:p>
            <a:pPr marL="0" indent="0">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solidFill>
                  <a:schemeClr val="accent2"/>
                </a:solidFill>
                <a:latin typeface="Courier New" panose="02070309020205020404" pitchFamily="49" charset="0"/>
                <a:cs typeface="Courier New" panose="02070309020205020404" pitchFamily="49" charset="0"/>
              </a:rPr>
              <a:t>// This array is Local to for loop</a:t>
            </a:r>
          </a:p>
          <a:p>
            <a:pPr marL="0" indent="0">
              <a:buNone/>
            </a:pPr>
            <a:r>
              <a:rPr lang="en-US" sz="1600" dirty="0">
                <a:latin typeface="Courier New" panose="02070309020205020404" pitchFamily="49" charset="0"/>
                <a:cs typeface="Courier New" panose="02070309020205020404" pitchFamily="49" charset="0"/>
              </a:rPr>
              <a:t>        char scope[] = {“For\n”};</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 scope);</a:t>
            </a:r>
          </a:p>
          <a:p>
            <a:pPr marL="0" indent="0">
              <a:buNone/>
            </a:pP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main() truncated</a:t>
            </a:r>
          </a:p>
          <a:p>
            <a:pPr marL="0" indent="0">
              <a:buNone/>
            </a:pPr>
            <a:endParaRPr lang="en-US" sz="1600" dirty="0">
              <a:solidFill>
                <a:srgbClr val="FF0000"/>
              </a:solidFill>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76200" y="1219200"/>
            <a:ext cx="4419599" cy="533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VARIABLE SCOPE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char scope[] = {“Global\n”};</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 scope);</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char scope[] = {“Main\n”};</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t%s</a:t>
            </a:r>
            <a:r>
              <a:rPr lang="en-US" sz="1600" dirty="0">
                <a:latin typeface="Courier New" panose="02070309020205020404" pitchFamily="49" charset="0"/>
                <a:cs typeface="Courier New" panose="02070309020205020404" pitchFamily="49" charset="0"/>
              </a:rPr>
              <a:t>”, scope);</a:t>
            </a:r>
          </a:p>
          <a:p>
            <a:pPr marL="0" indent="0">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char scope[] = {“For\n”};</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a:t>
            </a:r>
            <a:r>
              <a:rPr lang="en-US" sz="1600" dirty="0" err="1">
                <a:latin typeface="Courier New" panose="02070309020205020404" pitchFamily="49" charset="0"/>
                <a:cs typeface="Courier New" panose="02070309020205020404" pitchFamily="49" charset="0"/>
              </a:rPr>
              <a:t>t%s</a:t>
            </a:r>
            <a:r>
              <a:rPr lang="en-US" sz="1600" dirty="0">
                <a:latin typeface="Courier New" panose="02070309020205020404" pitchFamily="49" charset="0"/>
                <a:cs typeface="Courier New" panose="02070309020205020404" pitchFamily="49" charset="0"/>
              </a:rPr>
              <a:t>”, scope);</a:t>
            </a:r>
          </a:p>
          <a:p>
            <a:pPr marL="0" indent="0">
              <a:buNone/>
            </a:pP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a:t>
            </a:r>
            <a:endParaRPr lang="en-US" sz="1600" dirty="0">
              <a:solidFill>
                <a:schemeClr val="accent2"/>
              </a:solidFill>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bwMode="auto">
          <a:xfrm>
            <a:off x="4645152" y="1219200"/>
            <a:ext cx="4419599" cy="5338763"/>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VARIABLE SCOPE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Global</a:t>
            </a:r>
          </a:p>
          <a:p>
            <a:pPr marL="0" indent="0">
              <a:buNone/>
            </a:pPr>
            <a:r>
              <a:rPr lang="en-US" sz="1600" dirty="0">
                <a:latin typeface="Courier New" panose="02070309020205020404" pitchFamily="49" charset="0"/>
                <a:cs typeface="Courier New" panose="02070309020205020404" pitchFamily="49" charset="0"/>
              </a:rPr>
              <a:t>	Main</a:t>
            </a:r>
          </a:p>
          <a:p>
            <a:pPr marL="0" indent="0">
              <a:buNone/>
            </a:pPr>
            <a:r>
              <a:rPr lang="en-US" sz="1600" dirty="0">
                <a:latin typeface="Courier New" panose="02070309020205020404" pitchFamily="49" charset="0"/>
                <a:cs typeface="Courier New" panose="02070309020205020404" pitchFamily="49" charset="0"/>
              </a:rPr>
              <a:t>		For</a:t>
            </a:r>
          </a:p>
          <a:p>
            <a:pPr marL="0" indent="0">
              <a:buNone/>
            </a:pPr>
            <a:r>
              <a:rPr lang="en-US" sz="1600" dirty="0">
                <a:latin typeface="Courier New" panose="02070309020205020404" pitchFamily="49" charset="0"/>
                <a:cs typeface="Courier New" panose="02070309020205020404" pitchFamily="49" charset="0"/>
              </a:rPr>
              <a:t>		For</a:t>
            </a:r>
          </a:p>
          <a:p>
            <a:pPr marL="0" indent="0">
              <a:buNone/>
            </a:pPr>
            <a:r>
              <a:rPr lang="en-US" sz="1600" dirty="0">
                <a:latin typeface="Courier New" panose="02070309020205020404" pitchFamily="49" charset="0"/>
                <a:cs typeface="Courier New" panose="02070309020205020404" pitchFamily="49" charset="0"/>
              </a:rPr>
              <a:t>		For</a:t>
            </a:r>
          </a:p>
        </p:txBody>
      </p:sp>
      <p:sp>
        <p:nvSpPr>
          <p:cNvPr id="8" name="Content Placeholder 2"/>
          <p:cNvSpPr txBox="1">
            <a:spLocks/>
          </p:cNvSpPr>
          <p:nvPr/>
        </p:nvSpPr>
        <p:spPr bwMode="auto">
          <a:xfrm>
            <a:off x="4648201" y="1219200"/>
            <a:ext cx="4419599" cy="533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VARIABLE SCOPE OUTPUT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Scope Rules</a:t>
            </a:r>
          </a:p>
        </p:txBody>
      </p:sp>
      <p:sp>
        <p:nvSpPr>
          <p:cNvPr id="12" name="TextBox 11"/>
          <p:cNvSpPr txBox="1"/>
          <p:nvPr/>
        </p:nvSpPr>
        <p:spPr>
          <a:xfrm>
            <a:off x="-533400" y="6203942"/>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BEST PRACTICE: Use unique variable names.</a:t>
            </a:r>
          </a:p>
        </p:txBody>
      </p:sp>
    </p:spTree>
    <p:extLst>
      <p:ext uri="{BB962C8B-B14F-4D97-AF65-F5344CB8AC3E}">
        <p14:creationId xmlns:p14="http://schemas.microsoft.com/office/powerpoint/2010/main" val="150849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10" grpId="0" animBg="1"/>
      <p:bldP spid="8"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 </a:t>
            </a:r>
            <a:r>
              <a:rPr lang="en-US" dirty="0" err="1"/>
              <a:t>Specifiers</a:t>
            </a:r>
            <a:endParaRPr lang="en-US" dirty="0"/>
          </a:p>
        </p:txBody>
      </p:sp>
      <p:sp>
        <p:nvSpPr>
          <p:cNvPr id="3" name="Content Placeholder 2"/>
          <p:cNvSpPr>
            <a:spLocks noGrp="1"/>
          </p:cNvSpPr>
          <p:nvPr>
            <p:ph idx="1"/>
          </p:nvPr>
        </p:nvSpPr>
        <p:spPr/>
        <p:txBody>
          <a:bodyPr/>
          <a:lstStyle/>
          <a:p>
            <a:r>
              <a:rPr lang="en-US" dirty="0"/>
              <a:t>A variable’s storage class determines its scope, storage duration</a:t>
            </a:r>
          </a:p>
          <a:p>
            <a:r>
              <a:rPr lang="en-US" dirty="0"/>
              <a:t>You may explicitly set the storage class for a variable</a:t>
            </a:r>
          </a:p>
          <a:p>
            <a:r>
              <a:rPr lang="en-US" dirty="0"/>
              <a:t>Scope can be either block or file</a:t>
            </a:r>
          </a:p>
          <a:p>
            <a:r>
              <a:rPr lang="en-US" dirty="0"/>
              <a:t>Storage durations can be either Static or Automatic</a:t>
            </a:r>
          </a:p>
        </p:txBody>
      </p:sp>
    </p:spTree>
    <p:extLst>
      <p:ext uri="{BB962C8B-B14F-4D97-AF65-F5344CB8AC3E}">
        <p14:creationId xmlns:p14="http://schemas.microsoft.com/office/powerpoint/2010/main" val="3404744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 </a:t>
            </a:r>
            <a:r>
              <a:rPr lang="en-US" dirty="0" err="1"/>
              <a:t>Specifiers</a:t>
            </a:r>
            <a:endParaRPr lang="en-US" dirty="0"/>
          </a:p>
        </p:txBody>
      </p:sp>
      <p:sp>
        <p:nvSpPr>
          <p:cNvPr id="3" name="Content Placeholder 2"/>
          <p:cNvSpPr>
            <a:spLocks noGrp="1"/>
          </p:cNvSpPr>
          <p:nvPr>
            <p:ph idx="1"/>
          </p:nvPr>
        </p:nvSpPr>
        <p:spPr/>
        <p:txBody>
          <a:bodyPr/>
          <a:lstStyle/>
          <a:p>
            <a:r>
              <a:rPr lang="en-US" dirty="0"/>
              <a:t>Scope</a:t>
            </a:r>
          </a:p>
          <a:p>
            <a:pPr lvl="1"/>
            <a:r>
              <a:rPr lang="en-US" dirty="0"/>
              <a:t>Block?</a:t>
            </a:r>
          </a:p>
          <a:p>
            <a:pPr lvl="1"/>
            <a:r>
              <a:rPr lang="en-US" dirty="0"/>
              <a:t>File?</a:t>
            </a:r>
          </a:p>
          <a:p>
            <a:r>
              <a:rPr lang="en-US" dirty="0"/>
              <a:t>Storage Duration</a:t>
            </a:r>
          </a:p>
          <a:p>
            <a:pPr lvl="1"/>
            <a:r>
              <a:rPr lang="en-US" dirty="0"/>
              <a:t>Static</a:t>
            </a:r>
          </a:p>
          <a:p>
            <a:pPr lvl="2"/>
            <a:r>
              <a:rPr lang="en-US" dirty="0"/>
              <a:t>Initialized once before the program begins</a:t>
            </a:r>
          </a:p>
          <a:p>
            <a:pPr lvl="2"/>
            <a:r>
              <a:rPr lang="en-US" dirty="0"/>
              <a:t>Exists continuously throughout the program execution</a:t>
            </a:r>
          </a:p>
          <a:p>
            <a:pPr lvl="1"/>
            <a:r>
              <a:rPr lang="en-US" dirty="0"/>
              <a:t>Automatic</a:t>
            </a:r>
          </a:p>
          <a:p>
            <a:pPr lvl="2"/>
            <a:r>
              <a:rPr lang="en-US" dirty="0"/>
              <a:t>Generated each time the program enters the block</a:t>
            </a:r>
          </a:p>
          <a:p>
            <a:pPr lvl="2"/>
            <a:r>
              <a:rPr lang="en-US" dirty="0"/>
              <a:t>Memory is freed when the block is terminated</a:t>
            </a:r>
          </a:p>
        </p:txBody>
      </p:sp>
    </p:spTree>
    <p:extLst>
      <p:ext uri="{BB962C8B-B14F-4D97-AF65-F5344CB8AC3E}">
        <p14:creationId xmlns:p14="http://schemas.microsoft.com/office/powerpoint/2010/main" val="3325445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 </a:t>
            </a:r>
            <a:r>
              <a:rPr lang="en-US" dirty="0" err="1"/>
              <a:t>Specifiers</a:t>
            </a:r>
            <a:endParaRPr lang="en-US" dirty="0"/>
          </a:p>
        </p:txBody>
      </p:sp>
      <p:sp>
        <p:nvSpPr>
          <p:cNvPr id="3" name="Content Placeholder 2"/>
          <p:cNvSpPr>
            <a:spLocks noGrp="1"/>
          </p:cNvSpPr>
          <p:nvPr>
            <p:ph idx="1"/>
          </p:nvPr>
        </p:nvSpPr>
        <p:spPr/>
        <p:txBody>
          <a:bodyPr/>
          <a:lstStyle/>
          <a:p>
            <a:r>
              <a:rPr lang="en-US" dirty="0" err="1"/>
              <a:t>Specifier</a:t>
            </a:r>
            <a:endParaRPr lang="en-US" dirty="0"/>
          </a:p>
          <a:p>
            <a:pPr lvl="1"/>
            <a:r>
              <a:rPr lang="en-US" dirty="0">
                <a:latin typeface="Courier New" panose="02070309020205020404" pitchFamily="49" charset="0"/>
                <a:cs typeface="Courier New" panose="02070309020205020404" pitchFamily="49" charset="0"/>
              </a:rPr>
              <a:t>static</a:t>
            </a:r>
          </a:p>
          <a:p>
            <a:pPr lvl="2"/>
            <a:r>
              <a:rPr lang="en-US" dirty="0"/>
              <a:t>Always have a storage duration of static</a:t>
            </a:r>
          </a:p>
          <a:p>
            <a:pPr lvl="2"/>
            <a:r>
              <a:rPr lang="en-US" dirty="0"/>
              <a:t>Used to declare a static variable with limited scope</a:t>
            </a:r>
          </a:p>
          <a:p>
            <a:pPr lvl="1"/>
            <a:r>
              <a:rPr lang="en-US" dirty="0">
                <a:latin typeface="Courier New" panose="02070309020205020404" pitchFamily="49" charset="0"/>
                <a:cs typeface="Courier New" panose="02070309020205020404" pitchFamily="49" charset="0"/>
              </a:rPr>
              <a:t>extern</a:t>
            </a:r>
          </a:p>
          <a:p>
            <a:pPr lvl="2"/>
            <a:r>
              <a:rPr lang="en-US" dirty="0"/>
              <a:t>Declares variables with static storage duration that can be used throughout the program</a:t>
            </a:r>
          </a:p>
        </p:txBody>
      </p:sp>
      <p:graphicFrame>
        <p:nvGraphicFramePr>
          <p:cNvPr id="4" name="Table 3"/>
          <p:cNvGraphicFramePr>
            <a:graphicFrameLocks noGrp="1"/>
          </p:cNvGraphicFramePr>
          <p:nvPr>
            <p:extLst/>
          </p:nvPr>
        </p:nvGraphicFramePr>
        <p:xfrm>
          <a:off x="152400" y="4231640"/>
          <a:ext cx="8839199" cy="20218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371599">
                  <a:extLst>
                    <a:ext uri="{9D8B030D-6E8A-4147-A177-3AD203B41FA5}">
                      <a16:colId xmlns:a16="http://schemas.microsoft.com/office/drawing/2014/main" val="20004"/>
                    </a:ext>
                  </a:extLst>
                </a:gridCol>
              </a:tblGrid>
              <a:tr h="370840">
                <a:tc>
                  <a:txBody>
                    <a:bodyPr/>
                    <a:lstStyle/>
                    <a:p>
                      <a:pPr algn="ctr"/>
                      <a:r>
                        <a:rPr lang="en-US" dirty="0"/>
                        <a:t>Position of the Declaration</a:t>
                      </a:r>
                    </a:p>
                  </a:txBody>
                  <a:tcPr/>
                </a:tc>
                <a:tc>
                  <a:txBody>
                    <a:bodyPr/>
                    <a:lstStyle/>
                    <a:p>
                      <a:pPr algn="ctr"/>
                      <a:r>
                        <a:rPr lang="en-US" dirty="0"/>
                        <a:t>Storage Class </a:t>
                      </a:r>
                      <a:r>
                        <a:rPr lang="en-US" dirty="0" err="1"/>
                        <a:t>Specifier</a:t>
                      </a:r>
                      <a:endParaRPr lang="en-US" dirty="0"/>
                    </a:p>
                  </a:txBody>
                  <a:tcPr/>
                </a:tc>
                <a:tc>
                  <a:txBody>
                    <a:bodyPr/>
                    <a:lstStyle/>
                    <a:p>
                      <a:pPr algn="ctr"/>
                      <a:r>
                        <a:rPr lang="en-US" dirty="0"/>
                        <a:t>Scope</a:t>
                      </a:r>
                    </a:p>
                  </a:txBody>
                  <a:tcPr/>
                </a:tc>
                <a:tc>
                  <a:txBody>
                    <a:bodyPr/>
                    <a:lstStyle/>
                    <a:p>
                      <a:pPr algn="ctr"/>
                      <a:r>
                        <a:rPr lang="en-US" dirty="0"/>
                        <a:t>Storage Duration</a:t>
                      </a:r>
                    </a:p>
                  </a:txBody>
                  <a:tcPr/>
                </a:tc>
                <a:tc>
                  <a:txBody>
                    <a:bodyPr/>
                    <a:lstStyle/>
                    <a:p>
                      <a:pPr algn="ctr"/>
                      <a:r>
                        <a:rPr lang="en-US" dirty="0"/>
                        <a:t>Initialize</a:t>
                      </a:r>
                    </a:p>
                  </a:txBody>
                  <a:tcPr/>
                </a:tc>
                <a:extLst>
                  <a:ext uri="{0D108BD9-81ED-4DB2-BD59-A6C34878D82A}">
                    <a16:rowId xmlns:a16="http://schemas.microsoft.com/office/drawing/2014/main" val="10000"/>
                  </a:ext>
                </a:extLst>
              </a:tr>
              <a:tr h="370840">
                <a:tc>
                  <a:txBody>
                    <a:bodyPr/>
                    <a:lstStyle/>
                    <a:p>
                      <a:r>
                        <a:rPr lang="en-US" dirty="0"/>
                        <a:t>Within a block</a:t>
                      </a:r>
                    </a:p>
                  </a:txBody>
                  <a:tcPr/>
                </a:tc>
                <a:tc>
                  <a:txBody>
                    <a:bodyPr/>
                    <a:lstStyle/>
                    <a:p>
                      <a:r>
                        <a:rPr lang="en-US" dirty="0">
                          <a:latin typeface="Courier New" panose="02070309020205020404" pitchFamily="49" charset="0"/>
                          <a:cs typeface="Courier New" panose="02070309020205020404" pitchFamily="49" charset="0"/>
                        </a:rPr>
                        <a:t>extern</a:t>
                      </a:r>
                      <a:r>
                        <a:rPr lang="en-US" dirty="0"/>
                        <a:t>, </a:t>
                      </a:r>
                      <a:r>
                        <a:rPr lang="en-US" dirty="0">
                          <a:latin typeface="Courier New" panose="02070309020205020404" pitchFamily="49" charset="0"/>
                          <a:cs typeface="Courier New" panose="02070309020205020404" pitchFamily="49" charset="0"/>
                        </a:rPr>
                        <a:t>static</a:t>
                      </a:r>
                    </a:p>
                  </a:txBody>
                  <a:tcPr/>
                </a:tc>
                <a:tc>
                  <a:txBody>
                    <a:bodyPr/>
                    <a:lstStyle/>
                    <a:p>
                      <a:r>
                        <a:rPr lang="en-US" dirty="0"/>
                        <a:t>Block/Local</a:t>
                      </a:r>
                    </a:p>
                  </a:txBody>
                  <a:tcPr/>
                </a:tc>
                <a:tc>
                  <a:txBody>
                    <a:bodyPr/>
                    <a:lstStyle/>
                    <a:p>
                      <a:r>
                        <a:rPr lang="en-US" dirty="0"/>
                        <a:t>Static</a:t>
                      </a:r>
                    </a:p>
                  </a:txBody>
                  <a:tcPr/>
                </a:tc>
                <a:tc>
                  <a:txBody>
                    <a:bodyPr/>
                    <a:lstStyle/>
                    <a:p>
                      <a:r>
                        <a:rPr lang="en-US" dirty="0"/>
                        <a:t>Once</a:t>
                      </a:r>
                    </a:p>
                  </a:txBody>
                  <a:tcPr/>
                </a:tc>
                <a:extLst>
                  <a:ext uri="{0D108BD9-81ED-4DB2-BD59-A6C34878D82A}">
                    <a16:rowId xmlns:a16="http://schemas.microsoft.com/office/drawing/2014/main" val="10001"/>
                  </a:ext>
                </a:extLst>
              </a:tr>
              <a:tr h="370840">
                <a:tc>
                  <a:txBody>
                    <a:bodyPr/>
                    <a:lstStyle/>
                    <a:p>
                      <a:r>
                        <a:rPr lang="en-US" dirty="0"/>
                        <a:t>Outside all blocks</a:t>
                      </a:r>
                    </a:p>
                  </a:txBody>
                  <a:tcPr/>
                </a:tc>
                <a:tc>
                  <a:txBody>
                    <a:bodyPr/>
                    <a:lstStyle/>
                    <a:p>
                      <a:r>
                        <a:rPr lang="en-US" dirty="0"/>
                        <a:t>None, </a:t>
                      </a:r>
                      <a:r>
                        <a:rPr lang="en-US" dirty="0">
                          <a:latin typeface="Courier New" panose="02070309020205020404" pitchFamily="49" charset="0"/>
                          <a:cs typeface="Courier New" panose="02070309020205020404" pitchFamily="49" charset="0"/>
                        </a:rPr>
                        <a:t>extern</a:t>
                      </a:r>
                      <a:r>
                        <a:rPr lang="en-US" dirty="0"/>
                        <a:t>, </a:t>
                      </a:r>
                      <a:r>
                        <a:rPr lang="en-US" dirty="0">
                          <a:latin typeface="Courier New" panose="02070309020205020404" pitchFamily="49" charset="0"/>
                          <a:cs typeface="Courier New" panose="02070309020205020404" pitchFamily="49" charset="0"/>
                        </a:rPr>
                        <a:t>static</a:t>
                      </a:r>
                    </a:p>
                  </a:txBody>
                  <a:tcPr/>
                </a:tc>
                <a:tc>
                  <a:txBody>
                    <a:bodyPr/>
                    <a:lstStyle/>
                    <a:p>
                      <a:r>
                        <a:rPr lang="en-US" dirty="0"/>
                        <a:t>File/Global</a:t>
                      </a:r>
                    </a:p>
                  </a:txBody>
                  <a:tcPr/>
                </a:tc>
                <a:tc>
                  <a:txBody>
                    <a:bodyPr/>
                    <a:lstStyle/>
                    <a:p>
                      <a:r>
                        <a:rPr lang="en-US" dirty="0"/>
                        <a:t>Static</a:t>
                      </a:r>
                    </a:p>
                  </a:txBody>
                  <a:tcPr/>
                </a:tc>
                <a:tc>
                  <a:txBody>
                    <a:bodyPr/>
                    <a:lstStyle/>
                    <a:p>
                      <a:r>
                        <a:rPr lang="en-US" dirty="0"/>
                        <a:t>Once</a:t>
                      </a:r>
                    </a:p>
                  </a:txBody>
                  <a:tcPr/>
                </a:tc>
                <a:extLst>
                  <a:ext uri="{0D108BD9-81ED-4DB2-BD59-A6C34878D82A}">
                    <a16:rowId xmlns:a16="http://schemas.microsoft.com/office/drawing/2014/main" val="10002"/>
                  </a:ext>
                </a:extLst>
              </a:tr>
              <a:tr h="370840">
                <a:tc>
                  <a:txBody>
                    <a:bodyPr/>
                    <a:lstStyle/>
                    <a:p>
                      <a:r>
                        <a:rPr lang="en-US" dirty="0"/>
                        <a:t>Within a block</a:t>
                      </a:r>
                    </a:p>
                  </a:txBody>
                  <a:tcPr/>
                </a:tc>
                <a:tc>
                  <a:txBody>
                    <a:bodyPr/>
                    <a:lstStyle/>
                    <a:p>
                      <a:r>
                        <a:rPr lang="en-US" dirty="0"/>
                        <a:t>None</a:t>
                      </a:r>
                      <a:endParaRPr lang="en-US" dirty="0">
                        <a:latin typeface="Courier New" panose="02070309020205020404" pitchFamily="49" charset="0"/>
                        <a:cs typeface="Courier New" panose="02070309020205020404" pitchFamily="49" charset="0"/>
                      </a:endParaRPr>
                    </a:p>
                  </a:txBody>
                  <a:tcPr/>
                </a:tc>
                <a:tc>
                  <a:txBody>
                    <a:bodyPr/>
                    <a:lstStyle/>
                    <a:p>
                      <a:r>
                        <a:rPr lang="en-US" dirty="0"/>
                        <a:t>Block/Local</a:t>
                      </a:r>
                    </a:p>
                  </a:txBody>
                  <a:tcPr/>
                </a:tc>
                <a:tc>
                  <a:txBody>
                    <a:bodyPr/>
                    <a:lstStyle/>
                    <a:p>
                      <a:r>
                        <a:rPr lang="en-US" dirty="0"/>
                        <a:t>Automatic</a:t>
                      </a:r>
                    </a:p>
                  </a:txBody>
                  <a:tcPr/>
                </a:tc>
                <a:tc>
                  <a:txBody>
                    <a:bodyPr/>
                    <a:lstStyle/>
                    <a:p>
                      <a:r>
                        <a:rPr lang="en-US" dirty="0"/>
                        <a:t>Each run</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9614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 </a:t>
            </a:r>
            <a:r>
              <a:rPr lang="en-US" dirty="0" err="1"/>
              <a:t>Specifiers</a:t>
            </a:r>
            <a:endParaRPr lang="en-US" dirty="0"/>
          </a:p>
        </p:txBody>
      </p:sp>
      <p:graphicFrame>
        <p:nvGraphicFramePr>
          <p:cNvPr id="4" name="Content Placeholder 3"/>
          <p:cNvGraphicFramePr>
            <a:graphicFrameLocks noGrp="1"/>
          </p:cNvGraphicFramePr>
          <p:nvPr>
            <p:ph idx="1"/>
            <p:extLst/>
          </p:nvPr>
        </p:nvGraphicFramePr>
        <p:xfrm>
          <a:off x="424656" y="1295400"/>
          <a:ext cx="8294688" cy="2565400"/>
        </p:xfrm>
        <a:graphic>
          <a:graphicData uri="http://schemas.openxmlformats.org/drawingml/2006/table">
            <a:tbl>
              <a:tblPr firstRow="1" bandRow="1">
                <a:tableStyleId>{5C22544A-7EE6-4342-B048-85BDC9FD1C3A}</a:tableStyleId>
              </a:tblPr>
              <a:tblGrid>
                <a:gridCol w="1785144">
                  <a:extLst>
                    <a:ext uri="{9D8B030D-6E8A-4147-A177-3AD203B41FA5}">
                      <a16:colId xmlns:a16="http://schemas.microsoft.com/office/drawing/2014/main" val="20000"/>
                    </a:ext>
                  </a:extLst>
                </a:gridCol>
                <a:gridCol w="6509544">
                  <a:extLst>
                    <a:ext uri="{9D8B030D-6E8A-4147-A177-3AD203B41FA5}">
                      <a16:colId xmlns:a16="http://schemas.microsoft.com/office/drawing/2014/main" val="20001"/>
                    </a:ext>
                  </a:extLst>
                </a:gridCol>
              </a:tblGrid>
              <a:tr h="370840">
                <a:tc>
                  <a:txBody>
                    <a:bodyPr/>
                    <a:lstStyle/>
                    <a:p>
                      <a:pPr algn="ctr"/>
                      <a:r>
                        <a:rPr lang="en-US" dirty="0" err="1"/>
                        <a:t>Specifier</a:t>
                      </a:r>
                      <a:endParaRPr lang="en-US" dirty="0"/>
                    </a:p>
                  </a:txBody>
                  <a:tcPr/>
                </a:tc>
                <a:tc>
                  <a:txBody>
                    <a:bodyPr/>
                    <a:lstStyle/>
                    <a:p>
                      <a:pPr algn="ctr"/>
                      <a:r>
                        <a:rPr lang="en-US" dirty="0"/>
                        <a:t>MEANING</a:t>
                      </a:r>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auto</a:t>
                      </a:r>
                    </a:p>
                  </a:txBody>
                  <a:tcPr/>
                </a:tc>
                <a:tc>
                  <a:txBody>
                    <a:bodyPr/>
                    <a:lstStyle/>
                    <a:p>
                      <a:r>
                        <a:rPr lang="en-US" dirty="0"/>
                        <a:t>Auto variables have automatic storage duration.  Rarely</a:t>
                      </a:r>
                      <a:r>
                        <a:rPr lang="en-US" baseline="0" dirty="0"/>
                        <a:t> used because “automatic” is the default storage class for variables declared within a function.</a:t>
                      </a:r>
                      <a:endParaRPr lang="en-US" dirty="0"/>
                    </a:p>
                  </a:txBody>
                  <a:tcP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static</a:t>
                      </a:r>
                    </a:p>
                  </a:txBody>
                  <a:tcPr/>
                </a:tc>
                <a:tc>
                  <a:txBody>
                    <a:bodyPr/>
                    <a:lstStyle/>
                    <a:p>
                      <a:r>
                        <a:rPr lang="en-US" dirty="0"/>
                        <a:t>Variables</a:t>
                      </a:r>
                      <a:r>
                        <a:rPr lang="en-US" baseline="0" dirty="0"/>
                        <a:t> with this </a:t>
                      </a:r>
                      <a:r>
                        <a:rPr lang="en-US" baseline="0" dirty="0" err="1"/>
                        <a:t>specifier</a:t>
                      </a:r>
                      <a:r>
                        <a:rPr lang="en-US" baseline="0" dirty="0"/>
                        <a:t> always have static storage duration.  Used to declare static variables with a limited scope.</a:t>
                      </a:r>
                      <a:endParaRPr lang="en-US" dirty="0"/>
                    </a:p>
                  </a:txBody>
                  <a:tcP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extern</a:t>
                      </a:r>
                    </a:p>
                  </a:txBody>
                  <a:tcPr/>
                </a:tc>
                <a:tc>
                  <a:txBody>
                    <a:bodyPr/>
                    <a:lstStyle/>
                    <a:p>
                      <a:r>
                        <a:rPr lang="en-US" dirty="0"/>
                        <a:t>Used to declare variables with static storage duration that can be used throughout the program.</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6823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5105400" y="1828800"/>
            <a:ext cx="3959351"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STATIC VARIABLE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Norm = 1     Stat = 1</a:t>
            </a:r>
          </a:p>
          <a:p>
            <a:pPr marL="0" indent="0">
              <a:buNone/>
            </a:pPr>
            <a:r>
              <a:rPr lang="en-US" sz="1600" dirty="0">
                <a:latin typeface="Courier New" panose="02070309020205020404" pitchFamily="49" charset="0"/>
                <a:cs typeface="Courier New" panose="02070309020205020404" pitchFamily="49" charset="0"/>
              </a:rPr>
              <a:t>Norm = 2     Stat = 2</a:t>
            </a:r>
          </a:p>
          <a:p>
            <a:pPr marL="0" indent="0">
              <a:buNone/>
            </a:pPr>
            <a:r>
              <a:rPr lang="en-US" sz="1600" dirty="0">
                <a:latin typeface="Courier New" panose="02070309020205020404" pitchFamily="49" charset="0"/>
                <a:cs typeface="Courier New" panose="02070309020205020404" pitchFamily="49" charset="0"/>
              </a:rPr>
              <a:t>Norm = 3     Stat = 3</a:t>
            </a:r>
          </a:p>
          <a:p>
            <a:pPr marL="0" indent="0">
              <a:buNone/>
            </a:pPr>
            <a:r>
              <a:rPr lang="en-US" sz="1600" dirty="0">
                <a:latin typeface="Courier New" panose="02070309020205020404" pitchFamily="49" charset="0"/>
                <a:cs typeface="Courier New" panose="02070309020205020404" pitchFamily="49" charset="0"/>
              </a:rPr>
              <a:t>Norm = 4     Stat = 4</a:t>
            </a:r>
          </a:p>
          <a:p>
            <a:pPr marL="0" indent="0">
              <a:buNone/>
            </a:pPr>
            <a:r>
              <a:rPr lang="en-US" sz="1600" dirty="0">
                <a:latin typeface="Courier New" panose="02070309020205020404" pitchFamily="49" charset="0"/>
                <a:cs typeface="Courier New" panose="02070309020205020404" pitchFamily="49" charset="0"/>
              </a:rPr>
              <a:t>Norm = 5     Stat = 5</a:t>
            </a:r>
          </a:p>
          <a:p>
            <a:pPr marL="0" indent="0">
              <a:buNone/>
            </a:pPr>
            <a:r>
              <a:rPr lang="en-US" sz="1600" dirty="0">
                <a:latin typeface="Courier New" panose="02070309020205020404" pitchFamily="49" charset="0"/>
                <a:cs typeface="Courier New" panose="02070309020205020404" pitchFamily="49" charset="0"/>
              </a:rPr>
              <a:t>Norm = 6     Stat = 6</a:t>
            </a:r>
          </a:p>
          <a:p>
            <a:pPr marL="0" indent="0">
              <a:buNone/>
            </a:pPr>
            <a:r>
              <a:rPr lang="en-US" sz="1600" dirty="0">
                <a:latin typeface="Courier New" panose="02070309020205020404" pitchFamily="49" charset="0"/>
                <a:cs typeface="Courier New" panose="02070309020205020404" pitchFamily="49" charset="0"/>
              </a:rPr>
              <a:t>Norm = 7     Stat = 7</a:t>
            </a:r>
          </a:p>
          <a:p>
            <a:pPr marL="0" indent="0">
              <a:buNone/>
            </a:pPr>
            <a:r>
              <a:rPr lang="en-US" sz="1600" dirty="0">
                <a:latin typeface="Courier New" panose="02070309020205020404" pitchFamily="49" charset="0"/>
                <a:cs typeface="Courier New" panose="02070309020205020404" pitchFamily="49" charset="0"/>
              </a:rPr>
              <a:t>Norm = 8     Stat = 8</a:t>
            </a:r>
          </a:p>
          <a:p>
            <a:pPr marL="0" indent="0">
              <a:buNone/>
            </a:pPr>
            <a:r>
              <a:rPr lang="en-US" sz="1600" dirty="0">
                <a:latin typeface="Courier New" panose="02070309020205020404" pitchFamily="49" charset="0"/>
                <a:cs typeface="Courier New" panose="02070309020205020404" pitchFamily="49" charset="0"/>
              </a:rPr>
              <a:t>Norm = 9     Stat = 9</a:t>
            </a:r>
          </a:p>
          <a:p>
            <a:pPr marL="0" indent="0">
              <a:buNone/>
            </a:pPr>
            <a:r>
              <a:rPr lang="en-US" sz="1600" dirty="0">
                <a:latin typeface="Courier New" panose="02070309020205020404" pitchFamily="49" charset="0"/>
                <a:cs typeface="Courier New" panose="02070309020205020404" pitchFamily="49" charset="0"/>
              </a:rPr>
              <a:t>Norm = 10    Stat = 10</a:t>
            </a:r>
          </a:p>
          <a:p>
            <a:pPr marL="0" indent="0">
              <a:buNone/>
            </a:pPr>
            <a:endParaRPr lang="en-US" sz="1600" dirty="0">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bwMode="auto">
          <a:xfrm>
            <a:off x="5105400" y="1828800"/>
            <a:ext cx="39624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STATIC VARIABLE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static</a:t>
            </a:r>
            <a:r>
              <a:rPr lang="en-US" dirty="0"/>
              <a:t> – static duration within its scope</a:t>
            </a:r>
          </a:p>
        </p:txBody>
      </p:sp>
      <p:sp>
        <p:nvSpPr>
          <p:cNvPr id="5" name="Content Placeholder 2"/>
          <p:cNvSpPr txBox="1">
            <a:spLocks/>
          </p:cNvSpPr>
          <p:nvPr/>
        </p:nvSpPr>
        <p:spPr bwMode="auto">
          <a:xfrm>
            <a:off x="76200" y="1828800"/>
            <a:ext cx="48768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STATIC </a:t>
            </a:r>
            <a:r>
              <a:rPr lang="en-US" sz="1600">
                <a:latin typeface="Courier New" panose="02070309020205020404" pitchFamily="49" charset="0"/>
                <a:cs typeface="Courier New" panose="02070309020205020404" pitchFamily="49" charset="0"/>
              </a:rPr>
              <a:t>VARIABLE EXAMPLE </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static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10;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(“Norm = %-2d\t”,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(“Stat = %-2d\n”,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Storage Class </a:t>
            </a:r>
            <a:r>
              <a:rPr lang="en-US" dirty="0" err="1"/>
              <a:t>Specifiers</a:t>
            </a:r>
            <a:endParaRPr lang="en-US" dirty="0"/>
          </a:p>
        </p:txBody>
      </p:sp>
    </p:spTree>
    <p:extLst>
      <p:ext uri="{BB962C8B-B14F-4D97-AF65-F5344CB8AC3E}">
        <p14:creationId xmlns:p14="http://schemas.microsoft.com/office/powerpoint/2010/main" val="333853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static</a:t>
            </a:r>
            <a:r>
              <a:rPr lang="en-US" dirty="0"/>
              <a:t> – static duration within its scope</a:t>
            </a:r>
          </a:p>
        </p:txBody>
      </p:sp>
      <p:sp>
        <p:nvSpPr>
          <p:cNvPr id="10" name="Content Placeholder 2"/>
          <p:cNvSpPr txBox="1">
            <a:spLocks/>
          </p:cNvSpPr>
          <p:nvPr/>
        </p:nvSpPr>
        <p:spPr bwMode="auto">
          <a:xfrm>
            <a:off x="5105400" y="1828800"/>
            <a:ext cx="3959351"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STATIC VARIABLE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Norm = 1     Stat = 1</a:t>
            </a:r>
          </a:p>
          <a:p>
            <a:pPr marL="0" indent="0">
              <a:buNone/>
            </a:pPr>
            <a:r>
              <a:rPr lang="en-US" sz="1600" dirty="0">
                <a:latin typeface="Courier New" panose="02070309020205020404" pitchFamily="49" charset="0"/>
                <a:cs typeface="Courier New" panose="02070309020205020404" pitchFamily="49" charset="0"/>
              </a:rPr>
              <a:t>Norm = 1     Stat = 2</a:t>
            </a:r>
          </a:p>
          <a:p>
            <a:pPr marL="0" indent="0">
              <a:buNone/>
            </a:pPr>
            <a:r>
              <a:rPr lang="en-US" sz="1600" dirty="0">
                <a:latin typeface="Courier New" panose="02070309020205020404" pitchFamily="49" charset="0"/>
                <a:cs typeface="Courier New" panose="02070309020205020404" pitchFamily="49" charset="0"/>
              </a:rPr>
              <a:t>Norm = 1     Stat = 3</a:t>
            </a:r>
          </a:p>
          <a:p>
            <a:pPr marL="0" indent="0">
              <a:buNone/>
            </a:pPr>
            <a:r>
              <a:rPr lang="en-US" sz="1600" dirty="0">
                <a:latin typeface="Courier New" panose="02070309020205020404" pitchFamily="49" charset="0"/>
                <a:cs typeface="Courier New" panose="02070309020205020404" pitchFamily="49" charset="0"/>
              </a:rPr>
              <a:t>Norm = 1     Stat = 4</a:t>
            </a:r>
          </a:p>
          <a:p>
            <a:pPr marL="0" indent="0">
              <a:buNone/>
            </a:pPr>
            <a:r>
              <a:rPr lang="en-US" sz="1600" dirty="0">
                <a:latin typeface="Courier New" panose="02070309020205020404" pitchFamily="49" charset="0"/>
                <a:cs typeface="Courier New" panose="02070309020205020404" pitchFamily="49" charset="0"/>
              </a:rPr>
              <a:t>Norm = 1     Stat = 5</a:t>
            </a:r>
          </a:p>
          <a:p>
            <a:pPr marL="0" indent="0">
              <a:buNone/>
            </a:pPr>
            <a:r>
              <a:rPr lang="en-US" sz="1600" dirty="0">
                <a:latin typeface="Courier New" panose="02070309020205020404" pitchFamily="49" charset="0"/>
                <a:cs typeface="Courier New" panose="02070309020205020404" pitchFamily="49" charset="0"/>
              </a:rPr>
              <a:t>Norm = 1     Stat = 6</a:t>
            </a:r>
          </a:p>
          <a:p>
            <a:pPr marL="0" indent="0">
              <a:buNone/>
            </a:pPr>
            <a:r>
              <a:rPr lang="en-US" sz="1600" dirty="0">
                <a:latin typeface="Courier New" panose="02070309020205020404" pitchFamily="49" charset="0"/>
                <a:cs typeface="Courier New" panose="02070309020205020404" pitchFamily="49" charset="0"/>
              </a:rPr>
              <a:t>Norm = 1     Stat = 7</a:t>
            </a:r>
          </a:p>
          <a:p>
            <a:pPr marL="0" indent="0">
              <a:buNone/>
            </a:pPr>
            <a:r>
              <a:rPr lang="en-US" sz="1600" dirty="0">
                <a:latin typeface="Courier New" panose="02070309020205020404" pitchFamily="49" charset="0"/>
                <a:cs typeface="Courier New" panose="02070309020205020404" pitchFamily="49" charset="0"/>
              </a:rPr>
              <a:t>Norm = 1     Stat = 8</a:t>
            </a:r>
          </a:p>
          <a:p>
            <a:pPr marL="0" indent="0">
              <a:buNone/>
            </a:pPr>
            <a:r>
              <a:rPr lang="en-US" sz="1600" dirty="0">
                <a:latin typeface="Courier New" panose="02070309020205020404" pitchFamily="49" charset="0"/>
                <a:cs typeface="Courier New" panose="02070309020205020404" pitchFamily="49" charset="0"/>
              </a:rPr>
              <a:t>Norm = 1     Stat = 9</a:t>
            </a:r>
          </a:p>
          <a:p>
            <a:pPr marL="0" indent="0">
              <a:buNone/>
            </a:pPr>
            <a:r>
              <a:rPr lang="en-US" sz="1600" dirty="0">
                <a:latin typeface="Courier New" panose="02070309020205020404" pitchFamily="49" charset="0"/>
                <a:cs typeface="Courier New" panose="02070309020205020404" pitchFamily="49" charset="0"/>
              </a:rPr>
              <a:t>Norm = 1     Stat = 10</a:t>
            </a:r>
          </a:p>
          <a:p>
            <a:pPr marL="0" indent="0">
              <a:buNone/>
            </a:pPr>
            <a:endParaRPr lang="en-US" sz="1600" dirty="0">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bwMode="auto">
          <a:xfrm>
            <a:off x="5105400" y="1828800"/>
            <a:ext cx="39624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STATIC VARIABLE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76200" y="1828800"/>
            <a:ext cx="48768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STATIC </a:t>
            </a:r>
            <a:r>
              <a:rPr lang="en-US" sz="1600">
                <a:latin typeface="Courier New" panose="02070309020205020404" pitchFamily="49" charset="0"/>
                <a:cs typeface="Courier New" panose="02070309020205020404" pitchFamily="49" charset="0"/>
              </a:rPr>
              <a:t>VARIABLE EXAMPLE </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10;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static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(“Norm = %-2d\t”,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(“Stat = %-2d\n”,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Storage Class </a:t>
            </a:r>
            <a:r>
              <a:rPr lang="en-US" dirty="0" err="1"/>
              <a:t>Specifiers</a:t>
            </a:r>
            <a:endParaRPr lang="en-US" dirty="0"/>
          </a:p>
        </p:txBody>
      </p:sp>
    </p:spTree>
    <p:extLst>
      <p:ext uri="{BB962C8B-B14F-4D97-AF65-F5344CB8AC3E}">
        <p14:creationId xmlns:p14="http://schemas.microsoft.com/office/powerpoint/2010/main" val="206006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xplosion 1 10"/>
          <p:cNvSpPr/>
          <p:nvPr/>
        </p:nvSpPr>
        <p:spPr bwMode="auto">
          <a:xfrm>
            <a:off x="4953000" y="2895600"/>
            <a:ext cx="4343400" cy="2819400"/>
          </a:xfrm>
          <a:prstGeom prst="irregularSeal1">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COMPILE</a:t>
            </a:r>
          </a:p>
          <a:p>
            <a:pPr marL="0" marR="0" indent="0" algn="ctr" defTabSz="914400" rtl="0" eaLnBrk="1" fontAlgn="base" latinLnBrk="0" hangingPunct="1">
              <a:lnSpc>
                <a:spcPct val="100000"/>
              </a:lnSpc>
              <a:spcBef>
                <a:spcPct val="0"/>
              </a:spcBef>
              <a:spcAft>
                <a:spcPct val="0"/>
              </a:spcAft>
              <a:buClrTx/>
              <a:buSzTx/>
              <a:buFontTx/>
              <a:buNone/>
              <a:tabLst/>
            </a:pPr>
            <a:r>
              <a:rPr lang="en-US" sz="4000" b="1" dirty="0">
                <a:solidFill>
                  <a:srgbClr val="FF0000"/>
                </a:solidFill>
                <a:latin typeface="Courier New" panose="02070309020205020404" pitchFamily="49" charset="0"/>
                <a:cs typeface="Courier New" panose="02070309020205020404" pitchFamily="49" charset="0"/>
              </a:rPr>
              <a:t>ERROR</a:t>
            </a:r>
            <a:endPar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73152" y="1828800"/>
            <a:ext cx="4879848"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STATIC </a:t>
            </a:r>
            <a:r>
              <a:rPr lang="en-US" sz="1600">
                <a:latin typeface="Courier New" panose="02070309020205020404" pitchFamily="49" charset="0"/>
                <a:cs typeface="Courier New" panose="02070309020205020404" pitchFamily="49" charset="0"/>
              </a:rPr>
              <a:t>VARIABLE EXAMPLE </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10;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static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(“Norm = %-2d\t”,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(“Stat = %-2d\n”,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solidFill>
                  <a:srgbClr val="FF0000"/>
                </a:solidFill>
                <a:latin typeface="Courier New" panose="02070309020205020404" pitchFamily="49" charset="0"/>
                <a:cs typeface="Courier New" panose="02070309020205020404" pitchFamily="49" charset="0"/>
              </a:rPr>
              <a:t>printf</a:t>
            </a:r>
            <a:r>
              <a:rPr lang="en-US" sz="1600" dirty="0">
                <a:solidFill>
                  <a:srgbClr val="FF0000"/>
                </a:solidFill>
                <a:latin typeface="Courier New" panose="02070309020205020404" pitchFamily="49" charset="0"/>
                <a:cs typeface="Courier New" panose="02070309020205020404" pitchFamily="49" charset="0"/>
              </a:rPr>
              <a:t>(“Norm = %-2d\t”, </a:t>
            </a:r>
            <a:r>
              <a:rPr lang="en-US" sz="1600" dirty="0" err="1">
                <a:solidFill>
                  <a:srgbClr val="FF0000"/>
                </a:solidFill>
                <a:latin typeface="Courier New" panose="02070309020205020404" pitchFamily="49" charset="0"/>
                <a:cs typeface="Courier New" panose="02070309020205020404" pitchFamily="49" charset="0"/>
              </a:rPr>
              <a:t>normVar</a:t>
            </a:r>
            <a:r>
              <a:rPr lang="en-US" sz="1600" dirty="0">
                <a:solidFill>
                  <a:srgbClr val="FF0000"/>
                </a:solidFill>
                <a:latin typeface="Courier New" panose="02070309020205020404" pitchFamily="49" charset="0"/>
                <a:cs typeface="Courier New" panose="02070309020205020404" pitchFamily="49" charset="0"/>
              </a:rPr>
              <a:t>);</a:t>
            </a:r>
          </a:p>
          <a:p>
            <a:pPr marL="0" indent="0">
              <a:buNone/>
            </a:pPr>
            <a:r>
              <a:rPr lang="en-US" sz="1600" dirty="0" err="1">
                <a:solidFill>
                  <a:srgbClr val="FF0000"/>
                </a:solidFill>
                <a:latin typeface="Courier New" panose="02070309020205020404" pitchFamily="49" charset="0"/>
                <a:cs typeface="Courier New" panose="02070309020205020404" pitchFamily="49" charset="0"/>
              </a:rPr>
              <a:t>printf</a:t>
            </a:r>
            <a:r>
              <a:rPr lang="en-US" sz="1600" dirty="0">
                <a:solidFill>
                  <a:srgbClr val="FF0000"/>
                </a:solidFill>
                <a:latin typeface="Courier New" panose="02070309020205020404" pitchFamily="49" charset="0"/>
                <a:cs typeface="Courier New" panose="02070309020205020404" pitchFamily="49" charset="0"/>
              </a:rPr>
              <a:t>(“Stat = %-2d\n”, </a:t>
            </a:r>
            <a:r>
              <a:rPr lang="en-US" sz="1600" dirty="0" err="1">
                <a:solidFill>
                  <a:srgbClr val="FF0000"/>
                </a:solidFill>
                <a:latin typeface="Courier New" panose="02070309020205020404" pitchFamily="49" charset="0"/>
                <a:cs typeface="Courier New" panose="02070309020205020404" pitchFamily="49" charset="0"/>
              </a:rPr>
              <a:t>statVar</a:t>
            </a:r>
            <a:r>
              <a:rPr lang="en-US" sz="1600" dirty="0">
                <a:solidFill>
                  <a:srgbClr val="FF0000"/>
                </a:solidFill>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bwMode="auto">
          <a:xfrm>
            <a:off x="5105400" y="1828800"/>
            <a:ext cx="39624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STATIC VARIABLE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static</a:t>
            </a:r>
            <a:r>
              <a:rPr lang="en-US" dirty="0"/>
              <a:t> – static duration within its scope</a:t>
            </a:r>
          </a:p>
        </p:txBody>
      </p:sp>
      <p:sp>
        <p:nvSpPr>
          <p:cNvPr id="2" name="Title 1"/>
          <p:cNvSpPr>
            <a:spLocks noGrp="1"/>
          </p:cNvSpPr>
          <p:nvPr>
            <p:ph type="title"/>
          </p:nvPr>
        </p:nvSpPr>
        <p:spPr/>
        <p:txBody>
          <a:bodyPr/>
          <a:lstStyle/>
          <a:p>
            <a:r>
              <a:rPr lang="en-US" dirty="0"/>
              <a:t>Storage Class </a:t>
            </a:r>
            <a:r>
              <a:rPr lang="en-US" dirty="0" err="1"/>
              <a:t>Specifiers</a:t>
            </a:r>
            <a:endParaRPr lang="en-US" dirty="0"/>
          </a:p>
        </p:txBody>
      </p:sp>
      <p:sp>
        <p:nvSpPr>
          <p:cNvPr id="5" name="Content Placeholder 2"/>
          <p:cNvSpPr txBox="1">
            <a:spLocks/>
          </p:cNvSpPr>
          <p:nvPr/>
        </p:nvSpPr>
        <p:spPr bwMode="auto">
          <a:xfrm>
            <a:off x="76200" y="1828800"/>
            <a:ext cx="48768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STATIC </a:t>
            </a:r>
            <a:r>
              <a:rPr lang="en-US" sz="1600">
                <a:latin typeface="Courier New" panose="02070309020205020404" pitchFamily="49" charset="0"/>
                <a:cs typeface="Courier New" panose="02070309020205020404" pitchFamily="49" charset="0"/>
              </a:rPr>
              <a:t>VARIABLE EXAMPLE </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10;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static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(“Norm = %-2d\t”,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(“Stat = %-2d\n”,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(“Norm = %-2d\t”, </a:t>
            </a:r>
            <a:r>
              <a:rPr lang="en-US" sz="1600" dirty="0" err="1">
                <a:latin typeface="Courier New" panose="02070309020205020404" pitchFamily="49" charset="0"/>
                <a:cs typeface="Courier New" panose="02070309020205020404" pitchFamily="49" charset="0"/>
              </a:rPr>
              <a:t>normVar</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(“Stat = %-2d\n”, </a:t>
            </a:r>
            <a:r>
              <a:rPr lang="en-US" sz="1600" dirty="0" err="1">
                <a:latin typeface="Courier New" panose="02070309020205020404" pitchFamily="49" charset="0"/>
                <a:cs typeface="Courier New" panose="02070309020205020404" pitchFamily="49" charset="0"/>
              </a:rPr>
              <a:t>statVar</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7728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 presetClass="exit"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8"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 </a:t>
            </a:r>
            <a:r>
              <a:rPr lang="en-US" dirty="0" err="1"/>
              <a:t>Specifiers</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extern</a:t>
            </a:r>
          </a:p>
          <a:p>
            <a:pPr lvl="1"/>
            <a:r>
              <a:rPr lang="en-US" dirty="0"/>
              <a:t>Used to ‘share’ access to a variable across different source files by extending their ‘visibility’</a:t>
            </a:r>
          </a:p>
          <a:p>
            <a:pPr lvl="1"/>
            <a:r>
              <a:rPr lang="en-US" dirty="0"/>
              <a:t>By default, the declaration and definition of a C function includes an implicit “</a:t>
            </a:r>
            <a:r>
              <a:rPr lang="en-US" dirty="0">
                <a:latin typeface="Courier New" panose="02070309020205020404" pitchFamily="49" charset="0"/>
                <a:cs typeface="Courier New" panose="02070309020205020404" pitchFamily="49" charset="0"/>
              </a:rPr>
              <a:t>extern</a:t>
            </a:r>
            <a:r>
              <a:rPr lang="en-US" dirty="0"/>
              <a:t>”</a:t>
            </a:r>
          </a:p>
          <a:p>
            <a:pPr lvl="1"/>
            <a:r>
              <a:rPr lang="en-US" dirty="0"/>
              <a:t>When </a:t>
            </a:r>
            <a:r>
              <a:rPr lang="en-US" dirty="0">
                <a:latin typeface="Courier New" panose="02070309020205020404" pitchFamily="49" charset="0"/>
                <a:cs typeface="Courier New" panose="02070309020205020404" pitchFamily="49" charset="0"/>
              </a:rPr>
              <a:t>extern</a:t>
            </a:r>
            <a:r>
              <a:rPr lang="en-US" dirty="0"/>
              <a:t> is used with a variable, it is only declared not defined*</a:t>
            </a:r>
          </a:p>
          <a:p>
            <a:pPr lvl="1"/>
            <a:r>
              <a:rPr lang="en-US" dirty="0">
                <a:latin typeface="Courier New" panose="02070309020205020404" pitchFamily="49" charset="0"/>
                <a:cs typeface="Courier New" panose="02070309020205020404" pitchFamily="49" charset="0"/>
              </a:rPr>
              <a:t>extern</a:t>
            </a:r>
            <a:r>
              <a:rPr lang="en-US" dirty="0"/>
              <a:t> references can be referenced multiple times over multiple files but should only be defined once</a:t>
            </a:r>
          </a:p>
          <a:p>
            <a:pPr lvl="1"/>
            <a:r>
              <a:rPr lang="en-US" dirty="0"/>
              <a:t>Not utilized for single file programs</a:t>
            </a:r>
          </a:p>
        </p:txBody>
      </p:sp>
      <p:sp>
        <p:nvSpPr>
          <p:cNvPr id="4" name="TextBox 3"/>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Unless the initialization of that declaration represents the sole definition of that extern</a:t>
            </a:r>
          </a:p>
        </p:txBody>
      </p:sp>
    </p:spTree>
    <p:extLst>
      <p:ext uri="{BB962C8B-B14F-4D97-AF65-F5344CB8AC3E}">
        <p14:creationId xmlns:p14="http://schemas.microsoft.com/office/powerpoint/2010/main" val="484211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Files</a:t>
            </a:r>
          </a:p>
        </p:txBody>
      </p:sp>
      <p:sp>
        <p:nvSpPr>
          <p:cNvPr id="3" name="Content Placeholder 2"/>
          <p:cNvSpPr>
            <a:spLocks noGrp="1"/>
          </p:cNvSpPr>
          <p:nvPr>
            <p:ph idx="1"/>
          </p:nvPr>
        </p:nvSpPr>
        <p:spPr/>
        <p:txBody>
          <a:bodyPr/>
          <a:lstStyle/>
          <a:p>
            <a:r>
              <a:rPr lang="en-US" dirty="0"/>
              <a:t>Header files are a way of sharing code between several source files</a:t>
            </a:r>
          </a:p>
          <a:p>
            <a:r>
              <a:rPr lang="en-US" dirty="0"/>
              <a:t>The filenames traditionally end in a </a:t>
            </a:r>
            <a:r>
              <a:rPr lang="en-US" dirty="0">
                <a:latin typeface="Courier New" panose="02070309020205020404" pitchFamily="49" charset="0"/>
                <a:cs typeface="Courier New" panose="02070309020205020404" pitchFamily="49" charset="0"/>
              </a:rPr>
              <a:t>.h</a:t>
            </a:r>
          </a:p>
          <a:p>
            <a:r>
              <a:rPr lang="en-US" dirty="0"/>
              <a:t>Header files hold the declaration (AKA prototype) of functions</a:t>
            </a:r>
          </a:p>
          <a:p>
            <a:r>
              <a:rPr lang="en-US" dirty="0"/>
              <a:t>These functions are defined in supporting source files (</a:t>
            </a:r>
            <a:r>
              <a:rPr lang="en-US" dirty="0">
                <a:latin typeface="Courier New" panose="02070309020205020404" pitchFamily="49" charset="0"/>
                <a:cs typeface="Courier New" panose="02070309020205020404" pitchFamily="49" charset="0"/>
              </a:rPr>
              <a:t>.c</a:t>
            </a:r>
            <a:r>
              <a:rPr lang="en-US" dirty="0"/>
              <a:t>)</a:t>
            </a:r>
          </a:p>
        </p:txBody>
      </p:sp>
    </p:spTree>
    <p:extLst>
      <p:ext uri="{BB962C8B-B14F-4D97-AF65-F5344CB8AC3E}">
        <p14:creationId xmlns:p14="http://schemas.microsoft.com/office/powerpoint/2010/main" val="230231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Coding Style Guide</a:t>
            </a:r>
          </a:p>
          <a:p>
            <a:r>
              <a:rPr lang="en-US" dirty="0"/>
              <a:t>Stub Code</a:t>
            </a:r>
          </a:p>
          <a:p>
            <a:r>
              <a:rPr lang="en-US" dirty="0"/>
              <a:t>Function Definition</a:t>
            </a:r>
          </a:p>
          <a:p>
            <a:r>
              <a:rPr lang="en-US" dirty="0"/>
              <a:t>Why, How, When, and What of Functions</a:t>
            </a:r>
          </a:p>
          <a:p>
            <a:r>
              <a:rPr lang="en-US" dirty="0"/>
              <a:t>Function Basics</a:t>
            </a:r>
          </a:p>
          <a:p>
            <a:r>
              <a:rPr lang="en-US" dirty="0"/>
              <a:t>Scope Rules</a:t>
            </a:r>
          </a:p>
          <a:p>
            <a:r>
              <a:rPr lang="en-US" dirty="0"/>
              <a:t>Storage Class </a:t>
            </a:r>
            <a:r>
              <a:rPr lang="en-US" dirty="0" err="1"/>
              <a:t>Specifiers</a:t>
            </a:r>
            <a:endParaRPr lang="en-US" dirty="0"/>
          </a:p>
          <a:p>
            <a:r>
              <a:rPr lang="en-US" dirty="0"/>
              <a:t>Header Files</a:t>
            </a:r>
          </a:p>
          <a:p>
            <a:r>
              <a:rPr lang="en-US" dirty="0"/>
              <a:t>Recursion</a:t>
            </a:r>
          </a:p>
        </p:txBody>
      </p:sp>
    </p:spTree>
    <p:extLst>
      <p:ext uri="{BB962C8B-B14F-4D97-AF65-F5344CB8AC3E}">
        <p14:creationId xmlns:p14="http://schemas.microsoft.com/office/powerpoint/2010/main" val="1768308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Files</a:t>
            </a:r>
          </a:p>
        </p:txBody>
      </p:sp>
      <p:sp>
        <p:nvSpPr>
          <p:cNvPr id="3" name="Content Placeholder 2"/>
          <p:cNvSpPr>
            <a:spLocks noGrp="1"/>
          </p:cNvSpPr>
          <p:nvPr>
            <p:ph idx="1"/>
          </p:nvPr>
        </p:nvSpPr>
        <p:spPr/>
        <p:txBody>
          <a:bodyPr/>
          <a:lstStyle/>
          <a:p>
            <a:r>
              <a:rPr lang="en-US" dirty="0"/>
              <a:t>The C Standard Library has been logically organized header files (e.g., </a:t>
            </a:r>
            <a:r>
              <a:rPr lang="en-US" dirty="0" err="1">
                <a:latin typeface="Courier New" panose="02070309020205020404" pitchFamily="49" charset="0"/>
                <a:cs typeface="Courier New" panose="02070309020205020404" pitchFamily="49" charset="0"/>
              </a:rPr>
              <a:t>stdio.h</a:t>
            </a:r>
            <a:r>
              <a:rPr lang="en-US" dirty="0"/>
              <a:t>, </a:t>
            </a:r>
            <a:r>
              <a:rPr lang="en-US" dirty="0" err="1">
                <a:latin typeface="Courier New" panose="02070309020205020404" pitchFamily="49" charset="0"/>
                <a:cs typeface="Courier New" panose="02070309020205020404" pitchFamily="49" charset="0"/>
              </a:rPr>
              <a:t>stdlib.h</a:t>
            </a:r>
            <a:r>
              <a:rPr lang="en-US" dirty="0"/>
              <a:t>, </a:t>
            </a:r>
            <a:r>
              <a:rPr lang="en-US" dirty="0" err="1">
                <a:latin typeface="Courier New" panose="02070309020205020404" pitchFamily="49" charset="0"/>
                <a:cs typeface="Courier New" panose="02070309020205020404" pitchFamily="49" charset="0"/>
              </a:rPr>
              <a:t>math.h</a:t>
            </a:r>
            <a:r>
              <a:rPr lang="en-US" dirty="0"/>
              <a:t>)</a:t>
            </a:r>
          </a:p>
          <a:p>
            <a:r>
              <a:rPr lang="en-US" dirty="0"/>
              <a:t>Programmers can write their own header files and even create their own libraries</a:t>
            </a:r>
          </a:p>
          <a:p>
            <a:r>
              <a:rPr lang="en-US" dirty="0"/>
              <a:t>Libraries can be shared among programmers</a:t>
            </a:r>
          </a:p>
          <a:p>
            <a:r>
              <a:rPr lang="en-US" dirty="0"/>
              <a:t>&lt;&gt; loads system headers</a:t>
            </a:r>
          </a:p>
          <a:p>
            <a:endParaRPr lang="en-US" dirty="0"/>
          </a:p>
          <a:p>
            <a:r>
              <a:rPr lang="en-US" dirty="0"/>
              <a:t>“” loads headers from the local directory first</a:t>
            </a:r>
          </a:p>
          <a:p>
            <a:endParaRPr lang="en-US" dirty="0"/>
          </a:p>
        </p:txBody>
      </p:sp>
      <p:sp>
        <p:nvSpPr>
          <p:cNvPr id="4" name="Content Placeholder 2"/>
          <p:cNvSpPr txBox="1">
            <a:spLocks/>
          </p:cNvSpPr>
          <p:nvPr/>
        </p:nvSpPr>
        <p:spPr bwMode="auto">
          <a:xfrm>
            <a:off x="219456" y="3761793"/>
            <a:ext cx="8705088" cy="276807"/>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p:txBody>
      </p:sp>
      <p:sp>
        <p:nvSpPr>
          <p:cNvPr id="5" name="Content Placeholder 2"/>
          <p:cNvSpPr txBox="1">
            <a:spLocks/>
          </p:cNvSpPr>
          <p:nvPr/>
        </p:nvSpPr>
        <p:spPr bwMode="auto">
          <a:xfrm>
            <a:off x="219456" y="4676193"/>
            <a:ext cx="8705088" cy="276807"/>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#include “</a:t>
            </a:r>
            <a:r>
              <a:rPr lang="en-US" sz="1600" dirty="0" err="1">
                <a:latin typeface="Courier New" panose="02070309020205020404" pitchFamily="49" charset="0"/>
                <a:cs typeface="Courier New" panose="02070309020205020404" pitchFamily="49" charset="0"/>
              </a:rPr>
              <a:t>My_Local_Header.h</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72908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Files</a:t>
            </a:r>
          </a:p>
        </p:txBody>
      </p:sp>
      <p:sp>
        <p:nvSpPr>
          <p:cNvPr id="6" name="Content Placeholder 2"/>
          <p:cNvSpPr txBox="1">
            <a:spLocks/>
          </p:cNvSpPr>
          <p:nvPr/>
        </p:nvSpPr>
        <p:spPr bwMode="auto">
          <a:xfrm>
            <a:off x="219456" y="3429000"/>
            <a:ext cx="8705088" cy="3124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MyHeader.c</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#define MY_HEADER_YES 1</a:t>
            </a:r>
          </a:p>
          <a:p>
            <a:pPr marL="0" indent="0">
              <a:buNone/>
            </a:pPr>
            <a:r>
              <a:rPr lang="en-US" sz="1200" dirty="0">
                <a:latin typeface="Courier New" panose="02070309020205020404" pitchFamily="49" charset="0"/>
                <a:cs typeface="Courier New" panose="02070309020205020404" pitchFamily="49" charset="0"/>
              </a:rPr>
              <a:t>#define MY_HEADER_NO 0</a:t>
            </a:r>
          </a:p>
          <a:p>
            <a:pPr marL="0" indent="0">
              <a:buNone/>
            </a:pPr>
            <a:r>
              <a:rPr lang="en-US" sz="1200" dirty="0">
                <a:latin typeface="Courier New" panose="02070309020205020404" pitchFamily="49" charset="0"/>
                <a:cs typeface="Courier New" panose="02070309020205020404" pitchFamily="49" charset="0"/>
              </a:rPr>
              <a:t>extern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is_larger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b)</a:t>
            </a:r>
          </a:p>
          <a:p>
            <a:pPr marL="0" indent="0">
              <a:buNone/>
            </a:pP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if (a &gt; b)</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return MY_HEADER_YES;</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else</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return MY_HEADER_NO;</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auto">
          <a:xfrm>
            <a:off x="219456" y="1247193"/>
            <a:ext cx="8705088" cy="2057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MyHeader.h</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ifndef</a:t>
            </a:r>
            <a:r>
              <a:rPr lang="en-US" sz="1200" dirty="0">
                <a:latin typeface="Courier New" panose="02070309020205020404" pitchFamily="49" charset="0"/>
                <a:cs typeface="Courier New" panose="02070309020205020404" pitchFamily="49" charset="0"/>
              </a:rPr>
              <a:t> MY_HEADER_</a:t>
            </a:r>
          </a:p>
          <a:p>
            <a:pPr marL="0" indent="0">
              <a:buNone/>
            </a:pPr>
            <a:r>
              <a:rPr lang="en-US" sz="1200" dirty="0">
                <a:latin typeface="Courier New" panose="02070309020205020404" pitchFamily="49" charset="0"/>
                <a:cs typeface="Courier New" panose="02070309020205020404" pitchFamily="49" charset="0"/>
              </a:rPr>
              <a:t>#define MY_HEADER_</a:t>
            </a:r>
          </a:p>
          <a:p>
            <a:pPr marL="0" indent="0">
              <a:buNone/>
            </a:pP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  If a is larger than b, return 1</a:t>
            </a:r>
          </a:p>
          <a:p>
            <a:pPr marL="0" indent="0">
              <a:buNone/>
            </a:pPr>
            <a:r>
              <a:rPr lang="en-US" sz="1200" dirty="0">
                <a:latin typeface="Courier New" panose="02070309020205020404" pitchFamily="49" charset="0"/>
                <a:cs typeface="Courier New" panose="02070309020205020404" pitchFamily="49" charset="0"/>
              </a:rPr>
              <a:t> *  If a is less than or equal to b, return 0</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extern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is_larger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b);</a:t>
            </a: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endif</a:t>
            </a:r>
            <a:r>
              <a:rPr lang="en-US" sz="1200" dirty="0">
                <a:latin typeface="Courier New" panose="02070309020205020404" pitchFamily="49" charset="0"/>
                <a:cs typeface="Courier New" panose="02070309020205020404" pitchFamily="49" charset="0"/>
              </a:rPr>
              <a:t>	// MY_HEADER_</a:t>
            </a:r>
          </a:p>
        </p:txBody>
      </p:sp>
    </p:spTree>
    <p:extLst>
      <p:ext uri="{BB962C8B-B14F-4D97-AF65-F5344CB8AC3E}">
        <p14:creationId xmlns:p14="http://schemas.microsoft.com/office/powerpoint/2010/main" val="1231511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28600" y="1247193"/>
            <a:ext cx="8705088" cy="5229807"/>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MyCode.c</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#define _CRT_SECURE_NO_WARNINGS 1			</a:t>
            </a:r>
            <a:r>
              <a:rPr lang="en-US" sz="1200" dirty="0">
                <a:solidFill>
                  <a:schemeClr val="accent2"/>
                </a:solidFill>
                <a:latin typeface="Courier New" panose="02070309020205020404" pitchFamily="49" charset="0"/>
                <a:cs typeface="Courier New" panose="02070309020205020404" pitchFamily="49" charset="0"/>
              </a:rPr>
              <a:t>// Required to utilize </a:t>
            </a:r>
            <a:r>
              <a:rPr lang="en-US" sz="1200" dirty="0" err="1">
                <a:solidFill>
                  <a:schemeClr val="accent2"/>
                </a:solidFill>
                <a:latin typeface="Courier New" panose="02070309020205020404" pitchFamily="49" charset="0"/>
                <a:cs typeface="Courier New" panose="02070309020205020404" pitchFamily="49" charset="0"/>
              </a:rPr>
              <a:t>scanf</a:t>
            </a:r>
            <a:r>
              <a:rPr lang="en-US" sz="1200" dirty="0">
                <a:solidFill>
                  <a:schemeClr val="accent2"/>
                </a:solidFill>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					</a:t>
            </a:r>
            <a:r>
              <a:rPr lang="en-US" sz="1200" dirty="0">
                <a:solidFill>
                  <a:schemeClr val="accent2"/>
                </a:solidFill>
                <a:latin typeface="Courier New" panose="02070309020205020404" pitchFamily="49" charset="0"/>
                <a:cs typeface="Courier New" panose="02070309020205020404" pitchFamily="49" charset="0"/>
              </a:rPr>
              <a:t>// Defines </a:t>
            </a:r>
            <a:r>
              <a:rPr lang="en-US" sz="1200" dirty="0" err="1">
                <a:solidFill>
                  <a:schemeClr val="accent2"/>
                </a:solidFill>
                <a:latin typeface="Courier New" panose="02070309020205020404" pitchFamily="49" charset="0"/>
                <a:cs typeface="Courier New" panose="02070309020205020404" pitchFamily="49" charset="0"/>
              </a:rPr>
              <a:t>printf</a:t>
            </a:r>
            <a:r>
              <a:rPr lang="en-US" sz="1200" dirty="0">
                <a:solidFill>
                  <a:schemeClr val="accent2"/>
                </a:solidFill>
                <a:latin typeface="Courier New" panose="02070309020205020404" pitchFamily="49" charset="0"/>
                <a:cs typeface="Courier New" panose="02070309020205020404" pitchFamily="49" charset="0"/>
              </a:rPr>
              <a:t>() and </a:t>
            </a:r>
            <a:r>
              <a:rPr lang="en-US" sz="1200" dirty="0" err="1">
                <a:solidFill>
                  <a:schemeClr val="accent2"/>
                </a:solidFill>
                <a:latin typeface="Courier New" panose="02070309020205020404" pitchFamily="49" charset="0"/>
                <a:cs typeface="Courier New" panose="02070309020205020404" pitchFamily="49" charset="0"/>
              </a:rPr>
              <a:t>scanf</a:t>
            </a:r>
            <a:r>
              <a:rPr lang="en-US" sz="1200" dirty="0">
                <a:solidFill>
                  <a:schemeClr val="accent2"/>
                </a:solidFill>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MyHeader.h</a:t>
            </a:r>
            <a:r>
              <a:rPr lang="en-US" sz="1200" dirty="0">
                <a:latin typeface="Courier New" panose="02070309020205020404" pitchFamily="49" charset="0"/>
                <a:cs typeface="Courier New" panose="02070309020205020404" pitchFamily="49" charset="0"/>
              </a:rPr>
              <a:t>”				</a:t>
            </a:r>
            <a:r>
              <a:rPr lang="en-US" sz="1200" dirty="0">
                <a:solidFill>
                  <a:schemeClr val="accent2"/>
                </a:solidFill>
                <a:latin typeface="Courier New" panose="02070309020205020404" pitchFamily="49" charset="0"/>
                <a:cs typeface="Courier New" panose="02070309020205020404" pitchFamily="49" charset="0"/>
              </a:rPr>
              <a:t>// Your header</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main(void)</a:t>
            </a:r>
          </a:p>
          <a:p>
            <a:pPr marL="0" indent="0">
              <a:buNone/>
            </a:pP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firstNum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secondNum</a:t>
            </a:r>
            <a:r>
              <a:rPr lang="en-US" sz="1200" dirty="0">
                <a:latin typeface="Courier New" panose="02070309020205020404" pitchFamily="49" charset="0"/>
                <a:cs typeface="Courier New" panose="02070309020205020404" pitchFamily="49" charset="0"/>
              </a:rPr>
              <a:t>;			</a:t>
            </a:r>
            <a:r>
              <a:rPr lang="en-US" sz="1200" dirty="0">
                <a:solidFill>
                  <a:schemeClr val="accent2"/>
                </a:solidFill>
                <a:latin typeface="Courier New" panose="02070309020205020404" pitchFamily="49" charset="0"/>
                <a:cs typeface="Courier New" panose="02070309020205020404" pitchFamily="49" charset="0"/>
              </a:rPr>
              <a:t>// Input variables</a:t>
            </a:r>
          </a:p>
          <a:p>
            <a:pPr marL="0" indent="0">
              <a:buNone/>
            </a:pPr>
            <a:r>
              <a:rPr lang="en-US" sz="1200" dirty="0">
                <a:latin typeface="Courier New" panose="02070309020205020404" pitchFamily="49" charset="0"/>
                <a:cs typeface="Courier New" panose="02070309020205020404" pitchFamily="49" charset="0"/>
              </a:rPr>
              <a:t>	_</a:t>
            </a:r>
            <a:r>
              <a:rPr lang="en-US" sz="1200" dirty="0" err="1">
                <a:latin typeface="Courier New" panose="02070309020205020404" pitchFamily="49" charset="0"/>
                <a:cs typeface="Courier New" panose="02070309020205020404" pitchFamily="49" charset="0"/>
              </a:rPr>
              <a:t>flushall</a:t>
            </a:r>
            <a:r>
              <a:rPr lang="en-US" sz="1200" dirty="0">
                <a:latin typeface="Courier New" panose="02070309020205020404" pitchFamily="49" charset="0"/>
                <a:cs typeface="Courier New" panose="02070309020205020404" pitchFamily="49" charset="0"/>
              </a:rPr>
              <a:t>();				</a:t>
            </a:r>
            <a:r>
              <a:rPr lang="en-US" sz="1200" dirty="0">
                <a:solidFill>
                  <a:schemeClr val="accent2"/>
                </a:solidFill>
                <a:latin typeface="Courier New" panose="02070309020205020404" pitchFamily="49" charset="0"/>
                <a:cs typeface="Courier New" panose="02070309020205020404" pitchFamily="49" charset="0"/>
              </a:rPr>
              <a:t>// Flush the streams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scanf</a:t>
            </a:r>
            <a:r>
              <a:rPr lang="en-US" sz="1200" dirty="0">
                <a:latin typeface="Courier New" panose="02070309020205020404" pitchFamily="49" charset="0"/>
                <a:cs typeface="Courier New" panose="02070309020205020404" pitchFamily="49" charset="0"/>
              </a:rPr>
              <a:t>(“Is %d larger than %d?”, &amp;</a:t>
            </a:r>
            <a:r>
              <a:rPr lang="en-US" sz="1200" dirty="0" err="1">
                <a:latin typeface="Courier New" panose="02070309020205020404" pitchFamily="49" charset="0"/>
                <a:cs typeface="Courier New" panose="02070309020205020404" pitchFamily="49" charset="0"/>
              </a:rPr>
              <a:t>firstNum</a:t>
            </a:r>
            <a:r>
              <a:rPr lang="en-US" sz="1200" dirty="0">
                <a:latin typeface="Courier New" panose="02070309020205020404" pitchFamily="49" charset="0"/>
                <a:cs typeface="Courier New" panose="02070309020205020404" pitchFamily="49" charset="0"/>
              </a:rPr>
              <a:t>, &amp;</a:t>
            </a:r>
            <a:r>
              <a:rPr lang="en-US" sz="1200" dirty="0" err="1">
                <a:latin typeface="Courier New" panose="02070309020205020404" pitchFamily="49" charset="0"/>
                <a:cs typeface="Courier New" panose="02070309020205020404" pitchFamily="49" charset="0"/>
              </a:rPr>
              <a:t>secondNum</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is_larger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firstNum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secondNum</a:t>
            </a:r>
            <a:r>
              <a:rPr lang="en-US" sz="1200" dirty="0">
                <a:latin typeface="Courier New" panose="02070309020205020404" pitchFamily="49" charset="0"/>
                <a:cs typeface="Courier New" panose="02070309020205020404" pitchFamily="49" charset="0"/>
              </a:rPr>
              <a:t>))		</a:t>
            </a:r>
            <a:r>
              <a:rPr lang="en-US" sz="1200" dirty="0">
                <a:solidFill>
                  <a:schemeClr val="accent2"/>
                </a:solidFill>
                <a:latin typeface="Courier New" panose="02070309020205020404" pitchFamily="49" charset="0"/>
                <a:cs typeface="Courier New" panose="02070309020205020404" pitchFamily="49" charset="0"/>
              </a:rPr>
              <a:t>// If </a:t>
            </a:r>
            <a:r>
              <a:rPr lang="en-US" sz="1200" dirty="0" err="1">
                <a:solidFill>
                  <a:schemeClr val="accent2"/>
                </a:solidFill>
                <a:latin typeface="Courier New" panose="02070309020205020404" pitchFamily="49" charset="0"/>
                <a:cs typeface="Courier New" panose="02070309020205020404" pitchFamily="49" charset="0"/>
              </a:rPr>
              <a:t>is_larger</a:t>
            </a:r>
            <a:r>
              <a:rPr lang="en-US" sz="1200" dirty="0">
                <a:solidFill>
                  <a:schemeClr val="accent2"/>
                </a:solidFill>
                <a:latin typeface="Courier New" panose="02070309020205020404" pitchFamily="49" charset="0"/>
                <a:cs typeface="Courier New" panose="02070309020205020404" pitchFamily="49" charset="0"/>
              </a:rPr>
              <a:t>() returns 1…</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(“%d was larger\n”, </a:t>
            </a:r>
            <a:r>
              <a:rPr lang="en-US" sz="1200" dirty="0" err="1">
                <a:latin typeface="Courier New" panose="02070309020205020404" pitchFamily="49" charset="0"/>
                <a:cs typeface="Courier New" panose="02070309020205020404" pitchFamily="49" charset="0"/>
              </a:rPr>
              <a:t>firstNum</a:t>
            </a:r>
            <a:r>
              <a:rPr lang="en-US" sz="1200" dirty="0">
                <a:latin typeface="Courier New" panose="02070309020205020404" pitchFamily="49" charset="0"/>
                <a:cs typeface="Courier New" panose="02070309020205020404" pitchFamily="49" charset="0"/>
              </a:rPr>
              <a:t>);	</a:t>
            </a:r>
            <a:r>
              <a:rPr lang="en-US" sz="1200" dirty="0">
                <a:solidFill>
                  <a:schemeClr val="accent2"/>
                </a:solidFill>
                <a:latin typeface="Courier New" panose="02070309020205020404" pitchFamily="49" charset="0"/>
                <a:cs typeface="Courier New" panose="02070309020205020404" pitchFamily="49" charset="0"/>
              </a:rPr>
              <a:t>// …then </a:t>
            </a:r>
            <a:r>
              <a:rPr lang="en-US" sz="1200" dirty="0" err="1">
                <a:solidFill>
                  <a:schemeClr val="accent2"/>
                </a:solidFill>
                <a:latin typeface="Courier New" panose="02070309020205020404" pitchFamily="49" charset="0"/>
                <a:cs typeface="Courier New" panose="02070309020205020404" pitchFamily="49" charset="0"/>
              </a:rPr>
              <a:t>firstNum</a:t>
            </a:r>
            <a:r>
              <a:rPr lang="en-US" sz="1200" dirty="0">
                <a:solidFill>
                  <a:schemeClr val="accent2"/>
                </a:solidFill>
                <a:latin typeface="Courier New" panose="02070309020205020404" pitchFamily="49" charset="0"/>
                <a:cs typeface="Courier New" panose="02070309020205020404" pitchFamily="49" charset="0"/>
              </a:rPr>
              <a:t> was larger…</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else					</a:t>
            </a:r>
            <a:r>
              <a:rPr lang="en-US" sz="1200" dirty="0">
                <a:solidFill>
                  <a:schemeClr val="accent2"/>
                </a:solidFill>
                <a:latin typeface="Courier New" panose="02070309020205020404" pitchFamily="49" charset="0"/>
                <a:cs typeface="Courier New" panose="02070309020205020404" pitchFamily="49" charset="0"/>
              </a:rPr>
              <a:t>// …Otherwise it returned 0 so…</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(“%d was larger\n”, </a:t>
            </a:r>
            <a:r>
              <a:rPr lang="en-US" sz="1200" dirty="0" err="1">
                <a:latin typeface="Courier New" panose="02070309020205020404" pitchFamily="49" charset="0"/>
                <a:cs typeface="Courier New" panose="02070309020205020404" pitchFamily="49" charset="0"/>
              </a:rPr>
              <a:t>secondNum</a:t>
            </a:r>
            <a:r>
              <a:rPr lang="en-US" sz="1200" dirty="0">
                <a:latin typeface="Courier New" panose="02070309020205020404" pitchFamily="49" charset="0"/>
                <a:cs typeface="Courier New" panose="02070309020205020404" pitchFamily="49" charset="0"/>
              </a:rPr>
              <a:t>);	</a:t>
            </a:r>
            <a:r>
              <a:rPr lang="en-US" sz="1200" dirty="0">
                <a:solidFill>
                  <a:schemeClr val="accent2"/>
                </a:solidFill>
                <a:latin typeface="Courier New" panose="02070309020205020404" pitchFamily="49" charset="0"/>
                <a:cs typeface="Courier New" panose="02070309020205020404" pitchFamily="49" charset="0"/>
              </a:rPr>
              <a:t>// …</a:t>
            </a:r>
            <a:r>
              <a:rPr lang="en-US" sz="1200" dirty="0" err="1">
                <a:solidFill>
                  <a:schemeClr val="accent2"/>
                </a:solidFill>
                <a:latin typeface="Courier New" panose="02070309020205020404" pitchFamily="49" charset="0"/>
                <a:cs typeface="Courier New" panose="02070309020205020404" pitchFamily="49" charset="0"/>
              </a:rPr>
              <a:t>secondNum</a:t>
            </a:r>
            <a:r>
              <a:rPr lang="en-US" sz="1200" dirty="0">
                <a:solidFill>
                  <a:schemeClr val="accent2"/>
                </a:solidFill>
                <a:latin typeface="Courier New" panose="02070309020205020404" pitchFamily="49" charset="0"/>
                <a:cs typeface="Courier New" panose="02070309020205020404" pitchFamily="49" charset="0"/>
              </a:rPr>
              <a:t> was larger</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return 0;</a:t>
            </a:r>
          </a:p>
          <a:p>
            <a:pPr marL="0" indent="0">
              <a:buNone/>
            </a:pP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Header Files</a:t>
            </a:r>
          </a:p>
        </p:txBody>
      </p:sp>
      <p:sp>
        <p:nvSpPr>
          <p:cNvPr id="7" name="Content Placeholder 2"/>
          <p:cNvSpPr txBox="1">
            <a:spLocks/>
          </p:cNvSpPr>
          <p:nvPr/>
        </p:nvSpPr>
        <p:spPr bwMode="auto">
          <a:xfrm>
            <a:off x="219456" y="1247192"/>
            <a:ext cx="8705088" cy="5229807"/>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MyCode.c</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#define _CRT_SECURE_NO_WARNINGS 1</a:t>
            </a:r>
          </a:p>
          <a:p>
            <a:pPr marL="0" indent="0">
              <a:buNone/>
            </a:pPr>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pPr marL="0" indent="0">
              <a:buNone/>
            </a:pP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MyHeader.h</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main(void)</a:t>
            </a:r>
          </a:p>
          <a:p>
            <a:pPr marL="0" indent="0">
              <a:buNone/>
            </a:pP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firstNum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secondNum</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_</a:t>
            </a:r>
            <a:r>
              <a:rPr lang="en-US" sz="1200" dirty="0" err="1">
                <a:latin typeface="Courier New" panose="02070309020205020404" pitchFamily="49" charset="0"/>
                <a:cs typeface="Courier New" panose="02070309020205020404" pitchFamily="49" charset="0"/>
              </a:rPr>
              <a:t>flushall</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scanf</a:t>
            </a:r>
            <a:r>
              <a:rPr lang="en-US" sz="1200" dirty="0">
                <a:latin typeface="Courier New" panose="02070309020205020404" pitchFamily="49" charset="0"/>
                <a:cs typeface="Courier New" panose="02070309020205020404" pitchFamily="49" charset="0"/>
              </a:rPr>
              <a:t>(“Is %d larger than %d?”, &amp;</a:t>
            </a:r>
            <a:r>
              <a:rPr lang="en-US" sz="1200" dirty="0" err="1">
                <a:latin typeface="Courier New" panose="02070309020205020404" pitchFamily="49" charset="0"/>
                <a:cs typeface="Courier New" panose="02070309020205020404" pitchFamily="49" charset="0"/>
              </a:rPr>
              <a:t>firstNum</a:t>
            </a:r>
            <a:r>
              <a:rPr lang="en-US" sz="1200" dirty="0">
                <a:latin typeface="Courier New" panose="02070309020205020404" pitchFamily="49" charset="0"/>
                <a:cs typeface="Courier New" panose="02070309020205020404" pitchFamily="49" charset="0"/>
              </a:rPr>
              <a:t>, &amp;</a:t>
            </a:r>
            <a:r>
              <a:rPr lang="en-US" sz="1200" dirty="0" err="1">
                <a:latin typeface="Courier New" panose="02070309020205020404" pitchFamily="49" charset="0"/>
                <a:cs typeface="Courier New" panose="02070309020205020404" pitchFamily="49" charset="0"/>
              </a:rPr>
              <a:t>secondNum</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is_larger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firstNum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secondNum</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(“%d was larger\n”, </a:t>
            </a:r>
            <a:r>
              <a:rPr lang="en-US" sz="1200" dirty="0" err="1">
                <a:latin typeface="Courier New" panose="02070309020205020404" pitchFamily="49" charset="0"/>
                <a:cs typeface="Courier New" panose="02070309020205020404" pitchFamily="49" charset="0"/>
              </a:rPr>
              <a:t>firstNum</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else</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(“%d was larger\n”, </a:t>
            </a:r>
            <a:r>
              <a:rPr lang="en-US" sz="1200" dirty="0" err="1">
                <a:latin typeface="Courier New" panose="02070309020205020404" pitchFamily="49" charset="0"/>
                <a:cs typeface="Courier New" panose="02070309020205020404" pitchFamily="49" charset="0"/>
              </a:rPr>
              <a:t>secondNum</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return 0;</a:t>
            </a:r>
          </a:p>
          <a:p>
            <a:pPr marL="0" indent="0">
              <a:buNone/>
            </a:pP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368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Files</a:t>
            </a:r>
          </a:p>
        </p:txBody>
      </p:sp>
      <p:sp>
        <p:nvSpPr>
          <p:cNvPr id="3" name="Content Placeholder 2"/>
          <p:cNvSpPr>
            <a:spLocks noGrp="1"/>
          </p:cNvSpPr>
          <p:nvPr>
            <p:ph idx="1"/>
          </p:nvPr>
        </p:nvSpPr>
        <p:spPr/>
        <p:txBody>
          <a:bodyPr/>
          <a:lstStyle/>
          <a:p>
            <a:r>
              <a:rPr lang="en-US" dirty="0"/>
              <a:t>Guidelines to header files</a:t>
            </a:r>
          </a:p>
          <a:p>
            <a:pPr marL="914400" lvl="1" indent="-457200">
              <a:buFont typeface="+mj-lt"/>
              <a:buAutoNum type="arabicPeriod"/>
            </a:pPr>
            <a:r>
              <a:rPr lang="en-US" dirty="0"/>
              <a:t>Restrict yourself to logically related ideas</a:t>
            </a:r>
          </a:p>
          <a:p>
            <a:pPr marL="914400" lvl="1" indent="-457200">
              <a:buFont typeface="+mj-lt"/>
              <a:buAutoNum type="arabicPeriod"/>
            </a:pPr>
            <a:r>
              <a:rPr lang="en-US" dirty="0"/>
              <a:t>Only #include other header files you *need*</a:t>
            </a:r>
          </a:p>
          <a:p>
            <a:pPr marL="914400" lvl="1" indent="-457200">
              <a:buFont typeface="+mj-lt"/>
              <a:buAutoNum type="arabicPeriod"/>
            </a:pPr>
            <a:r>
              <a:rPr lang="en-US" dirty="0"/>
              <a:t>Avoid established header filenames</a:t>
            </a:r>
          </a:p>
          <a:p>
            <a:pPr marL="914400" lvl="1" indent="-457200">
              <a:buFont typeface="+mj-lt"/>
              <a:buAutoNum type="arabicPeriod"/>
            </a:pPr>
            <a:r>
              <a:rPr lang="en-US" dirty="0"/>
              <a:t>Do not nest header files</a:t>
            </a:r>
          </a:p>
          <a:p>
            <a:pPr marL="914400" lvl="1" indent="-457200">
              <a:buFont typeface="+mj-lt"/>
              <a:buAutoNum type="arabicPeriod"/>
            </a:pPr>
            <a:r>
              <a:rPr lang="en-US" dirty="0"/>
              <a:t>Include per-function comment blocks</a:t>
            </a:r>
          </a:p>
          <a:p>
            <a:pPr marL="914400" lvl="1" indent="-457200">
              <a:buFont typeface="+mj-lt"/>
              <a:buAutoNum type="arabicPeriod"/>
            </a:pPr>
            <a:r>
              <a:rPr lang="en-US" dirty="0"/>
              <a:t>Use header file guards</a:t>
            </a:r>
          </a:p>
          <a:p>
            <a:pPr marL="914400" lvl="1" indent="-457200">
              <a:buFont typeface="+mj-lt"/>
              <a:buAutoNum type="arabicPeriod"/>
            </a:pPr>
            <a:r>
              <a:rPr lang="en-US" dirty="0"/>
              <a:t>Make names unique</a:t>
            </a:r>
          </a:p>
          <a:p>
            <a:pPr marL="914400" lvl="1" indent="-457200">
              <a:buFont typeface="+mj-lt"/>
              <a:buAutoNum type="arabicPeriod"/>
            </a:pPr>
            <a:r>
              <a:rPr lang="en-US" dirty="0"/>
              <a:t>Do not include executable code</a:t>
            </a:r>
          </a:p>
          <a:p>
            <a:pPr marL="914400" lvl="1" indent="-457200">
              <a:buFont typeface="+mj-lt"/>
              <a:buAutoNum type="arabicPeriod"/>
            </a:pPr>
            <a:r>
              <a:rPr lang="en-US" dirty="0"/>
              <a:t>#include headers may need to go in the header’s source file (.c)</a:t>
            </a:r>
          </a:p>
        </p:txBody>
      </p:sp>
      <p:sp>
        <p:nvSpPr>
          <p:cNvPr id="4" name="TextBox 3"/>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DISCLAIMER: The world is full of header file Do’s and Don’ts</a:t>
            </a:r>
          </a:p>
        </p:txBody>
      </p:sp>
    </p:spTree>
    <p:extLst>
      <p:ext uri="{BB962C8B-B14F-4D97-AF65-F5344CB8AC3E}">
        <p14:creationId xmlns:p14="http://schemas.microsoft.com/office/powerpoint/2010/main" val="684171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Files</a:t>
            </a:r>
          </a:p>
        </p:txBody>
      </p:sp>
      <p:sp>
        <p:nvSpPr>
          <p:cNvPr id="3" name="Content Placeholder 2"/>
          <p:cNvSpPr>
            <a:spLocks noGrp="1"/>
          </p:cNvSpPr>
          <p:nvPr>
            <p:ph idx="1"/>
          </p:nvPr>
        </p:nvSpPr>
        <p:spPr/>
        <p:txBody>
          <a:bodyPr/>
          <a:lstStyle/>
          <a:p>
            <a:pPr marL="0" indent="0">
              <a:buNone/>
            </a:pPr>
            <a:r>
              <a:rPr lang="en-US" dirty="0"/>
              <a:t>VISUAL STUDIO</a:t>
            </a:r>
          </a:p>
          <a:p>
            <a:r>
              <a:rPr lang="en-US" dirty="0"/>
              <a:t>Start a new project (</a:t>
            </a:r>
            <a:r>
              <a:rPr lang="en-US" dirty="0" err="1"/>
              <a:t>Ctrl+Shift+N</a:t>
            </a:r>
            <a:r>
              <a:rPr lang="en-US" dirty="0"/>
              <a:t>)</a:t>
            </a:r>
          </a:p>
          <a:p>
            <a:r>
              <a:rPr lang="en-US" dirty="0"/>
              <a:t>In “Solution Explorer”, right click “Header Files”, click “Add”, and select “New Item” (</a:t>
            </a:r>
            <a:r>
              <a:rPr lang="en-US" dirty="0" err="1"/>
              <a:t>Ctrl+Shift+A</a:t>
            </a:r>
            <a:r>
              <a:rPr lang="en-US" dirty="0"/>
              <a:t>)</a:t>
            </a:r>
          </a:p>
          <a:p>
            <a:r>
              <a:rPr lang="en-US" dirty="0"/>
              <a:t>Select “Header File (.h)”, name it “</a:t>
            </a:r>
            <a:r>
              <a:rPr lang="en-US" dirty="0" err="1">
                <a:latin typeface="Courier New" panose="02070309020205020404" pitchFamily="49" charset="0"/>
                <a:cs typeface="Courier New" panose="02070309020205020404" pitchFamily="49" charset="0"/>
              </a:rPr>
              <a:t>StudentHeader.h</a:t>
            </a:r>
            <a:r>
              <a:rPr lang="en-US" dirty="0"/>
              <a:t>”, and click “Add”</a:t>
            </a:r>
          </a:p>
          <a:p>
            <a:r>
              <a:rPr lang="en-US" dirty="0"/>
              <a:t>In “Solution Explorer”, right click “Source Files”, click “Add”, and select “New Item” (</a:t>
            </a:r>
            <a:r>
              <a:rPr lang="en-US" dirty="0" err="1"/>
              <a:t>Ctrl+Shift+A</a:t>
            </a:r>
            <a:r>
              <a:rPr lang="en-US" dirty="0"/>
              <a:t>)</a:t>
            </a:r>
          </a:p>
          <a:p>
            <a:r>
              <a:rPr lang="en-US" dirty="0"/>
              <a:t>Select “C++ File (.</a:t>
            </a:r>
            <a:r>
              <a:rPr lang="en-US" dirty="0" err="1"/>
              <a:t>cpp</a:t>
            </a:r>
            <a:r>
              <a:rPr lang="en-US" dirty="0"/>
              <a:t>)”, name it “</a:t>
            </a:r>
            <a:r>
              <a:rPr lang="en-US" dirty="0" err="1">
                <a:latin typeface="Courier New" panose="02070309020205020404" pitchFamily="49" charset="0"/>
                <a:cs typeface="Courier New" panose="02070309020205020404" pitchFamily="49" charset="0"/>
              </a:rPr>
              <a:t>StudentHeader.c</a:t>
            </a:r>
            <a:r>
              <a:rPr lang="en-US" dirty="0"/>
              <a:t>”, manually changing the file extension to (.c), and click “Add”</a:t>
            </a:r>
          </a:p>
          <a:p>
            <a:r>
              <a:rPr lang="en-US" dirty="0"/>
              <a:t>Create another source file that                                  </a:t>
            </a:r>
            <a:r>
              <a:rPr lang="en-US" dirty="0">
                <a:latin typeface="Courier New" panose="02070309020205020404" pitchFamily="49" charset="0"/>
                <a:cs typeface="Courier New" panose="02070309020205020404" pitchFamily="49" charset="0"/>
              </a:rPr>
              <a:t>#include “</a:t>
            </a:r>
            <a:r>
              <a:rPr lang="en-US" dirty="0" err="1">
                <a:latin typeface="Courier New" panose="02070309020205020404" pitchFamily="49" charset="0"/>
                <a:cs typeface="Courier New" panose="02070309020205020404" pitchFamily="49" charset="0"/>
              </a:rPr>
              <a:t>StudentHeader.h</a:t>
            </a:r>
            <a:r>
              <a:rPr lang="en-US" dirty="0">
                <a:latin typeface="Courier New" panose="02070309020205020404" pitchFamily="49" charset="0"/>
                <a:cs typeface="Courier New" panose="02070309020205020404" pitchFamily="49" charset="0"/>
              </a:rPr>
              <a:t>”</a:t>
            </a:r>
          </a:p>
          <a:p>
            <a:endParaRPr lang="en-US" dirty="0"/>
          </a:p>
          <a:p>
            <a:endParaRPr lang="en-US" dirty="0"/>
          </a:p>
        </p:txBody>
      </p:sp>
    </p:spTree>
    <p:extLst>
      <p:ext uri="{BB962C8B-B14F-4D97-AF65-F5344CB8AC3E}">
        <p14:creationId xmlns:p14="http://schemas.microsoft.com/office/powerpoint/2010/main" val="2892095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sz="2000" dirty="0">
                <a:effectLst>
                  <a:outerShdw blurRad="38100" dist="38100" dir="2700000" algn="tl">
                    <a:srgbClr val="000000">
                      <a:alpha val="43137"/>
                    </a:srgbClr>
                  </a:outerShdw>
                </a:effectLst>
              </a:rPr>
              <a:t>Header Files</a:t>
            </a:r>
          </a:p>
          <a:p>
            <a:pPr marL="0" indent="0" algn="ctr">
              <a:buNone/>
            </a:pPr>
            <a:r>
              <a:rPr lang="en-US" sz="2000" dirty="0"/>
              <a:t>“String Theory”</a:t>
            </a:r>
          </a:p>
          <a:p>
            <a:r>
              <a:rPr lang="en-US" sz="2000" dirty="0"/>
              <a:t>Write a header named </a:t>
            </a:r>
            <a:r>
              <a:rPr lang="en-US" sz="2000" dirty="0" err="1">
                <a:latin typeface="Courier New" panose="02070309020205020404" pitchFamily="49" charset="0"/>
                <a:cs typeface="Courier New" panose="02070309020205020404" pitchFamily="49" charset="0"/>
              </a:rPr>
              <a:t>MyStringHeader.h</a:t>
            </a:r>
            <a:r>
              <a:rPr lang="en-US" sz="2000" dirty="0"/>
              <a:t> </a:t>
            </a:r>
          </a:p>
          <a:p>
            <a:r>
              <a:rPr lang="en-US" sz="2000" dirty="0"/>
              <a:t>Write a function for the header of prototype:</a:t>
            </a:r>
          </a:p>
          <a:p>
            <a:endParaRPr lang="en-US" sz="2000" dirty="0"/>
          </a:p>
          <a:p>
            <a:r>
              <a:rPr lang="en-US" sz="2000" dirty="0"/>
              <a:t>Define the function in </a:t>
            </a:r>
            <a:r>
              <a:rPr lang="en-US" sz="2000" dirty="0" err="1">
                <a:latin typeface="Courier New" panose="02070309020205020404" pitchFamily="49" charset="0"/>
                <a:cs typeface="Courier New" panose="02070309020205020404" pitchFamily="49" charset="0"/>
              </a:rPr>
              <a:t>MyStringHeader.c</a:t>
            </a:r>
            <a:endParaRPr lang="en-US" sz="2000" dirty="0">
              <a:latin typeface="Courier New" panose="02070309020205020404" pitchFamily="49" charset="0"/>
              <a:cs typeface="Courier New" panose="02070309020205020404" pitchFamily="49" charset="0"/>
            </a:endParaRPr>
          </a:p>
          <a:p>
            <a:r>
              <a:rPr lang="en-US" sz="2000" dirty="0"/>
              <a:t>Return Value</a:t>
            </a:r>
          </a:p>
          <a:p>
            <a:pPr lvl="1"/>
            <a:r>
              <a:rPr lang="en-US" sz="1800" dirty="0"/>
              <a:t># of alphabet letters in the string</a:t>
            </a:r>
          </a:p>
          <a:p>
            <a:pPr lvl="1"/>
            <a:r>
              <a:rPr lang="en-US" sz="1800" dirty="0"/>
              <a:t>-1 if </a:t>
            </a:r>
            <a:r>
              <a:rPr lang="en-US" sz="1800" dirty="0" err="1"/>
              <a:t>inputString</a:t>
            </a:r>
            <a:r>
              <a:rPr lang="en-US" sz="1800" dirty="0"/>
              <a:t> is NULL</a:t>
            </a:r>
          </a:p>
          <a:p>
            <a:pPr lvl="1"/>
            <a:r>
              <a:rPr lang="en-US" sz="1800" dirty="0"/>
              <a:t>-2 if </a:t>
            </a:r>
            <a:r>
              <a:rPr lang="en-US" sz="1800" dirty="0" err="1"/>
              <a:t>strLen</a:t>
            </a:r>
            <a:r>
              <a:rPr lang="en-US" sz="1800" dirty="0"/>
              <a:t> is zero or less</a:t>
            </a:r>
          </a:p>
          <a:p>
            <a:r>
              <a:rPr lang="en-US" sz="2000" dirty="0"/>
              <a:t>Parameters – A non-NULL terminated string and the length of that string </a:t>
            </a:r>
          </a:p>
          <a:p>
            <a:r>
              <a:rPr lang="en-US" sz="2000" dirty="0"/>
              <a:t>Purpose – Print a table of letters from the string with their count</a:t>
            </a:r>
          </a:p>
          <a:p>
            <a:r>
              <a:rPr lang="en-US" sz="2000" dirty="0"/>
              <a:t>Write a program that reads a string from user input and then calls </a:t>
            </a:r>
            <a:r>
              <a:rPr lang="en-US" sz="2000" dirty="0" err="1">
                <a:latin typeface="Courier New" panose="02070309020205020404" pitchFamily="49" charset="0"/>
                <a:cs typeface="Courier New" panose="02070309020205020404" pitchFamily="49" charset="0"/>
              </a:rPr>
              <a:t>print_the_count</a:t>
            </a:r>
            <a:r>
              <a:rPr lang="en-US" sz="2000" dirty="0">
                <a:latin typeface="Courier New" panose="02070309020205020404" pitchFamily="49" charset="0"/>
                <a:cs typeface="Courier New" panose="02070309020205020404" pitchFamily="49" charset="0"/>
              </a:rPr>
              <a:t>()</a:t>
            </a:r>
            <a:r>
              <a:rPr lang="en-US" sz="2000" dirty="0"/>
              <a:t> </a:t>
            </a:r>
          </a:p>
          <a:p>
            <a:r>
              <a:rPr lang="en-US" sz="2000" dirty="0"/>
              <a:t>When satisfied, run “</a:t>
            </a:r>
            <a:r>
              <a:rPr lang="en-US" sz="2000" dirty="0">
                <a:latin typeface="Courier New" panose="02070309020205020404" pitchFamily="49" charset="0"/>
                <a:cs typeface="Courier New" panose="02070309020205020404" pitchFamily="49" charset="0"/>
              </a:rPr>
              <a:t>Unit Test Code 1.c</a:t>
            </a:r>
            <a:r>
              <a:rPr lang="en-US" sz="2000" dirty="0"/>
              <a:t>”</a:t>
            </a:r>
          </a:p>
        </p:txBody>
      </p:sp>
      <p:sp>
        <p:nvSpPr>
          <p:cNvPr id="4" name="Content Placeholder 2"/>
          <p:cNvSpPr txBox="1">
            <a:spLocks/>
          </p:cNvSpPr>
          <p:nvPr/>
        </p:nvSpPr>
        <p:spPr bwMode="auto">
          <a:xfrm>
            <a:off x="219456" y="2514600"/>
            <a:ext cx="8705088" cy="276807"/>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print_the_count</a:t>
            </a: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inputString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strLen</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8553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baL</a:t>
            </a:r>
            <a:r>
              <a:rPr lang="en-US" dirty="0"/>
              <a:t> </a:t>
            </a:r>
            <a:r>
              <a:rPr lang="en-US" dirty="0" err="1"/>
              <a:t>ecnamrofreP</a:t>
            </a:r>
            <a:endParaRPr lang="en-US" dirty="0"/>
          </a:p>
        </p:txBody>
      </p:sp>
      <p:sp>
        <p:nvSpPr>
          <p:cNvPr id="5" name="Content Placeholder 2"/>
          <p:cNvSpPr>
            <a:spLocks noGrp="1"/>
          </p:cNvSpPr>
          <p:nvPr>
            <p:ph idx="1"/>
          </p:nvPr>
        </p:nvSpPr>
        <p:spPr>
          <a:xfrm>
            <a:off x="554038" y="990600"/>
            <a:ext cx="8294687" cy="4725988"/>
          </a:xfrm>
        </p:spPr>
        <p:txBody>
          <a:bodyPr/>
          <a:lstStyle/>
          <a:p>
            <a:pPr marL="0" indent="0" algn="ctr">
              <a:buNone/>
            </a:pPr>
            <a:r>
              <a:rPr lang="en-US" sz="2000" dirty="0" err="1">
                <a:effectLst>
                  <a:outerShdw blurRad="38100" dist="38100" dir="2700000" algn="tl">
                    <a:srgbClr val="000000">
                      <a:alpha val="43137"/>
                    </a:srgbClr>
                  </a:outerShdw>
                </a:effectLst>
              </a:rPr>
              <a:t>seliF</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redaeH</a:t>
            </a:r>
            <a:endParaRPr lang="en-US" sz="2000" dirty="0">
              <a:effectLst>
                <a:outerShdw blurRad="38100" dist="38100" dir="2700000" algn="tl">
                  <a:srgbClr val="000000">
                    <a:alpha val="43137"/>
                  </a:srgbClr>
                </a:outerShdw>
              </a:effectLst>
            </a:endParaRPr>
          </a:p>
          <a:p>
            <a:pPr marL="0" indent="0" algn="ctr">
              <a:buNone/>
            </a:pPr>
            <a:r>
              <a:rPr lang="en-US" sz="2000" dirty="0"/>
              <a:t>“</a:t>
            </a:r>
            <a:r>
              <a:rPr lang="en-US" sz="2000" dirty="0" err="1"/>
              <a:t>Zatanna</a:t>
            </a:r>
            <a:r>
              <a:rPr lang="en-US" sz="2000" dirty="0"/>
              <a:t> </a:t>
            </a:r>
            <a:r>
              <a:rPr lang="en-US" sz="2000" dirty="0" err="1"/>
              <a:t>Zatara</a:t>
            </a:r>
            <a:r>
              <a:rPr lang="en-US" sz="2000" dirty="0"/>
              <a:t>”</a:t>
            </a:r>
          </a:p>
          <a:p>
            <a:r>
              <a:rPr lang="en-US" sz="2000" dirty="0" err="1">
                <a:latin typeface="Courier New" panose="02070309020205020404" pitchFamily="49" charset="0"/>
                <a:cs typeface="Courier New" panose="02070309020205020404" pitchFamily="49" charset="0"/>
              </a:rPr>
              <a:t>h.redaeHgnirtSyM</a:t>
            </a:r>
            <a:r>
              <a:rPr lang="en-US" sz="2000" dirty="0"/>
              <a:t> </a:t>
            </a:r>
            <a:r>
              <a:rPr lang="en-US" sz="2000" dirty="0" err="1"/>
              <a:t>ot</a:t>
            </a:r>
            <a:r>
              <a:rPr lang="en-US" sz="2000" dirty="0"/>
              <a:t> </a:t>
            </a:r>
            <a:r>
              <a:rPr lang="en-US" sz="2000" dirty="0" err="1"/>
              <a:t>noitcnuf</a:t>
            </a:r>
            <a:r>
              <a:rPr lang="en-US" sz="2000" dirty="0"/>
              <a:t> </a:t>
            </a:r>
            <a:r>
              <a:rPr lang="en-US" sz="2000" dirty="0" err="1"/>
              <a:t>gniwollof</a:t>
            </a:r>
            <a:r>
              <a:rPr lang="en-US" sz="2000" dirty="0"/>
              <a:t> </a:t>
            </a:r>
            <a:r>
              <a:rPr lang="en-US" sz="2000" dirty="0" err="1"/>
              <a:t>eht</a:t>
            </a:r>
            <a:r>
              <a:rPr lang="en-US" sz="2000" dirty="0"/>
              <a:t> </a:t>
            </a:r>
            <a:r>
              <a:rPr lang="en-US" sz="2000" dirty="0" err="1"/>
              <a:t>ddA</a:t>
            </a:r>
            <a:endParaRPr lang="en-US" sz="2000" dirty="0"/>
          </a:p>
          <a:p>
            <a:endParaRPr lang="en-US" sz="2000" dirty="0"/>
          </a:p>
          <a:p>
            <a:r>
              <a:rPr lang="en-US" sz="2000" dirty="0" err="1"/>
              <a:t>eulav</a:t>
            </a:r>
            <a:r>
              <a:rPr lang="en-US" sz="2000" dirty="0"/>
              <a:t> </a:t>
            </a:r>
            <a:r>
              <a:rPr lang="en-US" sz="2000" dirty="0" err="1"/>
              <a:t>nruteR</a:t>
            </a:r>
            <a:endParaRPr lang="en-US" sz="2000" dirty="0"/>
          </a:p>
          <a:p>
            <a:pPr lvl="1"/>
            <a:r>
              <a:rPr lang="en-US" sz="2000" dirty="0" err="1"/>
              <a:t>sseccus</a:t>
            </a:r>
            <a:r>
              <a:rPr lang="en-US" sz="2000" dirty="0"/>
              <a:t> no 0</a:t>
            </a:r>
          </a:p>
          <a:p>
            <a:pPr lvl="1"/>
            <a:r>
              <a:rPr lang="en-US" sz="2000" dirty="0"/>
              <a:t>LLUN </a:t>
            </a:r>
            <a:r>
              <a:rPr lang="en-US" sz="2000" dirty="0" err="1"/>
              <a:t>si</a:t>
            </a:r>
            <a:r>
              <a:rPr lang="en-US" sz="2000" dirty="0"/>
              <a:t> </a:t>
            </a:r>
            <a:r>
              <a:rPr lang="en-US" sz="2000" dirty="0" err="1"/>
              <a:t>gnirtSdrawrof</a:t>
            </a:r>
            <a:r>
              <a:rPr lang="en-US" sz="2000" dirty="0"/>
              <a:t> fi 1-</a:t>
            </a:r>
          </a:p>
          <a:p>
            <a:pPr lvl="1"/>
            <a:r>
              <a:rPr lang="en-US" sz="2000" dirty="0" err="1"/>
              <a:t>ssel</a:t>
            </a:r>
            <a:r>
              <a:rPr lang="en-US" sz="2000" dirty="0"/>
              <a:t> </a:t>
            </a:r>
            <a:r>
              <a:rPr lang="en-US" sz="2000" dirty="0" err="1"/>
              <a:t>ro</a:t>
            </a:r>
            <a:r>
              <a:rPr lang="en-US" sz="2000" dirty="0"/>
              <a:t> </a:t>
            </a:r>
            <a:r>
              <a:rPr lang="en-US" sz="2000" dirty="0" err="1"/>
              <a:t>orez</a:t>
            </a:r>
            <a:r>
              <a:rPr lang="en-US" sz="2000" dirty="0"/>
              <a:t> </a:t>
            </a:r>
            <a:r>
              <a:rPr lang="en-US" sz="2000" dirty="0" err="1"/>
              <a:t>si</a:t>
            </a:r>
            <a:r>
              <a:rPr lang="en-US" sz="2000" dirty="0"/>
              <a:t> </a:t>
            </a:r>
            <a:r>
              <a:rPr lang="en-US" sz="2000" dirty="0" err="1"/>
              <a:t>neLrts</a:t>
            </a:r>
            <a:r>
              <a:rPr lang="en-US" sz="2000" dirty="0"/>
              <a:t> 2-</a:t>
            </a:r>
          </a:p>
          <a:p>
            <a:r>
              <a:rPr lang="en-US" sz="2000" dirty="0" err="1"/>
              <a:t>gnirts</a:t>
            </a:r>
            <a:r>
              <a:rPr lang="en-US" sz="2000" dirty="0"/>
              <a:t> that </a:t>
            </a:r>
            <a:r>
              <a:rPr lang="en-US" sz="2000" dirty="0" err="1"/>
              <a:t>fo</a:t>
            </a:r>
            <a:r>
              <a:rPr lang="en-US" sz="2000" dirty="0"/>
              <a:t> </a:t>
            </a:r>
            <a:r>
              <a:rPr lang="en-US" sz="2000" dirty="0" err="1"/>
              <a:t>htgnel</a:t>
            </a:r>
            <a:r>
              <a:rPr lang="en-US" sz="2000" dirty="0"/>
              <a:t> </a:t>
            </a:r>
            <a:r>
              <a:rPr lang="en-US" sz="2000" dirty="0" err="1"/>
              <a:t>eht</a:t>
            </a:r>
            <a:r>
              <a:rPr lang="en-US" sz="2000" dirty="0"/>
              <a:t> </a:t>
            </a:r>
            <a:r>
              <a:rPr lang="en-US" sz="2000" dirty="0" err="1"/>
              <a:t>dna</a:t>
            </a:r>
            <a:r>
              <a:rPr lang="en-US" sz="2000" dirty="0"/>
              <a:t> </a:t>
            </a:r>
            <a:r>
              <a:rPr lang="en-US" sz="2000" dirty="0" err="1"/>
              <a:t>gnirts</a:t>
            </a:r>
            <a:r>
              <a:rPr lang="en-US" sz="2000" dirty="0"/>
              <a:t> </a:t>
            </a:r>
            <a:r>
              <a:rPr lang="en-US" sz="2000" dirty="0" err="1"/>
              <a:t>detanimret</a:t>
            </a:r>
            <a:r>
              <a:rPr lang="en-US" sz="2000" dirty="0"/>
              <a:t> LLUN-non A – </a:t>
            </a:r>
            <a:r>
              <a:rPr lang="en-US" sz="2000" dirty="0" err="1"/>
              <a:t>sretemaraP</a:t>
            </a:r>
            <a:endParaRPr lang="en-US" sz="2000" dirty="0"/>
          </a:p>
          <a:p>
            <a:r>
              <a:rPr lang="en-US" sz="2000" dirty="0" err="1"/>
              <a:t>Enilwen</a:t>
            </a:r>
            <a:r>
              <a:rPr lang="en-US" sz="2000" dirty="0"/>
              <a:t> a </a:t>
            </a:r>
            <a:r>
              <a:rPr lang="en-US" sz="2000" dirty="0" err="1"/>
              <a:t>tnirp</a:t>
            </a:r>
            <a:r>
              <a:rPr lang="en-US" sz="2000" dirty="0"/>
              <a:t> </a:t>
            </a:r>
            <a:r>
              <a:rPr lang="en-US" sz="2000" dirty="0" err="1"/>
              <a:t>neht</a:t>
            </a:r>
            <a:r>
              <a:rPr lang="en-US" sz="2000" dirty="0"/>
              <a:t> </a:t>
            </a:r>
            <a:r>
              <a:rPr lang="en-US" sz="2000" dirty="0" err="1"/>
              <a:t>dna</a:t>
            </a:r>
            <a:r>
              <a:rPr lang="en-US" sz="2000" dirty="0"/>
              <a:t> </a:t>
            </a:r>
            <a:r>
              <a:rPr lang="en-US" sz="2000" dirty="0" err="1"/>
              <a:t>sdrawkcab</a:t>
            </a:r>
            <a:r>
              <a:rPr lang="en-US" sz="2000" dirty="0"/>
              <a:t> </a:t>
            </a:r>
            <a:r>
              <a:rPr lang="en-US" sz="2000" dirty="0" err="1"/>
              <a:t>gnirts</a:t>
            </a:r>
            <a:r>
              <a:rPr lang="en-US" sz="2000" dirty="0"/>
              <a:t> </a:t>
            </a:r>
            <a:r>
              <a:rPr lang="en-US" sz="2000" dirty="0" err="1"/>
              <a:t>detanimret</a:t>
            </a:r>
            <a:r>
              <a:rPr lang="en-US" sz="2000" dirty="0"/>
              <a:t> </a:t>
            </a:r>
            <a:r>
              <a:rPr lang="en-US" sz="2000" dirty="0" err="1"/>
              <a:t>llun</a:t>
            </a:r>
            <a:r>
              <a:rPr lang="en-US" sz="2000" dirty="0"/>
              <a:t>-non a </a:t>
            </a:r>
            <a:r>
              <a:rPr lang="en-US" sz="2000" dirty="0" err="1"/>
              <a:t>tnirP</a:t>
            </a:r>
            <a:r>
              <a:rPr lang="en-US" sz="2000" dirty="0"/>
              <a:t> – </a:t>
            </a:r>
            <a:r>
              <a:rPr lang="en-US" sz="2000" dirty="0" err="1"/>
              <a:t>esopruP</a:t>
            </a:r>
            <a:endParaRPr lang="en-US" sz="2000" dirty="0"/>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ti_esrever</a:t>
            </a:r>
            <a:r>
              <a:rPr lang="en-US" sz="2000" dirty="0"/>
              <a:t> </a:t>
            </a:r>
            <a:r>
              <a:rPr lang="en-US" sz="2000" dirty="0" err="1"/>
              <a:t>sllac</a:t>
            </a:r>
            <a:r>
              <a:rPr lang="en-US" sz="2000" dirty="0"/>
              <a:t> </a:t>
            </a:r>
            <a:r>
              <a:rPr lang="en-US" sz="2000" dirty="0" err="1"/>
              <a:t>neht</a:t>
            </a:r>
            <a:r>
              <a:rPr lang="en-US" sz="2000" dirty="0"/>
              <a:t> </a:t>
            </a:r>
            <a:r>
              <a:rPr lang="en-US" sz="2000" dirty="0" err="1"/>
              <a:t>dna</a:t>
            </a:r>
            <a:r>
              <a:rPr lang="en-US" sz="2000" dirty="0"/>
              <a:t> </a:t>
            </a:r>
            <a:r>
              <a:rPr lang="en-US" sz="2000" dirty="0" err="1"/>
              <a:t>tupni</a:t>
            </a:r>
            <a:r>
              <a:rPr lang="en-US" sz="2000" dirty="0"/>
              <a:t> </a:t>
            </a:r>
            <a:r>
              <a:rPr lang="en-US" sz="2000" dirty="0" err="1"/>
              <a:t>resu</a:t>
            </a:r>
            <a:r>
              <a:rPr lang="en-US" sz="2000" dirty="0"/>
              <a:t> </a:t>
            </a:r>
            <a:r>
              <a:rPr lang="en-US" sz="2000" dirty="0" err="1"/>
              <a:t>morf</a:t>
            </a:r>
            <a:r>
              <a:rPr lang="en-US" sz="2000" dirty="0"/>
              <a:t> </a:t>
            </a:r>
            <a:r>
              <a:rPr lang="en-US" sz="2000" dirty="0" err="1"/>
              <a:t>gnirts</a:t>
            </a:r>
            <a:r>
              <a:rPr lang="en-US" sz="2000" dirty="0"/>
              <a:t> a </a:t>
            </a:r>
            <a:r>
              <a:rPr lang="en-US" sz="2000" dirty="0" err="1"/>
              <a:t>sdaer</a:t>
            </a:r>
            <a:r>
              <a:rPr lang="en-US" sz="2000" dirty="0"/>
              <a:t> that </a:t>
            </a:r>
            <a:r>
              <a:rPr lang="en-US" sz="2000" dirty="0" err="1"/>
              <a:t>margorp</a:t>
            </a:r>
            <a:r>
              <a:rPr lang="en-US" sz="2000" dirty="0"/>
              <a:t> a </a:t>
            </a:r>
            <a:r>
              <a:rPr lang="en-US" sz="2000" dirty="0" err="1"/>
              <a:t>etirW</a:t>
            </a:r>
            <a:endParaRPr lang="en-US" sz="2000" dirty="0"/>
          </a:p>
          <a:p>
            <a:r>
              <a:rPr lang="en-US" sz="2000" dirty="0"/>
              <a:t>“</a:t>
            </a:r>
            <a:r>
              <a:rPr lang="en-US" sz="2000" dirty="0">
                <a:latin typeface="Courier New" panose="02070309020205020404" pitchFamily="49" charset="0"/>
                <a:cs typeface="Courier New" panose="02070309020205020404" pitchFamily="49" charset="0"/>
              </a:rPr>
              <a:t>c.2 </a:t>
            </a:r>
            <a:r>
              <a:rPr lang="en-US" sz="2000" dirty="0" err="1">
                <a:latin typeface="Courier New" panose="02070309020205020404" pitchFamily="49" charset="0"/>
                <a:cs typeface="Courier New" panose="02070309020205020404" pitchFamily="49" charset="0"/>
              </a:rPr>
              <a:t>edoC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tseT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tinU</a:t>
            </a:r>
            <a:r>
              <a:rPr lang="en-US" sz="2000" dirty="0"/>
              <a:t>” </a:t>
            </a:r>
            <a:r>
              <a:rPr lang="en-US" sz="2000" dirty="0" err="1"/>
              <a:t>nur</a:t>
            </a:r>
            <a:r>
              <a:rPr lang="en-US" sz="2000" dirty="0"/>
              <a:t> ,</a:t>
            </a:r>
            <a:r>
              <a:rPr lang="en-US" sz="2000" dirty="0" err="1"/>
              <a:t>deifsitas</a:t>
            </a:r>
            <a:r>
              <a:rPr lang="en-US" sz="2000" dirty="0"/>
              <a:t> </a:t>
            </a:r>
            <a:r>
              <a:rPr lang="en-US" sz="2000" dirty="0" err="1"/>
              <a:t>nehW</a:t>
            </a:r>
            <a:endParaRPr lang="en-US" sz="2000" dirty="0"/>
          </a:p>
        </p:txBody>
      </p:sp>
      <p:sp>
        <p:nvSpPr>
          <p:cNvPr id="7" name="Content Placeholder 2"/>
          <p:cNvSpPr txBox="1">
            <a:spLocks/>
          </p:cNvSpPr>
          <p:nvPr/>
        </p:nvSpPr>
        <p:spPr bwMode="auto">
          <a:xfrm>
            <a:off x="219456" y="2085393"/>
            <a:ext cx="8705088" cy="276807"/>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neLrts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tni</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gnirtSdrawrof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rahc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ti_esrever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tni</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563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5" name="Content Placeholder 2"/>
          <p:cNvSpPr>
            <a:spLocks noGrp="1"/>
          </p:cNvSpPr>
          <p:nvPr>
            <p:ph idx="1"/>
          </p:nvPr>
        </p:nvSpPr>
        <p:spPr>
          <a:xfrm>
            <a:off x="554038" y="990600"/>
            <a:ext cx="8294687" cy="4725988"/>
          </a:xfrm>
        </p:spPr>
        <p:txBody>
          <a:bodyPr/>
          <a:lstStyle/>
          <a:p>
            <a:pPr marL="0" indent="0" algn="ctr">
              <a:buNone/>
            </a:pPr>
            <a:r>
              <a:rPr lang="en-US" sz="2000" dirty="0">
                <a:effectLst>
                  <a:outerShdw blurRad="38100" dist="38100" dir="2700000" algn="tl">
                    <a:srgbClr val="000000">
                      <a:alpha val="43137"/>
                    </a:srgbClr>
                  </a:outerShdw>
                </a:effectLst>
              </a:rPr>
              <a:t>Header Files</a:t>
            </a:r>
          </a:p>
          <a:p>
            <a:pPr marL="0" indent="0" algn="ctr">
              <a:buNone/>
            </a:pPr>
            <a:r>
              <a:rPr lang="en-US" sz="2000" dirty="0"/>
              <a:t>“</a:t>
            </a:r>
            <a:r>
              <a:rPr lang="en-US" sz="2000" dirty="0" err="1"/>
              <a:t>arataZ</a:t>
            </a:r>
            <a:r>
              <a:rPr lang="en-US" sz="2000" dirty="0"/>
              <a:t> </a:t>
            </a:r>
            <a:r>
              <a:rPr lang="en-US" sz="2000" dirty="0" err="1"/>
              <a:t>annataZ</a:t>
            </a:r>
            <a:r>
              <a:rPr lang="en-US" sz="2000" dirty="0"/>
              <a:t>”</a:t>
            </a:r>
          </a:p>
          <a:p>
            <a:r>
              <a:rPr lang="en-US" sz="2000" dirty="0"/>
              <a:t>Add the following function to </a:t>
            </a:r>
            <a:r>
              <a:rPr lang="en-US" sz="2000" dirty="0" err="1">
                <a:latin typeface="Courier New" panose="02070309020205020404" pitchFamily="49" charset="0"/>
                <a:cs typeface="Courier New" panose="02070309020205020404" pitchFamily="49" charset="0"/>
              </a:rPr>
              <a:t>MyStringHeader.h</a:t>
            </a:r>
            <a:endParaRPr lang="en-US" sz="2000" dirty="0"/>
          </a:p>
          <a:p>
            <a:endParaRPr lang="en-US" sz="2000" dirty="0"/>
          </a:p>
          <a:p>
            <a:r>
              <a:rPr lang="en-US" sz="2000" dirty="0"/>
              <a:t>Return value</a:t>
            </a:r>
          </a:p>
          <a:p>
            <a:pPr lvl="1"/>
            <a:r>
              <a:rPr lang="en-US" sz="2000" dirty="0"/>
              <a:t>0 on success</a:t>
            </a:r>
          </a:p>
          <a:p>
            <a:pPr lvl="1"/>
            <a:r>
              <a:rPr lang="en-US" sz="2000" dirty="0"/>
              <a:t>-1 if </a:t>
            </a:r>
            <a:r>
              <a:rPr lang="en-US" sz="2000" dirty="0" err="1"/>
              <a:t>forwardString</a:t>
            </a:r>
            <a:r>
              <a:rPr lang="en-US" sz="2000" dirty="0"/>
              <a:t> is NULL</a:t>
            </a:r>
          </a:p>
          <a:p>
            <a:pPr lvl="1"/>
            <a:r>
              <a:rPr lang="en-US" sz="2000" dirty="0"/>
              <a:t>-2 if </a:t>
            </a:r>
            <a:r>
              <a:rPr lang="en-US" sz="2000" dirty="0" err="1"/>
              <a:t>strLen</a:t>
            </a:r>
            <a:r>
              <a:rPr lang="en-US" sz="2000" dirty="0"/>
              <a:t> is zero or less</a:t>
            </a:r>
          </a:p>
          <a:p>
            <a:r>
              <a:rPr lang="en-US" sz="2000" dirty="0"/>
              <a:t>Parameters – A non-NULL terminated string and the length of that string </a:t>
            </a:r>
          </a:p>
          <a:p>
            <a:r>
              <a:rPr lang="en-US" sz="2000" dirty="0"/>
              <a:t>Purpose – Print a non-null terminated string backwards and then print a newline</a:t>
            </a:r>
          </a:p>
          <a:p>
            <a:r>
              <a:rPr lang="en-US" sz="2000" dirty="0"/>
              <a:t>Write a program that reads a string from user input, call </a:t>
            </a:r>
            <a:r>
              <a:rPr lang="en-US" sz="2000" dirty="0" err="1">
                <a:latin typeface="Courier New" panose="02070309020205020404" pitchFamily="49" charset="0"/>
                <a:cs typeface="Courier New" panose="02070309020205020404" pitchFamily="49" charset="0"/>
              </a:rPr>
              <a:t>reverse_it</a:t>
            </a:r>
            <a:r>
              <a:rPr lang="en-US" sz="2000" dirty="0">
                <a:latin typeface="Courier New" panose="02070309020205020404" pitchFamily="49" charset="0"/>
                <a:cs typeface="Courier New" panose="02070309020205020404" pitchFamily="49" charset="0"/>
              </a:rPr>
              <a:t>()</a:t>
            </a:r>
            <a:r>
              <a:rPr lang="en-US" sz="2000" dirty="0"/>
              <a:t>, and then call </a:t>
            </a:r>
            <a:r>
              <a:rPr lang="en-US" sz="2000" dirty="0" err="1">
                <a:latin typeface="Courier New" panose="02070309020205020404" pitchFamily="49" charset="0"/>
                <a:cs typeface="Courier New" panose="02070309020205020404" pitchFamily="49" charset="0"/>
              </a:rPr>
              <a:t>print_the_count</a:t>
            </a:r>
            <a:r>
              <a:rPr lang="en-US" sz="2000" dirty="0">
                <a:latin typeface="Courier New" panose="02070309020205020404" pitchFamily="49" charset="0"/>
                <a:cs typeface="Courier New" panose="02070309020205020404" pitchFamily="49" charset="0"/>
              </a:rPr>
              <a:t>()</a:t>
            </a:r>
            <a:r>
              <a:rPr lang="en-US" sz="2000" dirty="0"/>
              <a:t> </a:t>
            </a:r>
          </a:p>
          <a:p>
            <a:r>
              <a:rPr lang="en-US" sz="2000" dirty="0"/>
              <a:t>When satisfied, run “</a:t>
            </a:r>
            <a:r>
              <a:rPr lang="en-US" sz="2000" dirty="0">
                <a:latin typeface="Courier New" panose="02070309020205020404" pitchFamily="49" charset="0"/>
                <a:cs typeface="Courier New" panose="02070309020205020404" pitchFamily="49" charset="0"/>
              </a:rPr>
              <a:t>Unit Test Code 2.c</a:t>
            </a:r>
            <a:r>
              <a:rPr lang="en-US" sz="2000" dirty="0"/>
              <a:t>”</a:t>
            </a:r>
          </a:p>
          <a:p>
            <a:endParaRPr lang="en-US" sz="2000" dirty="0"/>
          </a:p>
          <a:p>
            <a:endParaRPr lang="en-US" sz="2000" dirty="0"/>
          </a:p>
        </p:txBody>
      </p:sp>
      <p:sp>
        <p:nvSpPr>
          <p:cNvPr id="6" name="Content Placeholder 2"/>
          <p:cNvSpPr txBox="1">
            <a:spLocks/>
          </p:cNvSpPr>
          <p:nvPr/>
        </p:nvSpPr>
        <p:spPr bwMode="auto">
          <a:xfrm>
            <a:off x="219456" y="2085393"/>
            <a:ext cx="8705088" cy="276807"/>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reverse_it</a:t>
            </a: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forwardString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strLen</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7031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A function that calls itself, directly or indirectly, is called “recursive”</a:t>
            </a:r>
          </a:p>
          <a:p>
            <a:r>
              <a:rPr lang="en-US" dirty="0"/>
              <a:t>Each new function call will create an entirely new set of with a temporary storage class (</a:t>
            </a:r>
            <a:r>
              <a:rPr lang="en-US" dirty="0" err="1"/>
              <a:t>automvariables</a:t>
            </a:r>
            <a:r>
              <a:rPr lang="en-US" dirty="0"/>
              <a:t> </a:t>
            </a:r>
            <a:r>
              <a:rPr lang="en-US" dirty="0" err="1"/>
              <a:t>atic</a:t>
            </a:r>
            <a:r>
              <a:rPr lang="en-US" dirty="0"/>
              <a:t> variables)</a:t>
            </a:r>
          </a:p>
          <a:p>
            <a:endParaRPr lang="en-US" dirty="0"/>
          </a:p>
        </p:txBody>
      </p:sp>
    </p:spTree>
    <p:extLst>
      <p:ext uri="{BB962C8B-B14F-4D97-AF65-F5344CB8AC3E}">
        <p14:creationId xmlns:p14="http://schemas.microsoft.com/office/powerpoint/2010/main" val="2907624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Pros</a:t>
            </a:r>
          </a:p>
          <a:p>
            <a:pPr lvl="1"/>
            <a:r>
              <a:rPr lang="en-US" dirty="0"/>
              <a:t>Less code</a:t>
            </a:r>
          </a:p>
          <a:p>
            <a:pPr lvl="1"/>
            <a:r>
              <a:rPr lang="en-US" dirty="0"/>
              <a:t>Requires fewer variables</a:t>
            </a:r>
          </a:p>
          <a:p>
            <a:pPr lvl="1"/>
            <a:r>
              <a:rPr lang="en-US" dirty="0"/>
              <a:t>Can replace complex nesting code</a:t>
            </a:r>
          </a:p>
          <a:p>
            <a:pPr lvl="1"/>
            <a:r>
              <a:rPr lang="en-US" dirty="0"/>
              <a:t>Recursive solutions are typically more ‘elegant’</a:t>
            </a:r>
          </a:p>
          <a:p>
            <a:pPr lvl="1"/>
            <a:r>
              <a:rPr lang="en-US" dirty="0"/>
              <a:t>Some programming functions lend themselves naturally to recursive algorithms</a:t>
            </a:r>
          </a:p>
          <a:p>
            <a:r>
              <a:rPr lang="en-US" dirty="0"/>
              <a:t>Cons</a:t>
            </a:r>
          </a:p>
          <a:p>
            <a:pPr lvl="1"/>
            <a:r>
              <a:rPr lang="en-US" dirty="0"/>
              <a:t>Usually slower</a:t>
            </a:r>
          </a:p>
          <a:p>
            <a:pPr lvl="1"/>
            <a:r>
              <a:rPr lang="en-US" dirty="0"/>
              <a:t>More difficult to debug </a:t>
            </a:r>
          </a:p>
          <a:p>
            <a:pPr lvl="1"/>
            <a:r>
              <a:rPr lang="en-US" dirty="0"/>
              <a:t>More memory is required</a:t>
            </a:r>
          </a:p>
          <a:p>
            <a:pPr lvl="1"/>
            <a:r>
              <a:rPr lang="en-US" dirty="0"/>
              <a:t>Possibility for infinite errors</a:t>
            </a:r>
          </a:p>
          <a:p>
            <a:pPr lvl="1"/>
            <a:r>
              <a:rPr lang="en-US" dirty="0"/>
              <a:t>Logic is more difficult to grasp</a:t>
            </a:r>
            <a:br>
              <a:rPr lang="en-US" dirty="0"/>
            </a:br>
            <a:endParaRPr lang="en-US" dirty="0"/>
          </a:p>
          <a:p>
            <a:endParaRPr lang="en-US" dirty="0"/>
          </a:p>
        </p:txBody>
      </p:sp>
    </p:spTree>
    <p:extLst>
      <p:ext uri="{BB962C8B-B14F-4D97-AF65-F5344CB8AC3E}">
        <p14:creationId xmlns:p14="http://schemas.microsoft.com/office/powerpoint/2010/main" val="330439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Requirements</a:t>
            </a:r>
          </a:p>
          <a:p>
            <a:pPr marL="457200" indent="-457200">
              <a:buAutoNum type="arabicPeriod"/>
            </a:pPr>
            <a:r>
              <a:rPr lang="en-US" dirty="0">
                <a:solidFill>
                  <a:schemeClr val="accent2"/>
                </a:solidFill>
              </a:rPr>
              <a:t>Comments</a:t>
            </a:r>
          </a:p>
          <a:p>
            <a:pPr marL="857250" lvl="1" indent="-457200"/>
            <a:r>
              <a:rPr lang="en-US" dirty="0">
                <a:solidFill>
                  <a:schemeClr val="accent2"/>
                </a:solidFill>
              </a:rPr>
              <a:t>Functions must be explained</a:t>
            </a:r>
          </a:p>
          <a:p>
            <a:pPr marL="457200" indent="-457200">
              <a:buAutoNum type="arabicPeriod"/>
            </a:pPr>
            <a:r>
              <a:rPr lang="en-US" dirty="0">
                <a:solidFill>
                  <a:schemeClr val="accent2"/>
                </a:solidFill>
              </a:rPr>
              <a:t>Don’t Repeat Yourself (DRY)</a:t>
            </a:r>
          </a:p>
          <a:p>
            <a:pPr marL="857250" lvl="1" indent="-457200"/>
            <a:r>
              <a:rPr lang="en-US" dirty="0">
                <a:solidFill>
                  <a:schemeClr val="accent2"/>
                </a:solidFill>
              </a:rPr>
              <a:t>Extract replicated algorithms/code into a new function</a:t>
            </a:r>
          </a:p>
          <a:p>
            <a:pPr marL="457200" indent="-457200">
              <a:buAutoNum type="arabicPeriod"/>
            </a:pPr>
            <a:r>
              <a:rPr lang="en-US" dirty="0">
                <a:solidFill>
                  <a:schemeClr val="accent2"/>
                </a:solidFill>
              </a:rPr>
              <a:t>Names (</a:t>
            </a:r>
            <a:r>
              <a:rPr lang="en-US" dirty="0" err="1">
                <a:solidFill>
                  <a:schemeClr val="accent2"/>
                </a:solidFill>
              </a:rPr>
              <a:t>my_function_name</a:t>
            </a:r>
            <a:r>
              <a:rPr lang="en-US" dirty="0">
                <a:solidFill>
                  <a:schemeClr val="accent2"/>
                </a:solidFill>
              </a:rPr>
              <a:t>)</a:t>
            </a:r>
          </a:p>
          <a:p>
            <a:pPr marL="457200" indent="-457200">
              <a:buAutoNum type="arabicPeriod"/>
            </a:pPr>
            <a:r>
              <a:rPr lang="en-US" dirty="0"/>
              <a:t>Indent/Brace Style</a:t>
            </a:r>
          </a:p>
          <a:p>
            <a:pPr marL="457200" indent="-457200">
              <a:buAutoNum type="arabicPeriod"/>
            </a:pPr>
            <a:r>
              <a:rPr lang="en-US" dirty="0"/>
              <a:t>Files</a:t>
            </a:r>
          </a:p>
        </p:txBody>
      </p:sp>
    </p:spTree>
    <p:extLst>
      <p:ext uri="{BB962C8B-B14F-4D97-AF65-F5344CB8AC3E}">
        <p14:creationId xmlns:p14="http://schemas.microsoft.com/office/powerpoint/2010/main" val="461588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Requirements for recursion</a:t>
            </a:r>
          </a:p>
          <a:p>
            <a:pPr lvl="1"/>
            <a:r>
              <a:rPr lang="en-US" dirty="0"/>
              <a:t>Must always have at least one “base case”</a:t>
            </a:r>
          </a:p>
          <a:p>
            <a:pPr lvl="1"/>
            <a:r>
              <a:rPr lang="en-US" dirty="0"/>
              <a:t>Must always have at least one recursive function call</a:t>
            </a:r>
          </a:p>
          <a:p>
            <a:endParaRPr lang="en-US" dirty="0"/>
          </a:p>
          <a:p>
            <a:r>
              <a:rPr lang="en-US" dirty="0"/>
              <a:t>Guidelines for recursion</a:t>
            </a:r>
          </a:p>
          <a:p>
            <a:pPr lvl="1"/>
            <a:r>
              <a:rPr lang="en-US" dirty="0"/>
              <a:t>If statements are commonly used to end recursion</a:t>
            </a:r>
          </a:p>
          <a:p>
            <a:pPr lvl="1"/>
            <a:r>
              <a:rPr lang="en-US" dirty="0"/>
              <a:t>Recursion </a:t>
            </a:r>
            <a:r>
              <a:rPr lang="en-US" i="1" dirty="0"/>
              <a:t>should</a:t>
            </a:r>
            <a:r>
              <a:rPr lang="en-US" dirty="0"/>
              <a:t> make the problem simpler</a:t>
            </a:r>
          </a:p>
          <a:p>
            <a:pPr marL="0" indent="0">
              <a:buNone/>
            </a:pPr>
            <a:r>
              <a:rPr lang="en-US" dirty="0"/>
              <a:t> </a:t>
            </a:r>
          </a:p>
        </p:txBody>
      </p:sp>
      <p:sp>
        <p:nvSpPr>
          <p:cNvPr id="4" name="TextBox 3"/>
          <p:cNvSpPr txBox="1"/>
          <p:nvPr/>
        </p:nvSpPr>
        <p:spPr>
          <a:xfrm>
            <a:off x="-533400" y="5867400"/>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Base Case: The condition in which a recursive </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function stops calling itself</a:t>
            </a:r>
          </a:p>
        </p:txBody>
      </p:sp>
    </p:spTree>
    <p:extLst>
      <p:ext uri="{BB962C8B-B14F-4D97-AF65-F5344CB8AC3E}">
        <p14:creationId xmlns:p14="http://schemas.microsoft.com/office/powerpoint/2010/main" val="3806392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Talk about fact() here</a:t>
            </a:r>
          </a:p>
          <a:p>
            <a:r>
              <a:rPr lang="en-US" dirty="0"/>
              <a:t>Use graphic to point out the base case</a:t>
            </a:r>
          </a:p>
        </p:txBody>
      </p:sp>
      <p:sp>
        <p:nvSpPr>
          <p:cNvPr id="4" name="Content Placeholder 2"/>
          <p:cNvSpPr txBox="1">
            <a:spLocks/>
          </p:cNvSpPr>
          <p:nvPr/>
        </p:nvSpPr>
        <p:spPr bwMode="auto">
          <a:xfrm>
            <a:off x="277615" y="2286000"/>
            <a:ext cx="8588771" cy="4191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fact(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if (0 == n)</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return 1;</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return n </a:t>
            </a:r>
            <a:r>
              <a:rPr lang="en-US" sz="1600">
                <a:latin typeface="Courier New" panose="02070309020205020404" pitchFamily="49" charset="0"/>
                <a:cs typeface="Courier New" panose="02070309020205020404" pitchFamily="49" charset="0"/>
              </a:rPr>
              <a:t>* fact(n </a:t>
            </a:r>
            <a:r>
              <a:rPr lang="en-US" sz="1600" dirty="0">
                <a:latin typeface="Courier New" panose="02070309020205020404" pitchFamily="49" charset="0"/>
                <a:cs typeface="Courier New" panose="02070309020205020404" pitchFamily="49" charset="0"/>
              </a:rPr>
              <a:t>– 1);</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1! == 1</a:t>
            </a:r>
          </a:p>
          <a:p>
            <a:pPr marL="0" indent="0">
              <a:buNone/>
            </a:pPr>
            <a:r>
              <a:rPr lang="en-US" sz="1600" dirty="0">
                <a:latin typeface="Courier New" panose="02070309020205020404" pitchFamily="49" charset="0"/>
                <a:cs typeface="Courier New" panose="02070309020205020404" pitchFamily="49" charset="0"/>
              </a:rPr>
              <a:t>// 3! == 3 * 2! == 3 * 2 * 1! == 3 * 2 * 1 * 0! == 3 * 2 * 1 * 1</a:t>
            </a:r>
          </a:p>
          <a:p>
            <a:pPr marL="0" indent="0">
              <a:buNone/>
            </a:pPr>
            <a:r>
              <a:rPr lang="en-US" sz="1600" dirty="0">
                <a:latin typeface="Courier New" panose="02070309020205020404" pitchFamily="49" charset="0"/>
                <a:cs typeface="Courier New" panose="02070309020205020404" pitchFamily="49" charset="0"/>
              </a:rPr>
              <a:t>// n! == n(n – 1)! == n * (n – 1) * (n – 2)! *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grpSp>
        <p:nvGrpSpPr>
          <p:cNvPr id="17" name="Group 16"/>
          <p:cNvGrpSpPr/>
          <p:nvPr/>
        </p:nvGrpSpPr>
        <p:grpSpPr>
          <a:xfrm>
            <a:off x="762000" y="2895600"/>
            <a:ext cx="7315200" cy="1168401"/>
            <a:chOff x="762000" y="2895600"/>
            <a:chExt cx="7315200" cy="1168401"/>
          </a:xfrm>
        </p:grpSpPr>
        <p:sp>
          <p:nvSpPr>
            <p:cNvPr id="5" name="Rounded Rectangle 4"/>
            <p:cNvSpPr/>
            <p:nvPr/>
          </p:nvSpPr>
          <p:spPr bwMode="auto">
            <a:xfrm>
              <a:off x="762000" y="2895600"/>
              <a:ext cx="4343400" cy="1168401"/>
            </a:xfrm>
            <a:prstGeom prst="roundRect">
              <a:avLst/>
            </a:prstGeom>
            <a:solidFill>
              <a:srgbClr val="7030A0">
                <a:alpha val="50000"/>
              </a:srgbClr>
            </a:solidFill>
            <a:ln w="127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cxnSp>
          <p:nvCxnSpPr>
            <p:cNvPr id="10" name="Straight Arrow Connector 9"/>
            <p:cNvCxnSpPr>
              <a:stCxn id="12" idx="1"/>
              <a:endCxn id="5" idx="3"/>
            </p:cNvCxnSpPr>
            <p:nvPr/>
          </p:nvCxnSpPr>
          <p:spPr bwMode="auto">
            <a:xfrm flipH="1">
              <a:off x="5105400" y="3479800"/>
              <a:ext cx="1066800" cy="1"/>
            </a:xfrm>
            <a:prstGeom prst="straightConnector1">
              <a:avLst/>
            </a:prstGeom>
            <a:solidFill>
              <a:schemeClr val="accent1"/>
            </a:solidFill>
            <a:ln w="25400" cap="flat" cmpd="sng" algn="ctr">
              <a:solidFill>
                <a:srgbClr val="7030A0"/>
              </a:solidFill>
              <a:prstDash val="solid"/>
              <a:round/>
              <a:headEnd type="none" w="med" len="med"/>
              <a:tailEnd type="triangle" w="lg" len="med"/>
            </a:ln>
            <a:effectLst/>
          </p:spPr>
        </p:cxnSp>
        <p:sp>
          <p:nvSpPr>
            <p:cNvPr id="12" name="TextBox 11"/>
            <p:cNvSpPr txBox="1"/>
            <p:nvPr/>
          </p:nvSpPr>
          <p:spPr>
            <a:xfrm>
              <a:off x="6172200" y="3288903"/>
              <a:ext cx="1905000" cy="381794"/>
            </a:xfrm>
            <a:prstGeom prst="rect">
              <a:avLst/>
            </a:prstGeom>
            <a:noFill/>
            <a:ln>
              <a:noFill/>
            </a:ln>
          </p:spPr>
          <p:txBody>
            <a:bodyPr wrap="square" rtlCol="0">
              <a:spAutoFit/>
            </a:bodyPr>
            <a:lstStyle/>
            <a:p>
              <a:r>
                <a:rPr lang="en-US" b="1" dirty="0">
                  <a:solidFill>
                    <a:srgbClr val="7030A0"/>
                  </a:solidFill>
                  <a:effectLst>
                    <a:outerShdw blurRad="38100" dist="38100" dir="2700000" algn="tl">
                      <a:srgbClr val="000000">
                        <a:alpha val="43137"/>
                      </a:srgbClr>
                    </a:outerShdw>
                  </a:effectLst>
                </a:rPr>
                <a:t>Base Case</a:t>
              </a:r>
            </a:p>
          </p:txBody>
        </p:sp>
      </p:grpSp>
      <p:grpSp>
        <p:nvGrpSpPr>
          <p:cNvPr id="16" name="Group 15"/>
          <p:cNvGrpSpPr/>
          <p:nvPr/>
        </p:nvGrpSpPr>
        <p:grpSpPr>
          <a:xfrm>
            <a:off x="762000" y="4097866"/>
            <a:ext cx="7315200" cy="1168401"/>
            <a:chOff x="762000" y="4097866"/>
            <a:chExt cx="7315200" cy="1168401"/>
          </a:xfrm>
        </p:grpSpPr>
        <p:sp>
          <p:nvSpPr>
            <p:cNvPr id="6" name="Rounded Rectangle 5"/>
            <p:cNvSpPr/>
            <p:nvPr/>
          </p:nvSpPr>
          <p:spPr bwMode="auto">
            <a:xfrm>
              <a:off x="762000" y="4097866"/>
              <a:ext cx="4343400" cy="1168401"/>
            </a:xfrm>
            <a:prstGeom prst="roundRect">
              <a:avLst/>
            </a:prstGeom>
            <a:solidFill>
              <a:schemeClr val="accent2">
                <a:lumMod val="75000"/>
                <a:alpha val="50000"/>
              </a:schemeClr>
            </a:solidFill>
            <a:ln w="12700"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cxnSp>
          <p:nvCxnSpPr>
            <p:cNvPr id="14" name="Straight Arrow Connector 13"/>
            <p:cNvCxnSpPr>
              <a:stCxn id="15" idx="1"/>
            </p:cNvCxnSpPr>
            <p:nvPr/>
          </p:nvCxnSpPr>
          <p:spPr bwMode="auto">
            <a:xfrm flipH="1">
              <a:off x="5105400" y="4655145"/>
              <a:ext cx="1066800" cy="1"/>
            </a:xfrm>
            <a:prstGeom prst="straightConnector1">
              <a:avLst/>
            </a:prstGeom>
            <a:solidFill>
              <a:schemeClr val="accent1"/>
            </a:solidFill>
            <a:ln w="25400" cap="flat" cmpd="sng" algn="ctr">
              <a:solidFill>
                <a:schemeClr val="accent2">
                  <a:lumMod val="75000"/>
                </a:schemeClr>
              </a:solidFill>
              <a:prstDash val="solid"/>
              <a:round/>
              <a:headEnd type="none" w="med" len="med"/>
              <a:tailEnd type="triangle" w="lg" len="med"/>
            </a:ln>
            <a:effectLst/>
          </p:spPr>
        </p:cxnSp>
        <p:sp>
          <p:nvSpPr>
            <p:cNvPr id="15" name="TextBox 14"/>
            <p:cNvSpPr txBox="1"/>
            <p:nvPr/>
          </p:nvSpPr>
          <p:spPr>
            <a:xfrm>
              <a:off x="6172200" y="4464248"/>
              <a:ext cx="1905000" cy="381794"/>
            </a:xfrm>
            <a:prstGeom prst="rect">
              <a:avLst/>
            </a:prstGeom>
            <a:noFill/>
            <a:ln>
              <a:noFill/>
            </a:ln>
          </p:spPr>
          <p:txBody>
            <a:bodyPr wrap="square" rtlCol="0">
              <a:spAutoFit/>
            </a:bodyPr>
            <a:lstStyle/>
            <a:p>
              <a:r>
                <a:rPr lang="en-US" b="1" dirty="0">
                  <a:solidFill>
                    <a:schemeClr val="accent2">
                      <a:lumMod val="75000"/>
                    </a:schemeClr>
                  </a:solidFill>
                  <a:effectLst>
                    <a:outerShdw blurRad="38100" dist="38100" dir="2700000" algn="tl">
                      <a:srgbClr val="000000">
                        <a:alpha val="43137"/>
                      </a:srgbClr>
                    </a:outerShdw>
                  </a:effectLst>
                </a:rPr>
                <a:t>Recursive Call</a:t>
              </a:r>
            </a:p>
          </p:txBody>
        </p:sp>
      </p:grpSp>
    </p:spTree>
    <p:extLst>
      <p:ext uri="{BB962C8B-B14F-4D97-AF65-F5344CB8AC3E}">
        <p14:creationId xmlns:p14="http://schemas.microsoft.com/office/powerpoint/2010/main" val="191432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fact(4) = 4 * fact(3)</a:t>
            </a:r>
          </a:p>
          <a:p>
            <a:pPr marL="0" indent="0">
              <a:buNone/>
            </a:pPr>
            <a:r>
              <a:rPr lang="en-US" dirty="0">
                <a:latin typeface="Courier New" panose="02070309020205020404" pitchFamily="49" charset="0"/>
                <a:cs typeface="Courier New" panose="02070309020205020404" pitchFamily="49" charset="0"/>
              </a:rPr>
              <a:t>		    3 * fact(2)</a:t>
            </a:r>
          </a:p>
          <a:p>
            <a:pPr marL="0" indent="0">
              <a:buNone/>
            </a:pPr>
            <a:r>
              <a:rPr lang="en-US" dirty="0">
                <a:latin typeface="Courier New" panose="02070309020205020404" pitchFamily="49" charset="0"/>
                <a:cs typeface="Courier New" panose="02070309020205020404" pitchFamily="49" charset="0"/>
              </a:rPr>
              <a:t>		 	   2 * fact(1)</a:t>
            </a:r>
          </a:p>
          <a:p>
            <a:pPr marL="0" indent="0">
              <a:buNone/>
            </a:pPr>
            <a:r>
              <a:rPr lang="en-US" dirty="0">
                <a:latin typeface="Courier New" panose="02070309020205020404" pitchFamily="49" charset="0"/>
                <a:cs typeface="Courier New" panose="02070309020205020404" pitchFamily="49" charset="0"/>
              </a:rPr>
              <a:t>				  1 * fact(0)</a:t>
            </a:r>
          </a:p>
          <a:p>
            <a:pPr marL="0" indent="0">
              <a:buNone/>
            </a:pPr>
            <a:r>
              <a:rPr lang="en-US" dirty="0">
                <a:latin typeface="Courier New" panose="02070309020205020404" pitchFamily="49" charset="0"/>
                <a:cs typeface="Courier New" panose="02070309020205020404" pitchFamily="49" charset="0"/>
              </a:rPr>
              <a:t>					 1</a:t>
            </a:r>
          </a:p>
          <a:p>
            <a:pPr marL="0" indent="0">
              <a:buNone/>
            </a:pPr>
            <a:r>
              <a:rPr lang="en-US" dirty="0">
                <a:latin typeface="Courier New" panose="02070309020205020404" pitchFamily="49" charset="0"/>
                <a:cs typeface="Courier New" panose="02070309020205020404" pitchFamily="49" charset="0"/>
              </a:rPr>
              <a:t>				  1 * 1 = 1</a:t>
            </a:r>
          </a:p>
          <a:p>
            <a:pPr marL="0" indent="0">
              <a:buNone/>
            </a:pPr>
            <a:r>
              <a:rPr lang="en-US" dirty="0">
                <a:latin typeface="Courier New" panose="02070309020205020404" pitchFamily="49" charset="0"/>
                <a:cs typeface="Courier New" panose="02070309020205020404" pitchFamily="49" charset="0"/>
              </a:rPr>
              <a:t>			   2 * 1 = 2</a:t>
            </a:r>
          </a:p>
          <a:p>
            <a:pPr marL="0" indent="0">
              <a:buNone/>
            </a:pPr>
            <a:r>
              <a:rPr lang="en-US" dirty="0">
                <a:latin typeface="Courier New" panose="02070309020205020404" pitchFamily="49" charset="0"/>
                <a:cs typeface="Courier New" panose="02070309020205020404" pitchFamily="49" charset="0"/>
              </a:rPr>
              <a:t>		    3 * 2 = 6</a:t>
            </a:r>
          </a:p>
          <a:p>
            <a:pPr marL="0" indent="0">
              <a:buNone/>
            </a:pPr>
            <a:r>
              <a:rPr lang="en-US" dirty="0">
                <a:latin typeface="Courier New" panose="02070309020205020404" pitchFamily="49" charset="0"/>
                <a:cs typeface="Courier New" panose="02070309020205020404" pitchFamily="49" charset="0"/>
              </a:rPr>
              <a:t>		4 * 6 = 24</a:t>
            </a:r>
          </a:p>
          <a:p>
            <a:pPr marL="0" indent="0">
              <a:buNone/>
            </a:pPr>
            <a:r>
              <a:rPr lang="en-US" dirty="0">
                <a:latin typeface="Courier New" panose="02070309020205020404" pitchFamily="49" charset="0"/>
                <a:cs typeface="Courier New" panose="02070309020205020404" pitchFamily="49" charset="0"/>
              </a:rPr>
              <a:t>fact(4) = 24</a:t>
            </a:r>
          </a:p>
        </p:txBody>
      </p:sp>
      <p:cxnSp>
        <p:nvCxnSpPr>
          <p:cNvPr id="5" name="Straight Arrow Connector 4"/>
          <p:cNvCxnSpPr/>
          <p:nvPr/>
        </p:nvCxnSpPr>
        <p:spPr bwMode="auto">
          <a:xfrm>
            <a:off x="2573866" y="1667933"/>
            <a:ext cx="0" cy="3200400"/>
          </a:xfrm>
          <a:prstGeom prst="straightConnector1">
            <a:avLst/>
          </a:prstGeom>
          <a:solidFill>
            <a:schemeClr val="accent1"/>
          </a:solidFill>
          <a:ln w="25400" cap="flat" cmpd="sng" algn="ctr">
            <a:solidFill>
              <a:srgbClr val="00B050"/>
            </a:solidFill>
            <a:prstDash val="solid"/>
            <a:round/>
            <a:headEnd type="none" w="med" len="med"/>
            <a:tailEnd type="triangle" w="lg" len="med"/>
          </a:ln>
          <a:effectLst/>
        </p:spPr>
      </p:cxnSp>
      <p:cxnSp>
        <p:nvCxnSpPr>
          <p:cNvPr id="10" name="Straight Arrow Connector 9"/>
          <p:cNvCxnSpPr/>
          <p:nvPr/>
        </p:nvCxnSpPr>
        <p:spPr bwMode="auto">
          <a:xfrm>
            <a:off x="3276600" y="2133600"/>
            <a:ext cx="0" cy="2286000"/>
          </a:xfrm>
          <a:prstGeom prst="straightConnector1">
            <a:avLst/>
          </a:prstGeom>
          <a:solidFill>
            <a:schemeClr val="accent1"/>
          </a:solidFill>
          <a:ln w="25400" cap="flat" cmpd="sng" algn="ctr">
            <a:solidFill>
              <a:srgbClr val="00B050"/>
            </a:solidFill>
            <a:prstDash val="solid"/>
            <a:round/>
            <a:headEnd type="none" w="med" len="med"/>
            <a:tailEnd type="triangle" w="lg" len="med"/>
          </a:ln>
          <a:effectLst/>
        </p:spPr>
      </p:cxnSp>
      <p:cxnSp>
        <p:nvCxnSpPr>
          <p:cNvPr id="12" name="Straight Arrow Connector 11"/>
          <p:cNvCxnSpPr/>
          <p:nvPr/>
        </p:nvCxnSpPr>
        <p:spPr bwMode="auto">
          <a:xfrm>
            <a:off x="4013199" y="2575560"/>
            <a:ext cx="0" cy="1371600"/>
          </a:xfrm>
          <a:prstGeom prst="straightConnector1">
            <a:avLst/>
          </a:prstGeom>
          <a:solidFill>
            <a:schemeClr val="accent1"/>
          </a:solidFill>
          <a:ln w="25400" cap="flat" cmpd="sng" algn="ctr">
            <a:solidFill>
              <a:srgbClr val="00B050"/>
            </a:solidFill>
            <a:prstDash val="solid"/>
            <a:round/>
            <a:headEnd type="none" w="med" len="med"/>
            <a:tailEnd type="triangle" w="lg" len="med"/>
          </a:ln>
          <a:effectLst/>
        </p:spPr>
      </p:cxnSp>
      <p:cxnSp>
        <p:nvCxnSpPr>
          <p:cNvPr id="16" name="Straight Arrow Connector 15"/>
          <p:cNvCxnSpPr/>
          <p:nvPr/>
        </p:nvCxnSpPr>
        <p:spPr bwMode="auto">
          <a:xfrm>
            <a:off x="4749801" y="2971800"/>
            <a:ext cx="0" cy="548640"/>
          </a:xfrm>
          <a:prstGeom prst="straightConnector1">
            <a:avLst/>
          </a:prstGeom>
          <a:solidFill>
            <a:schemeClr val="accent1"/>
          </a:solidFill>
          <a:ln w="25400" cap="flat" cmpd="sng" algn="ctr">
            <a:solidFill>
              <a:srgbClr val="00B050"/>
            </a:solidFill>
            <a:prstDash val="solid"/>
            <a:round/>
            <a:headEnd type="none" w="med" len="med"/>
            <a:tailEnd type="triangle" w="lg" len="med"/>
          </a:ln>
          <a:effectLst/>
        </p:spPr>
      </p:cxnSp>
      <p:cxnSp>
        <p:nvCxnSpPr>
          <p:cNvPr id="18" name="Elbow Connector 17"/>
          <p:cNvCxnSpPr/>
          <p:nvPr/>
        </p:nvCxnSpPr>
        <p:spPr bwMode="auto">
          <a:xfrm rot="16200000" flipH="1">
            <a:off x="4436532" y="1549399"/>
            <a:ext cx="304800" cy="254001"/>
          </a:xfrm>
          <a:prstGeom prst="bentConnector3">
            <a:avLst>
              <a:gd name="adj1" fmla="val 2776"/>
            </a:avLst>
          </a:prstGeom>
          <a:solidFill>
            <a:schemeClr val="accent1"/>
          </a:solidFill>
          <a:ln w="25400" cap="flat" cmpd="sng" algn="ctr">
            <a:solidFill>
              <a:srgbClr val="00B0F0"/>
            </a:solidFill>
            <a:prstDash val="solid"/>
            <a:round/>
            <a:headEnd type="none" w="med" len="med"/>
            <a:tailEnd type="triangle"/>
          </a:ln>
          <a:effectLst/>
        </p:spPr>
      </p:cxnSp>
      <p:cxnSp>
        <p:nvCxnSpPr>
          <p:cNvPr id="21" name="Elbow Connector 20"/>
          <p:cNvCxnSpPr/>
          <p:nvPr/>
        </p:nvCxnSpPr>
        <p:spPr bwMode="auto">
          <a:xfrm rot="16200000" flipH="1">
            <a:off x="5148264" y="1989666"/>
            <a:ext cx="304800" cy="254001"/>
          </a:xfrm>
          <a:prstGeom prst="bentConnector3">
            <a:avLst>
              <a:gd name="adj1" fmla="val 2776"/>
            </a:avLst>
          </a:prstGeom>
          <a:solidFill>
            <a:schemeClr val="accent1"/>
          </a:solidFill>
          <a:ln w="25400" cap="flat" cmpd="sng" algn="ctr">
            <a:solidFill>
              <a:srgbClr val="00B0F0"/>
            </a:solidFill>
            <a:prstDash val="solid"/>
            <a:round/>
            <a:headEnd type="none" w="med" len="med"/>
            <a:tailEnd type="triangle"/>
          </a:ln>
          <a:effectLst/>
        </p:spPr>
      </p:cxnSp>
      <p:cxnSp>
        <p:nvCxnSpPr>
          <p:cNvPr id="22" name="Elbow Connector 21"/>
          <p:cNvCxnSpPr/>
          <p:nvPr/>
        </p:nvCxnSpPr>
        <p:spPr bwMode="auto">
          <a:xfrm rot="16200000" flipH="1">
            <a:off x="5884862" y="2423159"/>
            <a:ext cx="304800" cy="254001"/>
          </a:xfrm>
          <a:prstGeom prst="bentConnector3">
            <a:avLst>
              <a:gd name="adj1" fmla="val 2776"/>
            </a:avLst>
          </a:prstGeom>
          <a:solidFill>
            <a:schemeClr val="accent1"/>
          </a:solidFill>
          <a:ln w="25400" cap="flat" cmpd="sng" algn="ctr">
            <a:solidFill>
              <a:srgbClr val="00B0F0"/>
            </a:solidFill>
            <a:prstDash val="solid"/>
            <a:round/>
            <a:headEnd type="none" w="med" len="med"/>
            <a:tailEnd type="triangle"/>
          </a:ln>
          <a:effectLst/>
        </p:spPr>
      </p:cxnSp>
      <p:cxnSp>
        <p:nvCxnSpPr>
          <p:cNvPr id="36" name="Straight Arrow Connector 35"/>
          <p:cNvCxnSpPr/>
          <p:nvPr/>
        </p:nvCxnSpPr>
        <p:spPr bwMode="auto">
          <a:xfrm flipH="1">
            <a:off x="5638800" y="2971800"/>
            <a:ext cx="525463" cy="28956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37" name="Straight Arrow Connector 36"/>
          <p:cNvCxnSpPr/>
          <p:nvPr/>
        </p:nvCxnSpPr>
        <p:spPr bwMode="auto">
          <a:xfrm flipH="1">
            <a:off x="5486403" y="3375660"/>
            <a:ext cx="5025" cy="20574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39" name="Straight Arrow Connector 38"/>
          <p:cNvCxnSpPr/>
          <p:nvPr/>
        </p:nvCxnSpPr>
        <p:spPr bwMode="auto">
          <a:xfrm flipH="1">
            <a:off x="4775202" y="3810000"/>
            <a:ext cx="1262060" cy="20230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41" name="Straight Arrow Connector 40"/>
          <p:cNvCxnSpPr/>
          <p:nvPr/>
        </p:nvCxnSpPr>
        <p:spPr bwMode="auto">
          <a:xfrm flipH="1">
            <a:off x="4063470" y="4240900"/>
            <a:ext cx="1237194" cy="224738"/>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44" name="Straight Arrow Connector 43"/>
          <p:cNvCxnSpPr/>
          <p:nvPr/>
        </p:nvCxnSpPr>
        <p:spPr bwMode="auto">
          <a:xfrm flipH="1">
            <a:off x="3407571" y="4648200"/>
            <a:ext cx="1274496" cy="28956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cxnSp>
        <p:nvCxnSpPr>
          <p:cNvPr id="46" name="Straight Arrow Connector 45"/>
          <p:cNvCxnSpPr/>
          <p:nvPr/>
        </p:nvCxnSpPr>
        <p:spPr bwMode="auto">
          <a:xfrm flipH="1">
            <a:off x="2874171" y="5181600"/>
            <a:ext cx="1139028" cy="28956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grpSp>
        <p:nvGrpSpPr>
          <p:cNvPr id="48" name="Group 47"/>
          <p:cNvGrpSpPr/>
          <p:nvPr/>
        </p:nvGrpSpPr>
        <p:grpSpPr>
          <a:xfrm>
            <a:off x="5105400" y="3076694"/>
            <a:ext cx="3027363" cy="413266"/>
            <a:chOff x="762000" y="3039493"/>
            <a:chExt cx="7451970" cy="950512"/>
          </a:xfrm>
        </p:grpSpPr>
        <p:sp>
          <p:nvSpPr>
            <p:cNvPr id="49" name="Rounded Rectangle 48"/>
            <p:cNvSpPr/>
            <p:nvPr/>
          </p:nvSpPr>
          <p:spPr bwMode="auto">
            <a:xfrm>
              <a:off x="762000" y="3039493"/>
              <a:ext cx="1783860" cy="950512"/>
            </a:xfrm>
            <a:prstGeom prst="roundRect">
              <a:avLst/>
            </a:prstGeom>
            <a:solidFill>
              <a:srgbClr val="7030A0">
                <a:alpha val="50000"/>
              </a:srgbClr>
            </a:solidFill>
            <a:ln w="127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cxnSp>
          <p:nvCxnSpPr>
            <p:cNvPr id="50" name="Straight Arrow Connector 49"/>
            <p:cNvCxnSpPr>
              <a:stCxn id="51" idx="1"/>
              <a:endCxn id="49" idx="3"/>
            </p:cNvCxnSpPr>
            <p:nvPr/>
          </p:nvCxnSpPr>
          <p:spPr bwMode="auto">
            <a:xfrm flipH="1" flipV="1">
              <a:off x="2545860" y="3514749"/>
              <a:ext cx="1584578" cy="3057"/>
            </a:xfrm>
            <a:prstGeom prst="straightConnector1">
              <a:avLst/>
            </a:prstGeom>
            <a:solidFill>
              <a:schemeClr val="accent1"/>
            </a:solidFill>
            <a:ln w="25400" cap="flat" cmpd="sng" algn="ctr">
              <a:solidFill>
                <a:srgbClr val="7030A0"/>
              </a:solidFill>
              <a:prstDash val="solid"/>
              <a:round/>
              <a:headEnd type="none" w="med" len="med"/>
              <a:tailEnd type="triangle" w="lg" len="med"/>
            </a:ln>
            <a:effectLst/>
          </p:spPr>
        </p:cxnSp>
        <p:sp>
          <p:nvSpPr>
            <p:cNvPr id="51" name="TextBox 50"/>
            <p:cNvSpPr txBox="1"/>
            <p:nvPr/>
          </p:nvSpPr>
          <p:spPr>
            <a:xfrm>
              <a:off x="4130438" y="3093074"/>
              <a:ext cx="4083532" cy="849464"/>
            </a:xfrm>
            <a:prstGeom prst="rect">
              <a:avLst/>
            </a:prstGeom>
            <a:noFill/>
            <a:ln>
              <a:noFill/>
            </a:ln>
          </p:spPr>
          <p:txBody>
            <a:bodyPr wrap="square" rtlCol="0">
              <a:spAutoFit/>
            </a:bodyPr>
            <a:lstStyle/>
            <a:p>
              <a:r>
                <a:rPr lang="en-US" b="1" dirty="0">
                  <a:solidFill>
                    <a:srgbClr val="7030A0"/>
                  </a:solidFill>
                  <a:effectLst>
                    <a:outerShdw blurRad="38100" dist="38100" dir="2700000" algn="tl">
                      <a:srgbClr val="000000">
                        <a:alpha val="43137"/>
                      </a:srgbClr>
                    </a:outerShdw>
                  </a:effectLst>
                </a:rPr>
                <a:t>Base Case</a:t>
              </a:r>
            </a:p>
          </p:txBody>
        </p:sp>
      </p:grpSp>
      <p:grpSp>
        <p:nvGrpSpPr>
          <p:cNvPr id="57" name="Group 56"/>
          <p:cNvGrpSpPr/>
          <p:nvPr/>
        </p:nvGrpSpPr>
        <p:grpSpPr>
          <a:xfrm>
            <a:off x="2379662" y="1269204"/>
            <a:ext cx="6885915" cy="1763556"/>
            <a:chOff x="762000" y="4097866"/>
            <a:chExt cx="6885915" cy="1763556"/>
          </a:xfrm>
        </p:grpSpPr>
        <p:sp>
          <p:nvSpPr>
            <p:cNvPr id="58" name="Rounded Rectangle 57"/>
            <p:cNvSpPr/>
            <p:nvPr/>
          </p:nvSpPr>
          <p:spPr bwMode="auto">
            <a:xfrm>
              <a:off x="762000" y="4097866"/>
              <a:ext cx="4402138" cy="1763556"/>
            </a:xfrm>
            <a:prstGeom prst="roundRect">
              <a:avLst/>
            </a:prstGeom>
            <a:solidFill>
              <a:schemeClr val="accent2">
                <a:lumMod val="75000"/>
                <a:alpha val="50000"/>
              </a:schemeClr>
            </a:solidFill>
            <a:ln w="12700"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cxnSp>
          <p:nvCxnSpPr>
            <p:cNvPr id="59" name="Straight Arrow Connector 58"/>
            <p:cNvCxnSpPr>
              <a:stCxn id="60" idx="1"/>
              <a:endCxn id="58" idx="3"/>
            </p:cNvCxnSpPr>
            <p:nvPr/>
          </p:nvCxnSpPr>
          <p:spPr bwMode="auto">
            <a:xfrm flipH="1">
              <a:off x="5164138" y="4979644"/>
              <a:ext cx="578777" cy="0"/>
            </a:xfrm>
            <a:prstGeom prst="straightConnector1">
              <a:avLst/>
            </a:prstGeom>
            <a:solidFill>
              <a:schemeClr val="accent1"/>
            </a:solidFill>
            <a:ln w="25400" cap="flat" cmpd="sng" algn="ctr">
              <a:solidFill>
                <a:schemeClr val="accent2">
                  <a:lumMod val="75000"/>
                </a:schemeClr>
              </a:solidFill>
              <a:prstDash val="solid"/>
              <a:round/>
              <a:headEnd type="none" w="med" len="med"/>
              <a:tailEnd type="triangle" w="lg" len="med"/>
            </a:ln>
            <a:effectLst/>
          </p:spPr>
        </p:cxnSp>
        <p:sp>
          <p:nvSpPr>
            <p:cNvPr id="60" name="TextBox 59"/>
            <p:cNvSpPr txBox="1"/>
            <p:nvPr/>
          </p:nvSpPr>
          <p:spPr>
            <a:xfrm>
              <a:off x="5742915" y="4788747"/>
              <a:ext cx="1905000" cy="381794"/>
            </a:xfrm>
            <a:prstGeom prst="rect">
              <a:avLst/>
            </a:prstGeom>
            <a:noFill/>
            <a:ln>
              <a:noFill/>
            </a:ln>
          </p:spPr>
          <p:txBody>
            <a:bodyPr wrap="square" rtlCol="0">
              <a:spAutoFit/>
            </a:bodyPr>
            <a:lstStyle/>
            <a:p>
              <a:r>
                <a:rPr lang="en-US" b="1" dirty="0">
                  <a:solidFill>
                    <a:schemeClr val="accent2">
                      <a:lumMod val="75000"/>
                    </a:schemeClr>
                  </a:solidFill>
                  <a:effectLst>
                    <a:outerShdw blurRad="38100" dist="38100" dir="2700000" algn="tl">
                      <a:srgbClr val="000000">
                        <a:alpha val="43137"/>
                      </a:srgbClr>
                    </a:outerShdw>
                  </a:effectLst>
                </a:rPr>
                <a:t>Recursive Call</a:t>
              </a:r>
            </a:p>
          </p:txBody>
        </p:sp>
      </p:grpSp>
      <p:grpSp>
        <p:nvGrpSpPr>
          <p:cNvPr id="69" name="Group 68"/>
          <p:cNvGrpSpPr/>
          <p:nvPr/>
        </p:nvGrpSpPr>
        <p:grpSpPr>
          <a:xfrm>
            <a:off x="6181198" y="3058956"/>
            <a:ext cx="2253592" cy="2656044"/>
            <a:chOff x="6181198" y="3058956"/>
            <a:chExt cx="2253592" cy="2656044"/>
          </a:xfrm>
        </p:grpSpPr>
        <p:sp>
          <p:nvSpPr>
            <p:cNvPr id="67" name="TextBox 66"/>
            <p:cNvSpPr txBox="1"/>
            <p:nvPr/>
          </p:nvSpPr>
          <p:spPr>
            <a:xfrm>
              <a:off x="6660099" y="4202312"/>
              <a:ext cx="1774691" cy="369332"/>
            </a:xfrm>
            <a:prstGeom prst="rect">
              <a:avLst/>
            </a:prstGeom>
            <a:noFill/>
            <a:ln>
              <a:noFill/>
            </a:ln>
          </p:spPr>
          <p:txBody>
            <a:bodyPr wrap="square" rtlCol="0">
              <a:spAutoFit/>
            </a:bodyPr>
            <a:lstStyle/>
            <a:p>
              <a:r>
                <a:rPr lang="en-US" b="1" dirty="0">
                  <a:solidFill>
                    <a:srgbClr val="FF0000"/>
                  </a:solidFill>
                  <a:effectLst>
                    <a:outerShdw blurRad="38100" dist="38100" dir="2700000" algn="tl">
                      <a:srgbClr val="000000">
                        <a:alpha val="43137"/>
                      </a:srgbClr>
                    </a:outerShdw>
                  </a:effectLst>
                </a:rPr>
                <a:t>Return Values</a:t>
              </a:r>
            </a:p>
          </p:txBody>
        </p:sp>
        <p:sp>
          <p:nvSpPr>
            <p:cNvPr id="68" name="Right Brace 67"/>
            <p:cNvSpPr/>
            <p:nvPr/>
          </p:nvSpPr>
          <p:spPr bwMode="auto">
            <a:xfrm>
              <a:off x="6181198" y="3058956"/>
              <a:ext cx="445033" cy="2656044"/>
            </a:xfrm>
            <a:prstGeom prst="rightBrac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grpSp>
    </p:spTree>
    <p:extLst>
      <p:ext uri="{BB962C8B-B14F-4D97-AF65-F5344CB8AC3E}">
        <p14:creationId xmlns:p14="http://schemas.microsoft.com/office/powerpoint/2010/main" val="97189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4645152" y="1219200"/>
            <a:ext cx="4419599" cy="5338763"/>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RECURSIVE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1 //</a:t>
            </a:r>
          </a:p>
          <a:p>
            <a:pPr marL="0" indent="0">
              <a:buNone/>
            </a:pPr>
            <a:r>
              <a:rPr lang="en-US" sz="1600" dirty="0">
                <a:latin typeface="Courier New" panose="02070309020205020404" pitchFamily="49" charset="0"/>
                <a:cs typeface="Courier New" panose="02070309020205020404" pitchFamily="49" charset="0"/>
              </a:rPr>
              <a:t>/////// “FINAL COUNTDOWN”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void </a:t>
            </a:r>
            <a:r>
              <a:rPr lang="en-US" sz="1600" dirty="0" err="1">
                <a:solidFill>
                  <a:schemeClr val="accent2"/>
                </a:solidFill>
                <a:latin typeface="Courier New" panose="02070309020205020404" pitchFamily="49" charset="0"/>
                <a:cs typeface="Courier New" panose="02070309020205020404" pitchFamily="49" charset="0"/>
              </a:rPr>
              <a:t>count_down</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startNum</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if (</a:t>
            </a:r>
            <a:r>
              <a:rPr lang="en-US" sz="1600" dirty="0" err="1">
                <a:solidFill>
                  <a:schemeClr val="accent2"/>
                </a:solidFill>
                <a:latin typeface="Courier New" panose="02070309020205020404" pitchFamily="49" charset="0"/>
                <a:cs typeface="Courier New" panose="02070309020205020404" pitchFamily="49" charset="0"/>
              </a:rPr>
              <a:t>startNum</a:t>
            </a:r>
            <a:r>
              <a:rPr lang="en-US" sz="1600" dirty="0">
                <a:solidFill>
                  <a:schemeClr val="accent2"/>
                </a:solidFill>
                <a:latin typeface="Courier New" panose="02070309020205020404" pitchFamily="49" charset="0"/>
                <a:cs typeface="Courier New" panose="02070309020205020404" pitchFamily="49" charset="0"/>
              </a:rPr>
              <a:t> &gt; 0)</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printf</a:t>
            </a:r>
            <a:r>
              <a:rPr lang="en-US" sz="1600" dirty="0">
                <a:solidFill>
                  <a:schemeClr val="accent2"/>
                </a:solidFill>
                <a:latin typeface="Courier New" panose="02070309020205020404" pitchFamily="49" charset="0"/>
                <a:cs typeface="Courier New" panose="02070309020205020404" pitchFamily="49" charset="0"/>
              </a:rPr>
              <a:t>(“%d\n”, </a:t>
            </a:r>
            <a:r>
              <a:rPr lang="en-US" sz="1600" dirty="0" err="1">
                <a:solidFill>
                  <a:schemeClr val="accent2"/>
                </a:solidFill>
                <a:latin typeface="Courier New" panose="02070309020205020404" pitchFamily="49" charset="0"/>
                <a:cs typeface="Courier New" panose="02070309020205020404" pitchFamily="49" charset="0"/>
              </a:rPr>
              <a:t>startNum</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count_down</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startNum</a:t>
            </a:r>
            <a:r>
              <a:rPr lang="en-US" sz="1600" dirty="0">
                <a:solidFill>
                  <a:schemeClr val="accent2"/>
                </a:solidFill>
                <a:latin typeface="Courier New" panose="02070309020205020404" pitchFamily="49" charset="0"/>
                <a:cs typeface="Courier New" panose="02070309020205020404" pitchFamily="49" charset="0"/>
              </a:rPr>
              <a:t> – 1);</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solidFill>
                  <a:schemeClr val="accent2"/>
                </a:solidFill>
                <a:latin typeface="Courier New" panose="02070309020205020404" pitchFamily="49" charset="0"/>
                <a:cs typeface="Courier New" panose="02070309020205020404" pitchFamily="49" charset="0"/>
              </a:rPr>
              <a:t>    else</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printf</a:t>
            </a:r>
            <a:r>
              <a:rPr lang="en-US" sz="1600" dirty="0">
                <a:solidFill>
                  <a:schemeClr val="accent2"/>
                </a:solidFill>
                <a:latin typeface="Courier New" panose="02070309020205020404" pitchFamily="49" charset="0"/>
                <a:cs typeface="Courier New" panose="02070309020205020404" pitchFamily="49" charset="0"/>
              </a:rPr>
              <a:t>(“BLAST OFF!\n”);</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return;</a:t>
            </a:r>
          </a:p>
          <a:p>
            <a:pPr marL="0" indent="0">
              <a:buNone/>
            </a:pPr>
            <a:r>
              <a:rPr lang="en-US" sz="1600" dirty="0">
                <a:solidFill>
                  <a:schemeClr val="accent2"/>
                </a:solidFill>
                <a:latin typeface="Courier New" panose="02070309020205020404" pitchFamily="49" charset="0"/>
                <a:cs typeface="Courier New" panose="02070309020205020404" pitchFamily="49" charset="0"/>
              </a:rPr>
              <a:t>}</a:t>
            </a:r>
          </a:p>
        </p:txBody>
      </p:sp>
      <p:sp>
        <p:nvSpPr>
          <p:cNvPr id="11" name="Content Placeholder 2"/>
          <p:cNvSpPr txBox="1">
            <a:spLocks/>
          </p:cNvSpPr>
          <p:nvPr/>
        </p:nvSpPr>
        <p:spPr bwMode="auto">
          <a:xfrm>
            <a:off x="73152" y="1219200"/>
            <a:ext cx="4419599" cy="5338763"/>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RECURSIVE</a:t>
            </a:r>
            <a:r>
              <a:rPr lang="en-US" sz="1600" dirty="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1 //</a:t>
            </a:r>
          </a:p>
          <a:p>
            <a:pPr marL="0" indent="0">
              <a:buNone/>
            </a:pPr>
            <a:r>
              <a:rPr lang="en-US" sz="1600" dirty="0">
                <a:latin typeface="Courier New" panose="02070309020205020404" pitchFamily="49" charset="0"/>
                <a:cs typeface="Courier New" panose="02070309020205020404" pitchFamily="49" charset="0"/>
              </a:rPr>
              <a:t>/////// “FINAL COUNTDOWN”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void </a:t>
            </a:r>
            <a:r>
              <a:rPr lang="en-US" sz="1600" dirty="0" err="1">
                <a:solidFill>
                  <a:schemeClr val="accent2"/>
                </a:solidFill>
                <a:latin typeface="Courier New" panose="02070309020205020404" pitchFamily="49" charset="0"/>
                <a:cs typeface="Courier New" panose="02070309020205020404" pitchFamily="49" charset="0"/>
              </a:rPr>
              <a:t>count_down</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startNum</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countNum</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(“Countdown from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countNum</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count_down</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countNum</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bwMode="auto">
          <a:xfrm>
            <a:off x="4648201" y="1219200"/>
            <a:ext cx="4419599" cy="533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RECURSIVE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1 //</a:t>
            </a:r>
          </a:p>
          <a:p>
            <a:pPr marL="0" indent="0">
              <a:buNone/>
            </a:pPr>
            <a:r>
              <a:rPr lang="en-US" sz="1600" dirty="0">
                <a:latin typeface="Courier New" panose="02070309020205020404" pitchFamily="49" charset="0"/>
                <a:cs typeface="Courier New" panose="02070309020205020404" pitchFamily="49" charset="0"/>
              </a:rPr>
              <a:t>/////// “FINAL COUNTDOWN” ////////</a:t>
            </a:r>
          </a:p>
          <a:p>
            <a:pPr marL="0" indent="0">
              <a:buNone/>
            </a:pPr>
            <a:endParaRPr lang="en-US" sz="1600" dirty="0">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bwMode="auto">
          <a:xfrm>
            <a:off x="76200" y="1219200"/>
            <a:ext cx="4419599" cy="533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ITERATIVE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1 //</a:t>
            </a:r>
          </a:p>
          <a:p>
            <a:pPr marL="0" indent="0">
              <a:buNone/>
            </a:pPr>
            <a:r>
              <a:rPr lang="en-US" sz="1600" dirty="0">
                <a:latin typeface="Courier New" panose="02070309020205020404" pitchFamily="49" charset="0"/>
                <a:cs typeface="Courier New" panose="02070309020205020404" pitchFamily="49" charset="0"/>
              </a:rPr>
              <a:t>/////// “FINAL COUNTDOWN”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countNum</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(“Countdown from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countNum</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countNum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(“%d\n”,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(“BLAST OFF!”);</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Recursion</a:t>
            </a:r>
          </a:p>
        </p:txBody>
      </p:sp>
    </p:spTree>
    <p:extLst>
      <p:ext uri="{BB962C8B-B14F-4D97-AF65-F5344CB8AC3E}">
        <p14:creationId xmlns:p14="http://schemas.microsoft.com/office/powerpoint/2010/main" val="207987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4645152" y="1219200"/>
            <a:ext cx="4419599" cy="5338763"/>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RECURSIVE FUNCTION EXAMPLE 2 //</a:t>
            </a:r>
          </a:p>
          <a:p>
            <a:pPr marL="0" indent="0">
              <a:buNone/>
            </a:pPr>
            <a:r>
              <a:rPr lang="en-US" sz="1600" dirty="0">
                <a:latin typeface="Courier New" panose="02070309020205020404" pitchFamily="49" charset="0"/>
                <a:cs typeface="Courier New" panose="02070309020205020404" pitchFamily="49" charset="0"/>
              </a:rPr>
              <a:t>///////////// “POW!” /////////////</a:t>
            </a:r>
          </a:p>
          <a:p>
            <a:pPr marL="0" indent="0">
              <a:buNone/>
            </a:pPr>
            <a:r>
              <a:rPr lang="en-US" sz="1400" dirty="0">
                <a:solidFill>
                  <a:schemeClr val="accent2"/>
                </a:solidFill>
                <a:latin typeface="Courier New" panose="02070309020205020404" pitchFamily="49" charset="0"/>
                <a:cs typeface="Courier New" panose="02070309020205020404" pitchFamily="49" charset="0"/>
              </a:rPr>
              <a:t>long pow(</a:t>
            </a:r>
            <a:r>
              <a:rPr lang="en-US" sz="1400" dirty="0" err="1">
                <a:solidFill>
                  <a:schemeClr val="accent2"/>
                </a:solidFill>
                <a:latin typeface="Courier New" panose="02070309020205020404" pitchFamily="49" charset="0"/>
                <a:cs typeface="Courier New" panose="02070309020205020404" pitchFamily="49" charset="0"/>
              </a:rPr>
              <a:t>int</a:t>
            </a:r>
            <a:r>
              <a:rPr lang="en-US" sz="1400" dirty="0">
                <a:solidFill>
                  <a:schemeClr val="accent2"/>
                </a:solidFill>
                <a:latin typeface="Courier New" panose="02070309020205020404" pitchFamily="49" charset="0"/>
                <a:cs typeface="Courier New" panose="02070309020205020404" pitchFamily="49" charset="0"/>
              </a:rPr>
              <a:t> base, </a:t>
            </a:r>
            <a:r>
              <a:rPr lang="en-US" sz="1400" dirty="0" err="1">
                <a:solidFill>
                  <a:schemeClr val="accent2"/>
                </a:solidFill>
                <a:latin typeface="Courier New" panose="02070309020205020404" pitchFamily="49" charset="0"/>
                <a:cs typeface="Courier New" panose="02070309020205020404" pitchFamily="49" charset="0"/>
              </a:rPr>
              <a:t>int</a:t>
            </a: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exp</a:t>
            </a:r>
            <a:r>
              <a:rPr lang="en-US" sz="1400" dirty="0">
                <a:solidFill>
                  <a:schemeClr val="accent2"/>
                </a:solidFill>
                <a:latin typeface="Courier New" panose="02070309020205020404" pitchFamily="49" charset="0"/>
                <a:cs typeface="Courier New" panose="02070309020205020404" pitchFamily="49" charset="0"/>
              </a:rPr>
              <a:t>)</a:t>
            </a:r>
          </a:p>
          <a:p>
            <a:pPr marL="0" indent="0">
              <a:buNone/>
            </a:pPr>
            <a:r>
              <a:rPr lang="en-US" sz="1400" dirty="0">
                <a:solidFill>
                  <a:schemeClr val="accent2"/>
                </a:solidFill>
                <a:latin typeface="Courier New" panose="02070309020205020404" pitchFamily="49" charset="0"/>
                <a:cs typeface="Courier New" panose="02070309020205020404" pitchFamily="49" charset="0"/>
              </a:rPr>
              <a:t>{</a:t>
            </a:r>
          </a:p>
          <a:p>
            <a:pPr marL="0" indent="0">
              <a:buNone/>
            </a:pPr>
            <a:r>
              <a:rPr lang="en-US" sz="1400" dirty="0">
                <a:solidFill>
                  <a:schemeClr val="accent2"/>
                </a:solidFill>
                <a:latin typeface="Courier New" panose="02070309020205020404" pitchFamily="49" charset="0"/>
                <a:cs typeface="Courier New" panose="02070309020205020404" pitchFamily="49" charset="0"/>
              </a:rPr>
              <a:t>    if (0 == </a:t>
            </a:r>
            <a:r>
              <a:rPr lang="en-US" sz="1400" dirty="0" err="1">
                <a:solidFill>
                  <a:schemeClr val="accent2"/>
                </a:solidFill>
                <a:latin typeface="Courier New" panose="02070309020205020404" pitchFamily="49" charset="0"/>
                <a:cs typeface="Courier New" panose="02070309020205020404" pitchFamily="49" charset="0"/>
              </a:rPr>
              <a:t>exp</a:t>
            </a:r>
            <a:r>
              <a:rPr lang="en-US" sz="1400" dirty="0">
                <a:solidFill>
                  <a:schemeClr val="accent2"/>
                </a:solidFill>
                <a:latin typeface="Courier New" panose="02070309020205020404" pitchFamily="49" charset="0"/>
                <a:cs typeface="Courier New" panose="02070309020205020404" pitchFamily="49" charset="0"/>
              </a:rPr>
              <a:t>)</a:t>
            </a: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p>
          <a:p>
            <a:pPr marL="0" indent="0">
              <a:buNone/>
            </a:pPr>
            <a:r>
              <a:rPr lang="en-US" sz="1400" dirty="0">
                <a:solidFill>
                  <a:schemeClr val="accent2"/>
                </a:solidFill>
                <a:latin typeface="Courier New" panose="02070309020205020404" pitchFamily="49" charset="0"/>
                <a:cs typeface="Courier New" panose="02070309020205020404" pitchFamily="49" charset="0"/>
              </a:rPr>
              <a:t>        return 1;</a:t>
            </a: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p>
          <a:p>
            <a:pPr marL="0" indent="0">
              <a:buNone/>
            </a:pPr>
            <a:r>
              <a:rPr lang="en-US" sz="1400" dirty="0">
                <a:solidFill>
                  <a:schemeClr val="accent2"/>
                </a:solidFill>
                <a:latin typeface="Courier New" panose="02070309020205020404" pitchFamily="49" charset="0"/>
                <a:cs typeface="Courier New" panose="02070309020205020404" pitchFamily="49" charset="0"/>
              </a:rPr>
              <a:t>    else if (</a:t>
            </a:r>
            <a:r>
              <a:rPr lang="en-US" sz="1400" dirty="0" err="1">
                <a:solidFill>
                  <a:schemeClr val="accent2"/>
                </a:solidFill>
                <a:latin typeface="Courier New" panose="02070309020205020404" pitchFamily="49" charset="0"/>
                <a:cs typeface="Courier New" panose="02070309020205020404" pitchFamily="49" charset="0"/>
              </a:rPr>
              <a:t>exp</a:t>
            </a:r>
            <a:r>
              <a:rPr lang="en-US" sz="1400" dirty="0">
                <a:solidFill>
                  <a:schemeClr val="accent2"/>
                </a:solidFill>
                <a:latin typeface="Courier New" panose="02070309020205020404" pitchFamily="49" charset="0"/>
                <a:cs typeface="Courier New" panose="02070309020205020404" pitchFamily="49" charset="0"/>
              </a:rPr>
              <a:t> &gt; 0)</a:t>
            </a: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p>
          <a:p>
            <a:pPr marL="0" indent="0">
              <a:buNone/>
            </a:pPr>
            <a:r>
              <a:rPr lang="en-US" sz="1400" dirty="0">
                <a:solidFill>
                  <a:schemeClr val="accent2"/>
                </a:solidFill>
                <a:latin typeface="Courier New" panose="02070309020205020404" pitchFamily="49" charset="0"/>
                <a:cs typeface="Courier New" panose="02070309020205020404" pitchFamily="49" charset="0"/>
              </a:rPr>
              <a:t>        return base * \</a:t>
            </a:r>
          </a:p>
          <a:p>
            <a:pPr marL="0" indent="0">
              <a:buNone/>
            </a:pPr>
            <a:r>
              <a:rPr lang="en-US" sz="1400" dirty="0">
                <a:solidFill>
                  <a:schemeClr val="accent2"/>
                </a:solidFill>
                <a:latin typeface="Courier New" panose="02070309020205020404" pitchFamily="49" charset="0"/>
                <a:cs typeface="Courier New" panose="02070309020205020404" pitchFamily="49" charset="0"/>
              </a:rPr>
              <a:t>            pow(base, </a:t>
            </a:r>
            <a:r>
              <a:rPr lang="en-US" sz="1400" dirty="0" err="1">
                <a:solidFill>
                  <a:schemeClr val="accent2"/>
                </a:solidFill>
                <a:latin typeface="Courier New" panose="02070309020205020404" pitchFamily="49" charset="0"/>
                <a:cs typeface="Courier New" panose="02070309020205020404" pitchFamily="49" charset="0"/>
              </a:rPr>
              <a:t>exp</a:t>
            </a:r>
            <a:r>
              <a:rPr lang="en-US" sz="1400" dirty="0">
                <a:solidFill>
                  <a:schemeClr val="accent2"/>
                </a:solidFill>
                <a:latin typeface="Courier New" panose="02070309020205020404" pitchFamily="49" charset="0"/>
                <a:cs typeface="Courier New" panose="02070309020205020404" pitchFamily="49" charset="0"/>
              </a:rPr>
              <a:t> – 1);</a:t>
            </a: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p>
          <a:p>
            <a:pPr marL="0" indent="0">
              <a:buNone/>
            </a:pPr>
            <a:r>
              <a:rPr lang="en-US" sz="1400" dirty="0">
                <a:solidFill>
                  <a:schemeClr val="accent2"/>
                </a:solidFill>
                <a:latin typeface="Courier New" panose="02070309020205020404" pitchFamily="49" charset="0"/>
                <a:cs typeface="Courier New" panose="02070309020205020404" pitchFamily="49" charset="0"/>
              </a:rPr>
              <a:t>    else</a:t>
            </a: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p>
          <a:p>
            <a:pPr marL="0" indent="0">
              <a:buNone/>
            </a:pPr>
            <a:r>
              <a:rPr lang="en-US" sz="1400" dirty="0">
                <a:solidFill>
                  <a:schemeClr val="accent2"/>
                </a:solidFill>
                <a:latin typeface="Courier New" panose="02070309020205020404" pitchFamily="49" charset="0"/>
                <a:cs typeface="Courier New" panose="02070309020205020404" pitchFamily="49" charset="0"/>
              </a:rPr>
              <a:t>        return 1;</a:t>
            </a: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p>
          <a:p>
            <a:pPr marL="0" indent="0">
              <a:buNone/>
            </a:pPr>
            <a:r>
              <a:rPr lang="en-US" sz="1400" dirty="0">
                <a:solidFill>
                  <a:schemeClr val="accent2"/>
                </a:solidFill>
                <a:latin typeface="Courier New" panose="02070309020205020404" pitchFamily="49" charset="0"/>
                <a:cs typeface="Courier New" panose="02070309020205020404" pitchFamily="49" charset="0"/>
              </a:rPr>
              <a:t>}</a:t>
            </a:r>
          </a:p>
        </p:txBody>
      </p:sp>
      <p:sp>
        <p:nvSpPr>
          <p:cNvPr id="11" name="Content Placeholder 2"/>
          <p:cNvSpPr txBox="1">
            <a:spLocks/>
          </p:cNvSpPr>
          <p:nvPr/>
        </p:nvSpPr>
        <p:spPr bwMode="auto">
          <a:xfrm>
            <a:off x="73152" y="1219200"/>
            <a:ext cx="4419599" cy="5338763"/>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RECURSIVE</a:t>
            </a:r>
            <a:r>
              <a:rPr lang="en-US" sz="1600" dirty="0">
                <a:latin typeface="Courier New" panose="02070309020205020404" pitchFamily="49" charset="0"/>
                <a:cs typeface="Courier New" panose="02070309020205020404" pitchFamily="49" charset="0"/>
              </a:rPr>
              <a:t> FUNCTION EXAMPLE 2 //</a:t>
            </a:r>
          </a:p>
          <a:p>
            <a:pPr marL="0" indent="0">
              <a:buNone/>
            </a:pPr>
            <a:r>
              <a:rPr lang="en-US" sz="1600" dirty="0">
                <a:latin typeface="Courier New" panose="02070309020205020404" pitchFamily="49" charset="0"/>
                <a:cs typeface="Courier New" panose="02070309020205020404" pitchFamily="49" charset="0"/>
              </a:rPr>
              <a:t>///////////// “POW!” /////////////</a:t>
            </a: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base, </a:t>
            </a:r>
            <a:r>
              <a:rPr lang="en-US" sz="1400" dirty="0" err="1">
                <a:latin typeface="Courier New" panose="02070309020205020404" pitchFamily="49" charset="0"/>
                <a:cs typeface="Courier New" panose="02070309020205020404" pitchFamily="49" charset="0"/>
              </a:rPr>
              <a:t>exp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Forgive me</a:t>
            </a:r>
          </a:p>
          <a:p>
            <a:pPr marL="0" indent="0">
              <a:buNone/>
            </a:pPr>
            <a:r>
              <a:rPr lang="en-US" sz="1400" dirty="0">
                <a:latin typeface="Courier New" panose="02070309020205020404" pitchFamily="49" charset="0"/>
                <a:cs typeface="Courier New" panose="02070309020205020404" pitchFamily="49" charset="0"/>
              </a:rPr>
              <a:t>    long </a:t>
            </a:r>
            <a:r>
              <a:rPr lang="en-US" sz="1400" dirty="0" err="1">
                <a:latin typeface="Courier New" panose="02070309020205020404" pitchFamily="49" charset="0"/>
                <a:cs typeface="Courier New" panose="02070309020205020404" pitchFamily="49" charset="0"/>
              </a:rPr>
              <a:t>powResult</a:t>
            </a:r>
            <a:r>
              <a:rPr lang="en-US" sz="1400" dirty="0">
                <a:latin typeface="Courier New" panose="02070309020205020404" pitchFamily="49" charset="0"/>
                <a:cs typeface="Courier New" panose="02070309020205020404" pitchFamily="49" charset="0"/>
              </a:rPr>
              <a:t> = 1;</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(“Ex. 2^3, 9^0:\t“);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scanf</a:t>
            </a:r>
            <a:r>
              <a:rPr lang="en-US" sz="1400" dirty="0">
                <a:latin typeface="Courier New" panose="02070309020205020404" pitchFamily="49" charset="0"/>
                <a:cs typeface="Courier New" panose="02070309020205020404" pitchFamily="49" charset="0"/>
              </a:rPr>
              <a:t>(“%d^%d”, &amp;base, &amp;</a:t>
            </a:r>
            <a:r>
              <a:rPr lang="en-US" sz="1400" dirty="0" err="1">
                <a:latin typeface="Courier New" panose="02070309020205020404" pitchFamily="49" charset="0"/>
                <a:cs typeface="Courier New" panose="02070309020205020404" pitchFamily="49" charset="0"/>
              </a:rPr>
              <a:t>exp</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powResult</a:t>
            </a:r>
            <a:r>
              <a:rPr lang="en-US" sz="1400" dirty="0">
                <a:solidFill>
                  <a:schemeClr val="accent2"/>
                </a:solidFill>
                <a:latin typeface="Courier New" panose="02070309020205020404" pitchFamily="49" charset="0"/>
                <a:cs typeface="Courier New" panose="02070309020205020404" pitchFamily="49" charset="0"/>
              </a:rPr>
              <a:t> = pow(base, </a:t>
            </a:r>
            <a:r>
              <a:rPr lang="en-US" sz="1400" dirty="0" err="1">
                <a:solidFill>
                  <a:schemeClr val="accent2"/>
                </a:solidFill>
                <a:latin typeface="Courier New" panose="02070309020205020404" pitchFamily="49" charset="0"/>
                <a:cs typeface="Courier New" panose="02070309020205020404" pitchFamily="49" charset="0"/>
              </a:rPr>
              <a:t>exp</a:t>
            </a:r>
            <a:r>
              <a:rPr lang="en-US" sz="14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powResult</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bwMode="auto">
          <a:xfrm>
            <a:off x="4648201" y="1219200"/>
            <a:ext cx="4419599" cy="533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RECURSIVE FUNCTION EXAMPLE 2 //</a:t>
            </a:r>
          </a:p>
          <a:p>
            <a:pPr marL="0" indent="0">
              <a:buNone/>
            </a:pPr>
            <a:r>
              <a:rPr lang="en-US" sz="1600" dirty="0">
                <a:latin typeface="Courier New" panose="02070309020205020404" pitchFamily="49" charset="0"/>
                <a:cs typeface="Courier New" panose="02070309020205020404" pitchFamily="49" charset="0"/>
              </a:rPr>
              <a:t>///////////// “POW!” /////////////</a:t>
            </a:r>
          </a:p>
        </p:txBody>
      </p:sp>
      <p:sp>
        <p:nvSpPr>
          <p:cNvPr id="2" name="Title 1"/>
          <p:cNvSpPr>
            <a:spLocks noGrp="1"/>
          </p:cNvSpPr>
          <p:nvPr>
            <p:ph type="title"/>
          </p:nvPr>
        </p:nvSpPr>
        <p:spPr/>
        <p:txBody>
          <a:bodyPr/>
          <a:lstStyle/>
          <a:p>
            <a:r>
              <a:rPr lang="en-US" dirty="0"/>
              <a:t>Recursion</a:t>
            </a:r>
          </a:p>
        </p:txBody>
      </p:sp>
      <p:sp>
        <p:nvSpPr>
          <p:cNvPr id="13" name="Content Placeholder 2"/>
          <p:cNvSpPr txBox="1">
            <a:spLocks/>
          </p:cNvSpPr>
          <p:nvPr/>
        </p:nvSpPr>
        <p:spPr bwMode="auto">
          <a:xfrm>
            <a:off x="76200" y="1219200"/>
            <a:ext cx="4419599" cy="533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ITERATIVE FUNCTION EXAMPLE 2 //</a:t>
            </a:r>
          </a:p>
          <a:p>
            <a:pPr marL="0" indent="0">
              <a:buNone/>
            </a:pPr>
            <a:r>
              <a:rPr lang="en-US" sz="1600" dirty="0">
                <a:latin typeface="Courier New" panose="02070309020205020404" pitchFamily="49" charset="0"/>
                <a:cs typeface="Courier New" panose="02070309020205020404" pitchFamily="49" charset="0"/>
              </a:rPr>
              <a:t>///////////// “POW!” /////////////</a:t>
            </a: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base, </a:t>
            </a:r>
            <a:r>
              <a:rPr lang="en-US" sz="1400" dirty="0" err="1">
                <a:latin typeface="Courier New" panose="02070309020205020404" pitchFamily="49" charset="0"/>
                <a:cs typeface="Courier New" panose="02070309020205020404" pitchFamily="49" charset="0"/>
              </a:rPr>
              <a:t>exp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Forgive me</a:t>
            </a:r>
          </a:p>
          <a:p>
            <a:pPr marL="0" indent="0">
              <a:buNone/>
            </a:pPr>
            <a:r>
              <a:rPr lang="en-US" sz="1400" dirty="0">
                <a:latin typeface="Courier New" panose="02070309020205020404" pitchFamily="49" charset="0"/>
                <a:cs typeface="Courier New" panose="02070309020205020404" pitchFamily="49" charset="0"/>
              </a:rPr>
              <a:t>    long </a:t>
            </a:r>
            <a:r>
              <a:rPr lang="en-US" sz="1400" dirty="0" err="1">
                <a:latin typeface="Courier New" panose="02070309020205020404" pitchFamily="49" charset="0"/>
                <a:cs typeface="Courier New" panose="02070309020205020404" pitchFamily="49" charset="0"/>
              </a:rPr>
              <a:t>powResult</a:t>
            </a:r>
            <a:r>
              <a:rPr lang="en-US" sz="1400" dirty="0">
                <a:latin typeface="Courier New" panose="02070309020205020404" pitchFamily="49" charset="0"/>
                <a:cs typeface="Courier New" panose="02070309020205020404" pitchFamily="49" charset="0"/>
              </a:rPr>
              <a:t> = 1;</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(“Ex. 2^3, 9^0:\t“);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scanf</a:t>
            </a:r>
            <a:r>
              <a:rPr lang="en-US" sz="1400" dirty="0">
                <a:latin typeface="Courier New" panose="02070309020205020404" pitchFamily="49" charset="0"/>
                <a:cs typeface="Courier New" panose="02070309020205020404" pitchFamily="49" charset="0"/>
              </a:rPr>
              <a:t>(“%d^%d”, &amp;base, &amp;</a:t>
            </a:r>
            <a:r>
              <a:rPr lang="en-US" sz="1400" dirty="0" err="1">
                <a:latin typeface="Courier New" panose="02070309020205020404" pitchFamily="49" charset="0"/>
                <a:cs typeface="Courier New" panose="02070309020205020404" pitchFamily="49" charset="0"/>
              </a:rPr>
              <a:t>exp</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exp</a:t>
            </a:r>
            <a:r>
              <a:rPr lang="en-US" sz="1400" dirty="0">
                <a:latin typeface="Courier New" panose="02070309020205020404" pitchFamily="49" charset="0"/>
                <a:cs typeface="Courier New" panose="02070309020205020404" pitchFamily="49" charset="0"/>
              </a:rPr>
              <a:t> &gt; 1)</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powResult</a:t>
            </a:r>
            <a:r>
              <a:rPr lang="en-US" sz="1400" dirty="0">
                <a:latin typeface="Courier New" panose="02070309020205020404" pitchFamily="49" charset="0"/>
                <a:cs typeface="Courier New" panose="02070309020205020404" pitchFamily="49" charset="0"/>
              </a:rPr>
              <a:t> = base;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2;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exp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powResult</a:t>
            </a:r>
            <a:r>
              <a:rPr lang="en-US" sz="1400" dirty="0">
                <a:latin typeface="Courier New" panose="02070309020205020404" pitchFamily="49" charset="0"/>
                <a:cs typeface="Courier New" panose="02070309020205020404" pitchFamily="49" charset="0"/>
              </a:rPr>
              <a:t> *= base;</a:t>
            </a:r>
          </a:p>
          <a:p>
            <a:pPr marL="0" indent="0">
              <a:buNone/>
            </a:pP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powResult</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9670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4645152" y="1219200"/>
            <a:ext cx="4419599" cy="5338763"/>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RECURSIVE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2 //</a:t>
            </a:r>
          </a:p>
          <a:p>
            <a:pPr marL="0" indent="0">
              <a:buNone/>
            </a:pPr>
            <a:r>
              <a:rPr lang="en-US" sz="1600" dirty="0">
                <a:latin typeface="Courier New" panose="02070309020205020404" pitchFamily="49" charset="0"/>
                <a:cs typeface="Courier New" panose="02070309020205020404" pitchFamily="49" charset="0"/>
              </a:rPr>
              <a:t>////////// “FACTORIAL!”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factor(</a:t>
            </a: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factThis</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answer = 1;</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if (</a:t>
            </a:r>
            <a:r>
              <a:rPr lang="en-US" sz="1600" dirty="0" err="1">
                <a:solidFill>
                  <a:schemeClr val="accent2"/>
                </a:solidFill>
                <a:latin typeface="Courier New" panose="02070309020205020404" pitchFamily="49" charset="0"/>
                <a:cs typeface="Courier New" panose="02070309020205020404" pitchFamily="49" charset="0"/>
              </a:rPr>
              <a:t>factThis</a:t>
            </a:r>
            <a:r>
              <a:rPr lang="en-US" sz="1600" dirty="0">
                <a:solidFill>
                  <a:schemeClr val="accent2"/>
                </a:solidFill>
                <a:latin typeface="Courier New" panose="02070309020205020404" pitchFamily="49" charset="0"/>
                <a:cs typeface="Courier New" panose="02070309020205020404" pitchFamily="49" charset="0"/>
              </a:rPr>
              <a:t> &gt; 1)</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solidFill>
                  <a:schemeClr val="accent2"/>
                </a:solidFill>
                <a:latin typeface="Courier New" panose="02070309020205020404" pitchFamily="49" charset="0"/>
                <a:cs typeface="Courier New" panose="02070309020205020404" pitchFamily="49" charset="0"/>
              </a:rPr>
              <a:t>        answer = </a:t>
            </a:r>
            <a:r>
              <a:rPr lang="en-US" sz="1600" dirty="0" err="1">
                <a:solidFill>
                  <a:schemeClr val="accent2"/>
                </a:solidFill>
                <a:latin typeface="Courier New" panose="02070309020205020404" pitchFamily="49" charset="0"/>
                <a:cs typeface="Courier New" panose="02070309020205020404" pitchFamily="49" charset="0"/>
              </a:rPr>
              <a:t>factThis</a:t>
            </a:r>
            <a:r>
              <a:rPr lang="en-US" sz="1600" dirty="0">
                <a:solidFill>
                  <a:schemeClr val="accent2"/>
                </a:solidFill>
                <a:latin typeface="Courier New" panose="02070309020205020404" pitchFamily="49" charset="0"/>
                <a:cs typeface="Courier New" panose="02070309020205020404" pitchFamily="49" charset="0"/>
              </a:rPr>
              <a:t> * \</a:t>
            </a:r>
          </a:p>
          <a:p>
            <a:pPr marL="0" indent="0">
              <a:buNone/>
            </a:pPr>
            <a:r>
              <a:rPr lang="en-US" sz="1600" dirty="0">
                <a:solidFill>
                  <a:schemeClr val="accent2"/>
                </a:solidFill>
                <a:latin typeface="Courier New" panose="02070309020205020404" pitchFamily="49" charset="0"/>
                <a:cs typeface="Courier New" panose="02070309020205020404" pitchFamily="49" charset="0"/>
              </a:rPr>
              <a:t>factor(</a:t>
            </a:r>
            <a:r>
              <a:rPr lang="en-US" sz="1600" dirty="0" err="1">
                <a:solidFill>
                  <a:schemeClr val="accent2"/>
                </a:solidFill>
                <a:latin typeface="Courier New" panose="02070309020205020404" pitchFamily="49" charset="0"/>
                <a:cs typeface="Courier New" panose="02070309020205020404" pitchFamily="49" charset="0"/>
              </a:rPr>
              <a:t>factThis</a:t>
            </a:r>
            <a:r>
              <a:rPr lang="en-US" sz="1600" dirty="0">
                <a:solidFill>
                  <a:schemeClr val="accent2"/>
                </a:solidFill>
                <a:latin typeface="Courier New" panose="02070309020205020404" pitchFamily="49" charset="0"/>
                <a:cs typeface="Courier New" panose="02070309020205020404" pitchFamily="49" charset="0"/>
              </a:rPr>
              <a:t> – 1);</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return answer;</a:t>
            </a:r>
          </a:p>
          <a:p>
            <a:pPr marL="0" indent="0">
              <a:buNone/>
            </a:pPr>
            <a:r>
              <a:rPr lang="en-US" sz="1600" dirty="0">
                <a:solidFill>
                  <a:schemeClr val="accent2"/>
                </a:solidFill>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bwMode="auto">
          <a:xfrm>
            <a:off x="4648201" y="1219200"/>
            <a:ext cx="4419599" cy="533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RECURSIVE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2 //</a:t>
            </a:r>
          </a:p>
          <a:p>
            <a:pPr marL="0" indent="0">
              <a:buNone/>
            </a:pPr>
            <a:r>
              <a:rPr lang="en-US" sz="1600" dirty="0">
                <a:latin typeface="Courier New" panose="02070309020205020404" pitchFamily="49" charset="0"/>
                <a:cs typeface="Courier New" panose="02070309020205020404" pitchFamily="49" charset="0"/>
              </a:rPr>
              <a:t>////////// “FACTORIAL!” //////////</a:t>
            </a:r>
          </a:p>
        </p:txBody>
      </p:sp>
      <p:sp>
        <p:nvSpPr>
          <p:cNvPr id="11" name="Content Placeholder 2"/>
          <p:cNvSpPr txBox="1">
            <a:spLocks/>
          </p:cNvSpPr>
          <p:nvPr/>
        </p:nvSpPr>
        <p:spPr bwMode="auto">
          <a:xfrm>
            <a:off x="73152" y="1219200"/>
            <a:ext cx="4419599" cy="5338763"/>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RECURSIVE</a:t>
            </a:r>
            <a:r>
              <a:rPr lang="en-US" sz="1600" dirty="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2 //</a:t>
            </a:r>
          </a:p>
          <a:p>
            <a:pPr marL="0" indent="0">
              <a:buNone/>
            </a:pPr>
            <a:r>
              <a:rPr lang="en-US" sz="1600" dirty="0">
                <a:latin typeface="Courier New" panose="02070309020205020404" pitchFamily="49" charset="0"/>
                <a:cs typeface="Courier New" panose="02070309020205020404" pitchFamily="49" charset="0"/>
              </a:rPr>
              <a:t>////////// “FACTORIAL!”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factor(</a:t>
            </a: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factThis</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factNum</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factResult</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(“Factorial this…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factNum</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factResult</a:t>
            </a:r>
            <a:r>
              <a:rPr lang="en-US" sz="1600" dirty="0">
                <a:solidFill>
                  <a:schemeClr val="accent2"/>
                </a:solidFill>
                <a:latin typeface="Courier New" panose="02070309020205020404" pitchFamily="49" charset="0"/>
                <a:cs typeface="Courier New" panose="02070309020205020404" pitchFamily="49" charset="0"/>
              </a:rPr>
              <a:t> = factor(</a:t>
            </a:r>
            <a:r>
              <a:rPr lang="en-US" sz="1600" dirty="0" err="1">
                <a:solidFill>
                  <a:schemeClr val="accent2"/>
                </a:solidFill>
                <a:latin typeface="Courier New" panose="02070309020205020404" pitchFamily="49" charset="0"/>
                <a:cs typeface="Courier New" panose="02070309020205020404" pitchFamily="49" charset="0"/>
              </a:rPr>
              <a:t>factNum</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Ans</a:t>
            </a:r>
            <a:r>
              <a:rPr lang="en-US" sz="1600" dirty="0">
                <a:latin typeface="Courier New" panose="02070309020205020404" pitchFamily="49" charset="0"/>
                <a:cs typeface="Courier New" panose="02070309020205020404" pitchFamily="49" charset="0"/>
              </a:rPr>
              <a:t>: %d”, </a:t>
            </a:r>
            <a:r>
              <a:rPr lang="en-US" sz="1600" dirty="0" err="1">
                <a:latin typeface="Courier New" panose="02070309020205020404" pitchFamily="49" charset="0"/>
                <a:cs typeface="Courier New" panose="02070309020205020404" pitchFamily="49" charset="0"/>
              </a:rPr>
              <a:t>factResult</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76200" y="1219200"/>
            <a:ext cx="4419599" cy="533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ITERATIVE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2 //</a:t>
            </a:r>
          </a:p>
          <a:p>
            <a:pPr marL="0" indent="0">
              <a:buNone/>
            </a:pPr>
            <a:r>
              <a:rPr lang="en-US" sz="1600" dirty="0">
                <a:latin typeface="Courier New" panose="02070309020205020404" pitchFamily="49" charset="0"/>
                <a:cs typeface="Courier New" panose="02070309020205020404" pitchFamily="49" charset="0"/>
              </a:rPr>
              <a:t>////////// “FACTORIAL!”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factNum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Forgive me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factResult</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(“Factorial this…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factNum</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2;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factNum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factResult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Ans</a:t>
            </a:r>
            <a:r>
              <a:rPr lang="en-US" sz="1600" dirty="0">
                <a:latin typeface="Courier New" panose="02070309020205020404" pitchFamily="49" charset="0"/>
                <a:cs typeface="Courier New" panose="02070309020205020404" pitchFamily="49" charset="0"/>
              </a:rPr>
              <a:t>: %d”, </a:t>
            </a:r>
            <a:r>
              <a:rPr lang="en-US" sz="1600" dirty="0" err="1">
                <a:latin typeface="Courier New" panose="02070309020205020404" pitchFamily="49" charset="0"/>
                <a:cs typeface="Courier New" panose="02070309020205020404" pitchFamily="49" charset="0"/>
              </a:rPr>
              <a:t>factResult</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Recursion</a:t>
            </a:r>
          </a:p>
        </p:txBody>
      </p:sp>
    </p:spTree>
    <p:extLst>
      <p:ext uri="{BB962C8B-B14F-4D97-AF65-F5344CB8AC3E}">
        <p14:creationId xmlns:p14="http://schemas.microsoft.com/office/powerpoint/2010/main" val="96142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1"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auto">
          <a:xfrm>
            <a:off x="73152" y="1219200"/>
            <a:ext cx="4419599" cy="5338763"/>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RECURSIVE</a:t>
            </a:r>
            <a:r>
              <a:rPr lang="en-US" sz="1600" dirty="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3 //</a:t>
            </a:r>
          </a:p>
          <a:p>
            <a:pPr marL="0" indent="0">
              <a:buNone/>
            </a:pPr>
            <a:r>
              <a:rPr lang="en-US" sz="1600" dirty="0">
                <a:latin typeface="Courier New" panose="02070309020205020404" pitchFamily="49" charset="0"/>
                <a:cs typeface="Courier New" panose="02070309020205020404" pitchFamily="49" charset="0"/>
              </a:rPr>
              <a:t>///////// “IT’S NATURAL”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sum_nats</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howMany</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numNum</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sumNatNum</a:t>
            </a:r>
            <a:r>
              <a:rPr lang="en-US" sz="1600" dirty="0">
                <a:latin typeface="Courier New" panose="02070309020205020404" pitchFamily="49" charset="0"/>
                <a:cs typeface="Courier New" panose="02070309020205020404" pitchFamily="49" charset="0"/>
              </a:rPr>
              <a:t>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numNum</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sumNatNum</a:t>
            </a:r>
            <a:r>
              <a:rPr lang="en-US" sz="1600" dirty="0">
                <a:solidFill>
                  <a:schemeClr val="accent2"/>
                </a:solidFill>
                <a:latin typeface="Courier New" panose="02070309020205020404" pitchFamily="49" charset="0"/>
                <a:cs typeface="Courier New" panose="02070309020205020404" pitchFamily="49" charset="0"/>
              </a:rPr>
              <a:t> = </a:t>
            </a:r>
            <a:r>
              <a:rPr lang="en-US" sz="1600" dirty="0" err="1">
                <a:solidFill>
                  <a:schemeClr val="accent2"/>
                </a:solidFill>
                <a:latin typeface="Courier New" panose="02070309020205020404" pitchFamily="49" charset="0"/>
                <a:cs typeface="Courier New" panose="02070309020205020404" pitchFamily="49" charset="0"/>
              </a:rPr>
              <a:t>sum_nats</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numNum</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Ans</a:t>
            </a:r>
            <a:r>
              <a:rPr lang="en-US" sz="1600" dirty="0">
                <a:latin typeface="Courier New" panose="02070309020205020404" pitchFamily="49" charset="0"/>
                <a:cs typeface="Courier New" panose="02070309020205020404" pitchFamily="49" charset="0"/>
              </a:rPr>
              <a:t>: %d”, </a:t>
            </a:r>
            <a:r>
              <a:rPr lang="en-US" sz="1600" dirty="0" err="1">
                <a:latin typeface="Courier New" panose="02070309020205020404" pitchFamily="49" charset="0"/>
                <a:cs typeface="Courier New" panose="02070309020205020404" pitchFamily="49" charset="0"/>
              </a:rPr>
              <a:t>sumNatNum</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76200" y="1219200"/>
            <a:ext cx="4419599" cy="533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ITERATIVE FUNCTION EXAMPLE 3 //</a:t>
            </a:r>
          </a:p>
          <a:p>
            <a:pPr marL="0" indent="0">
              <a:buNone/>
            </a:pPr>
            <a:r>
              <a:rPr lang="en-US" sz="1600" dirty="0">
                <a:latin typeface="Courier New" panose="02070309020205020404" pitchFamily="49" charset="0"/>
                <a:cs typeface="Courier New" panose="02070309020205020404" pitchFamily="49" charset="0"/>
              </a:rPr>
              <a:t>///////// “IT’S NATURAL”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numNum</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sumNatNum</a:t>
            </a:r>
            <a:r>
              <a:rPr lang="en-US" sz="1600" dirty="0">
                <a:latin typeface="Courier New" panose="02070309020205020404" pitchFamily="49" charset="0"/>
                <a:cs typeface="Courier New" panose="02070309020205020404" pitchFamily="49" charset="0"/>
              </a:rPr>
              <a:t>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numNum</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numNum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sumNatNum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Ans</a:t>
            </a:r>
            <a:r>
              <a:rPr lang="en-US" sz="1600" dirty="0">
                <a:latin typeface="Courier New" panose="02070309020205020404" pitchFamily="49" charset="0"/>
                <a:cs typeface="Courier New" panose="02070309020205020404" pitchFamily="49" charset="0"/>
              </a:rPr>
              <a:t>: %d”, </a:t>
            </a:r>
            <a:r>
              <a:rPr lang="en-US" sz="1600" dirty="0" err="1">
                <a:latin typeface="Courier New" panose="02070309020205020404" pitchFamily="49" charset="0"/>
                <a:cs typeface="Courier New" panose="02070309020205020404" pitchFamily="49" charset="0"/>
              </a:rPr>
              <a:t>sumNatNum</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10" name="Content Placeholder 2"/>
          <p:cNvSpPr txBox="1">
            <a:spLocks/>
          </p:cNvSpPr>
          <p:nvPr/>
        </p:nvSpPr>
        <p:spPr bwMode="auto">
          <a:xfrm>
            <a:off x="4645152" y="1219200"/>
            <a:ext cx="4419599" cy="5338763"/>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RECURSIVE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3 //</a:t>
            </a:r>
          </a:p>
          <a:p>
            <a:pPr marL="0" indent="0">
              <a:buNone/>
            </a:pPr>
            <a:r>
              <a:rPr lang="en-US" sz="1600" dirty="0">
                <a:latin typeface="Courier New" panose="02070309020205020404" pitchFamily="49" charset="0"/>
                <a:cs typeface="Courier New" panose="02070309020205020404" pitchFamily="49" charset="0"/>
              </a:rPr>
              <a:t>///////// “IT’S NATURAL”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sum_nats</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howMany</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answer = 1;</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if (</a:t>
            </a:r>
            <a:r>
              <a:rPr lang="en-US" sz="1600" dirty="0" err="1">
                <a:solidFill>
                  <a:schemeClr val="accent2"/>
                </a:solidFill>
                <a:latin typeface="Courier New" panose="02070309020205020404" pitchFamily="49" charset="0"/>
                <a:cs typeface="Courier New" panose="02070309020205020404" pitchFamily="49" charset="0"/>
              </a:rPr>
              <a:t>howMany</a:t>
            </a:r>
            <a:r>
              <a:rPr lang="en-US" sz="1600" dirty="0">
                <a:solidFill>
                  <a:schemeClr val="accent2"/>
                </a:solidFill>
                <a:latin typeface="Courier New" panose="02070309020205020404" pitchFamily="49" charset="0"/>
                <a:cs typeface="Courier New" panose="02070309020205020404" pitchFamily="49" charset="0"/>
              </a:rPr>
              <a:t> &gt; 1)</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solidFill>
                  <a:schemeClr val="accent2"/>
                </a:solidFill>
                <a:latin typeface="Courier New" panose="02070309020205020404" pitchFamily="49" charset="0"/>
                <a:cs typeface="Courier New" panose="02070309020205020404" pitchFamily="49" charset="0"/>
              </a:rPr>
              <a:t>        answer = </a:t>
            </a:r>
            <a:r>
              <a:rPr lang="en-US" sz="1600" dirty="0" err="1">
                <a:solidFill>
                  <a:schemeClr val="accent2"/>
                </a:solidFill>
                <a:latin typeface="Courier New" panose="02070309020205020404" pitchFamily="49" charset="0"/>
                <a:cs typeface="Courier New" panose="02070309020205020404" pitchFamily="49" charset="0"/>
              </a:rPr>
              <a:t>howMany</a:t>
            </a:r>
            <a:r>
              <a:rPr lang="en-US" sz="1600" dirty="0">
                <a:solidFill>
                  <a:schemeClr val="accent2"/>
                </a:solidFill>
                <a:latin typeface="Courier New" panose="02070309020205020404" pitchFamily="49" charset="0"/>
                <a:cs typeface="Courier New" panose="02070309020205020404" pitchFamily="49" charset="0"/>
              </a:rPr>
              <a:t> + \ </a:t>
            </a:r>
            <a:r>
              <a:rPr lang="en-US" sz="1600" dirty="0" err="1">
                <a:solidFill>
                  <a:schemeClr val="accent2"/>
                </a:solidFill>
                <a:latin typeface="Courier New" panose="02070309020205020404" pitchFamily="49" charset="0"/>
                <a:cs typeface="Courier New" panose="02070309020205020404" pitchFamily="49" charset="0"/>
              </a:rPr>
              <a:t>sum_nats</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howMany</a:t>
            </a:r>
            <a:r>
              <a:rPr lang="en-US" sz="1600" dirty="0">
                <a:solidFill>
                  <a:schemeClr val="accent2"/>
                </a:solidFill>
                <a:latin typeface="Courier New" panose="02070309020205020404" pitchFamily="49" charset="0"/>
                <a:cs typeface="Courier New" panose="02070309020205020404" pitchFamily="49" charset="0"/>
              </a:rPr>
              <a:t> – 1);</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return answer;</a:t>
            </a:r>
          </a:p>
          <a:p>
            <a:pPr marL="0" indent="0">
              <a:buNone/>
            </a:pPr>
            <a:r>
              <a:rPr lang="en-US" sz="1600" dirty="0">
                <a:solidFill>
                  <a:schemeClr val="accent2"/>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Recursion</a:t>
            </a:r>
          </a:p>
        </p:txBody>
      </p:sp>
      <p:sp>
        <p:nvSpPr>
          <p:cNvPr id="8" name="Content Placeholder 2"/>
          <p:cNvSpPr txBox="1">
            <a:spLocks/>
          </p:cNvSpPr>
          <p:nvPr/>
        </p:nvSpPr>
        <p:spPr bwMode="auto">
          <a:xfrm>
            <a:off x="4648201" y="1219200"/>
            <a:ext cx="4419599" cy="533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RECURSIVE </a:t>
            </a:r>
            <a:r>
              <a:rPr lang="en-US" sz="1600">
                <a:latin typeface="Courier New" panose="02070309020205020404" pitchFamily="49" charset="0"/>
                <a:cs typeface="Courier New" panose="02070309020205020404" pitchFamily="49" charset="0"/>
              </a:rPr>
              <a:t>FUNCTION EXAMPLE </a:t>
            </a:r>
            <a:r>
              <a:rPr lang="en-US" sz="1600" dirty="0">
                <a:latin typeface="Courier New" panose="02070309020205020404" pitchFamily="49" charset="0"/>
                <a:cs typeface="Courier New" panose="02070309020205020404" pitchFamily="49" charset="0"/>
              </a:rPr>
              <a:t>3 //</a:t>
            </a:r>
          </a:p>
          <a:p>
            <a:pPr marL="0" indent="0">
              <a:buNone/>
            </a:pPr>
            <a:r>
              <a:rPr lang="en-US" sz="1600" dirty="0">
                <a:latin typeface="Courier New" panose="02070309020205020404" pitchFamily="49" charset="0"/>
                <a:cs typeface="Courier New" panose="02070309020205020404" pitchFamily="49" charset="0"/>
              </a:rPr>
              <a:t>///////// “IT’S NATURAL” /////////</a:t>
            </a:r>
          </a:p>
        </p:txBody>
      </p:sp>
    </p:spTree>
    <p:extLst>
      <p:ext uri="{BB962C8B-B14F-4D97-AF65-F5344CB8AC3E}">
        <p14:creationId xmlns:p14="http://schemas.microsoft.com/office/powerpoint/2010/main" val="417563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0"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sz="2000" dirty="0">
                <a:effectLst>
                  <a:outerShdw blurRad="38100" dist="38100" dir="2700000" algn="tl">
                    <a:srgbClr val="000000">
                      <a:alpha val="43137"/>
                    </a:srgbClr>
                  </a:outerShdw>
                </a:effectLst>
              </a:rPr>
              <a:t>Recursion</a:t>
            </a:r>
          </a:p>
          <a:p>
            <a:endParaRPr lang="en-US" sz="2000" dirty="0"/>
          </a:p>
          <a:p>
            <a:r>
              <a:rPr lang="en-US" sz="2000" dirty="0"/>
              <a:t>Purpose</a:t>
            </a:r>
          </a:p>
          <a:p>
            <a:pPr lvl="1"/>
            <a:r>
              <a:rPr lang="en-US" sz="1800" dirty="0"/>
              <a:t>Define </a:t>
            </a:r>
            <a:r>
              <a:rPr lang="en-US" sz="1800" dirty="0" err="1">
                <a:latin typeface="Courier New" panose="02070309020205020404" pitchFamily="49" charset="0"/>
                <a:cs typeface="Courier New" panose="02070309020205020404" pitchFamily="49" charset="0"/>
              </a:rPr>
              <a:t>fibonacci_number</a:t>
            </a:r>
            <a:r>
              <a:rPr lang="en-US" sz="1800" dirty="0">
                <a:latin typeface="Courier New" panose="02070309020205020404" pitchFamily="49" charset="0"/>
                <a:cs typeface="Courier New" panose="02070309020205020404" pitchFamily="49" charset="0"/>
              </a:rPr>
              <a:t>()</a:t>
            </a:r>
            <a:r>
              <a:rPr lang="en-US" sz="1800" dirty="0"/>
              <a:t> as a recursive function that returns a Fibonacci number of position “</a:t>
            </a:r>
            <a:r>
              <a:rPr lang="en-US" sz="1800" dirty="0" err="1">
                <a:latin typeface="Courier New" panose="02070309020205020404" pitchFamily="49" charset="0"/>
                <a:cs typeface="Courier New" panose="02070309020205020404" pitchFamily="49" charset="0"/>
              </a:rPr>
              <a:t>sequenceNumber</a:t>
            </a:r>
            <a:r>
              <a:rPr lang="en-US" sz="1800" dirty="0"/>
              <a:t>”</a:t>
            </a:r>
          </a:p>
          <a:p>
            <a:pPr lvl="1"/>
            <a:r>
              <a:rPr lang="en-US" sz="2000" dirty="0"/>
              <a:t>Allow the user to choose how many numbers are calculated</a:t>
            </a:r>
          </a:p>
          <a:p>
            <a:r>
              <a:rPr lang="en-US" sz="2000" dirty="0"/>
              <a:t>Parameters – Fibonacci Sequence number position to calculate</a:t>
            </a:r>
          </a:p>
          <a:p>
            <a:r>
              <a:rPr lang="en-US" sz="2000" dirty="0"/>
              <a:t>Return Value</a:t>
            </a:r>
          </a:p>
          <a:p>
            <a:pPr lvl="1"/>
            <a:r>
              <a:rPr lang="en-US" sz="1800" dirty="0" err="1"/>
              <a:t>F</a:t>
            </a:r>
            <a:r>
              <a:rPr lang="en-US" sz="1800" baseline="-25000" dirty="0" err="1"/>
              <a:t>sequenceNumber</a:t>
            </a:r>
            <a:r>
              <a:rPr lang="en-US" sz="1800" dirty="0"/>
              <a:t> on success</a:t>
            </a:r>
          </a:p>
          <a:p>
            <a:pPr lvl="1"/>
            <a:r>
              <a:rPr lang="en-US" sz="1800" dirty="0"/>
              <a:t>-1 if </a:t>
            </a:r>
            <a:r>
              <a:rPr lang="en-US" sz="1800" dirty="0" err="1">
                <a:latin typeface="Courier New" panose="02070309020205020404" pitchFamily="49" charset="0"/>
                <a:cs typeface="Courier New" panose="02070309020205020404" pitchFamily="49" charset="0"/>
              </a:rPr>
              <a:t>sequenceNumber</a:t>
            </a:r>
            <a:r>
              <a:rPr lang="en-US" sz="1800" dirty="0"/>
              <a:t> is unrealistic</a:t>
            </a:r>
            <a:endParaRPr lang="en-US" dirty="0"/>
          </a:p>
          <a:p>
            <a:r>
              <a:rPr lang="en-US" sz="2000" dirty="0"/>
              <a:t>The Fibonacci sequence:</a:t>
            </a:r>
          </a:p>
          <a:p>
            <a:pPr lvl="1"/>
            <a:r>
              <a:rPr lang="en-US" sz="1800" dirty="0"/>
              <a:t>Starts with 0 and 1 then each subsequent number is calculated by adding the two previous sequence numbers</a:t>
            </a:r>
          </a:p>
          <a:p>
            <a:pPr lvl="1"/>
            <a:r>
              <a:rPr lang="en-US" sz="1800" dirty="0" err="1"/>
              <a:t>F</a:t>
            </a:r>
            <a:r>
              <a:rPr lang="en-US" sz="1800" baseline="-25000" dirty="0" err="1"/>
              <a:t>n</a:t>
            </a:r>
            <a:r>
              <a:rPr lang="en-US" sz="1800" dirty="0"/>
              <a:t> = F</a:t>
            </a:r>
            <a:r>
              <a:rPr lang="en-US" sz="1800" baseline="-25000" dirty="0"/>
              <a:t>(n-1)</a:t>
            </a:r>
            <a:r>
              <a:rPr lang="en-US" sz="1800" dirty="0"/>
              <a:t> + F</a:t>
            </a:r>
            <a:r>
              <a:rPr lang="en-US" sz="1800" baseline="-25000" dirty="0"/>
              <a:t>(n-2)</a:t>
            </a:r>
            <a:r>
              <a:rPr lang="en-US" sz="1800" dirty="0"/>
              <a:t>  </a:t>
            </a:r>
          </a:p>
        </p:txBody>
      </p:sp>
      <p:sp>
        <p:nvSpPr>
          <p:cNvPr id="4" name="Content Placeholder 2"/>
          <p:cNvSpPr txBox="1">
            <a:spLocks/>
          </p:cNvSpPr>
          <p:nvPr/>
        </p:nvSpPr>
        <p:spPr bwMode="auto">
          <a:xfrm>
            <a:off x="219456" y="1399593"/>
            <a:ext cx="8705088" cy="276807"/>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fibonacci_number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sequenceNumber</a:t>
            </a:r>
            <a:r>
              <a:rPr lang="en-US" sz="1600" dirty="0">
                <a:latin typeface="Courier New" panose="02070309020205020404" pitchFamily="49" charset="0"/>
                <a:cs typeface="Courier New" panose="02070309020205020404" pitchFamily="49" charset="0"/>
              </a:rPr>
              <a:t>);</a:t>
            </a:r>
          </a:p>
        </p:txBody>
      </p:sp>
      <p:graphicFrame>
        <p:nvGraphicFramePr>
          <p:cNvPr id="8" name="Table 7"/>
          <p:cNvGraphicFramePr>
            <a:graphicFrameLocks noGrp="1"/>
          </p:cNvGraphicFramePr>
          <p:nvPr>
            <p:extLst/>
          </p:nvPr>
        </p:nvGraphicFramePr>
        <p:xfrm>
          <a:off x="128778" y="5791200"/>
          <a:ext cx="8886444" cy="741680"/>
        </p:xfrm>
        <a:graphic>
          <a:graphicData uri="http://schemas.openxmlformats.org/drawingml/2006/table">
            <a:tbl>
              <a:tblPr firstRow="1" bandRow="1">
                <a:tableStyleId>{69CF1AB2-1976-4502-BF36-3FF5EA218861}</a:tableStyleId>
              </a:tblPr>
              <a:tblGrid>
                <a:gridCol w="634746">
                  <a:extLst>
                    <a:ext uri="{9D8B030D-6E8A-4147-A177-3AD203B41FA5}">
                      <a16:colId xmlns:a16="http://schemas.microsoft.com/office/drawing/2014/main" val="20000"/>
                    </a:ext>
                  </a:extLst>
                </a:gridCol>
                <a:gridCol w="634746">
                  <a:extLst>
                    <a:ext uri="{9D8B030D-6E8A-4147-A177-3AD203B41FA5}">
                      <a16:colId xmlns:a16="http://schemas.microsoft.com/office/drawing/2014/main" val="20001"/>
                    </a:ext>
                  </a:extLst>
                </a:gridCol>
                <a:gridCol w="634746">
                  <a:extLst>
                    <a:ext uri="{9D8B030D-6E8A-4147-A177-3AD203B41FA5}">
                      <a16:colId xmlns:a16="http://schemas.microsoft.com/office/drawing/2014/main" val="20002"/>
                    </a:ext>
                  </a:extLst>
                </a:gridCol>
                <a:gridCol w="634746">
                  <a:extLst>
                    <a:ext uri="{9D8B030D-6E8A-4147-A177-3AD203B41FA5}">
                      <a16:colId xmlns:a16="http://schemas.microsoft.com/office/drawing/2014/main" val="20003"/>
                    </a:ext>
                  </a:extLst>
                </a:gridCol>
                <a:gridCol w="634746">
                  <a:extLst>
                    <a:ext uri="{9D8B030D-6E8A-4147-A177-3AD203B41FA5}">
                      <a16:colId xmlns:a16="http://schemas.microsoft.com/office/drawing/2014/main" val="20004"/>
                    </a:ext>
                  </a:extLst>
                </a:gridCol>
                <a:gridCol w="634746">
                  <a:extLst>
                    <a:ext uri="{9D8B030D-6E8A-4147-A177-3AD203B41FA5}">
                      <a16:colId xmlns:a16="http://schemas.microsoft.com/office/drawing/2014/main" val="20005"/>
                    </a:ext>
                  </a:extLst>
                </a:gridCol>
                <a:gridCol w="634746">
                  <a:extLst>
                    <a:ext uri="{9D8B030D-6E8A-4147-A177-3AD203B41FA5}">
                      <a16:colId xmlns:a16="http://schemas.microsoft.com/office/drawing/2014/main" val="20006"/>
                    </a:ext>
                  </a:extLst>
                </a:gridCol>
                <a:gridCol w="634746">
                  <a:extLst>
                    <a:ext uri="{9D8B030D-6E8A-4147-A177-3AD203B41FA5}">
                      <a16:colId xmlns:a16="http://schemas.microsoft.com/office/drawing/2014/main" val="20007"/>
                    </a:ext>
                  </a:extLst>
                </a:gridCol>
                <a:gridCol w="634746">
                  <a:extLst>
                    <a:ext uri="{9D8B030D-6E8A-4147-A177-3AD203B41FA5}">
                      <a16:colId xmlns:a16="http://schemas.microsoft.com/office/drawing/2014/main" val="20008"/>
                    </a:ext>
                  </a:extLst>
                </a:gridCol>
                <a:gridCol w="634746">
                  <a:extLst>
                    <a:ext uri="{9D8B030D-6E8A-4147-A177-3AD203B41FA5}">
                      <a16:colId xmlns:a16="http://schemas.microsoft.com/office/drawing/2014/main" val="20009"/>
                    </a:ext>
                  </a:extLst>
                </a:gridCol>
                <a:gridCol w="634746">
                  <a:extLst>
                    <a:ext uri="{9D8B030D-6E8A-4147-A177-3AD203B41FA5}">
                      <a16:colId xmlns:a16="http://schemas.microsoft.com/office/drawing/2014/main" val="20010"/>
                    </a:ext>
                  </a:extLst>
                </a:gridCol>
                <a:gridCol w="634746">
                  <a:extLst>
                    <a:ext uri="{9D8B030D-6E8A-4147-A177-3AD203B41FA5}">
                      <a16:colId xmlns:a16="http://schemas.microsoft.com/office/drawing/2014/main" val="20011"/>
                    </a:ext>
                  </a:extLst>
                </a:gridCol>
                <a:gridCol w="634746">
                  <a:extLst>
                    <a:ext uri="{9D8B030D-6E8A-4147-A177-3AD203B41FA5}">
                      <a16:colId xmlns:a16="http://schemas.microsoft.com/office/drawing/2014/main" val="20012"/>
                    </a:ext>
                  </a:extLst>
                </a:gridCol>
                <a:gridCol w="634746">
                  <a:extLst>
                    <a:ext uri="{9D8B030D-6E8A-4147-A177-3AD203B41FA5}">
                      <a16:colId xmlns:a16="http://schemas.microsoft.com/office/drawing/2014/main" val="20013"/>
                    </a:ext>
                  </a:extLst>
                </a:gridCol>
              </a:tblGrid>
              <a:tr h="370840">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3</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4</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5</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6</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7</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8</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9</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10</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11</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12</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a: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5</a:t>
                      </a:r>
                    </a:p>
                  </a:txBody>
                  <a:tcPr anchor="ctr"/>
                </a:tc>
                <a:tc>
                  <a:txBody>
                    <a:bodyPr/>
                    <a:lstStyle/>
                    <a:p>
                      <a:pPr algn="ctr"/>
                      <a:r>
                        <a:rPr lang="en-US" dirty="0"/>
                        <a:t>8</a:t>
                      </a:r>
                    </a:p>
                  </a:txBody>
                  <a:tcPr anchor="ctr"/>
                </a:tc>
                <a:tc>
                  <a:txBody>
                    <a:bodyPr/>
                    <a:lstStyle/>
                    <a:p>
                      <a:pPr algn="ctr"/>
                      <a:r>
                        <a:rPr lang="en-US" dirty="0"/>
                        <a:t>13</a:t>
                      </a:r>
                    </a:p>
                  </a:txBody>
                  <a:tcPr anchor="ctr"/>
                </a:tc>
                <a:tc>
                  <a:txBody>
                    <a:bodyPr/>
                    <a:lstStyle/>
                    <a:p>
                      <a:pPr algn="ctr"/>
                      <a:r>
                        <a:rPr lang="en-US" dirty="0"/>
                        <a:t>21</a:t>
                      </a:r>
                    </a:p>
                  </a:txBody>
                  <a:tcPr anchor="ctr"/>
                </a:tc>
                <a:tc>
                  <a:txBody>
                    <a:bodyPr/>
                    <a:lstStyle/>
                    <a:p>
                      <a:pPr algn="ctr"/>
                      <a:r>
                        <a:rPr lang="en-US" dirty="0"/>
                        <a:t>34</a:t>
                      </a:r>
                    </a:p>
                  </a:txBody>
                  <a:tcPr anchor="ctr"/>
                </a:tc>
                <a:tc>
                  <a:txBody>
                    <a:bodyPr/>
                    <a:lstStyle/>
                    <a:p>
                      <a:pPr algn="ctr"/>
                      <a:r>
                        <a:rPr lang="en-US" dirty="0"/>
                        <a:t>55</a:t>
                      </a:r>
                    </a:p>
                  </a:txBody>
                  <a:tcPr anchor="ctr"/>
                </a:tc>
                <a:tc>
                  <a:txBody>
                    <a:bodyPr/>
                    <a:lstStyle/>
                    <a:p>
                      <a:pPr algn="ctr"/>
                      <a:r>
                        <a:rPr lang="en-US" dirty="0"/>
                        <a:t>89</a:t>
                      </a:r>
                    </a:p>
                  </a:txBody>
                  <a:tcPr anchor="ctr"/>
                </a:tc>
                <a:tc>
                  <a:txBody>
                    <a:bodyPr/>
                    <a:lstStyle/>
                    <a:p>
                      <a:pPr algn="ctr"/>
                      <a:r>
                        <a:rPr lang="en-US" dirty="0"/>
                        <a:t>144</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5810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sz="2000" dirty="0">
                <a:effectLst>
                  <a:outerShdw blurRad="38100" dist="38100" dir="2700000" algn="tl">
                    <a:srgbClr val="000000">
                      <a:alpha val="43137"/>
                    </a:srgbClr>
                  </a:outerShdw>
                </a:effectLst>
              </a:rPr>
              <a:t>Recursion</a:t>
            </a:r>
          </a:p>
          <a:p>
            <a:endParaRPr lang="en-US" sz="2000" dirty="0"/>
          </a:p>
          <a:p>
            <a:r>
              <a:rPr lang="en-US" sz="2000" dirty="0"/>
              <a:t>Purpose</a:t>
            </a:r>
          </a:p>
          <a:p>
            <a:pPr lvl="1"/>
            <a:r>
              <a:rPr lang="en-US" sz="1800" dirty="0"/>
              <a:t>Define </a:t>
            </a:r>
            <a:r>
              <a:rPr lang="en-US" sz="1800" dirty="0" err="1">
                <a:latin typeface="Courier New" panose="02070309020205020404" pitchFamily="49" charset="0"/>
                <a:cs typeface="Courier New" panose="02070309020205020404" pitchFamily="49" charset="0"/>
              </a:rPr>
              <a:t>shadow_sequence_number</a:t>
            </a:r>
            <a:r>
              <a:rPr lang="en-US" sz="1800" dirty="0">
                <a:latin typeface="Courier New" panose="02070309020205020404" pitchFamily="49" charset="0"/>
                <a:cs typeface="Courier New" panose="02070309020205020404" pitchFamily="49" charset="0"/>
              </a:rPr>
              <a:t>()</a:t>
            </a:r>
            <a:r>
              <a:rPr lang="en-US" sz="1800" dirty="0"/>
              <a:t> as a recursive function that returns a “shadow sequence” number of position “</a:t>
            </a:r>
            <a:r>
              <a:rPr lang="en-US" sz="1800" dirty="0" err="1">
                <a:latin typeface="Courier New" panose="02070309020205020404" pitchFamily="49" charset="0"/>
                <a:cs typeface="Courier New" panose="02070309020205020404" pitchFamily="49" charset="0"/>
              </a:rPr>
              <a:t>placeNumber</a:t>
            </a:r>
            <a:r>
              <a:rPr lang="en-US" sz="1800" dirty="0"/>
              <a:t>”</a:t>
            </a:r>
          </a:p>
          <a:p>
            <a:pPr lvl="1"/>
            <a:r>
              <a:rPr lang="en-US" sz="2000" dirty="0"/>
              <a:t>Do not calculate a sequence number greater </a:t>
            </a:r>
            <a:r>
              <a:rPr lang="en-US" sz="2000"/>
              <a:t>than 2300</a:t>
            </a:r>
            <a:endParaRPr lang="en-US" sz="2000" dirty="0"/>
          </a:p>
          <a:p>
            <a:r>
              <a:rPr lang="en-US" sz="2000" dirty="0"/>
              <a:t>Parameters – Shadow Sequence number position to calculate</a:t>
            </a:r>
          </a:p>
          <a:p>
            <a:r>
              <a:rPr lang="en-US" sz="2000" dirty="0"/>
              <a:t>Return Value</a:t>
            </a:r>
          </a:p>
          <a:p>
            <a:pPr lvl="1"/>
            <a:r>
              <a:rPr lang="en-US" sz="1800" dirty="0" err="1"/>
              <a:t>S</a:t>
            </a:r>
            <a:r>
              <a:rPr lang="en-US" sz="1800" baseline="-25000" dirty="0" err="1"/>
              <a:t>placeNumber</a:t>
            </a:r>
            <a:r>
              <a:rPr lang="en-US" sz="1800" dirty="0"/>
              <a:t> on success</a:t>
            </a:r>
          </a:p>
          <a:p>
            <a:pPr lvl="1"/>
            <a:r>
              <a:rPr lang="en-US" sz="1800" dirty="0">
                <a:latin typeface="Courier New" panose="02070309020205020404" pitchFamily="49" charset="0"/>
                <a:cs typeface="Courier New" panose="02070309020205020404" pitchFamily="49" charset="0"/>
              </a:rPr>
              <a:t>105</a:t>
            </a:r>
            <a:r>
              <a:rPr lang="en-US" sz="1800" dirty="0"/>
              <a:t> if </a:t>
            </a:r>
            <a:r>
              <a:rPr lang="en-US" sz="1800" dirty="0" err="1">
                <a:latin typeface="Courier New" panose="02070309020205020404" pitchFamily="49" charset="0"/>
                <a:cs typeface="Courier New" panose="02070309020205020404" pitchFamily="49" charset="0"/>
              </a:rPr>
              <a:t>placeNumber</a:t>
            </a:r>
            <a:r>
              <a:rPr lang="en-US" sz="1800" dirty="0"/>
              <a:t> is unrealistic or dangerous</a:t>
            </a:r>
            <a:endParaRPr lang="en-US" dirty="0"/>
          </a:p>
          <a:p>
            <a:r>
              <a:rPr lang="en-US" sz="2000" dirty="0"/>
              <a:t>The Shadow Sequence:</a:t>
            </a:r>
          </a:p>
          <a:p>
            <a:pPr lvl="1"/>
            <a:r>
              <a:rPr lang="en-US" sz="1800" dirty="0"/>
              <a:t>Starts with 9 and 0 then each subsequent number is calculated by adding the previous value and the square of the position</a:t>
            </a:r>
          </a:p>
          <a:p>
            <a:pPr lvl="1"/>
            <a:r>
              <a:rPr lang="en-US" sz="1800" dirty="0"/>
              <a:t>S</a:t>
            </a:r>
            <a:r>
              <a:rPr lang="en-US" sz="1800" baseline="-25000" dirty="0"/>
              <a:t>(n)</a:t>
            </a:r>
            <a:r>
              <a:rPr lang="en-US" sz="1800" dirty="0"/>
              <a:t> = S</a:t>
            </a:r>
            <a:r>
              <a:rPr lang="en-US" sz="1800" baseline="-25000" dirty="0"/>
              <a:t>(n-1)</a:t>
            </a:r>
            <a:r>
              <a:rPr lang="en-US" sz="1800" dirty="0"/>
              <a:t> + (n * n)</a:t>
            </a:r>
          </a:p>
        </p:txBody>
      </p:sp>
      <p:sp>
        <p:nvSpPr>
          <p:cNvPr id="4" name="Content Placeholder 2"/>
          <p:cNvSpPr txBox="1">
            <a:spLocks/>
          </p:cNvSpPr>
          <p:nvPr/>
        </p:nvSpPr>
        <p:spPr bwMode="auto">
          <a:xfrm>
            <a:off x="219456" y="1399593"/>
            <a:ext cx="8705088" cy="276807"/>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unsigned long </a:t>
            </a:r>
            <a:r>
              <a:rPr lang="en-US" sz="1600" dirty="0" err="1">
                <a:latin typeface="Courier New" panose="02070309020205020404" pitchFamily="49" charset="0"/>
                <a:cs typeface="Courier New" panose="02070309020205020404" pitchFamily="49" charset="0"/>
              </a:rPr>
              <a:t>shadow_sequence_number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placeNumber</a:t>
            </a:r>
            <a:r>
              <a:rPr lang="en-US" sz="1600" dirty="0">
                <a:latin typeface="Courier New" panose="02070309020205020404" pitchFamily="49" charset="0"/>
                <a:cs typeface="Courier New" panose="02070309020205020404" pitchFamily="49" charset="0"/>
              </a:rPr>
              <a:t>);</a:t>
            </a:r>
          </a:p>
        </p:txBody>
      </p:sp>
      <p:graphicFrame>
        <p:nvGraphicFramePr>
          <p:cNvPr id="8" name="Table 7"/>
          <p:cNvGraphicFramePr>
            <a:graphicFrameLocks noGrp="1"/>
          </p:cNvGraphicFramePr>
          <p:nvPr>
            <p:extLst/>
          </p:nvPr>
        </p:nvGraphicFramePr>
        <p:xfrm>
          <a:off x="128778" y="5791200"/>
          <a:ext cx="8886444" cy="741680"/>
        </p:xfrm>
        <a:graphic>
          <a:graphicData uri="http://schemas.openxmlformats.org/drawingml/2006/table">
            <a:tbl>
              <a:tblPr firstRow="1" bandRow="1">
                <a:tableStyleId>{69CF1AB2-1976-4502-BF36-3FF5EA218861}</a:tableStyleId>
              </a:tblPr>
              <a:tblGrid>
                <a:gridCol w="634746">
                  <a:extLst>
                    <a:ext uri="{9D8B030D-6E8A-4147-A177-3AD203B41FA5}">
                      <a16:colId xmlns:a16="http://schemas.microsoft.com/office/drawing/2014/main" val="20000"/>
                    </a:ext>
                  </a:extLst>
                </a:gridCol>
                <a:gridCol w="634746">
                  <a:extLst>
                    <a:ext uri="{9D8B030D-6E8A-4147-A177-3AD203B41FA5}">
                      <a16:colId xmlns:a16="http://schemas.microsoft.com/office/drawing/2014/main" val="20001"/>
                    </a:ext>
                  </a:extLst>
                </a:gridCol>
                <a:gridCol w="634746">
                  <a:extLst>
                    <a:ext uri="{9D8B030D-6E8A-4147-A177-3AD203B41FA5}">
                      <a16:colId xmlns:a16="http://schemas.microsoft.com/office/drawing/2014/main" val="20002"/>
                    </a:ext>
                  </a:extLst>
                </a:gridCol>
                <a:gridCol w="634746">
                  <a:extLst>
                    <a:ext uri="{9D8B030D-6E8A-4147-A177-3AD203B41FA5}">
                      <a16:colId xmlns:a16="http://schemas.microsoft.com/office/drawing/2014/main" val="20003"/>
                    </a:ext>
                  </a:extLst>
                </a:gridCol>
                <a:gridCol w="634746">
                  <a:extLst>
                    <a:ext uri="{9D8B030D-6E8A-4147-A177-3AD203B41FA5}">
                      <a16:colId xmlns:a16="http://schemas.microsoft.com/office/drawing/2014/main" val="20004"/>
                    </a:ext>
                  </a:extLst>
                </a:gridCol>
                <a:gridCol w="634746">
                  <a:extLst>
                    <a:ext uri="{9D8B030D-6E8A-4147-A177-3AD203B41FA5}">
                      <a16:colId xmlns:a16="http://schemas.microsoft.com/office/drawing/2014/main" val="20005"/>
                    </a:ext>
                  </a:extLst>
                </a:gridCol>
                <a:gridCol w="634746">
                  <a:extLst>
                    <a:ext uri="{9D8B030D-6E8A-4147-A177-3AD203B41FA5}">
                      <a16:colId xmlns:a16="http://schemas.microsoft.com/office/drawing/2014/main" val="20006"/>
                    </a:ext>
                  </a:extLst>
                </a:gridCol>
                <a:gridCol w="634746">
                  <a:extLst>
                    <a:ext uri="{9D8B030D-6E8A-4147-A177-3AD203B41FA5}">
                      <a16:colId xmlns:a16="http://schemas.microsoft.com/office/drawing/2014/main" val="20007"/>
                    </a:ext>
                  </a:extLst>
                </a:gridCol>
                <a:gridCol w="634746">
                  <a:extLst>
                    <a:ext uri="{9D8B030D-6E8A-4147-A177-3AD203B41FA5}">
                      <a16:colId xmlns:a16="http://schemas.microsoft.com/office/drawing/2014/main" val="20008"/>
                    </a:ext>
                  </a:extLst>
                </a:gridCol>
                <a:gridCol w="634746">
                  <a:extLst>
                    <a:ext uri="{9D8B030D-6E8A-4147-A177-3AD203B41FA5}">
                      <a16:colId xmlns:a16="http://schemas.microsoft.com/office/drawing/2014/main" val="20009"/>
                    </a:ext>
                  </a:extLst>
                </a:gridCol>
                <a:gridCol w="634746">
                  <a:extLst>
                    <a:ext uri="{9D8B030D-6E8A-4147-A177-3AD203B41FA5}">
                      <a16:colId xmlns:a16="http://schemas.microsoft.com/office/drawing/2014/main" val="20010"/>
                    </a:ext>
                  </a:extLst>
                </a:gridCol>
                <a:gridCol w="634746">
                  <a:extLst>
                    <a:ext uri="{9D8B030D-6E8A-4147-A177-3AD203B41FA5}">
                      <a16:colId xmlns:a16="http://schemas.microsoft.com/office/drawing/2014/main" val="20011"/>
                    </a:ext>
                  </a:extLst>
                </a:gridCol>
                <a:gridCol w="634746">
                  <a:extLst>
                    <a:ext uri="{9D8B030D-6E8A-4147-A177-3AD203B41FA5}">
                      <a16:colId xmlns:a16="http://schemas.microsoft.com/office/drawing/2014/main" val="20012"/>
                    </a:ext>
                  </a:extLst>
                </a:gridCol>
                <a:gridCol w="634746">
                  <a:extLst>
                    <a:ext uri="{9D8B030D-6E8A-4147-A177-3AD203B41FA5}">
                      <a16:colId xmlns:a16="http://schemas.microsoft.com/office/drawing/2014/main" val="20013"/>
                    </a:ext>
                  </a:extLst>
                </a:gridCol>
              </a:tblGrid>
              <a:tr h="370840">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3</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4</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5</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6</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7</a:t>
                      </a:r>
                      <a:endParaRPr lang="en-US" dirty="0"/>
                    </a:p>
                  </a:txBody>
                  <a:tcPr anchor="ctr"/>
                </a:tc>
                <a:tc>
                  <a:txBody>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8</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9</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10</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11</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12</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t>
                      </a:r>
                      <a:r>
                        <a:rPr lang="en-US" b="1" baseline="-25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13</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a:t>#</a:t>
                      </a:r>
                    </a:p>
                  </a:txBody>
                  <a:tcPr anchor="ctr"/>
                </a:tc>
                <a:tc>
                  <a:txBody>
                    <a:bodyPr/>
                    <a:lstStyle/>
                    <a:p>
                      <a:pPr algn="ctr"/>
                      <a:r>
                        <a:rPr lang="en-US" dirty="0"/>
                        <a:t>9</a:t>
                      </a:r>
                    </a:p>
                  </a:txBody>
                  <a:tcPr anchor="ctr"/>
                </a:tc>
                <a:tc>
                  <a:txBody>
                    <a:bodyPr/>
                    <a:lstStyle/>
                    <a:p>
                      <a:pPr algn="ctr"/>
                      <a:r>
                        <a:rPr lang="en-US" dirty="0"/>
                        <a:t>0</a:t>
                      </a:r>
                    </a:p>
                  </a:txBody>
                  <a:tcPr anchor="ctr"/>
                </a:tc>
                <a:tc>
                  <a:txBody>
                    <a:bodyPr/>
                    <a:lstStyle/>
                    <a:p>
                      <a:pPr algn="ctr"/>
                      <a:r>
                        <a:rPr lang="en-US" dirty="0"/>
                        <a:t>9</a:t>
                      </a:r>
                    </a:p>
                  </a:txBody>
                  <a:tcPr anchor="ctr"/>
                </a:tc>
                <a:tc>
                  <a:txBody>
                    <a:bodyPr/>
                    <a:lstStyle/>
                    <a:p>
                      <a:pPr algn="ctr"/>
                      <a:r>
                        <a:rPr lang="en-US" dirty="0"/>
                        <a:t>25</a:t>
                      </a:r>
                    </a:p>
                  </a:txBody>
                  <a:tcPr anchor="ctr"/>
                </a:tc>
                <a:tc>
                  <a:txBody>
                    <a:bodyPr/>
                    <a:lstStyle/>
                    <a:p>
                      <a:pPr algn="ctr"/>
                      <a:r>
                        <a:rPr lang="en-US" dirty="0"/>
                        <a:t>50</a:t>
                      </a:r>
                    </a:p>
                  </a:txBody>
                  <a:tcPr anchor="ctr"/>
                </a:tc>
                <a:tc>
                  <a:txBody>
                    <a:bodyPr/>
                    <a:lstStyle/>
                    <a:p>
                      <a:pPr algn="ctr"/>
                      <a:r>
                        <a:rPr lang="en-US" dirty="0"/>
                        <a:t>86</a:t>
                      </a:r>
                    </a:p>
                  </a:txBody>
                  <a:tcPr anchor="ctr"/>
                </a:tc>
                <a:tc>
                  <a:txBody>
                    <a:bodyPr/>
                    <a:lstStyle/>
                    <a:p>
                      <a:pPr algn="ctr"/>
                      <a:r>
                        <a:rPr lang="en-US" dirty="0"/>
                        <a:t>135</a:t>
                      </a:r>
                    </a:p>
                  </a:txBody>
                  <a:tcPr anchor="ctr"/>
                </a:tc>
                <a:tc>
                  <a:txBody>
                    <a:bodyPr/>
                    <a:lstStyle/>
                    <a:p>
                      <a:pPr algn="ctr"/>
                      <a:r>
                        <a:rPr lang="en-US" dirty="0"/>
                        <a:t>199</a:t>
                      </a:r>
                    </a:p>
                  </a:txBody>
                  <a:tcPr anchor="ctr"/>
                </a:tc>
                <a:tc>
                  <a:txBody>
                    <a:bodyPr/>
                    <a:lstStyle/>
                    <a:p>
                      <a:pPr algn="ctr"/>
                      <a:r>
                        <a:rPr lang="en-US" dirty="0"/>
                        <a:t>280</a:t>
                      </a:r>
                    </a:p>
                  </a:txBody>
                  <a:tcPr anchor="ctr"/>
                </a:tc>
                <a:tc>
                  <a:txBody>
                    <a:bodyPr/>
                    <a:lstStyle/>
                    <a:p>
                      <a:pPr algn="ctr"/>
                      <a:r>
                        <a:rPr lang="en-US" dirty="0"/>
                        <a:t>380</a:t>
                      </a:r>
                    </a:p>
                  </a:txBody>
                  <a:tcPr anchor="ctr"/>
                </a:tc>
                <a:tc>
                  <a:txBody>
                    <a:bodyPr/>
                    <a:lstStyle/>
                    <a:p>
                      <a:pPr algn="ctr"/>
                      <a:r>
                        <a:rPr lang="en-US" dirty="0"/>
                        <a:t>501</a:t>
                      </a:r>
                    </a:p>
                  </a:txBody>
                  <a:tcPr anchor="ctr"/>
                </a:tc>
                <a:tc>
                  <a:txBody>
                    <a:bodyPr/>
                    <a:lstStyle/>
                    <a:p>
                      <a:pPr algn="ctr"/>
                      <a:r>
                        <a:rPr lang="en-US" dirty="0"/>
                        <a:t>645</a:t>
                      </a:r>
                    </a:p>
                  </a:txBody>
                  <a:tcPr anchor="ctr"/>
                </a:tc>
                <a:tc>
                  <a:txBody>
                    <a:bodyPr/>
                    <a:lstStyle/>
                    <a:p>
                      <a:pPr algn="ctr"/>
                      <a:r>
                        <a:rPr lang="en-US" dirty="0"/>
                        <a:t>814</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85191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Coding Style Guide</a:t>
            </a:r>
          </a:p>
          <a:p>
            <a:r>
              <a:rPr lang="en-US" dirty="0"/>
              <a:t>Stub Code</a:t>
            </a:r>
          </a:p>
          <a:p>
            <a:r>
              <a:rPr lang="en-US" dirty="0"/>
              <a:t>Function Definition</a:t>
            </a:r>
          </a:p>
          <a:p>
            <a:r>
              <a:rPr lang="en-US" dirty="0"/>
              <a:t>Why, How, When, and What of Functions</a:t>
            </a:r>
          </a:p>
          <a:p>
            <a:r>
              <a:rPr lang="en-US" dirty="0"/>
              <a:t>Function Basics</a:t>
            </a:r>
          </a:p>
          <a:p>
            <a:r>
              <a:rPr lang="en-US" dirty="0"/>
              <a:t>Scope Rules</a:t>
            </a:r>
          </a:p>
          <a:p>
            <a:r>
              <a:rPr lang="en-US" dirty="0"/>
              <a:t>Storage Class </a:t>
            </a:r>
            <a:r>
              <a:rPr lang="en-US" dirty="0" err="1"/>
              <a:t>Specifiers</a:t>
            </a:r>
            <a:endParaRPr lang="en-US" dirty="0"/>
          </a:p>
          <a:p>
            <a:r>
              <a:rPr lang="en-US" dirty="0"/>
              <a:t>Header Files</a:t>
            </a:r>
          </a:p>
          <a:p>
            <a:r>
              <a:rPr lang="en-US" dirty="0"/>
              <a:t>Recursion</a:t>
            </a:r>
          </a:p>
          <a:p>
            <a:endParaRPr lang="en-US" dirty="0"/>
          </a:p>
        </p:txBody>
      </p:sp>
    </p:spTree>
    <p:extLst>
      <p:ext uri="{BB962C8B-B14F-4D97-AF65-F5344CB8AC3E}">
        <p14:creationId xmlns:p14="http://schemas.microsoft.com/office/powerpoint/2010/main" val="46177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Recommendations</a:t>
            </a:r>
          </a:p>
          <a:p>
            <a:pPr marL="457200" indent="-457200">
              <a:buAutoNum type="arabicPeriod"/>
            </a:pPr>
            <a:r>
              <a:rPr lang="en-US" dirty="0">
                <a:solidFill>
                  <a:schemeClr val="accent2"/>
                </a:solidFill>
              </a:rPr>
              <a:t>Comments</a:t>
            </a:r>
          </a:p>
          <a:p>
            <a:pPr marL="857250" lvl="1" indent="-457200"/>
            <a:r>
              <a:rPr lang="en-US" dirty="0">
                <a:solidFill>
                  <a:schemeClr val="accent2"/>
                </a:solidFill>
              </a:rPr>
              <a:t>Use a standardized documentation box for functions</a:t>
            </a:r>
          </a:p>
          <a:p>
            <a:pPr marL="457200" indent="-457200">
              <a:buAutoNum type="arabicPeriod"/>
            </a:pPr>
            <a:r>
              <a:rPr lang="en-US" dirty="0">
                <a:solidFill>
                  <a:schemeClr val="accent2"/>
                </a:solidFill>
              </a:rPr>
              <a:t>Don’t Repeat Yourself (DRY)</a:t>
            </a:r>
          </a:p>
          <a:p>
            <a:pPr marL="857250" lvl="1" indent="-457200"/>
            <a:r>
              <a:rPr lang="en-US" dirty="0">
                <a:solidFill>
                  <a:schemeClr val="accent2"/>
                </a:solidFill>
              </a:rPr>
              <a:t>Divide a big problem into several smaller problems</a:t>
            </a:r>
          </a:p>
          <a:p>
            <a:pPr marL="857250" lvl="1" indent="-457200"/>
            <a:r>
              <a:rPr lang="en-US" dirty="0">
                <a:solidFill>
                  <a:schemeClr val="accent2"/>
                </a:solidFill>
              </a:rPr>
              <a:t>Small solutions can become repeatable functions</a:t>
            </a:r>
          </a:p>
          <a:p>
            <a:pPr marL="457200" indent="-457200">
              <a:buFont typeface="+mj-lt"/>
              <a:buAutoNum type="arabicPeriod"/>
            </a:pPr>
            <a:r>
              <a:rPr lang="en-US" dirty="0"/>
              <a:t>General Formatting</a:t>
            </a:r>
          </a:p>
          <a:p>
            <a:pPr marL="457200" indent="-457200">
              <a:buFont typeface="+mj-lt"/>
              <a:buAutoNum type="arabicPeriod"/>
            </a:pPr>
            <a:r>
              <a:rPr lang="en-US" dirty="0"/>
              <a:t>Indent/Brace Style</a:t>
            </a:r>
          </a:p>
          <a:p>
            <a:pPr marL="457200" indent="-457200">
              <a:buFont typeface="+mj-lt"/>
              <a:buAutoNum type="arabicPeriod"/>
            </a:pPr>
            <a:r>
              <a:rPr lang="en-US" dirty="0"/>
              <a:t>Variables</a:t>
            </a:r>
          </a:p>
          <a:p>
            <a:pPr marL="457200" indent="-457200">
              <a:buAutoNum type="arabicPeriod"/>
            </a:pPr>
            <a:endParaRPr lang="en-US" dirty="0"/>
          </a:p>
        </p:txBody>
      </p:sp>
    </p:spTree>
    <p:extLst>
      <p:ext uri="{BB962C8B-B14F-4D97-AF65-F5344CB8AC3E}">
        <p14:creationId xmlns:p14="http://schemas.microsoft.com/office/powerpoint/2010/main" val="46410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990600"/>
            <a:ext cx="8294687" cy="4725988"/>
          </a:xfrm>
        </p:spPr>
        <p:txBody>
          <a:bodyPr/>
          <a:lstStyle/>
          <a:p>
            <a:r>
              <a:rPr lang="en-US" dirty="0"/>
              <a:t>Presentations will no longer show shell code</a:t>
            </a:r>
          </a:p>
          <a:p>
            <a:r>
              <a:rPr lang="en-US" dirty="0"/>
              <a:t>This objective focuses on external functions</a:t>
            </a:r>
          </a:p>
          <a:p>
            <a:r>
              <a:rPr lang="en-US" dirty="0"/>
              <a:t>Students will be expected to write shell code</a:t>
            </a:r>
          </a:p>
          <a:p>
            <a:endParaRPr lang="en-US" dirty="0"/>
          </a:p>
          <a:p>
            <a:endParaRPr lang="en-US" dirty="0"/>
          </a:p>
        </p:txBody>
      </p:sp>
      <p:sp>
        <p:nvSpPr>
          <p:cNvPr id="4" name="Content Placeholder 2"/>
          <p:cNvSpPr txBox="1">
            <a:spLocks/>
          </p:cNvSpPr>
          <p:nvPr/>
        </p:nvSpPr>
        <p:spPr bwMode="auto">
          <a:xfrm>
            <a:off x="424657" y="2286000"/>
            <a:ext cx="8294687" cy="42672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void </a:t>
            </a:r>
            <a:r>
              <a:rPr lang="en-US" sz="1800" kern="0" dirty="0" err="1">
                <a:latin typeface="Courier New" panose="02070309020205020404" pitchFamily="49" charset="0"/>
                <a:cs typeface="Courier New" panose="02070309020205020404" pitchFamily="49" charset="0"/>
              </a:rPr>
              <a:t>my_function</a:t>
            </a:r>
            <a:r>
              <a:rPr lang="en-US" sz="1800" kern="0" dirty="0">
                <a:latin typeface="Courier New" panose="02070309020205020404" pitchFamily="49" charset="0"/>
                <a:cs typeface="Courier New" panose="02070309020205020404" pitchFamily="49" charset="0"/>
              </a:rPr>
              <a:t>(void);		</a:t>
            </a:r>
            <a:r>
              <a:rPr lang="en-US" sz="1800" kern="0" dirty="0">
                <a:solidFill>
                  <a:schemeClr val="accent2"/>
                </a:solidFill>
                <a:latin typeface="Courier New" panose="02070309020205020404" pitchFamily="49" charset="0"/>
                <a:cs typeface="Courier New" panose="02070309020205020404" pitchFamily="49" charset="0"/>
              </a:rPr>
              <a:t>// Function prototype</a:t>
            </a: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a:solidFill>
                  <a:schemeClr val="accent2"/>
                </a:solidFill>
                <a:latin typeface="Courier New" panose="02070309020205020404" pitchFamily="49" charset="0"/>
                <a:cs typeface="Courier New" panose="02070309020205020404" pitchFamily="49" charset="0"/>
              </a:rPr>
              <a:t>/* main() presumably calls </a:t>
            </a:r>
            <a:r>
              <a:rPr lang="en-US" sz="1800" kern="0" dirty="0" err="1">
                <a:solidFill>
                  <a:schemeClr val="accent2"/>
                </a:solidFill>
                <a:latin typeface="Courier New" panose="02070309020205020404" pitchFamily="49" charset="0"/>
                <a:cs typeface="Courier New" panose="02070309020205020404" pitchFamily="49" charset="0"/>
              </a:rPr>
              <a:t>my_function</a:t>
            </a:r>
            <a:r>
              <a:rPr lang="en-US" sz="1800" kern="0" dirty="0">
                <a:solidFill>
                  <a:schemeClr val="accent2"/>
                </a:solidFill>
                <a:latin typeface="Courier New" panose="02070309020205020404" pitchFamily="49" charset="0"/>
                <a:cs typeface="Courier New" panose="02070309020205020404" pitchFamily="49" charset="0"/>
              </a:rPr>
              <a:t>() */</a:t>
            </a:r>
            <a:r>
              <a:rPr lang="en-US" sz="1800" kern="0" dirty="0">
                <a:latin typeface="Courier New" panose="02070309020205020404" pitchFamily="49" charset="0"/>
                <a:cs typeface="Courier New" panose="02070309020205020404" pitchFamily="49" charset="0"/>
              </a:rPr>
              <a:t>	</a:t>
            </a:r>
          </a:p>
          <a:p>
            <a:pPr marL="0" indent="0">
              <a:buFontTx/>
              <a:buNone/>
            </a:pPr>
            <a:r>
              <a:rPr lang="en-US" sz="1800" kern="0" dirty="0">
                <a:latin typeface="Courier New" panose="02070309020205020404" pitchFamily="49" charset="0"/>
                <a:cs typeface="Courier New" panose="02070309020205020404" pitchFamily="49" charset="0"/>
              </a:rPr>
              <a:t>	[...]				</a:t>
            </a:r>
            <a:r>
              <a:rPr lang="en-US" sz="1800" kern="0" dirty="0">
                <a:solidFill>
                  <a:schemeClr val="accent2"/>
                </a:solidFill>
                <a:latin typeface="Courier New" panose="02070309020205020404" pitchFamily="49" charset="0"/>
                <a:cs typeface="Courier New" panose="02070309020205020404" pitchFamily="49" charset="0"/>
              </a:rPr>
              <a:t>// Students write main()</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void </a:t>
            </a:r>
            <a:r>
              <a:rPr lang="en-US" sz="1800" kern="0" dirty="0" err="1">
                <a:latin typeface="Courier New" panose="02070309020205020404" pitchFamily="49" charset="0"/>
                <a:cs typeface="Courier New" panose="02070309020205020404" pitchFamily="49" charset="0"/>
              </a:rPr>
              <a:t>my_function</a:t>
            </a:r>
            <a:r>
              <a:rPr lang="en-US" sz="1800" kern="0" dirty="0">
                <a:latin typeface="Courier New" panose="02070309020205020404" pitchFamily="49" charset="0"/>
                <a:cs typeface="Courier New" panose="02070309020205020404" pitchFamily="49" charset="0"/>
              </a:rPr>
              <a:t>(void)		</a:t>
            </a:r>
            <a:r>
              <a:rPr lang="en-US" sz="1800" kern="0" dirty="0">
                <a:solidFill>
                  <a:schemeClr val="accent2"/>
                </a:solidFill>
                <a:latin typeface="Courier New" panose="02070309020205020404" pitchFamily="49" charset="0"/>
                <a:cs typeface="Courier New" panose="02070309020205020404" pitchFamily="49" charset="0"/>
              </a:rPr>
              <a:t>// Function definition</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printf</a:t>
            </a:r>
            <a:r>
              <a:rPr lang="en-US" sz="1800" kern="0" dirty="0">
                <a:latin typeface="Courier New" panose="02070309020205020404" pitchFamily="49" charset="0"/>
                <a:cs typeface="Courier New" panose="02070309020205020404" pitchFamily="49" charset="0"/>
              </a:rPr>
              <a:t>(“</a:t>
            </a:r>
            <a:r>
              <a:rPr lang="en-US" sz="1800" kern="0" dirty="0" err="1">
                <a:latin typeface="Courier New" panose="02070309020205020404" pitchFamily="49" charset="0"/>
                <a:cs typeface="Courier New" panose="02070309020205020404" pitchFamily="49" charset="0"/>
              </a:rPr>
              <a:t>Yatta</a:t>
            </a:r>
            <a:r>
              <a:rPr lang="en-US" sz="1800" kern="0" dirty="0">
                <a:latin typeface="Courier New" panose="02070309020205020404" pitchFamily="49" charset="0"/>
                <a:cs typeface="Courier New" panose="02070309020205020404" pitchFamily="49" charset="0"/>
              </a:rPr>
              <a:t>! \n”);		</a:t>
            </a:r>
            <a:r>
              <a:rPr lang="en-US" sz="1800" kern="0" dirty="0">
                <a:solidFill>
                  <a:schemeClr val="accent2"/>
                </a:solidFill>
                <a:latin typeface="Courier New" panose="02070309020205020404" pitchFamily="49" charset="0"/>
                <a:cs typeface="Courier New" panose="02070309020205020404" pitchFamily="49" charset="0"/>
              </a:rPr>
              <a:t>// Does something</a:t>
            </a:r>
          </a:p>
          <a:p>
            <a:pPr marL="0" indent="0">
              <a:buFontTx/>
              <a:buNone/>
            </a:pPr>
            <a:r>
              <a:rPr lang="en-US" sz="1800" kern="0" dirty="0">
                <a:latin typeface="Courier New" panose="02070309020205020404" pitchFamily="49" charset="0"/>
                <a:cs typeface="Courier New" panose="02070309020205020404" pitchFamily="49" charset="0"/>
              </a:rPr>
              <a:t>	return;			</a:t>
            </a:r>
            <a:r>
              <a:rPr lang="en-US" sz="1800" kern="0" dirty="0">
                <a:solidFill>
                  <a:schemeClr val="accent2"/>
                </a:solidFill>
                <a:latin typeface="Courier New" panose="02070309020205020404" pitchFamily="49" charset="0"/>
                <a:cs typeface="Courier New" panose="02070309020205020404" pitchFamily="49" charset="0"/>
              </a:rPr>
              <a:t>// Ends</a:t>
            </a:r>
          </a:p>
          <a:p>
            <a:pPr marL="0" indent="0">
              <a:buFontTx/>
              <a:buNone/>
            </a:pPr>
            <a:r>
              <a:rPr lang="en-US" sz="1800" kern="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420624" y="2286000"/>
            <a:ext cx="8294687" cy="4270248"/>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void </a:t>
            </a:r>
            <a:r>
              <a:rPr lang="en-US" sz="1800" kern="0" dirty="0" err="1">
                <a:latin typeface="Courier New" panose="02070309020205020404" pitchFamily="49" charset="0"/>
                <a:cs typeface="Courier New" panose="02070309020205020404" pitchFamily="49" charset="0"/>
              </a:rPr>
              <a:t>my_function</a:t>
            </a:r>
            <a:r>
              <a:rPr lang="en-US" sz="1800" kern="0" dirty="0">
                <a:latin typeface="Courier New" panose="02070309020205020404" pitchFamily="49" charset="0"/>
                <a:cs typeface="Courier New" panose="02070309020205020404" pitchFamily="49" charset="0"/>
              </a:rPr>
              <a:t>(void);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a:t>
            </a:r>
          </a:p>
          <a:p>
            <a:pPr marL="0" indent="0">
              <a:buFontTx/>
              <a:buNone/>
            </a:pPr>
            <a:r>
              <a:rPr lang="en-US" sz="1800" kern="0" dirty="0">
                <a:latin typeface="Courier New" panose="02070309020205020404" pitchFamily="49" charset="0"/>
                <a:cs typeface="Courier New" panose="02070309020205020404" pitchFamily="49" charset="0"/>
              </a:rPr>
              <a:t>	[...]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void </a:t>
            </a:r>
            <a:r>
              <a:rPr lang="en-US" sz="1800" kern="0" dirty="0" err="1">
                <a:latin typeface="Courier New" panose="02070309020205020404" pitchFamily="49" charset="0"/>
                <a:cs typeface="Courier New" panose="02070309020205020404" pitchFamily="49" charset="0"/>
              </a:rPr>
              <a:t>my_function</a:t>
            </a:r>
            <a:r>
              <a:rPr lang="en-US" sz="1800" kern="0" dirty="0">
                <a:latin typeface="Courier New" panose="02070309020205020404" pitchFamily="49" charset="0"/>
                <a:cs typeface="Courier New" panose="02070309020205020404" pitchFamily="49" charset="0"/>
              </a:rPr>
              <a:t>(void)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printf</a:t>
            </a:r>
            <a:r>
              <a:rPr lang="en-US" sz="1800" kern="0" dirty="0">
                <a:latin typeface="Courier New" panose="02070309020205020404" pitchFamily="49" charset="0"/>
                <a:cs typeface="Courier New" panose="02070309020205020404" pitchFamily="49" charset="0"/>
              </a:rPr>
              <a:t>(“</a:t>
            </a:r>
            <a:r>
              <a:rPr lang="en-US" sz="1800" kern="0" dirty="0" err="1">
                <a:latin typeface="Courier New" panose="02070309020205020404" pitchFamily="49" charset="0"/>
                <a:cs typeface="Courier New" panose="02070309020205020404" pitchFamily="49" charset="0"/>
              </a:rPr>
              <a:t>Yatta</a:t>
            </a:r>
            <a:r>
              <a:rPr lang="en-US" sz="1800" kern="0" dirty="0">
                <a:latin typeface="Courier New" panose="02070309020205020404" pitchFamily="49" charset="0"/>
                <a:cs typeface="Courier New" panose="02070309020205020404" pitchFamily="49" charset="0"/>
              </a:rPr>
              <a:t>! \n”);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	return;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Stub Code</a:t>
            </a:r>
          </a:p>
        </p:txBody>
      </p:sp>
    </p:spTree>
    <p:extLst>
      <p:ext uri="{BB962C8B-B14F-4D97-AF65-F5344CB8AC3E}">
        <p14:creationId xmlns:p14="http://schemas.microsoft.com/office/powerpoint/2010/main" val="268562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lstStyle/>
          <a:p>
            <a:r>
              <a:rPr lang="en-US" dirty="0"/>
              <a:t>Blocks of code that perform something productive</a:t>
            </a:r>
          </a:p>
          <a:p>
            <a:r>
              <a:rPr lang="en-US" dirty="0"/>
              <a:t>Sometimes functions take input</a:t>
            </a:r>
          </a:p>
          <a:p>
            <a:r>
              <a:rPr lang="en-US" dirty="0"/>
              <a:t>Sometimes functions return output</a:t>
            </a:r>
          </a:p>
          <a:p>
            <a:r>
              <a:rPr lang="en-US" dirty="0"/>
              <a:t>Many functions are defined in built-in libraries</a:t>
            </a:r>
          </a:p>
          <a:p>
            <a:r>
              <a:rPr lang="en-US" dirty="0"/>
              <a:t>Functions may be written by programmers</a:t>
            </a:r>
          </a:p>
          <a:p>
            <a:r>
              <a:rPr lang="en-US" dirty="0"/>
              <a:t>Examples:</a:t>
            </a:r>
          </a:p>
          <a:p>
            <a:pPr marL="914400" lvl="1" indent="-457200">
              <a:buFont typeface="+mj-lt"/>
              <a:buAutoNum type="arabicPeriod"/>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main(void)</a:t>
            </a:r>
          </a:p>
          <a:p>
            <a:pPr marL="914400" lvl="1" indent="-457200">
              <a:buFont typeface="+mj-lt"/>
              <a:buAutoNum type="arabicPeriod"/>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getchar</a:t>
            </a:r>
            <a:r>
              <a:rPr lang="en-US" dirty="0">
                <a:latin typeface="Courier New" panose="02070309020205020404" pitchFamily="49" charset="0"/>
                <a:cs typeface="Courier New" panose="02070309020205020404" pitchFamily="49" charset="0"/>
              </a:rPr>
              <a:t>(void)</a:t>
            </a:r>
          </a:p>
          <a:p>
            <a:pPr marL="914400" lvl="1" indent="-457200">
              <a:buFont typeface="+mj-lt"/>
              <a:buAutoNum type="arabicPeriod"/>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putchar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c)</a:t>
            </a:r>
          </a:p>
          <a:p>
            <a:pPr marL="914400" lvl="1" indent="-457200">
              <a:buFont typeface="+mj-lt"/>
              <a:buAutoNum type="arabicPeriod"/>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putc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char, FILE *stream)</a:t>
            </a:r>
          </a:p>
          <a:p>
            <a:pPr marL="914400" lvl="1" indent="-457200">
              <a:buFont typeface="+mj-lt"/>
              <a:buAutoNum type="arabicPeriod"/>
            </a:pPr>
            <a:r>
              <a:rPr lang="en-US" dirty="0">
                <a:latin typeface="Courier New" panose="02070309020205020404" pitchFamily="49" charset="0"/>
                <a:cs typeface="Courier New" panose="02070309020205020404" pitchFamily="49" charset="0"/>
              </a:rPr>
              <a:t>float </a:t>
            </a:r>
            <a:r>
              <a:rPr lang="en-US" dirty="0" err="1">
                <a:latin typeface="Courier New" panose="02070309020205020404" pitchFamily="49" charset="0"/>
                <a:cs typeface="Courier New" panose="02070309020205020404" pitchFamily="49" charset="0"/>
              </a:rPr>
              <a:t>calc_my_average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total,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a:t>
            </a:r>
            <a:r>
              <a:rPr lang="en-US" dirty="0">
                <a:latin typeface="Courier New" panose="02070309020205020404" pitchFamily="49" charset="0"/>
                <a:cs typeface="Courier New" panose="02070309020205020404" pitchFamily="49" charset="0"/>
              </a:rPr>
              <a:t>)</a:t>
            </a:r>
          </a:p>
          <a:p>
            <a:pPr marL="914400" lvl="1" indent="-457200">
              <a:buFont typeface="+mj-lt"/>
              <a:buAutoNum type="arabicPeriod"/>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char *format, ...)</a:t>
            </a:r>
          </a:p>
          <a:p>
            <a:pPr lvl="1"/>
            <a:endParaRPr lang="en-US" dirty="0"/>
          </a:p>
          <a:p>
            <a:pPr lvl="1"/>
            <a:endParaRPr lang="en-US" dirty="0"/>
          </a:p>
        </p:txBody>
      </p:sp>
    </p:spTree>
    <p:extLst>
      <p:ext uri="{BB962C8B-B14F-4D97-AF65-F5344CB8AC3E}">
        <p14:creationId xmlns:p14="http://schemas.microsoft.com/office/powerpoint/2010/main" val="183422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Write a Function?</a:t>
            </a:r>
          </a:p>
        </p:txBody>
      </p:sp>
      <p:sp>
        <p:nvSpPr>
          <p:cNvPr id="3" name="Content Placeholder 2"/>
          <p:cNvSpPr>
            <a:spLocks noGrp="1"/>
          </p:cNvSpPr>
          <p:nvPr>
            <p:ph idx="1"/>
          </p:nvPr>
        </p:nvSpPr>
        <p:spPr/>
        <p:txBody>
          <a:bodyPr/>
          <a:lstStyle/>
          <a:p>
            <a:r>
              <a:rPr lang="en-US" dirty="0"/>
              <a:t>Reusability – Once a function is defined, it can be used over and over again</a:t>
            </a:r>
          </a:p>
          <a:p>
            <a:r>
              <a:rPr lang="en-US" dirty="0"/>
              <a:t>Brevity – Redundant algorithms broken out into functions will shorten code</a:t>
            </a:r>
          </a:p>
          <a:p>
            <a:r>
              <a:rPr lang="en-US" dirty="0"/>
              <a:t>Efficiency – Changes to functions alleviate the need to make multiple modifications</a:t>
            </a:r>
          </a:p>
          <a:p>
            <a:r>
              <a:rPr lang="en-US" dirty="0"/>
              <a:t>Abstraction – You don’t have to know how a function works inside to use it </a:t>
            </a:r>
          </a:p>
          <a:p>
            <a:r>
              <a:rPr lang="en-US" dirty="0"/>
              <a:t>Testing – Easier to test small parts of our program in isolation from the rest</a:t>
            </a:r>
          </a:p>
          <a:p>
            <a:r>
              <a:rPr lang="en-US" dirty="0"/>
              <a:t>Clean Memory – Function variables only live as long as the function*</a:t>
            </a:r>
          </a:p>
        </p:txBody>
      </p:sp>
      <p:sp>
        <p:nvSpPr>
          <p:cNvPr id="4" name="TextBox 3"/>
          <p:cNvSpPr txBox="1"/>
          <p:nvPr/>
        </p:nvSpPr>
        <p:spPr>
          <a:xfrm>
            <a:off x="-533400" y="6230779"/>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 always the case depending on the declaration</a:t>
            </a:r>
          </a:p>
        </p:txBody>
      </p:sp>
    </p:spTree>
    <p:extLst>
      <p:ext uri="{BB962C8B-B14F-4D97-AF65-F5344CB8AC3E}">
        <p14:creationId xmlns:p14="http://schemas.microsoft.com/office/powerpoint/2010/main" val="282858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 Function</a:t>
            </a:r>
          </a:p>
        </p:txBody>
      </p:sp>
      <p:sp>
        <p:nvSpPr>
          <p:cNvPr id="3" name="Content Placeholder 2"/>
          <p:cNvSpPr>
            <a:spLocks noGrp="1"/>
          </p:cNvSpPr>
          <p:nvPr>
            <p:ph idx="1"/>
          </p:nvPr>
        </p:nvSpPr>
        <p:spPr/>
        <p:txBody>
          <a:bodyPr/>
          <a:lstStyle/>
          <a:p>
            <a:pPr marL="457200" indent="-457200">
              <a:buFont typeface="+mj-lt"/>
              <a:buAutoNum type="arabicPeriod"/>
            </a:pPr>
            <a:r>
              <a:rPr lang="en-US" dirty="0"/>
              <a:t>Purpose – Define the single specific task the function will accomplish</a:t>
            </a:r>
          </a:p>
          <a:p>
            <a:pPr marL="457200" indent="-457200">
              <a:buFont typeface="+mj-lt"/>
              <a:buAutoNum type="arabicPeriod"/>
            </a:pPr>
            <a:r>
              <a:rPr lang="en-US" dirty="0"/>
              <a:t>Input – Define the necessary information the function needs (parameters)</a:t>
            </a:r>
          </a:p>
          <a:p>
            <a:pPr marL="457200" indent="-457200">
              <a:buFont typeface="+mj-lt"/>
              <a:buAutoNum type="arabicPeriod"/>
            </a:pPr>
            <a:r>
              <a:rPr lang="en-US" dirty="0"/>
              <a:t>Local Variables – Define the internal data variables needed to solve the problem</a:t>
            </a:r>
          </a:p>
          <a:p>
            <a:pPr marL="457200" indent="-457200">
              <a:buFont typeface="+mj-lt"/>
              <a:buAutoNum type="arabicPeriod"/>
            </a:pPr>
            <a:r>
              <a:rPr lang="en-US" dirty="0"/>
              <a:t>Algorithm – Decide on the steps the function will use to accomplish its purpose (code block)</a:t>
            </a:r>
          </a:p>
          <a:p>
            <a:pPr marL="457200" indent="-457200">
              <a:buFont typeface="+mj-lt"/>
              <a:buAutoNum type="arabicPeriod"/>
            </a:pPr>
            <a:r>
              <a:rPr lang="en-US" dirty="0"/>
              <a:t>Output – Determine the information provided for both success and failure (return value)</a:t>
            </a:r>
          </a:p>
          <a:p>
            <a:pPr marL="457200" indent="-457200">
              <a:buFont typeface="+mj-lt"/>
              <a:buAutoNum type="arabicPeriod"/>
            </a:pPr>
            <a:endParaRPr lang="en-US" dirty="0"/>
          </a:p>
        </p:txBody>
      </p:sp>
    </p:spTree>
    <p:extLst>
      <p:ext uri="{BB962C8B-B14F-4D97-AF65-F5344CB8AC3E}">
        <p14:creationId xmlns:p14="http://schemas.microsoft.com/office/powerpoint/2010/main" val="1688475780"/>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documentManagement>
    <_dlc_DocId xmlns="b46a1f42-d9ef-485c-a1c8-eb38d14efb06">688CW-1390982759-792</_dlc_DocId>
    <_dlc_DocIdUrl xmlns="b46a1f42-d9ef-485c-a1c8-eb38d14efb06">
      <Url>https://org1.eis.af.mil/sites/688iow/318IOG/90ios/DOT/_layouts/DocIdRedir.aspx?ID=688CW-1390982759-792</Url>
      <Description>688CW-1390982759-792</Description>
    </_dlc_DocIdUrl>
  </documentManagement>
</p:properties>
</file>

<file path=customXml/itemProps1.xml><?xml version="1.0" encoding="utf-8"?>
<ds:datastoreItem xmlns:ds="http://schemas.openxmlformats.org/officeDocument/2006/customXml" ds:itemID="{D50E8FB6-6A0D-4FBE-88A0-5FF7424151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3.xml><?xml version="1.0" encoding="utf-8"?>
<ds:datastoreItem xmlns:ds="http://schemas.openxmlformats.org/officeDocument/2006/customXml" ds:itemID="{281C2DAC-65AB-49C2-BAE7-685E1DDCDCC3}">
  <ds:schemaRefs>
    <ds:schemaRef ds:uri="http://schemas.microsoft.com/sharepoint/events"/>
  </ds:schemaRefs>
</ds:datastoreItem>
</file>

<file path=customXml/itemProps4.xml><?xml version="1.0" encoding="utf-8"?>
<ds:datastoreItem xmlns:ds="http://schemas.openxmlformats.org/officeDocument/2006/customXml" ds:itemID="{C7674591-288E-407E-B9B8-EFC3D90616AD}">
  <ds:schemaRefs>
    <ds:schemaRef ds:uri="http://www.w3.org/XML/1998/namespace"/>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purl.org/dc/terms/"/>
    <ds:schemaRef ds:uri="http://purl.org/dc/dcmitype/"/>
    <ds:schemaRef ds:uri="http://schemas.openxmlformats.org/package/2006/metadata/core-properties"/>
    <ds:schemaRef ds:uri="b46a1f42-d9ef-485c-a1c8-eb38d14efb06"/>
  </ds:schemaRefs>
</ds:datastoreItem>
</file>

<file path=docProps/app.xml><?xml version="1.0" encoding="utf-8"?>
<Properties xmlns="http://schemas.openxmlformats.org/officeDocument/2006/extended-properties" xmlns:vt="http://schemas.openxmlformats.org/officeDocument/2006/docPropsVTypes">
  <TotalTime>8859</TotalTime>
  <Words>8757</Words>
  <Application>Microsoft Office PowerPoint</Application>
  <PresentationFormat>On-screen Show (4:3)</PresentationFormat>
  <Paragraphs>1254</Paragraphs>
  <Slides>49</Slides>
  <Notes>34</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Courier New</vt:lpstr>
      <vt:lpstr>Generic</vt:lpstr>
      <vt:lpstr>Functions</vt:lpstr>
      <vt:lpstr>Teaching Steps</vt:lpstr>
      <vt:lpstr>Outline</vt:lpstr>
      <vt:lpstr>Coding Style Guide</vt:lpstr>
      <vt:lpstr>Coding Style Guide</vt:lpstr>
      <vt:lpstr>Stub Code</vt:lpstr>
      <vt:lpstr>Function Definition</vt:lpstr>
      <vt:lpstr>Why Write a Function?</vt:lpstr>
      <vt:lpstr>How to Write a Function</vt:lpstr>
      <vt:lpstr>When to Write a Function</vt:lpstr>
      <vt:lpstr>What Makes a Good Function?</vt:lpstr>
      <vt:lpstr>Function Basics</vt:lpstr>
      <vt:lpstr>Function Basics</vt:lpstr>
      <vt:lpstr>Function Basics</vt:lpstr>
      <vt:lpstr>Demonstration Lab </vt:lpstr>
      <vt:lpstr>Performance Lab</vt:lpstr>
      <vt:lpstr>Scope Rules</vt:lpstr>
      <vt:lpstr>Scope Rules</vt:lpstr>
      <vt:lpstr>Scope Rules</vt:lpstr>
      <vt:lpstr>Scope Rules</vt:lpstr>
      <vt:lpstr>Storage Class Specifiers</vt:lpstr>
      <vt:lpstr>Storage Class Specifiers</vt:lpstr>
      <vt:lpstr>Storage Class Specifiers</vt:lpstr>
      <vt:lpstr>Storage Class Specifiers</vt:lpstr>
      <vt:lpstr>Storage Class Specifiers</vt:lpstr>
      <vt:lpstr>Storage Class Specifiers</vt:lpstr>
      <vt:lpstr>Storage Class Specifiers</vt:lpstr>
      <vt:lpstr>Storage Class Specifiers</vt:lpstr>
      <vt:lpstr>Header Files</vt:lpstr>
      <vt:lpstr>Header Files</vt:lpstr>
      <vt:lpstr>Header Files</vt:lpstr>
      <vt:lpstr>Header Files</vt:lpstr>
      <vt:lpstr>Header Files</vt:lpstr>
      <vt:lpstr>Header Files</vt:lpstr>
      <vt:lpstr>Demonstration Lab </vt:lpstr>
      <vt:lpstr>baL ecnamrofreP</vt:lpstr>
      <vt:lpstr>Performance Lab</vt:lpstr>
      <vt:lpstr>Recursion</vt:lpstr>
      <vt:lpstr>Recursion</vt:lpstr>
      <vt:lpstr>Recursion</vt:lpstr>
      <vt:lpstr>Recursion</vt:lpstr>
      <vt:lpstr>Recursion</vt:lpstr>
      <vt:lpstr>Recursion</vt:lpstr>
      <vt:lpstr>Recursion</vt:lpstr>
      <vt:lpstr>Recursion</vt:lpstr>
      <vt:lpstr>Recursion</vt:lpstr>
      <vt:lpstr>Demonstration Lab </vt:lpstr>
      <vt:lpstr>Performance Lab</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372</cp:revision>
  <dcterms:created xsi:type="dcterms:W3CDTF">2012-04-23T20:09:00Z</dcterms:created>
  <dcterms:modified xsi:type="dcterms:W3CDTF">2017-08-23T20:23:09Z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2c5c695e-5578-41e0-b564-49a818372021</vt:lpwstr>
  </property>
</Properties>
</file>