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61"/>
  </p:notesMasterIdLst>
  <p:sldIdLst>
    <p:sldId id="310" r:id="rId6"/>
    <p:sldId id="312"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38" r:id="rId31"/>
    <p:sldId id="339" r:id="rId32"/>
    <p:sldId id="340" r:id="rId33"/>
    <p:sldId id="341" r:id="rId34"/>
    <p:sldId id="342" r:id="rId35"/>
    <p:sldId id="343" r:id="rId36"/>
    <p:sldId id="344" r:id="rId37"/>
    <p:sldId id="345" r:id="rId38"/>
    <p:sldId id="346" r:id="rId39"/>
    <p:sldId id="347" r:id="rId40"/>
    <p:sldId id="348" r:id="rId41"/>
    <p:sldId id="349" r:id="rId42"/>
    <p:sldId id="350" r:id="rId43"/>
    <p:sldId id="351" r:id="rId44"/>
    <p:sldId id="356" r:id="rId45"/>
    <p:sldId id="357" r:id="rId46"/>
    <p:sldId id="358" r:id="rId47"/>
    <p:sldId id="359" r:id="rId48"/>
    <p:sldId id="360" r:id="rId49"/>
    <p:sldId id="361" r:id="rId50"/>
    <p:sldId id="362" r:id="rId51"/>
    <p:sldId id="363" r:id="rId52"/>
    <p:sldId id="364" r:id="rId53"/>
    <p:sldId id="365" r:id="rId54"/>
    <p:sldId id="367" r:id="rId55"/>
    <p:sldId id="368" r:id="rId56"/>
    <p:sldId id="369" r:id="rId57"/>
    <p:sldId id="370" r:id="rId58"/>
    <p:sldId id="375" r:id="rId59"/>
    <p:sldId id="376"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3481" autoAdjust="0"/>
  </p:normalViewPr>
  <p:slideViewPr>
    <p:cSldViewPr>
      <p:cViewPr varScale="1">
        <p:scale>
          <a:sx n="59" d="100"/>
          <a:sy n="59" d="100"/>
        </p:scale>
        <p:origin x="1164"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microsoft.com/office/2015/10/relationships/revisionInfo" Target="revisionInfo.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924374-D4FC-4808-A285-1E746415DA7E}" type="datetimeFigureOut">
              <a:rPr lang="en-US" smtClean="0"/>
              <a:pPr/>
              <a:t>8/23/2017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DA04FC-0A2E-412C-9EC8-7BDEBE27C85D}" type="slidenum">
              <a:rPr lang="en-US" smtClean="0"/>
              <a:pPr/>
              <a:t>‹#›</a:t>
            </a:fld>
            <a:endParaRPr lang="en-US" dirty="0"/>
          </a:p>
        </p:txBody>
      </p:sp>
    </p:spTree>
    <p:extLst>
      <p:ext uri="{BB962C8B-B14F-4D97-AF65-F5344CB8AC3E}">
        <p14:creationId xmlns:p14="http://schemas.microsoft.com/office/powerpoint/2010/main" val="1154879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gnu.org/software/libc/manual/html_mono/libc.html#POSIX-Safety-Concept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www.gnu.org/software/libc/manual/html_mono/libc.html#POSIX-Safety-Concepts"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Deprecated function: </a:t>
            </a:r>
            <a:r>
              <a:rPr lang="en-US" i="1" dirty="0"/>
              <a:t>char *</a:t>
            </a:r>
            <a:r>
              <a:rPr lang="en-US" dirty="0"/>
              <a:t> </a:t>
            </a:r>
            <a:r>
              <a:rPr lang="en-US" b="1" dirty="0"/>
              <a:t>gets</a:t>
            </a:r>
            <a:r>
              <a:rPr lang="en-US" dirty="0"/>
              <a:t> </a:t>
            </a:r>
            <a:r>
              <a:rPr lang="en-US" i="1" dirty="0"/>
              <a:t>(char *s)</a:t>
            </a:r>
            <a:r>
              <a:rPr lang="en-US" dirty="0"/>
              <a:t>Preliminary: | MT-Safe | AS-Unsafe corrupt | AC-Unsafe lock corrupt | See </a:t>
            </a:r>
            <a:r>
              <a:rPr lang="en-US" dirty="0">
                <a:hlinkClick r:id="rId3"/>
              </a:rPr>
              <a:t>POSIX Safety Concepts</a:t>
            </a:r>
            <a:r>
              <a:rPr lang="en-US" dirty="0"/>
              <a:t>. </a:t>
            </a:r>
          </a:p>
          <a:p>
            <a:r>
              <a:rPr lang="en-US" dirty="0"/>
              <a:t>The function gets reads characters from the stream </a:t>
            </a:r>
            <a:r>
              <a:rPr lang="en-US" dirty="0" err="1"/>
              <a:t>stdin</a:t>
            </a:r>
            <a:r>
              <a:rPr lang="en-US" dirty="0"/>
              <a:t> up to the next newline character, and stores them in the string </a:t>
            </a:r>
            <a:r>
              <a:rPr lang="en-US" i="1" dirty="0"/>
              <a:t>s</a:t>
            </a:r>
            <a:r>
              <a:rPr lang="en-US" dirty="0"/>
              <a:t>. The newline character is discarded (note that this differs from the behavior of </a:t>
            </a:r>
            <a:r>
              <a:rPr lang="en-US" dirty="0" err="1"/>
              <a:t>fgets</a:t>
            </a:r>
            <a:r>
              <a:rPr lang="en-US" dirty="0"/>
              <a:t>, which copies the newline character into the string). If gets encounters a read error or end-of-file, it returns a null pointer; otherwise it returns </a:t>
            </a:r>
            <a:r>
              <a:rPr lang="en-US" i="1" dirty="0"/>
              <a:t>s</a:t>
            </a:r>
            <a:r>
              <a:rPr lang="en-US" dirty="0"/>
              <a:t>. </a:t>
            </a:r>
          </a:p>
          <a:p>
            <a:r>
              <a:rPr lang="en-US" b="1" dirty="0"/>
              <a:t>Warning:</a:t>
            </a:r>
            <a:r>
              <a:rPr lang="en-US" dirty="0"/>
              <a:t> The gets function is </a:t>
            </a:r>
            <a:r>
              <a:rPr lang="en-US" b="1" dirty="0"/>
              <a:t>very dangerous</a:t>
            </a:r>
            <a:r>
              <a:rPr lang="en-US" dirty="0"/>
              <a:t> because it provides no protection against overflowing the string </a:t>
            </a:r>
            <a:r>
              <a:rPr lang="en-US" i="1" dirty="0"/>
              <a:t>s</a:t>
            </a:r>
            <a:r>
              <a:rPr lang="en-US" dirty="0"/>
              <a:t>. The GNU C Library includes it for compatibility only. You should </a:t>
            </a:r>
            <a:r>
              <a:rPr lang="en-US" b="1" dirty="0"/>
              <a:t>always</a:t>
            </a:r>
            <a:r>
              <a:rPr lang="en-US" dirty="0"/>
              <a:t> use </a:t>
            </a:r>
            <a:r>
              <a:rPr lang="en-US" dirty="0" err="1"/>
              <a:t>fgets</a:t>
            </a:r>
            <a:r>
              <a:rPr lang="en-US" dirty="0"/>
              <a:t> or </a:t>
            </a:r>
            <a:r>
              <a:rPr lang="en-US" dirty="0" err="1"/>
              <a:t>getline</a:t>
            </a:r>
            <a:r>
              <a:rPr lang="en-US" dirty="0"/>
              <a:t> instead. To remind you of this, the linker (if using GNU </a:t>
            </a:r>
            <a:r>
              <a:rPr lang="en-US" dirty="0" err="1"/>
              <a:t>ld</a:t>
            </a:r>
            <a:r>
              <a:rPr lang="en-US" dirty="0"/>
              <a:t>) will issue a warning whenever you use gets. </a:t>
            </a:r>
          </a:p>
          <a:p>
            <a:endParaRPr lang="en-US" dirty="0"/>
          </a:p>
          <a:p>
            <a:r>
              <a:rPr lang="en-US" dirty="0"/>
              <a:t>You might use a function such as gets() or </a:t>
            </a:r>
            <a:r>
              <a:rPr lang="en-US" dirty="0" err="1"/>
              <a:t>strcpy</a:t>
            </a:r>
            <a:r>
              <a:rPr lang="en-US" dirty="0"/>
              <a:t> that isn't aware of how much memory you asked for, and consequently, how large an array you have space for. This is particularly a problem for standard library functions that work on </a:t>
            </a:r>
            <a:r>
              <a:rPr lang="en-US" dirty="0" err="1"/>
              <a:t>nul</a:t>
            </a:r>
            <a:r>
              <a:rPr lang="en-US" dirty="0"/>
              <a:t>-terminated strings such as </a:t>
            </a:r>
            <a:r>
              <a:rPr lang="en-US" dirty="0" err="1"/>
              <a:t>strcpy</a:t>
            </a:r>
            <a:r>
              <a:rPr lang="en-US" dirty="0"/>
              <a:t>, </a:t>
            </a:r>
            <a:r>
              <a:rPr lang="en-US" dirty="0" err="1"/>
              <a:t>strcat</a:t>
            </a:r>
            <a:r>
              <a:rPr lang="en-US" dirty="0"/>
              <a:t>, etc. Since they rely on finding a terminating character, if the string being worked with is too long, they'll happily overwrite the end of the buffer, and if you had declared the memory as an array, you might end up overwriting data on the stack. This is what is referred to as "smashing the stack". </a:t>
            </a:r>
            <a:br>
              <a:rPr lang="en-US" dirty="0"/>
            </a:br>
            <a:br>
              <a:rPr lang="en-US" dirty="0"/>
            </a:br>
            <a:r>
              <a:rPr lang="en-US" dirty="0"/>
              <a:t>Other dangerous functions include scanf and </a:t>
            </a:r>
            <a:r>
              <a:rPr lang="en-US" dirty="0" err="1"/>
              <a:t>sprintf</a:t>
            </a:r>
            <a:r>
              <a:rPr lang="en-US" dirty="0"/>
              <a:t> for similar reasons as gets. </a:t>
            </a:r>
            <a:br>
              <a:rPr lang="en-US" dirty="0"/>
            </a:br>
            <a:br>
              <a:rPr lang="en-US" dirty="0"/>
            </a:br>
            <a:r>
              <a:rPr lang="en-US" dirty="0"/>
              <a:t>What should you use instead? In place of gets() or using scanf to read in a string, use </a:t>
            </a:r>
            <a:r>
              <a:rPr lang="en-US" dirty="0" err="1"/>
              <a:t>fgets</a:t>
            </a:r>
            <a:r>
              <a:rPr lang="en-US" dirty="0"/>
              <a:t>() char *</a:t>
            </a:r>
            <a:r>
              <a:rPr lang="en-US" dirty="0" err="1"/>
              <a:t>fgets</a:t>
            </a:r>
            <a:r>
              <a:rPr lang="en-US" dirty="0"/>
              <a:t>(char *buffer, </a:t>
            </a:r>
            <a:r>
              <a:rPr lang="en-US" dirty="0" err="1"/>
              <a:t>int</a:t>
            </a:r>
            <a:r>
              <a:rPr lang="en-US" dirty="0"/>
              <a:t> size, FILE *stream); </a:t>
            </a:r>
            <a:r>
              <a:rPr lang="en-US" dirty="0" err="1"/>
              <a:t>fgets</a:t>
            </a:r>
            <a:r>
              <a:rPr lang="en-US" dirty="0"/>
              <a:t> takes a size -- make this the size of your buffer and it will read in up to size bytes into buffer from the file pointed to by stream. So, if you want to read from standard input (</a:t>
            </a:r>
            <a:r>
              <a:rPr lang="en-US" dirty="0" err="1"/>
              <a:t>stdin</a:t>
            </a:r>
            <a:r>
              <a:rPr lang="en-US" dirty="0"/>
              <a:t>) in order to replace gets: char buffer[10]; </a:t>
            </a:r>
            <a:r>
              <a:rPr lang="en-US" dirty="0" err="1"/>
              <a:t>fgets</a:t>
            </a:r>
            <a:r>
              <a:rPr lang="en-US" dirty="0"/>
              <a:t>(buffer, </a:t>
            </a:r>
            <a:r>
              <a:rPr lang="en-US" dirty="0" err="1"/>
              <a:t>sizeof</a:t>
            </a:r>
            <a:r>
              <a:rPr lang="en-US" dirty="0"/>
              <a:t>(buffer), </a:t>
            </a:r>
            <a:r>
              <a:rPr lang="en-US" dirty="0" err="1"/>
              <a:t>stdin</a:t>
            </a:r>
            <a:r>
              <a:rPr lang="en-US" dirty="0"/>
              <a:t>); </a:t>
            </a:r>
          </a:p>
        </p:txBody>
      </p:sp>
      <p:sp>
        <p:nvSpPr>
          <p:cNvPr id="4" name="Slide Number Placeholder 3"/>
          <p:cNvSpPr>
            <a:spLocks noGrp="1"/>
          </p:cNvSpPr>
          <p:nvPr>
            <p:ph type="sldNum" sz="quarter" idx="10"/>
          </p:nvPr>
        </p:nvSpPr>
        <p:spPr/>
        <p:txBody>
          <a:bodyPr/>
          <a:lstStyle/>
          <a:p>
            <a:fld id="{8BDA04FC-0A2E-412C-9EC8-7BDEBE27C85D}" type="slidenum">
              <a:rPr lang="en-US" smtClean="0"/>
              <a:pPr/>
              <a:t>2</a:t>
            </a:fld>
            <a:endParaRPr lang="en-US" dirty="0"/>
          </a:p>
        </p:txBody>
      </p:sp>
    </p:spTree>
    <p:extLst>
      <p:ext uri="{BB962C8B-B14F-4D97-AF65-F5344CB8AC3E}">
        <p14:creationId xmlns:p14="http://schemas.microsoft.com/office/powerpoint/2010/main" val="160033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let the students</a:t>
            </a:r>
            <a:r>
              <a:rPr lang="en-US" baseline="0" dirty="0"/>
              <a:t> forget this is shell code.</a:t>
            </a:r>
          </a:p>
          <a:p>
            <a:endParaRPr lang="en-US" baseline="0" dirty="0"/>
          </a:p>
          <a:p>
            <a:r>
              <a:rPr lang="en-US" dirty="0"/>
              <a:t>http://www.tutorialspoint.com/c_standard_library/c_function_putchar.htm</a:t>
            </a:r>
          </a:p>
        </p:txBody>
      </p:sp>
      <p:sp>
        <p:nvSpPr>
          <p:cNvPr id="4" name="Slide Number Placeholder 3"/>
          <p:cNvSpPr>
            <a:spLocks noGrp="1"/>
          </p:cNvSpPr>
          <p:nvPr>
            <p:ph type="sldNum" sz="quarter" idx="10"/>
          </p:nvPr>
        </p:nvSpPr>
        <p:spPr/>
        <p:txBody>
          <a:bodyPr/>
          <a:lstStyle/>
          <a:p>
            <a:fld id="{8BDA04FC-0A2E-412C-9EC8-7BDEBE27C85D}" type="slidenum">
              <a:rPr lang="en-US" smtClean="0"/>
              <a:pPr/>
              <a:t>12</a:t>
            </a:fld>
            <a:endParaRPr lang="en-US" dirty="0"/>
          </a:p>
        </p:txBody>
      </p:sp>
    </p:spTree>
    <p:extLst>
      <p:ext uri="{BB962C8B-B14F-4D97-AF65-F5344CB8AC3E}">
        <p14:creationId xmlns:p14="http://schemas.microsoft.com/office/powerpoint/2010/main" val="354815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let the students</a:t>
            </a:r>
            <a:r>
              <a:rPr lang="en-US" baseline="0" dirty="0"/>
              <a:t> forget this is shell code.</a:t>
            </a:r>
          </a:p>
          <a:p>
            <a:endParaRPr lang="en-US" baseline="0" dirty="0"/>
          </a:p>
          <a:p>
            <a:r>
              <a:rPr lang="en-US" dirty="0"/>
              <a:t>https://www-01.ibm.com/support/knowledgecenter/ssw_ibm_i_71/rtref/getc.htm%23getc</a:t>
            </a: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13</a:t>
            </a:fld>
            <a:endParaRPr lang="en-US" dirty="0"/>
          </a:p>
        </p:txBody>
      </p:sp>
    </p:spTree>
    <p:extLst>
      <p:ext uri="{BB962C8B-B14F-4D97-AF65-F5344CB8AC3E}">
        <p14:creationId xmlns:p14="http://schemas.microsoft.com/office/powerpoint/2010/main" val="1561587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let the students</a:t>
            </a:r>
            <a:r>
              <a:rPr lang="en-US" baseline="0" dirty="0"/>
              <a:t> forget this is shell code.</a:t>
            </a:r>
          </a:p>
          <a:p>
            <a:endParaRPr lang="en-US" baseline="0" dirty="0"/>
          </a:p>
          <a:p>
            <a:r>
              <a:rPr lang="en-US" dirty="0"/>
              <a:t>https://www-01.ibm.com/support/knowledgecenter/ssw_ibm_i_71/rtref/putc.htm%23putc</a:t>
            </a: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14</a:t>
            </a:fld>
            <a:endParaRPr lang="en-US" dirty="0"/>
          </a:p>
        </p:txBody>
      </p:sp>
    </p:spTree>
    <p:extLst>
      <p:ext uri="{BB962C8B-B14F-4D97-AF65-F5344CB8AC3E}">
        <p14:creationId xmlns:p14="http://schemas.microsoft.com/office/powerpoint/2010/main" val="3805884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character was:</a:t>
            </a:r>
            <a:r>
              <a:rPr lang="en-US" baseline="0" dirty="0"/>
              <a:t>  9</a:t>
            </a:r>
          </a:p>
          <a:p>
            <a:pPr defTabSz="966612">
              <a:defRPr/>
            </a:pPr>
            <a:r>
              <a:rPr lang="en-US" dirty="0"/>
              <a:t>Your character was:</a:t>
            </a:r>
            <a:r>
              <a:rPr lang="en-US" baseline="0" dirty="0"/>
              <a:t>  a</a:t>
            </a:r>
          </a:p>
          <a:p>
            <a:pPr defTabSz="966612">
              <a:defRPr/>
            </a:pPr>
            <a:r>
              <a:rPr lang="en-US" dirty="0"/>
              <a:t>Your character was:</a:t>
            </a:r>
            <a:r>
              <a:rPr lang="en-US" baseline="0" dirty="0"/>
              <a:t>  4</a:t>
            </a:r>
          </a:p>
          <a:p>
            <a:pPr defTabSz="966612">
              <a:defRPr/>
            </a:pPr>
            <a:r>
              <a:rPr lang="en-US" dirty="0"/>
              <a:t>Your character was:</a:t>
            </a:r>
            <a:r>
              <a:rPr lang="en-US" baseline="0" dirty="0"/>
              <a:t>  H</a:t>
            </a:r>
            <a:endParaRPr lang="en-US" dirty="0"/>
          </a:p>
          <a:p>
            <a:pPr defTabSz="966612">
              <a:defRPr/>
            </a:pPr>
            <a:endParaRPr lang="en-US" dirty="0"/>
          </a:p>
          <a:p>
            <a:endParaRPr lang="en-US" dirty="0"/>
          </a:p>
          <a:p>
            <a:endParaRPr lang="en-US" dirty="0"/>
          </a:p>
          <a:p>
            <a:r>
              <a:rPr lang="en-US" dirty="0"/>
              <a:t>Don’t let the students</a:t>
            </a:r>
            <a:r>
              <a:rPr lang="en-US" baseline="0" dirty="0"/>
              <a:t> forget this is shell code.</a:t>
            </a:r>
          </a:p>
          <a:p>
            <a:endParaRPr lang="en-US" baseline="0" dirty="0"/>
          </a:p>
          <a:p>
            <a:r>
              <a:rPr lang="en-US" dirty="0"/>
              <a:t>http://www.tutorialspoint.com/c_standard_library/c_function_putchar.htm</a:t>
            </a:r>
          </a:p>
        </p:txBody>
      </p:sp>
      <p:sp>
        <p:nvSpPr>
          <p:cNvPr id="4" name="Slide Number Placeholder 3"/>
          <p:cNvSpPr>
            <a:spLocks noGrp="1"/>
          </p:cNvSpPr>
          <p:nvPr>
            <p:ph type="sldNum" sz="quarter" idx="10"/>
          </p:nvPr>
        </p:nvSpPr>
        <p:spPr/>
        <p:txBody>
          <a:bodyPr/>
          <a:lstStyle/>
          <a:p>
            <a:fld id="{8BDA04FC-0A2E-412C-9EC8-7BDEBE27C85D}" type="slidenum">
              <a:rPr lang="en-US" smtClean="0"/>
              <a:pPr/>
              <a:t>15</a:t>
            </a:fld>
            <a:endParaRPr lang="en-US" dirty="0"/>
          </a:p>
        </p:txBody>
      </p:sp>
    </p:spTree>
    <p:extLst>
      <p:ext uri="{BB962C8B-B14F-4D97-AF65-F5344CB8AC3E}">
        <p14:creationId xmlns:p14="http://schemas.microsoft.com/office/powerpoint/2010/main" val="2093021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let the students</a:t>
            </a:r>
            <a:r>
              <a:rPr lang="en-US" baseline="0" dirty="0"/>
              <a:t> forget this is shell code.</a:t>
            </a:r>
          </a:p>
          <a:p>
            <a:endParaRPr lang="en-US" baseline="0" dirty="0"/>
          </a:p>
          <a:p>
            <a:r>
              <a:rPr lang="en-US" dirty="0"/>
              <a:t>http://www.tutorialspoint.com/c_standard_library/c_function_putchar.htm</a:t>
            </a:r>
          </a:p>
        </p:txBody>
      </p:sp>
      <p:sp>
        <p:nvSpPr>
          <p:cNvPr id="4" name="Slide Number Placeholder 3"/>
          <p:cNvSpPr>
            <a:spLocks noGrp="1"/>
          </p:cNvSpPr>
          <p:nvPr>
            <p:ph type="sldNum" sz="quarter" idx="10"/>
          </p:nvPr>
        </p:nvSpPr>
        <p:spPr/>
        <p:txBody>
          <a:bodyPr/>
          <a:lstStyle/>
          <a:p>
            <a:fld id="{8BDA04FC-0A2E-412C-9EC8-7BDEBE27C85D}" type="slidenum">
              <a:rPr lang="en-US" smtClean="0"/>
              <a:pPr/>
              <a:t>16</a:t>
            </a:fld>
            <a:endParaRPr lang="en-US" dirty="0"/>
          </a:p>
        </p:txBody>
      </p:sp>
    </p:spTree>
    <p:extLst>
      <p:ext uri="{BB962C8B-B14F-4D97-AF65-F5344CB8AC3E}">
        <p14:creationId xmlns:p14="http://schemas.microsoft.com/office/powerpoint/2010/main" val="3683969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simply want to read a single character from </a:t>
            </a:r>
            <a:r>
              <a:rPr lang="en-US" dirty="0" err="1"/>
              <a:t>stdin</a:t>
            </a:r>
            <a:r>
              <a:rPr lang="en-US" dirty="0"/>
              <a:t>, then </a:t>
            </a:r>
            <a:r>
              <a:rPr lang="en-US" dirty="0" err="1"/>
              <a:t>getchar</a:t>
            </a:r>
            <a:r>
              <a:rPr lang="en-US" dirty="0"/>
              <a:t>() is the appropriate choice. If you have more complicated requirements, then </a:t>
            </a:r>
            <a:r>
              <a:rPr lang="en-US" dirty="0" err="1"/>
              <a:t>getchar</a:t>
            </a:r>
            <a:r>
              <a:rPr lang="en-US" dirty="0"/>
              <a:t>() won't be sufficient.</a:t>
            </a:r>
          </a:p>
          <a:p>
            <a:r>
              <a:rPr lang="en-US" dirty="0"/>
              <a:t>•</a:t>
            </a:r>
            <a:r>
              <a:rPr lang="en-US" dirty="0" err="1"/>
              <a:t>getc</a:t>
            </a:r>
            <a:r>
              <a:rPr lang="en-US" dirty="0"/>
              <a:t>() allows you to read from a different stream (say, one opened with </a:t>
            </a:r>
            <a:r>
              <a:rPr lang="en-US" dirty="0" err="1"/>
              <a:t>fopen</a:t>
            </a:r>
            <a:r>
              <a:rPr lang="en-US" dirty="0"/>
              <a:t>());</a:t>
            </a:r>
          </a:p>
          <a:p>
            <a:r>
              <a:rPr lang="en-US" dirty="0"/>
              <a:t>•scanf() allows you to read more than just a single character at a time.</a:t>
            </a:r>
          </a:p>
          <a:p>
            <a:r>
              <a:rPr lang="en-US" dirty="0"/>
              <a:t>The most common error when using </a:t>
            </a:r>
            <a:r>
              <a:rPr lang="en-US" dirty="0" err="1"/>
              <a:t>getchar</a:t>
            </a:r>
            <a:r>
              <a:rPr lang="en-US" dirty="0"/>
              <a:t>() is to try and use a char variable to store the result. You need to use an </a:t>
            </a:r>
            <a:r>
              <a:rPr lang="en-US" dirty="0" err="1"/>
              <a:t>int</a:t>
            </a:r>
            <a:r>
              <a:rPr lang="en-US" dirty="0"/>
              <a:t> variable, since the range of values </a:t>
            </a:r>
            <a:r>
              <a:rPr lang="en-US" dirty="0" err="1"/>
              <a:t>getchar</a:t>
            </a:r>
            <a:r>
              <a:rPr lang="en-US" dirty="0"/>
              <a:t>() returns is "a value in the range of unsigned char, plus the single negative value EOF". A char variable doesn't have sufficient range for this, which can mean that you can confuse a completely valid character return with EOF. The same applies to </a:t>
            </a:r>
            <a:r>
              <a:rPr lang="en-US" dirty="0" err="1"/>
              <a:t>getc</a:t>
            </a:r>
            <a:r>
              <a:rPr lang="en-US" dirty="0"/>
              <a:t>().</a:t>
            </a:r>
          </a:p>
        </p:txBody>
      </p:sp>
      <p:sp>
        <p:nvSpPr>
          <p:cNvPr id="4" name="Slide Number Placeholder 3"/>
          <p:cNvSpPr>
            <a:spLocks noGrp="1"/>
          </p:cNvSpPr>
          <p:nvPr>
            <p:ph type="sldNum" sz="quarter" idx="10"/>
          </p:nvPr>
        </p:nvSpPr>
        <p:spPr/>
        <p:txBody>
          <a:bodyPr/>
          <a:lstStyle/>
          <a:p>
            <a:fld id="{8BDA04FC-0A2E-412C-9EC8-7BDEBE27C85D}" type="slidenum">
              <a:rPr lang="en-US" smtClean="0"/>
              <a:pPr/>
              <a:t>18</a:t>
            </a:fld>
            <a:endParaRPr lang="en-US" dirty="0"/>
          </a:p>
        </p:txBody>
      </p:sp>
    </p:spTree>
    <p:extLst>
      <p:ext uri="{BB962C8B-B14F-4D97-AF65-F5344CB8AC3E}">
        <p14:creationId xmlns:p14="http://schemas.microsoft.com/office/powerpoint/2010/main" val="2636338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The gets() function is a common source of buffer overflow vulnerabilities and should never be used. The </a:t>
            </a:r>
            <a:r>
              <a:rPr lang="en-US" dirty="0" err="1"/>
              <a:t>fgets</a:t>
            </a:r>
            <a:r>
              <a:rPr lang="en-US" dirty="0"/>
              <a:t>() and gets_s() functions each offer a more secure solution. Never use gets(). Because it is impossible to tell without knowing the data in advance how many characters gets() will read, and because gets() will continue to store characters past the end of the buffer, it is extremely dangerous to use. It has been used to break computer security.</a:t>
            </a:r>
          </a:p>
          <a:p>
            <a:endParaRPr lang="en-US" dirty="0"/>
          </a:p>
          <a:p>
            <a:r>
              <a:rPr lang="en-US" dirty="0"/>
              <a:t>NOTE:  This</a:t>
            </a:r>
            <a:r>
              <a:rPr lang="en-US" baseline="0" dirty="0"/>
              <a:t> example is not stub code.  Visual Studio will not compile a program containing gets() without explicitly disabling warnings for deprecated functions.</a:t>
            </a:r>
          </a:p>
          <a:p>
            <a:r>
              <a:rPr lang="en-US" baseline="0" dirty="0"/>
              <a:t>SIDE NOTE:  </a:t>
            </a:r>
            <a:r>
              <a:rPr lang="en-US" sz="1300" dirty="0">
                <a:latin typeface="Courier New" panose="02070309020205020404" pitchFamily="49" charset="0"/>
                <a:cs typeface="Courier New" panose="02070309020205020404" pitchFamily="49" charset="0"/>
              </a:rPr>
              <a:t>#define _CRT_SECURE_NO_WARNINGS 1 must come before #include &lt;</a:t>
            </a:r>
            <a:r>
              <a:rPr lang="en-US" sz="1300" dirty="0" err="1">
                <a:latin typeface="Courier New" panose="02070309020205020404" pitchFamily="49" charset="0"/>
                <a:cs typeface="Courier New" panose="02070309020205020404" pitchFamily="49" charset="0"/>
              </a:rPr>
              <a:t>stdio.h</a:t>
            </a:r>
            <a:r>
              <a:rPr lang="en-US" sz="1300" dirty="0">
                <a:latin typeface="Courier New" panose="02070309020205020404" pitchFamily="49" charset="0"/>
                <a:cs typeface="Courier New" panose="02070309020205020404" pitchFamily="49" charset="0"/>
              </a:rPr>
              <a:t>&gt; because _CRT_SECURE_NO_WARNINGS is #</a:t>
            </a:r>
            <a:r>
              <a:rPr lang="en-US" sz="1300" dirty="0" err="1">
                <a:latin typeface="Courier New" panose="02070309020205020404" pitchFamily="49" charset="0"/>
                <a:cs typeface="Courier New" panose="02070309020205020404" pitchFamily="49" charset="0"/>
              </a:rPr>
              <a:t>define’d</a:t>
            </a:r>
            <a:r>
              <a:rPr lang="en-US" sz="1300" dirty="0">
                <a:latin typeface="Courier New" panose="02070309020205020404" pitchFamily="49" charset="0"/>
                <a:cs typeface="Courier New" panose="02070309020205020404" pitchFamily="49" charset="0"/>
              </a:rPr>
              <a:t> as “0” by default in the </a:t>
            </a:r>
            <a:r>
              <a:rPr lang="en-US" sz="1300" dirty="0" err="1">
                <a:latin typeface="Courier New" panose="02070309020205020404" pitchFamily="49" charset="0"/>
                <a:cs typeface="Courier New" panose="02070309020205020404" pitchFamily="49" charset="0"/>
              </a:rPr>
              <a:t>stdio</a:t>
            </a:r>
            <a:r>
              <a:rPr lang="en-US" sz="1300" dirty="0">
                <a:latin typeface="Courier New" panose="02070309020205020404" pitchFamily="49" charset="0"/>
                <a:cs typeface="Courier New" panose="02070309020205020404" pitchFamily="49" charset="0"/>
              </a:rPr>
              <a:t> header.  This information is merely included to assist with compilation/functional errors.  It is not recommended to provide this tidbit to the students because they have not yet been formally exposed to header files or pre-processor directives.</a:t>
            </a:r>
          </a:p>
          <a:p>
            <a:endParaRPr lang="en-US" baseline="0" dirty="0"/>
          </a:p>
          <a:p>
            <a:r>
              <a:rPr lang="en-US" baseline="0" dirty="0"/>
              <a:t>The question may arise, “Why are you teaching us a function that we shouldn’t use?”  There are many reasons:</a:t>
            </a:r>
          </a:p>
          <a:p>
            <a:pPr marL="241653" indent="-241653">
              <a:buFont typeface="+mj-lt"/>
              <a:buAutoNum type="arabicPeriod"/>
            </a:pPr>
            <a:r>
              <a:rPr lang="en-US" baseline="0" dirty="0"/>
              <a:t>Secure versions of gets() haven’t always existed.  That means legacy code exists that utilizes deprecated functions.  Understanding gets(), why it is bad, how to use it, and how to fix it may come up.</a:t>
            </a:r>
          </a:p>
          <a:p>
            <a:pPr marL="241653" indent="-241653">
              <a:buFont typeface="+mj-lt"/>
              <a:buAutoNum type="arabicPeriod"/>
            </a:pPr>
            <a:r>
              <a:rPr lang="en-US" baseline="0" dirty="0"/>
              <a:t>This is a learning opportunity.  Discussing why gets() is bad provides students an opportunity to help solidify the concept of </a:t>
            </a:r>
            <a:r>
              <a:rPr lang="en-US" baseline="0" dirty="0" err="1"/>
              <a:t>nul</a:t>
            </a:r>
            <a:r>
              <a:rPr lang="en-US" baseline="0" dirty="0"/>
              <a:t>-terminated strings and safe programming.</a:t>
            </a:r>
          </a:p>
          <a:p>
            <a:pPr marL="241653" indent="-241653">
              <a:buFont typeface="+mj-lt"/>
              <a:buAutoNum type="arabicPeriod"/>
            </a:pPr>
            <a:r>
              <a:rPr lang="en-US" baseline="0" dirty="0"/>
              <a:t>Understanding deprecated functions will provide future insight into Vulnerability Research and Exploit Development.</a:t>
            </a:r>
          </a:p>
          <a:p>
            <a:endParaRPr lang="en-US" baseline="0" dirty="0"/>
          </a:p>
          <a:p>
            <a:r>
              <a:rPr lang="en-US" dirty="0"/>
              <a:t>http://linux.die.net/man/3/gets</a:t>
            </a:r>
          </a:p>
        </p:txBody>
      </p:sp>
      <p:sp>
        <p:nvSpPr>
          <p:cNvPr id="4" name="Slide Number Placeholder 3"/>
          <p:cNvSpPr>
            <a:spLocks noGrp="1"/>
          </p:cNvSpPr>
          <p:nvPr>
            <p:ph type="sldNum" sz="quarter" idx="10"/>
          </p:nvPr>
        </p:nvSpPr>
        <p:spPr/>
        <p:txBody>
          <a:bodyPr/>
          <a:lstStyle/>
          <a:p>
            <a:fld id="{8BDA04FC-0A2E-412C-9EC8-7BDEBE27C85D}" type="slidenum">
              <a:rPr lang="en-US" smtClean="0"/>
              <a:pPr/>
              <a:t>19</a:t>
            </a:fld>
            <a:endParaRPr lang="en-US" dirty="0"/>
          </a:p>
        </p:txBody>
      </p:sp>
    </p:spTree>
    <p:extLst>
      <p:ext uri="{BB962C8B-B14F-4D97-AF65-F5344CB8AC3E}">
        <p14:creationId xmlns:p14="http://schemas.microsoft.com/office/powerpoint/2010/main" val="1887752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Don’t let the students</a:t>
            </a:r>
            <a:r>
              <a:rPr lang="en-US" baseline="0" dirty="0"/>
              <a:t> forget this is shell code.  Also, don’t get complacent with gets_s().  Even though gets_s() *should* ensure your character array is </a:t>
            </a:r>
            <a:r>
              <a:rPr lang="en-US" baseline="0" dirty="0" err="1"/>
              <a:t>nul</a:t>
            </a:r>
            <a:r>
              <a:rPr lang="en-US" baseline="0" dirty="0"/>
              <a:t>-terminated, consider verifying the string is </a:t>
            </a:r>
            <a:r>
              <a:rPr lang="en-US" baseline="0" dirty="0" err="1"/>
              <a:t>nul</a:t>
            </a:r>
            <a:r>
              <a:rPr lang="en-US" baseline="0" dirty="0"/>
              <a:t>-terminated.  Finally, gets_s() ‘blows up’ in Visual Studio when input from stream exceeds buffer size.</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20</a:t>
            </a:fld>
            <a:endParaRPr lang="en-US" dirty="0"/>
          </a:p>
        </p:txBody>
      </p:sp>
    </p:spTree>
    <p:extLst>
      <p:ext uri="{BB962C8B-B14F-4D97-AF65-F5344CB8AC3E}">
        <p14:creationId xmlns:p14="http://schemas.microsoft.com/office/powerpoint/2010/main" val="17745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Don’t let the students</a:t>
            </a:r>
            <a:r>
              <a:rPr lang="en-US" baseline="0" dirty="0"/>
              <a:t> forget this is shell code.  Also, don’t get complacent with </a:t>
            </a:r>
            <a:r>
              <a:rPr lang="en-US" baseline="0" dirty="0" err="1"/>
              <a:t>fgets</a:t>
            </a:r>
            <a:r>
              <a:rPr lang="en-US" baseline="0" dirty="0"/>
              <a:t>().  Even though </a:t>
            </a:r>
            <a:r>
              <a:rPr lang="en-US" baseline="0" dirty="0" err="1"/>
              <a:t>fgets</a:t>
            </a:r>
            <a:r>
              <a:rPr lang="en-US" baseline="0" dirty="0"/>
              <a:t> () *should* ensure your character array is </a:t>
            </a:r>
            <a:r>
              <a:rPr lang="en-US" baseline="0" dirty="0" err="1"/>
              <a:t>nul</a:t>
            </a:r>
            <a:r>
              <a:rPr lang="en-US" baseline="0" dirty="0"/>
              <a:t>-terminated, consider verifying the string is </a:t>
            </a:r>
            <a:r>
              <a:rPr lang="en-US" baseline="0" dirty="0" err="1"/>
              <a:t>nul</a:t>
            </a:r>
            <a:r>
              <a:rPr lang="en-US" baseline="0" dirty="0"/>
              <a:t>-terminated.  Finally, gets_s() ‘blows up’ in Visual Studio when input from stream exceeds buffer size.</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21</a:t>
            </a:fld>
            <a:endParaRPr lang="en-US" dirty="0"/>
          </a:p>
        </p:txBody>
      </p:sp>
    </p:spTree>
    <p:extLst>
      <p:ext uri="{BB962C8B-B14F-4D97-AF65-F5344CB8AC3E}">
        <p14:creationId xmlns:p14="http://schemas.microsoft.com/office/powerpoint/2010/main" val="19582835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Don’t let the students</a:t>
            </a:r>
            <a:r>
              <a:rPr lang="en-US" baseline="0" dirty="0"/>
              <a:t> forget this is shell code.</a:t>
            </a:r>
          </a:p>
          <a:p>
            <a:endParaRPr lang="en-US" baseline="0" dirty="0"/>
          </a:p>
          <a:p>
            <a:r>
              <a:rPr lang="en-US" dirty="0"/>
              <a:t>http://linux.die.net/man/3/puts</a:t>
            </a:r>
          </a:p>
        </p:txBody>
      </p:sp>
      <p:sp>
        <p:nvSpPr>
          <p:cNvPr id="4" name="Slide Number Placeholder 3"/>
          <p:cNvSpPr>
            <a:spLocks noGrp="1"/>
          </p:cNvSpPr>
          <p:nvPr>
            <p:ph type="sldNum" sz="quarter" idx="10"/>
          </p:nvPr>
        </p:nvSpPr>
        <p:spPr/>
        <p:txBody>
          <a:bodyPr/>
          <a:lstStyle/>
          <a:p>
            <a:fld id="{8BDA04FC-0A2E-412C-9EC8-7BDEBE27C85D}" type="slidenum">
              <a:rPr lang="en-US" smtClean="0"/>
              <a:pPr/>
              <a:t>22</a:t>
            </a:fld>
            <a:endParaRPr lang="en-US" dirty="0"/>
          </a:p>
        </p:txBody>
      </p:sp>
    </p:spTree>
    <p:extLst>
      <p:ext uri="{BB962C8B-B14F-4D97-AF65-F5344CB8AC3E}">
        <p14:creationId xmlns:p14="http://schemas.microsoft.com/office/powerpoint/2010/main" val="568248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1" dirty="0"/>
              <a:t>https://en.wikibooks.org/wiki/C_Programming/File_IO#Streams</a:t>
            </a:r>
          </a:p>
          <a:p>
            <a:endParaRPr lang="en-US" dirty="0"/>
          </a:p>
          <a:p>
            <a:r>
              <a:rPr lang="en-US" dirty="0"/>
              <a:t>Input and output, whether to or from physical devices such as terminals and tape drives, or whether to or from files supported on structured storage devices, are mapped into logical data streams, whose properties are more uniform than their various inputs and outputs. Two forms of mapping are supported: text streams and binary streams.</a:t>
            </a:r>
          </a:p>
          <a:p>
            <a:endParaRPr lang="en-US" dirty="0"/>
          </a:p>
          <a:p>
            <a:r>
              <a:rPr lang="en-US" dirty="0"/>
              <a:t>A text stream consists of one or more lines. A line in a text stream consists of zero or more characters plus a terminating new-line character. (The only exception is that in some implementations the last line of a file does not require a terminating new-line character.) Unix adopted a standard internal format for all text streams. Each line of text is terminated by a new-line character. That's what any program expects when it reads text, and that's what any program produces when it writes text. (This is the most basic convention, and if it doesn't meet the needs of a text-oriented peripheral attached to a Unix machine, then the fix-up occurs out at the edges of the system. Nothing in between needs to change.) The string of characters that go into, or come out of a text stream may have to be modified to conform to specific conventions. This results in a possible difference between the data that go into a text stream and the data that come out. For instance, in some implementations when a space-character precedes a new-line character in the input, the space character gets removed out of the output. In general, when the data only consists of printable characters and control characters like horizontal tab and new-line, the input and output of a text stream are equal.</a:t>
            </a:r>
          </a:p>
          <a:p>
            <a:endParaRPr lang="en-US" dirty="0"/>
          </a:p>
          <a:p>
            <a:r>
              <a:rPr lang="en-US" dirty="0"/>
              <a:t>Compared to a text stream, a binary stream is pretty straight forward. A binary stream is an ordered sequence of characters that can transparently record internal data. Data written to a binary stream shall always equal the data that gets read out under the same implementation. Binary streams, however, may have an implementation-defined number of </a:t>
            </a:r>
            <a:r>
              <a:rPr lang="en-US" dirty="0" err="1"/>
              <a:t>nul</a:t>
            </a:r>
            <a:r>
              <a:rPr lang="en-US" dirty="0"/>
              <a:t> characters appended to the end of the stream. There are no further conventions which need to be considered.</a:t>
            </a:r>
          </a:p>
          <a:p>
            <a:endParaRPr lang="en-US" dirty="0"/>
          </a:p>
          <a:p>
            <a:r>
              <a:rPr lang="en-US" dirty="0"/>
              <a:t>Nothing in Unix prevents the program from writing arbitrary 8-bit binary codes to any open file, or reading them back unchanged from an adequate repository. Thus, Unix obliterated the long-standing distinction between text streams and binary streams.</a:t>
            </a: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a:t>
            </a:fld>
            <a:endParaRPr lang="en-US" dirty="0"/>
          </a:p>
        </p:txBody>
      </p:sp>
    </p:spTree>
    <p:extLst>
      <p:ext uri="{BB962C8B-B14F-4D97-AF65-F5344CB8AC3E}">
        <p14:creationId xmlns:p14="http://schemas.microsoft.com/office/powerpoint/2010/main" val="17227898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Don’t let the students</a:t>
            </a:r>
            <a:r>
              <a:rPr lang="en-US" baseline="0" dirty="0"/>
              <a:t> forget this is shell code.</a:t>
            </a:r>
          </a:p>
          <a:p>
            <a:endParaRPr lang="en-US" baseline="0" dirty="0"/>
          </a:p>
          <a:p>
            <a:r>
              <a:rPr lang="en-US" dirty="0"/>
              <a:t>http://linux.die.net/man/3/puts</a:t>
            </a:r>
          </a:p>
        </p:txBody>
      </p:sp>
      <p:sp>
        <p:nvSpPr>
          <p:cNvPr id="4" name="Slide Number Placeholder 3"/>
          <p:cNvSpPr>
            <a:spLocks noGrp="1"/>
          </p:cNvSpPr>
          <p:nvPr>
            <p:ph type="sldNum" sz="quarter" idx="10"/>
          </p:nvPr>
        </p:nvSpPr>
        <p:spPr/>
        <p:txBody>
          <a:bodyPr/>
          <a:lstStyle/>
          <a:p>
            <a:fld id="{8BDA04FC-0A2E-412C-9EC8-7BDEBE27C85D}" type="slidenum">
              <a:rPr lang="en-US" smtClean="0"/>
              <a:pPr/>
              <a:t>23</a:t>
            </a:fld>
            <a:endParaRPr lang="en-US" dirty="0"/>
          </a:p>
        </p:txBody>
      </p:sp>
    </p:spTree>
    <p:extLst>
      <p:ext uri="{BB962C8B-B14F-4D97-AF65-F5344CB8AC3E}">
        <p14:creationId xmlns:p14="http://schemas.microsoft.com/office/powerpoint/2010/main" val="33691619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gets_s() *should* </a:t>
            </a:r>
            <a:r>
              <a:rPr lang="en-US" dirty="0" err="1"/>
              <a:t>nul</a:t>
            </a:r>
            <a:r>
              <a:rPr lang="en-US" dirty="0"/>
              <a:t>-terminate the string after reading </a:t>
            </a:r>
            <a:r>
              <a:rPr lang="en-US" dirty="0" err="1"/>
              <a:t>sizeof</a:t>
            </a:r>
            <a:r>
              <a:rPr lang="en-US" dirty="0"/>
              <a:t>(buffer)</a:t>
            </a:r>
            <a:r>
              <a:rPr lang="en-US" baseline="0" dirty="0"/>
              <a:t> – 1 characters.</a:t>
            </a:r>
            <a:endParaRPr lang="en-US" dirty="0"/>
          </a:p>
          <a:p>
            <a:endParaRPr lang="en-US" dirty="0"/>
          </a:p>
          <a:p>
            <a:r>
              <a:rPr lang="en-US" dirty="0"/>
              <a:t>Your character was:</a:t>
            </a:r>
            <a:r>
              <a:rPr lang="en-US" baseline="0" dirty="0"/>
              <a:t>  9</a:t>
            </a:r>
          </a:p>
          <a:p>
            <a:pPr defTabSz="966612">
              <a:defRPr/>
            </a:pPr>
            <a:r>
              <a:rPr lang="en-US" dirty="0"/>
              <a:t>Your character was:</a:t>
            </a:r>
            <a:r>
              <a:rPr lang="en-US" baseline="0" dirty="0"/>
              <a:t>  a</a:t>
            </a:r>
          </a:p>
          <a:p>
            <a:pPr defTabSz="966612">
              <a:defRPr/>
            </a:pPr>
            <a:r>
              <a:rPr lang="en-US" dirty="0"/>
              <a:t>Your character was:</a:t>
            </a:r>
            <a:r>
              <a:rPr lang="en-US" baseline="0" dirty="0"/>
              <a:t>  4</a:t>
            </a:r>
          </a:p>
          <a:p>
            <a:pPr defTabSz="966612">
              <a:defRPr/>
            </a:pPr>
            <a:r>
              <a:rPr lang="en-US" dirty="0"/>
              <a:t>Your character was:</a:t>
            </a:r>
            <a:r>
              <a:rPr lang="en-US" baseline="0" dirty="0"/>
              <a:t>  H</a:t>
            </a:r>
            <a:endParaRPr lang="en-US" dirty="0"/>
          </a:p>
          <a:p>
            <a:pPr defTabSz="966612">
              <a:defRPr/>
            </a:pPr>
            <a:endParaRPr lang="en-US" dirty="0"/>
          </a:p>
          <a:p>
            <a:endParaRPr lang="en-US" dirty="0"/>
          </a:p>
          <a:p>
            <a:endParaRPr lang="en-US" dirty="0"/>
          </a:p>
          <a:p>
            <a:r>
              <a:rPr lang="en-US" dirty="0"/>
              <a:t>Don’t let the students</a:t>
            </a:r>
            <a:r>
              <a:rPr lang="en-US" baseline="0" dirty="0"/>
              <a:t> forget this is shell code.</a:t>
            </a:r>
          </a:p>
          <a:p>
            <a:endParaRPr lang="en-US" baseline="0" dirty="0"/>
          </a:p>
          <a:p>
            <a:r>
              <a:rPr lang="en-US" dirty="0"/>
              <a:t>http://www.tutorialspoint.com/c_standard_library/c_function_putchar.htm</a:t>
            </a:r>
          </a:p>
        </p:txBody>
      </p:sp>
      <p:sp>
        <p:nvSpPr>
          <p:cNvPr id="4" name="Slide Number Placeholder 3"/>
          <p:cNvSpPr>
            <a:spLocks noGrp="1"/>
          </p:cNvSpPr>
          <p:nvPr>
            <p:ph type="sldNum" sz="quarter" idx="10"/>
          </p:nvPr>
        </p:nvSpPr>
        <p:spPr/>
        <p:txBody>
          <a:bodyPr/>
          <a:lstStyle/>
          <a:p>
            <a:fld id="{8BDA04FC-0A2E-412C-9EC8-7BDEBE27C85D}" type="slidenum">
              <a:rPr lang="en-US" smtClean="0"/>
              <a:pPr/>
              <a:t>24</a:t>
            </a:fld>
            <a:endParaRPr lang="en-US" dirty="0"/>
          </a:p>
        </p:txBody>
      </p:sp>
    </p:spTree>
    <p:extLst>
      <p:ext uri="{BB962C8B-B14F-4D97-AF65-F5344CB8AC3E}">
        <p14:creationId xmlns:p14="http://schemas.microsoft.com/office/powerpoint/2010/main" val="3399686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gets_s() *should* </a:t>
            </a:r>
            <a:r>
              <a:rPr lang="en-US" dirty="0" err="1"/>
              <a:t>nul</a:t>
            </a:r>
            <a:r>
              <a:rPr lang="en-US" dirty="0"/>
              <a:t>-terminate the string after reading </a:t>
            </a:r>
            <a:r>
              <a:rPr lang="en-US" dirty="0" err="1"/>
              <a:t>sizeof</a:t>
            </a:r>
            <a:r>
              <a:rPr lang="en-US" dirty="0"/>
              <a:t>(buffer)</a:t>
            </a:r>
            <a:r>
              <a:rPr lang="en-US" baseline="0" dirty="0"/>
              <a:t> – 1 characters.</a:t>
            </a:r>
            <a:endParaRPr lang="en-US" dirty="0"/>
          </a:p>
          <a:p>
            <a:endParaRPr lang="en-US" dirty="0"/>
          </a:p>
          <a:p>
            <a:r>
              <a:rPr lang="en-US" dirty="0"/>
              <a:t>Your character was:</a:t>
            </a:r>
            <a:r>
              <a:rPr lang="en-US" baseline="0" dirty="0"/>
              <a:t>  9</a:t>
            </a:r>
          </a:p>
          <a:p>
            <a:pPr defTabSz="966612">
              <a:defRPr/>
            </a:pPr>
            <a:r>
              <a:rPr lang="en-US" dirty="0"/>
              <a:t>Your character was:</a:t>
            </a:r>
            <a:r>
              <a:rPr lang="en-US" baseline="0" dirty="0"/>
              <a:t>  a</a:t>
            </a:r>
          </a:p>
          <a:p>
            <a:pPr defTabSz="966612">
              <a:defRPr/>
            </a:pPr>
            <a:r>
              <a:rPr lang="en-US" dirty="0"/>
              <a:t>Your character was:</a:t>
            </a:r>
            <a:r>
              <a:rPr lang="en-US" baseline="0" dirty="0"/>
              <a:t>  4</a:t>
            </a:r>
          </a:p>
          <a:p>
            <a:pPr defTabSz="966612">
              <a:defRPr/>
            </a:pPr>
            <a:r>
              <a:rPr lang="en-US" dirty="0"/>
              <a:t>Your character was:</a:t>
            </a:r>
            <a:r>
              <a:rPr lang="en-US" baseline="0" dirty="0"/>
              <a:t>  H</a:t>
            </a:r>
            <a:endParaRPr lang="en-US" dirty="0"/>
          </a:p>
          <a:p>
            <a:pPr defTabSz="966612">
              <a:defRPr/>
            </a:pPr>
            <a:endParaRPr lang="en-US" dirty="0"/>
          </a:p>
          <a:p>
            <a:endParaRPr lang="en-US" dirty="0"/>
          </a:p>
          <a:p>
            <a:endParaRPr lang="en-US" dirty="0"/>
          </a:p>
          <a:p>
            <a:r>
              <a:rPr lang="en-US" dirty="0"/>
              <a:t>Don’t let the students</a:t>
            </a:r>
            <a:r>
              <a:rPr lang="en-US" baseline="0" dirty="0"/>
              <a:t> forget this is shell code.</a:t>
            </a:r>
          </a:p>
          <a:p>
            <a:endParaRPr lang="en-US" baseline="0" dirty="0"/>
          </a:p>
          <a:p>
            <a:r>
              <a:rPr lang="en-US" dirty="0"/>
              <a:t>http://www.tutorialspoint.com/c_standard_library/c_function_putchar.htm</a:t>
            </a:r>
          </a:p>
        </p:txBody>
      </p:sp>
      <p:sp>
        <p:nvSpPr>
          <p:cNvPr id="4" name="Slide Number Placeholder 3"/>
          <p:cNvSpPr>
            <a:spLocks noGrp="1"/>
          </p:cNvSpPr>
          <p:nvPr>
            <p:ph type="sldNum" sz="quarter" idx="10"/>
          </p:nvPr>
        </p:nvSpPr>
        <p:spPr/>
        <p:txBody>
          <a:bodyPr/>
          <a:lstStyle/>
          <a:p>
            <a:fld id="{8BDA04FC-0A2E-412C-9EC8-7BDEBE27C85D}" type="slidenum">
              <a:rPr lang="en-US" smtClean="0"/>
              <a:pPr/>
              <a:t>25</a:t>
            </a:fld>
            <a:endParaRPr lang="en-US" dirty="0"/>
          </a:p>
        </p:txBody>
      </p:sp>
    </p:spTree>
    <p:extLst>
      <p:ext uri="{BB962C8B-B14F-4D97-AF65-F5344CB8AC3E}">
        <p14:creationId xmlns:p14="http://schemas.microsoft.com/office/powerpoint/2010/main" val="27746909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let the students</a:t>
            </a:r>
            <a:r>
              <a:rPr lang="en-US" baseline="0" dirty="0"/>
              <a:t> forget this is shell code.</a:t>
            </a:r>
          </a:p>
          <a:p>
            <a:endParaRPr lang="en-US" baseline="0" dirty="0"/>
          </a:p>
          <a:p>
            <a:r>
              <a:rPr lang="en-US" dirty="0"/>
              <a:t>http://www.tutorialspoint.com/c_standard_library/c_function_putchar.htm</a:t>
            </a:r>
          </a:p>
        </p:txBody>
      </p:sp>
      <p:sp>
        <p:nvSpPr>
          <p:cNvPr id="4" name="Slide Number Placeholder 3"/>
          <p:cNvSpPr>
            <a:spLocks noGrp="1"/>
          </p:cNvSpPr>
          <p:nvPr>
            <p:ph type="sldNum" sz="quarter" idx="10"/>
          </p:nvPr>
        </p:nvSpPr>
        <p:spPr/>
        <p:txBody>
          <a:bodyPr/>
          <a:lstStyle/>
          <a:p>
            <a:fld id="{8BDA04FC-0A2E-412C-9EC8-7BDEBE27C85D}" type="slidenum">
              <a:rPr lang="en-US" smtClean="0"/>
              <a:pPr/>
              <a:t>26</a:t>
            </a:fld>
            <a:endParaRPr lang="en-US" dirty="0"/>
          </a:p>
        </p:txBody>
      </p:sp>
    </p:spTree>
    <p:extLst>
      <p:ext uri="{BB962C8B-B14F-4D97-AF65-F5344CB8AC3E}">
        <p14:creationId xmlns:p14="http://schemas.microsoft.com/office/powerpoint/2010/main" val="16194393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simply want to read a single character from </a:t>
            </a:r>
            <a:r>
              <a:rPr lang="en-US" dirty="0" err="1"/>
              <a:t>stdin</a:t>
            </a:r>
            <a:r>
              <a:rPr lang="en-US" dirty="0"/>
              <a:t>, then </a:t>
            </a:r>
            <a:r>
              <a:rPr lang="en-US" dirty="0" err="1"/>
              <a:t>getchar</a:t>
            </a:r>
            <a:r>
              <a:rPr lang="en-US" dirty="0"/>
              <a:t>() is the appropriate choice. If you have more complicated requirements, then </a:t>
            </a:r>
            <a:r>
              <a:rPr lang="en-US" dirty="0" err="1"/>
              <a:t>getchar</a:t>
            </a:r>
            <a:r>
              <a:rPr lang="en-US" dirty="0"/>
              <a:t>() won't be sufficient.</a:t>
            </a:r>
          </a:p>
          <a:p>
            <a:r>
              <a:rPr lang="en-US" dirty="0"/>
              <a:t>•</a:t>
            </a:r>
            <a:r>
              <a:rPr lang="en-US" dirty="0" err="1"/>
              <a:t>getc</a:t>
            </a:r>
            <a:r>
              <a:rPr lang="en-US" dirty="0"/>
              <a:t>() allows you to read from a different stream (say, one opened with </a:t>
            </a:r>
            <a:r>
              <a:rPr lang="en-US" dirty="0" err="1"/>
              <a:t>fopen</a:t>
            </a:r>
            <a:r>
              <a:rPr lang="en-US" dirty="0"/>
              <a:t>());</a:t>
            </a:r>
          </a:p>
          <a:p>
            <a:r>
              <a:rPr lang="en-US" dirty="0"/>
              <a:t>•scanf() allows you to read more than just a single character at a time.</a:t>
            </a:r>
          </a:p>
          <a:p>
            <a:r>
              <a:rPr lang="en-US" dirty="0"/>
              <a:t>The most common error when using </a:t>
            </a:r>
            <a:r>
              <a:rPr lang="en-US" dirty="0" err="1"/>
              <a:t>getchar</a:t>
            </a:r>
            <a:r>
              <a:rPr lang="en-US" dirty="0"/>
              <a:t>() is to try and use a char variable to store the result. You need to use an </a:t>
            </a:r>
            <a:r>
              <a:rPr lang="en-US" dirty="0" err="1"/>
              <a:t>int</a:t>
            </a:r>
            <a:r>
              <a:rPr lang="en-US" dirty="0"/>
              <a:t> variable, since the range of values </a:t>
            </a:r>
            <a:r>
              <a:rPr lang="en-US" dirty="0" err="1"/>
              <a:t>getchar</a:t>
            </a:r>
            <a:r>
              <a:rPr lang="en-US" dirty="0"/>
              <a:t>() returns is "a value in the range of unsigned char, plus the single negative value EOF". A char variable doesn't have sufficient range for this, which can mean that you can confuse a completely valid character return with EOF. The same applies to </a:t>
            </a:r>
            <a:r>
              <a:rPr lang="en-US" dirty="0" err="1"/>
              <a:t>getc</a:t>
            </a:r>
            <a:r>
              <a:rPr lang="en-US" dirty="0"/>
              <a:t>().</a:t>
            </a:r>
          </a:p>
        </p:txBody>
      </p:sp>
      <p:sp>
        <p:nvSpPr>
          <p:cNvPr id="4" name="Slide Number Placeholder 3"/>
          <p:cNvSpPr>
            <a:spLocks noGrp="1"/>
          </p:cNvSpPr>
          <p:nvPr>
            <p:ph type="sldNum" sz="quarter" idx="10"/>
          </p:nvPr>
        </p:nvSpPr>
        <p:spPr/>
        <p:txBody>
          <a:bodyPr/>
          <a:lstStyle/>
          <a:p>
            <a:fld id="{8BDA04FC-0A2E-412C-9EC8-7BDEBE27C85D}" type="slidenum">
              <a:rPr lang="en-US" smtClean="0"/>
              <a:pPr/>
              <a:t>27</a:t>
            </a:fld>
            <a:endParaRPr lang="en-US" dirty="0"/>
          </a:p>
        </p:txBody>
      </p:sp>
    </p:spTree>
    <p:extLst>
      <p:ext uri="{BB962C8B-B14F-4D97-AF65-F5344CB8AC3E}">
        <p14:creationId xmlns:p14="http://schemas.microsoft.com/office/powerpoint/2010/main" val="41956683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simply want to read a single character from </a:t>
            </a:r>
            <a:r>
              <a:rPr lang="en-US" dirty="0" err="1"/>
              <a:t>stdin</a:t>
            </a:r>
            <a:r>
              <a:rPr lang="en-US" dirty="0"/>
              <a:t>, then </a:t>
            </a:r>
            <a:r>
              <a:rPr lang="en-US" dirty="0" err="1"/>
              <a:t>getchar</a:t>
            </a:r>
            <a:r>
              <a:rPr lang="en-US" dirty="0"/>
              <a:t>() is the appropriate choice. If you have more complicated requirements, then </a:t>
            </a:r>
            <a:r>
              <a:rPr lang="en-US" dirty="0" err="1"/>
              <a:t>getchar</a:t>
            </a:r>
            <a:r>
              <a:rPr lang="en-US" dirty="0"/>
              <a:t>() won't be sufficient.</a:t>
            </a:r>
          </a:p>
          <a:p>
            <a:r>
              <a:rPr lang="en-US" dirty="0"/>
              <a:t>•</a:t>
            </a:r>
            <a:r>
              <a:rPr lang="en-US" dirty="0" err="1"/>
              <a:t>getc</a:t>
            </a:r>
            <a:r>
              <a:rPr lang="en-US" dirty="0"/>
              <a:t>() allows you to read from a different stream (say, one opened with </a:t>
            </a:r>
            <a:r>
              <a:rPr lang="en-US" dirty="0" err="1"/>
              <a:t>fopen</a:t>
            </a:r>
            <a:r>
              <a:rPr lang="en-US" dirty="0"/>
              <a:t>());</a:t>
            </a:r>
          </a:p>
          <a:p>
            <a:r>
              <a:rPr lang="en-US" dirty="0"/>
              <a:t>•scanf() allows you to read more than just a single character at a time.</a:t>
            </a:r>
          </a:p>
          <a:p>
            <a:r>
              <a:rPr lang="en-US" dirty="0"/>
              <a:t>The most common error when using </a:t>
            </a:r>
            <a:r>
              <a:rPr lang="en-US" dirty="0" err="1"/>
              <a:t>getchar</a:t>
            </a:r>
            <a:r>
              <a:rPr lang="en-US" dirty="0"/>
              <a:t>() is to try and use a char variable to store the result. You need to use an </a:t>
            </a:r>
            <a:r>
              <a:rPr lang="en-US" dirty="0" err="1"/>
              <a:t>int</a:t>
            </a:r>
            <a:r>
              <a:rPr lang="en-US" dirty="0"/>
              <a:t> variable, since the range of values </a:t>
            </a:r>
            <a:r>
              <a:rPr lang="en-US" dirty="0" err="1"/>
              <a:t>getchar</a:t>
            </a:r>
            <a:r>
              <a:rPr lang="en-US" dirty="0"/>
              <a:t>() returns is "a value in the range of unsigned char, plus the single negative value EOF". A char variable doesn't have sufficient range for this, which can mean that you can confuse a completely valid character return with EOF. The same applies to </a:t>
            </a:r>
            <a:r>
              <a:rPr lang="en-US" dirty="0" err="1"/>
              <a:t>getc</a:t>
            </a:r>
            <a:r>
              <a:rPr lang="en-US" dirty="0"/>
              <a:t>().</a:t>
            </a:r>
          </a:p>
        </p:txBody>
      </p:sp>
      <p:sp>
        <p:nvSpPr>
          <p:cNvPr id="4" name="Slide Number Placeholder 3"/>
          <p:cNvSpPr>
            <a:spLocks noGrp="1"/>
          </p:cNvSpPr>
          <p:nvPr>
            <p:ph type="sldNum" sz="quarter" idx="10"/>
          </p:nvPr>
        </p:nvSpPr>
        <p:spPr/>
        <p:txBody>
          <a:bodyPr/>
          <a:lstStyle/>
          <a:p>
            <a:fld id="{8BDA04FC-0A2E-412C-9EC8-7BDEBE27C85D}" type="slidenum">
              <a:rPr lang="en-US" smtClean="0"/>
              <a:pPr/>
              <a:t>28</a:t>
            </a:fld>
            <a:endParaRPr lang="en-US" dirty="0"/>
          </a:p>
        </p:txBody>
      </p:sp>
    </p:spTree>
    <p:extLst>
      <p:ext uri="{BB962C8B-B14F-4D97-AF65-F5344CB8AC3E}">
        <p14:creationId xmlns:p14="http://schemas.microsoft.com/office/powerpoint/2010/main" val="21216117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Don’t let the students</a:t>
            </a:r>
            <a:r>
              <a:rPr lang="en-US" baseline="0" dirty="0"/>
              <a:t> forget this is shell code.</a:t>
            </a:r>
          </a:p>
          <a:p>
            <a:endParaRPr lang="en-US" baseline="0" dirty="0"/>
          </a:p>
          <a:p>
            <a:r>
              <a:rPr lang="en-US" dirty="0"/>
              <a:t>http://linux.die.net/man/3/puts</a:t>
            </a:r>
          </a:p>
        </p:txBody>
      </p:sp>
      <p:sp>
        <p:nvSpPr>
          <p:cNvPr id="4" name="Slide Number Placeholder 3"/>
          <p:cNvSpPr>
            <a:spLocks noGrp="1"/>
          </p:cNvSpPr>
          <p:nvPr>
            <p:ph type="sldNum" sz="quarter" idx="10"/>
          </p:nvPr>
        </p:nvSpPr>
        <p:spPr/>
        <p:txBody>
          <a:bodyPr/>
          <a:lstStyle/>
          <a:p>
            <a:fld id="{8BDA04FC-0A2E-412C-9EC8-7BDEBE27C85D}" type="slidenum">
              <a:rPr lang="en-US" smtClean="0"/>
              <a:pPr/>
              <a:t>29</a:t>
            </a:fld>
            <a:endParaRPr lang="en-US" dirty="0"/>
          </a:p>
        </p:txBody>
      </p:sp>
    </p:spTree>
    <p:extLst>
      <p:ext uri="{BB962C8B-B14F-4D97-AF65-F5344CB8AC3E}">
        <p14:creationId xmlns:p14="http://schemas.microsoft.com/office/powerpoint/2010/main" val="39789753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specifiers for </a:t>
            </a:r>
            <a:r>
              <a:rPr lang="en-US" dirty="0" err="1"/>
              <a:t>printf</a:t>
            </a:r>
            <a:r>
              <a:rPr lang="en-US" dirty="0"/>
              <a:t>() are highly documented both in official C Programming publications and on the Internet.</a:t>
            </a:r>
          </a:p>
          <a:p>
            <a:endParaRPr lang="en-US" dirty="0"/>
          </a:p>
          <a:p>
            <a:r>
              <a:rPr lang="en-US" dirty="0">
                <a:effectLst/>
              </a:rPr>
              <a:t>Example</a:t>
            </a:r>
            <a:r>
              <a:rPr lang="en-US" baseline="0" dirty="0">
                <a:effectLst/>
              </a:rPr>
              <a:t> Script:  </a:t>
            </a:r>
            <a:r>
              <a:rPr lang="en-US" dirty="0">
                <a:effectLst/>
              </a:rPr>
              <a:t>The special characters %d are called the </a:t>
            </a:r>
            <a:r>
              <a:rPr lang="en-US" i="1" dirty="0">
                <a:effectLst/>
              </a:rPr>
              <a:t>integer conversion specification</a:t>
            </a:r>
            <a:r>
              <a:rPr lang="en-US" dirty="0">
                <a:effectLst/>
              </a:rPr>
              <a:t>. When </a:t>
            </a:r>
            <a:r>
              <a:rPr lang="en-US" dirty="0" err="1">
                <a:effectLst/>
              </a:rPr>
              <a:t>printf</a:t>
            </a:r>
            <a:r>
              <a:rPr lang="en-US" dirty="0">
                <a:effectLst/>
              </a:rPr>
              <a:t> encounters a %d, it prints the value of the next expression in the list following the format string. This is called the </a:t>
            </a:r>
            <a:r>
              <a:rPr lang="en-US" i="1" dirty="0">
                <a:effectLst/>
              </a:rPr>
              <a:t>parameter list</a:t>
            </a:r>
            <a:r>
              <a:rPr lang="en-US" dirty="0">
                <a:effectLst/>
              </a:rPr>
              <a:t>. </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30</a:t>
            </a:fld>
            <a:endParaRPr lang="en-US" dirty="0"/>
          </a:p>
        </p:txBody>
      </p:sp>
    </p:spTree>
    <p:extLst>
      <p:ext uri="{BB962C8B-B14F-4D97-AF65-F5344CB8AC3E}">
        <p14:creationId xmlns:p14="http://schemas.microsoft.com/office/powerpoint/2010/main" val="33521210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Don’t let the students</a:t>
            </a:r>
            <a:r>
              <a:rPr lang="en-US" baseline="0" dirty="0"/>
              <a:t> forget this is shell code.  Also, some compilers may round the length of a double, by default, to 6 decimal places (same as a float).  The data is still contained in the variable.  For proof, point the students to debug mode in their IDE so they can see the value contained in </a:t>
            </a:r>
            <a:r>
              <a:rPr lang="en-US" baseline="0" dirty="0" err="1"/>
              <a:t>posSqrtTwo</a:t>
            </a:r>
            <a:r>
              <a:rPr lang="en-US" baseline="0" dirty="0"/>
              <a:t>.  You can explicitly extend the output so that it will display more precision contained in the variable.  The upcoming slides will cover this.</a:t>
            </a:r>
            <a:r>
              <a:rPr lang="en-US" dirty="0"/>
              <a:t> If the students desire it, show</a:t>
            </a:r>
            <a:r>
              <a:rPr lang="en-US" baseline="0" dirty="0"/>
              <a:t> them some in-IDE examples or allow them to execute a short exercise prior to the demonstration/performance.</a:t>
            </a:r>
          </a:p>
          <a:p>
            <a:endParaRPr lang="en-US" baseline="0" dirty="0"/>
          </a:p>
          <a:p>
            <a:r>
              <a:rPr lang="en-US" dirty="0"/>
              <a:t>http://linux.die.net/man/3/puts</a:t>
            </a:r>
          </a:p>
        </p:txBody>
      </p:sp>
      <p:sp>
        <p:nvSpPr>
          <p:cNvPr id="4" name="Slide Number Placeholder 3"/>
          <p:cNvSpPr>
            <a:spLocks noGrp="1"/>
          </p:cNvSpPr>
          <p:nvPr>
            <p:ph type="sldNum" sz="quarter" idx="10"/>
          </p:nvPr>
        </p:nvSpPr>
        <p:spPr/>
        <p:txBody>
          <a:bodyPr/>
          <a:lstStyle/>
          <a:p>
            <a:fld id="{8BDA04FC-0A2E-412C-9EC8-7BDEBE27C85D}" type="slidenum">
              <a:rPr lang="en-US" smtClean="0"/>
              <a:pPr/>
              <a:t>31</a:t>
            </a:fld>
            <a:endParaRPr lang="en-US" dirty="0"/>
          </a:p>
        </p:txBody>
      </p:sp>
    </p:spTree>
    <p:extLst>
      <p:ext uri="{BB962C8B-B14F-4D97-AF65-F5344CB8AC3E}">
        <p14:creationId xmlns:p14="http://schemas.microsoft.com/office/powerpoint/2010/main" val="10367162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Don’t let the students</a:t>
            </a:r>
            <a:r>
              <a:rPr lang="en-US" baseline="0" dirty="0"/>
              <a:t> forget this is shell code. </a:t>
            </a:r>
            <a:r>
              <a:rPr lang="en-US" dirty="0">
                <a:effectLst/>
              </a:rPr>
              <a:t>The number of conversions in the format should exactly match the number of expressions in the </a:t>
            </a:r>
            <a:r>
              <a:rPr lang="en-US" dirty="0" err="1">
                <a:effectLst/>
              </a:rPr>
              <a:t>printf</a:t>
            </a:r>
            <a:r>
              <a:rPr lang="en-US" dirty="0">
                <a:effectLst/>
              </a:rPr>
              <a:t>. C will not verify this. (Actually, the GNU </a:t>
            </a:r>
            <a:r>
              <a:rPr lang="en-US" dirty="0" err="1">
                <a:effectLst/>
              </a:rPr>
              <a:t>gcc</a:t>
            </a:r>
            <a:r>
              <a:rPr lang="en-US" dirty="0">
                <a:effectLst/>
              </a:rPr>
              <a:t> compiler will check </a:t>
            </a:r>
            <a:r>
              <a:rPr lang="en-US" dirty="0" err="1">
                <a:effectLst/>
              </a:rPr>
              <a:t>printf</a:t>
            </a:r>
            <a:r>
              <a:rPr lang="en-US" dirty="0">
                <a:effectLst/>
              </a:rPr>
              <a:t> arguments, if you turn on the proper warnings.) If too many expressions are supplied, the extra ones will be ignored. If there are not enough expressions, C will generate strange numbers for the missing expressions.</a:t>
            </a:r>
            <a:r>
              <a:rPr lang="en-US" dirty="0"/>
              <a:t> If the students desire it, show</a:t>
            </a:r>
            <a:r>
              <a:rPr lang="en-US" baseline="0" dirty="0"/>
              <a:t> them some in-IDE examples or allow them to execute a short exercise prior to the demonstration/performance.</a:t>
            </a:r>
          </a:p>
          <a:p>
            <a:r>
              <a:rPr lang="en-US" dirty="0"/>
              <a:t>http://linux.die.net/man/3/puts</a:t>
            </a:r>
          </a:p>
        </p:txBody>
      </p:sp>
      <p:sp>
        <p:nvSpPr>
          <p:cNvPr id="4" name="Slide Number Placeholder 3"/>
          <p:cNvSpPr>
            <a:spLocks noGrp="1"/>
          </p:cNvSpPr>
          <p:nvPr>
            <p:ph type="sldNum" sz="quarter" idx="10"/>
          </p:nvPr>
        </p:nvSpPr>
        <p:spPr/>
        <p:txBody>
          <a:bodyPr/>
          <a:lstStyle/>
          <a:p>
            <a:fld id="{8BDA04FC-0A2E-412C-9EC8-7BDEBE27C85D}" type="slidenum">
              <a:rPr lang="en-US" smtClean="0"/>
              <a:pPr/>
              <a:t>32</a:t>
            </a:fld>
            <a:endParaRPr lang="en-US" dirty="0"/>
          </a:p>
        </p:txBody>
      </p:sp>
    </p:spTree>
    <p:extLst>
      <p:ext uri="{BB962C8B-B14F-4D97-AF65-F5344CB8AC3E}">
        <p14:creationId xmlns:p14="http://schemas.microsoft.com/office/powerpoint/2010/main" val="2829041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1" dirty="0"/>
              <a:t>https://en.wikibooks.org/wiki/C_Programming/File_IO#Standard_Streams</a:t>
            </a:r>
          </a:p>
          <a:p>
            <a:endParaRPr lang="en-US" dirty="0"/>
          </a:p>
          <a:p>
            <a:r>
              <a:rPr lang="en-US" dirty="0"/>
              <a:t>When a C program starts its execution the program automatically opens three standard streams named </a:t>
            </a:r>
            <a:r>
              <a:rPr lang="en-US" dirty="0" err="1"/>
              <a:t>stdin</a:t>
            </a:r>
            <a:r>
              <a:rPr lang="en-US" dirty="0"/>
              <a:t>, </a:t>
            </a:r>
            <a:r>
              <a:rPr lang="en-US" dirty="0" err="1"/>
              <a:t>stdout</a:t>
            </a:r>
            <a:r>
              <a:rPr lang="en-US" dirty="0"/>
              <a:t>, and </a:t>
            </a:r>
            <a:r>
              <a:rPr lang="en-US" dirty="0" err="1"/>
              <a:t>stderr</a:t>
            </a:r>
            <a:r>
              <a:rPr lang="en-US" dirty="0"/>
              <a:t>. These are attached for every C program.</a:t>
            </a:r>
          </a:p>
          <a:p>
            <a:endParaRPr lang="en-US" dirty="0"/>
          </a:p>
          <a:p>
            <a:r>
              <a:rPr lang="en-US" dirty="0"/>
              <a:t>The first standard stream is used for input buffering and the other two are used for output. These streams are sequences of bytes.</a:t>
            </a:r>
          </a:p>
          <a:p>
            <a:endParaRPr lang="en-US" dirty="0"/>
          </a:p>
          <a:p>
            <a:r>
              <a:rPr lang="en-US" dirty="0"/>
              <a:t>Consider the following program:</a:t>
            </a:r>
          </a:p>
          <a:p>
            <a:endParaRPr lang="en-US" dirty="0"/>
          </a:p>
          <a:p>
            <a:r>
              <a:rPr lang="en-US" dirty="0"/>
              <a:t> /* An example program. */</a:t>
            </a:r>
          </a:p>
          <a:p>
            <a:r>
              <a:rPr lang="en-US" dirty="0"/>
              <a:t> </a:t>
            </a:r>
            <a:r>
              <a:rPr lang="en-US" dirty="0" err="1"/>
              <a:t>int</a:t>
            </a:r>
            <a:r>
              <a:rPr lang="en-US" dirty="0"/>
              <a:t> main()</a:t>
            </a:r>
          </a:p>
          <a:p>
            <a:r>
              <a:rPr lang="en-US" dirty="0"/>
              <a:t> {</a:t>
            </a:r>
          </a:p>
          <a:p>
            <a:r>
              <a:rPr lang="en-US" dirty="0"/>
              <a:t>     </a:t>
            </a:r>
            <a:r>
              <a:rPr lang="en-US" dirty="0" err="1"/>
              <a:t>int</a:t>
            </a:r>
            <a:r>
              <a:rPr lang="en-US" dirty="0"/>
              <a:t> </a:t>
            </a:r>
            <a:r>
              <a:rPr lang="en-US" dirty="0" err="1"/>
              <a:t>var</a:t>
            </a:r>
            <a:r>
              <a:rPr lang="en-US" dirty="0"/>
              <a:t>;</a:t>
            </a:r>
          </a:p>
          <a:p>
            <a:r>
              <a:rPr lang="en-US" dirty="0"/>
              <a:t>     scanf ("%d", &amp;</a:t>
            </a:r>
            <a:r>
              <a:rPr lang="en-US" dirty="0" err="1"/>
              <a:t>var</a:t>
            </a:r>
            <a:r>
              <a:rPr lang="en-US" dirty="0"/>
              <a:t>); /* use </a:t>
            </a:r>
            <a:r>
              <a:rPr lang="en-US" dirty="0" err="1"/>
              <a:t>stdin</a:t>
            </a:r>
            <a:r>
              <a:rPr lang="en-US" dirty="0"/>
              <a:t> for scanning an integer from keyboard. */</a:t>
            </a:r>
          </a:p>
          <a:p>
            <a:r>
              <a:rPr lang="en-US" dirty="0"/>
              <a:t>     </a:t>
            </a:r>
            <a:r>
              <a:rPr lang="en-US" dirty="0" err="1"/>
              <a:t>printf</a:t>
            </a:r>
            <a:r>
              <a:rPr lang="en-US" dirty="0"/>
              <a:t> ("%d", </a:t>
            </a:r>
            <a:r>
              <a:rPr lang="en-US" dirty="0" err="1"/>
              <a:t>var</a:t>
            </a:r>
            <a:r>
              <a:rPr lang="en-US" dirty="0"/>
              <a:t>); /* use </a:t>
            </a:r>
            <a:r>
              <a:rPr lang="en-US" dirty="0" err="1"/>
              <a:t>stdout</a:t>
            </a:r>
            <a:r>
              <a:rPr lang="en-US" dirty="0"/>
              <a:t> for printing a character. */</a:t>
            </a:r>
          </a:p>
          <a:p>
            <a:r>
              <a:rPr lang="en-US" dirty="0"/>
              <a:t>     return 0;</a:t>
            </a:r>
          </a:p>
          <a:p>
            <a:r>
              <a:rPr lang="en-US" dirty="0"/>
              <a:t> }</a:t>
            </a:r>
          </a:p>
          <a:p>
            <a:r>
              <a:rPr lang="en-US" dirty="0"/>
              <a:t> /* end program. */</a:t>
            </a:r>
          </a:p>
          <a:p>
            <a:endParaRPr lang="en-US" dirty="0"/>
          </a:p>
          <a:p>
            <a:endParaRPr lang="en-US" dirty="0"/>
          </a:p>
          <a:p>
            <a:r>
              <a:rPr lang="en-US" dirty="0"/>
              <a:t>By default </a:t>
            </a:r>
            <a:r>
              <a:rPr lang="en-US" dirty="0" err="1"/>
              <a:t>stdin</a:t>
            </a:r>
            <a:r>
              <a:rPr lang="en-US" dirty="0"/>
              <a:t> points to the keyboard and </a:t>
            </a:r>
            <a:r>
              <a:rPr lang="en-US" dirty="0" err="1"/>
              <a:t>stdout</a:t>
            </a:r>
            <a:r>
              <a:rPr lang="en-US" dirty="0"/>
              <a:t> and </a:t>
            </a:r>
            <a:r>
              <a:rPr lang="en-US" dirty="0" err="1"/>
              <a:t>stderr</a:t>
            </a:r>
            <a:r>
              <a:rPr lang="en-US" dirty="0"/>
              <a:t> point to the screen. It is possible under Unix and may be possible under other operating systems to redirect input from or output to a file or both.</a:t>
            </a: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a:t>
            </a:fld>
            <a:endParaRPr lang="en-US" dirty="0"/>
          </a:p>
        </p:txBody>
      </p:sp>
    </p:spTree>
    <p:extLst>
      <p:ext uri="{BB962C8B-B14F-4D97-AF65-F5344CB8AC3E}">
        <p14:creationId xmlns:p14="http://schemas.microsoft.com/office/powerpoint/2010/main" val="7463055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specifiers for </a:t>
            </a:r>
            <a:r>
              <a:rPr lang="en-US" dirty="0" err="1"/>
              <a:t>printf</a:t>
            </a:r>
            <a:r>
              <a:rPr lang="en-US" dirty="0"/>
              <a:t>() are highly documented both in official C Programming publications and on the Internet. If the students desire it, show</a:t>
            </a:r>
            <a:r>
              <a:rPr lang="en-US" baseline="0" dirty="0"/>
              <a:t> them some in-IDE examples or allow them to execute a short exercise prior to the demonstration/performance.  Ensure the students notice that rounding is performed if necessary.</a:t>
            </a:r>
            <a:endParaRPr lang="en-US" dirty="0"/>
          </a:p>
          <a:p>
            <a:endParaRPr lang="en-US" dirty="0"/>
          </a:p>
          <a:p>
            <a:r>
              <a:rPr lang="en-US" dirty="0">
                <a:effectLst/>
              </a:rPr>
              <a:t>Example</a:t>
            </a:r>
            <a:r>
              <a:rPr lang="en-US" baseline="0" dirty="0">
                <a:effectLst/>
              </a:rPr>
              <a:t> Script:  </a:t>
            </a:r>
            <a:r>
              <a:rPr lang="en-US" dirty="0">
                <a:effectLst/>
              </a:rPr>
              <a:t>The special characters %d are called the </a:t>
            </a:r>
            <a:r>
              <a:rPr lang="en-US" i="1" dirty="0">
                <a:effectLst/>
              </a:rPr>
              <a:t>integer conversion specification</a:t>
            </a:r>
            <a:r>
              <a:rPr lang="en-US" dirty="0">
                <a:effectLst/>
              </a:rPr>
              <a:t>. When </a:t>
            </a:r>
            <a:r>
              <a:rPr lang="en-US" dirty="0" err="1">
                <a:effectLst/>
              </a:rPr>
              <a:t>printf</a:t>
            </a:r>
            <a:r>
              <a:rPr lang="en-US" dirty="0">
                <a:effectLst/>
              </a:rPr>
              <a:t> encounters a %d, it prints the value of the next expression in the list following the format string. This is called the </a:t>
            </a:r>
            <a:r>
              <a:rPr lang="en-US" i="1" dirty="0">
                <a:effectLst/>
              </a:rPr>
              <a:t>parameter list</a:t>
            </a:r>
            <a:r>
              <a:rPr lang="en-US" dirty="0">
                <a:effectLst/>
              </a:rPr>
              <a:t>. </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33</a:t>
            </a:fld>
            <a:endParaRPr lang="en-US" dirty="0"/>
          </a:p>
        </p:txBody>
      </p:sp>
    </p:spTree>
    <p:extLst>
      <p:ext uri="{BB962C8B-B14F-4D97-AF65-F5344CB8AC3E}">
        <p14:creationId xmlns:p14="http://schemas.microsoft.com/office/powerpoint/2010/main" val="18044178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precision for </a:t>
            </a:r>
            <a:r>
              <a:rPr lang="en-US" dirty="0" err="1"/>
              <a:t>printf</a:t>
            </a:r>
            <a:r>
              <a:rPr lang="en-US" dirty="0"/>
              <a:t>() is highly documented both in official C Programming publications and on the Internet. If the students desire it, show</a:t>
            </a:r>
            <a:r>
              <a:rPr lang="en-US" baseline="0" dirty="0"/>
              <a:t> them some in-IDE examples or allow them to execute a short exercise prior to the demonstration/performance.  </a:t>
            </a:r>
            <a:r>
              <a:rPr lang="en-US" baseline="0" dirty="0" err="1"/>
              <a:t>myStr</a:t>
            </a:r>
            <a:r>
              <a:rPr lang="en-US" baseline="0" dirty="0"/>
              <a:t> is a </a:t>
            </a:r>
            <a:r>
              <a:rPr lang="en-US" baseline="0" dirty="0" err="1"/>
              <a:t>nul</a:t>
            </a:r>
            <a:r>
              <a:rPr lang="en-US" baseline="0" dirty="0"/>
              <a:t>-terminated character array, AKA a C string.  Allowing the compiler to define the dimension of the array (by using [] instead of [13], which is correct in this case but still a bad practice, or [12], which is a rookie mistake) allows the compiler to minimize the size of the array while also adding the </a:t>
            </a:r>
            <a:r>
              <a:rPr lang="en-US" baseline="0" dirty="0" err="1"/>
              <a:t>nul</a:t>
            </a:r>
            <a:r>
              <a:rPr lang="en-US" baseline="0" dirty="0"/>
              <a:t> terminating character (“\0”) as the last element of the char array.  It is this </a:t>
            </a:r>
            <a:r>
              <a:rPr lang="en-US" baseline="0" dirty="0" err="1"/>
              <a:t>nul</a:t>
            </a:r>
            <a:r>
              <a:rPr lang="en-US" baseline="0" dirty="0"/>
              <a:t>-terminating character that allows </a:t>
            </a:r>
            <a:r>
              <a:rPr lang="en-US" baseline="0" dirty="0" err="1"/>
              <a:t>printf</a:t>
            </a:r>
            <a:r>
              <a:rPr lang="en-US" baseline="0" dirty="0"/>
              <a:t> to properly interpret such function calls as </a:t>
            </a:r>
            <a:r>
              <a:rPr lang="en-US" baseline="0" dirty="0" err="1"/>
              <a:t>printf</a:t>
            </a:r>
            <a:r>
              <a:rPr lang="en-US" baseline="0" dirty="0"/>
              <a:t>(%.100s”, </a:t>
            </a:r>
            <a:r>
              <a:rPr lang="en-US" baseline="0" dirty="0" err="1"/>
              <a:t>myStr</a:t>
            </a:r>
            <a:r>
              <a:rPr lang="en-US" baseline="0" dirty="0"/>
              <a:t>).  Manually initializing a char array without ensuring it is </a:t>
            </a:r>
            <a:r>
              <a:rPr lang="en-US" baseline="0" dirty="0" err="1"/>
              <a:t>nul</a:t>
            </a:r>
            <a:r>
              <a:rPr lang="en-US" baseline="0" dirty="0"/>
              <a:t> terminated will cause a buffer overflow with </a:t>
            </a:r>
            <a:r>
              <a:rPr lang="en-US" baseline="0" dirty="0" err="1"/>
              <a:t>printf</a:t>
            </a:r>
            <a:r>
              <a:rPr lang="en-US" baseline="0" dirty="0"/>
              <a:t>.</a:t>
            </a: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34</a:t>
            </a:fld>
            <a:endParaRPr lang="en-US" dirty="0"/>
          </a:p>
        </p:txBody>
      </p:sp>
    </p:spTree>
    <p:extLst>
      <p:ext uri="{BB962C8B-B14F-4D97-AF65-F5344CB8AC3E}">
        <p14:creationId xmlns:p14="http://schemas.microsoft.com/office/powerpoint/2010/main" val="20962174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Field widths for </a:t>
            </a:r>
            <a:r>
              <a:rPr lang="en-US" dirty="0" err="1"/>
              <a:t>printf</a:t>
            </a:r>
            <a:r>
              <a:rPr lang="en-US" dirty="0"/>
              <a:t>() are highly documented both in official C Programming publications and on the Internet.  If the students desire it, show</a:t>
            </a:r>
            <a:r>
              <a:rPr lang="en-US" baseline="0" dirty="0"/>
              <a:t> them some in-IDE examples or allow them to execute a short exercise prior to the demonstration/performance.</a:t>
            </a:r>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35</a:t>
            </a:fld>
            <a:endParaRPr lang="en-US" dirty="0"/>
          </a:p>
        </p:txBody>
      </p:sp>
    </p:spTree>
    <p:extLst>
      <p:ext uri="{BB962C8B-B14F-4D97-AF65-F5344CB8AC3E}">
        <p14:creationId xmlns:p14="http://schemas.microsoft.com/office/powerpoint/2010/main" val="13393683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Field widths for </a:t>
            </a:r>
            <a:r>
              <a:rPr lang="en-US" dirty="0" err="1"/>
              <a:t>printf</a:t>
            </a:r>
            <a:r>
              <a:rPr lang="en-US" dirty="0"/>
              <a:t>() are highly documented both in official C Programming publications and on the Internet.  If the students desire it, show</a:t>
            </a:r>
            <a:r>
              <a:rPr lang="en-US" baseline="0" dirty="0"/>
              <a:t> them some in-IDE examples or allow them to execute a short exercise prior to the demonstration/performance.</a:t>
            </a:r>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36</a:t>
            </a:fld>
            <a:endParaRPr lang="en-US" dirty="0"/>
          </a:p>
        </p:txBody>
      </p:sp>
    </p:spTree>
    <p:extLst>
      <p:ext uri="{BB962C8B-B14F-4D97-AF65-F5344CB8AC3E}">
        <p14:creationId xmlns:p14="http://schemas.microsoft.com/office/powerpoint/2010/main" val="29793043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specifiers for </a:t>
            </a:r>
            <a:r>
              <a:rPr lang="en-US" dirty="0" err="1"/>
              <a:t>printf</a:t>
            </a:r>
            <a:r>
              <a:rPr lang="en-US" dirty="0"/>
              <a:t>() are highly documented both in official C Programming publications and on the Internet. If the students desire it, show</a:t>
            </a:r>
            <a:r>
              <a:rPr lang="en-US" baseline="0" dirty="0"/>
              <a:t> them some in-IDE examples or allow them to execute a short exercise prior to the demonstration/performance.</a:t>
            </a:r>
            <a:endParaRPr lang="en-US" dirty="0"/>
          </a:p>
          <a:p>
            <a:endParaRPr lang="en-US" dirty="0"/>
          </a:p>
          <a:p>
            <a:r>
              <a:rPr lang="en-US" dirty="0">
                <a:effectLst/>
              </a:rPr>
              <a:t>Example</a:t>
            </a:r>
            <a:r>
              <a:rPr lang="en-US" baseline="0" dirty="0">
                <a:effectLst/>
              </a:rPr>
              <a:t> Script:  </a:t>
            </a:r>
            <a:r>
              <a:rPr lang="en-US" dirty="0">
                <a:effectLst/>
              </a:rPr>
              <a:t>The special characters %d are called the </a:t>
            </a:r>
            <a:r>
              <a:rPr lang="en-US" i="1" dirty="0">
                <a:effectLst/>
              </a:rPr>
              <a:t>integer conversion specification</a:t>
            </a:r>
            <a:r>
              <a:rPr lang="en-US" dirty="0">
                <a:effectLst/>
              </a:rPr>
              <a:t>. When </a:t>
            </a:r>
            <a:r>
              <a:rPr lang="en-US" dirty="0" err="1">
                <a:effectLst/>
              </a:rPr>
              <a:t>printf</a:t>
            </a:r>
            <a:r>
              <a:rPr lang="en-US" dirty="0">
                <a:effectLst/>
              </a:rPr>
              <a:t> encounters a %d, it prints the value of the next expression in the list following the format string. This is called the </a:t>
            </a:r>
            <a:r>
              <a:rPr lang="en-US" i="1" dirty="0">
                <a:effectLst/>
              </a:rPr>
              <a:t>parameter list</a:t>
            </a:r>
            <a:r>
              <a:rPr lang="en-US" dirty="0">
                <a:effectLst/>
              </a:rPr>
              <a:t>. </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37</a:t>
            </a:fld>
            <a:endParaRPr lang="en-US" dirty="0"/>
          </a:p>
        </p:txBody>
      </p:sp>
    </p:spTree>
    <p:extLst>
      <p:ext uri="{BB962C8B-B14F-4D97-AF65-F5344CB8AC3E}">
        <p14:creationId xmlns:p14="http://schemas.microsoft.com/office/powerpoint/2010/main" val="6026385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flags for </a:t>
            </a:r>
            <a:r>
              <a:rPr lang="en-US" dirty="0" err="1"/>
              <a:t>printf</a:t>
            </a:r>
            <a:r>
              <a:rPr lang="en-US" dirty="0"/>
              <a:t>() are highly documented both in official C Programming publications and on the Internet. If the students desire it, show</a:t>
            </a:r>
            <a:r>
              <a:rPr lang="en-US" baseline="0" dirty="0"/>
              <a:t> them some in-IDE examples or allow them to execute a short exercise prior to the demonstration/performance.  Ensure the students realize the addition of “</a:t>
            </a:r>
            <a:r>
              <a:rPr lang="en-US" baseline="0" dirty="0" err="1"/>
              <a:t>someNum</a:t>
            </a:r>
            <a:r>
              <a:rPr lang="en-US" baseline="0" dirty="0"/>
              <a:t> * -1.0” was included to show behavior with negative numbers.  Ask the students why “%0f” doesn’t display leading zeroes.  (Answer:  Because it already fills the available fill width.)</a:t>
            </a:r>
            <a:endParaRPr lang="en-US" dirty="0"/>
          </a:p>
          <a:p>
            <a:endParaRPr lang="en-US" dirty="0"/>
          </a:p>
          <a:p>
            <a:r>
              <a:rPr lang="en-US" dirty="0">
                <a:effectLst/>
              </a:rPr>
              <a:t>Example</a:t>
            </a:r>
            <a:r>
              <a:rPr lang="en-US" baseline="0" dirty="0">
                <a:effectLst/>
              </a:rPr>
              <a:t> Script:  </a:t>
            </a:r>
            <a:r>
              <a:rPr lang="en-US" dirty="0">
                <a:effectLst/>
              </a:rPr>
              <a:t>The special characters %d are called the </a:t>
            </a:r>
            <a:r>
              <a:rPr lang="en-US" i="1" dirty="0">
                <a:effectLst/>
              </a:rPr>
              <a:t>integer conversion specification</a:t>
            </a:r>
            <a:r>
              <a:rPr lang="en-US" dirty="0">
                <a:effectLst/>
              </a:rPr>
              <a:t>. When </a:t>
            </a:r>
            <a:r>
              <a:rPr lang="en-US" dirty="0" err="1">
                <a:effectLst/>
              </a:rPr>
              <a:t>printf</a:t>
            </a:r>
            <a:r>
              <a:rPr lang="en-US" dirty="0">
                <a:effectLst/>
              </a:rPr>
              <a:t> encounters a %d, it prints the value of the next expression in the list following the format string. This is called the </a:t>
            </a:r>
            <a:r>
              <a:rPr lang="en-US" i="1" dirty="0">
                <a:effectLst/>
              </a:rPr>
              <a:t>parameter list</a:t>
            </a:r>
            <a:r>
              <a:rPr lang="en-US" dirty="0">
                <a:effectLst/>
              </a:rPr>
              <a:t>. </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38</a:t>
            </a:fld>
            <a:endParaRPr lang="en-US" dirty="0"/>
          </a:p>
        </p:txBody>
      </p:sp>
    </p:spTree>
    <p:extLst>
      <p:ext uri="{BB962C8B-B14F-4D97-AF65-F5344CB8AC3E}">
        <p14:creationId xmlns:p14="http://schemas.microsoft.com/office/powerpoint/2010/main" val="7140837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flags for </a:t>
            </a:r>
            <a:r>
              <a:rPr lang="en-US" dirty="0" err="1"/>
              <a:t>printf</a:t>
            </a:r>
            <a:r>
              <a:rPr lang="en-US" dirty="0"/>
              <a:t>() are highly documented both in official C Programming publications and on the Internet. If the students desire it, show</a:t>
            </a:r>
            <a:r>
              <a:rPr lang="en-US" baseline="0" dirty="0"/>
              <a:t> them some in-IDE examples or allow them to execute a short exercise prior to the demonstration/performance.  Ensure the students realize the addition of “</a:t>
            </a:r>
            <a:r>
              <a:rPr lang="en-US" baseline="0" dirty="0" err="1"/>
              <a:t>someNum</a:t>
            </a:r>
            <a:r>
              <a:rPr lang="en-US" baseline="0" dirty="0"/>
              <a:t> * -1.0” was included to show behavior with negative numbers.  Ask the students why “%0f” doesn’t display leading zeroes.  (Answer:  Because it already fills the available fill width.)</a:t>
            </a:r>
            <a:endParaRPr lang="en-US" dirty="0"/>
          </a:p>
          <a:p>
            <a:endParaRPr lang="en-US" dirty="0"/>
          </a:p>
          <a:p>
            <a:r>
              <a:rPr lang="en-US" dirty="0">
                <a:effectLst/>
              </a:rPr>
              <a:t>Example</a:t>
            </a:r>
            <a:r>
              <a:rPr lang="en-US" baseline="0" dirty="0">
                <a:effectLst/>
              </a:rPr>
              <a:t> Script:  </a:t>
            </a:r>
            <a:r>
              <a:rPr lang="en-US" dirty="0">
                <a:effectLst/>
              </a:rPr>
              <a:t>The special characters %d are called the </a:t>
            </a:r>
            <a:r>
              <a:rPr lang="en-US" i="1" dirty="0">
                <a:effectLst/>
              </a:rPr>
              <a:t>integer conversion specification</a:t>
            </a:r>
            <a:r>
              <a:rPr lang="en-US" dirty="0">
                <a:effectLst/>
              </a:rPr>
              <a:t>. When </a:t>
            </a:r>
            <a:r>
              <a:rPr lang="en-US" dirty="0" err="1">
                <a:effectLst/>
              </a:rPr>
              <a:t>printf</a:t>
            </a:r>
            <a:r>
              <a:rPr lang="en-US" dirty="0">
                <a:effectLst/>
              </a:rPr>
              <a:t> encounters a %d, it prints the value of the next expression in the list following the format string. This is called the </a:t>
            </a:r>
            <a:r>
              <a:rPr lang="en-US" i="1" dirty="0">
                <a:effectLst/>
              </a:rPr>
              <a:t>parameter list</a:t>
            </a:r>
            <a:r>
              <a:rPr lang="en-US" dirty="0">
                <a:effectLst/>
              </a:rPr>
              <a:t>. </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39</a:t>
            </a:fld>
            <a:endParaRPr lang="en-US" dirty="0"/>
          </a:p>
        </p:txBody>
      </p:sp>
    </p:spTree>
    <p:extLst>
      <p:ext uri="{BB962C8B-B14F-4D97-AF65-F5344CB8AC3E}">
        <p14:creationId xmlns:p14="http://schemas.microsoft.com/office/powerpoint/2010/main" val="14773350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EVIL:</a:t>
            </a:r>
          </a:p>
          <a:p>
            <a:r>
              <a:rPr lang="en-US" dirty="0"/>
              <a:t>	scanf()</a:t>
            </a:r>
            <a:r>
              <a:rPr lang="en-US" baseline="0" dirty="0"/>
              <a:t> has an unsafe interface for strings.  It has no way of knowing that your variable parameter is an array large enough to hold the input plus a terminating NUL character.  Scanf will continue to read characters from </a:t>
            </a:r>
            <a:r>
              <a:rPr lang="en-US" baseline="0" dirty="0" err="1"/>
              <a:t>stdin</a:t>
            </a:r>
            <a:r>
              <a:rPr lang="en-US" baseline="0" dirty="0"/>
              <a:t> and store them in memory well past the end of your char array, causing a buffer overrun vulnerability.  Safety precautions can be taken with field width specifiers but you still need to ensure the specified width fits within the char array while also leaving room for the terminating NUL.  The return value for scanf should also be tested for the number of fields it matched (to include testing for 0 matches) in addition to testing for an EOF if an I/O error occurred.  We’ll discuss a better solution for inputting strings later.</a:t>
            </a:r>
          </a:p>
          <a:p>
            <a:r>
              <a:rPr lang="en-US" baseline="0" dirty="0"/>
              <a:t>	scanf() is (relatively) more safe when reading numbers but not very good at handling errors in input.  As a result, it is usually a good idea to use something like </a:t>
            </a:r>
            <a:r>
              <a:rPr lang="en-US" baseline="0" dirty="0" err="1"/>
              <a:t>fgets</a:t>
            </a:r>
            <a:r>
              <a:rPr lang="en-US" baseline="0" dirty="0"/>
              <a:t>() to read input.</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40</a:t>
            </a:fld>
            <a:endParaRPr lang="en-US" dirty="0"/>
          </a:p>
        </p:txBody>
      </p:sp>
    </p:spTree>
    <p:extLst>
      <p:ext uri="{BB962C8B-B14F-4D97-AF65-F5344CB8AC3E}">
        <p14:creationId xmlns:p14="http://schemas.microsoft.com/office/powerpoint/2010/main" val="5838972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specifiers for scanf() are highly documented both in official C Programming publications and on the Internet.</a:t>
            </a: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41</a:t>
            </a:fld>
            <a:endParaRPr lang="en-US" dirty="0"/>
          </a:p>
        </p:txBody>
      </p:sp>
    </p:spTree>
    <p:extLst>
      <p:ext uri="{BB962C8B-B14F-4D97-AF65-F5344CB8AC3E}">
        <p14:creationId xmlns:p14="http://schemas.microsoft.com/office/powerpoint/2010/main" val="26194580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Don’t let the students</a:t>
            </a:r>
            <a:r>
              <a:rPr lang="en-US" baseline="0" dirty="0"/>
              <a:t> forget this is shell code.  It’s hard to fully demonstrate “input” functionality through source code.  This will require the instructor to display to the students what the combination of formatted input and formatted output truly look like by writing, compiling, and executing code for each of these examples.</a:t>
            </a:r>
          </a:p>
          <a:p>
            <a:endParaRPr lang="en-US" baseline="0" dirty="0"/>
          </a:p>
          <a:p>
            <a:r>
              <a:rPr lang="en-US" baseline="0" dirty="0"/>
              <a:t>This slide shows the students one way of using a field width specification to limit input.  Limiting the input of </a:t>
            </a:r>
            <a:r>
              <a:rPr lang="en-US" baseline="0" dirty="0" err="1"/>
              <a:t>charArray</a:t>
            </a:r>
            <a:r>
              <a:rPr lang="en-US" baseline="0" dirty="0"/>
              <a:t>[n] to a field width of %&lt;n-1&gt;s will defend against a buffer overrun and leave room at the end of the array for the NUL terminating character.</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42</a:t>
            </a:fld>
            <a:endParaRPr lang="en-US" dirty="0"/>
          </a:p>
        </p:txBody>
      </p:sp>
    </p:spTree>
    <p:extLst>
      <p:ext uri="{BB962C8B-B14F-4D97-AF65-F5344CB8AC3E}">
        <p14:creationId xmlns:p14="http://schemas.microsoft.com/office/powerpoint/2010/main" val="1292096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class has already been using standard</a:t>
            </a:r>
            <a:r>
              <a:rPr lang="en-US" baseline="0" dirty="0"/>
              <a:t> functions, libraries and headers in class.  They will continue to do so until relatively blindly until Unit 3 Functions.  Unit 3 will cover functions in detail.  Until then, students will be utilizing functions as intended… blindly.  Libraries, and by extension functions, are written so that you don’t need to know how the sausage is made.  You only need to know the necessary ingredients to make sausage.  The ingredients go into the “sausage machine” and sausage is created.</a:t>
            </a:r>
          </a:p>
          <a:p>
            <a:endParaRPr lang="en-US" baseline="0" dirty="0"/>
          </a:p>
          <a:p>
            <a:r>
              <a:rPr lang="en-US" dirty="0"/>
              <a:t>http://www.cplusplus.com/reference/cstdio/</a:t>
            </a:r>
          </a:p>
          <a:p>
            <a:r>
              <a:rPr lang="en-US" dirty="0"/>
              <a:t>http://pubs.opengroup.org/onlinepubs/7908799/xsh/stdio.h.html</a:t>
            </a:r>
          </a:p>
          <a:p>
            <a:r>
              <a:rPr lang="en-US" dirty="0"/>
              <a:t>http://www.tutorialspoint.com/c_standard_library/stdio_h.htm</a:t>
            </a: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5</a:t>
            </a:fld>
            <a:endParaRPr lang="en-US" dirty="0"/>
          </a:p>
        </p:txBody>
      </p:sp>
    </p:spTree>
    <p:extLst>
      <p:ext uri="{BB962C8B-B14F-4D97-AF65-F5344CB8AC3E}">
        <p14:creationId xmlns:p14="http://schemas.microsoft.com/office/powerpoint/2010/main" val="42025616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Don’t let the students</a:t>
            </a:r>
            <a:r>
              <a:rPr lang="en-US" baseline="0" dirty="0"/>
              <a:t> forget this is shell code. </a:t>
            </a:r>
            <a:r>
              <a:rPr lang="en-US" dirty="0">
                <a:effectLst/>
              </a:rPr>
              <a:t>The number of conversions in the format should exactly match the number of expressions in the scanf.</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43</a:t>
            </a:fld>
            <a:endParaRPr lang="en-US" dirty="0"/>
          </a:p>
        </p:txBody>
      </p:sp>
    </p:spTree>
    <p:extLst>
      <p:ext uri="{BB962C8B-B14F-4D97-AF65-F5344CB8AC3E}">
        <p14:creationId xmlns:p14="http://schemas.microsoft.com/office/powerpoint/2010/main" val="15315718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Don’t let the students</a:t>
            </a:r>
            <a:r>
              <a:rPr lang="en-US" baseline="0" dirty="0"/>
              <a:t> forget this is shell code. </a:t>
            </a:r>
            <a:r>
              <a:rPr lang="en-US" dirty="0">
                <a:effectLst/>
              </a:rPr>
              <a:t>The number of conversions in the format should exactly match the number of expressions in the scanf.</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44</a:t>
            </a:fld>
            <a:endParaRPr lang="en-US" dirty="0"/>
          </a:p>
        </p:txBody>
      </p:sp>
    </p:spTree>
    <p:extLst>
      <p:ext uri="{BB962C8B-B14F-4D97-AF65-F5344CB8AC3E}">
        <p14:creationId xmlns:p14="http://schemas.microsoft.com/office/powerpoint/2010/main" val="31103409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Don’t let the students</a:t>
            </a:r>
            <a:r>
              <a:rPr lang="en-US" baseline="0" dirty="0"/>
              <a:t> forget this is shell code.  It’s hard to fully demonstrate “input” functionality through source code.  This will require the instructor to display to the students what the combination of formatted input and formatted output truly look like by writing, compiling, and executing code for each of these examples.</a:t>
            </a:r>
          </a:p>
          <a:p>
            <a:endParaRPr lang="en-US" baseline="0" dirty="0"/>
          </a:p>
          <a:p>
            <a:r>
              <a:rPr lang="en-US" baseline="0" dirty="0"/>
              <a:t>This slide shows the students one way of using a field width specification to limit input.  Limiting the input of </a:t>
            </a:r>
            <a:r>
              <a:rPr lang="en-US" baseline="0" dirty="0" err="1"/>
              <a:t>charArray</a:t>
            </a:r>
            <a:r>
              <a:rPr lang="en-US" baseline="0" dirty="0"/>
              <a:t>[n] to a field width of %&lt;n-1&gt;s will defend against a buffer overrun and leave room at the end of the array for the NUL terminating character.</a:t>
            </a:r>
          </a:p>
          <a:p>
            <a:endParaRPr lang="en-US" baseline="0" dirty="0"/>
          </a:p>
          <a:p>
            <a:r>
              <a:rPr lang="en-US" dirty="0"/>
              <a:t>https://en.wikipedia.org/wiki/Gadsby_(novel)</a:t>
            </a:r>
          </a:p>
        </p:txBody>
      </p:sp>
      <p:sp>
        <p:nvSpPr>
          <p:cNvPr id="4" name="Slide Number Placeholder 3"/>
          <p:cNvSpPr>
            <a:spLocks noGrp="1"/>
          </p:cNvSpPr>
          <p:nvPr>
            <p:ph type="sldNum" sz="quarter" idx="10"/>
          </p:nvPr>
        </p:nvSpPr>
        <p:spPr/>
        <p:txBody>
          <a:bodyPr/>
          <a:lstStyle/>
          <a:p>
            <a:fld id="{8BDA04FC-0A2E-412C-9EC8-7BDEBE27C85D}" type="slidenum">
              <a:rPr lang="en-US" smtClean="0"/>
              <a:pPr/>
              <a:t>45</a:t>
            </a:fld>
            <a:endParaRPr lang="en-US" dirty="0"/>
          </a:p>
        </p:txBody>
      </p:sp>
    </p:spTree>
    <p:extLst>
      <p:ext uri="{BB962C8B-B14F-4D97-AF65-F5344CB8AC3E}">
        <p14:creationId xmlns:p14="http://schemas.microsoft.com/office/powerpoint/2010/main" val="42865939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a:t>
            </a:r>
            <a:r>
              <a:rPr lang="en-US" baseline="0" dirty="0"/>
              <a:t> overhead and direct questioning techniques to get the students to lead you through building this code.</a:t>
            </a:r>
            <a:endParaRPr lang="en-US" dirty="0"/>
          </a:p>
          <a:p>
            <a:endParaRPr lang="en-US" dirty="0"/>
          </a:p>
          <a:p>
            <a:r>
              <a:rPr lang="en-US" dirty="0"/>
              <a:t>NOTE:  The solution is merely stub code.</a:t>
            </a:r>
            <a:endParaRPr lang="en-US" baseline="0" dirty="0"/>
          </a:p>
          <a:p>
            <a:endParaRPr lang="en-US" baseline="0" dirty="0"/>
          </a:p>
          <a:p>
            <a:r>
              <a:rPr lang="en-US" baseline="0" dirty="0"/>
              <a:t>DISCLAIMER:  …But we’re only utilizing tools we’ve learned up until this point.</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46</a:t>
            </a:fld>
            <a:endParaRPr lang="en-US" dirty="0"/>
          </a:p>
        </p:txBody>
      </p:sp>
    </p:spTree>
    <p:extLst>
      <p:ext uri="{BB962C8B-B14F-4D97-AF65-F5344CB8AC3E}">
        <p14:creationId xmlns:p14="http://schemas.microsoft.com/office/powerpoint/2010/main" val="23663925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a:t>
            </a:r>
            <a:r>
              <a:rPr lang="en-US" baseline="0" dirty="0"/>
              <a:t> overhead and direct questioning techniques to get the students to walk you through this.</a:t>
            </a:r>
          </a:p>
          <a:p>
            <a:endParaRPr lang="en-US" baseline="0" dirty="0"/>
          </a:p>
          <a:p>
            <a:r>
              <a:rPr lang="en-US" baseline="0" dirty="0"/>
              <a:t>DISCLAIMER:  …But we’re only utilizing tools we’ve learned up until this point.</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47</a:t>
            </a:fld>
            <a:endParaRPr lang="en-US" dirty="0"/>
          </a:p>
        </p:txBody>
      </p:sp>
    </p:spTree>
    <p:extLst>
      <p:ext uri="{BB962C8B-B14F-4D97-AF65-F5344CB8AC3E}">
        <p14:creationId xmlns:p14="http://schemas.microsoft.com/office/powerpoint/2010/main" val="24235262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a:t>
            </a:r>
            <a:r>
              <a:rPr lang="en-US" baseline="0" dirty="0"/>
              <a:t> overhead and direct questioning techniques to get the students to walk you through this.</a:t>
            </a:r>
          </a:p>
          <a:p>
            <a:endParaRPr lang="en-US" baseline="0" dirty="0"/>
          </a:p>
          <a:p>
            <a:r>
              <a:rPr lang="en-US" baseline="0" dirty="0"/>
              <a:t>DISCLAIMER:  …But we’re only utilizing tools we’ve learned up until this point.</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48</a:t>
            </a:fld>
            <a:endParaRPr lang="en-US" dirty="0"/>
          </a:p>
        </p:txBody>
      </p:sp>
    </p:spTree>
    <p:extLst>
      <p:ext uri="{BB962C8B-B14F-4D97-AF65-F5344CB8AC3E}">
        <p14:creationId xmlns:p14="http://schemas.microsoft.com/office/powerpoint/2010/main" val="21084619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a:t>
            </a:r>
            <a:r>
              <a:rPr lang="en-US" baseline="0" dirty="0"/>
              <a:t> overhead and direct questioning techniques to get the students to walk you through this.</a:t>
            </a:r>
          </a:p>
          <a:p>
            <a:endParaRPr lang="en-US" baseline="0" dirty="0"/>
          </a:p>
          <a:p>
            <a:r>
              <a:rPr lang="en-US" baseline="0" dirty="0"/>
              <a:t>DISCLAIMER:  …But we’re only utilizing tools we’ve learned up until this point.</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49</a:t>
            </a:fld>
            <a:endParaRPr lang="en-US" dirty="0"/>
          </a:p>
        </p:txBody>
      </p:sp>
    </p:spTree>
    <p:extLst>
      <p:ext uri="{BB962C8B-B14F-4D97-AF65-F5344CB8AC3E}">
        <p14:creationId xmlns:p14="http://schemas.microsoft.com/office/powerpoint/2010/main" val="34463974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Much like puts() and </a:t>
            </a:r>
            <a:r>
              <a:rPr lang="en-US" dirty="0" err="1"/>
              <a:t>fputs</a:t>
            </a:r>
            <a:r>
              <a:rPr lang="en-US" dirty="0"/>
              <a:t>(), </a:t>
            </a:r>
            <a:r>
              <a:rPr lang="en-US" dirty="0" err="1"/>
              <a:t>printf</a:t>
            </a:r>
            <a:r>
              <a:rPr lang="en-US" dirty="0"/>
              <a:t>() and </a:t>
            </a:r>
            <a:r>
              <a:rPr lang="en-US" dirty="0" err="1"/>
              <a:t>fprintf</a:t>
            </a:r>
            <a:r>
              <a:rPr lang="en-US" dirty="0"/>
              <a:t>()</a:t>
            </a:r>
            <a:r>
              <a:rPr lang="en-US" baseline="0" dirty="0"/>
              <a:t> are very similar.  The only appreciable difference is that </a:t>
            </a:r>
            <a:r>
              <a:rPr lang="en-US" baseline="0" dirty="0" err="1"/>
              <a:t>fprintf</a:t>
            </a:r>
            <a:r>
              <a:rPr lang="en-US" baseline="0" dirty="0"/>
              <a:t> can specify a stream to print to.  Available streams include </a:t>
            </a:r>
            <a:r>
              <a:rPr lang="en-US" baseline="0" dirty="0" err="1"/>
              <a:t>stdout</a:t>
            </a:r>
            <a:r>
              <a:rPr lang="en-US" baseline="0" dirty="0"/>
              <a:t>.</a:t>
            </a:r>
          </a:p>
          <a:p>
            <a:endParaRPr lang="en-US" baseline="0" dirty="0"/>
          </a:p>
          <a:p>
            <a:r>
              <a:rPr lang="en-US" dirty="0"/>
              <a:t>http://linux.die.net/man/3/fprintf</a:t>
            </a:r>
          </a:p>
        </p:txBody>
      </p:sp>
      <p:sp>
        <p:nvSpPr>
          <p:cNvPr id="4" name="Slide Number Placeholder 3"/>
          <p:cNvSpPr>
            <a:spLocks noGrp="1"/>
          </p:cNvSpPr>
          <p:nvPr>
            <p:ph type="sldNum" sz="quarter" idx="10"/>
          </p:nvPr>
        </p:nvSpPr>
        <p:spPr/>
        <p:txBody>
          <a:bodyPr/>
          <a:lstStyle/>
          <a:p>
            <a:fld id="{8BDA04FC-0A2E-412C-9EC8-7BDEBE27C85D}" type="slidenum">
              <a:rPr lang="en-US" smtClean="0"/>
              <a:pPr/>
              <a:t>50</a:t>
            </a:fld>
            <a:endParaRPr lang="en-US" dirty="0"/>
          </a:p>
        </p:txBody>
      </p:sp>
    </p:spTree>
    <p:extLst>
      <p:ext uri="{BB962C8B-B14F-4D97-AF65-F5344CB8AC3E}">
        <p14:creationId xmlns:p14="http://schemas.microsoft.com/office/powerpoint/2010/main" val="13640135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Don’t let the students</a:t>
            </a:r>
            <a:r>
              <a:rPr lang="en-US" baseline="0" dirty="0"/>
              <a:t> forget this is shell code.  Also, some compilers may round the length of a double, by default, to 6 decimal places (same as a float).  The data is still contained in the variable.  For proof, point the students to debug mode in their IDE so they can see the value contained in </a:t>
            </a:r>
            <a:r>
              <a:rPr lang="en-US" baseline="0" dirty="0" err="1"/>
              <a:t>posSqrtTwo</a:t>
            </a:r>
            <a:r>
              <a:rPr lang="en-US" baseline="0" dirty="0"/>
              <a:t>.  You can explicitly extend the output so that it will display more precision contained in the variable.  The upcoming slides will cover this.</a:t>
            </a:r>
            <a:r>
              <a:rPr lang="en-US" dirty="0"/>
              <a:t> If the students desire it, show</a:t>
            </a:r>
            <a:r>
              <a:rPr lang="en-US" baseline="0" dirty="0"/>
              <a:t> them some in-IDE examples or allow them to execute a short exercise prior to the demonstration/performance.</a:t>
            </a:r>
          </a:p>
          <a:p>
            <a:endParaRPr lang="en-US" baseline="0" dirty="0"/>
          </a:p>
          <a:p>
            <a:r>
              <a:rPr lang="en-US" dirty="0"/>
              <a:t>http://linux.die.net/man/3/puts</a:t>
            </a:r>
          </a:p>
        </p:txBody>
      </p:sp>
      <p:sp>
        <p:nvSpPr>
          <p:cNvPr id="4" name="Slide Number Placeholder 3"/>
          <p:cNvSpPr>
            <a:spLocks noGrp="1"/>
          </p:cNvSpPr>
          <p:nvPr>
            <p:ph type="sldNum" sz="quarter" idx="10"/>
          </p:nvPr>
        </p:nvSpPr>
        <p:spPr/>
        <p:txBody>
          <a:bodyPr/>
          <a:lstStyle/>
          <a:p>
            <a:fld id="{8BDA04FC-0A2E-412C-9EC8-7BDEBE27C85D}" type="slidenum">
              <a:rPr lang="en-US" smtClean="0"/>
              <a:pPr/>
              <a:t>51</a:t>
            </a:fld>
            <a:endParaRPr lang="en-US" dirty="0"/>
          </a:p>
        </p:txBody>
      </p:sp>
    </p:spTree>
    <p:extLst>
      <p:ext uri="{BB962C8B-B14F-4D97-AF65-F5344CB8AC3E}">
        <p14:creationId xmlns:p14="http://schemas.microsoft.com/office/powerpoint/2010/main" val="24931414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EVIL:</a:t>
            </a:r>
          </a:p>
          <a:p>
            <a:r>
              <a:rPr lang="en-US" dirty="0"/>
              <a:t>	scanf()</a:t>
            </a:r>
            <a:r>
              <a:rPr lang="en-US" baseline="0" dirty="0"/>
              <a:t> has an unsafe interface for strings.  It has no way of knowing that your variable parameter is an array large enough to hold the input plus a terminating NUL character.  Scanf will continue to read characters from </a:t>
            </a:r>
            <a:r>
              <a:rPr lang="en-US" baseline="0" dirty="0" err="1"/>
              <a:t>stdin</a:t>
            </a:r>
            <a:r>
              <a:rPr lang="en-US" baseline="0" dirty="0"/>
              <a:t> and store them in memory well past the end of your char array, causing a buffer overrun vulnerability.  Safety precautions can be taken with field width specifiers but you still need to ensure the specified width fits within the char array while also leaving room for the terminating NUL.  The return value for scanf should also be tested for the number of fields it matched (to include testing for 0 matches) in addition to testing for an EOF if an I/O error occurred.  We’ll discuss a better solution for inputting strings later.</a:t>
            </a:r>
          </a:p>
          <a:p>
            <a:r>
              <a:rPr lang="en-US" baseline="0" dirty="0"/>
              <a:t>	scanf() is (relatively) more safe when reading numbers but not very good at handling errors in input.  As a result, it is usually a good idea to use something like </a:t>
            </a:r>
            <a:r>
              <a:rPr lang="en-US" baseline="0" dirty="0" err="1"/>
              <a:t>fgets</a:t>
            </a:r>
            <a:r>
              <a:rPr lang="en-US" baseline="0" dirty="0"/>
              <a:t>() to read input.</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52</a:t>
            </a:fld>
            <a:endParaRPr lang="en-US" dirty="0"/>
          </a:p>
        </p:txBody>
      </p:sp>
    </p:spTree>
    <p:extLst>
      <p:ext uri="{BB962C8B-B14F-4D97-AF65-F5344CB8AC3E}">
        <p14:creationId xmlns:p14="http://schemas.microsoft.com/office/powerpoint/2010/main" val="3369764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class has already been using standard</a:t>
            </a:r>
            <a:r>
              <a:rPr lang="en-US" baseline="0" dirty="0"/>
              <a:t> functions, libraries and headers in class.  They will continue to do so until relatively blindly until Unit 3 Functions.  Unit 3 will cover functions in detail.  Until then, students will be utilizing functions as intended… blindly.  Libraries, and by extension functions, are written so that you don’t need to know how the sausage is made.  You only need to know the necessary ingredients to make sausage.  The ingredients go into the “sausage machine” and sausage </a:t>
            </a:r>
            <a:r>
              <a:rPr lang="en-US" baseline="0"/>
              <a:t>is created.</a:t>
            </a:r>
            <a:endParaRPr lang="en-US"/>
          </a:p>
        </p:txBody>
      </p:sp>
      <p:sp>
        <p:nvSpPr>
          <p:cNvPr id="4" name="Slide Number Placeholder 3"/>
          <p:cNvSpPr>
            <a:spLocks noGrp="1"/>
          </p:cNvSpPr>
          <p:nvPr>
            <p:ph type="sldNum" sz="quarter" idx="10"/>
          </p:nvPr>
        </p:nvSpPr>
        <p:spPr/>
        <p:txBody>
          <a:bodyPr/>
          <a:lstStyle/>
          <a:p>
            <a:fld id="{8BDA04FC-0A2E-412C-9EC8-7BDEBE27C85D}" type="slidenum">
              <a:rPr lang="en-US" smtClean="0"/>
              <a:pPr/>
              <a:t>6</a:t>
            </a:fld>
            <a:endParaRPr lang="en-US" dirty="0"/>
          </a:p>
        </p:txBody>
      </p:sp>
    </p:spTree>
    <p:extLst>
      <p:ext uri="{BB962C8B-B14F-4D97-AF65-F5344CB8AC3E}">
        <p14:creationId xmlns:p14="http://schemas.microsoft.com/office/powerpoint/2010/main" val="27761064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Don’t let the students</a:t>
            </a:r>
            <a:r>
              <a:rPr lang="en-US" baseline="0" dirty="0"/>
              <a:t> forget this is shell code.  It’s hard to fully demonstrate “input” functionality through source code.  This will require the instructor to display to the students what the combination of formatted input and formatted output truly look like by writing, compiling, and executing code for each of these examples.</a:t>
            </a:r>
          </a:p>
          <a:p>
            <a:endParaRPr lang="en-US" baseline="0" dirty="0"/>
          </a:p>
          <a:p>
            <a:r>
              <a:rPr lang="en-US" baseline="0" dirty="0"/>
              <a:t>This slide shows the students one way of using a field width specification to limit input.  Limiting the input of </a:t>
            </a:r>
            <a:r>
              <a:rPr lang="en-US" baseline="0" dirty="0" err="1"/>
              <a:t>charArray</a:t>
            </a:r>
            <a:r>
              <a:rPr lang="en-US" baseline="0" dirty="0"/>
              <a:t>[n] to a field width of %&lt;n-1&gt;s will defend against a buffer overrun and leave room at the end of the array for the NUL terminating character.</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53</a:t>
            </a:fld>
            <a:endParaRPr lang="en-US" dirty="0"/>
          </a:p>
        </p:txBody>
      </p:sp>
    </p:spTree>
    <p:extLst>
      <p:ext uri="{BB962C8B-B14F-4D97-AF65-F5344CB8AC3E}">
        <p14:creationId xmlns:p14="http://schemas.microsoft.com/office/powerpoint/2010/main" val="36027145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simply want to read a single character from </a:t>
            </a:r>
            <a:r>
              <a:rPr lang="en-US" dirty="0" err="1"/>
              <a:t>stdin</a:t>
            </a:r>
            <a:r>
              <a:rPr lang="en-US" dirty="0"/>
              <a:t>, then </a:t>
            </a:r>
            <a:r>
              <a:rPr lang="en-US" dirty="0" err="1"/>
              <a:t>getchar</a:t>
            </a:r>
            <a:r>
              <a:rPr lang="en-US" dirty="0"/>
              <a:t>() is the appropriate choice. If you have more complicated requirements, then </a:t>
            </a:r>
            <a:r>
              <a:rPr lang="en-US" dirty="0" err="1"/>
              <a:t>getchar</a:t>
            </a:r>
            <a:r>
              <a:rPr lang="en-US" dirty="0"/>
              <a:t>() won't be sufficient.</a:t>
            </a:r>
          </a:p>
          <a:p>
            <a:r>
              <a:rPr lang="en-US" dirty="0"/>
              <a:t>•</a:t>
            </a:r>
            <a:r>
              <a:rPr lang="en-US" dirty="0" err="1"/>
              <a:t>getc</a:t>
            </a:r>
            <a:r>
              <a:rPr lang="en-US" dirty="0"/>
              <a:t>() allows you to read from a different stream (say, one opened with </a:t>
            </a:r>
            <a:r>
              <a:rPr lang="en-US" dirty="0" err="1"/>
              <a:t>fopen</a:t>
            </a:r>
            <a:r>
              <a:rPr lang="en-US" dirty="0"/>
              <a:t>());</a:t>
            </a:r>
          </a:p>
          <a:p>
            <a:r>
              <a:rPr lang="en-US" dirty="0"/>
              <a:t>•scanf() allows you to read more than just a single character at a time.</a:t>
            </a:r>
          </a:p>
          <a:p>
            <a:r>
              <a:rPr lang="en-US" dirty="0"/>
              <a:t>The most common error when using </a:t>
            </a:r>
            <a:r>
              <a:rPr lang="en-US" dirty="0" err="1"/>
              <a:t>getchar</a:t>
            </a:r>
            <a:r>
              <a:rPr lang="en-US" dirty="0"/>
              <a:t>() is to try and use a char variable to store the result. You need to use an </a:t>
            </a:r>
            <a:r>
              <a:rPr lang="en-US" dirty="0" err="1"/>
              <a:t>int</a:t>
            </a:r>
            <a:r>
              <a:rPr lang="en-US" dirty="0"/>
              <a:t> variable, since the range of values </a:t>
            </a:r>
            <a:r>
              <a:rPr lang="en-US" dirty="0" err="1"/>
              <a:t>getchar</a:t>
            </a:r>
            <a:r>
              <a:rPr lang="en-US" dirty="0"/>
              <a:t>() returns is "a value in the range of unsigned char, plus the single negative value EOF". A char variable doesn't have sufficient range for this, which can mean that you can confuse a completely valid character return with EOF. The same applies to </a:t>
            </a:r>
            <a:r>
              <a:rPr lang="en-US" dirty="0" err="1"/>
              <a:t>getc</a:t>
            </a:r>
            <a:r>
              <a:rPr lang="en-US" dirty="0"/>
              <a:t>().</a:t>
            </a:r>
          </a:p>
        </p:txBody>
      </p:sp>
      <p:sp>
        <p:nvSpPr>
          <p:cNvPr id="4" name="Slide Number Placeholder 3"/>
          <p:cNvSpPr>
            <a:spLocks noGrp="1"/>
          </p:cNvSpPr>
          <p:nvPr>
            <p:ph type="sldNum" sz="quarter" idx="10"/>
          </p:nvPr>
        </p:nvSpPr>
        <p:spPr/>
        <p:txBody>
          <a:bodyPr/>
          <a:lstStyle/>
          <a:p>
            <a:fld id="{8BDA04FC-0A2E-412C-9EC8-7BDEBE27C85D}" type="slidenum">
              <a:rPr lang="en-US" smtClean="0"/>
              <a:pPr/>
              <a:t>54</a:t>
            </a:fld>
            <a:endParaRPr lang="en-US" dirty="0"/>
          </a:p>
        </p:txBody>
      </p:sp>
    </p:spTree>
    <p:extLst>
      <p:ext uri="{BB962C8B-B14F-4D97-AF65-F5344CB8AC3E}">
        <p14:creationId xmlns:p14="http://schemas.microsoft.com/office/powerpoint/2010/main" val="7493493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Deprecated function: </a:t>
            </a:r>
            <a:r>
              <a:rPr lang="en-US" i="1" dirty="0"/>
              <a:t>char *</a:t>
            </a:r>
            <a:r>
              <a:rPr lang="en-US" dirty="0"/>
              <a:t> </a:t>
            </a:r>
            <a:r>
              <a:rPr lang="en-US" b="1" dirty="0"/>
              <a:t>gets</a:t>
            </a:r>
            <a:r>
              <a:rPr lang="en-US" dirty="0"/>
              <a:t> </a:t>
            </a:r>
            <a:r>
              <a:rPr lang="en-US" i="1" dirty="0"/>
              <a:t>(char *s)</a:t>
            </a:r>
            <a:r>
              <a:rPr lang="en-US" dirty="0"/>
              <a:t>Preliminary: | MT-Safe | AS-Unsafe corrupt | AC-Unsafe lock corrupt | See </a:t>
            </a:r>
            <a:r>
              <a:rPr lang="en-US" dirty="0">
                <a:hlinkClick r:id="rId3"/>
              </a:rPr>
              <a:t>POSIX Safety Concepts</a:t>
            </a:r>
            <a:r>
              <a:rPr lang="en-US" dirty="0"/>
              <a:t>. </a:t>
            </a:r>
          </a:p>
          <a:p>
            <a:r>
              <a:rPr lang="en-US" dirty="0"/>
              <a:t>The function gets reads characters from the stream </a:t>
            </a:r>
            <a:r>
              <a:rPr lang="en-US" dirty="0" err="1"/>
              <a:t>stdin</a:t>
            </a:r>
            <a:r>
              <a:rPr lang="en-US" dirty="0"/>
              <a:t> up to the next newline character, and stores them in the string </a:t>
            </a:r>
            <a:r>
              <a:rPr lang="en-US" i="1" dirty="0"/>
              <a:t>s</a:t>
            </a:r>
            <a:r>
              <a:rPr lang="en-US" dirty="0"/>
              <a:t>. The newline character is discarded (note that this differs from the behavior of </a:t>
            </a:r>
            <a:r>
              <a:rPr lang="en-US" dirty="0" err="1"/>
              <a:t>fgets</a:t>
            </a:r>
            <a:r>
              <a:rPr lang="en-US" dirty="0"/>
              <a:t>, which copies the newline character into the string). If gets encounters a read error or end-of-file, it returns a null pointer; otherwise it returns </a:t>
            </a:r>
            <a:r>
              <a:rPr lang="en-US" i="1" dirty="0"/>
              <a:t>s</a:t>
            </a:r>
            <a:r>
              <a:rPr lang="en-US" dirty="0"/>
              <a:t>. </a:t>
            </a:r>
          </a:p>
          <a:p>
            <a:r>
              <a:rPr lang="en-US" b="1" dirty="0"/>
              <a:t>Warning:</a:t>
            </a:r>
            <a:r>
              <a:rPr lang="en-US" dirty="0"/>
              <a:t> The gets function is </a:t>
            </a:r>
            <a:r>
              <a:rPr lang="en-US" b="1" dirty="0"/>
              <a:t>very dangerous</a:t>
            </a:r>
            <a:r>
              <a:rPr lang="en-US" dirty="0"/>
              <a:t> because it provides no protection against overflowing the string </a:t>
            </a:r>
            <a:r>
              <a:rPr lang="en-US" i="1" dirty="0"/>
              <a:t>s</a:t>
            </a:r>
            <a:r>
              <a:rPr lang="en-US" dirty="0"/>
              <a:t>. The GNU C Library includes it for compatibility only. You should </a:t>
            </a:r>
            <a:r>
              <a:rPr lang="en-US" b="1" dirty="0"/>
              <a:t>always</a:t>
            </a:r>
            <a:r>
              <a:rPr lang="en-US" dirty="0"/>
              <a:t> use </a:t>
            </a:r>
            <a:r>
              <a:rPr lang="en-US" dirty="0" err="1"/>
              <a:t>fgets</a:t>
            </a:r>
            <a:r>
              <a:rPr lang="en-US" dirty="0"/>
              <a:t> or </a:t>
            </a:r>
            <a:r>
              <a:rPr lang="en-US" dirty="0" err="1"/>
              <a:t>getline</a:t>
            </a:r>
            <a:r>
              <a:rPr lang="en-US" dirty="0"/>
              <a:t> instead. To remind you of this, the linker (if using GNU </a:t>
            </a:r>
            <a:r>
              <a:rPr lang="en-US" dirty="0" err="1"/>
              <a:t>ld</a:t>
            </a:r>
            <a:r>
              <a:rPr lang="en-US" dirty="0"/>
              <a:t>) will issue a warning whenever you use gets. </a:t>
            </a:r>
          </a:p>
          <a:p>
            <a:endParaRPr lang="en-US" dirty="0"/>
          </a:p>
          <a:p>
            <a:r>
              <a:rPr lang="en-US" dirty="0"/>
              <a:t>You might use a function such as gets() or </a:t>
            </a:r>
            <a:r>
              <a:rPr lang="en-US" dirty="0" err="1"/>
              <a:t>strcpy</a:t>
            </a:r>
            <a:r>
              <a:rPr lang="en-US" dirty="0"/>
              <a:t> that isn't aware of how much memory you asked for, and consequently, how large an array you have space for. This is particularly a problem for standard library functions that work on </a:t>
            </a:r>
            <a:r>
              <a:rPr lang="en-US" dirty="0" err="1"/>
              <a:t>nul</a:t>
            </a:r>
            <a:r>
              <a:rPr lang="en-US" dirty="0"/>
              <a:t>-terminated strings such as </a:t>
            </a:r>
            <a:r>
              <a:rPr lang="en-US" dirty="0" err="1"/>
              <a:t>strcpy</a:t>
            </a:r>
            <a:r>
              <a:rPr lang="en-US" dirty="0"/>
              <a:t>, </a:t>
            </a:r>
            <a:r>
              <a:rPr lang="en-US" dirty="0" err="1"/>
              <a:t>strcat</a:t>
            </a:r>
            <a:r>
              <a:rPr lang="en-US" dirty="0"/>
              <a:t>, etc. Since they rely on finding a terminating character, if the string being worked with is too long, they'll happily overwrite the end of the buffer, and if you had declared the memory as an array, you might end up overwriting data on the stack. This is what is referred to as "smashing the stack". </a:t>
            </a:r>
            <a:br>
              <a:rPr lang="en-US" dirty="0"/>
            </a:br>
            <a:br>
              <a:rPr lang="en-US" dirty="0"/>
            </a:br>
            <a:r>
              <a:rPr lang="en-US" dirty="0"/>
              <a:t>Other dangerous functions include scanf and </a:t>
            </a:r>
            <a:r>
              <a:rPr lang="en-US" dirty="0" err="1"/>
              <a:t>sprintf</a:t>
            </a:r>
            <a:r>
              <a:rPr lang="en-US" dirty="0"/>
              <a:t> for similar reasons as gets. </a:t>
            </a:r>
            <a:br>
              <a:rPr lang="en-US" dirty="0"/>
            </a:br>
            <a:br>
              <a:rPr lang="en-US" dirty="0"/>
            </a:br>
            <a:r>
              <a:rPr lang="en-US" dirty="0"/>
              <a:t>What should you use instead? In place of gets() or using scanf to read in a string, use </a:t>
            </a:r>
            <a:r>
              <a:rPr lang="en-US" dirty="0" err="1"/>
              <a:t>fgets</a:t>
            </a:r>
            <a:r>
              <a:rPr lang="en-US" dirty="0"/>
              <a:t>() char *</a:t>
            </a:r>
            <a:r>
              <a:rPr lang="en-US" dirty="0" err="1"/>
              <a:t>fgets</a:t>
            </a:r>
            <a:r>
              <a:rPr lang="en-US" dirty="0"/>
              <a:t>(char *buffer, </a:t>
            </a:r>
            <a:r>
              <a:rPr lang="en-US" dirty="0" err="1"/>
              <a:t>int</a:t>
            </a:r>
            <a:r>
              <a:rPr lang="en-US" dirty="0"/>
              <a:t> size, FILE *stream); </a:t>
            </a:r>
            <a:r>
              <a:rPr lang="en-US" dirty="0" err="1"/>
              <a:t>fgets</a:t>
            </a:r>
            <a:r>
              <a:rPr lang="en-US" dirty="0"/>
              <a:t> takes a size -- make this the size of your buffer and it will read in up to size bytes into buffer from the file pointed to by stream. So, if you want to read from standard input (</a:t>
            </a:r>
            <a:r>
              <a:rPr lang="en-US" dirty="0" err="1"/>
              <a:t>stdin</a:t>
            </a:r>
            <a:r>
              <a:rPr lang="en-US" dirty="0"/>
              <a:t>) in order to replace gets: char buffer[10]; </a:t>
            </a:r>
            <a:r>
              <a:rPr lang="en-US" dirty="0" err="1"/>
              <a:t>fgets</a:t>
            </a:r>
            <a:r>
              <a:rPr lang="en-US" dirty="0"/>
              <a:t>(buffer, </a:t>
            </a:r>
            <a:r>
              <a:rPr lang="en-US" dirty="0" err="1"/>
              <a:t>sizeof</a:t>
            </a:r>
            <a:r>
              <a:rPr lang="en-US" dirty="0"/>
              <a:t>(buffer), </a:t>
            </a:r>
            <a:r>
              <a:rPr lang="en-US" dirty="0" err="1"/>
              <a:t>stdin</a:t>
            </a:r>
            <a:r>
              <a:rPr lang="en-US" dirty="0"/>
              <a:t>); </a:t>
            </a:r>
          </a:p>
        </p:txBody>
      </p:sp>
      <p:sp>
        <p:nvSpPr>
          <p:cNvPr id="4" name="Slide Number Placeholder 3"/>
          <p:cNvSpPr>
            <a:spLocks noGrp="1"/>
          </p:cNvSpPr>
          <p:nvPr>
            <p:ph type="sldNum" sz="quarter" idx="10"/>
          </p:nvPr>
        </p:nvSpPr>
        <p:spPr/>
        <p:txBody>
          <a:bodyPr/>
          <a:lstStyle/>
          <a:p>
            <a:fld id="{8BDA04FC-0A2E-412C-9EC8-7BDEBE27C85D}" type="slidenum">
              <a:rPr lang="en-US" smtClean="0"/>
              <a:pPr/>
              <a:t>55</a:t>
            </a:fld>
            <a:endParaRPr lang="en-US" dirty="0"/>
          </a:p>
        </p:txBody>
      </p:sp>
    </p:spTree>
    <p:extLst>
      <p:ext uri="{BB962C8B-B14F-4D97-AF65-F5344CB8AC3E}">
        <p14:creationId xmlns:p14="http://schemas.microsoft.com/office/powerpoint/2010/main" val="3595144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a:t>
            </a:r>
            <a:r>
              <a:rPr lang="en-US" baseline="0" dirty="0"/>
              <a:t> the return values and arguments for each of these functions.</a:t>
            </a:r>
            <a:endParaRPr lang="en-US" dirty="0"/>
          </a:p>
          <a:p>
            <a:endParaRPr lang="en-US" dirty="0"/>
          </a:p>
          <a:p>
            <a:r>
              <a:rPr lang="en-US" dirty="0"/>
              <a:t>http://linux.die.net/man/3/printf</a:t>
            </a:r>
          </a:p>
          <a:p>
            <a:r>
              <a:rPr lang="en-US" dirty="0"/>
              <a:t>http://linux.die.net/man/3/getchar</a:t>
            </a:r>
          </a:p>
          <a:p>
            <a:r>
              <a:rPr lang="en-US" dirty="0"/>
              <a:t>http://www.tutorialspoint.com/c_standard_library/c_function_exit.htm</a:t>
            </a:r>
          </a:p>
          <a:p>
            <a:endParaRPr lang="en-US" dirty="0"/>
          </a:p>
          <a:p>
            <a:r>
              <a:rPr lang="en-US" b="1" dirty="0"/>
              <a:t>NOTE:  </a:t>
            </a:r>
            <a:r>
              <a:rPr lang="en-US" dirty="0" err="1"/>
              <a:t>getchar</a:t>
            </a:r>
            <a:r>
              <a:rPr lang="en-US" dirty="0"/>
              <a:t>() has multiple implementations beyond </a:t>
            </a:r>
            <a:r>
              <a:rPr lang="en-US" dirty="0" err="1"/>
              <a:t>int</a:t>
            </a:r>
            <a:r>
              <a:rPr lang="en-US" dirty="0"/>
              <a:t> </a:t>
            </a:r>
            <a:r>
              <a:rPr lang="en-US" dirty="0" err="1"/>
              <a:t>getchar</a:t>
            </a:r>
            <a:r>
              <a:rPr lang="en-US" dirty="0"/>
              <a:t>(void);</a:t>
            </a:r>
          </a:p>
          <a:p>
            <a:r>
              <a:rPr lang="en-US" dirty="0" err="1"/>
              <a:t>int</a:t>
            </a:r>
            <a:r>
              <a:rPr lang="en-US" dirty="0"/>
              <a:t> </a:t>
            </a:r>
            <a:r>
              <a:rPr lang="en-US" dirty="0" err="1"/>
              <a:t>fgetc</a:t>
            </a:r>
            <a:r>
              <a:rPr lang="en-US" dirty="0"/>
              <a:t>(FILE *stream);</a:t>
            </a:r>
          </a:p>
          <a:p>
            <a:r>
              <a:rPr lang="en-US" dirty="0"/>
              <a:t>char *</a:t>
            </a:r>
            <a:r>
              <a:rPr lang="en-US" dirty="0" err="1"/>
              <a:t>fgets</a:t>
            </a:r>
            <a:r>
              <a:rPr lang="en-US" dirty="0"/>
              <a:t>(char *s, </a:t>
            </a:r>
            <a:r>
              <a:rPr lang="en-US" dirty="0" err="1"/>
              <a:t>int</a:t>
            </a:r>
            <a:r>
              <a:rPr lang="en-US" dirty="0"/>
              <a:t> size, FILE *stream);</a:t>
            </a:r>
          </a:p>
          <a:p>
            <a:r>
              <a:rPr lang="en-US" dirty="0" err="1"/>
              <a:t>int</a:t>
            </a:r>
            <a:r>
              <a:rPr lang="en-US" dirty="0"/>
              <a:t> </a:t>
            </a:r>
            <a:r>
              <a:rPr lang="en-US" dirty="0" err="1"/>
              <a:t>getc</a:t>
            </a:r>
            <a:r>
              <a:rPr lang="en-US" dirty="0"/>
              <a:t>(FILE *stream);</a:t>
            </a:r>
          </a:p>
          <a:p>
            <a:r>
              <a:rPr lang="en-US" dirty="0" err="1"/>
              <a:t>int</a:t>
            </a:r>
            <a:r>
              <a:rPr lang="en-US" dirty="0"/>
              <a:t> </a:t>
            </a:r>
            <a:r>
              <a:rPr lang="en-US" dirty="0" err="1"/>
              <a:t>getchar</a:t>
            </a:r>
            <a:r>
              <a:rPr lang="en-US" dirty="0"/>
              <a:t>(void);</a:t>
            </a:r>
          </a:p>
          <a:p>
            <a:r>
              <a:rPr lang="en-US" dirty="0"/>
              <a:t>char *gets(char *s);</a:t>
            </a:r>
          </a:p>
          <a:p>
            <a:r>
              <a:rPr lang="en-US" dirty="0" err="1"/>
              <a:t>int</a:t>
            </a:r>
            <a:r>
              <a:rPr lang="en-US" dirty="0"/>
              <a:t> </a:t>
            </a:r>
            <a:r>
              <a:rPr lang="en-US" dirty="0" err="1"/>
              <a:t>ungetc</a:t>
            </a:r>
            <a:r>
              <a:rPr lang="en-US" dirty="0"/>
              <a:t>(</a:t>
            </a:r>
            <a:r>
              <a:rPr lang="en-US" dirty="0" err="1"/>
              <a:t>int</a:t>
            </a:r>
            <a:r>
              <a:rPr lang="en-US" dirty="0"/>
              <a:t> c, FILE *stream);</a:t>
            </a: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7</a:t>
            </a:fld>
            <a:endParaRPr lang="en-US" dirty="0"/>
          </a:p>
        </p:txBody>
      </p:sp>
    </p:spTree>
    <p:extLst>
      <p:ext uri="{BB962C8B-B14F-4D97-AF65-F5344CB8AC3E}">
        <p14:creationId xmlns:p14="http://schemas.microsoft.com/office/powerpoint/2010/main" val="3627758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let the students</a:t>
            </a:r>
            <a:r>
              <a:rPr lang="en-US" baseline="0" dirty="0"/>
              <a:t> forget this is shell code.</a:t>
            </a:r>
          </a:p>
          <a:p>
            <a:endParaRPr lang="en-US" baseline="0" dirty="0"/>
          </a:p>
          <a:p>
            <a:r>
              <a:rPr lang="en-US" dirty="0"/>
              <a:t>http://www.tutorialspoint.com/c_standard_library/c_function_getchar.htm</a:t>
            </a:r>
          </a:p>
        </p:txBody>
      </p:sp>
      <p:sp>
        <p:nvSpPr>
          <p:cNvPr id="4" name="Slide Number Placeholder 3"/>
          <p:cNvSpPr>
            <a:spLocks noGrp="1"/>
          </p:cNvSpPr>
          <p:nvPr>
            <p:ph type="sldNum" sz="quarter" idx="10"/>
          </p:nvPr>
        </p:nvSpPr>
        <p:spPr/>
        <p:txBody>
          <a:bodyPr/>
          <a:lstStyle/>
          <a:p>
            <a:fld id="{8BDA04FC-0A2E-412C-9EC8-7BDEBE27C85D}" type="slidenum">
              <a:rPr lang="en-US" smtClean="0"/>
              <a:pPr/>
              <a:t>9</a:t>
            </a:fld>
            <a:endParaRPr lang="en-US" dirty="0"/>
          </a:p>
        </p:txBody>
      </p:sp>
    </p:spTree>
    <p:extLst>
      <p:ext uri="{BB962C8B-B14F-4D97-AF65-F5344CB8AC3E}">
        <p14:creationId xmlns:p14="http://schemas.microsoft.com/office/powerpoint/2010/main" val="3022407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let the students</a:t>
            </a:r>
            <a:r>
              <a:rPr lang="en-US" baseline="0" dirty="0"/>
              <a:t> forget this is shell code.</a:t>
            </a:r>
          </a:p>
          <a:p>
            <a:endParaRPr lang="en-US" baseline="0" dirty="0"/>
          </a:p>
          <a:p>
            <a:r>
              <a:rPr lang="en-US" dirty="0"/>
              <a:t>http://www.tutorialspoint.com/c_standard_library/c_function_putchar.htm</a:t>
            </a:r>
          </a:p>
        </p:txBody>
      </p:sp>
      <p:sp>
        <p:nvSpPr>
          <p:cNvPr id="4" name="Slide Number Placeholder 3"/>
          <p:cNvSpPr>
            <a:spLocks noGrp="1"/>
          </p:cNvSpPr>
          <p:nvPr>
            <p:ph type="sldNum" sz="quarter" idx="10"/>
          </p:nvPr>
        </p:nvSpPr>
        <p:spPr/>
        <p:txBody>
          <a:bodyPr/>
          <a:lstStyle/>
          <a:p>
            <a:fld id="{8BDA04FC-0A2E-412C-9EC8-7BDEBE27C85D}" type="slidenum">
              <a:rPr lang="en-US" smtClean="0"/>
              <a:pPr/>
              <a:t>10</a:t>
            </a:fld>
            <a:endParaRPr lang="en-US" dirty="0"/>
          </a:p>
        </p:txBody>
      </p:sp>
    </p:spTree>
    <p:extLst>
      <p:ext uri="{BB962C8B-B14F-4D97-AF65-F5344CB8AC3E}">
        <p14:creationId xmlns:p14="http://schemas.microsoft.com/office/powerpoint/2010/main" val="3993778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character was:</a:t>
            </a:r>
            <a:r>
              <a:rPr lang="en-US" baseline="0" dirty="0"/>
              <a:t>  9</a:t>
            </a:r>
          </a:p>
          <a:p>
            <a:pPr defTabSz="966612">
              <a:defRPr/>
            </a:pPr>
            <a:r>
              <a:rPr lang="en-US" dirty="0"/>
              <a:t>Your character was:</a:t>
            </a:r>
            <a:r>
              <a:rPr lang="en-US" baseline="0" dirty="0"/>
              <a:t>  a</a:t>
            </a:r>
          </a:p>
          <a:p>
            <a:pPr defTabSz="966612">
              <a:defRPr/>
            </a:pPr>
            <a:r>
              <a:rPr lang="en-US" dirty="0"/>
              <a:t>Your character was:</a:t>
            </a:r>
            <a:r>
              <a:rPr lang="en-US" baseline="0" dirty="0"/>
              <a:t>  4</a:t>
            </a:r>
          </a:p>
          <a:p>
            <a:pPr defTabSz="966612">
              <a:defRPr/>
            </a:pPr>
            <a:r>
              <a:rPr lang="en-US" dirty="0"/>
              <a:t>Your character was:</a:t>
            </a:r>
            <a:r>
              <a:rPr lang="en-US" baseline="0" dirty="0"/>
              <a:t>  H</a:t>
            </a:r>
            <a:endParaRPr lang="en-US" dirty="0"/>
          </a:p>
          <a:p>
            <a:pPr defTabSz="966612">
              <a:defRPr/>
            </a:pPr>
            <a:endParaRPr lang="en-US" dirty="0"/>
          </a:p>
          <a:p>
            <a:endParaRPr lang="en-US" dirty="0"/>
          </a:p>
          <a:p>
            <a:endParaRPr lang="en-US" dirty="0"/>
          </a:p>
          <a:p>
            <a:r>
              <a:rPr lang="en-US" dirty="0"/>
              <a:t>Don’t let the students</a:t>
            </a:r>
            <a:r>
              <a:rPr lang="en-US" baseline="0" dirty="0"/>
              <a:t> forget this is shell code.</a:t>
            </a:r>
          </a:p>
          <a:p>
            <a:endParaRPr lang="en-US" baseline="0" dirty="0"/>
          </a:p>
          <a:p>
            <a:r>
              <a:rPr lang="en-US" dirty="0"/>
              <a:t>http://www.tutorialspoint.com/c_standard_library/c_function_putchar.htm</a:t>
            </a:r>
          </a:p>
        </p:txBody>
      </p:sp>
      <p:sp>
        <p:nvSpPr>
          <p:cNvPr id="4" name="Slide Number Placeholder 3"/>
          <p:cNvSpPr>
            <a:spLocks noGrp="1"/>
          </p:cNvSpPr>
          <p:nvPr>
            <p:ph type="sldNum" sz="quarter" idx="10"/>
          </p:nvPr>
        </p:nvSpPr>
        <p:spPr/>
        <p:txBody>
          <a:bodyPr/>
          <a:lstStyle/>
          <a:p>
            <a:fld id="{8BDA04FC-0A2E-412C-9EC8-7BDEBE27C85D}" type="slidenum">
              <a:rPr lang="en-US" smtClean="0"/>
              <a:pPr/>
              <a:t>11</a:t>
            </a:fld>
            <a:endParaRPr lang="en-US" dirty="0"/>
          </a:p>
        </p:txBody>
      </p:sp>
    </p:spTree>
    <p:extLst>
      <p:ext uri="{BB962C8B-B14F-4D97-AF65-F5344CB8AC3E}">
        <p14:creationId xmlns:p14="http://schemas.microsoft.com/office/powerpoint/2010/main" val="21139790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8"/>
          <p:cNvSpPr>
            <a:spLocks noChangeArrowheads="1"/>
          </p:cNvSpPr>
          <p:nvPr userDrawn="1"/>
        </p:nvSpPr>
        <p:spPr bwMode="auto">
          <a:xfrm>
            <a:off x="3375025" y="1992313"/>
            <a:ext cx="5486400" cy="1143000"/>
          </a:xfrm>
          <a:prstGeom prst="rect">
            <a:avLst/>
          </a:prstGeom>
          <a:noFill/>
          <a:ln w="12700">
            <a:noFill/>
            <a:miter lim="800000"/>
            <a:headEnd/>
            <a:tailEnd/>
          </a:ln>
          <a:effectLst/>
        </p:spPr>
        <p:txBody>
          <a:bodyPr lIns="85725" tIns="39688" rIns="85725" bIns="39688" anchor="b"/>
          <a:lstStyle/>
          <a:p>
            <a:pPr algn="ctr" fontAlgn="base">
              <a:lnSpc>
                <a:spcPct val="80000"/>
              </a:lnSpc>
              <a:spcBef>
                <a:spcPct val="0"/>
              </a:spcBef>
              <a:spcAft>
                <a:spcPct val="0"/>
              </a:spcAft>
              <a:defRPr/>
            </a:pPr>
            <a:endParaRPr lang="en-US" sz="3600" b="1" i="1" dirty="0">
              <a:solidFill>
                <a:srgbClr val="000000"/>
              </a:solidFill>
            </a:endParaRPr>
          </a:p>
        </p:txBody>
      </p:sp>
      <p:sp>
        <p:nvSpPr>
          <p:cNvPr id="5" name="Rectangle 20"/>
          <p:cNvSpPr>
            <a:spLocks noChangeArrowheads="1"/>
          </p:cNvSpPr>
          <p:nvPr userDrawn="1"/>
        </p:nvSpPr>
        <p:spPr bwMode="auto">
          <a:xfrm>
            <a:off x="304800" y="0"/>
            <a:ext cx="1096963" cy="6718300"/>
          </a:xfrm>
          <a:prstGeom prst="rect">
            <a:avLst/>
          </a:prstGeom>
          <a:solidFill>
            <a:srgbClr val="003399"/>
          </a:solidFill>
          <a:ln w="9525">
            <a:solidFill>
              <a:schemeClr val="accent2"/>
            </a:solid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6" name="Rectangle 21"/>
          <p:cNvSpPr>
            <a:spLocks noChangeArrowheads="1"/>
          </p:cNvSpPr>
          <p:nvPr userDrawn="1"/>
        </p:nvSpPr>
        <p:spPr bwMode="auto">
          <a:xfrm>
            <a:off x="228600" y="3657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7" name="Rectangle 22"/>
          <p:cNvSpPr>
            <a:spLocks noChangeArrowheads="1"/>
          </p:cNvSpPr>
          <p:nvPr userDrawn="1"/>
        </p:nvSpPr>
        <p:spPr bwMode="auto">
          <a:xfrm>
            <a:off x="228600" y="4800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8" name="Rectangle 23"/>
          <p:cNvSpPr>
            <a:spLocks noChangeArrowheads="1"/>
          </p:cNvSpPr>
          <p:nvPr userDrawn="1"/>
        </p:nvSpPr>
        <p:spPr bwMode="auto">
          <a:xfrm>
            <a:off x="241300" y="57150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9" name="Rectangle 24"/>
          <p:cNvSpPr>
            <a:spLocks noChangeArrowheads="1"/>
          </p:cNvSpPr>
          <p:nvPr userDrawn="1"/>
        </p:nvSpPr>
        <p:spPr bwMode="auto">
          <a:xfrm>
            <a:off x="228600" y="6324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1" name="Text Box 31"/>
          <p:cNvSpPr txBox="1">
            <a:spLocks noChangeArrowheads="1"/>
          </p:cNvSpPr>
          <p:nvPr userDrawn="1"/>
        </p:nvSpPr>
        <p:spPr bwMode="auto">
          <a:xfrm>
            <a:off x="5410200" y="5410200"/>
            <a:ext cx="228600" cy="214313"/>
          </a:xfrm>
          <a:prstGeom prst="rect">
            <a:avLst/>
          </a:prstGeom>
          <a:noFill/>
          <a:ln w="9525">
            <a:noFill/>
            <a:miter lim="800000"/>
            <a:headEnd/>
            <a:tailEnd/>
          </a:ln>
          <a:effectLst/>
        </p:spPr>
        <p:txBody>
          <a:bodyPr>
            <a:spAutoFit/>
          </a:bodyPr>
          <a:lstStyle/>
          <a:p>
            <a:pPr fontAlgn="base">
              <a:spcBef>
                <a:spcPct val="0"/>
              </a:spcBef>
              <a:spcAft>
                <a:spcPct val="0"/>
              </a:spcAft>
              <a:defRPr/>
            </a:pPr>
            <a:endParaRPr lang="en-US" sz="800" b="1" dirty="0">
              <a:solidFill>
                <a:srgbClr val="000000"/>
              </a:solidFill>
            </a:endParaRPr>
          </a:p>
        </p:txBody>
      </p:sp>
      <p:sp>
        <p:nvSpPr>
          <p:cNvPr id="12" name="Rectangle 41"/>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defRPr>
            </a:lvl1pPr>
          </a:lstStyle>
          <a:p>
            <a:pPr fontAlgn="base">
              <a:spcBef>
                <a:spcPct val="0"/>
              </a:spcBef>
              <a:spcAft>
                <a:spcPct val="0"/>
              </a:spcAft>
              <a:defRPr/>
            </a:pPr>
            <a:endParaRPr lang="en-US" b="1" dirty="0">
              <a:solidFill>
                <a:srgbClr val="000000"/>
              </a:solidFill>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 y="533400"/>
            <a:ext cx="3164187" cy="3124200"/>
          </a:xfrm>
          <a:prstGeom prst="rect">
            <a:avLst/>
          </a:prstGeom>
        </p:spPr>
      </p:pic>
      <p:sp>
        <p:nvSpPr>
          <p:cNvPr id="13" name="Rectangle 42"/>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fontAlgn="base">
              <a:spcBef>
                <a:spcPct val="0"/>
              </a:spcBef>
              <a:spcAft>
                <a:spcPct val="0"/>
              </a:spcAft>
              <a:defRPr/>
            </a:pPr>
            <a:endParaRPr lang="en-US" b="1" dirty="0">
              <a:solidFill>
                <a:srgbClr val="000000"/>
              </a:solidFill>
            </a:endParaRPr>
          </a:p>
        </p:txBody>
      </p:sp>
      <p:sp>
        <p:nvSpPr>
          <p:cNvPr id="14" name="Rectangle 43"/>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fontAlgn="base">
              <a:spcBef>
                <a:spcPct val="0"/>
              </a:spcBef>
              <a:spcAft>
                <a:spcPct val="0"/>
              </a:spcAft>
              <a:defRPr/>
            </a:pPr>
            <a:fld id="{3B3DE317-AA7B-4C95-9373-67937A4777C0}" type="slidenum">
              <a:rPr lang="en-US" b="1">
                <a:solidFill>
                  <a:srgbClr val="000000"/>
                </a:solidFill>
              </a:rPr>
              <a:pPr fontAlgn="base">
                <a:spcBef>
                  <a:spcPct val="0"/>
                </a:spcBef>
                <a:spcAft>
                  <a:spcPct val="0"/>
                </a:spcAft>
                <a:defRPr/>
              </a:pPr>
              <a:t>‹#›</a:t>
            </a:fld>
            <a:endParaRPr lang="en-US" b="1" dirty="0">
              <a:solidFill>
                <a:srgbClr val="000000"/>
              </a:solidFill>
            </a:endParaRP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77842" y="2367279"/>
            <a:ext cx="2705668" cy="2788920"/>
          </a:xfrm>
          <a:prstGeom prst="rect">
            <a:avLst/>
          </a:prstGeom>
        </p:spPr>
      </p:pic>
      <p:sp>
        <p:nvSpPr>
          <p:cNvPr id="3112" name="Rectangle 40"/>
          <p:cNvSpPr>
            <a:spLocks noGrp="1" noChangeArrowheads="1"/>
          </p:cNvSpPr>
          <p:nvPr>
            <p:ph type="subTitle" sz="quarter" idx="1"/>
          </p:nvPr>
        </p:nvSpPr>
        <p:spPr>
          <a:xfrm>
            <a:off x="1371600" y="3810000"/>
            <a:ext cx="6934200" cy="838200"/>
          </a:xfrm>
          <a:ln w="9525"/>
        </p:spPr>
        <p:txBody>
          <a:bodyPr lIns="91440" tIns="45720" rIns="91440" bIns="45720"/>
          <a:lstStyle>
            <a:lvl1pPr marL="0" indent="0" algn="ctr">
              <a:buFontTx/>
              <a:buNone/>
              <a:defRPr sz="3200" i="1"/>
            </a:lvl1pPr>
          </a:lstStyle>
          <a:p>
            <a:r>
              <a:rPr lang="en-US"/>
              <a:t>Click to edit Master subtitle style</a:t>
            </a:r>
          </a:p>
        </p:txBody>
      </p:sp>
      <p:sp>
        <p:nvSpPr>
          <p:cNvPr id="3099" name="Rectangle 27"/>
          <p:cNvSpPr>
            <a:spLocks noGrp="1" noChangeArrowheads="1"/>
          </p:cNvSpPr>
          <p:nvPr>
            <p:ph type="ctrTitle" sz="quarter"/>
          </p:nvPr>
        </p:nvSpPr>
        <p:spPr>
          <a:xfrm>
            <a:off x="3352800" y="1600200"/>
            <a:ext cx="5484813" cy="1143000"/>
          </a:xfrm>
          <a:ln w="9525"/>
        </p:spPr>
        <p:txBody>
          <a:bodyPr lIns="82296" tIns="36576" rIns="82296" bIns="36576" anchorCtr="1"/>
          <a:lstStyle>
            <a:lvl1pPr algn="ctr">
              <a:lnSpc>
                <a:spcPct val="80000"/>
              </a:lnSpc>
              <a:defRPr sz="36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7"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450" y="319088"/>
            <a:ext cx="2073275" cy="5702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54038" y="319088"/>
            <a:ext cx="6069012" cy="570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7"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7100888" cy="539750"/>
          </a:xfrm>
        </p:spPr>
        <p:txBody>
          <a:bodyPr/>
          <a:lstStyle/>
          <a:p>
            <a:r>
              <a:rPr lang="en-US"/>
              <a:t>Click to edit Master title style</a:t>
            </a:r>
          </a:p>
        </p:txBody>
      </p:sp>
      <p:sp>
        <p:nvSpPr>
          <p:cNvPr id="3" name="Table Placeholder 2"/>
          <p:cNvSpPr>
            <a:spLocks noGrp="1"/>
          </p:cNvSpPr>
          <p:nvPr>
            <p:ph type="tbl" idx="1"/>
          </p:nvPr>
        </p:nvSpPr>
        <p:spPr>
          <a:xfrm>
            <a:off x="554038" y="1295400"/>
            <a:ext cx="8294687" cy="4725988"/>
          </a:xfrm>
        </p:spPr>
        <p:txBody>
          <a:bodyPr/>
          <a:lstStyle/>
          <a:p>
            <a:pPr lvl="0"/>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Title 1"/>
          <p:cNvSpPr>
            <a:spLocks noGrp="1"/>
          </p:cNvSpPr>
          <p:nvPr>
            <p:ph type="title"/>
          </p:nvPr>
        </p:nvSpPr>
        <p:spPr>
          <a:xfrm>
            <a:off x="1524000" y="319088"/>
            <a:ext cx="7100888" cy="539750"/>
          </a:xfrm>
        </p:spPr>
        <p:txBody>
          <a:bodyPr/>
          <a:lstStyle/>
          <a:p>
            <a:r>
              <a:rPr lang="en-US"/>
              <a:t>Click to edit Master title style</a:t>
            </a:r>
          </a:p>
        </p:txBody>
      </p:sp>
      <p:sp>
        <p:nvSpPr>
          <p:cNvPr id="5" name="Content Placeholder 2"/>
          <p:cNvSpPr>
            <a:spLocks noGrp="1"/>
          </p:cNvSpPr>
          <p:nvPr>
            <p:ph idx="1"/>
          </p:nvPr>
        </p:nvSpPr>
        <p:spPr>
          <a:xfrm>
            <a:off x="554038" y="1522413"/>
            <a:ext cx="8294687" cy="47259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2" name="Text Box 6"/>
          <p:cNvSpPr txBox="1">
            <a:spLocks noChangeArrowheads="1"/>
          </p:cNvSpPr>
          <p:nvPr userDrawn="1"/>
        </p:nvSpPr>
        <p:spPr bwMode="auto">
          <a:xfrm>
            <a:off x="0" y="6519863"/>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13" name="Text Box 5"/>
          <p:cNvSpPr txBox="1">
            <a:spLocks noChangeArrowheads="1"/>
          </p:cNvSpPr>
          <p:nvPr userDrawn="1"/>
        </p:nvSpPr>
        <p:spPr bwMode="auto">
          <a:xfrm>
            <a:off x="6796883" y="0"/>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6" name="Text Box 6"/>
          <p:cNvSpPr txBox="1">
            <a:spLocks noChangeArrowheads="1"/>
          </p:cNvSpPr>
          <p:nvPr userDrawn="1"/>
        </p:nvSpPr>
        <p:spPr bwMode="auto">
          <a:xfrm>
            <a:off x="0" y="6519863"/>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7" name="Text Box 5"/>
          <p:cNvSpPr txBox="1">
            <a:spLocks noChangeArrowheads="1"/>
          </p:cNvSpPr>
          <p:nvPr userDrawn="1"/>
        </p:nvSpPr>
        <p:spPr bwMode="auto">
          <a:xfrm>
            <a:off x="6796883" y="0"/>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4" name="Title 1"/>
          <p:cNvSpPr>
            <a:spLocks noGrp="1"/>
          </p:cNvSpPr>
          <p:nvPr>
            <p:ph type="title"/>
          </p:nvPr>
        </p:nvSpPr>
        <p:spPr>
          <a:xfrm>
            <a:off x="1524000" y="319088"/>
            <a:ext cx="7100888" cy="539750"/>
          </a:xfrm>
        </p:spPr>
        <p:txBody>
          <a:bodyPr/>
          <a:lstStyle/>
          <a:p>
            <a:r>
              <a:rPr lang="en-US"/>
              <a:t>Click to edit Master title style</a:t>
            </a:r>
          </a:p>
        </p:txBody>
      </p:sp>
      <p:sp>
        <p:nvSpPr>
          <p:cNvPr id="5" name="Content Placeholder 2"/>
          <p:cNvSpPr>
            <a:spLocks noGrp="1"/>
          </p:cNvSpPr>
          <p:nvPr>
            <p:ph idx="1"/>
          </p:nvPr>
        </p:nvSpPr>
        <p:spPr>
          <a:xfrm>
            <a:off x="554038" y="1522413"/>
            <a:ext cx="8294687" cy="47259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4"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5"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2" name="Title 1"/>
          <p:cNvSpPr>
            <a:spLocks noGrp="1"/>
          </p:cNvSpPr>
          <p:nvPr>
            <p:ph type="title"/>
          </p:nvPr>
        </p:nvSpPr>
        <p:spPr>
          <a:xfrm>
            <a:off x="1524000" y="319088"/>
            <a:ext cx="6324600" cy="53975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1143000" y="0"/>
            <a:ext cx="2044700" cy="338138"/>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dirty="0">
                <a:solidFill>
                  <a:srgbClr val="009900"/>
                </a:solidFill>
              </a:rPr>
              <a:t>Unclassified/FOUO</a:t>
            </a:r>
          </a:p>
        </p:txBody>
      </p:sp>
      <p:sp>
        <p:nvSpPr>
          <p:cNvPr id="5" name="Text Box 6"/>
          <p:cNvSpPr txBox="1">
            <a:spLocks noChangeArrowheads="1"/>
          </p:cNvSpPr>
          <p:nvPr userDrawn="1"/>
        </p:nvSpPr>
        <p:spPr bwMode="auto">
          <a:xfrm>
            <a:off x="6248400" y="6557963"/>
            <a:ext cx="2044700" cy="339725"/>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dirty="0">
                <a:solidFill>
                  <a:srgbClr val="009900"/>
                </a:solidFill>
              </a:rPr>
              <a:t>Unclassified/FOUO</a:t>
            </a:r>
          </a:p>
        </p:txBody>
      </p:sp>
      <p:sp>
        <p:nvSpPr>
          <p:cNvPr id="2" name="Title 1"/>
          <p:cNvSpPr>
            <a:spLocks noGrp="1"/>
          </p:cNvSpPr>
          <p:nvPr>
            <p:ph type="title"/>
          </p:nvPr>
        </p:nvSpPr>
        <p:spPr>
          <a:xfrm>
            <a:off x="1524000" y="319088"/>
            <a:ext cx="6324600" cy="53975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865" y="9144"/>
            <a:ext cx="1170977" cy="120700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9"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0"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6422796" cy="539750"/>
          </a:xfrm>
        </p:spPr>
        <p:txBody>
          <a:bodyPr/>
          <a:lstStyle/>
          <a:p>
            <a:r>
              <a:rPr lang="en-US"/>
              <a:t>Click to edit Master title style</a:t>
            </a:r>
          </a:p>
        </p:txBody>
      </p:sp>
      <p:sp>
        <p:nvSpPr>
          <p:cNvPr id="3" name="Content Placeholder 2"/>
          <p:cNvSpPr>
            <a:spLocks noGrp="1"/>
          </p:cNvSpPr>
          <p:nvPr>
            <p:ph sz="half" idx="1"/>
          </p:nvPr>
        </p:nvSpPr>
        <p:spPr>
          <a:xfrm>
            <a:off x="554038" y="1295400"/>
            <a:ext cx="4070350" cy="4725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76788" y="1295400"/>
            <a:ext cx="4071937" cy="4725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8"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0"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33035" cy="49836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2"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6375662" cy="539750"/>
          </a:xfrm>
        </p:spPr>
        <p:txBody>
          <a:bodyPr/>
          <a:lstStyle/>
          <a:p>
            <a:r>
              <a:rPr lang="en-US" dirty="0"/>
              <a:t>Click to edit Master 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8"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9"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7"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8"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55"/>
          <p:cNvGrpSpPr>
            <a:grpSpLocks/>
          </p:cNvGrpSpPr>
          <p:nvPr userDrawn="1"/>
        </p:nvGrpSpPr>
        <p:grpSpPr bwMode="auto">
          <a:xfrm>
            <a:off x="136642" y="865188"/>
            <a:ext cx="8504121" cy="134937"/>
            <a:chOff x="0" y="534"/>
            <a:chExt cx="5443" cy="85"/>
          </a:xfrm>
        </p:grpSpPr>
        <p:sp>
          <p:nvSpPr>
            <p:cNvPr id="1080" name="Rectangle 56"/>
            <p:cNvSpPr>
              <a:spLocks noChangeArrowheads="1"/>
            </p:cNvSpPr>
            <p:nvPr/>
          </p:nvSpPr>
          <p:spPr bwMode="auto">
            <a:xfrm>
              <a:off x="3739" y="534"/>
              <a:ext cx="24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1" name="Rectangle 57"/>
            <p:cNvSpPr>
              <a:spLocks noChangeArrowheads="1"/>
            </p:cNvSpPr>
            <p:nvPr/>
          </p:nvSpPr>
          <p:spPr bwMode="auto">
            <a:xfrm>
              <a:off x="4012" y="534"/>
              <a:ext cx="22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2" name="Rectangle 58"/>
            <p:cNvSpPr>
              <a:spLocks noChangeArrowheads="1"/>
            </p:cNvSpPr>
            <p:nvPr/>
          </p:nvSpPr>
          <p:spPr bwMode="auto">
            <a:xfrm>
              <a:off x="4260" y="534"/>
              <a:ext cx="19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3" name="Rectangle 59"/>
            <p:cNvSpPr>
              <a:spLocks noChangeArrowheads="1"/>
            </p:cNvSpPr>
            <p:nvPr/>
          </p:nvSpPr>
          <p:spPr bwMode="auto">
            <a:xfrm>
              <a:off x="4484" y="534"/>
              <a:ext cx="174"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4" name="Rectangle 60"/>
            <p:cNvSpPr>
              <a:spLocks noChangeArrowheads="1"/>
            </p:cNvSpPr>
            <p:nvPr/>
          </p:nvSpPr>
          <p:spPr bwMode="auto">
            <a:xfrm>
              <a:off x="4684" y="534"/>
              <a:ext cx="150"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5" name="Rectangle 61"/>
            <p:cNvSpPr>
              <a:spLocks noChangeArrowheads="1"/>
            </p:cNvSpPr>
            <p:nvPr/>
          </p:nvSpPr>
          <p:spPr bwMode="auto">
            <a:xfrm>
              <a:off x="4859" y="534"/>
              <a:ext cx="12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6" name="Rectangle 62"/>
            <p:cNvSpPr>
              <a:spLocks noChangeArrowheads="1"/>
            </p:cNvSpPr>
            <p:nvPr/>
          </p:nvSpPr>
          <p:spPr bwMode="auto">
            <a:xfrm>
              <a:off x="0" y="534"/>
              <a:ext cx="371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7" name="Rectangle 63"/>
            <p:cNvSpPr>
              <a:spLocks noChangeArrowheads="1"/>
            </p:cNvSpPr>
            <p:nvPr/>
          </p:nvSpPr>
          <p:spPr bwMode="auto">
            <a:xfrm>
              <a:off x="5350" y="534"/>
              <a:ext cx="45"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8" name="Rectangle 64"/>
            <p:cNvSpPr>
              <a:spLocks noChangeArrowheads="1"/>
            </p:cNvSpPr>
            <p:nvPr/>
          </p:nvSpPr>
          <p:spPr bwMode="auto">
            <a:xfrm>
              <a:off x="5254" y="534"/>
              <a:ext cx="70"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9" name="Rectangle 65"/>
            <p:cNvSpPr>
              <a:spLocks noChangeArrowheads="1"/>
            </p:cNvSpPr>
            <p:nvPr/>
          </p:nvSpPr>
          <p:spPr bwMode="auto">
            <a:xfrm>
              <a:off x="5139" y="534"/>
              <a:ext cx="9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90" name="Rectangle 66"/>
            <p:cNvSpPr>
              <a:spLocks noChangeArrowheads="1"/>
            </p:cNvSpPr>
            <p:nvPr/>
          </p:nvSpPr>
          <p:spPr bwMode="auto">
            <a:xfrm>
              <a:off x="5011" y="534"/>
              <a:ext cx="102"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91" name="Rectangle 67"/>
            <p:cNvSpPr>
              <a:spLocks noChangeArrowheads="1"/>
            </p:cNvSpPr>
            <p:nvPr/>
          </p:nvSpPr>
          <p:spPr bwMode="auto">
            <a:xfrm>
              <a:off x="5420" y="534"/>
              <a:ext cx="23"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grpSp>
      <p:sp>
        <p:nvSpPr>
          <p:cNvPr id="1027" name="Rectangle 22"/>
          <p:cNvSpPr>
            <a:spLocks noGrp="1" noChangeArrowheads="1"/>
          </p:cNvSpPr>
          <p:nvPr>
            <p:ph type="title"/>
          </p:nvPr>
        </p:nvSpPr>
        <p:spPr bwMode="auto">
          <a:xfrm>
            <a:off x="1524000" y="319088"/>
            <a:ext cx="7100888" cy="539750"/>
          </a:xfrm>
          <a:prstGeom prst="rect">
            <a:avLst/>
          </a:prstGeom>
          <a:noFill/>
          <a:ln w="12700">
            <a:noFill/>
            <a:miter lim="800000"/>
            <a:headEnd/>
            <a:tailEnd/>
          </a:ln>
        </p:spPr>
        <p:txBody>
          <a:bodyPr vert="horz" wrap="square" lIns="85725" tIns="39688" rIns="85725" bIns="39688" numCol="1" anchor="b" anchorCtr="0" compatLnSpc="1">
            <a:prstTxWarp prst="textNoShape">
              <a:avLst/>
            </a:prstTxWarp>
          </a:bodyPr>
          <a:lstStyle/>
          <a:p>
            <a:pPr lvl="0"/>
            <a:r>
              <a:rPr lang="en-US"/>
              <a:t>Click to Edit Master Title Style:</a:t>
            </a:r>
            <a:br>
              <a:rPr lang="en-US"/>
            </a:br>
            <a:r>
              <a:rPr lang="en-US"/>
              <a:t>Multiple Lines</a:t>
            </a:r>
          </a:p>
        </p:txBody>
      </p:sp>
      <p:sp>
        <p:nvSpPr>
          <p:cNvPr id="1028" name="Rectangle 23"/>
          <p:cNvSpPr>
            <a:spLocks noGrp="1" noChangeArrowheads="1"/>
          </p:cNvSpPr>
          <p:nvPr>
            <p:ph type="body" idx="1"/>
          </p:nvPr>
        </p:nvSpPr>
        <p:spPr bwMode="auto">
          <a:xfrm>
            <a:off x="554038" y="1295400"/>
            <a:ext cx="8294687"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 name="Rectangle 25"/>
          <p:cNvSpPr>
            <a:spLocks noChangeArrowheads="1"/>
          </p:cNvSpPr>
          <p:nvPr userDrawn="1"/>
        </p:nvSpPr>
        <p:spPr bwMode="auto">
          <a:xfrm>
            <a:off x="8382000" y="6553200"/>
            <a:ext cx="496888" cy="207963"/>
          </a:xfrm>
          <a:prstGeom prst="rect">
            <a:avLst/>
          </a:prstGeom>
          <a:noFill/>
          <a:ln w="12700">
            <a:noFill/>
            <a:miter lim="800000"/>
            <a:headEnd/>
            <a:tailEnd/>
          </a:ln>
          <a:effectLst/>
        </p:spPr>
        <p:txBody>
          <a:bodyPr lIns="87312" tIns="42862" rIns="87312" bIns="42862">
            <a:spAutoFit/>
          </a:bodyPr>
          <a:lstStyle/>
          <a:p>
            <a:pPr defTabSz="814388" eaLnBrk="0" fontAlgn="base" hangingPunct="0">
              <a:spcBef>
                <a:spcPct val="0"/>
              </a:spcBef>
              <a:spcAft>
                <a:spcPct val="0"/>
              </a:spcAft>
              <a:defRPr/>
            </a:pPr>
            <a:fld id="{817551D6-DE53-4ED6-AC80-9186A700D29E}" type="slidenum">
              <a:rPr lang="en-US" sz="800" b="1">
                <a:solidFill>
                  <a:srgbClr val="000000"/>
                </a:solidFill>
              </a:rPr>
              <a:pPr defTabSz="814388" eaLnBrk="0" fontAlgn="base" hangingPunct="0">
                <a:spcBef>
                  <a:spcPct val="0"/>
                </a:spcBef>
                <a:spcAft>
                  <a:spcPct val="0"/>
                </a:spcAft>
                <a:defRPr/>
              </a:pPr>
              <a:t>‹#›</a:t>
            </a:fld>
            <a:endParaRPr lang="en-US" sz="800" b="1" dirty="0">
              <a:solidFill>
                <a:srgbClr val="000000"/>
              </a:solidFill>
            </a:endParaRPr>
          </a:p>
        </p:txBody>
      </p:sp>
      <p:sp>
        <p:nvSpPr>
          <p:cNvPr id="67586" name="Rectangle 2"/>
          <p:cNvSpPr>
            <a:spLocks noChangeArrowheads="1"/>
          </p:cNvSpPr>
          <p:nvPr userDrawn="1"/>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sz="800" b="1" dirty="0">
              <a:solidFill>
                <a:srgbClr val="000000"/>
              </a:solidFill>
            </a:endParaRPr>
          </a:p>
        </p:txBody>
      </p:sp>
      <p:pic>
        <p:nvPicPr>
          <p:cNvPr id="3" name="Picture 2"/>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35356" y="49353"/>
            <a:ext cx="1107644" cy="1093647"/>
          </a:xfrm>
          <a:prstGeom prst="rect">
            <a:avLst/>
          </a:prstGeom>
        </p:spPr>
      </p:pic>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r" rtl="0" eaLnBrk="0" fontAlgn="base" hangingPunct="0">
        <a:lnSpc>
          <a:spcPct val="70000"/>
        </a:lnSpc>
        <a:spcBef>
          <a:spcPct val="0"/>
        </a:spcBef>
        <a:spcAft>
          <a:spcPct val="0"/>
        </a:spcAft>
        <a:defRPr sz="3000" b="1" i="1">
          <a:solidFill>
            <a:schemeClr val="bg1"/>
          </a:solidFill>
          <a:latin typeface="+mj-lt"/>
          <a:ea typeface="+mj-ea"/>
          <a:cs typeface="+mj-cs"/>
        </a:defRPr>
      </a:lvl1pPr>
      <a:lvl2pPr algn="r" rtl="0" eaLnBrk="0" fontAlgn="base" hangingPunct="0">
        <a:lnSpc>
          <a:spcPct val="70000"/>
        </a:lnSpc>
        <a:spcBef>
          <a:spcPct val="0"/>
        </a:spcBef>
        <a:spcAft>
          <a:spcPct val="0"/>
        </a:spcAft>
        <a:defRPr sz="3000" b="1" i="1">
          <a:solidFill>
            <a:schemeClr val="bg1"/>
          </a:solidFill>
          <a:latin typeface="Arial" charset="0"/>
        </a:defRPr>
      </a:lvl2pPr>
      <a:lvl3pPr algn="r" rtl="0" eaLnBrk="0" fontAlgn="base" hangingPunct="0">
        <a:lnSpc>
          <a:spcPct val="70000"/>
        </a:lnSpc>
        <a:spcBef>
          <a:spcPct val="0"/>
        </a:spcBef>
        <a:spcAft>
          <a:spcPct val="0"/>
        </a:spcAft>
        <a:defRPr sz="3000" b="1" i="1">
          <a:solidFill>
            <a:schemeClr val="bg1"/>
          </a:solidFill>
          <a:latin typeface="Arial" charset="0"/>
        </a:defRPr>
      </a:lvl3pPr>
      <a:lvl4pPr algn="r" rtl="0" eaLnBrk="0" fontAlgn="base" hangingPunct="0">
        <a:lnSpc>
          <a:spcPct val="70000"/>
        </a:lnSpc>
        <a:spcBef>
          <a:spcPct val="0"/>
        </a:spcBef>
        <a:spcAft>
          <a:spcPct val="0"/>
        </a:spcAft>
        <a:defRPr sz="3000" b="1" i="1">
          <a:solidFill>
            <a:schemeClr val="bg1"/>
          </a:solidFill>
          <a:latin typeface="Arial" charset="0"/>
        </a:defRPr>
      </a:lvl4pPr>
      <a:lvl5pPr algn="r" rtl="0" eaLnBrk="0" fontAlgn="base" hangingPunct="0">
        <a:lnSpc>
          <a:spcPct val="70000"/>
        </a:lnSpc>
        <a:spcBef>
          <a:spcPct val="0"/>
        </a:spcBef>
        <a:spcAft>
          <a:spcPct val="0"/>
        </a:spcAft>
        <a:defRPr sz="3000" b="1" i="1">
          <a:solidFill>
            <a:schemeClr val="bg1"/>
          </a:solidFill>
          <a:latin typeface="Arial" charset="0"/>
        </a:defRPr>
      </a:lvl5pPr>
      <a:lvl6pPr marL="457200" algn="r" rtl="0" fontAlgn="base">
        <a:lnSpc>
          <a:spcPct val="70000"/>
        </a:lnSpc>
        <a:spcBef>
          <a:spcPct val="0"/>
        </a:spcBef>
        <a:spcAft>
          <a:spcPct val="0"/>
        </a:spcAft>
        <a:defRPr sz="3000" b="1" i="1">
          <a:solidFill>
            <a:schemeClr val="bg1"/>
          </a:solidFill>
          <a:latin typeface="Arial" charset="0"/>
        </a:defRPr>
      </a:lvl6pPr>
      <a:lvl7pPr marL="914400" algn="r" rtl="0" fontAlgn="base">
        <a:lnSpc>
          <a:spcPct val="70000"/>
        </a:lnSpc>
        <a:spcBef>
          <a:spcPct val="0"/>
        </a:spcBef>
        <a:spcAft>
          <a:spcPct val="0"/>
        </a:spcAft>
        <a:defRPr sz="3000" b="1" i="1">
          <a:solidFill>
            <a:schemeClr val="bg1"/>
          </a:solidFill>
          <a:latin typeface="Arial" charset="0"/>
        </a:defRPr>
      </a:lvl7pPr>
      <a:lvl8pPr marL="1371600" algn="r" rtl="0" fontAlgn="base">
        <a:lnSpc>
          <a:spcPct val="70000"/>
        </a:lnSpc>
        <a:spcBef>
          <a:spcPct val="0"/>
        </a:spcBef>
        <a:spcAft>
          <a:spcPct val="0"/>
        </a:spcAft>
        <a:defRPr sz="3000" b="1" i="1">
          <a:solidFill>
            <a:schemeClr val="bg1"/>
          </a:solidFill>
          <a:latin typeface="Arial" charset="0"/>
        </a:defRPr>
      </a:lvl8pPr>
      <a:lvl9pPr marL="1828800" algn="r" rtl="0" fontAlgn="base">
        <a:lnSpc>
          <a:spcPct val="70000"/>
        </a:lnSpc>
        <a:spcBef>
          <a:spcPct val="0"/>
        </a:spcBef>
        <a:spcAft>
          <a:spcPct val="0"/>
        </a:spcAft>
        <a:defRPr sz="3000" b="1" i="1">
          <a:solidFill>
            <a:schemeClr val="bg1"/>
          </a:solidFill>
          <a:latin typeface="Arial" charset="0"/>
        </a:defRPr>
      </a:lvl9pPr>
    </p:titleStyle>
    <p:body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a:xfrm>
            <a:off x="3352800" y="1524000"/>
            <a:ext cx="5484813" cy="1371600"/>
          </a:xfrm>
        </p:spPr>
        <p:txBody>
          <a:bodyPr/>
          <a:lstStyle/>
          <a:p>
            <a:r>
              <a:rPr lang="en-US" dirty="0"/>
              <a:t>Print &amp; Scan</a:t>
            </a:r>
          </a:p>
        </p:txBody>
      </p:sp>
      <p:sp>
        <p:nvSpPr>
          <p:cNvPr id="6" name="TextBox 5"/>
          <p:cNvSpPr txBox="1"/>
          <p:nvPr/>
        </p:nvSpPr>
        <p:spPr>
          <a:xfrm>
            <a:off x="2667000" y="0"/>
            <a:ext cx="3733800" cy="369332"/>
          </a:xfrm>
          <a:prstGeom prst="rect">
            <a:avLst/>
          </a:prstGeom>
          <a:noFill/>
        </p:spPr>
        <p:txBody>
          <a:bodyPr wrap="square" rtlCol="0">
            <a:spAutoFit/>
          </a:bodyPr>
          <a:lstStyle/>
          <a:p>
            <a:pPr algn="ctr"/>
            <a:r>
              <a:rPr lang="en-US" b="1" dirty="0">
                <a:solidFill>
                  <a:srgbClr val="00B050"/>
                </a:solidFill>
              </a:rPr>
              <a:t>UNCLASSIFIED</a:t>
            </a:r>
          </a:p>
        </p:txBody>
      </p:sp>
    </p:spTree>
    <p:extLst>
      <p:ext uri="{BB962C8B-B14F-4D97-AF65-F5344CB8AC3E}">
        <p14:creationId xmlns:p14="http://schemas.microsoft.com/office/powerpoint/2010/main" val="1647583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I/O</a:t>
            </a:r>
          </a:p>
        </p:txBody>
      </p:sp>
      <p:sp>
        <p:nvSpPr>
          <p:cNvPr id="3" name="Content Placeholder 2"/>
          <p:cNvSpPr>
            <a:spLocks noGrp="1"/>
          </p:cNvSpPr>
          <p:nvPr>
            <p:ph idx="1"/>
          </p:nvPr>
        </p:nvSpPr>
        <p:spPr/>
        <p:txBody>
          <a:bodyPr/>
          <a:lstStyle/>
          <a:p>
            <a:pPr marL="0" indent="0">
              <a:buNone/>
            </a:pPr>
            <a:r>
              <a:rPr lang="en-US" dirty="0" err="1"/>
              <a:t>putchar</a:t>
            </a:r>
            <a:r>
              <a:rPr lang="en-US" dirty="0"/>
              <a:t>()</a:t>
            </a:r>
          </a:p>
          <a:p>
            <a:pPr marL="0" indent="0">
              <a:buNone/>
            </a:pPr>
            <a:endParaRPr lang="en-US" dirty="0"/>
          </a:p>
          <a:p>
            <a:r>
              <a:rPr lang="en-US" dirty="0"/>
              <a:t>Purpose – Writes an unsigned char to </a:t>
            </a:r>
            <a:r>
              <a:rPr lang="en-US" dirty="0" err="1"/>
              <a:t>stdout</a:t>
            </a:r>
            <a:endParaRPr lang="en-US" dirty="0"/>
          </a:p>
          <a:p>
            <a:r>
              <a:rPr lang="en-US" dirty="0"/>
              <a:t>Arguments – Integer value of character to write</a:t>
            </a:r>
          </a:p>
          <a:p>
            <a:r>
              <a:rPr lang="en-US" dirty="0"/>
              <a:t>Return Value – This function returns the character read as an unsigned char cast to an </a:t>
            </a:r>
            <a:r>
              <a:rPr lang="en-US" dirty="0" err="1"/>
              <a:t>int</a:t>
            </a:r>
            <a:r>
              <a:rPr lang="en-US" dirty="0"/>
              <a:t> or EOF on end of file or error.</a:t>
            </a:r>
          </a:p>
          <a:p>
            <a:r>
              <a:rPr lang="en-US" dirty="0"/>
              <a:t>Syntax Example:</a:t>
            </a:r>
          </a:p>
        </p:txBody>
      </p:sp>
      <p:sp>
        <p:nvSpPr>
          <p:cNvPr id="4" name="Content Placeholder 2"/>
          <p:cNvSpPr txBox="1">
            <a:spLocks/>
          </p:cNvSpPr>
          <p:nvPr/>
        </p:nvSpPr>
        <p:spPr bwMode="auto">
          <a:xfrm>
            <a:off x="277615" y="1828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putchar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char)</a:t>
            </a:r>
          </a:p>
        </p:txBody>
      </p:sp>
      <p:sp>
        <p:nvSpPr>
          <p:cNvPr id="5" name="Content Placeholder 2"/>
          <p:cNvSpPr txBox="1">
            <a:spLocks/>
          </p:cNvSpPr>
          <p:nvPr/>
        </p:nvSpPr>
        <p:spPr bwMode="auto">
          <a:xfrm>
            <a:off x="277615" y="4724400"/>
            <a:ext cx="8588771" cy="15240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(“Your character was:  “);	// Prefaces output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putchar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userInput</a:t>
            </a:r>
            <a:r>
              <a:rPr lang="en-US" sz="1600" dirty="0">
                <a:latin typeface="Courier New" panose="02070309020205020404" pitchFamily="49" charset="0"/>
                <a:cs typeface="Courier New" panose="02070309020205020404" pitchFamily="49" charset="0"/>
              </a:rPr>
              <a:t>);			// Prints output</a:t>
            </a:r>
          </a:p>
        </p:txBody>
      </p:sp>
    </p:spTree>
    <p:extLst>
      <p:ext uri="{BB962C8B-B14F-4D97-AF65-F5344CB8AC3E}">
        <p14:creationId xmlns:p14="http://schemas.microsoft.com/office/powerpoint/2010/main" val="1234508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277615" y="4876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Enter a character:  9		Your character was:  9</a:t>
            </a:r>
          </a:p>
        </p:txBody>
      </p:sp>
      <p:sp>
        <p:nvSpPr>
          <p:cNvPr id="7" name="Content Placeholder 2"/>
          <p:cNvSpPr txBox="1">
            <a:spLocks/>
          </p:cNvSpPr>
          <p:nvPr/>
        </p:nvSpPr>
        <p:spPr bwMode="auto">
          <a:xfrm>
            <a:off x="277615" y="5257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Enter a character:  a		Your character was:  a</a:t>
            </a:r>
          </a:p>
        </p:txBody>
      </p:sp>
      <p:sp>
        <p:nvSpPr>
          <p:cNvPr id="8" name="Content Placeholder 2"/>
          <p:cNvSpPr txBox="1">
            <a:spLocks/>
          </p:cNvSpPr>
          <p:nvPr/>
        </p:nvSpPr>
        <p:spPr bwMode="auto">
          <a:xfrm>
            <a:off x="277615" y="5638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Enter a character:  42		Your character was:  4</a:t>
            </a:r>
          </a:p>
        </p:txBody>
      </p:sp>
      <p:sp>
        <p:nvSpPr>
          <p:cNvPr id="9" name="Content Placeholder 2"/>
          <p:cNvSpPr txBox="1">
            <a:spLocks/>
          </p:cNvSpPr>
          <p:nvPr/>
        </p:nvSpPr>
        <p:spPr bwMode="auto">
          <a:xfrm>
            <a:off x="277615" y="6019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Enter a character:  Hark	Your character was:  H</a:t>
            </a:r>
          </a:p>
        </p:txBody>
      </p:sp>
      <p:sp>
        <p:nvSpPr>
          <p:cNvPr id="13" name="Content Placeholder 2"/>
          <p:cNvSpPr txBox="1">
            <a:spLocks/>
          </p:cNvSpPr>
          <p:nvPr/>
        </p:nvSpPr>
        <p:spPr bwMode="auto">
          <a:xfrm>
            <a:off x="277615" y="6019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Enter a character:  Hark	</a:t>
            </a:r>
          </a:p>
        </p:txBody>
      </p:sp>
      <p:sp>
        <p:nvSpPr>
          <p:cNvPr id="12" name="Content Placeholder 2"/>
          <p:cNvSpPr txBox="1">
            <a:spLocks/>
          </p:cNvSpPr>
          <p:nvPr/>
        </p:nvSpPr>
        <p:spPr bwMode="auto">
          <a:xfrm>
            <a:off x="277615" y="5638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Enter a character:  42		</a:t>
            </a:r>
          </a:p>
        </p:txBody>
      </p:sp>
      <p:sp>
        <p:nvSpPr>
          <p:cNvPr id="11" name="Content Placeholder 2"/>
          <p:cNvSpPr txBox="1">
            <a:spLocks/>
          </p:cNvSpPr>
          <p:nvPr/>
        </p:nvSpPr>
        <p:spPr bwMode="auto">
          <a:xfrm>
            <a:off x="277615" y="5257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Enter a character:  a		</a:t>
            </a:r>
          </a:p>
        </p:txBody>
      </p:sp>
      <p:sp>
        <p:nvSpPr>
          <p:cNvPr id="10" name="Content Placeholder 2"/>
          <p:cNvSpPr txBox="1">
            <a:spLocks/>
          </p:cNvSpPr>
          <p:nvPr/>
        </p:nvSpPr>
        <p:spPr bwMode="auto">
          <a:xfrm>
            <a:off x="277615" y="4876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Enter a character:  9		</a:t>
            </a:r>
          </a:p>
        </p:txBody>
      </p:sp>
      <p:sp>
        <p:nvSpPr>
          <p:cNvPr id="2" name="Title 1"/>
          <p:cNvSpPr>
            <a:spLocks noGrp="1"/>
          </p:cNvSpPr>
          <p:nvPr>
            <p:ph type="title"/>
          </p:nvPr>
        </p:nvSpPr>
        <p:spPr/>
        <p:txBody>
          <a:bodyPr/>
          <a:lstStyle/>
          <a:p>
            <a:r>
              <a:rPr lang="en-US" dirty="0"/>
              <a:t>Demonstration Lab</a:t>
            </a:r>
          </a:p>
        </p:txBody>
      </p:sp>
      <p:sp>
        <p:nvSpPr>
          <p:cNvPr id="3" name="Content Placeholder 2"/>
          <p:cNvSpPr>
            <a:spLocks noGrp="1"/>
          </p:cNvSpPr>
          <p:nvPr>
            <p:ph idx="1"/>
          </p:nvPr>
        </p:nvSpPr>
        <p:spPr/>
        <p:txBody>
          <a:bodyPr/>
          <a:lstStyle/>
          <a:p>
            <a:pPr marL="0" indent="0">
              <a:buNone/>
            </a:pPr>
            <a:r>
              <a:rPr lang="en-US" dirty="0"/>
              <a:t>Basic I/O</a:t>
            </a:r>
          </a:p>
          <a:p>
            <a:r>
              <a:rPr lang="en-US" dirty="0"/>
              <a:t>Input a single character and then print that character</a:t>
            </a:r>
          </a:p>
          <a:p>
            <a:r>
              <a:rPr lang="en-US" dirty="0"/>
              <a:t>Syntax Example:</a:t>
            </a:r>
          </a:p>
          <a:p>
            <a:endParaRPr lang="en-US" dirty="0"/>
          </a:p>
          <a:p>
            <a:endParaRPr lang="en-US" dirty="0"/>
          </a:p>
          <a:p>
            <a:endParaRPr lang="en-US" dirty="0"/>
          </a:p>
          <a:p>
            <a:endParaRPr lang="en-US" dirty="0"/>
          </a:p>
          <a:p>
            <a:r>
              <a:rPr lang="en-US" dirty="0"/>
              <a:t>Discuss the output of…</a:t>
            </a:r>
          </a:p>
        </p:txBody>
      </p:sp>
      <p:sp>
        <p:nvSpPr>
          <p:cNvPr id="5" name="Content Placeholder 2"/>
          <p:cNvSpPr txBox="1">
            <a:spLocks/>
          </p:cNvSpPr>
          <p:nvPr/>
        </p:nvSpPr>
        <p:spPr bwMode="auto">
          <a:xfrm>
            <a:off x="277615" y="2667000"/>
            <a:ext cx="8588771" cy="15240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userInput</a:t>
            </a:r>
            <a:r>
              <a:rPr lang="en-US" sz="1600" dirty="0">
                <a:latin typeface="Courier New" panose="02070309020205020404" pitchFamily="49" charset="0"/>
                <a:cs typeface="Courier New" panose="02070309020205020404" pitchFamily="49" charset="0"/>
              </a:rPr>
              <a:t> = 0;			// Will store input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(“Enter a character:  “); 	// Prompts user</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userInput</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getchar</a:t>
            </a:r>
            <a:r>
              <a:rPr lang="en-US" sz="1600" dirty="0">
                <a:latin typeface="Courier New" panose="02070309020205020404" pitchFamily="49" charset="0"/>
                <a:cs typeface="Courier New" panose="02070309020205020404" pitchFamily="49" charset="0"/>
              </a:rPr>
              <a:t>();			// Stores user input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(“Your character was:  “);	// Prefaces output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putchar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userInput</a:t>
            </a:r>
            <a:r>
              <a:rPr lang="en-US" sz="1600" dirty="0">
                <a:latin typeface="Courier New" panose="02070309020205020404" pitchFamily="49" charset="0"/>
                <a:cs typeface="Courier New" panose="02070309020205020404" pitchFamily="49" charset="0"/>
              </a:rPr>
              <a:t>);			// Prints output</a:t>
            </a:r>
          </a:p>
        </p:txBody>
      </p:sp>
    </p:spTree>
    <p:extLst>
      <p:ext uri="{BB962C8B-B14F-4D97-AF65-F5344CB8AC3E}">
        <p14:creationId xmlns:p14="http://schemas.microsoft.com/office/powerpoint/2010/main" val="1008845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0" nodeType="clickEffect">
                                  <p:stCondLst>
                                    <p:cond delay="0"/>
                                  </p:stCondLst>
                                  <p:childTnLst>
                                    <p:animEffect transition="out" filter="fade">
                                      <p:cBhvr>
                                        <p:cTn id="13" dur="500"/>
                                        <p:tgtEl>
                                          <p:spTgt spid="11"/>
                                        </p:tgtEl>
                                      </p:cBhvr>
                                    </p:animEffect>
                                    <p:set>
                                      <p:cBhvr>
                                        <p:cTn id="14" dur="1" fill="hold">
                                          <p:stCondLst>
                                            <p:cond delay="499"/>
                                          </p:stCondLst>
                                        </p:cTn>
                                        <p:tgtEl>
                                          <p:spTgt spid="11"/>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0" nodeType="clickEffect">
                                  <p:stCondLst>
                                    <p:cond delay="0"/>
                                  </p:stCondLst>
                                  <p:childTnLst>
                                    <p:animEffect transition="out" filter="fade">
                                      <p:cBhvr>
                                        <p:cTn id="29" dur="500"/>
                                        <p:tgtEl>
                                          <p:spTgt spid="13"/>
                                        </p:tgtEl>
                                      </p:cBhvr>
                                    </p:animEffect>
                                    <p:set>
                                      <p:cBhvr>
                                        <p:cTn id="30" dur="1" fill="hold">
                                          <p:stCondLst>
                                            <p:cond delay="499"/>
                                          </p:stCondLst>
                                        </p:cTn>
                                        <p:tgtEl>
                                          <p:spTgt spid="13"/>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3" grpId="0" animBg="1"/>
      <p:bldP spid="12" grpId="0" animBg="1"/>
      <p:bldP spid="11"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bwMode="auto">
          <a:xfrm>
            <a:off x="544513" y="1295400"/>
            <a:ext cx="8294687" cy="4725988"/>
          </a:xfrm>
          <a:prstGeom prst="rect">
            <a:avLst/>
          </a:prstGeom>
          <a:noFill/>
          <a:ln w="12700">
            <a:noFill/>
            <a:miter lim="800000"/>
            <a:headEnd/>
            <a:tailEnd/>
          </a:ln>
        </p:spPr>
        <p:txBody>
          <a:bodyPr vert="horz" wrap="square" lIns="85725" tIns="39688" rIns="85725" bIns="39688" numCol="2"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endParaRPr lang="en-US" kern="0" dirty="0"/>
          </a:p>
          <a:p>
            <a:endParaRPr lang="en-US" kern="0" dirty="0"/>
          </a:p>
          <a:p>
            <a:endParaRPr lang="en-US" kern="0" dirty="0"/>
          </a:p>
          <a:p>
            <a:endParaRPr lang="en-US" kern="0" dirty="0"/>
          </a:p>
          <a:p>
            <a:endParaRPr lang="en-US" kern="0" dirty="0"/>
          </a:p>
          <a:p>
            <a:pPr marL="800100" lvl="2" indent="0">
              <a:buNone/>
            </a:pPr>
            <a:r>
              <a:rPr lang="en-US" sz="2400" kern="0" dirty="0">
                <a:latin typeface="Courier New" panose="02070309020205020404" pitchFamily="49" charset="0"/>
                <a:cs typeface="Courier New" panose="02070309020205020404" pitchFamily="49" charset="0"/>
              </a:rPr>
              <a:t>7</a:t>
            </a:r>
          </a:p>
          <a:p>
            <a:pPr marL="800100" lvl="2" indent="0">
              <a:buNone/>
            </a:pPr>
            <a:r>
              <a:rPr lang="en-US" sz="2400" kern="0" dirty="0">
                <a:latin typeface="Courier New" panose="02070309020205020404" pitchFamily="49" charset="0"/>
                <a:cs typeface="Courier New" panose="02070309020205020404" pitchFamily="49" charset="0"/>
              </a:rPr>
              <a:t>H</a:t>
            </a:r>
          </a:p>
          <a:p>
            <a:pPr marL="800100" lvl="2" indent="0">
              <a:buNone/>
            </a:pPr>
            <a:r>
              <a:rPr lang="en-US" sz="2400" kern="0" dirty="0">
                <a:latin typeface="Courier New" panose="02070309020205020404" pitchFamily="49" charset="0"/>
                <a:cs typeface="Courier New" panose="02070309020205020404" pitchFamily="49" charset="0"/>
              </a:rPr>
              <a:t>1337</a:t>
            </a:r>
          </a:p>
          <a:p>
            <a:pPr marL="800100" lvl="2" indent="0">
              <a:buNone/>
            </a:pPr>
            <a:r>
              <a:rPr lang="en-US" sz="2400" kern="0" dirty="0" err="1">
                <a:latin typeface="Courier New" panose="02070309020205020404" pitchFamily="49" charset="0"/>
                <a:cs typeface="Courier New" panose="02070309020205020404" pitchFamily="49" charset="0"/>
              </a:rPr>
              <a:t>abc</a:t>
            </a:r>
            <a:endParaRPr lang="en-US" sz="2400" kern="0" dirty="0">
              <a:latin typeface="Courier New" panose="02070309020205020404" pitchFamily="49" charset="0"/>
              <a:cs typeface="Courier New" panose="02070309020205020404" pitchFamily="49" charset="0"/>
            </a:endParaRPr>
          </a:p>
          <a:p>
            <a:pPr marL="800100" lvl="2" indent="0">
              <a:buNone/>
            </a:pPr>
            <a:r>
              <a:rPr lang="en-US" sz="2400" kern="0" dirty="0">
                <a:latin typeface="Courier New" panose="02070309020205020404" pitchFamily="49" charset="0"/>
                <a:cs typeface="Courier New" panose="02070309020205020404" pitchFamily="49" charset="0"/>
              </a:rPr>
              <a:t>Ctrl-D</a:t>
            </a:r>
          </a:p>
          <a:p>
            <a:endParaRPr lang="en-US" kern="0" dirty="0"/>
          </a:p>
          <a:p>
            <a:endParaRPr lang="en-US" kern="0" dirty="0"/>
          </a:p>
          <a:p>
            <a:endParaRPr lang="en-US" kern="0" dirty="0"/>
          </a:p>
          <a:p>
            <a:endParaRPr lang="en-US" kern="0" dirty="0"/>
          </a:p>
          <a:p>
            <a:endParaRPr lang="en-US" kern="0" dirty="0"/>
          </a:p>
          <a:p>
            <a:endParaRPr lang="en-US" kern="0" dirty="0"/>
          </a:p>
          <a:p>
            <a:endParaRPr lang="en-US" kern="0" dirty="0"/>
          </a:p>
          <a:p>
            <a:endParaRPr lang="en-US" kern="0" dirty="0"/>
          </a:p>
          <a:p>
            <a:endParaRPr lang="en-US" kern="0" dirty="0"/>
          </a:p>
          <a:p>
            <a:pPr marL="0" indent="0">
              <a:buNone/>
            </a:pPr>
            <a:r>
              <a:rPr lang="en-US" kern="0" dirty="0">
                <a:latin typeface="Courier New" panose="02070309020205020404" pitchFamily="49" charset="0"/>
                <a:cs typeface="Courier New" panose="02070309020205020404" pitchFamily="49" charset="0"/>
              </a:rPr>
              <a:t>\\</a:t>
            </a:r>
          </a:p>
          <a:p>
            <a:pPr marL="0" indent="0">
              <a:buNone/>
            </a:pPr>
            <a:r>
              <a:rPr lang="en-US" kern="0" dirty="0">
                <a:latin typeface="Courier New" panose="02070309020205020404" pitchFamily="49" charset="0"/>
                <a:cs typeface="Courier New" panose="02070309020205020404" pitchFamily="49" charset="0"/>
              </a:rPr>
              <a:t>-1</a:t>
            </a:r>
          </a:p>
          <a:p>
            <a:pPr marL="0" indent="0">
              <a:buNone/>
            </a:pPr>
            <a:r>
              <a:rPr lang="en-US" kern="0" dirty="0">
                <a:latin typeface="Courier New" panose="02070309020205020404" pitchFamily="49" charset="0"/>
                <a:cs typeface="Courier New" panose="02070309020205020404" pitchFamily="49" charset="0"/>
              </a:rPr>
              <a:t>&lt;Space&gt;</a:t>
            </a:r>
          </a:p>
          <a:p>
            <a:pPr marL="0" indent="0">
              <a:buNone/>
            </a:pPr>
            <a:r>
              <a:rPr lang="en-US" kern="0" dirty="0">
                <a:latin typeface="Courier New" panose="02070309020205020404" pitchFamily="49" charset="0"/>
                <a:cs typeface="Courier New" panose="02070309020205020404" pitchFamily="49" charset="0"/>
              </a:rPr>
              <a:t>~</a:t>
            </a:r>
          </a:p>
          <a:p>
            <a:pPr marL="0" indent="0">
              <a:buNone/>
            </a:pPr>
            <a:r>
              <a:rPr lang="en-US" kern="0" dirty="0">
                <a:latin typeface="Courier New" panose="02070309020205020404" pitchFamily="49" charset="0"/>
                <a:cs typeface="Courier New" panose="02070309020205020404" pitchFamily="49" charset="0"/>
              </a:rPr>
              <a:t>1234567890</a:t>
            </a:r>
          </a:p>
          <a:p>
            <a:endParaRPr lang="en-US" kern="0" dirty="0"/>
          </a:p>
          <a:p>
            <a:endParaRPr lang="en-US" kern="0" dirty="0"/>
          </a:p>
          <a:p>
            <a:endParaRPr lang="en-US" kern="0" dirty="0"/>
          </a:p>
          <a:p>
            <a:endParaRPr lang="en-US" kern="0" dirty="0"/>
          </a:p>
        </p:txBody>
      </p:sp>
      <p:sp>
        <p:nvSpPr>
          <p:cNvPr id="2" name="Title 1"/>
          <p:cNvSpPr>
            <a:spLocks noGrp="1"/>
          </p:cNvSpPr>
          <p:nvPr>
            <p:ph type="title"/>
          </p:nvPr>
        </p:nvSpPr>
        <p:spPr/>
        <p:txBody>
          <a:bodyPr/>
          <a:lstStyle/>
          <a:p>
            <a:r>
              <a:rPr lang="en-US" dirty="0"/>
              <a:t>Performance Lab</a:t>
            </a:r>
          </a:p>
        </p:txBody>
      </p:sp>
      <p:sp>
        <p:nvSpPr>
          <p:cNvPr id="3" name="Content Placeholder 2"/>
          <p:cNvSpPr>
            <a:spLocks noGrp="1"/>
          </p:cNvSpPr>
          <p:nvPr>
            <p:ph idx="1"/>
          </p:nvPr>
        </p:nvSpPr>
        <p:spPr/>
        <p:txBody>
          <a:bodyPr/>
          <a:lstStyle/>
          <a:p>
            <a:pPr marL="0" indent="0" algn="ctr">
              <a:buNone/>
            </a:pPr>
            <a:r>
              <a:rPr lang="en-US" dirty="0"/>
              <a:t>Basic I/O</a:t>
            </a:r>
          </a:p>
          <a:p>
            <a:r>
              <a:rPr lang="en-US" dirty="0"/>
              <a:t>Input a single character and then print the next sequential character</a:t>
            </a:r>
          </a:p>
          <a:p>
            <a:r>
              <a:rPr lang="en-US" dirty="0"/>
              <a:t>Use </a:t>
            </a:r>
            <a:r>
              <a:rPr lang="en-US" dirty="0" err="1"/>
              <a:t>getchar</a:t>
            </a:r>
            <a:r>
              <a:rPr lang="en-US" dirty="0"/>
              <a:t>() and </a:t>
            </a:r>
            <a:r>
              <a:rPr lang="en-US" dirty="0" err="1"/>
              <a:t>putchar</a:t>
            </a:r>
            <a:r>
              <a:rPr lang="en-US" dirty="0"/>
              <a:t>()</a:t>
            </a:r>
          </a:p>
          <a:p>
            <a:r>
              <a:rPr lang="en-US" dirty="0"/>
              <a:t>Test it with the following input:</a:t>
            </a:r>
          </a:p>
          <a:p>
            <a:endParaRPr lang="en-US" dirty="0"/>
          </a:p>
          <a:p>
            <a:endParaRPr lang="en-US" dirty="0"/>
          </a:p>
          <a:p>
            <a:endParaRPr lang="en-US" dirty="0"/>
          </a:p>
        </p:txBody>
      </p:sp>
      <p:sp>
        <p:nvSpPr>
          <p:cNvPr id="16" name="TextBox 15"/>
          <p:cNvSpPr txBox="1"/>
          <p:nvPr/>
        </p:nvSpPr>
        <p:spPr>
          <a:xfrm>
            <a:off x="-533400" y="6139934"/>
            <a:ext cx="10210800" cy="246221"/>
          </a:xfrm>
          <a:prstGeom prst="rect">
            <a:avLst/>
          </a:prstGeom>
          <a:solidFill>
            <a:schemeClr val="accent4"/>
          </a:solidFill>
          <a:ln>
            <a:solidFill>
              <a:schemeClr val="bg1"/>
            </a:solidFill>
          </a:ln>
        </p:spPr>
        <p:txBody>
          <a:bodyPr wrap="square" rtlCol="0">
            <a:spAutoFit/>
          </a:bodyPr>
          <a:lstStyle/>
          <a:p>
            <a:pPr algn="ctr"/>
            <a:r>
              <a:rPr lang="en-US" sz="1000" b="1"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HINT:  </a:t>
            </a:r>
            <a:r>
              <a:rPr lang="en-US" sz="1000" b="1" dirty="0" err="1">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putchar</a:t>
            </a:r>
            <a:r>
              <a:rPr lang="en-US" sz="1000" b="1"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r>
              <a:rPr lang="en-US" sz="1000" b="1" dirty="0" err="1">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yourVariable</a:t>
            </a:r>
            <a:r>
              <a:rPr lang="en-US" sz="1000" b="1"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+ 1);</a:t>
            </a:r>
          </a:p>
        </p:txBody>
      </p:sp>
    </p:spTree>
    <p:extLst>
      <p:ext uri="{BB962C8B-B14F-4D97-AF65-F5344CB8AC3E}">
        <p14:creationId xmlns:p14="http://schemas.microsoft.com/office/powerpoint/2010/main" val="3624692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I/O</a:t>
            </a:r>
          </a:p>
        </p:txBody>
      </p:sp>
      <p:sp>
        <p:nvSpPr>
          <p:cNvPr id="3" name="Content Placeholder 2"/>
          <p:cNvSpPr>
            <a:spLocks noGrp="1"/>
          </p:cNvSpPr>
          <p:nvPr>
            <p:ph idx="1"/>
          </p:nvPr>
        </p:nvSpPr>
        <p:spPr/>
        <p:txBody>
          <a:bodyPr/>
          <a:lstStyle/>
          <a:p>
            <a:pPr marL="0" indent="0">
              <a:buNone/>
            </a:pPr>
            <a:r>
              <a:rPr lang="en-US" dirty="0" err="1"/>
              <a:t>getc</a:t>
            </a:r>
            <a:r>
              <a:rPr lang="en-US" dirty="0"/>
              <a:t>()</a:t>
            </a:r>
          </a:p>
          <a:p>
            <a:pPr marL="0" indent="0">
              <a:buNone/>
            </a:pPr>
            <a:endParaRPr lang="en-US" dirty="0"/>
          </a:p>
          <a:p>
            <a:r>
              <a:rPr lang="en-US" dirty="0"/>
              <a:t>Purpose – Gets an unsigned char from </a:t>
            </a:r>
            <a:r>
              <a:rPr lang="en-US" dirty="0">
                <a:solidFill>
                  <a:schemeClr val="accent2"/>
                </a:solidFill>
              </a:rPr>
              <a:t>a stream</a:t>
            </a:r>
          </a:p>
          <a:p>
            <a:r>
              <a:rPr lang="en-US" dirty="0"/>
              <a:t>Arguments – </a:t>
            </a:r>
            <a:r>
              <a:rPr lang="en-US" dirty="0">
                <a:solidFill>
                  <a:schemeClr val="accent2"/>
                </a:solidFill>
              </a:rPr>
              <a:t>Stream pointer</a:t>
            </a:r>
          </a:p>
          <a:p>
            <a:r>
              <a:rPr lang="en-US" dirty="0"/>
              <a:t>Return Value – This function returns the character read as an unsigned char cast to an </a:t>
            </a:r>
            <a:r>
              <a:rPr lang="en-US" dirty="0" err="1"/>
              <a:t>int</a:t>
            </a:r>
            <a:r>
              <a:rPr lang="en-US" dirty="0"/>
              <a:t> or EOF on end of file or error.</a:t>
            </a:r>
          </a:p>
          <a:p>
            <a:r>
              <a:rPr lang="en-US" dirty="0"/>
              <a:t>Syntax Example:</a:t>
            </a:r>
          </a:p>
        </p:txBody>
      </p:sp>
      <p:sp>
        <p:nvSpPr>
          <p:cNvPr id="4" name="Content Placeholder 2"/>
          <p:cNvSpPr txBox="1">
            <a:spLocks/>
          </p:cNvSpPr>
          <p:nvPr/>
        </p:nvSpPr>
        <p:spPr bwMode="auto">
          <a:xfrm>
            <a:off x="277615" y="1828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getc</a:t>
            </a:r>
            <a:r>
              <a:rPr lang="en-US" sz="1600" dirty="0">
                <a:latin typeface="Courier New" panose="02070309020205020404" pitchFamily="49" charset="0"/>
                <a:cs typeface="Courier New" panose="02070309020205020404" pitchFamily="49" charset="0"/>
              </a:rPr>
              <a:t>(</a:t>
            </a:r>
            <a:r>
              <a:rPr lang="en-US" sz="1600" dirty="0">
                <a:solidFill>
                  <a:schemeClr val="accent2"/>
                </a:solidFill>
                <a:latin typeface="Courier New" panose="02070309020205020404" pitchFamily="49" charset="0"/>
                <a:cs typeface="Courier New" panose="02070309020205020404" pitchFamily="49" charset="0"/>
              </a:rPr>
              <a:t>FILE *stream</a:t>
            </a:r>
            <a:r>
              <a:rPr lang="en-US" sz="1600" dirty="0">
                <a:latin typeface="Courier New" panose="02070309020205020404" pitchFamily="49" charset="0"/>
                <a:cs typeface="Courier New" panose="02070309020205020404" pitchFamily="49" charset="0"/>
              </a:rPr>
              <a:t>)</a:t>
            </a:r>
            <a:endParaRPr lang="en-US" sz="1600" dirty="0">
              <a:solidFill>
                <a:schemeClr val="accent2"/>
              </a:solidFill>
              <a:latin typeface="Courier New" panose="02070309020205020404" pitchFamily="49" charset="0"/>
              <a:cs typeface="Courier New" panose="02070309020205020404" pitchFamily="49" charset="0"/>
            </a:endParaRPr>
          </a:p>
        </p:txBody>
      </p:sp>
      <p:sp>
        <p:nvSpPr>
          <p:cNvPr id="5" name="Content Placeholder 2"/>
          <p:cNvSpPr txBox="1">
            <a:spLocks/>
          </p:cNvSpPr>
          <p:nvPr/>
        </p:nvSpPr>
        <p:spPr bwMode="auto">
          <a:xfrm>
            <a:off x="277615" y="4724400"/>
            <a:ext cx="8588771" cy="15240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userInput</a:t>
            </a:r>
            <a:r>
              <a:rPr lang="en-US" sz="1600" dirty="0">
                <a:latin typeface="Courier New" panose="02070309020205020404" pitchFamily="49" charset="0"/>
                <a:cs typeface="Courier New" panose="02070309020205020404" pitchFamily="49" charset="0"/>
              </a:rPr>
              <a:t> = 0;			// Will store input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(“Enter a character:  “); 	// Prompts user</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userInput</a:t>
            </a:r>
            <a:r>
              <a:rPr lang="en-US" sz="1600" dirty="0">
                <a:latin typeface="Courier New" panose="02070309020205020404" pitchFamily="49" charset="0"/>
                <a:cs typeface="Courier New" panose="02070309020205020404" pitchFamily="49" charset="0"/>
              </a:rPr>
              <a:t> = </a:t>
            </a:r>
            <a:r>
              <a:rPr lang="en-US" sz="1600" dirty="0" err="1">
                <a:solidFill>
                  <a:schemeClr val="accent2"/>
                </a:solidFill>
                <a:latin typeface="Courier New" panose="02070309020205020404" pitchFamily="49" charset="0"/>
                <a:cs typeface="Courier New" panose="02070309020205020404" pitchFamily="49" charset="0"/>
              </a:rPr>
              <a:t>getc</a:t>
            </a:r>
            <a:r>
              <a:rPr lang="en-US" sz="1600" dirty="0">
                <a:latin typeface="Courier New" panose="02070309020205020404" pitchFamily="49" charset="0"/>
                <a:cs typeface="Courier New" panose="02070309020205020404" pitchFamily="49" charset="0"/>
              </a:rPr>
              <a:t>(</a:t>
            </a:r>
            <a:r>
              <a:rPr lang="en-US" sz="1600" dirty="0" err="1">
                <a:solidFill>
                  <a:schemeClr val="accent2"/>
                </a:solidFill>
                <a:latin typeface="Courier New" panose="02070309020205020404" pitchFamily="49" charset="0"/>
                <a:cs typeface="Courier New" panose="02070309020205020404" pitchFamily="49" charset="0"/>
              </a:rPr>
              <a:t>stdin</a:t>
            </a:r>
            <a:r>
              <a:rPr lang="en-US" sz="1600" dirty="0">
                <a:latin typeface="Courier New" panose="02070309020205020404" pitchFamily="49" charset="0"/>
                <a:cs typeface="Courier New" panose="02070309020205020404" pitchFamily="49" charset="0"/>
              </a:rPr>
              <a:t>);		// Stores </a:t>
            </a:r>
            <a:r>
              <a:rPr lang="en-US" sz="1600" dirty="0">
                <a:solidFill>
                  <a:schemeClr val="accent2"/>
                </a:solidFill>
                <a:latin typeface="Courier New" panose="02070309020205020404" pitchFamily="49" charset="0"/>
                <a:cs typeface="Courier New" panose="02070309020205020404" pitchFamily="49" charset="0"/>
              </a:rPr>
              <a:t>stream</a:t>
            </a:r>
            <a:r>
              <a:rPr lang="en-US" sz="1600" dirty="0">
                <a:latin typeface="Courier New" panose="02070309020205020404" pitchFamily="49" charset="0"/>
                <a:cs typeface="Courier New" panose="02070309020205020404" pitchFamily="49" charset="0"/>
              </a:rPr>
              <a:t> input</a:t>
            </a:r>
          </a:p>
          <a:p>
            <a:pPr marL="0" indent="0">
              <a:buNone/>
            </a:pPr>
            <a:r>
              <a:rPr lang="en-US" sz="1600" dirty="0">
                <a:solidFill>
                  <a:schemeClr val="accent2"/>
                </a:solidFill>
                <a:latin typeface="Courier New" panose="02070309020205020404" pitchFamily="49" charset="0"/>
                <a:cs typeface="Courier New" panose="02070309020205020404" pitchFamily="49" charset="0"/>
              </a:rPr>
              <a:t>	/* </a:t>
            </a:r>
            <a:r>
              <a:rPr lang="en-US" sz="1600" dirty="0" err="1">
                <a:solidFill>
                  <a:schemeClr val="accent2"/>
                </a:solidFill>
                <a:latin typeface="Courier New" panose="02070309020205020404" pitchFamily="49" charset="0"/>
                <a:cs typeface="Courier New" panose="02070309020205020404" pitchFamily="49" charset="0"/>
              </a:rPr>
              <a:t>getchar</a:t>
            </a:r>
            <a:r>
              <a:rPr lang="en-US" sz="1600" dirty="0">
                <a:solidFill>
                  <a:schemeClr val="accent2"/>
                </a:solidFill>
                <a:latin typeface="Courier New" panose="02070309020205020404" pitchFamily="49" charset="0"/>
                <a:cs typeface="Courier New" panose="02070309020205020404" pitchFamily="49" charset="0"/>
              </a:rPr>
              <a:t>() == </a:t>
            </a:r>
            <a:r>
              <a:rPr lang="en-US" sz="1600" dirty="0" err="1">
                <a:solidFill>
                  <a:schemeClr val="accent2"/>
                </a:solidFill>
                <a:latin typeface="Courier New" panose="02070309020205020404" pitchFamily="49" charset="0"/>
                <a:cs typeface="Courier New" panose="02070309020205020404" pitchFamily="49" charset="0"/>
              </a:rPr>
              <a:t>getc</a:t>
            </a:r>
            <a:r>
              <a:rPr lang="en-US" sz="1600" dirty="0">
                <a:solidFill>
                  <a:schemeClr val="accent2"/>
                </a:solidFill>
                <a:latin typeface="Courier New" panose="02070309020205020404" pitchFamily="49" charset="0"/>
                <a:cs typeface="Courier New" panose="02070309020205020404" pitchFamily="49" charset="0"/>
              </a:rPr>
              <a:t>(</a:t>
            </a:r>
            <a:r>
              <a:rPr lang="en-US" sz="1600" dirty="0" err="1">
                <a:solidFill>
                  <a:schemeClr val="accent2"/>
                </a:solidFill>
                <a:latin typeface="Courier New" panose="02070309020205020404" pitchFamily="49" charset="0"/>
                <a:cs typeface="Courier New" panose="02070309020205020404" pitchFamily="49" charset="0"/>
              </a:rPr>
              <a:t>stdin</a:t>
            </a:r>
            <a:r>
              <a:rPr lang="en-US" sz="1600" dirty="0">
                <a:solidFill>
                  <a:schemeClr val="accent2"/>
                </a:solidFill>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68819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I/O</a:t>
            </a:r>
          </a:p>
        </p:txBody>
      </p:sp>
      <p:sp>
        <p:nvSpPr>
          <p:cNvPr id="3" name="Content Placeholder 2"/>
          <p:cNvSpPr>
            <a:spLocks noGrp="1"/>
          </p:cNvSpPr>
          <p:nvPr>
            <p:ph idx="1"/>
          </p:nvPr>
        </p:nvSpPr>
        <p:spPr/>
        <p:txBody>
          <a:bodyPr/>
          <a:lstStyle/>
          <a:p>
            <a:pPr marL="0" indent="0">
              <a:buNone/>
            </a:pPr>
            <a:r>
              <a:rPr lang="en-US" dirty="0" err="1"/>
              <a:t>putc</a:t>
            </a:r>
            <a:r>
              <a:rPr lang="en-US" dirty="0"/>
              <a:t>()</a:t>
            </a:r>
          </a:p>
          <a:p>
            <a:pPr marL="0" indent="0">
              <a:buNone/>
            </a:pPr>
            <a:endParaRPr lang="en-US" dirty="0"/>
          </a:p>
          <a:p>
            <a:r>
              <a:rPr lang="en-US" dirty="0"/>
              <a:t>Purpose – Writes an unsigned char to </a:t>
            </a:r>
            <a:r>
              <a:rPr lang="en-US" dirty="0">
                <a:solidFill>
                  <a:schemeClr val="accent2"/>
                </a:solidFill>
              </a:rPr>
              <a:t>a stream</a:t>
            </a:r>
          </a:p>
          <a:p>
            <a:r>
              <a:rPr lang="en-US" dirty="0"/>
              <a:t>Arguments</a:t>
            </a:r>
          </a:p>
          <a:p>
            <a:pPr lvl="1"/>
            <a:r>
              <a:rPr lang="en-US" dirty="0"/>
              <a:t>Integer value of character to write</a:t>
            </a:r>
          </a:p>
          <a:p>
            <a:pPr lvl="1"/>
            <a:r>
              <a:rPr lang="en-US" dirty="0"/>
              <a:t>Stream pointer to write it to</a:t>
            </a:r>
          </a:p>
          <a:p>
            <a:r>
              <a:rPr lang="en-US" dirty="0"/>
              <a:t>Return Value – This function returns the character read as an unsigned char cast to an </a:t>
            </a:r>
            <a:r>
              <a:rPr lang="en-US" dirty="0" err="1"/>
              <a:t>int</a:t>
            </a:r>
            <a:r>
              <a:rPr lang="en-US" dirty="0"/>
              <a:t> or EOF on end of file or error.</a:t>
            </a:r>
          </a:p>
          <a:p>
            <a:r>
              <a:rPr lang="en-US" dirty="0"/>
              <a:t>Syntax Example:</a:t>
            </a:r>
          </a:p>
        </p:txBody>
      </p:sp>
      <p:sp>
        <p:nvSpPr>
          <p:cNvPr id="4" name="Content Placeholder 2"/>
          <p:cNvSpPr txBox="1">
            <a:spLocks/>
          </p:cNvSpPr>
          <p:nvPr/>
        </p:nvSpPr>
        <p:spPr bwMode="auto">
          <a:xfrm>
            <a:off x="277615" y="1828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putc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char</a:t>
            </a:r>
            <a:r>
              <a:rPr lang="en-US" sz="1600" dirty="0">
                <a:solidFill>
                  <a:schemeClr val="accent2"/>
                </a:solidFill>
                <a:latin typeface="Courier New" panose="02070309020205020404" pitchFamily="49" charset="0"/>
                <a:cs typeface="Courier New" panose="02070309020205020404" pitchFamily="49" charset="0"/>
              </a:rPr>
              <a:t>, FILE *stream</a:t>
            </a:r>
            <a:r>
              <a:rPr lang="en-US" sz="1600" dirty="0">
                <a:latin typeface="Courier New" panose="02070309020205020404" pitchFamily="49" charset="0"/>
                <a:cs typeface="Courier New" panose="02070309020205020404" pitchFamily="49" charset="0"/>
              </a:rPr>
              <a:t>)</a:t>
            </a:r>
          </a:p>
        </p:txBody>
      </p:sp>
      <p:sp>
        <p:nvSpPr>
          <p:cNvPr id="5" name="Content Placeholder 2"/>
          <p:cNvSpPr txBox="1">
            <a:spLocks/>
          </p:cNvSpPr>
          <p:nvPr/>
        </p:nvSpPr>
        <p:spPr bwMode="auto">
          <a:xfrm>
            <a:off x="277615" y="5562600"/>
            <a:ext cx="8588771" cy="6858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(“Your character was:  “);	// Prefaces output</a:t>
            </a:r>
          </a:p>
          <a:p>
            <a:pPr marL="0" indent="0">
              <a:buNone/>
            </a:pPr>
            <a:r>
              <a:rPr lang="en-US" sz="1600" dirty="0">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putc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userInput</a:t>
            </a:r>
            <a:r>
              <a:rPr lang="en-US" sz="1600" dirty="0">
                <a:solidFill>
                  <a:schemeClr val="accent2"/>
                </a:solidFill>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stdout</a:t>
            </a:r>
            <a:r>
              <a:rPr lang="en-US" sz="1600" dirty="0">
                <a:latin typeface="Courier New" panose="02070309020205020404" pitchFamily="49" charset="0"/>
                <a:cs typeface="Courier New" panose="02070309020205020404" pitchFamily="49" charset="0"/>
              </a:rPr>
              <a:t>);		// </a:t>
            </a:r>
            <a:r>
              <a:rPr lang="en-US" sz="1600" dirty="0">
                <a:solidFill>
                  <a:schemeClr val="accent2"/>
                </a:solidFill>
                <a:latin typeface="Courier New" panose="02070309020205020404" pitchFamily="49" charset="0"/>
                <a:cs typeface="Courier New" panose="02070309020205020404" pitchFamily="49" charset="0"/>
              </a:rPr>
              <a:t>Writes to </a:t>
            </a:r>
            <a:r>
              <a:rPr lang="en-US" sz="1600" dirty="0" err="1">
                <a:solidFill>
                  <a:schemeClr val="accent2"/>
                </a:solidFill>
                <a:latin typeface="Courier New" panose="02070309020205020404" pitchFamily="49" charset="0"/>
                <a:cs typeface="Courier New" panose="02070309020205020404" pitchFamily="49" charset="0"/>
              </a:rPr>
              <a:t>stdout</a:t>
            </a:r>
            <a:endParaRPr lang="en-US" sz="1600" dirty="0">
              <a:solidFill>
                <a:schemeClr val="accent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9891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277615" y="4876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Enter a character:  9		Your character was:  9</a:t>
            </a:r>
          </a:p>
        </p:txBody>
      </p:sp>
      <p:sp>
        <p:nvSpPr>
          <p:cNvPr id="7" name="Content Placeholder 2"/>
          <p:cNvSpPr txBox="1">
            <a:spLocks/>
          </p:cNvSpPr>
          <p:nvPr/>
        </p:nvSpPr>
        <p:spPr bwMode="auto">
          <a:xfrm>
            <a:off x="277615" y="5257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Enter a character:  a		Your character was:  a</a:t>
            </a:r>
          </a:p>
        </p:txBody>
      </p:sp>
      <p:sp>
        <p:nvSpPr>
          <p:cNvPr id="8" name="Content Placeholder 2"/>
          <p:cNvSpPr txBox="1">
            <a:spLocks/>
          </p:cNvSpPr>
          <p:nvPr/>
        </p:nvSpPr>
        <p:spPr bwMode="auto">
          <a:xfrm>
            <a:off x="277615" y="5638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Enter a character:  42		Your character was:  4</a:t>
            </a:r>
          </a:p>
        </p:txBody>
      </p:sp>
      <p:sp>
        <p:nvSpPr>
          <p:cNvPr id="9" name="Content Placeholder 2"/>
          <p:cNvSpPr txBox="1">
            <a:spLocks/>
          </p:cNvSpPr>
          <p:nvPr/>
        </p:nvSpPr>
        <p:spPr bwMode="auto">
          <a:xfrm>
            <a:off x="277615" y="6019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Enter a character:  Hark	Your character was:  H</a:t>
            </a:r>
          </a:p>
        </p:txBody>
      </p:sp>
      <p:sp>
        <p:nvSpPr>
          <p:cNvPr id="13" name="Content Placeholder 2"/>
          <p:cNvSpPr txBox="1">
            <a:spLocks/>
          </p:cNvSpPr>
          <p:nvPr/>
        </p:nvSpPr>
        <p:spPr bwMode="auto">
          <a:xfrm>
            <a:off x="277615" y="6019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Enter a character:  Hark	</a:t>
            </a:r>
          </a:p>
        </p:txBody>
      </p:sp>
      <p:sp>
        <p:nvSpPr>
          <p:cNvPr id="12" name="Content Placeholder 2"/>
          <p:cNvSpPr txBox="1">
            <a:spLocks/>
          </p:cNvSpPr>
          <p:nvPr/>
        </p:nvSpPr>
        <p:spPr bwMode="auto">
          <a:xfrm>
            <a:off x="277615" y="5638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Enter a character:  42		</a:t>
            </a:r>
          </a:p>
        </p:txBody>
      </p:sp>
      <p:sp>
        <p:nvSpPr>
          <p:cNvPr id="11" name="Content Placeholder 2"/>
          <p:cNvSpPr txBox="1">
            <a:spLocks/>
          </p:cNvSpPr>
          <p:nvPr/>
        </p:nvSpPr>
        <p:spPr bwMode="auto">
          <a:xfrm>
            <a:off x="277615" y="5257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Enter a character:  a		</a:t>
            </a:r>
          </a:p>
        </p:txBody>
      </p:sp>
      <p:sp>
        <p:nvSpPr>
          <p:cNvPr id="10" name="Content Placeholder 2"/>
          <p:cNvSpPr txBox="1">
            <a:spLocks/>
          </p:cNvSpPr>
          <p:nvPr/>
        </p:nvSpPr>
        <p:spPr bwMode="auto">
          <a:xfrm>
            <a:off x="277615" y="4876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Enter a character:  9		</a:t>
            </a:r>
          </a:p>
        </p:txBody>
      </p:sp>
      <p:sp>
        <p:nvSpPr>
          <p:cNvPr id="2" name="Title 1"/>
          <p:cNvSpPr>
            <a:spLocks noGrp="1"/>
          </p:cNvSpPr>
          <p:nvPr>
            <p:ph type="title"/>
          </p:nvPr>
        </p:nvSpPr>
        <p:spPr/>
        <p:txBody>
          <a:bodyPr/>
          <a:lstStyle/>
          <a:p>
            <a:r>
              <a:rPr lang="en-US" dirty="0"/>
              <a:t>Demonstration Lab</a:t>
            </a:r>
          </a:p>
        </p:txBody>
      </p:sp>
      <p:sp>
        <p:nvSpPr>
          <p:cNvPr id="3" name="Content Placeholder 2"/>
          <p:cNvSpPr>
            <a:spLocks noGrp="1"/>
          </p:cNvSpPr>
          <p:nvPr>
            <p:ph idx="1"/>
          </p:nvPr>
        </p:nvSpPr>
        <p:spPr/>
        <p:txBody>
          <a:bodyPr/>
          <a:lstStyle/>
          <a:p>
            <a:pPr marL="0" indent="0" algn="ctr">
              <a:buNone/>
            </a:pPr>
            <a:r>
              <a:rPr lang="en-US" dirty="0"/>
              <a:t>Basic I/O</a:t>
            </a:r>
          </a:p>
          <a:p>
            <a:r>
              <a:rPr lang="en-US" dirty="0"/>
              <a:t>Input a single character and then write that character to </a:t>
            </a:r>
            <a:r>
              <a:rPr lang="en-US" dirty="0" err="1"/>
              <a:t>stdout</a:t>
            </a:r>
            <a:r>
              <a:rPr lang="en-US" dirty="0"/>
              <a:t>:</a:t>
            </a:r>
          </a:p>
          <a:p>
            <a:endParaRPr lang="en-US" dirty="0"/>
          </a:p>
          <a:p>
            <a:endParaRPr lang="en-US" dirty="0"/>
          </a:p>
          <a:p>
            <a:endParaRPr lang="en-US" dirty="0"/>
          </a:p>
          <a:p>
            <a:endParaRPr lang="en-US" dirty="0"/>
          </a:p>
          <a:p>
            <a:r>
              <a:rPr lang="en-US" dirty="0"/>
              <a:t>Discuss the output of…</a:t>
            </a:r>
          </a:p>
        </p:txBody>
      </p:sp>
      <p:sp>
        <p:nvSpPr>
          <p:cNvPr id="5" name="Content Placeholder 2"/>
          <p:cNvSpPr txBox="1">
            <a:spLocks/>
          </p:cNvSpPr>
          <p:nvPr/>
        </p:nvSpPr>
        <p:spPr bwMode="auto">
          <a:xfrm>
            <a:off x="277615" y="2667000"/>
            <a:ext cx="8588771" cy="15240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userInput</a:t>
            </a:r>
            <a:r>
              <a:rPr lang="en-US" sz="1600" dirty="0">
                <a:latin typeface="Courier New" panose="02070309020205020404" pitchFamily="49" charset="0"/>
                <a:cs typeface="Courier New" panose="02070309020205020404" pitchFamily="49" charset="0"/>
              </a:rPr>
              <a:t> = 0;			// Will store input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(“Enter a character:  “); 	// Prompts user</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userInput</a:t>
            </a:r>
            <a:r>
              <a:rPr lang="en-US" sz="1600" dirty="0">
                <a:latin typeface="Courier New" panose="02070309020205020404" pitchFamily="49" charset="0"/>
                <a:cs typeface="Courier New" panose="02070309020205020404" pitchFamily="49" charset="0"/>
              </a:rPr>
              <a:t> = </a:t>
            </a:r>
            <a:r>
              <a:rPr lang="en-US" sz="1600" dirty="0" err="1">
                <a:solidFill>
                  <a:schemeClr val="accent2"/>
                </a:solidFill>
                <a:latin typeface="Courier New" panose="02070309020205020404" pitchFamily="49" charset="0"/>
                <a:cs typeface="Courier New" panose="02070309020205020404" pitchFamily="49" charset="0"/>
              </a:rPr>
              <a:t>getc</a:t>
            </a:r>
            <a:r>
              <a:rPr lang="en-US" sz="1600" dirty="0">
                <a:latin typeface="Courier New" panose="02070309020205020404" pitchFamily="49" charset="0"/>
                <a:cs typeface="Courier New" panose="02070309020205020404" pitchFamily="49" charset="0"/>
              </a:rPr>
              <a:t>(</a:t>
            </a:r>
            <a:r>
              <a:rPr lang="en-US" sz="1600" dirty="0" err="1">
                <a:solidFill>
                  <a:schemeClr val="accent2"/>
                </a:solidFill>
                <a:latin typeface="Courier New" panose="02070309020205020404" pitchFamily="49" charset="0"/>
                <a:cs typeface="Courier New" panose="02070309020205020404" pitchFamily="49" charset="0"/>
              </a:rPr>
              <a:t>stdin</a:t>
            </a:r>
            <a:r>
              <a:rPr lang="en-US" sz="1600" dirty="0">
                <a:latin typeface="Courier New" panose="02070309020205020404" pitchFamily="49" charset="0"/>
                <a:cs typeface="Courier New" panose="02070309020205020404" pitchFamily="49" charset="0"/>
              </a:rPr>
              <a:t>);		// Stores </a:t>
            </a:r>
            <a:r>
              <a:rPr lang="en-US" sz="1600" dirty="0">
                <a:solidFill>
                  <a:schemeClr val="accent2"/>
                </a:solidFill>
                <a:latin typeface="Courier New" panose="02070309020205020404" pitchFamily="49" charset="0"/>
                <a:cs typeface="Courier New" panose="02070309020205020404" pitchFamily="49" charset="0"/>
              </a:rPr>
              <a:t>stream</a:t>
            </a:r>
            <a:r>
              <a:rPr lang="en-US" sz="1600" dirty="0">
                <a:latin typeface="Courier New" panose="02070309020205020404" pitchFamily="49" charset="0"/>
                <a:cs typeface="Courier New" panose="02070309020205020404" pitchFamily="49" charset="0"/>
              </a:rPr>
              <a:t> input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(“Your character was:  “);	// Prefaces output</a:t>
            </a:r>
          </a:p>
          <a:p>
            <a:pPr marL="0" indent="0">
              <a:buNone/>
            </a:pPr>
            <a:r>
              <a:rPr lang="en-US" sz="1600" dirty="0">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putc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userInput</a:t>
            </a:r>
            <a:r>
              <a:rPr lang="en-US" sz="1600" dirty="0">
                <a:solidFill>
                  <a:schemeClr val="accent2"/>
                </a:solidFill>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stdout</a:t>
            </a:r>
            <a:r>
              <a:rPr lang="en-US" sz="1600" dirty="0">
                <a:latin typeface="Courier New" panose="02070309020205020404" pitchFamily="49" charset="0"/>
                <a:cs typeface="Courier New" panose="02070309020205020404" pitchFamily="49" charset="0"/>
              </a:rPr>
              <a:t>);		// </a:t>
            </a:r>
            <a:r>
              <a:rPr lang="en-US" sz="1600" dirty="0">
                <a:solidFill>
                  <a:schemeClr val="accent2"/>
                </a:solidFill>
                <a:latin typeface="Courier New" panose="02070309020205020404" pitchFamily="49" charset="0"/>
                <a:cs typeface="Courier New" panose="02070309020205020404" pitchFamily="49" charset="0"/>
              </a:rPr>
              <a:t>Writes to </a:t>
            </a:r>
            <a:r>
              <a:rPr lang="en-US" sz="1600" dirty="0" err="1">
                <a:solidFill>
                  <a:schemeClr val="accent2"/>
                </a:solidFill>
                <a:latin typeface="Courier New" panose="02070309020205020404" pitchFamily="49" charset="0"/>
                <a:cs typeface="Courier New" panose="02070309020205020404" pitchFamily="49" charset="0"/>
              </a:rPr>
              <a:t>stdout</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53975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0" nodeType="clickEffect">
                                  <p:stCondLst>
                                    <p:cond delay="0"/>
                                  </p:stCondLst>
                                  <p:childTnLst>
                                    <p:animEffect transition="out" filter="fade">
                                      <p:cBhvr>
                                        <p:cTn id="13" dur="500"/>
                                        <p:tgtEl>
                                          <p:spTgt spid="11"/>
                                        </p:tgtEl>
                                      </p:cBhvr>
                                    </p:animEffect>
                                    <p:set>
                                      <p:cBhvr>
                                        <p:cTn id="14" dur="1" fill="hold">
                                          <p:stCondLst>
                                            <p:cond delay="499"/>
                                          </p:stCondLst>
                                        </p:cTn>
                                        <p:tgtEl>
                                          <p:spTgt spid="11"/>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0" nodeType="clickEffect">
                                  <p:stCondLst>
                                    <p:cond delay="0"/>
                                  </p:stCondLst>
                                  <p:childTnLst>
                                    <p:animEffect transition="out" filter="fade">
                                      <p:cBhvr>
                                        <p:cTn id="29" dur="500"/>
                                        <p:tgtEl>
                                          <p:spTgt spid="13"/>
                                        </p:tgtEl>
                                      </p:cBhvr>
                                    </p:animEffect>
                                    <p:set>
                                      <p:cBhvr>
                                        <p:cTn id="30" dur="1" fill="hold">
                                          <p:stCondLst>
                                            <p:cond delay="499"/>
                                          </p:stCondLst>
                                        </p:cTn>
                                        <p:tgtEl>
                                          <p:spTgt spid="13"/>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3" grpId="0" animBg="1"/>
      <p:bldP spid="12" grpId="0" animBg="1"/>
      <p:bldP spid="11"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bwMode="auto">
          <a:xfrm>
            <a:off x="544513" y="1295400"/>
            <a:ext cx="8294687" cy="5257800"/>
          </a:xfrm>
          <a:prstGeom prst="rect">
            <a:avLst/>
          </a:prstGeom>
          <a:noFill/>
          <a:ln w="12700">
            <a:noFill/>
            <a:miter lim="800000"/>
            <a:headEnd/>
            <a:tailEnd/>
          </a:ln>
        </p:spPr>
        <p:txBody>
          <a:bodyPr vert="horz" wrap="square" lIns="85725" tIns="39688" rIns="85725" bIns="39688" numCol="2"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endParaRPr lang="en-US" kern="0" dirty="0"/>
          </a:p>
          <a:p>
            <a:endParaRPr lang="en-US" kern="0" dirty="0"/>
          </a:p>
          <a:p>
            <a:endParaRPr lang="en-US" kern="0" dirty="0"/>
          </a:p>
          <a:p>
            <a:endParaRPr lang="en-US" kern="0" dirty="0"/>
          </a:p>
          <a:p>
            <a:endParaRPr lang="en-US" kern="0" dirty="0"/>
          </a:p>
          <a:p>
            <a:pPr marL="800100" lvl="2" indent="0">
              <a:buNone/>
            </a:pPr>
            <a:r>
              <a:rPr lang="en-US" sz="2400" kern="0" dirty="0">
                <a:latin typeface="Courier New" panose="02070309020205020404" pitchFamily="49" charset="0"/>
                <a:cs typeface="Courier New" panose="02070309020205020404" pitchFamily="49" charset="0"/>
              </a:rPr>
              <a:t>7</a:t>
            </a:r>
          </a:p>
          <a:p>
            <a:pPr marL="800100" lvl="2" indent="0">
              <a:buNone/>
            </a:pPr>
            <a:r>
              <a:rPr lang="en-US" sz="2400" kern="0" dirty="0">
                <a:latin typeface="Courier New" panose="02070309020205020404" pitchFamily="49" charset="0"/>
                <a:cs typeface="Courier New" panose="02070309020205020404" pitchFamily="49" charset="0"/>
              </a:rPr>
              <a:t>H</a:t>
            </a:r>
          </a:p>
          <a:p>
            <a:pPr marL="800100" lvl="2" indent="0">
              <a:buNone/>
            </a:pPr>
            <a:r>
              <a:rPr lang="en-US" sz="2400" kern="0" dirty="0">
                <a:latin typeface="Courier New" panose="02070309020205020404" pitchFamily="49" charset="0"/>
                <a:cs typeface="Courier New" panose="02070309020205020404" pitchFamily="49" charset="0"/>
              </a:rPr>
              <a:t>1337</a:t>
            </a:r>
          </a:p>
          <a:p>
            <a:pPr marL="800100" lvl="2" indent="0">
              <a:buNone/>
            </a:pPr>
            <a:r>
              <a:rPr lang="en-US" sz="2400" kern="0" dirty="0" err="1">
                <a:latin typeface="Courier New" panose="02070309020205020404" pitchFamily="49" charset="0"/>
                <a:cs typeface="Courier New" panose="02070309020205020404" pitchFamily="49" charset="0"/>
              </a:rPr>
              <a:t>abc</a:t>
            </a:r>
            <a:endParaRPr lang="en-US" sz="2400" kern="0" dirty="0">
              <a:latin typeface="Courier New" panose="02070309020205020404" pitchFamily="49" charset="0"/>
              <a:cs typeface="Courier New" panose="02070309020205020404" pitchFamily="49" charset="0"/>
            </a:endParaRPr>
          </a:p>
          <a:p>
            <a:pPr marL="800100" lvl="2" indent="0">
              <a:buNone/>
            </a:pPr>
            <a:r>
              <a:rPr lang="en-US" sz="2400" kern="0" dirty="0">
                <a:latin typeface="Courier New" panose="02070309020205020404" pitchFamily="49" charset="0"/>
                <a:cs typeface="Courier New" panose="02070309020205020404" pitchFamily="49" charset="0"/>
              </a:rPr>
              <a:t>Ctrl-D</a:t>
            </a:r>
          </a:p>
          <a:p>
            <a:pPr marL="800100" lvl="2" indent="0">
              <a:buNone/>
            </a:pPr>
            <a:r>
              <a:rPr lang="en-US" sz="2400" kern="0" dirty="0">
                <a:solidFill>
                  <a:schemeClr val="accent2"/>
                </a:solidFill>
                <a:latin typeface="Courier New" panose="02070309020205020404" pitchFamily="49" charset="0"/>
                <a:cs typeface="Courier New" panose="02070309020205020404" pitchFamily="49" charset="0"/>
              </a:rPr>
              <a:t>&lt;Enter&gt;</a:t>
            </a:r>
          </a:p>
          <a:p>
            <a:endParaRPr lang="en-US" kern="0" dirty="0"/>
          </a:p>
          <a:p>
            <a:endParaRPr lang="en-US" kern="0" dirty="0"/>
          </a:p>
          <a:p>
            <a:endParaRPr lang="en-US" kern="0" dirty="0"/>
          </a:p>
          <a:p>
            <a:endParaRPr lang="en-US" kern="0" dirty="0"/>
          </a:p>
          <a:p>
            <a:endParaRPr lang="en-US" kern="0" dirty="0"/>
          </a:p>
          <a:p>
            <a:endParaRPr lang="en-US" kern="0" dirty="0"/>
          </a:p>
          <a:p>
            <a:endParaRPr lang="en-US" kern="0" dirty="0"/>
          </a:p>
          <a:p>
            <a:endParaRPr lang="en-US" kern="0" dirty="0"/>
          </a:p>
          <a:p>
            <a:endParaRPr lang="en-US" kern="0" dirty="0"/>
          </a:p>
          <a:p>
            <a:pPr marL="0" indent="0">
              <a:buNone/>
            </a:pPr>
            <a:r>
              <a:rPr lang="en-US" kern="0" dirty="0">
                <a:latin typeface="Courier New" panose="02070309020205020404" pitchFamily="49" charset="0"/>
                <a:cs typeface="Courier New" panose="02070309020205020404" pitchFamily="49" charset="0"/>
              </a:rPr>
              <a:t>\\</a:t>
            </a:r>
          </a:p>
          <a:p>
            <a:pPr marL="0" indent="0">
              <a:buNone/>
            </a:pPr>
            <a:r>
              <a:rPr lang="en-US" kern="0" dirty="0">
                <a:latin typeface="Courier New" panose="02070309020205020404" pitchFamily="49" charset="0"/>
                <a:cs typeface="Courier New" panose="02070309020205020404" pitchFamily="49" charset="0"/>
              </a:rPr>
              <a:t>-1</a:t>
            </a:r>
          </a:p>
          <a:p>
            <a:pPr marL="0" indent="0">
              <a:buNone/>
            </a:pPr>
            <a:r>
              <a:rPr lang="en-US" kern="0" dirty="0">
                <a:latin typeface="Courier New" panose="02070309020205020404" pitchFamily="49" charset="0"/>
                <a:cs typeface="Courier New" panose="02070309020205020404" pitchFamily="49" charset="0"/>
              </a:rPr>
              <a:t>&lt;Space&gt;</a:t>
            </a:r>
          </a:p>
          <a:p>
            <a:pPr marL="0" indent="0">
              <a:buNone/>
            </a:pPr>
            <a:r>
              <a:rPr lang="en-US" kern="0" dirty="0">
                <a:latin typeface="Courier New" panose="02070309020205020404" pitchFamily="49" charset="0"/>
                <a:cs typeface="Courier New" panose="02070309020205020404" pitchFamily="49" charset="0"/>
              </a:rPr>
              <a:t>~</a:t>
            </a:r>
          </a:p>
          <a:p>
            <a:pPr marL="0" indent="0">
              <a:buNone/>
            </a:pPr>
            <a:r>
              <a:rPr lang="en-US" kern="0" dirty="0">
                <a:latin typeface="Courier New" panose="02070309020205020404" pitchFamily="49" charset="0"/>
                <a:cs typeface="Courier New" panose="02070309020205020404" pitchFamily="49" charset="0"/>
              </a:rPr>
              <a:t>1234567890</a:t>
            </a:r>
          </a:p>
          <a:p>
            <a:pPr marL="0" indent="0">
              <a:buNone/>
            </a:pPr>
            <a:r>
              <a:rPr lang="en-US" kern="0" dirty="0">
                <a:solidFill>
                  <a:schemeClr val="accent2"/>
                </a:solidFill>
                <a:latin typeface="Courier New" panose="02070309020205020404" pitchFamily="49" charset="0"/>
                <a:cs typeface="Courier New" panose="02070309020205020404" pitchFamily="49" charset="0"/>
              </a:rPr>
              <a:t>&lt;Tab&gt;</a:t>
            </a:r>
          </a:p>
          <a:p>
            <a:endParaRPr lang="en-US" kern="0" dirty="0"/>
          </a:p>
          <a:p>
            <a:endParaRPr lang="en-US" kern="0" dirty="0"/>
          </a:p>
          <a:p>
            <a:endParaRPr lang="en-US" kern="0" dirty="0"/>
          </a:p>
          <a:p>
            <a:endParaRPr lang="en-US" kern="0" dirty="0"/>
          </a:p>
        </p:txBody>
      </p:sp>
      <p:sp>
        <p:nvSpPr>
          <p:cNvPr id="3" name="Content Placeholder 2"/>
          <p:cNvSpPr>
            <a:spLocks noGrp="1"/>
          </p:cNvSpPr>
          <p:nvPr>
            <p:ph idx="1"/>
          </p:nvPr>
        </p:nvSpPr>
        <p:spPr/>
        <p:txBody>
          <a:bodyPr/>
          <a:lstStyle/>
          <a:p>
            <a:pPr marL="0" indent="0" algn="ctr">
              <a:buNone/>
            </a:pPr>
            <a:r>
              <a:rPr lang="en-US" dirty="0"/>
              <a:t>Basic I/O</a:t>
            </a:r>
          </a:p>
          <a:p>
            <a:r>
              <a:rPr lang="en-US" dirty="0"/>
              <a:t>Input a single character and then print the </a:t>
            </a:r>
            <a:r>
              <a:rPr lang="en-US" dirty="0">
                <a:solidFill>
                  <a:schemeClr val="accent2"/>
                </a:solidFill>
              </a:rPr>
              <a:t>previous</a:t>
            </a:r>
            <a:r>
              <a:rPr lang="en-US" dirty="0"/>
              <a:t> sequential character</a:t>
            </a:r>
          </a:p>
          <a:p>
            <a:r>
              <a:rPr lang="en-US" dirty="0"/>
              <a:t>Use </a:t>
            </a:r>
            <a:r>
              <a:rPr lang="en-US" dirty="0" err="1">
                <a:solidFill>
                  <a:schemeClr val="accent2"/>
                </a:solidFill>
              </a:rPr>
              <a:t>getc</a:t>
            </a:r>
            <a:r>
              <a:rPr lang="en-US" dirty="0">
                <a:solidFill>
                  <a:schemeClr val="accent2"/>
                </a:solidFill>
              </a:rPr>
              <a:t>()</a:t>
            </a:r>
            <a:r>
              <a:rPr lang="en-US" dirty="0"/>
              <a:t> and </a:t>
            </a:r>
            <a:r>
              <a:rPr lang="en-US" dirty="0" err="1">
                <a:solidFill>
                  <a:schemeClr val="accent2"/>
                </a:solidFill>
              </a:rPr>
              <a:t>putc</a:t>
            </a:r>
            <a:r>
              <a:rPr lang="en-US" dirty="0">
                <a:solidFill>
                  <a:schemeClr val="accent2"/>
                </a:solidFill>
              </a:rPr>
              <a:t>()</a:t>
            </a:r>
          </a:p>
          <a:p>
            <a:r>
              <a:rPr lang="en-US" dirty="0"/>
              <a:t>Test it with the following input:</a:t>
            </a:r>
          </a:p>
          <a:p>
            <a:endParaRPr lang="en-US" dirty="0"/>
          </a:p>
          <a:p>
            <a:endParaRPr lang="en-US" dirty="0"/>
          </a:p>
          <a:p>
            <a:endParaRPr lang="en-US" dirty="0"/>
          </a:p>
        </p:txBody>
      </p:sp>
      <p:sp>
        <p:nvSpPr>
          <p:cNvPr id="2" name="Title 1"/>
          <p:cNvSpPr>
            <a:spLocks noGrp="1"/>
          </p:cNvSpPr>
          <p:nvPr>
            <p:ph type="title"/>
          </p:nvPr>
        </p:nvSpPr>
        <p:spPr/>
        <p:txBody>
          <a:bodyPr/>
          <a:lstStyle/>
          <a:p>
            <a:r>
              <a:rPr lang="en-US" dirty="0"/>
              <a:t>Performance Lab</a:t>
            </a:r>
          </a:p>
        </p:txBody>
      </p:sp>
      <p:sp>
        <p:nvSpPr>
          <p:cNvPr id="16" name="TextBox 15"/>
          <p:cNvSpPr txBox="1"/>
          <p:nvPr/>
        </p:nvSpPr>
        <p:spPr>
          <a:xfrm>
            <a:off x="-533400" y="6139934"/>
            <a:ext cx="10210800" cy="246221"/>
          </a:xfrm>
          <a:prstGeom prst="rect">
            <a:avLst/>
          </a:prstGeom>
          <a:solidFill>
            <a:schemeClr val="accent4"/>
          </a:solidFill>
          <a:ln>
            <a:solidFill>
              <a:schemeClr val="bg1"/>
            </a:solidFill>
          </a:ln>
        </p:spPr>
        <p:txBody>
          <a:bodyPr wrap="square" rtlCol="0">
            <a:spAutoFit/>
          </a:bodyPr>
          <a:lstStyle/>
          <a:p>
            <a:pPr algn="ctr"/>
            <a:r>
              <a:rPr lang="en-US" sz="1000" b="1"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HINT:  </a:t>
            </a:r>
            <a:r>
              <a:rPr lang="en-US" sz="1000" b="1" dirty="0" err="1">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putc</a:t>
            </a:r>
            <a:r>
              <a:rPr lang="en-US" sz="1000" b="1"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r>
              <a:rPr lang="en-US" sz="1000" b="1" dirty="0" err="1">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yourVariable</a:t>
            </a:r>
            <a:r>
              <a:rPr lang="en-US" sz="1000" b="1"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- 1, </a:t>
            </a:r>
            <a:r>
              <a:rPr lang="en-US" sz="1000" b="1" dirty="0" err="1">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stdout</a:t>
            </a:r>
            <a:r>
              <a:rPr lang="en-US" sz="1000" b="1"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3322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I/O Summary</a:t>
            </a:r>
          </a:p>
        </p:txBody>
      </p:sp>
      <p:sp>
        <p:nvSpPr>
          <p:cNvPr id="3" name="Content Placeholder 2"/>
          <p:cNvSpPr>
            <a:spLocks noGrp="1"/>
          </p:cNvSpPr>
          <p:nvPr>
            <p:ph idx="1"/>
          </p:nvPr>
        </p:nvSpPr>
        <p:spPr/>
        <p:txBody>
          <a:bodyPr/>
          <a:lstStyle/>
          <a:p>
            <a:r>
              <a:rPr lang="en-US" dirty="0"/>
              <a:t>Basic I/O</a:t>
            </a:r>
          </a:p>
          <a:p>
            <a:pPr lvl="1"/>
            <a:r>
              <a:rPr lang="en-US" dirty="0" err="1"/>
              <a:t>getchar</a:t>
            </a:r>
            <a:r>
              <a:rPr lang="en-US" dirty="0"/>
              <a:t>()</a:t>
            </a:r>
          </a:p>
          <a:p>
            <a:pPr lvl="1"/>
            <a:r>
              <a:rPr lang="en-US" dirty="0" err="1"/>
              <a:t>putchar</a:t>
            </a:r>
            <a:r>
              <a:rPr lang="en-US" dirty="0"/>
              <a:t>()</a:t>
            </a:r>
          </a:p>
          <a:p>
            <a:pPr lvl="1"/>
            <a:r>
              <a:rPr lang="en-US" dirty="0" err="1"/>
              <a:t>getc</a:t>
            </a:r>
            <a:r>
              <a:rPr lang="en-US" dirty="0"/>
              <a:t>()</a:t>
            </a:r>
          </a:p>
          <a:p>
            <a:pPr lvl="1"/>
            <a:r>
              <a:rPr lang="en-US" dirty="0" err="1"/>
              <a:t>putc</a:t>
            </a:r>
            <a:r>
              <a:rPr lang="en-US" dirty="0"/>
              <a:t>()</a:t>
            </a:r>
          </a:p>
        </p:txBody>
      </p:sp>
    </p:spTree>
    <p:extLst>
      <p:ext uri="{BB962C8B-B14F-4D97-AF65-F5344CB8AC3E}">
        <p14:creationId xmlns:p14="http://schemas.microsoft.com/office/powerpoint/2010/main" val="882641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I/O</a:t>
            </a:r>
          </a:p>
        </p:txBody>
      </p:sp>
      <p:sp>
        <p:nvSpPr>
          <p:cNvPr id="3" name="Content Placeholder 2"/>
          <p:cNvSpPr>
            <a:spLocks noGrp="1"/>
          </p:cNvSpPr>
          <p:nvPr>
            <p:ph idx="1"/>
          </p:nvPr>
        </p:nvSpPr>
        <p:spPr/>
        <p:txBody>
          <a:bodyPr/>
          <a:lstStyle/>
          <a:p>
            <a:r>
              <a:rPr lang="en-US" dirty="0"/>
              <a:t>String I/O</a:t>
            </a:r>
          </a:p>
          <a:p>
            <a:pPr lvl="1"/>
            <a:r>
              <a:rPr lang="en-US" strike="sngStrike" dirty="0"/>
              <a:t>gets()</a:t>
            </a:r>
          </a:p>
          <a:p>
            <a:pPr lvl="1"/>
            <a:r>
              <a:rPr lang="en-US" strike="sngStrike" dirty="0"/>
              <a:t>gets_s()</a:t>
            </a:r>
          </a:p>
          <a:p>
            <a:pPr lvl="1"/>
            <a:r>
              <a:rPr lang="en-US" dirty="0"/>
              <a:t>puts()</a:t>
            </a:r>
          </a:p>
          <a:p>
            <a:pPr lvl="1"/>
            <a:r>
              <a:rPr lang="en-US" dirty="0" err="1"/>
              <a:t>fgets</a:t>
            </a:r>
            <a:r>
              <a:rPr lang="en-US" dirty="0"/>
              <a:t>()</a:t>
            </a:r>
          </a:p>
          <a:p>
            <a:pPr lvl="1"/>
            <a:r>
              <a:rPr lang="en-US" dirty="0" err="1"/>
              <a:t>fputs</a:t>
            </a:r>
            <a:r>
              <a:rPr lang="en-US" dirty="0"/>
              <a:t>()</a:t>
            </a:r>
          </a:p>
        </p:txBody>
      </p:sp>
    </p:spTree>
    <p:extLst>
      <p:ext uri="{BB962C8B-B14F-4D97-AF65-F5344CB8AC3E}">
        <p14:creationId xmlns:p14="http://schemas.microsoft.com/office/powerpoint/2010/main" val="3832018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I/O</a:t>
            </a:r>
          </a:p>
        </p:txBody>
      </p:sp>
      <p:sp>
        <p:nvSpPr>
          <p:cNvPr id="3" name="Content Placeholder 2"/>
          <p:cNvSpPr>
            <a:spLocks noGrp="1"/>
          </p:cNvSpPr>
          <p:nvPr>
            <p:ph idx="1"/>
          </p:nvPr>
        </p:nvSpPr>
        <p:spPr/>
        <p:txBody>
          <a:bodyPr/>
          <a:lstStyle/>
          <a:p>
            <a:pPr marL="0" indent="0">
              <a:buNone/>
            </a:pPr>
            <a:r>
              <a:rPr lang="en-US" dirty="0"/>
              <a:t>gets()</a:t>
            </a:r>
          </a:p>
          <a:p>
            <a:pPr marL="0" indent="0">
              <a:buNone/>
            </a:pPr>
            <a:endParaRPr lang="en-US" dirty="0"/>
          </a:p>
          <a:p>
            <a:r>
              <a:rPr lang="en-US" dirty="0"/>
              <a:t>Purpose – Reads a line from </a:t>
            </a:r>
            <a:r>
              <a:rPr lang="en-US" dirty="0" err="1"/>
              <a:t>stdin</a:t>
            </a:r>
            <a:r>
              <a:rPr lang="en-US" dirty="0"/>
              <a:t> into buffer </a:t>
            </a:r>
            <a:r>
              <a:rPr lang="en-US" dirty="0" err="1"/>
              <a:t>str</a:t>
            </a:r>
            <a:endParaRPr lang="en-US" dirty="0"/>
          </a:p>
          <a:p>
            <a:r>
              <a:rPr lang="en-US" dirty="0"/>
              <a:t>Arguments – Buffer </a:t>
            </a:r>
            <a:r>
              <a:rPr lang="en-US" dirty="0" err="1"/>
              <a:t>str</a:t>
            </a:r>
            <a:endParaRPr lang="en-US" dirty="0"/>
          </a:p>
          <a:p>
            <a:r>
              <a:rPr lang="en-US" dirty="0"/>
              <a:t>Return Value – s on success, NULL on error or EOF</a:t>
            </a:r>
          </a:p>
          <a:p>
            <a:r>
              <a:rPr lang="en-US" dirty="0"/>
              <a:t>Syntax Example:</a:t>
            </a:r>
          </a:p>
        </p:txBody>
      </p:sp>
      <p:sp>
        <p:nvSpPr>
          <p:cNvPr id="4" name="Content Placeholder 2"/>
          <p:cNvSpPr txBox="1">
            <a:spLocks/>
          </p:cNvSpPr>
          <p:nvPr/>
        </p:nvSpPr>
        <p:spPr bwMode="auto">
          <a:xfrm>
            <a:off x="277615" y="1828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char *gets(char *</a:t>
            </a:r>
            <a:r>
              <a:rPr lang="en-US" sz="1600" dirty="0" err="1">
                <a:latin typeface="Courier New" panose="02070309020205020404" pitchFamily="49" charset="0"/>
                <a:cs typeface="Courier New" panose="02070309020205020404" pitchFamily="49" charset="0"/>
              </a:rPr>
              <a:t>str</a:t>
            </a:r>
            <a:r>
              <a:rPr lang="en-US" sz="1600" dirty="0">
                <a:latin typeface="Courier New" panose="02070309020205020404" pitchFamily="49" charset="0"/>
                <a:cs typeface="Courier New" panose="02070309020205020404" pitchFamily="49" charset="0"/>
              </a:rPr>
              <a:t>)</a:t>
            </a:r>
          </a:p>
        </p:txBody>
      </p:sp>
      <p:sp>
        <p:nvSpPr>
          <p:cNvPr id="5" name="Content Placeholder 2"/>
          <p:cNvSpPr txBox="1">
            <a:spLocks/>
          </p:cNvSpPr>
          <p:nvPr/>
        </p:nvSpPr>
        <p:spPr bwMode="auto">
          <a:xfrm>
            <a:off x="277615" y="3962400"/>
            <a:ext cx="8588771" cy="2057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#define _CRT_SECURE_NO_WARNINGS 1		// Disables warning</a:t>
            </a:r>
          </a:p>
          <a:p>
            <a:pPr marL="0" indent="0">
              <a:buNone/>
            </a:pPr>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stdio.h</a:t>
            </a:r>
            <a:r>
              <a:rPr lang="en-US" sz="1600" dirty="0">
                <a:latin typeface="Courier New" panose="02070309020205020404" pitchFamily="49" charset="0"/>
                <a:cs typeface="Courier New" panose="02070309020205020404" pitchFamily="49" charset="0"/>
              </a:rPr>
              <a:t>&gt;				// Standard IO header</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				</a:t>
            </a:r>
          </a:p>
          <a:p>
            <a:pPr marL="0" indent="0">
              <a:buNone/>
            </a:pP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inputBuffer</a:t>
            </a:r>
            <a:r>
              <a:rPr lang="en-US" sz="1600" dirty="0">
                <a:latin typeface="Courier New" panose="02070309020205020404" pitchFamily="49" charset="0"/>
                <a:cs typeface="Courier New" panose="02070309020205020404" pitchFamily="49" charset="0"/>
              </a:rPr>
              <a:t>[256] = {0};		// Will store string</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(“Enter a string:  “);	 	// Prompts user</a:t>
            </a:r>
          </a:p>
          <a:p>
            <a:pPr marL="0" indent="0">
              <a:buNone/>
            </a:pPr>
            <a:r>
              <a:rPr lang="en-US" sz="1600" dirty="0">
                <a:latin typeface="Courier New" panose="02070309020205020404" pitchFamily="49" charset="0"/>
                <a:cs typeface="Courier New" panose="02070309020205020404" pitchFamily="49" charset="0"/>
              </a:rPr>
              <a:t>	gets(</a:t>
            </a:r>
            <a:r>
              <a:rPr lang="en-US" sz="1600" dirty="0" err="1">
                <a:latin typeface="Courier New" panose="02070309020205020404" pitchFamily="49" charset="0"/>
                <a:cs typeface="Courier New" panose="02070309020205020404" pitchFamily="49" charset="0"/>
              </a:rPr>
              <a:t>inputBuffer</a:t>
            </a:r>
            <a:r>
              <a:rPr lang="en-US" sz="1600" dirty="0">
                <a:latin typeface="Courier New" panose="02070309020205020404" pitchFamily="49" charset="0"/>
                <a:cs typeface="Courier New" panose="02070309020205020404" pitchFamily="49" charset="0"/>
              </a:rPr>
              <a:t>);			// Stores user string</a:t>
            </a:r>
          </a:p>
          <a:p>
            <a:pPr marL="0" indent="0">
              <a:buNone/>
            </a:pPr>
            <a:r>
              <a:rPr lang="en-US" sz="1600" dirty="0">
                <a:latin typeface="Courier New" panose="02070309020205020404" pitchFamily="49" charset="0"/>
                <a:cs typeface="Courier New" panose="02070309020205020404" pitchFamily="49" charset="0"/>
              </a:rPr>
              <a:t>	return 0;} 				// Stores user string</a:t>
            </a:r>
          </a:p>
        </p:txBody>
      </p:sp>
      <p:sp>
        <p:nvSpPr>
          <p:cNvPr id="6" name="TextBox 5"/>
          <p:cNvSpPr txBox="1"/>
          <p:nvPr/>
        </p:nvSpPr>
        <p:spPr>
          <a:xfrm>
            <a:off x="-533400" y="6139934"/>
            <a:ext cx="10210800" cy="369332"/>
          </a:xfrm>
          <a:prstGeom prst="rect">
            <a:avLst/>
          </a:prstGeom>
          <a:solidFill>
            <a:schemeClr val="bg1"/>
          </a:solidFill>
          <a:ln>
            <a:solidFill>
              <a:schemeClr val="bg1"/>
            </a:solidFill>
          </a:ln>
        </p:spPr>
        <p:txBody>
          <a:bodyPr wrap="square" rtlCol="0" anchor="ctr">
            <a:spAutoFit/>
          </a:bodyPr>
          <a:lstStyle/>
          <a:p>
            <a:pPr algn="ctr"/>
            <a:r>
              <a:rPr lang="en-US" b="1" dirty="0">
                <a:solidFill>
                  <a:srgbClr val="FF0000"/>
                </a:solidFill>
                <a:effectLst>
                  <a:outerShdw blurRad="38100" dist="38100" dir="2700000" algn="tl">
                    <a:srgbClr val="000000">
                      <a:alpha val="43137"/>
                    </a:srgbClr>
                  </a:outerShdw>
                </a:effectLst>
                <a:latin typeface="Papyrus" panose="03070502060502030205" pitchFamily="66" charset="0"/>
                <a:cs typeface="Courier New" panose="02070309020205020404" pitchFamily="49" charset="0"/>
              </a:rPr>
              <a:t>EVIL:  gets() is deprecated!  Do not use!</a:t>
            </a:r>
          </a:p>
        </p:txBody>
      </p:sp>
    </p:spTree>
    <p:extLst>
      <p:ext uri="{BB962C8B-B14F-4D97-AF65-F5344CB8AC3E}">
        <p14:creationId xmlns:p14="http://schemas.microsoft.com/office/powerpoint/2010/main" val="4148199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C Streams</a:t>
            </a:r>
          </a:p>
          <a:p>
            <a:r>
              <a:rPr lang="en-US" dirty="0"/>
              <a:t>Functions</a:t>
            </a:r>
          </a:p>
          <a:p>
            <a:r>
              <a:rPr lang="en-US" dirty="0"/>
              <a:t>Basic I/O</a:t>
            </a:r>
          </a:p>
          <a:p>
            <a:r>
              <a:rPr lang="en-US" dirty="0"/>
              <a:t>String I/O</a:t>
            </a:r>
          </a:p>
          <a:p>
            <a:r>
              <a:rPr lang="en-US" dirty="0"/>
              <a:t>Formatted I/O</a:t>
            </a:r>
          </a:p>
          <a:p>
            <a:endParaRPr lang="en-US" dirty="0"/>
          </a:p>
        </p:txBody>
      </p:sp>
    </p:spTree>
    <p:extLst>
      <p:ext uri="{BB962C8B-B14F-4D97-AF65-F5344CB8AC3E}">
        <p14:creationId xmlns:p14="http://schemas.microsoft.com/office/powerpoint/2010/main" val="4162329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33400" y="6144768"/>
            <a:ext cx="10210800" cy="369332"/>
          </a:xfrm>
          <a:prstGeom prst="rect">
            <a:avLst/>
          </a:prstGeom>
          <a:solidFill>
            <a:schemeClr val="bg1"/>
          </a:solidFill>
          <a:ln>
            <a:solidFill>
              <a:schemeClr val="bg1"/>
            </a:solidFill>
          </a:ln>
        </p:spPr>
        <p:txBody>
          <a:bodyPr wrap="square" rtlCol="0" anchor="ctr">
            <a:spAutoFit/>
          </a:bodyPr>
          <a:lstStyle/>
          <a:p>
            <a:pPr algn="ctr"/>
            <a:r>
              <a:rPr lang="en-US" b="1" dirty="0">
                <a:solidFill>
                  <a:srgbClr val="FF0000"/>
                </a:solidFill>
                <a:effectLst>
                  <a:outerShdw blurRad="38100" dist="38100" dir="2700000" algn="tl">
                    <a:srgbClr val="000000">
                      <a:alpha val="43137"/>
                    </a:srgbClr>
                  </a:outerShdw>
                </a:effectLst>
                <a:latin typeface="Papyrus" panose="03070502060502030205" pitchFamily="66" charset="0"/>
                <a:cs typeface="Courier New" panose="02070309020205020404" pitchFamily="49" charset="0"/>
              </a:rPr>
              <a:t>EVIL:  gets_s() crashes if buffer is too small and requires careful use</a:t>
            </a:r>
          </a:p>
        </p:txBody>
      </p:sp>
      <p:sp>
        <p:nvSpPr>
          <p:cNvPr id="2" name="Title 1"/>
          <p:cNvSpPr>
            <a:spLocks noGrp="1"/>
          </p:cNvSpPr>
          <p:nvPr>
            <p:ph type="title"/>
          </p:nvPr>
        </p:nvSpPr>
        <p:spPr/>
        <p:txBody>
          <a:bodyPr/>
          <a:lstStyle/>
          <a:p>
            <a:r>
              <a:rPr lang="en-US" dirty="0"/>
              <a:t>String I/O</a:t>
            </a:r>
          </a:p>
        </p:txBody>
      </p:sp>
      <p:sp>
        <p:nvSpPr>
          <p:cNvPr id="3" name="Content Placeholder 2"/>
          <p:cNvSpPr>
            <a:spLocks noGrp="1"/>
          </p:cNvSpPr>
          <p:nvPr>
            <p:ph idx="1"/>
          </p:nvPr>
        </p:nvSpPr>
        <p:spPr/>
        <p:txBody>
          <a:bodyPr/>
          <a:lstStyle/>
          <a:p>
            <a:pPr marL="0" indent="0">
              <a:buNone/>
            </a:pPr>
            <a:r>
              <a:rPr lang="en-US" dirty="0"/>
              <a:t>gets_s()</a:t>
            </a:r>
          </a:p>
          <a:p>
            <a:pPr marL="0" indent="0">
              <a:buNone/>
            </a:pPr>
            <a:endParaRPr lang="en-US" dirty="0"/>
          </a:p>
          <a:p>
            <a:r>
              <a:rPr lang="en-US" dirty="0"/>
              <a:t>Purpose – </a:t>
            </a:r>
            <a:r>
              <a:rPr lang="en-US" dirty="0">
                <a:solidFill>
                  <a:schemeClr val="accent2"/>
                </a:solidFill>
              </a:rPr>
              <a:t>Reads n-1 characters</a:t>
            </a:r>
            <a:r>
              <a:rPr lang="en-US" dirty="0"/>
              <a:t> from </a:t>
            </a:r>
            <a:r>
              <a:rPr lang="en-US" dirty="0" err="1"/>
              <a:t>stdin</a:t>
            </a:r>
            <a:r>
              <a:rPr lang="en-US" dirty="0"/>
              <a:t> into buffer </a:t>
            </a:r>
            <a:r>
              <a:rPr lang="en-US" dirty="0" err="1"/>
              <a:t>str</a:t>
            </a:r>
            <a:endParaRPr lang="en-US" dirty="0"/>
          </a:p>
          <a:p>
            <a:r>
              <a:rPr lang="en-US" dirty="0"/>
              <a:t>Arguments – Buffer </a:t>
            </a:r>
            <a:r>
              <a:rPr lang="en-US" dirty="0" err="1"/>
              <a:t>str</a:t>
            </a:r>
            <a:r>
              <a:rPr lang="en-US" dirty="0"/>
              <a:t>, </a:t>
            </a:r>
            <a:r>
              <a:rPr lang="en-US" dirty="0">
                <a:solidFill>
                  <a:schemeClr val="accent2"/>
                </a:solidFill>
              </a:rPr>
              <a:t>buffer size n</a:t>
            </a:r>
          </a:p>
          <a:p>
            <a:r>
              <a:rPr lang="en-US" dirty="0"/>
              <a:t>Return Value – </a:t>
            </a:r>
            <a:r>
              <a:rPr lang="en-US" dirty="0" err="1"/>
              <a:t>str</a:t>
            </a:r>
            <a:r>
              <a:rPr lang="en-US" dirty="0"/>
              <a:t> on success, NULL on failure</a:t>
            </a:r>
          </a:p>
          <a:p>
            <a:r>
              <a:rPr lang="en-US" dirty="0"/>
              <a:t>Syntax Example:</a:t>
            </a:r>
          </a:p>
        </p:txBody>
      </p:sp>
      <p:sp>
        <p:nvSpPr>
          <p:cNvPr id="4" name="Content Placeholder 2"/>
          <p:cNvSpPr txBox="1">
            <a:spLocks/>
          </p:cNvSpPr>
          <p:nvPr/>
        </p:nvSpPr>
        <p:spPr bwMode="auto">
          <a:xfrm>
            <a:off x="277615" y="1828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char *</a:t>
            </a:r>
            <a:r>
              <a:rPr lang="en-US" sz="1600" dirty="0" err="1">
                <a:solidFill>
                  <a:schemeClr val="accent2"/>
                </a:solidFill>
                <a:latin typeface="Courier New" panose="02070309020205020404" pitchFamily="49" charset="0"/>
                <a:cs typeface="Courier New" panose="02070309020205020404" pitchFamily="49" charset="0"/>
              </a:rPr>
              <a:t>gets_s</a:t>
            </a: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str</a:t>
            </a:r>
            <a:r>
              <a:rPr lang="en-US" sz="1600" dirty="0">
                <a:solidFill>
                  <a:schemeClr val="accent2"/>
                </a:solidFill>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rsize_t</a:t>
            </a:r>
            <a:r>
              <a:rPr lang="en-US" sz="1600" dirty="0">
                <a:solidFill>
                  <a:schemeClr val="accent2"/>
                </a:solidFill>
                <a:latin typeface="Courier New" panose="02070309020205020404" pitchFamily="49" charset="0"/>
                <a:cs typeface="Courier New" panose="02070309020205020404" pitchFamily="49" charset="0"/>
              </a:rPr>
              <a:t> n</a:t>
            </a:r>
            <a:r>
              <a:rPr lang="en-US" sz="1600" dirty="0">
                <a:latin typeface="Courier New" panose="02070309020205020404" pitchFamily="49" charset="0"/>
                <a:cs typeface="Courier New" panose="02070309020205020404" pitchFamily="49" charset="0"/>
              </a:rPr>
              <a:t>)</a:t>
            </a:r>
          </a:p>
        </p:txBody>
      </p:sp>
      <p:sp>
        <p:nvSpPr>
          <p:cNvPr id="7" name="TextBox 6"/>
          <p:cNvSpPr txBox="1"/>
          <p:nvPr/>
        </p:nvSpPr>
        <p:spPr>
          <a:xfrm>
            <a:off x="-533400" y="5715000"/>
            <a:ext cx="102108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NOTE:  gets_s() </a:t>
            </a:r>
            <a:r>
              <a:rPr lang="en-US" b="1" i="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should</a:t>
            </a: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ensure your array is </a:t>
            </a:r>
            <a:r>
              <a:rPr lang="en-US"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nul</a:t>
            </a: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-terminated</a:t>
            </a:r>
          </a:p>
        </p:txBody>
      </p:sp>
      <p:sp>
        <p:nvSpPr>
          <p:cNvPr id="8" name="Content Placeholder 2"/>
          <p:cNvSpPr txBox="1">
            <a:spLocks/>
          </p:cNvSpPr>
          <p:nvPr/>
        </p:nvSpPr>
        <p:spPr bwMode="auto">
          <a:xfrm>
            <a:off x="277615" y="4343400"/>
            <a:ext cx="8588771" cy="9906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char buffer[256];		// Will store string</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(“Enter a string:  “);	 	// Prompts user</a:t>
            </a:r>
          </a:p>
          <a:p>
            <a:pPr marL="0" indent="0">
              <a:buNone/>
            </a:pPr>
            <a:r>
              <a:rPr lang="en-US" sz="1600" dirty="0">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gets_s</a:t>
            </a:r>
            <a:r>
              <a:rPr lang="en-US" sz="1600" dirty="0">
                <a:latin typeface="Courier New" panose="02070309020205020404" pitchFamily="49" charset="0"/>
                <a:cs typeface="Courier New" panose="02070309020205020404" pitchFamily="49" charset="0"/>
              </a:rPr>
              <a:t>(buffer</a:t>
            </a:r>
            <a:r>
              <a:rPr lang="en-US" sz="1600" dirty="0">
                <a:solidFill>
                  <a:schemeClr val="accent2"/>
                </a:solidFill>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sizeof</a:t>
            </a:r>
            <a:r>
              <a:rPr lang="en-US" sz="1600" dirty="0">
                <a:solidFill>
                  <a:schemeClr val="accent2"/>
                </a:solidFill>
                <a:latin typeface="Courier New" panose="02070309020205020404" pitchFamily="49" charset="0"/>
                <a:cs typeface="Courier New" panose="02070309020205020404" pitchFamily="49" charset="0"/>
              </a:rPr>
              <a:t>(buffer</a:t>
            </a:r>
            <a:r>
              <a:rPr lang="en-US" sz="1600" dirty="0">
                <a:latin typeface="Courier New" panose="02070309020205020404" pitchFamily="49" charset="0"/>
                <a:cs typeface="Courier New" panose="02070309020205020404" pitchFamily="49" charset="0"/>
              </a:rPr>
              <a:t>);	// Stores user string</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4654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I/O</a:t>
            </a:r>
          </a:p>
        </p:txBody>
      </p:sp>
      <p:sp>
        <p:nvSpPr>
          <p:cNvPr id="3" name="Content Placeholder 2"/>
          <p:cNvSpPr>
            <a:spLocks noGrp="1"/>
          </p:cNvSpPr>
          <p:nvPr>
            <p:ph idx="1"/>
          </p:nvPr>
        </p:nvSpPr>
        <p:spPr/>
        <p:txBody>
          <a:bodyPr/>
          <a:lstStyle/>
          <a:p>
            <a:pPr marL="0" indent="0">
              <a:buNone/>
            </a:pPr>
            <a:r>
              <a:rPr lang="en-US" dirty="0" err="1"/>
              <a:t>fgets</a:t>
            </a:r>
            <a:r>
              <a:rPr lang="en-US" dirty="0"/>
              <a:t>()</a:t>
            </a:r>
          </a:p>
          <a:p>
            <a:pPr marL="0" indent="0">
              <a:buNone/>
            </a:pPr>
            <a:endParaRPr lang="en-US" dirty="0"/>
          </a:p>
          <a:p>
            <a:r>
              <a:rPr lang="en-US" dirty="0"/>
              <a:t>Purpose – </a:t>
            </a:r>
            <a:r>
              <a:rPr lang="en-US" dirty="0">
                <a:solidFill>
                  <a:schemeClr val="accent2"/>
                </a:solidFill>
              </a:rPr>
              <a:t>Reads n-1 characters</a:t>
            </a:r>
            <a:r>
              <a:rPr lang="en-US" dirty="0"/>
              <a:t> from </a:t>
            </a:r>
            <a:r>
              <a:rPr lang="en-US" dirty="0">
                <a:solidFill>
                  <a:schemeClr val="accent2"/>
                </a:solidFill>
              </a:rPr>
              <a:t>stream</a:t>
            </a:r>
            <a:r>
              <a:rPr lang="en-US" dirty="0"/>
              <a:t> into buffer </a:t>
            </a:r>
            <a:r>
              <a:rPr lang="en-US" dirty="0" err="1"/>
              <a:t>str</a:t>
            </a:r>
            <a:endParaRPr lang="en-US" dirty="0"/>
          </a:p>
          <a:p>
            <a:r>
              <a:rPr lang="en-US" dirty="0"/>
              <a:t>Arguments – Buffer </a:t>
            </a:r>
            <a:r>
              <a:rPr lang="en-US" dirty="0" err="1"/>
              <a:t>str</a:t>
            </a:r>
            <a:r>
              <a:rPr lang="en-US" dirty="0"/>
              <a:t>, buffer size n</a:t>
            </a:r>
            <a:r>
              <a:rPr lang="en-US" dirty="0">
                <a:solidFill>
                  <a:schemeClr val="accent2"/>
                </a:solidFill>
              </a:rPr>
              <a:t>, stream pointer</a:t>
            </a:r>
          </a:p>
          <a:p>
            <a:r>
              <a:rPr lang="en-US" dirty="0"/>
              <a:t>Return Value – </a:t>
            </a:r>
            <a:r>
              <a:rPr lang="en-US" dirty="0" err="1"/>
              <a:t>str</a:t>
            </a:r>
            <a:r>
              <a:rPr lang="en-US" dirty="0"/>
              <a:t> on success, NULL on failure</a:t>
            </a:r>
          </a:p>
          <a:p>
            <a:r>
              <a:rPr lang="en-US" dirty="0"/>
              <a:t>Syntax Example:</a:t>
            </a:r>
          </a:p>
        </p:txBody>
      </p:sp>
      <p:sp>
        <p:nvSpPr>
          <p:cNvPr id="4" name="Content Placeholder 2"/>
          <p:cNvSpPr txBox="1">
            <a:spLocks/>
          </p:cNvSpPr>
          <p:nvPr/>
        </p:nvSpPr>
        <p:spPr bwMode="auto">
          <a:xfrm>
            <a:off x="277615" y="1828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char *</a:t>
            </a:r>
            <a:r>
              <a:rPr lang="en-US" sz="1600" dirty="0" err="1">
                <a:solidFill>
                  <a:schemeClr val="accent2"/>
                </a:solidFill>
                <a:latin typeface="Courier New" panose="02070309020205020404" pitchFamily="49" charset="0"/>
                <a:cs typeface="Courier New" panose="02070309020205020404" pitchFamily="49" charset="0"/>
              </a:rPr>
              <a:t>fgets</a:t>
            </a: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str</a:t>
            </a:r>
            <a:r>
              <a:rPr lang="en-US" sz="1600" dirty="0">
                <a:solidFill>
                  <a:schemeClr val="accent2"/>
                </a:solidFill>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int</a:t>
            </a:r>
            <a:r>
              <a:rPr lang="en-US" sz="1600" dirty="0">
                <a:solidFill>
                  <a:schemeClr val="accent2"/>
                </a:solidFill>
                <a:latin typeface="Courier New" panose="02070309020205020404" pitchFamily="49" charset="0"/>
                <a:cs typeface="Courier New" panose="02070309020205020404" pitchFamily="49" charset="0"/>
              </a:rPr>
              <a:t> n, FILE *stream</a:t>
            </a:r>
            <a:r>
              <a:rPr lang="en-US" sz="1600" dirty="0">
                <a:latin typeface="Courier New" panose="02070309020205020404" pitchFamily="49" charset="0"/>
                <a:cs typeface="Courier New" panose="02070309020205020404" pitchFamily="49" charset="0"/>
              </a:rPr>
              <a:t>)</a:t>
            </a:r>
          </a:p>
        </p:txBody>
      </p:sp>
      <p:sp>
        <p:nvSpPr>
          <p:cNvPr id="7" name="TextBox 6"/>
          <p:cNvSpPr txBox="1"/>
          <p:nvPr/>
        </p:nvSpPr>
        <p:spPr>
          <a:xfrm>
            <a:off x="-533400" y="6139934"/>
            <a:ext cx="102108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NOTE:  </a:t>
            </a:r>
            <a:r>
              <a:rPr lang="en-US"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fgets</a:t>
            </a: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b="1" i="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should</a:t>
            </a: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ensure your array is </a:t>
            </a:r>
            <a:r>
              <a:rPr lang="en-US"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nul</a:t>
            </a: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-terminated</a:t>
            </a:r>
          </a:p>
        </p:txBody>
      </p:sp>
      <p:sp>
        <p:nvSpPr>
          <p:cNvPr id="8" name="Content Placeholder 2"/>
          <p:cNvSpPr txBox="1">
            <a:spLocks/>
          </p:cNvSpPr>
          <p:nvPr/>
        </p:nvSpPr>
        <p:spPr bwMode="auto">
          <a:xfrm>
            <a:off x="277615" y="4343400"/>
            <a:ext cx="8588771" cy="15240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char buff[256];			// Will store string</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(“Enter a string:  “);	 	// Prompts user</a:t>
            </a:r>
          </a:p>
          <a:p>
            <a:pPr marL="0" indent="0">
              <a:buNone/>
            </a:pPr>
            <a:r>
              <a:rPr lang="en-US" sz="1600" dirty="0">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fgets</a:t>
            </a:r>
            <a:r>
              <a:rPr lang="en-US" sz="1600" dirty="0">
                <a:latin typeface="Courier New" panose="02070309020205020404" pitchFamily="49" charset="0"/>
                <a:cs typeface="Courier New" panose="02070309020205020404" pitchFamily="49" charset="0"/>
              </a:rPr>
              <a:t>(buff</a:t>
            </a:r>
            <a:r>
              <a:rPr lang="en-US" sz="1600" dirty="0">
                <a:solidFill>
                  <a:schemeClr val="accent2"/>
                </a:solidFill>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sizeof</a:t>
            </a:r>
            <a:r>
              <a:rPr lang="en-US" sz="1600" dirty="0">
                <a:solidFill>
                  <a:schemeClr val="accent2"/>
                </a:solidFill>
                <a:latin typeface="Courier New" panose="02070309020205020404" pitchFamily="49" charset="0"/>
                <a:cs typeface="Courier New" panose="02070309020205020404" pitchFamily="49" charset="0"/>
              </a:rPr>
              <a:t>(buff), </a:t>
            </a:r>
            <a:r>
              <a:rPr lang="en-US" sz="1600" dirty="0" err="1">
                <a:solidFill>
                  <a:schemeClr val="accent2"/>
                </a:solidFill>
                <a:latin typeface="Courier New" panose="02070309020205020404" pitchFamily="49" charset="0"/>
                <a:cs typeface="Courier New" panose="02070309020205020404" pitchFamily="49" charset="0"/>
              </a:rPr>
              <a:t>stdin</a:t>
            </a:r>
            <a:r>
              <a:rPr lang="en-US" sz="1600" dirty="0">
                <a:latin typeface="Courier New" panose="02070309020205020404" pitchFamily="49" charset="0"/>
                <a:cs typeface="Courier New" panose="02070309020205020404" pitchFamily="49" charset="0"/>
              </a:rPr>
              <a:t>);	// Stores user string</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5901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I/O</a:t>
            </a:r>
          </a:p>
        </p:txBody>
      </p:sp>
      <p:sp>
        <p:nvSpPr>
          <p:cNvPr id="3" name="Content Placeholder 2"/>
          <p:cNvSpPr>
            <a:spLocks noGrp="1"/>
          </p:cNvSpPr>
          <p:nvPr>
            <p:ph idx="1"/>
          </p:nvPr>
        </p:nvSpPr>
        <p:spPr/>
        <p:txBody>
          <a:bodyPr/>
          <a:lstStyle/>
          <a:p>
            <a:pPr marL="0" indent="0">
              <a:buNone/>
            </a:pPr>
            <a:r>
              <a:rPr lang="en-US" dirty="0"/>
              <a:t>puts()</a:t>
            </a:r>
          </a:p>
          <a:p>
            <a:pPr marL="0" indent="0">
              <a:buNone/>
            </a:pPr>
            <a:endParaRPr lang="en-US" dirty="0"/>
          </a:p>
          <a:p>
            <a:r>
              <a:rPr lang="en-US" dirty="0"/>
              <a:t>Purpose – Writes string </a:t>
            </a:r>
            <a:r>
              <a:rPr lang="en-US" dirty="0" err="1"/>
              <a:t>str</a:t>
            </a:r>
            <a:r>
              <a:rPr lang="en-US" dirty="0"/>
              <a:t> and a trailing \n to </a:t>
            </a:r>
            <a:r>
              <a:rPr lang="en-US" dirty="0" err="1"/>
              <a:t>stdout</a:t>
            </a:r>
            <a:endParaRPr lang="en-US" dirty="0"/>
          </a:p>
          <a:p>
            <a:r>
              <a:rPr lang="en-US" dirty="0"/>
              <a:t>Arguments – Buffer </a:t>
            </a:r>
            <a:r>
              <a:rPr lang="en-US" dirty="0" err="1"/>
              <a:t>str</a:t>
            </a:r>
            <a:endParaRPr lang="en-US" dirty="0"/>
          </a:p>
          <a:p>
            <a:r>
              <a:rPr lang="en-US" dirty="0"/>
              <a:t>Return Value – Positive # on success or EOF on error</a:t>
            </a:r>
          </a:p>
          <a:p>
            <a:r>
              <a:rPr lang="en-US" dirty="0"/>
              <a:t>Syntax Example:</a:t>
            </a:r>
          </a:p>
        </p:txBody>
      </p:sp>
      <p:sp>
        <p:nvSpPr>
          <p:cNvPr id="4" name="Content Placeholder 2"/>
          <p:cNvSpPr txBox="1">
            <a:spLocks/>
          </p:cNvSpPr>
          <p:nvPr/>
        </p:nvSpPr>
        <p:spPr bwMode="auto">
          <a:xfrm>
            <a:off x="277615" y="1828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puts(</a:t>
            </a:r>
            <a:r>
              <a:rPr lang="en-US" sz="1600" dirty="0" err="1">
                <a:latin typeface="Courier New" panose="02070309020205020404" pitchFamily="49" charset="0"/>
                <a:cs typeface="Courier New" panose="02070309020205020404" pitchFamily="49" charset="0"/>
              </a:rPr>
              <a:t>const</a:t>
            </a: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str</a:t>
            </a:r>
            <a:r>
              <a:rPr lang="en-US" sz="1600" dirty="0">
                <a:latin typeface="Courier New" panose="02070309020205020404" pitchFamily="49" charset="0"/>
                <a:cs typeface="Courier New" panose="02070309020205020404" pitchFamily="49" charset="0"/>
              </a:rPr>
              <a:t>)</a:t>
            </a:r>
          </a:p>
        </p:txBody>
      </p:sp>
      <p:sp>
        <p:nvSpPr>
          <p:cNvPr id="7" name="TextBox 6"/>
          <p:cNvSpPr txBox="1"/>
          <p:nvPr/>
        </p:nvSpPr>
        <p:spPr>
          <a:xfrm>
            <a:off x="-533400" y="6139934"/>
            <a:ext cx="102108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NOTE:  Ensure C strings are </a:t>
            </a:r>
            <a:r>
              <a:rPr lang="en-US"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nul</a:t>
            </a: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-terminated</a:t>
            </a:r>
          </a:p>
        </p:txBody>
      </p:sp>
      <p:sp>
        <p:nvSpPr>
          <p:cNvPr id="8" name="Content Placeholder 2"/>
          <p:cNvSpPr txBox="1">
            <a:spLocks/>
          </p:cNvSpPr>
          <p:nvPr/>
        </p:nvSpPr>
        <p:spPr bwMode="auto">
          <a:xfrm>
            <a:off x="277615" y="4343400"/>
            <a:ext cx="8588771" cy="15240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(“Your string was:  “);	 	// Prefaces output</a:t>
            </a:r>
          </a:p>
          <a:p>
            <a:pPr marL="0" indent="0">
              <a:buNone/>
            </a:pPr>
            <a:r>
              <a:rPr lang="en-US" sz="1600" dirty="0">
                <a:latin typeface="Courier New" panose="02070309020205020404" pitchFamily="49" charset="0"/>
                <a:cs typeface="Courier New" panose="02070309020205020404" pitchFamily="49" charset="0"/>
              </a:rPr>
              <a:t>	puts(buff);				// Writes to </a:t>
            </a:r>
            <a:r>
              <a:rPr lang="en-US" sz="1600" dirty="0" err="1">
                <a:latin typeface="Courier New" panose="02070309020205020404" pitchFamily="49" charset="0"/>
                <a:cs typeface="Courier New" panose="02070309020205020404" pitchFamily="49" charset="0"/>
              </a:rPr>
              <a:t>stdout</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06735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I/O</a:t>
            </a:r>
          </a:p>
        </p:txBody>
      </p:sp>
      <p:sp>
        <p:nvSpPr>
          <p:cNvPr id="3" name="Content Placeholder 2"/>
          <p:cNvSpPr>
            <a:spLocks noGrp="1"/>
          </p:cNvSpPr>
          <p:nvPr>
            <p:ph idx="1"/>
          </p:nvPr>
        </p:nvSpPr>
        <p:spPr/>
        <p:txBody>
          <a:bodyPr/>
          <a:lstStyle/>
          <a:p>
            <a:pPr marL="0" indent="0">
              <a:buNone/>
            </a:pPr>
            <a:r>
              <a:rPr lang="en-US" dirty="0" err="1"/>
              <a:t>fputs</a:t>
            </a:r>
            <a:r>
              <a:rPr lang="en-US" dirty="0"/>
              <a:t>()</a:t>
            </a:r>
          </a:p>
          <a:p>
            <a:pPr marL="0" indent="0">
              <a:buNone/>
            </a:pPr>
            <a:endParaRPr lang="en-US" dirty="0"/>
          </a:p>
          <a:p>
            <a:r>
              <a:rPr lang="en-US" dirty="0"/>
              <a:t>Purpose – Writes string </a:t>
            </a:r>
            <a:r>
              <a:rPr lang="en-US" dirty="0" err="1"/>
              <a:t>str</a:t>
            </a:r>
            <a:r>
              <a:rPr lang="en-US" dirty="0"/>
              <a:t> to </a:t>
            </a:r>
            <a:r>
              <a:rPr lang="en-US" dirty="0">
                <a:solidFill>
                  <a:schemeClr val="accent2"/>
                </a:solidFill>
              </a:rPr>
              <a:t>stream</a:t>
            </a:r>
          </a:p>
          <a:p>
            <a:r>
              <a:rPr lang="en-US" dirty="0"/>
              <a:t>Arguments – Buffer </a:t>
            </a:r>
            <a:r>
              <a:rPr lang="en-US" dirty="0" err="1"/>
              <a:t>str</a:t>
            </a:r>
            <a:r>
              <a:rPr lang="en-US" dirty="0">
                <a:solidFill>
                  <a:schemeClr val="accent2"/>
                </a:solidFill>
              </a:rPr>
              <a:t>, output stream</a:t>
            </a:r>
          </a:p>
          <a:p>
            <a:r>
              <a:rPr lang="en-US" dirty="0"/>
              <a:t>Return Value – Positive # on success or EOF on error</a:t>
            </a:r>
          </a:p>
          <a:p>
            <a:r>
              <a:rPr lang="en-US" dirty="0"/>
              <a:t>Syntax Example:</a:t>
            </a:r>
          </a:p>
        </p:txBody>
      </p:sp>
      <p:sp>
        <p:nvSpPr>
          <p:cNvPr id="4" name="Content Placeholder 2"/>
          <p:cNvSpPr txBox="1">
            <a:spLocks/>
          </p:cNvSpPr>
          <p:nvPr/>
        </p:nvSpPr>
        <p:spPr bwMode="auto">
          <a:xfrm>
            <a:off x="277615" y="1828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fputs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const</a:t>
            </a: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str</a:t>
            </a:r>
            <a:r>
              <a:rPr lang="en-US" sz="1600" dirty="0">
                <a:solidFill>
                  <a:schemeClr val="accent2"/>
                </a:solidFill>
                <a:latin typeface="Courier New" panose="02070309020205020404" pitchFamily="49" charset="0"/>
                <a:cs typeface="Courier New" panose="02070309020205020404" pitchFamily="49" charset="0"/>
              </a:rPr>
              <a:t>, FILE *stream</a:t>
            </a:r>
            <a:r>
              <a:rPr lang="en-US" sz="1600" dirty="0">
                <a:latin typeface="Courier New" panose="02070309020205020404" pitchFamily="49" charset="0"/>
                <a:cs typeface="Courier New" panose="02070309020205020404" pitchFamily="49" charset="0"/>
              </a:rPr>
              <a:t>)</a:t>
            </a:r>
          </a:p>
        </p:txBody>
      </p:sp>
      <p:sp>
        <p:nvSpPr>
          <p:cNvPr id="7" name="TextBox 6"/>
          <p:cNvSpPr txBox="1"/>
          <p:nvPr/>
        </p:nvSpPr>
        <p:spPr>
          <a:xfrm>
            <a:off x="-533400" y="6139934"/>
            <a:ext cx="102108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NOTE:  Ensure C strings are </a:t>
            </a:r>
            <a:r>
              <a:rPr lang="en-US"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nul</a:t>
            </a: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-terminated</a:t>
            </a:r>
          </a:p>
        </p:txBody>
      </p:sp>
      <p:sp>
        <p:nvSpPr>
          <p:cNvPr id="8" name="Content Placeholder 2"/>
          <p:cNvSpPr txBox="1">
            <a:spLocks/>
          </p:cNvSpPr>
          <p:nvPr/>
        </p:nvSpPr>
        <p:spPr bwMode="auto">
          <a:xfrm>
            <a:off x="277615" y="4343400"/>
            <a:ext cx="8588771" cy="15240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(“Your string was:  “);	 	// Prefaces output</a:t>
            </a:r>
          </a:p>
          <a:p>
            <a:pPr marL="0" indent="0">
              <a:buNone/>
            </a:pPr>
            <a:r>
              <a:rPr lang="en-US" sz="1600" dirty="0">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fputs</a:t>
            </a:r>
            <a:r>
              <a:rPr lang="en-US" sz="1600" dirty="0">
                <a:latin typeface="Courier New" panose="02070309020205020404" pitchFamily="49" charset="0"/>
                <a:cs typeface="Courier New" panose="02070309020205020404" pitchFamily="49" charset="0"/>
              </a:rPr>
              <a:t>(buff</a:t>
            </a:r>
            <a:r>
              <a:rPr lang="en-US" sz="1600" dirty="0">
                <a:solidFill>
                  <a:schemeClr val="accent2"/>
                </a:solidFill>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stdout</a:t>
            </a:r>
            <a:r>
              <a:rPr lang="en-US" sz="1600" dirty="0">
                <a:latin typeface="Courier New" panose="02070309020205020404" pitchFamily="49" charset="0"/>
                <a:cs typeface="Courier New" panose="02070309020205020404" pitchFamily="49" charset="0"/>
              </a:rPr>
              <a:t>);			// Writes to </a:t>
            </a:r>
            <a:r>
              <a:rPr lang="en-US" sz="1600" dirty="0" err="1">
                <a:latin typeface="Courier New" panose="02070309020205020404" pitchFamily="49" charset="0"/>
                <a:cs typeface="Courier New" panose="02070309020205020404" pitchFamily="49" charset="0"/>
              </a:rPr>
              <a:t>stdout</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82276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txBox="1">
            <a:spLocks/>
          </p:cNvSpPr>
          <p:nvPr/>
        </p:nvSpPr>
        <p:spPr bwMode="auto">
          <a:xfrm>
            <a:off x="277615" y="6019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Enter a string:  Harkleroad	</a:t>
            </a:r>
          </a:p>
        </p:txBody>
      </p:sp>
      <p:sp>
        <p:nvSpPr>
          <p:cNvPr id="12" name="Content Placeholder 2"/>
          <p:cNvSpPr txBox="1">
            <a:spLocks/>
          </p:cNvSpPr>
          <p:nvPr/>
        </p:nvSpPr>
        <p:spPr bwMode="auto">
          <a:xfrm>
            <a:off x="277615" y="5638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Enter a string:  31337		</a:t>
            </a:r>
          </a:p>
        </p:txBody>
      </p:sp>
      <p:sp>
        <p:nvSpPr>
          <p:cNvPr id="11" name="Content Placeholder 2"/>
          <p:cNvSpPr txBox="1">
            <a:spLocks/>
          </p:cNvSpPr>
          <p:nvPr/>
        </p:nvSpPr>
        <p:spPr bwMode="auto">
          <a:xfrm>
            <a:off x="277615" y="5257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Enter a string:  </a:t>
            </a:r>
            <a:r>
              <a:rPr lang="en-US" sz="1600" dirty="0" err="1">
                <a:latin typeface="Courier New" panose="02070309020205020404" pitchFamily="49" charset="0"/>
                <a:cs typeface="Courier New" panose="02070309020205020404" pitchFamily="49" charset="0"/>
              </a:rPr>
              <a:t>abcd</a:t>
            </a:r>
            <a:r>
              <a:rPr lang="en-US" sz="1600" dirty="0">
                <a:latin typeface="Courier New" panose="02070309020205020404" pitchFamily="49" charset="0"/>
                <a:cs typeface="Courier New" panose="02070309020205020404" pitchFamily="49" charset="0"/>
              </a:rPr>
              <a:t>		</a:t>
            </a:r>
          </a:p>
        </p:txBody>
      </p:sp>
      <p:sp>
        <p:nvSpPr>
          <p:cNvPr id="10" name="Content Placeholder 2"/>
          <p:cNvSpPr txBox="1">
            <a:spLocks/>
          </p:cNvSpPr>
          <p:nvPr/>
        </p:nvSpPr>
        <p:spPr bwMode="auto">
          <a:xfrm>
            <a:off x="277615" y="4876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Enter a string:  123		</a:t>
            </a:r>
          </a:p>
        </p:txBody>
      </p:sp>
      <p:sp>
        <p:nvSpPr>
          <p:cNvPr id="3" name="Content Placeholder 2"/>
          <p:cNvSpPr>
            <a:spLocks noGrp="1"/>
          </p:cNvSpPr>
          <p:nvPr>
            <p:ph idx="1"/>
          </p:nvPr>
        </p:nvSpPr>
        <p:spPr/>
        <p:txBody>
          <a:bodyPr/>
          <a:lstStyle/>
          <a:p>
            <a:pPr marL="0" indent="0" algn="ctr">
              <a:buNone/>
            </a:pPr>
            <a:r>
              <a:rPr lang="en-US" dirty="0"/>
              <a:t>String I/O</a:t>
            </a:r>
          </a:p>
          <a:p>
            <a:r>
              <a:rPr lang="en-US" dirty="0"/>
              <a:t>Read a string from </a:t>
            </a:r>
            <a:r>
              <a:rPr lang="en-US" dirty="0" err="1"/>
              <a:t>stdin</a:t>
            </a:r>
            <a:r>
              <a:rPr lang="en-US" dirty="0"/>
              <a:t> and then write that string to </a:t>
            </a:r>
            <a:r>
              <a:rPr lang="en-US" dirty="0" err="1"/>
              <a:t>stdout</a:t>
            </a:r>
            <a:r>
              <a:rPr lang="en-US" dirty="0"/>
              <a:t>:</a:t>
            </a:r>
          </a:p>
          <a:p>
            <a:endParaRPr lang="en-US" dirty="0"/>
          </a:p>
          <a:p>
            <a:endParaRPr lang="en-US" dirty="0"/>
          </a:p>
          <a:p>
            <a:endParaRPr lang="en-US" dirty="0"/>
          </a:p>
          <a:p>
            <a:endParaRPr lang="en-US" dirty="0"/>
          </a:p>
          <a:p>
            <a:r>
              <a:rPr lang="en-US" dirty="0"/>
              <a:t>Discuss the output of…</a:t>
            </a:r>
          </a:p>
        </p:txBody>
      </p:sp>
      <p:sp>
        <p:nvSpPr>
          <p:cNvPr id="2" name="Title 1"/>
          <p:cNvSpPr>
            <a:spLocks noGrp="1"/>
          </p:cNvSpPr>
          <p:nvPr>
            <p:ph type="title"/>
          </p:nvPr>
        </p:nvSpPr>
        <p:spPr/>
        <p:txBody>
          <a:bodyPr/>
          <a:lstStyle/>
          <a:p>
            <a:r>
              <a:rPr lang="en-US" dirty="0"/>
              <a:t>Demonstration Lab</a:t>
            </a:r>
          </a:p>
        </p:txBody>
      </p:sp>
      <p:sp>
        <p:nvSpPr>
          <p:cNvPr id="5" name="Content Placeholder 2"/>
          <p:cNvSpPr txBox="1">
            <a:spLocks/>
          </p:cNvSpPr>
          <p:nvPr/>
        </p:nvSpPr>
        <p:spPr bwMode="auto">
          <a:xfrm>
            <a:off x="277615" y="2667000"/>
            <a:ext cx="8588771" cy="15240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char buff[4];			    	// Will store string</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(“Enter a string:  “);	 	// Prompts user</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fgets</a:t>
            </a:r>
            <a:r>
              <a:rPr lang="en-US" sz="1600" dirty="0">
                <a:latin typeface="Courier New" panose="02070309020205020404" pitchFamily="49" charset="0"/>
                <a:cs typeface="Courier New" panose="02070309020205020404" pitchFamily="49" charset="0"/>
              </a:rPr>
              <a:t>(buff,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(buff), </a:t>
            </a:r>
            <a:r>
              <a:rPr lang="en-US" sz="1600" dirty="0" err="1">
                <a:latin typeface="Courier New" panose="02070309020205020404" pitchFamily="49" charset="0"/>
                <a:cs typeface="Courier New" panose="02070309020205020404" pitchFamily="49" charset="0"/>
              </a:rPr>
              <a:t>stdin</a:t>
            </a:r>
            <a:r>
              <a:rPr lang="en-US" sz="1600" dirty="0">
                <a:latin typeface="Courier New" panose="02070309020205020404" pitchFamily="49" charset="0"/>
                <a:cs typeface="Courier New" panose="02070309020205020404" pitchFamily="49" charset="0"/>
              </a:rPr>
              <a:t>);	// Stores user string</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(“Your string was:  “);	 	// Prefaces output</a:t>
            </a:r>
          </a:p>
          <a:p>
            <a:pPr marL="0" indent="0">
              <a:buNone/>
            </a:pPr>
            <a:r>
              <a:rPr lang="en-US" sz="1600" dirty="0">
                <a:latin typeface="Courier New" panose="02070309020205020404" pitchFamily="49" charset="0"/>
                <a:cs typeface="Courier New" panose="02070309020205020404" pitchFamily="49" charset="0"/>
              </a:rPr>
              <a:t>	puts(buff);				// Writes to </a:t>
            </a:r>
            <a:r>
              <a:rPr lang="en-US" sz="1600" dirty="0" err="1">
                <a:latin typeface="Courier New" panose="02070309020205020404" pitchFamily="49" charset="0"/>
                <a:cs typeface="Courier New" panose="02070309020205020404" pitchFamily="49" charset="0"/>
              </a:rPr>
              <a:t>stdout</a:t>
            </a:r>
            <a:endParaRPr lang="en-US" sz="1600" dirty="0">
              <a:latin typeface="Courier New" panose="02070309020205020404" pitchFamily="49" charset="0"/>
              <a:cs typeface="Courier New" panose="02070309020205020404" pitchFamily="49" charset="0"/>
            </a:endParaRPr>
          </a:p>
        </p:txBody>
      </p:sp>
      <p:sp>
        <p:nvSpPr>
          <p:cNvPr id="14" name="Content Placeholder 2"/>
          <p:cNvSpPr txBox="1">
            <a:spLocks/>
          </p:cNvSpPr>
          <p:nvPr/>
        </p:nvSpPr>
        <p:spPr bwMode="auto">
          <a:xfrm>
            <a:off x="277615" y="4873752"/>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Enter a string:  123		Your string was:  123		</a:t>
            </a:r>
          </a:p>
        </p:txBody>
      </p:sp>
      <p:sp>
        <p:nvSpPr>
          <p:cNvPr id="15" name="Content Placeholder 2"/>
          <p:cNvSpPr txBox="1">
            <a:spLocks/>
          </p:cNvSpPr>
          <p:nvPr/>
        </p:nvSpPr>
        <p:spPr bwMode="auto">
          <a:xfrm>
            <a:off x="277615" y="5257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Enter a string:  </a:t>
            </a:r>
            <a:r>
              <a:rPr lang="en-US" sz="1600" dirty="0" err="1">
                <a:latin typeface="Courier New" panose="02070309020205020404" pitchFamily="49" charset="0"/>
                <a:cs typeface="Courier New" panose="02070309020205020404" pitchFamily="49" charset="0"/>
              </a:rPr>
              <a:t>abcd</a:t>
            </a:r>
            <a:r>
              <a:rPr lang="en-US" sz="1600" dirty="0">
                <a:latin typeface="Courier New" panose="02070309020205020404" pitchFamily="49" charset="0"/>
                <a:cs typeface="Courier New" panose="02070309020205020404" pitchFamily="49" charset="0"/>
              </a:rPr>
              <a:t>		Your string was:  </a:t>
            </a:r>
            <a:r>
              <a:rPr lang="en-US" sz="1600" dirty="0" err="1">
                <a:latin typeface="Courier New" panose="02070309020205020404" pitchFamily="49" charset="0"/>
                <a:cs typeface="Courier New" panose="02070309020205020404" pitchFamily="49" charset="0"/>
              </a:rPr>
              <a:t>abc</a:t>
            </a:r>
            <a:endParaRPr lang="en-US" sz="1600" dirty="0">
              <a:latin typeface="Courier New" panose="02070309020205020404" pitchFamily="49" charset="0"/>
              <a:cs typeface="Courier New" panose="02070309020205020404" pitchFamily="49" charset="0"/>
            </a:endParaRPr>
          </a:p>
        </p:txBody>
      </p:sp>
      <p:sp>
        <p:nvSpPr>
          <p:cNvPr id="16" name="Content Placeholder 2"/>
          <p:cNvSpPr txBox="1">
            <a:spLocks/>
          </p:cNvSpPr>
          <p:nvPr/>
        </p:nvSpPr>
        <p:spPr bwMode="auto">
          <a:xfrm>
            <a:off x="277615" y="5641848"/>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Enter a string:  31337		Your string was:  313		</a:t>
            </a:r>
          </a:p>
        </p:txBody>
      </p:sp>
      <p:sp>
        <p:nvSpPr>
          <p:cNvPr id="17" name="Content Placeholder 2"/>
          <p:cNvSpPr txBox="1">
            <a:spLocks/>
          </p:cNvSpPr>
          <p:nvPr/>
        </p:nvSpPr>
        <p:spPr bwMode="auto">
          <a:xfrm>
            <a:off x="277615" y="6016752"/>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Enter a string:  Harkleroad	Your string was:  </a:t>
            </a:r>
            <a:r>
              <a:rPr lang="en-US" sz="1600" dirty="0" err="1">
                <a:latin typeface="Courier New" panose="02070309020205020404" pitchFamily="49" charset="0"/>
                <a:cs typeface="Courier New" panose="02070309020205020404" pitchFamily="49" charset="0"/>
              </a:rPr>
              <a:t>Har</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78829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0" nodeType="clickEffect">
                                  <p:stCondLst>
                                    <p:cond delay="0"/>
                                  </p:stCondLst>
                                  <p:childTnLst>
                                    <p:animEffect transition="out" filter="fade">
                                      <p:cBhvr>
                                        <p:cTn id="22" dur="500"/>
                                        <p:tgtEl>
                                          <p:spTgt spid="12"/>
                                        </p:tgtEl>
                                      </p:cBhvr>
                                    </p:animEffect>
                                    <p:set>
                                      <p:cBhvr>
                                        <p:cTn id="23" dur="1" fill="hold">
                                          <p:stCondLst>
                                            <p:cond delay="499"/>
                                          </p:stCondLst>
                                        </p:cTn>
                                        <p:tgtEl>
                                          <p:spTgt spid="12"/>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13"/>
                                        </p:tgtEl>
                                      </p:cBhvr>
                                    </p:animEffect>
                                    <p:set>
                                      <p:cBhvr>
                                        <p:cTn id="31" dur="1" fill="hold">
                                          <p:stCondLst>
                                            <p:cond delay="499"/>
                                          </p:stCondLst>
                                        </p:cTn>
                                        <p:tgtEl>
                                          <p:spTgt spid="13"/>
                                        </p:tgtEl>
                                        <p:attrNameLst>
                                          <p:attrName>style.visibility</p:attrName>
                                        </p:attrNameLst>
                                      </p:cBhvr>
                                      <p:to>
                                        <p:strVal val="hidden"/>
                                      </p:to>
                                    </p:se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11" grpId="0" animBg="1"/>
      <p:bldP spid="10" grpId="0" animBg="1"/>
      <p:bldP spid="14" grpId="0" animBg="1"/>
      <p:bldP spid="15" grpId="0" animBg="1"/>
      <p:bldP spid="16"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2"/>
          <p:cNvSpPr txBox="1">
            <a:spLocks/>
          </p:cNvSpPr>
          <p:nvPr/>
        </p:nvSpPr>
        <p:spPr bwMode="auto">
          <a:xfrm>
            <a:off x="277615" y="6016752"/>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Enter a string:  Harkleroad	Your string was:  </a:t>
            </a:r>
            <a:r>
              <a:rPr lang="en-US" sz="1600" dirty="0" err="1">
                <a:latin typeface="Courier New" panose="02070309020205020404" pitchFamily="49" charset="0"/>
                <a:cs typeface="Courier New" panose="02070309020205020404" pitchFamily="49" charset="0"/>
              </a:rPr>
              <a:t>Har</a:t>
            </a:r>
            <a:endParaRPr lang="en-US" sz="1600" dirty="0">
              <a:latin typeface="Courier New" panose="02070309020205020404" pitchFamily="49" charset="0"/>
              <a:cs typeface="Courier New" panose="02070309020205020404" pitchFamily="49" charset="0"/>
            </a:endParaRPr>
          </a:p>
        </p:txBody>
      </p:sp>
      <p:sp>
        <p:nvSpPr>
          <p:cNvPr id="16" name="Content Placeholder 2"/>
          <p:cNvSpPr txBox="1">
            <a:spLocks/>
          </p:cNvSpPr>
          <p:nvPr/>
        </p:nvSpPr>
        <p:spPr bwMode="auto">
          <a:xfrm>
            <a:off x="277615" y="5641848"/>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Enter a string:  31337		Your string was:  313		</a:t>
            </a:r>
          </a:p>
        </p:txBody>
      </p:sp>
      <p:sp>
        <p:nvSpPr>
          <p:cNvPr id="15" name="Content Placeholder 2"/>
          <p:cNvSpPr txBox="1">
            <a:spLocks/>
          </p:cNvSpPr>
          <p:nvPr/>
        </p:nvSpPr>
        <p:spPr bwMode="auto">
          <a:xfrm>
            <a:off x="277615" y="5257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Enter a string:  </a:t>
            </a:r>
            <a:r>
              <a:rPr lang="en-US" sz="1600" dirty="0" err="1">
                <a:latin typeface="Courier New" panose="02070309020205020404" pitchFamily="49" charset="0"/>
                <a:cs typeface="Courier New" panose="02070309020205020404" pitchFamily="49" charset="0"/>
              </a:rPr>
              <a:t>abcd</a:t>
            </a:r>
            <a:r>
              <a:rPr lang="en-US" sz="1600" dirty="0">
                <a:latin typeface="Courier New" panose="02070309020205020404" pitchFamily="49" charset="0"/>
                <a:cs typeface="Courier New" panose="02070309020205020404" pitchFamily="49" charset="0"/>
              </a:rPr>
              <a:t>		Your string was:  </a:t>
            </a:r>
            <a:r>
              <a:rPr lang="en-US" sz="1600" dirty="0" err="1">
                <a:latin typeface="Courier New" panose="02070309020205020404" pitchFamily="49" charset="0"/>
                <a:cs typeface="Courier New" panose="02070309020205020404" pitchFamily="49" charset="0"/>
              </a:rPr>
              <a:t>abc</a:t>
            </a:r>
            <a:endParaRPr lang="en-US" sz="1600" dirty="0">
              <a:latin typeface="Courier New" panose="02070309020205020404" pitchFamily="49" charset="0"/>
              <a:cs typeface="Courier New" panose="02070309020205020404" pitchFamily="49" charset="0"/>
            </a:endParaRPr>
          </a:p>
        </p:txBody>
      </p:sp>
      <p:sp>
        <p:nvSpPr>
          <p:cNvPr id="14" name="Content Placeholder 2"/>
          <p:cNvSpPr txBox="1">
            <a:spLocks/>
          </p:cNvSpPr>
          <p:nvPr/>
        </p:nvSpPr>
        <p:spPr bwMode="auto">
          <a:xfrm>
            <a:off x="277615" y="4873752"/>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Enter a string:  123		Your string was:  123		</a:t>
            </a:r>
          </a:p>
        </p:txBody>
      </p:sp>
      <p:sp>
        <p:nvSpPr>
          <p:cNvPr id="3" name="Content Placeholder 2"/>
          <p:cNvSpPr>
            <a:spLocks noGrp="1"/>
          </p:cNvSpPr>
          <p:nvPr>
            <p:ph idx="1"/>
          </p:nvPr>
        </p:nvSpPr>
        <p:spPr/>
        <p:txBody>
          <a:bodyPr/>
          <a:lstStyle/>
          <a:p>
            <a:pPr marL="0" indent="0" algn="ctr">
              <a:buNone/>
            </a:pPr>
            <a:r>
              <a:rPr lang="en-US" dirty="0"/>
              <a:t>String I/O</a:t>
            </a:r>
          </a:p>
          <a:p>
            <a:r>
              <a:rPr lang="en-US" dirty="0"/>
              <a:t>Read a string from </a:t>
            </a:r>
            <a:r>
              <a:rPr lang="en-US" dirty="0" err="1"/>
              <a:t>stdout</a:t>
            </a:r>
            <a:r>
              <a:rPr lang="en-US" dirty="0"/>
              <a:t> and then write that string to </a:t>
            </a:r>
            <a:r>
              <a:rPr lang="en-US" dirty="0" err="1"/>
              <a:t>stdout</a:t>
            </a:r>
            <a:r>
              <a:rPr lang="en-US" dirty="0"/>
              <a:t>:</a:t>
            </a:r>
          </a:p>
          <a:p>
            <a:endParaRPr lang="en-US" dirty="0"/>
          </a:p>
          <a:p>
            <a:endParaRPr lang="en-US" dirty="0"/>
          </a:p>
          <a:p>
            <a:endParaRPr lang="en-US" dirty="0"/>
          </a:p>
          <a:p>
            <a:endParaRPr lang="en-US" dirty="0"/>
          </a:p>
          <a:p>
            <a:r>
              <a:rPr lang="en-US" dirty="0">
                <a:latin typeface="Courier New" panose="02070309020205020404" pitchFamily="49" charset="0"/>
                <a:cs typeface="Courier New" panose="02070309020205020404" pitchFamily="49" charset="0"/>
              </a:rPr>
              <a:t>puts(buff) == </a:t>
            </a:r>
            <a:r>
              <a:rPr lang="en-US" dirty="0" err="1">
                <a:latin typeface="Courier New" panose="02070309020205020404" pitchFamily="49" charset="0"/>
                <a:cs typeface="Courier New" panose="02070309020205020404" pitchFamily="49" charset="0"/>
              </a:rPr>
              <a:t>fputs</a:t>
            </a:r>
            <a:r>
              <a:rPr lang="en-US" dirty="0">
                <a:latin typeface="Courier New" panose="02070309020205020404" pitchFamily="49" charset="0"/>
                <a:cs typeface="Courier New" panose="02070309020205020404" pitchFamily="49" charset="0"/>
              </a:rPr>
              <a:t>(buff, </a:t>
            </a:r>
            <a:r>
              <a:rPr lang="en-US" dirty="0" err="1">
                <a:latin typeface="Courier New" panose="02070309020205020404" pitchFamily="49" charset="0"/>
                <a:cs typeface="Courier New" panose="02070309020205020404" pitchFamily="49" charset="0"/>
              </a:rPr>
              <a:t>stdout</a:t>
            </a:r>
            <a:r>
              <a:rPr lang="en-US" dirty="0">
                <a:latin typeface="Courier New" panose="02070309020205020404" pitchFamily="49" charset="0"/>
                <a:cs typeface="Courier New" panose="02070309020205020404" pitchFamily="49" charset="0"/>
              </a:rPr>
              <a:t>)</a:t>
            </a:r>
          </a:p>
        </p:txBody>
      </p:sp>
      <p:sp>
        <p:nvSpPr>
          <p:cNvPr id="2" name="Title 1"/>
          <p:cNvSpPr>
            <a:spLocks noGrp="1"/>
          </p:cNvSpPr>
          <p:nvPr>
            <p:ph type="title"/>
          </p:nvPr>
        </p:nvSpPr>
        <p:spPr/>
        <p:txBody>
          <a:bodyPr/>
          <a:lstStyle/>
          <a:p>
            <a:r>
              <a:rPr lang="en-US" dirty="0"/>
              <a:t>Demonstration Lab</a:t>
            </a:r>
          </a:p>
        </p:txBody>
      </p:sp>
      <p:sp>
        <p:nvSpPr>
          <p:cNvPr id="5" name="Content Placeholder 2"/>
          <p:cNvSpPr txBox="1">
            <a:spLocks/>
          </p:cNvSpPr>
          <p:nvPr/>
        </p:nvSpPr>
        <p:spPr bwMode="auto">
          <a:xfrm>
            <a:off x="277615" y="2667000"/>
            <a:ext cx="8588771" cy="15240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char buff[4];			// Will store string</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(“Enter a string:  “);	 	// Prompts user</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fgets</a:t>
            </a:r>
            <a:r>
              <a:rPr lang="en-US" sz="1600" dirty="0">
                <a:latin typeface="Courier New" panose="02070309020205020404" pitchFamily="49" charset="0"/>
                <a:cs typeface="Courier New" panose="02070309020205020404" pitchFamily="49" charset="0"/>
              </a:rPr>
              <a:t>(buff,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(buff), </a:t>
            </a:r>
            <a:r>
              <a:rPr lang="en-US" sz="1600" dirty="0" err="1">
                <a:latin typeface="Courier New" panose="02070309020205020404" pitchFamily="49" charset="0"/>
                <a:cs typeface="Courier New" panose="02070309020205020404" pitchFamily="49" charset="0"/>
              </a:rPr>
              <a:t>stdin</a:t>
            </a:r>
            <a:r>
              <a:rPr lang="en-US" sz="1600" dirty="0">
                <a:latin typeface="Courier New" panose="02070309020205020404" pitchFamily="49" charset="0"/>
                <a:cs typeface="Courier New" panose="02070309020205020404" pitchFamily="49" charset="0"/>
              </a:rPr>
              <a:t>);	// Stores user string</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(“Your string was:  “);	 	// Prefaces output</a:t>
            </a:r>
          </a:p>
          <a:p>
            <a:pPr marL="0" indent="0">
              <a:buNone/>
            </a:pPr>
            <a:r>
              <a:rPr lang="en-US" sz="1600" dirty="0">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fputs</a:t>
            </a:r>
            <a:r>
              <a:rPr lang="en-US" sz="1600" dirty="0">
                <a:latin typeface="Courier New" panose="02070309020205020404" pitchFamily="49" charset="0"/>
                <a:cs typeface="Courier New" panose="02070309020205020404" pitchFamily="49" charset="0"/>
              </a:rPr>
              <a:t>(buff</a:t>
            </a:r>
            <a:r>
              <a:rPr lang="en-US" sz="1600" dirty="0">
                <a:solidFill>
                  <a:schemeClr val="accent2"/>
                </a:solidFill>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stdout</a:t>
            </a:r>
            <a:r>
              <a:rPr lang="en-US" sz="1600" dirty="0">
                <a:latin typeface="Courier New" panose="02070309020205020404" pitchFamily="49" charset="0"/>
                <a:cs typeface="Courier New" panose="02070309020205020404" pitchFamily="49" charset="0"/>
              </a:rPr>
              <a:t>); 			// Writes to </a:t>
            </a:r>
            <a:r>
              <a:rPr lang="en-US" sz="1600" dirty="0" err="1">
                <a:latin typeface="Courier New" panose="02070309020205020404" pitchFamily="49" charset="0"/>
                <a:cs typeface="Courier New" panose="02070309020205020404" pitchFamily="49" charset="0"/>
              </a:rPr>
              <a:t>stdout</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05489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dirty="0"/>
              <a:t>Basic I/O</a:t>
            </a:r>
          </a:p>
          <a:p>
            <a:r>
              <a:rPr lang="en-US" dirty="0"/>
              <a:t>Read a string from </a:t>
            </a:r>
            <a:r>
              <a:rPr lang="en-US" dirty="0" err="1"/>
              <a:t>stdin</a:t>
            </a:r>
            <a:r>
              <a:rPr lang="en-US" dirty="0"/>
              <a:t> into a char array of dimension 10</a:t>
            </a:r>
          </a:p>
          <a:p>
            <a:r>
              <a:rPr lang="en-US" dirty="0"/>
              <a:t>Write that string to </a:t>
            </a:r>
            <a:r>
              <a:rPr lang="en-US" dirty="0" err="1"/>
              <a:t>stdout</a:t>
            </a:r>
            <a:endParaRPr lang="en-US" dirty="0"/>
          </a:p>
          <a:p>
            <a:r>
              <a:rPr lang="en-US" dirty="0"/>
              <a:t>Use </a:t>
            </a:r>
            <a:r>
              <a:rPr lang="en-US" dirty="0" err="1"/>
              <a:t>fgets</a:t>
            </a:r>
            <a:r>
              <a:rPr lang="en-US" dirty="0"/>
              <a:t>() and </a:t>
            </a:r>
            <a:r>
              <a:rPr lang="en-US" dirty="0" err="1"/>
              <a:t>fputs</a:t>
            </a:r>
            <a:r>
              <a:rPr lang="en-US" dirty="0"/>
              <a:t>()</a:t>
            </a:r>
          </a:p>
          <a:p>
            <a:r>
              <a:rPr lang="en-US" dirty="0"/>
              <a:t>Test it with the following input:</a:t>
            </a:r>
          </a:p>
          <a:p>
            <a:pPr marL="0" indent="0">
              <a:buNone/>
            </a:pPr>
            <a:r>
              <a:rPr lang="en-US" dirty="0">
                <a:latin typeface="Courier New" panose="02070309020205020404" pitchFamily="49" charset="0"/>
                <a:cs typeface="Courier New" panose="02070309020205020404" pitchFamily="49" charset="0"/>
              </a:rPr>
              <a:t>Program</a:t>
            </a:r>
          </a:p>
          <a:p>
            <a:pPr marL="0" indent="0">
              <a:buNone/>
            </a:pPr>
            <a:r>
              <a:rPr lang="en-US" dirty="0">
                <a:latin typeface="Courier New" panose="02070309020205020404" pitchFamily="49" charset="0"/>
                <a:cs typeface="Courier New" panose="02070309020205020404" pitchFamily="49" charset="0"/>
              </a:rPr>
              <a:t>Class rules</a:t>
            </a:r>
          </a:p>
          <a:p>
            <a:pPr marL="0" indent="0">
              <a:buNone/>
            </a:pPr>
            <a:r>
              <a:rPr lang="en-US" dirty="0">
                <a:latin typeface="Courier New" panose="02070309020205020404" pitchFamily="49" charset="0"/>
                <a:cs typeface="Courier New" panose="02070309020205020404" pitchFamily="49" charset="0"/>
              </a:rPr>
              <a:t>&lt;Enter&gt;</a:t>
            </a:r>
          </a:p>
          <a:p>
            <a:pPr marL="0" indent="0">
              <a:buNone/>
            </a:pPr>
            <a:r>
              <a:rPr lang="en-US" dirty="0">
                <a:latin typeface="Courier New" panose="02070309020205020404" pitchFamily="49" charset="0"/>
                <a:cs typeface="Courier New" panose="02070309020205020404" pitchFamily="49" charset="0"/>
              </a:rPr>
              <a:t>1&lt;tab&gt;2&lt;space&gt;3456789</a:t>
            </a:r>
          </a:p>
          <a:p>
            <a:pPr marL="0" indent="0">
              <a:buNone/>
            </a:pPr>
            <a:r>
              <a:rPr lang="en-US" dirty="0">
                <a:latin typeface="Courier New" panose="02070309020205020404" pitchFamily="49" charset="0"/>
                <a:cs typeface="Courier New" panose="02070309020205020404" pitchFamily="49" charset="0"/>
              </a:rPr>
              <a:t>|$(5)$|</a:t>
            </a:r>
          </a:p>
          <a:p>
            <a:pPr marL="0" indent="0">
              <a:buNone/>
            </a:pPr>
            <a:r>
              <a:rPr lang="en-US" dirty="0">
                <a:latin typeface="Courier New" panose="02070309020205020404" pitchFamily="49" charset="0"/>
                <a:cs typeface="Courier New" panose="02070309020205020404" pitchFamily="49" charset="0"/>
              </a:rPr>
              <a:t>~\_&lt;Ctrl-D&gt;_/~</a:t>
            </a:r>
          </a:p>
          <a:p>
            <a:endParaRPr lang="en-US" dirty="0"/>
          </a:p>
          <a:p>
            <a:endParaRPr lang="en-US" dirty="0"/>
          </a:p>
          <a:p>
            <a:endParaRPr lang="en-US" dirty="0"/>
          </a:p>
        </p:txBody>
      </p:sp>
      <p:sp>
        <p:nvSpPr>
          <p:cNvPr id="2" name="Title 1"/>
          <p:cNvSpPr>
            <a:spLocks noGrp="1"/>
          </p:cNvSpPr>
          <p:nvPr>
            <p:ph type="title"/>
          </p:nvPr>
        </p:nvSpPr>
        <p:spPr/>
        <p:txBody>
          <a:bodyPr/>
          <a:lstStyle/>
          <a:p>
            <a:r>
              <a:rPr lang="en-US" dirty="0"/>
              <a:t>Performance Lab</a:t>
            </a:r>
          </a:p>
        </p:txBody>
      </p:sp>
    </p:spTree>
    <p:extLst>
      <p:ext uri="{BB962C8B-B14F-4D97-AF65-F5344CB8AC3E}">
        <p14:creationId xmlns:p14="http://schemas.microsoft.com/office/powerpoint/2010/main" val="258980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I/O Summary</a:t>
            </a:r>
          </a:p>
        </p:txBody>
      </p:sp>
      <p:sp>
        <p:nvSpPr>
          <p:cNvPr id="3" name="Content Placeholder 2"/>
          <p:cNvSpPr>
            <a:spLocks noGrp="1"/>
          </p:cNvSpPr>
          <p:nvPr>
            <p:ph idx="1"/>
          </p:nvPr>
        </p:nvSpPr>
        <p:spPr/>
        <p:txBody>
          <a:bodyPr/>
          <a:lstStyle/>
          <a:p>
            <a:r>
              <a:rPr lang="en-US" dirty="0"/>
              <a:t>String I/O</a:t>
            </a:r>
          </a:p>
          <a:p>
            <a:pPr lvl="1"/>
            <a:r>
              <a:rPr lang="en-US" strike="sngStrike" dirty="0"/>
              <a:t>gets()</a:t>
            </a:r>
          </a:p>
          <a:p>
            <a:pPr lvl="1"/>
            <a:r>
              <a:rPr lang="en-US" strike="sngStrike" dirty="0"/>
              <a:t>gets_s()</a:t>
            </a:r>
          </a:p>
          <a:p>
            <a:pPr lvl="1"/>
            <a:r>
              <a:rPr lang="en-US" dirty="0"/>
              <a:t>puts()</a:t>
            </a:r>
          </a:p>
          <a:p>
            <a:pPr lvl="1"/>
            <a:r>
              <a:rPr lang="en-US" dirty="0" err="1"/>
              <a:t>fgets</a:t>
            </a:r>
            <a:r>
              <a:rPr lang="en-US" dirty="0"/>
              <a:t>()</a:t>
            </a:r>
          </a:p>
          <a:p>
            <a:pPr lvl="1"/>
            <a:r>
              <a:rPr lang="en-US" dirty="0" err="1"/>
              <a:t>fputs</a:t>
            </a:r>
            <a:r>
              <a:rPr lang="en-US" dirty="0"/>
              <a:t>()</a:t>
            </a:r>
          </a:p>
        </p:txBody>
      </p:sp>
    </p:spTree>
    <p:extLst>
      <p:ext uri="{BB962C8B-B14F-4D97-AF65-F5344CB8AC3E}">
        <p14:creationId xmlns:p14="http://schemas.microsoft.com/office/powerpoint/2010/main" val="3535948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Formatted I/O</a:t>
            </a:r>
          </a:p>
        </p:txBody>
      </p:sp>
      <p:sp>
        <p:nvSpPr>
          <p:cNvPr id="3" name="Content Placeholder 2"/>
          <p:cNvSpPr>
            <a:spLocks noGrp="1"/>
          </p:cNvSpPr>
          <p:nvPr>
            <p:ph idx="1"/>
          </p:nvPr>
        </p:nvSpPr>
        <p:spPr/>
        <p:txBody>
          <a:bodyPr/>
          <a:lstStyle/>
          <a:p>
            <a:r>
              <a:rPr lang="en-US" dirty="0"/>
              <a:t>Formatted I/O</a:t>
            </a:r>
          </a:p>
          <a:p>
            <a:pPr lvl="1"/>
            <a:r>
              <a:rPr lang="en-US" dirty="0" err="1"/>
              <a:t>printf</a:t>
            </a:r>
            <a:r>
              <a:rPr lang="en-US" dirty="0"/>
              <a:t>()</a:t>
            </a:r>
          </a:p>
          <a:p>
            <a:pPr lvl="1"/>
            <a:r>
              <a:rPr lang="en-US" dirty="0"/>
              <a:t>scanf()</a:t>
            </a:r>
          </a:p>
          <a:p>
            <a:pPr lvl="1"/>
            <a:r>
              <a:rPr lang="en-US" dirty="0" err="1"/>
              <a:t>fprintf</a:t>
            </a:r>
            <a:r>
              <a:rPr lang="en-US" dirty="0"/>
              <a:t>()</a:t>
            </a:r>
          </a:p>
          <a:p>
            <a:pPr lvl="1"/>
            <a:r>
              <a:rPr lang="en-US" dirty="0" err="1"/>
              <a:t>fscanf</a:t>
            </a:r>
            <a:r>
              <a:rPr lang="en-US" dirty="0"/>
              <a:t>()</a:t>
            </a:r>
          </a:p>
        </p:txBody>
      </p:sp>
    </p:spTree>
    <p:extLst>
      <p:ext uri="{BB962C8B-B14F-4D97-AF65-F5344CB8AC3E}">
        <p14:creationId xmlns:p14="http://schemas.microsoft.com/office/powerpoint/2010/main" val="24164553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Formatted I/O</a:t>
            </a:r>
          </a:p>
        </p:txBody>
      </p:sp>
      <p:sp>
        <p:nvSpPr>
          <p:cNvPr id="3" name="Content Placeholder 2"/>
          <p:cNvSpPr>
            <a:spLocks noGrp="1"/>
          </p:cNvSpPr>
          <p:nvPr>
            <p:ph idx="1"/>
          </p:nvPr>
        </p:nvSpPr>
        <p:spPr/>
        <p:txBody>
          <a:bodyPr/>
          <a:lstStyle/>
          <a:p>
            <a:pPr marL="0" indent="0">
              <a:buNone/>
            </a:pPr>
            <a:r>
              <a:rPr lang="en-US" dirty="0" err="1"/>
              <a:t>printf</a:t>
            </a:r>
            <a:r>
              <a:rPr lang="en-US" dirty="0"/>
              <a:t>()</a:t>
            </a:r>
          </a:p>
          <a:p>
            <a:pPr marL="0" indent="0">
              <a:buNone/>
            </a:pPr>
            <a:endParaRPr lang="en-US" dirty="0"/>
          </a:p>
          <a:p>
            <a:r>
              <a:rPr lang="en-US" dirty="0"/>
              <a:t>Purpose – Writes output to </a:t>
            </a:r>
            <a:r>
              <a:rPr lang="en-US" dirty="0" err="1"/>
              <a:t>stdout</a:t>
            </a:r>
            <a:r>
              <a:rPr lang="en-US" dirty="0"/>
              <a:t> under control of the format string</a:t>
            </a:r>
            <a:endParaRPr lang="en-US" dirty="0">
              <a:solidFill>
                <a:schemeClr val="accent2"/>
              </a:solidFill>
            </a:endParaRPr>
          </a:p>
          <a:p>
            <a:r>
              <a:rPr lang="en-US" dirty="0"/>
              <a:t>Arguments – Output, format string</a:t>
            </a:r>
            <a:endParaRPr lang="en-US" dirty="0">
              <a:solidFill>
                <a:schemeClr val="accent2"/>
              </a:solidFill>
            </a:endParaRPr>
          </a:p>
          <a:p>
            <a:r>
              <a:rPr lang="en-US" dirty="0"/>
              <a:t>Return Value – Number of characters printed</a:t>
            </a:r>
          </a:p>
          <a:p>
            <a:r>
              <a:rPr lang="en-US" dirty="0"/>
              <a:t>Special:</a:t>
            </a:r>
          </a:p>
          <a:p>
            <a:pPr lvl="1"/>
            <a:r>
              <a:rPr lang="en-US" dirty="0"/>
              <a:t>Conversion specifications translate printed variables</a:t>
            </a:r>
          </a:p>
          <a:p>
            <a:pPr lvl="1"/>
            <a:r>
              <a:rPr lang="en-US" dirty="0"/>
              <a:t>Each conversion specifier is introduced by the % character</a:t>
            </a:r>
          </a:p>
          <a:p>
            <a:pPr lvl="1"/>
            <a:r>
              <a:rPr lang="en-US" dirty="0"/>
              <a:t>You may include special formatting flags, set field width, and precision</a:t>
            </a:r>
          </a:p>
        </p:txBody>
      </p:sp>
      <p:sp>
        <p:nvSpPr>
          <p:cNvPr id="4" name="Content Placeholder 2"/>
          <p:cNvSpPr txBox="1">
            <a:spLocks/>
          </p:cNvSpPr>
          <p:nvPr/>
        </p:nvSpPr>
        <p:spPr bwMode="auto">
          <a:xfrm>
            <a:off x="277615" y="1828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const</a:t>
            </a:r>
            <a:r>
              <a:rPr lang="en-US" sz="1600" dirty="0">
                <a:latin typeface="Courier New" panose="02070309020205020404" pitchFamily="49" charset="0"/>
                <a:cs typeface="Courier New" panose="02070309020205020404" pitchFamily="49" charset="0"/>
              </a:rPr>
              <a:t> char *format, expression-1, expression-2…)</a:t>
            </a:r>
          </a:p>
        </p:txBody>
      </p:sp>
    </p:spTree>
    <p:extLst>
      <p:ext uri="{BB962C8B-B14F-4D97-AF65-F5344CB8AC3E}">
        <p14:creationId xmlns:p14="http://schemas.microsoft.com/office/powerpoint/2010/main" val="619154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Streams</a:t>
            </a:r>
          </a:p>
        </p:txBody>
      </p:sp>
      <p:sp>
        <p:nvSpPr>
          <p:cNvPr id="3" name="Content Placeholder 2"/>
          <p:cNvSpPr>
            <a:spLocks noGrp="1"/>
          </p:cNvSpPr>
          <p:nvPr>
            <p:ph idx="1"/>
          </p:nvPr>
        </p:nvSpPr>
        <p:spPr/>
        <p:txBody>
          <a:bodyPr/>
          <a:lstStyle/>
          <a:p>
            <a:r>
              <a:rPr lang="en-US" dirty="0"/>
              <a:t>I/O, whether physical, electronic or both, are mapped into logical streams</a:t>
            </a:r>
          </a:p>
          <a:p>
            <a:r>
              <a:rPr lang="en-US" dirty="0"/>
              <a:t>A common, logical interface to various computer devices</a:t>
            </a:r>
          </a:p>
          <a:p>
            <a:r>
              <a:rPr lang="en-US" dirty="0"/>
              <a:t>Specifically, it is a sequence of bytes of data</a:t>
            </a:r>
          </a:p>
          <a:p>
            <a:r>
              <a:rPr lang="en-US" dirty="0"/>
              <a:t>Two types of streams:  text and binary</a:t>
            </a:r>
          </a:p>
          <a:p>
            <a:r>
              <a:rPr lang="en-US" dirty="0"/>
              <a:t>A text stream:</a:t>
            </a:r>
          </a:p>
          <a:p>
            <a:pPr lvl="1"/>
            <a:r>
              <a:rPr lang="en-US" dirty="0"/>
              <a:t>…consists of one or more lines</a:t>
            </a:r>
          </a:p>
          <a:p>
            <a:pPr lvl="1"/>
            <a:r>
              <a:rPr lang="en-US" dirty="0"/>
              <a:t>…consists of &gt;= 0 characters</a:t>
            </a:r>
          </a:p>
          <a:p>
            <a:pPr lvl="1"/>
            <a:r>
              <a:rPr lang="en-US" dirty="0"/>
              <a:t>…includes a terminating new-line character (‘\n’)</a:t>
            </a:r>
          </a:p>
          <a:p>
            <a:pPr marL="0" indent="0">
              <a:buNone/>
            </a:pPr>
            <a:endParaRPr lang="en-US" dirty="0"/>
          </a:p>
        </p:txBody>
      </p:sp>
    </p:spTree>
    <p:extLst>
      <p:ext uri="{BB962C8B-B14F-4D97-AF65-F5344CB8AC3E}">
        <p14:creationId xmlns:p14="http://schemas.microsoft.com/office/powerpoint/2010/main" val="2393454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554038" y="1295400"/>
            <a:ext cx="8294687"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FontTx/>
              <a:buNone/>
            </a:pPr>
            <a:r>
              <a:rPr lang="en-US" kern="0" dirty="0" err="1"/>
              <a:t>printf</a:t>
            </a:r>
            <a:r>
              <a:rPr lang="en-US" kern="0" dirty="0"/>
              <a:t>()</a:t>
            </a:r>
          </a:p>
          <a:p>
            <a:r>
              <a:rPr lang="en-US" kern="0" dirty="0"/>
              <a:t>Conversion Characters:</a:t>
            </a:r>
          </a:p>
        </p:txBody>
      </p:sp>
      <p:sp>
        <p:nvSpPr>
          <p:cNvPr id="2" name="Title 1"/>
          <p:cNvSpPr>
            <a:spLocks noGrp="1"/>
          </p:cNvSpPr>
          <p:nvPr>
            <p:ph type="title"/>
          </p:nvPr>
        </p:nvSpPr>
        <p:spPr/>
        <p:txBody>
          <a:bodyPr/>
          <a:lstStyle/>
          <a:p>
            <a:r>
              <a:rPr lang="en-US" dirty="0"/>
              <a:t>Formatted I/O</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8364444"/>
              </p:ext>
            </p:extLst>
          </p:nvPr>
        </p:nvGraphicFramePr>
        <p:xfrm>
          <a:off x="554038" y="2301240"/>
          <a:ext cx="8294688" cy="3337560"/>
        </p:xfrm>
        <a:graphic>
          <a:graphicData uri="http://schemas.openxmlformats.org/drawingml/2006/table">
            <a:tbl>
              <a:tblPr firstRow="1" bandRow="1">
                <a:tableStyleId>{5C22544A-7EE6-4342-B048-85BDC9FD1C3A}</a:tableStyleId>
              </a:tblPr>
              <a:tblGrid>
                <a:gridCol w="1503362">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4581526">
                  <a:extLst>
                    <a:ext uri="{9D8B030D-6E8A-4147-A177-3AD203B41FA5}">
                      <a16:colId xmlns:a16="http://schemas.microsoft.com/office/drawing/2014/main" val="20002"/>
                    </a:ext>
                  </a:extLst>
                </a:gridCol>
              </a:tblGrid>
              <a:tr h="370840">
                <a:tc>
                  <a:txBody>
                    <a:bodyPr/>
                    <a:lstStyle/>
                    <a:p>
                      <a:pPr algn="ctr"/>
                      <a:r>
                        <a:rPr lang="en-US" dirty="0"/>
                        <a:t>Specifier</a:t>
                      </a:r>
                    </a:p>
                  </a:txBody>
                  <a:tcPr/>
                </a:tc>
                <a:tc>
                  <a:txBody>
                    <a:bodyPr/>
                    <a:lstStyle/>
                    <a:p>
                      <a:pPr algn="ctr"/>
                      <a:r>
                        <a:rPr lang="en-US" dirty="0"/>
                        <a:t>Argument Type</a:t>
                      </a:r>
                    </a:p>
                  </a:txBody>
                  <a:tcPr/>
                </a:tc>
                <a:tc>
                  <a:txBody>
                    <a:bodyPr/>
                    <a:lstStyle/>
                    <a:p>
                      <a:pPr algn="ctr"/>
                      <a:r>
                        <a:rPr lang="en-US" dirty="0"/>
                        <a:t>Output Format</a:t>
                      </a:r>
                    </a:p>
                  </a:txBody>
                  <a:tcPr/>
                </a:tc>
                <a:extLst>
                  <a:ext uri="{0D108BD9-81ED-4DB2-BD59-A6C34878D82A}">
                    <a16:rowId xmlns:a16="http://schemas.microsoft.com/office/drawing/2014/main" val="10000"/>
                  </a:ext>
                </a:extLst>
              </a:tr>
              <a:tr h="370840">
                <a:tc>
                  <a:txBody>
                    <a:bodyPr/>
                    <a:lstStyle/>
                    <a:p>
                      <a:r>
                        <a:rPr lang="en-US" b="0" dirty="0">
                          <a:latin typeface="Courier New" panose="02070309020205020404" pitchFamily="49" charset="0"/>
                          <a:cs typeface="Courier New" panose="02070309020205020404" pitchFamily="49" charset="0"/>
                        </a:rPr>
                        <a:t>d, </a:t>
                      </a:r>
                      <a:r>
                        <a:rPr lang="en-US" b="0" dirty="0" err="1">
                          <a:latin typeface="Courier New" panose="02070309020205020404" pitchFamily="49" charset="0"/>
                          <a:cs typeface="Courier New" panose="02070309020205020404" pitchFamily="49" charset="0"/>
                        </a:rPr>
                        <a:t>i</a:t>
                      </a:r>
                      <a:endParaRPr lang="en-US" b="0" dirty="0">
                        <a:latin typeface="Courier New" panose="02070309020205020404" pitchFamily="49" charset="0"/>
                        <a:cs typeface="Courier New" panose="02070309020205020404" pitchFamily="49" charset="0"/>
                      </a:endParaRPr>
                    </a:p>
                  </a:txBody>
                  <a:tcPr/>
                </a:tc>
                <a:tc>
                  <a:txBody>
                    <a:bodyPr/>
                    <a:lstStyle/>
                    <a:p>
                      <a:r>
                        <a:rPr lang="en-US" b="0" dirty="0" err="1">
                          <a:latin typeface="Courier New" panose="02070309020205020404" pitchFamily="49" charset="0"/>
                          <a:cs typeface="Courier New" panose="02070309020205020404" pitchFamily="49" charset="0"/>
                        </a:rPr>
                        <a:t>int</a:t>
                      </a:r>
                      <a:endParaRPr lang="en-US" b="0" dirty="0">
                        <a:latin typeface="Courier New" panose="02070309020205020404" pitchFamily="49" charset="0"/>
                        <a:cs typeface="Courier New" panose="02070309020205020404" pitchFamily="49" charset="0"/>
                      </a:endParaRPr>
                    </a:p>
                  </a:txBody>
                  <a:tcPr/>
                </a:tc>
                <a:tc>
                  <a:txBody>
                    <a:bodyPr/>
                    <a:lstStyle/>
                    <a:p>
                      <a:r>
                        <a:rPr lang="en-US" dirty="0"/>
                        <a:t>Decimal</a:t>
                      </a:r>
                    </a:p>
                  </a:txBody>
                  <a:tcPr/>
                </a:tc>
                <a:extLst>
                  <a:ext uri="{0D108BD9-81ED-4DB2-BD59-A6C34878D82A}">
                    <a16:rowId xmlns:a16="http://schemas.microsoft.com/office/drawing/2014/main" val="10001"/>
                  </a:ext>
                </a:extLst>
              </a:tr>
              <a:tr h="370840">
                <a:tc>
                  <a:txBody>
                    <a:bodyPr/>
                    <a:lstStyle/>
                    <a:p>
                      <a:r>
                        <a:rPr lang="en-US" b="0" dirty="0">
                          <a:latin typeface="Courier New" panose="02070309020205020404" pitchFamily="49" charset="0"/>
                          <a:cs typeface="Courier New" panose="02070309020205020404" pitchFamily="49" charset="0"/>
                        </a:rPr>
                        <a:t>f</a:t>
                      </a:r>
                    </a:p>
                  </a:txBody>
                  <a:tcPr/>
                </a:tc>
                <a:tc>
                  <a:txBody>
                    <a:bodyPr/>
                    <a:lstStyle/>
                    <a:p>
                      <a:r>
                        <a:rPr lang="en-US" b="0" dirty="0">
                          <a:latin typeface="Courier New" panose="02070309020205020404" pitchFamily="49" charset="0"/>
                          <a:cs typeface="Courier New" panose="02070309020205020404" pitchFamily="49" charset="0"/>
                        </a:rPr>
                        <a:t>float/double</a:t>
                      </a:r>
                    </a:p>
                  </a:txBody>
                  <a:tcPr/>
                </a:tc>
                <a:tc>
                  <a:txBody>
                    <a:bodyPr/>
                    <a:lstStyle/>
                    <a:p>
                      <a:r>
                        <a:rPr lang="en-US" dirty="0"/>
                        <a:t>Floating-point number, decimal</a:t>
                      </a:r>
                    </a:p>
                  </a:txBody>
                  <a:tcPr/>
                </a:tc>
                <a:extLst>
                  <a:ext uri="{0D108BD9-81ED-4DB2-BD59-A6C34878D82A}">
                    <a16:rowId xmlns:a16="http://schemas.microsoft.com/office/drawing/2014/main" val="10002"/>
                  </a:ext>
                </a:extLst>
              </a:tr>
              <a:tr h="370840">
                <a:tc>
                  <a:txBody>
                    <a:bodyPr/>
                    <a:lstStyle/>
                    <a:p>
                      <a:r>
                        <a:rPr lang="en-US" b="0" dirty="0">
                          <a:latin typeface="Courier New" panose="02070309020205020404" pitchFamily="49" charset="0"/>
                          <a:cs typeface="Courier New" panose="02070309020205020404" pitchFamily="49" charset="0"/>
                        </a:rPr>
                        <a:t>c</a:t>
                      </a:r>
                    </a:p>
                  </a:txBody>
                  <a:tcPr/>
                </a:tc>
                <a:tc>
                  <a:txBody>
                    <a:bodyPr/>
                    <a:lstStyle/>
                    <a:p>
                      <a:r>
                        <a:rPr lang="en-US" b="0" dirty="0">
                          <a:latin typeface="Courier New" panose="02070309020205020404" pitchFamily="49" charset="0"/>
                          <a:cs typeface="Courier New" panose="02070309020205020404" pitchFamily="49" charset="0"/>
                        </a:rPr>
                        <a:t>char/</a:t>
                      </a:r>
                      <a:r>
                        <a:rPr lang="en-US" b="0" dirty="0" err="1">
                          <a:latin typeface="Courier New" panose="02070309020205020404" pitchFamily="49" charset="0"/>
                          <a:cs typeface="Courier New" panose="02070309020205020404" pitchFamily="49" charset="0"/>
                        </a:rPr>
                        <a:t>int</a:t>
                      </a:r>
                      <a:endParaRPr lang="en-US" b="0" dirty="0">
                        <a:latin typeface="Courier New" panose="02070309020205020404" pitchFamily="49" charset="0"/>
                        <a:cs typeface="Courier New" panose="02070309020205020404" pitchFamily="49" charset="0"/>
                      </a:endParaRPr>
                    </a:p>
                  </a:txBody>
                  <a:tcPr/>
                </a:tc>
                <a:tc>
                  <a:txBody>
                    <a:bodyPr/>
                    <a:lstStyle/>
                    <a:p>
                      <a:r>
                        <a:rPr lang="en-US" dirty="0"/>
                        <a:t>Single character</a:t>
                      </a:r>
                    </a:p>
                  </a:txBody>
                  <a:tcPr/>
                </a:tc>
                <a:extLst>
                  <a:ext uri="{0D108BD9-81ED-4DB2-BD59-A6C34878D82A}">
                    <a16:rowId xmlns:a16="http://schemas.microsoft.com/office/drawing/2014/main" val="10003"/>
                  </a:ext>
                </a:extLst>
              </a:tr>
              <a:tr h="370840">
                <a:tc>
                  <a:txBody>
                    <a:bodyPr/>
                    <a:lstStyle/>
                    <a:p>
                      <a:r>
                        <a:rPr lang="en-US" b="0" dirty="0">
                          <a:latin typeface="Courier New" panose="02070309020205020404" pitchFamily="49" charset="0"/>
                          <a:cs typeface="Courier New" panose="02070309020205020404" pitchFamily="49" charset="0"/>
                        </a:rPr>
                        <a:t>s</a:t>
                      </a:r>
                    </a:p>
                  </a:txBody>
                  <a:tcPr/>
                </a:tc>
                <a:tc>
                  <a:txBody>
                    <a:bodyPr/>
                    <a:lstStyle/>
                    <a:p>
                      <a:r>
                        <a:rPr lang="en-US" b="0" dirty="0">
                          <a:latin typeface="Courier New" panose="02070309020205020404" pitchFamily="49" charset="0"/>
                          <a:cs typeface="Courier New" panose="02070309020205020404" pitchFamily="49" charset="0"/>
                        </a:rPr>
                        <a:t>string</a:t>
                      </a:r>
                    </a:p>
                  </a:txBody>
                  <a:tcPr/>
                </a:tc>
                <a:tc>
                  <a:txBody>
                    <a:bodyPr/>
                    <a:lstStyle/>
                    <a:p>
                      <a:r>
                        <a:rPr lang="en-US" dirty="0" err="1"/>
                        <a:t>nul</a:t>
                      </a:r>
                      <a:r>
                        <a:rPr lang="en-US" dirty="0"/>
                        <a:t>-terminated string</a:t>
                      </a:r>
                    </a:p>
                  </a:txBody>
                  <a:tcPr/>
                </a:tc>
                <a:extLst>
                  <a:ext uri="{0D108BD9-81ED-4DB2-BD59-A6C34878D82A}">
                    <a16:rowId xmlns:a16="http://schemas.microsoft.com/office/drawing/2014/main" val="10004"/>
                  </a:ext>
                </a:extLst>
              </a:tr>
              <a:tr h="370840">
                <a:tc>
                  <a:txBody>
                    <a:bodyPr/>
                    <a:lstStyle/>
                    <a:p>
                      <a:r>
                        <a:rPr lang="en-US" b="0" dirty="0">
                          <a:latin typeface="Courier New" panose="02070309020205020404" pitchFamily="49" charset="0"/>
                          <a:cs typeface="Courier New" panose="02070309020205020404" pitchFamily="49" charset="0"/>
                        </a:rPr>
                        <a:t>p</a:t>
                      </a:r>
                    </a:p>
                  </a:txBody>
                  <a:tcPr/>
                </a:tc>
                <a:tc>
                  <a:txBody>
                    <a:bodyPr/>
                    <a:lstStyle/>
                    <a:p>
                      <a:r>
                        <a:rPr lang="en-US" b="0" dirty="0">
                          <a:latin typeface="Courier New" panose="02070309020205020404" pitchFamily="49" charset="0"/>
                          <a:cs typeface="Courier New" panose="02070309020205020404" pitchFamily="49" charset="0"/>
                        </a:rPr>
                        <a:t>pointer</a:t>
                      </a:r>
                    </a:p>
                  </a:txBody>
                  <a:tcPr/>
                </a:tc>
                <a:tc>
                  <a:txBody>
                    <a:bodyPr/>
                    <a:lstStyle/>
                    <a:p>
                      <a:r>
                        <a:rPr lang="en-US" dirty="0"/>
                        <a:t>Address,</a:t>
                      </a:r>
                      <a:r>
                        <a:rPr lang="en-US" baseline="0" dirty="0"/>
                        <a:t> </a:t>
                      </a:r>
                      <a:r>
                        <a:rPr lang="en-US" baseline="0" dirty="0" err="1"/>
                        <a:t>hexidecimal</a:t>
                      </a:r>
                      <a:endParaRPr lang="en-US" dirty="0"/>
                    </a:p>
                  </a:txBody>
                  <a:tcPr/>
                </a:tc>
                <a:extLst>
                  <a:ext uri="{0D108BD9-81ED-4DB2-BD59-A6C34878D82A}">
                    <a16:rowId xmlns:a16="http://schemas.microsoft.com/office/drawing/2014/main" val="10005"/>
                  </a:ext>
                </a:extLst>
              </a:tr>
              <a:tr h="370840">
                <a:tc>
                  <a:txBody>
                    <a:bodyPr/>
                    <a:lstStyle/>
                    <a:p>
                      <a:r>
                        <a:rPr lang="en-US" b="0" dirty="0">
                          <a:latin typeface="Courier New" panose="02070309020205020404" pitchFamily="49" charset="0"/>
                          <a:cs typeface="Courier New" panose="02070309020205020404" pitchFamily="49" charset="0"/>
                        </a:rPr>
                        <a:t>%</a:t>
                      </a:r>
                    </a:p>
                  </a:txBody>
                  <a:tcPr/>
                </a:tc>
                <a:tc>
                  <a:txBody>
                    <a:bodyPr/>
                    <a:lstStyle/>
                    <a:p>
                      <a:r>
                        <a:rPr lang="en-US" b="0" dirty="0">
                          <a:latin typeface="Courier New" panose="02070309020205020404" pitchFamily="49" charset="0"/>
                          <a:cs typeface="Courier New" panose="02070309020205020404" pitchFamily="49" charset="0"/>
                        </a:rPr>
                        <a:t>none</a:t>
                      </a:r>
                    </a:p>
                  </a:txBody>
                  <a:tcPr/>
                </a:tc>
                <a:tc>
                  <a:txBody>
                    <a:bodyPr/>
                    <a:lstStyle/>
                    <a:p>
                      <a:r>
                        <a:rPr lang="en-US" dirty="0"/>
                        <a:t>The character %</a:t>
                      </a:r>
                    </a:p>
                  </a:txBody>
                  <a:tcPr/>
                </a:tc>
                <a:extLst>
                  <a:ext uri="{0D108BD9-81ED-4DB2-BD59-A6C34878D82A}">
                    <a16:rowId xmlns:a16="http://schemas.microsoft.com/office/drawing/2014/main" val="10006"/>
                  </a:ext>
                </a:extLst>
              </a:tr>
              <a:tr h="370840">
                <a:tc>
                  <a:txBody>
                    <a:bodyPr/>
                    <a:lstStyle/>
                    <a:p>
                      <a:r>
                        <a:rPr lang="en-US" b="0" dirty="0">
                          <a:latin typeface="Courier New" panose="02070309020205020404" pitchFamily="49" charset="0"/>
                          <a:cs typeface="Courier New" panose="02070309020205020404" pitchFamily="49" charset="0"/>
                        </a:rPr>
                        <a:t>x</a:t>
                      </a:r>
                    </a:p>
                  </a:txBody>
                  <a:tcPr/>
                </a:tc>
                <a:tc>
                  <a:txBody>
                    <a:bodyPr/>
                    <a:lstStyle/>
                    <a:p>
                      <a:r>
                        <a:rPr lang="en-US" b="0" dirty="0">
                          <a:latin typeface="Courier New" panose="02070309020205020404" pitchFamily="49" charset="0"/>
                          <a:cs typeface="Courier New" panose="02070309020205020404" pitchFamily="49" charset="0"/>
                        </a:rPr>
                        <a:t>unsigned</a:t>
                      </a:r>
                      <a:r>
                        <a:rPr lang="en-US" b="0" baseline="0" dirty="0">
                          <a:latin typeface="Courier New" panose="02070309020205020404" pitchFamily="49" charset="0"/>
                          <a:cs typeface="Courier New" panose="02070309020205020404" pitchFamily="49" charset="0"/>
                        </a:rPr>
                        <a:t> </a:t>
                      </a:r>
                      <a:r>
                        <a:rPr lang="en-US" b="0" baseline="0" dirty="0" err="1">
                          <a:latin typeface="Courier New" panose="02070309020205020404" pitchFamily="49" charset="0"/>
                          <a:cs typeface="Courier New" panose="02070309020205020404" pitchFamily="49" charset="0"/>
                        </a:rPr>
                        <a:t>int</a:t>
                      </a:r>
                      <a:endParaRPr lang="en-US" b="0" dirty="0">
                        <a:latin typeface="Courier New" panose="02070309020205020404" pitchFamily="49" charset="0"/>
                        <a:cs typeface="Courier New" panose="02070309020205020404" pitchFamily="49" charset="0"/>
                      </a:endParaRPr>
                    </a:p>
                  </a:txBody>
                  <a:tcPr/>
                </a:tc>
                <a:tc>
                  <a:txBody>
                    <a:bodyPr/>
                    <a:lstStyle/>
                    <a:p>
                      <a:r>
                        <a:rPr lang="en-US" dirty="0" err="1"/>
                        <a:t>Hexidecimal</a:t>
                      </a:r>
                      <a:r>
                        <a:rPr lang="en-US" dirty="0"/>
                        <a:t> with </a:t>
                      </a:r>
                      <a:r>
                        <a:rPr lang="en-US" dirty="0" err="1"/>
                        <a:t>a,b,c,d,e,f</a:t>
                      </a:r>
                      <a:endParaRPr lang="en-US" dirty="0"/>
                    </a:p>
                  </a:txBody>
                  <a:tcPr/>
                </a:tc>
                <a:extLst>
                  <a:ext uri="{0D108BD9-81ED-4DB2-BD59-A6C34878D82A}">
                    <a16:rowId xmlns:a16="http://schemas.microsoft.com/office/drawing/2014/main" val="10007"/>
                  </a:ext>
                </a:extLst>
              </a:tr>
              <a:tr h="370840">
                <a:tc>
                  <a:txBody>
                    <a:bodyPr/>
                    <a:lstStyle/>
                    <a:p>
                      <a:r>
                        <a:rPr lang="en-US" b="0" dirty="0">
                          <a:latin typeface="Courier New" panose="02070309020205020404" pitchFamily="49" charset="0"/>
                          <a:cs typeface="Courier New" panose="02070309020205020404" pitchFamily="49" charset="0"/>
                        </a:rPr>
                        <a:t>X</a:t>
                      </a:r>
                    </a:p>
                  </a:txBody>
                  <a:tcPr/>
                </a:tc>
                <a:tc>
                  <a:txBody>
                    <a:bodyPr/>
                    <a:lstStyle/>
                    <a:p>
                      <a:r>
                        <a:rPr lang="en-US" b="0" dirty="0">
                          <a:latin typeface="Courier New" panose="02070309020205020404" pitchFamily="49" charset="0"/>
                          <a:cs typeface="Courier New" panose="02070309020205020404" pitchFamily="49" charset="0"/>
                        </a:rPr>
                        <a:t>unsigned</a:t>
                      </a:r>
                      <a:r>
                        <a:rPr lang="en-US" b="0" baseline="0" dirty="0">
                          <a:latin typeface="Courier New" panose="02070309020205020404" pitchFamily="49" charset="0"/>
                          <a:cs typeface="Courier New" panose="02070309020205020404" pitchFamily="49" charset="0"/>
                        </a:rPr>
                        <a:t> </a:t>
                      </a:r>
                      <a:r>
                        <a:rPr lang="en-US" b="0" baseline="0" dirty="0" err="1">
                          <a:latin typeface="Courier New" panose="02070309020205020404" pitchFamily="49" charset="0"/>
                          <a:cs typeface="Courier New" panose="02070309020205020404" pitchFamily="49" charset="0"/>
                        </a:rPr>
                        <a:t>int</a:t>
                      </a:r>
                      <a:endParaRPr lang="en-US" b="0" dirty="0">
                        <a:latin typeface="Courier New" panose="02070309020205020404" pitchFamily="49" charset="0"/>
                        <a:cs typeface="Courier New" panose="02070309020205020404" pitchFamily="49" charset="0"/>
                      </a:endParaRPr>
                    </a:p>
                  </a:txBody>
                  <a:tcPr/>
                </a:tc>
                <a:tc>
                  <a:txBody>
                    <a:bodyPr/>
                    <a:lstStyle/>
                    <a:p>
                      <a:r>
                        <a:rPr lang="en-US" dirty="0" err="1"/>
                        <a:t>Hexidecimal</a:t>
                      </a:r>
                      <a:r>
                        <a:rPr lang="en-US" dirty="0"/>
                        <a:t> with A,B,C,D,E,F</a:t>
                      </a:r>
                    </a:p>
                  </a:txBody>
                  <a:tcPr/>
                </a:tc>
                <a:extLst>
                  <a:ext uri="{0D108BD9-81ED-4DB2-BD59-A6C34878D82A}">
                    <a16:rowId xmlns:a16="http://schemas.microsoft.com/office/drawing/2014/main" val="10008"/>
                  </a:ext>
                </a:extLst>
              </a:tr>
            </a:tbl>
          </a:graphicData>
        </a:graphic>
      </p:graphicFrame>
      <p:sp>
        <p:nvSpPr>
          <p:cNvPr id="5" name="TextBox 4"/>
          <p:cNvSpPr txBox="1"/>
          <p:nvPr/>
        </p:nvSpPr>
        <p:spPr>
          <a:xfrm>
            <a:off x="-533400" y="6139934"/>
            <a:ext cx="102108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NOTE:  This table is not all-inclusive</a:t>
            </a:r>
          </a:p>
        </p:txBody>
      </p:sp>
    </p:spTree>
    <p:extLst>
      <p:ext uri="{BB962C8B-B14F-4D97-AF65-F5344CB8AC3E}">
        <p14:creationId xmlns:p14="http://schemas.microsoft.com/office/powerpoint/2010/main" val="3635249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277615" y="2209800"/>
            <a:ext cx="8588771" cy="3962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VARIABLE INITIALIZATION ////////</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theAnswer</a:t>
            </a:r>
            <a:r>
              <a:rPr lang="en-US" sz="1600" dirty="0">
                <a:latin typeface="Courier New" panose="02070309020205020404" pitchFamily="49" charset="0"/>
                <a:cs typeface="Courier New" panose="02070309020205020404" pitchFamily="49" charset="0"/>
              </a:rPr>
              <a:t> = 42;			// Life, universe, &amp; everything</a:t>
            </a:r>
          </a:p>
          <a:p>
            <a:pPr marL="0" indent="0">
              <a:buNone/>
            </a:pPr>
            <a:r>
              <a:rPr lang="en-US" sz="1600" dirty="0">
                <a:latin typeface="Courier New" panose="02070309020205020404" pitchFamily="49" charset="0"/>
                <a:cs typeface="Courier New" panose="02070309020205020404" pitchFamily="49" charset="0"/>
              </a:rPr>
              <a:t>float pi = 3.141592;			// Pi</a:t>
            </a:r>
          </a:p>
          <a:p>
            <a:pPr marL="0" indent="0">
              <a:buNone/>
            </a:pPr>
            <a:r>
              <a:rPr lang="en-US" sz="1600" dirty="0">
                <a:latin typeface="Courier New" panose="02070309020205020404" pitchFamily="49" charset="0"/>
                <a:cs typeface="Courier New" panose="02070309020205020404" pitchFamily="49" charset="0"/>
              </a:rPr>
              <a:t>double </a:t>
            </a:r>
            <a:r>
              <a:rPr lang="en-US" sz="1600" dirty="0" err="1">
                <a:latin typeface="Courier New" panose="02070309020205020404" pitchFamily="49" charset="0"/>
                <a:cs typeface="Courier New" panose="02070309020205020404" pitchFamily="49" charset="0"/>
              </a:rPr>
              <a:t>posSqrtTwo</a:t>
            </a:r>
            <a:r>
              <a:rPr lang="en-US" sz="1600" dirty="0">
                <a:latin typeface="Courier New" panose="02070309020205020404" pitchFamily="49" charset="0"/>
                <a:cs typeface="Courier New" panose="02070309020205020404" pitchFamily="49" charset="0"/>
              </a:rPr>
              <a:t> = 1.41421356237;	// Positive square root of 2</a:t>
            </a:r>
          </a:p>
          <a:p>
            <a:pPr marL="0" indent="0">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questionMark</a:t>
            </a:r>
            <a:r>
              <a:rPr lang="en-US" sz="1600" dirty="0">
                <a:latin typeface="Courier New" panose="02070309020205020404" pitchFamily="49" charset="0"/>
                <a:cs typeface="Courier New" panose="02070309020205020404" pitchFamily="49" charset="0"/>
              </a:rPr>
              <a:t> = 63;		// A question mark</a:t>
            </a:r>
          </a:p>
          <a:p>
            <a:pPr marL="0" indent="0">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nickName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Makleford</a:t>
            </a:r>
            <a:r>
              <a:rPr lang="en-US" sz="1600" dirty="0">
                <a:latin typeface="Courier New" panose="02070309020205020404" pitchFamily="49" charset="0"/>
                <a:cs typeface="Courier New" panose="02070309020205020404" pitchFamily="49" charset="0"/>
              </a:rPr>
              <a:t>\0”};	// A nick name</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PRINTF STATEMENTS //////////////</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(“The answer is %d. \n”, </a:t>
            </a:r>
            <a:r>
              <a:rPr lang="en-US" sz="1600" dirty="0" err="1">
                <a:latin typeface="Courier New" panose="02070309020205020404" pitchFamily="49" charset="0"/>
                <a:cs typeface="Courier New" panose="02070309020205020404" pitchFamily="49" charset="0"/>
              </a:rPr>
              <a:t>theAnswer</a:t>
            </a:r>
            <a:r>
              <a:rPr lang="en-US" sz="1600" dirty="0">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(“Pi is approximately equal to %f. \n”, pi);</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(“The positive square root of 2 is %f. \n”, </a:t>
            </a:r>
            <a:r>
              <a:rPr lang="en-US" sz="1600" dirty="0" err="1">
                <a:latin typeface="Courier New" panose="02070309020205020404" pitchFamily="49" charset="0"/>
                <a:cs typeface="Courier New" panose="02070309020205020404" pitchFamily="49" charset="0"/>
              </a:rPr>
              <a:t>posSqrtTwo</a:t>
            </a:r>
            <a:r>
              <a:rPr lang="en-US" sz="1600" dirty="0">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(“Who is %</a:t>
            </a:r>
            <a:r>
              <a:rPr lang="en-US" sz="1600" dirty="0" err="1">
                <a:latin typeface="Courier New" panose="02070309020205020404" pitchFamily="49" charset="0"/>
                <a:cs typeface="Courier New" panose="02070309020205020404" pitchFamily="49" charset="0"/>
              </a:rPr>
              <a:t>s%c</a:t>
            </a:r>
            <a:r>
              <a:rPr lang="en-US" sz="1600" dirty="0">
                <a:latin typeface="Courier New" panose="02070309020205020404" pitchFamily="49" charset="0"/>
                <a:cs typeface="Courier New" panose="02070309020205020404" pitchFamily="49" charset="0"/>
              </a:rPr>
              <a:t> \n”, </a:t>
            </a:r>
            <a:r>
              <a:rPr lang="en-US" sz="1600" dirty="0" err="1">
                <a:latin typeface="Courier New" panose="02070309020205020404" pitchFamily="49" charset="0"/>
                <a:cs typeface="Courier New" panose="02070309020205020404" pitchFamily="49" charset="0"/>
              </a:rPr>
              <a:t>nickName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questionMark</a:t>
            </a:r>
            <a:r>
              <a:rPr lang="en-US" sz="1600" dirty="0">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(“%s is. \n”, nickname);</a:t>
            </a:r>
          </a:p>
          <a:p>
            <a:pPr marL="0" indent="0">
              <a:buNone/>
            </a:pPr>
            <a:endParaRPr lang="en-US" sz="1600" dirty="0">
              <a:latin typeface="Courier New" panose="02070309020205020404" pitchFamily="49" charset="0"/>
              <a:cs typeface="Courier New" panose="02070309020205020404" pitchFamily="49" charset="0"/>
            </a:endParaRPr>
          </a:p>
        </p:txBody>
      </p:sp>
      <p:sp>
        <p:nvSpPr>
          <p:cNvPr id="9" name="Content Placeholder 2"/>
          <p:cNvSpPr txBox="1">
            <a:spLocks/>
          </p:cNvSpPr>
          <p:nvPr/>
        </p:nvSpPr>
        <p:spPr bwMode="auto">
          <a:xfrm>
            <a:off x="277615" y="2209800"/>
            <a:ext cx="8588771" cy="3962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PRINTF STATEMENTS //////////////</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(“The answer is %d. \n”, </a:t>
            </a:r>
            <a:r>
              <a:rPr lang="en-US" sz="1600" dirty="0" err="1">
                <a:latin typeface="Courier New" panose="02070309020205020404" pitchFamily="49" charset="0"/>
                <a:cs typeface="Courier New" panose="02070309020205020404" pitchFamily="49" charset="0"/>
              </a:rPr>
              <a:t>theAnswer</a:t>
            </a:r>
            <a:r>
              <a:rPr lang="en-US" sz="1600" dirty="0">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(“Pi is approximately equal to %f. \n”, pi);</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(“The positive square root of 2 is %f. \n”, </a:t>
            </a:r>
            <a:r>
              <a:rPr lang="en-US" sz="1600" dirty="0" err="1">
                <a:latin typeface="Courier New" panose="02070309020205020404" pitchFamily="49" charset="0"/>
                <a:cs typeface="Courier New" panose="02070309020205020404" pitchFamily="49" charset="0"/>
              </a:rPr>
              <a:t>posSqrtTwo</a:t>
            </a:r>
            <a:r>
              <a:rPr lang="en-US" sz="1600" dirty="0">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(“Who is %</a:t>
            </a:r>
            <a:r>
              <a:rPr lang="en-US" sz="1600" dirty="0" err="1">
                <a:latin typeface="Courier New" panose="02070309020205020404" pitchFamily="49" charset="0"/>
                <a:cs typeface="Courier New" panose="02070309020205020404" pitchFamily="49" charset="0"/>
              </a:rPr>
              <a:t>s%c</a:t>
            </a:r>
            <a:r>
              <a:rPr lang="en-US" sz="1600" dirty="0">
                <a:latin typeface="Courier New" panose="02070309020205020404" pitchFamily="49" charset="0"/>
                <a:cs typeface="Courier New" panose="02070309020205020404" pitchFamily="49" charset="0"/>
              </a:rPr>
              <a:t> \n”, </a:t>
            </a:r>
            <a:r>
              <a:rPr lang="en-US" sz="1600" dirty="0" err="1">
                <a:latin typeface="Courier New" panose="02070309020205020404" pitchFamily="49" charset="0"/>
                <a:cs typeface="Courier New" panose="02070309020205020404" pitchFamily="49" charset="0"/>
              </a:rPr>
              <a:t>nickName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questionMark</a:t>
            </a:r>
            <a:r>
              <a:rPr lang="en-US" sz="1600" dirty="0">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(“%s is. \n”, nickname);</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EXPECTED OUTPUT ////////////////</a:t>
            </a:r>
          </a:p>
          <a:p>
            <a:pPr marL="0" indent="0">
              <a:buNone/>
            </a:pPr>
            <a:r>
              <a:rPr lang="en-US" sz="1600" dirty="0">
                <a:latin typeface="Courier New" panose="02070309020205020404" pitchFamily="49" charset="0"/>
                <a:cs typeface="Courier New" panose="02070309020205020404" pitchFamily="49" charset="0"/>
              </a:rPr>
              <a:t>The answer is 42.</a:t>
            </a:r>
          </a:p>
          <a:p>
            <a:pPr marL="0" indent="0">
              <a:buNone/>
            </a:pPr>
            <a:r>
              <a:rPr lang="en-US" sz="1600" dirty="0">
                <a:latin typeface="Courier New" panose="02070309020205020404" pitchFamily="49" charset="0"/>
                <a:cs typeface="Courier New" panose="02070309020205020404" pitchFamily="49" charset="0"/>
              </a:rPr>
              <a:t>Pi is approximately equal to 3.141592.</a:t>
            </a:r>
          </a:p>
          <a:p>
            <a:pPr marL="0" indent="0">
              <a:buNone/>
            </a:pPr>
            <a:r>
              <a:rPr lang="en-US" sz="1600" dirty="0">
                <a:latin typeface="Courier New" panose="02070309020205020404" pitchFamily="49" charset="0"/>
                <a:cs typeface="Courier New" panose="02070309020205020404" pitchFamily="49" charset="0"/>
              </a:rPr>
              <a:t>The positive square root of 2 is 1.414214.</a:t>
            </a:r>
          </a:p>
          <a:p>
            <a:pPr marL="0" indent="0">
              <a:buNone/>
            </a:pPr>
            <a:r>
              <a:rPr lang="en-US" sz="1600" dirty="0">
                <a:latin typeface="Courier New" panose="02070309020205020404" pitchFamily="49" charset="0"/>
                <a:cs typeface="Courier New" panose="02070309020205020404" pitchFamily="49" charset="0"/>
              </a:rPr>
              <a:t>Who is </a:t>
            </a:r>
            <a:r>
              <a:rPr lang="en-US" sz="1600" dirty="0" err="1">
                <a:latin typeface="Courier New" panose="02070309020205020404" pitchFamily="49" charset="0"/>
                <a:cs typeface="Courier New" panose="02070309020205020404" pitchFamily="49" charset="0"/>
              </a:rPr>
              <a:t>Makleford</a:t>
            </a:r>
            <a:r>
              <a:rPr lang="en-US" sz="1600" dirty="0">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Makleford</a:t>
            </a:r>
            <a:r>
              <a:rPr lang="en-US" sz="1600" dirty="0">
                <a:latin typeface="Courier New" panose="02070309020205020404" pitchFamily="49" charset="0"/>
                <a:cs typeface="Courier New" panose="02070309020205020404" pitchFamily="49" charset="0"/>
              </a:rPr>
              <a:t> is.</a:t>
            </a:r>
          </a:p>
        </p:txBody>
      </p:sp>
      <p:sp>
        <p:nvSpPr>
          <p:cNvPr id="2" name="Title 1"/>
          <p:cNvSpPr>
            <a:spLocks noGrp="1"/>
          </p:cNvSpPr>
          <p:nvPr>
            <p:ph type="title"/>
          </p:nvPr>
        </p:nvSpPr>
        <p:spPr/>
        <p:txBody>
          <a:bodyPr/>
          <a:lstStyle/>
          <a:p>
            <a:r>
              <a:rPr lang="en-US" dirty="0"/>
              <a:t>Formatted I/O</a:t>
            </a:r>
          </a:p>
        </p:txBody>
      </p:sp>
      <p:sp>
        <p:nvSpPr>
          <p:cNvPr id="3" name="Content Placeholder 2"/>
          <p:cNvSpPr>
            <a:spLocks noGrp="1"/>
          </p:cNvSpPr>
          <p:nvPr>
            <p:ph idx="1"/>
          </p:nvPr>
        </p:nvSpPr>
        <p:spPr/>
        <p:txBody>
          <a:bodyPr/>
          <a:lstStyle/>
          <a:p>
            <a:pPr marL="0" indent="0">
              <a:buNone/>
            </a:pPr>
            <a:r>
              <a:rPr lang="en-US" dirty="0" err="1"/>
              <a:t>printf</a:t>
            </a:r>
            <a:r>
              <a:rPr lang="en-US" dirty="0"/>
              <a:t>()</a:t>
            </a:r>
          </a:p>
          <a:p>
            <a:r>
              <a:rPr lang="en-US" dirty="0"/>
              <a:t>Conversion Character Examples:</a:t>
            </a:r>
          </a:p>
        </p:txBody>
      </p:sp>
    </p:spTree>
    <p:extLst>
      <p:ext uri="{BB962C8B-B14F-4D97-AF65-F5344CB8AC3E}">
        <p14:creationId xmlns:p14="http://schemas.microsoft.com/office/powerpoint/2010/main" val="653065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auto">
          <a:xfrm>
            <a:off x="277615" y="5334000"/>
            <a:ext cx="8588771" cy="7620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lgn="ctr">
              <a:buNone/>
            </a:pPr>
            <a:r>
              <a:rPr lang="en-US" sz="2000" dirty="0" err="1">
                <a:latin typeface="Courier New" panose="02070309020205020404" pitchFamily="49" charset="0"/>
                <a:cs typeface="Courier New" panose="02070309020205020404" pitchFamily="49" charset="0"/>
              </a:rPr>
              <a:t>printf</a:t>
            </a:r>
            <a:r>
              <a:rPr lang="en-US" sz="2000" dirty="0">
                <a:latin typeface="Courier New" panose="02070309020205020404" pitchFamily="49" charset="0"/>
                <a:cs typeface="Courier New" panose="02070309020205020404" pitchFamily="49" charset="0"/>
              </a:rPr>
              <a:t>(“The square of %d is %d. \n”, </a:t>
            </a:r>
            <a:r>
              <a:rPr lang="en-US" sz="2000" dirty="0" err="1">
                <a:latin typeface="Courier New" panose="02070309020205020404" pitchFamily="49" charset="0"/>
                <a:cs typeface="Courier New" panose="02070309020205020404" pitchFamily="49" charset="0"/>
              </a:rPr>
              <a:t>num</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num</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num</a:t>
            </a:r>
            <a:r>
              <a:rPr lang="en-US" sz="2000" dirty="0">
                <a:latin typeface="Courier New" panose="02070309020205020404" pitchFamily="49" charset="0"/>
                <a:cs typeface="Courier New" panose="02070309020205020404" pitchFamily="49" charset="0"/>
              </a:rPr>
              <a:t>);</a:t>
            </a:r>
          </a:p>
        </p:txBody>
      </p:sp>
      <p:sp>
        <p:nvSpPr>
          <p:cNvPr id="2" name="Title 1"/>
          <p:cNvSpPr>
            <a:spLocks noGrp="1"/>
          </p:cNvSpPr>
          <p:nvPr>
            <p:ph type="title"/>
          </p:nvPr>
        </p:nvSpPr>
        <p:spPr/>
        <p:txBody>
          <a:bodyPr/>
          <a:lstStyle/>
          <a:p>
            <a:r>
              <a:rPr lang="en-US" dirty="0"/>
              <a:t>Formatted I/O</a:t>
            </a:r>
          </a:p>
        </p:txBody>
      </p:sp>
      <p:sp>
        <p:nvSpPr>
          <p:cNvPr id="3" name="Content Placeholder 2"/>
          <p:cNvSpPr>
            <a:spLocks noGrp="1"/>
          </p:cNvSpPr>
          <p:nvPr>
            <p:ph idx="1"/>
          </p:nvPr>
        </p:nvSpPr>
        <p:spPr/>
        <p:txBody>
          <a:bodyPr/>
          <a:lstStyle/>
          <a:p>
            <a:pPr marL="0" indent="0">
              <a:buNone/>
            </a:pPr>
            <a:r>
              <a:rPr lang="en-US" dirty="0" err="1"/>
              <a:t>printf</a:t>
            </a:r>
            <a:r>
              <a:rPr lang="en-US" dirty="0"/>
              <a:t>()</a:t>
            </a:r>
          </a:p>
          <a:p>
            <a:r>
              <a:rPr lang="en-US" dirty="0"/>
              <a:t>Conversion Character Explanation:</a:t>
            </a:r>
          </a:p>
        </p:txBody>
      </p:sp>
      <p:sp>
        <p:nvSpPr>
          <p:cNvPr id="6" name="Content Placeholder 2"/>
          <p:cNvSpPr txBox="1">
            <a:spLocks/>
          </p:cNvSpPr>
          <p:nvPr/>
        </p:nvSpPr>
        <p:spPr bwMode="auto">
          <a:xfrm>
            <a:off x="277615" y="2209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const</a:t>
            </a:r>
            <a:r>
              <a:rPr lang="en-US" sz="1600" dirty="0">
                <a:latin typeface="Courier New" panose="02070309020205020404" pitchFamily="49" charset="0"/>
                <a:cs typeface="Courier New" panose="02070309020205020404" pitchFamily="49" charset="0"/>
              </a:rPr>
              <a:t> char *format, expression-1, expression-2…)</a:t>
            </a:r>
          </a:p>
        </p:txBody>
      </p:sp>
      <p:sp>
        <p:nvSpPr>
          <p:cNvPr id="9" name="Content Placeholder 2"/>
          <p:cNvSpPr txBox="1">
            <a:spLocks/>
          </p:cNvSpPr>
          <p:nvPr/>
        </p:nvSpPr>
        <p:spPr bwMode="auto">
          <a:xfrm>
            <a:off x="277615" y="2667000"/>
            <a:ext cx="8588771" cy="2438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INITIALIZATION /////////////////</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num</a:t>
            </a:r>
            <a:r>
              <a:rPr lang="en-US" sz="1600" dirty="0">
                <a:latin typeface="Courier New" panose="02070309020205020404" pitchFamily="49" charset="0"/>
                <a:cs typeface="Courier New" panose="02070309020205020404" pitchFamily="49" charset="0"/>
              </a:rPr>
              <a:t> = 3;</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PRINTF STATEMENT ///////////////</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(“The square of %d is %d. \n”, </a:t>
            </a:r>
            <a:r>
              <a:rPr lang="en-US" sz="1600" dirty="0" err="1">
                <a:latin typeface="Courier New" panose="02070309020205020404" pitchFamily="49" charset="0"/>
                <a:cs typeface="Courier New" panose="02070309020205020404" pitchFamily="49" charset="0"/>
              </a:rPr>
              <a:t>num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num</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num</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EXPECTED OUTPUT ////////////////</a:t>
            </a:r>
          </a:p>
          <a:p>
            <a:pPr marL="0" indent="0">
              <a:buNone/>
            </a:pPr>
            <a:r>
              <a:rPr lang="en-US" sz="1600" dirty="0">
                <a:latin typeface="Courier New" panose="02070309020205020404" pitchFamily="49" charset="0"/>
                <a:cs typeface="Courier New" panose="02070309020205020404" pitchFamily="49" charset="0"/>
              </a:rPr>
              <a:t>The square of 3 is 9.</a:t>
            </a:r>
          </a:p>
        </p:txBody>
      </p:sp>
      <p:sp>
        <p:nvSpPr>
          <p:cNvPr id="10" name="Curved Right Arrow 9"/>
          <p:cNvSpPr/>
          <p:nvPr/>
        </p:nvSpPr>
        <p:spPr bwMode="auto">
          <a:xfrm rot="5400000">
            <a:off x="5981700" y="3695700"/>
            <a:ext cx="762000" cy="2971800"/>
          </a:xfrm>
          <a:prstGeom prst="curvedRightArrow">
            <a:avLst/>
          </a:prstGeom>
          <a:solidFill>
            <a:schemeClr val="accent2"/>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12" name="Left Bracket 11"/>
          <p:cNvSpPr/>
          <p:nvPr/>
        </p:nvSpPr>
        <p:spPr bwMode="auto">
          <a:xfrm rot="5400000">
            <a:off x="7467600" y="4772892"/>
            <a:ext cx="304800" cy="1371600"/>
          </a:xfrm>
          <a:prstGeom prst="leftBracket">
            <a:avLst/>
          </a:prstGeom>
          <a:gradFill>
            <a:gsLst>
              <a:gs pos="40000">
                <a:schemeClr val="accent2"/>
              </a:gs>
              <a:gs pos="97000">
                <a:schemeClr val="accent4"/>
              </a:gs>
            </a:gsLst>
            <a:lin ang="0" scaled="0"/>
          </a:gradFill>
          <a:ln w="254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15" name="Left Brace 14"/>
          <p:cNvSpPr/>
          <p:nvPr/>
        </p:nvSpPr>
        <p:spPr bwMode="auto">
          <a:xfrm rot="16200000">
            <a:off x="3524250" y="3868305"/>
            <a:ext cx="419099" cy="4267200"/>
          </a:xfrm>
          <a:prstGeom prst="leftBrace">
            <a:avLst/>
          </a:prstGeom>
          <a:noFill/>
          <a:ln w="25400" cap="flat" cmpd="sng" algn="ctr">
            <a:solidFill>
              <a:schemeClr val="bg1"/>
            </a:solidFill>
            <a:prstDash val="solid"/>
            <a:round/>
            <a:headEnd type="none" w="med" len="med"/>
            <a:tailEnd type="none" w="med" len="med"/>
          </a:ln>
          <a:effectLst/>
        </p:spPr>
        <p:txBody>
          <a:bodyPr vert="vert"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accent2"/>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accent2"/>
                </a:solidFill>
                <a:effectLst/>
                <a:latin typeface="Arial" charset="0"/>
              </a:rPr>
              <a:t>Format</a:t>
            </a:r>
          </a:p>
        </p:txBody>
      </p:sp>
      <p:sp>
        <p:nvSpPr>
          <p:cNvPr id="16" name="Left Brace 15"/>
          <p:cNvSpPr/>
          <p:nvPr/>
        </p:nvSpPr>
        <p:spPr bwMode="auto">
          <a:xfrm rot="16200000">
            <a:off x="6908687" y="4789168"/>
            <a:ext cx="419099" cy="2423160"/>
          </a:xfrm>
          <a:prstGeom prst="leftBrace">
            <a:avLst/>
          </a:prstGeom>
          <a:noFill/>
          <a:ln w="25400" cap="flat" cmpd="sng" algn="ctr">
            <a:solidFill>
              <a:schemeClr val="bg1"/>
            </a:solidFill>
            <a:prstDash val="solid"/>
            <a:round/>
            <a:headEnd type="none" w="med" len="med"/>
            <a:tailEnd type="none" w="med" len="med"/>
          </a:ln>
          <a:effectLst/>
        </p:spPr>
        <p:txBody>
          <a:bodyPr vert="vert"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accent2"/>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accent2"/>
                </a:solidFill>
                <a:effectLst/>
                <a:latin typeface="Arial" charset="0"/>
              </a:rPr>
              <a:t>Expressions</a:t>
            </a:r>
          </a:p>
        </p:txBody>
      </p:sp>
      <p:sp>
        <p:nvSpPr>
          <p:cNvPr id="5" name="Curved Right Arrow 4"/>
          <p:cNvSpPr/>
          <p:nvPr/>
        </p:nvSpPr>
        <p:spPr bwMode="auto">
          <a:xfrm rot="16200000" flipV="1">
            <a:off x="4838700" y="4914901"/>
            <a:ext cx="762000" cy="2667000"/>
          </a:xfrm>
          <a:prstGeom prst="curvedRightArrow">
            <a:avLst/>
          </a:prstGeom>
          <a:solidFill>
            <a:schemeClr val="accent2"/>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13" name="TextBox 12"/>
          <p:cNvSpPr txBox="1"/>
          <p:nvPr/>
        </p:nvSpPr>
        <p:spPr>
          <a:xfrm>
            <a:off x="-533400" y="3886200"/>
            <a:ext cx="10210800" cy="646331"/>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NOTE:  Ensure the expressions do not exceed </a:t>
            </a:r>
          </a:p>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the conversion characters</a:t>
            </a:r>
          </a:p>
        </p:txBody>
      </p:sp>
    </p:spTree>
    <p:extLst>
      <p:ext uri="{BB962C8B-B14F-4D97-AF65-F5344CB8AC3E}">
        <p14:creationId xmlns:p14="http://schemas.microsoft.com/office/powerpoint/2010/main" val="1768167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right)">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par>
                          <p:cTn id="25" fill="hold">
                            <p:stCondLst>
                              <p:cond delay="500"/>
                            </p:stCondLst>
                            <p:childTnLst>
                              <p:par>
                                <p:cTn id="26" presetID="22" presetClass="entr" presetSubtype="2"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right)">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5" grpId="0" animBg="1"/>
      <p:bldP spid="16" grpId="0" animBg="1"/>
      <p:bldP spid="5" grpId="0" animBg="1"/>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554038" y="1295400"/>
            <a:ext cx="8294687"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FontTx/>
              <a:buNone/>
            </a:pPr>
            <a:r>
              <a:rPr lang="en-US" kern="0" dirty="0" err="1"/>
              <a:t>printf</a:t>
            </a:r>
            <a:r>
              <a:rPr lang="en-US" kern="0" dirty="0"/>
              <a:t>()</a:t>
            </a:r>
          </a:p>
          <a:p>
            <a:r>
              <a:rPr lang="en-US" kern="0" dirty="0"/>
              <a:t>Precision (numbers):</a:t>
            </a:r>
          </a:p>
        </p:txBody>
      </p:sp>
      <p:sp>
        <p:nvSpPr>
          <p:cNvPr id="2" name="Title 1"/>
          <p:cNvSpPr>
            <a:spLocks noGrp="1"/>
          </p:cNvSpPr>
          <p:nvPr>
            <p:ph type="title"/>
          </p:nvPr>
        </p:nvSpPr>
        <p:spPr/>
        <p:txBody>
          <a:bodyPr/>
          <a:lstStyle/>
          <a:p>
            <a:r>
              <a:rPr lang="en-US" dirty="0"/>
              <a:t>Formatted I/O</a:t>
            </a:r>
          </a:p>
        </p:txBody>
      </p:sp>
      <p:sp>
        <p:nvSpPr>
          <p:cNvPr id="7" name="Content Placeholder 2"/>
          <p:cNvSpPr txBox="1">
            <a:spLocks/>
          </p:cNvSpPr>
          <p:nvPr/>
        </p:nvSpPr>
        <p:spPr bwMode="auto">
          <a:xfrm>
            <a:off x="277615" y="2209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lgn="ctr">
              <a:buNone/>
            </a:pPr>
            <a:r>
              <a:rPr lang="en-US" sz="1600" dirty="0">
                <a:latin typeface="Courier New" panose="02070309020205020404" pitchFamily="49" charset="0"/>
                <a:cs typeface="Courier New" panose="02070309020205020404" pitchFamily="49" charset="0"/>
              </a:rPr>
              <a:t>	%</a:t>
            </a:r>
            <a:r>
              <a:rPr lang="en-US" sz="1600" dirty="0">
                <a:solidFill>
                  <a:schemeClr val="accent3"/>
                </a:solidFill>
                <a:latin typeface="Courier New" panose="02070309020205020404" pitchFamily="49" charset="0"/>
                <a:cs typeface="Courier New" panose="02070309020205020404" pitchFamily="49" charset="0"/>
              </a:rPr>
              <a:t>[flags][field width]</a:t>
            </a:r>
            <a:r>
              <a:rPr lang="en-US" sz="1600" dirty="0">
                <a:latin typeface="Courier New" panose="02070309020205020404" pitchFamily="49" charset="0"/>
                <a:cs typeface="Courier New" panose="02070309020205020404" pitchFamily="49" charset="0"/>
              </a:rPr>
              <a:t>[.precision]specifier</a:t>
            </a:r>
          </a:p>
        </p:txBody>
      </p:sp>
      <p:sp>
        <p:nvSpPr>
          <p:cNvPr id="8" name="Content Placeholder 2"/>
          <p:cNvSpPr txBox="1">
            <a:spLocks/>
          </p:cNvSpPr>
          <p:nvPr/>
        </p:nvSpPr>
        <p:spPr bwMode="auto">
          <a:xfrm>
            <a:off x="277615" y="2667000"/>
            <a:ext cx="8588771" cy="25146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float </a:t>
            </a:r>
            <a:r>
              <a:rPr lang="en-US" sz="1600" dirty="0" err="1">
                <a:latin typeface="Courier New" panose="02070309020205020404" pitchFamily="49" charset="0"/>
                <a:cs typeface="Courier New" panose="02070309020205020404" pitchFamily="49" charset="0"/>
              </a:rPr>
              <a:t>someNum</a:t>
            </a:r>
            <a:r>
              <a:rPr lang="en-US" sz="1600" dirty="0">
                <a:latin typeface="Courier New" panose="02070309020205020404" pitchFamily="49" charset="0"/>
                <a:cs typeface="Courier New" panose="02070309020205020404" pitchFamily="49" charset="0"/>
              </a:rPr>
              <a:t> = 12.3456;		// Variable used as comparison</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(“%f”, </a:t>
            </a:r>
            <a:r>
              <a:rPr lang="en-US" sz="1600" dirty="0" err="1">
                <a:latin typeface="Courier New" panose="02070309020205020404" pitchFamily="49" charset="0"/>
                <a:cs typeface="Courier New" panose="02070309020205020404" pitchFamily="49" charset="0"/>
              </a:rPr>
              <a:t>someNum</a:t>
            </a:r>
            <a:r>
              <a:rPr lang="en-US" sz="1600" dirty="0">
                <a:latin typeface="Courier New" panose="02070309020205020404" pitchFamily="49" charset="0"/>
                <a:cs typeface="Courier New" panose="02070309020205020404" pitchFamily="49" charset="0"/>
              </a:rPr>
              <a:t>);			// 12.345600</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(“%.0f”, </a:t>
            </a:r>
            <a:r>
              <a:rPr lang="en-US" sz="1600" dirty="0" err="1">
                <a:latin typeface="Courier New" panose="02070309020205020404" pitchFamily="49" charset="0"/>
                <a:cs typeface="Courier New" panose="02070309020205020404" pitchFamily="49" charset="0"/>
              </a:rPr>
              <a:t>someNum</a:t>
            </a:r>
            <a:r>
              <a:rPr lang="en-US" sz="1600" dirty="0">
                <a:latin typeface="Courier New" panose="02070309020205020404" pitchFamily="49" charset="0"/>
                <a:cs typeface="Courier New" panose="02070309020205020404" pitchFamily="49" charset="0"/>
              </a:rPr>
              <a:t>);		// 12</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(“%.2f”, </a:t>
            </a:r>
            <a:r>
              <a:rPr lang="en-US" sz="1600" dirty="0" err="1">
                <a:latin typeface="Courier New" panose="02070309020205020404" pitchFamily="49" charset="0"/>
                <a:cs typeface="Courier New" panose="02070309020205020404" pitchFamily="49" charset="0"/>
              </a:rPr>
              <a:t>someNum</a:t>
            </a:r>
            <a:r>
              <a:rPr lang="en-US" sz="1600" dirty="0">
                <a:latin typeface="Courier New" panose="02070309020205020404" pitchFamily="49" charset="0"/>
                <a:cs typeface="Courier New" panose="02070309020205020404" pitchFamily="49" charset="0"/>
              </a:rPr>
              <a:t>);		// 12.35</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(“%.3f”, </a:t>
            </a:r>
            <a:r>
              <a:rPr lang="en-US" sz="1600" dirty="0" err="1">
                <a:latin typeface="Courier New" panose="02070309020205020404" pitchFamily="49" charset="0"/>
                <a:cs typeface="Courier New" panose="02070309020205020404" pitchFamily="49" charset="0"/>
              </a:rPr>
              <a:t>someNum</a:t>
            </a:r>
            <a:r>
              <a:rPr lang="en-US" sz="1600" dirty="0">
                <a:latin typeface="Courier New" panose="02070309020205020404" pitchFamily="49" charset="0"/>
                <a:cs typeface="Courier New" panose="02070309020205020404" pitchFamily="49" charset="0"/>
              </a:rPr>
              <a:t>);		// 12.346</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(“%.6f”, </a:t>
            </a:r>
            <a:r>
              <a:rPr lang="en-US" sz="1600" dirty="0" err="1">
                <a:latin typeface="Courier New" panose="02070309020205020404" pitchFamily="49" charset="0"/>
                <a:cs typeface="Courier New" panose="02070309020205020404" pitchFamily="49" charset="0"/>
              </a:rPr>
              <a:t>someNum</a:t>
            </a:r>
            <a:r>
              <a:rPr lang="en-US" sz="1600" dirty="0">
                <a:latin typeface="Courier New" panose="02070309020205020404" pitchFamily="49" charset="0"/>
                <a:cs typeface="Courier New" panose="02070309020205020404" pitchFamily="49" charset="0"/>
              </a:rPr>
              <a:t>);		// 12.345600</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(“%.20f”, </a:t>
            </a:r>
            <a:r>
              <a:rPr lang="en-US" sz="1600" dirty="0" err="1">
                <a:latin typeface="Courier New" panose="02070309020205020404" pitchFamily="49" charset="0"/>
                <a:cs typeface="Courier New" panose="02070309020205020404" pitchFamily="49" charset="0"/>
              </a:rPr>
              <a:t>someNum</a:t>
            </a:r>
            <a:r>
              <a:rPr lang="en-US" sz="1600" dirty="0">
                <a:latin typeface="Courier New" panose="02070309020205020404" pitchFamily="49" charset="0"/>
                <a:cs typeface="Courier New" panose="02070309020205020404" pitchFamily="49" charset="0"/>
              </a:rPr>
              <a:t>);		// 12.34560012817382800000</a:t>
            </a:r>
            <a:r>
              <a:rPr lang="en-US" sz="1600" baseline="300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11" name="TextBox 10"/>
          <p:cNvSpPr txBox="1"/>
          <p:nvPr/>
        </p:nvSpPr>
        <p:spPr>
          <a:xfrm>
            <a:off x="-533400" y="6139934"/>
            <a:ext cx="10210800" cy="246221"/>
          </a:xfrm>
          <a:prstGeom prst="rect">
            <a:avLst/>
          </a:prstGeom>
          <a:solidFill>
            <a:schemeClr val="accent4"/>
          </a:solidFill>
          <a:ln>
            <a:solidFill>
              <a:schemeClr val="bg1"/>
            </a:solidFill>
          </a:ln>
        </p:spPr>
        <p:txBody>
          <a:bodyPr wrap="square" rtlCol="0">
            <a:spAutoFit/>
          </a:bodyPr>
          <a:lstStyle/>
          <a:p>
            <a:pPr algn="ctr"/>
            <a:r>
              <a:rPr lang="en-US" sz="1000" b="1" baseline="30000"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r>
              <a:rPr lang="en-US" sz="1000" b="1"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Your specific output may differ considering </a:t>
            </a:r>
            <a:r>
              <a:rPr lang="en-US" sz="1000" b="1" dirty="0" err="1">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printf</a:t>
            </a:r>
            <a:r>
              <a:rPr lang="en-US" sz="1000" b="1"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has exceeded the bounds of your float and is printing garbage.</a:t>
            </a:r>
          </a:p>
        </p:txBody>
      </p:sp>
      <p:sp>
        <p:nvSpPr>
          <p:cNvPr id="13" name="TextBox 12"/>
          <p:cNvSpPr txBox="1"/>
          <p:nvPr/>
        </p:nvSpPr>
        <p:spPr>
          <a:xfrm>
            <a:off x="-533400" y="5650468"/>
            <a:ext cx="102108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NOTE:  The default precision for floating-point numbers is 6</a:t>
            </a:r>
          </a:p>
        </p:txBody>
      </p:sp>
    </p:spTree>
    <p:extLst>
      <p:ext uri="{BB962C8B-B14F-4D97-AF65-F5344CB8AC3E}">
        <p14:creationId xmlns:p14="http://schemas.microsoft.com/office/powerpoint/2010/main" val="495159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554038" y="1295400"/>
            <a:ext cx="8294687"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FontTx/>
              <a:buNone/>
            </a:pPr>
            <a:r>
              <a:rPr lang="en-US" kern="0" dirty="0" err="1"/>
              <a:t>printf</a:t>
            </a:r>
            <a:r>
              <a:rPr lang="en-US" kern="0" dirty="0"/>
              <a:t>()</a:t>
            </a:r>
          </a:p>
          <a:p>
            <a:r>
              <a:rPr lang="en-US" kern="0" dirty="0"/>
              <a:t>Precision (strings):</a:t>
            </a:r>
          </a:p>
        </p:txBody>
      </p:sp>
      <p:sp>
        <p:nvSpPr>
          <p:cNvPr id="2" name="Title 1"/>
          <p:cNvSpPr>
            <a:spLocks noGrp="1"/>
          </p:cNvSpPr>
          <p:nvPr>
            <p:ph type="title"/>
          </p:nvPr>
        </p:nvSpPr>
        <p:spPr/>
        <p:txBody>
          <a:bodyPr/>
          <a:lstStyle/>
          <a:p>
            <a:r>
              <a:rPr lang="en-US" dirty="0"/>
              <a:t>Formatted I/O</a:t>
            </a:r>
          </a:p>
        </p:txBody>
      </p:sp>
      <p:sp>
        <p:nvSpPr>
          <p:cNvPr id="7" name="Content Placeholder 2"/>
          <p:cNvSpPr txBox="1">
            <a:spLocks/>
          </p:cNvSpPr>
          <p:nvPr/>
        </p:nvSpPr>
        <p:spPr bwMode="auto">
          <a:xfrm>
            <a:off x="277615" y="2209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lgn="ctr">
              <a:buNone/>
            </a:pPr>
            <a:r>
              <a:rPr lang="en-US" sz="1600" dirty="0">
                <a:latin typeface="Courier New" panose="02070309020205020404" pitchFamily="49" charset="0"/>
                <a:cs typeface="Courier New" panose="02070309020205020404" pitchFamily="49" charset="0"/>
              </a:rPr>
              <a:t>	%</a:t>
            </a:r>
            <a:r>
              <a:rPr lang="en-US" sz="1600" dirty="0">
                <a:solidFill>
                  <a:schemeClr val="accent3"/>
                </a:solidFill>
                <a:latin typeface="Courier New" panose="02070309020205020404" pitchFamily="49" charset="0"/>
                <a:cs typeface="Courier New" panose="02070309020205020404" pitchFamily="49" charset="0"/>
              </a:rPr>
              <a:t>[flags][field width]</a:t>
            </a:r>
            <a:r>
              <a:rPr lang="en-US" sz="1600" dirty="0">
                <a:latin typeface="Courier New" panose="02070309020205020404" pitchFamily="49" charset="0"/>
                <a:cs typeface="Courier New" panose="02070309020205020404" pitchFamily="49" charset="0"/>
              </a:rPr>
              <a:t>[.precision]specifier</a:t>
            </a:r>
          </a:p>
        </p:txBody>
      </p:sp>
      <p:sp>
        <p:nvSpPr>
          <p:cNvPr id="8" name="Content Placeholder 2"/>
          <p:cNvSpPr txBox="1">
            <a:spLocks/>
          </p:cNvSpPr>
          <p:nvPr/>
        </p:nvSpPr>
        <p:spPr bwMode="auto">
          <a:xfrm>
            <a:off x="277615" y="2667000"/>
            <a:ext cx="8588771" cy="25146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myStr</a:t>
            </a:r>
            <a:r>
              <a:rPr lang="en-US" sz="1600" dirty="0">
                <a:latin typeface="Courier New" panose="02070309020205020404" pitchFamily="49" charset="0"/>
                <a:cs typeface="Courier New" panose="02070309020205020404" pitchFamily="49" charset="0"/>
              </a:rPr>
              <a:t>[] = {“Hello world!”};	// </a:t>
            </a:r>
            <a:r>
              <a:rPr lang="en-US" sz="1600" dirty="0" err="1">
                <a:latin typeface="Courier New" panose="02070309020205020404" pitchFamily="49" charset="0"/>
                <a:cs typeface="Courier New" panose="02070309020205020404" pitchFamily="49" charset="0"/>
              </a:rPr>
              <a:t>Nul</a:t>
            </a:r>
            <a:r>
              <a:rPr lang="en-US" sz="1600" dirty="0">
                <a:latin typeface="Courier New" panose="02070309020205020404" pitchFamily="49" charset="0"/>
                <a:cs typeface="Courier New" panose="02070309020205020404" pitchFamily="49" charset="0"/>
              </a:rPr>
              <a:t> terminated string</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(“%s”, </a:t>
            </a:r>
            <a:r>
              <a:rPr lang="en-US" sz="1600" dirty="0" err="1">
                <a:latin typeface="Courier New" panose="02070309020205020404" pitchFamily="49" charset="0"/>
                <a:cs typeface="Courier New" panose="02070309020205020404" pitchFamily="49" charset="0"/>
              </a:rPr>
              <a:t>myStr</a:t>
            </a:r>
            <a:r>
              <a:rPr lang="en-US" sz="1600" dirty="0">
                <a:latin typeface="Courier New" panose="02070309020205020404" pitchFamily="49" charset="0"/>
                <a:cs typeface="Courier New" panose="02070309020205020404" pitchFamily="49" charset="0"/>
              </a:rPr>
              <a:t>);			// Hello world!</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(“%.12s”, </a:t>
            </a:r>
            <a:r>
              <a:rPr lang="en-US" sz="1600" dirty="0" err="1">
                <a:latin typeface="Courier New" panose="02070309020205020404" pitchFamily="49" charset="0"/>
                <a:cs typeface="Courier New" panose="02070309020205020404" pitchFamily="49" charset="0"/>
              </a:rPr>
              <a:t>myStr</a:t>
            </a:r>
            <a:r>
              <a:rPr lang="en-US" sz="1600" dirty="0">
                <a:latin typeface="Courier New" panose="02070309020205020404" pitchFamily="49" charset="0"/>
                <a:cs typeface="Courier New" panose="02070309020205020404" pitchFamily="49" charset="0"/>
              </a:rPr>
              <a:t>);		// Hello world!</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(“%.11s”, </a:t>
            </a:r>
            <a:r>
              <a:rPr lang="en-US" sz="1600" dirty="0" err="1">
                <a:latin typeface="Courier New" panose="02070309020205020404" pitchFamily="49" charset="0"/>
                <a:cs typeface="Courier New" panose="02070309020205020404" pitchFamily="49" charset="0"/>
              </a:rPr>
              <a:t>myStr</a:t>
            </a:r>
            <a:r>
              <a:rPr lang="en-US" sz="1600" dirty="0">
                <a:latin typeface="Courier New" panose="02070309020205020404" pitchFamily="49" charset="0"/>
                <a:cs typeface="Courier New" panose="02070309020205020404" pitchFamily="49" charset="0"/>
              </a:rPr>
              <a:t>);		// Hello world</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(“%.5s”, </a:t>
            </a:r>
            <a:r>
              <a:rPr lang="en-US" sz="1600" dirty="0" err="1">
                <a:latin typeface="Courier New" panose="02070309020205020404" pitchFamily="49" charset="0"/>
                <a:cs typeface="Courier New" panose="02070309020205020404" pitchFamily="49" charset="0"/>
              </a:rPr>
              <a:t>myStr</a:t>
            </a:r>
            <a:r>
              <a:rPr lang="en-US" sz="1600" dirty="0">
                <a:latin typeface="Courier New" panose="02070309020205020404" pitchFamily="49" charset="0"/>
                <a:cs typeface="Courier New" panose="02070309020205020404" pitchFamily="49" charset="0"/>
              </a:rPr>
              <a:t>);			// Hello</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(“%.0s”, </a:t>
            </a:r>
            <a:r>
              <a:rPr lang="en-US" sz="1600" dirty="0" err="1">
                <a:latin typeface="Courier New" panose="02070309020205020404" pitchFamily="49" charset="0"/>
                <a:cs typeface="Courier New" panose="02070309020205020404" pitchFamily="49" charset="0"/>
              </a:rPr>
              <a:t>myStr</a:t>
            </a:r>
            <a:r>
              <a:rPr lang="en-US" sz="1600" dirty="0">
                <a:latin typeface="Courier New" panose="02070309020205020404" pitchFamily="49" charset="0"/>
                <a:cs typeface="Courier New" panose="02070309020205020404" pitchFamily="49" charset="0"/>
              </a:rPr>
              <a:t>);			// </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(“%.1000s”, </a:t>
            </a:r>
            <a:r>
              <a:rPr lang="en-US" sz="1600" dirty="0" err="1">
                <a:latin typeface="Courier New" panose="02070309020205020404" pitchFamily="49" charset="0"/>
                <a:cs typeface="Courier New" panose="02070309020205020404" pitchFamily="49" charset="0"/>
              </a:rPr>
              <a:t>myStr</a:t>
            </a:r>
            <a:r>
              <a:rPr lang="en-US" sz="1600" dirty="0">
                <a:latin typeface="Courier New" panose="02070309020205020404" pitchFamily="49" charset="0"/>
                <a:cs typeface="Courier New" panose="02070309020205020404" pitchFamily="49" charset="0"/>
              </a:rPr>
              <a:t>);		// Hello world!</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12" name="TextBox 11"/>
          <p:cNvSpPr txBox="1"/>
          <p:nvPr/>
        </p:nvSpPr>
        <p:spPr>
          <a:xfrm>
            <a:off x="-533400" y="6139934"/>
            <a:ext cx="102108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NOTE:  This “</a:t>
            </a:r>
            <a:r>
              <a:rPr lang="en-US"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myStr</a:t>
            </a: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is dimension 13 and </a:t>
            </a:r>
            <a:r>
              <a:rPr lang="en-US"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nul</a:t>
            </a: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-terminated</a:t>
            </a:r>
          </a:p>
        </p:txBody>
      </p:sp>
    </p:spTree>
    <p:extLst>
      <p:ext uri="{BB962C8B-B14F-4D97-AF65-F5344CB8AC3E}">
        <p14:creationId xmlns:p14="http://schemas.microsoft.com/office/powerpoint/2010/main" val="31775775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554038" y="1295400"/>
            <a:ext cx="8294687"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FontTx/>
              <a:buNone/>
            </a:pPr>
            <a:r>
              <a:rPr lang="en-US" kern="0" dirty="0" err="1"/>
              <a:t>printf</a:t>
            </a:r>
            <a:r>
              <a:rPr lang="en-US" kern="0" dirty="0"/>
              <a:t>()</a:t>
            </a:r>
          </a:p>
          <a:p>
            <a:r>
              <a:rPr lang="en-US" kern="0" dirty="0"/>
              <a:t>Field Width (numbers):</a:t>
            </a:r>
          </a:p>
        </p:txBody>
      </p:sp>
      <p:sp>
        <p:nvSpPr>
          <p:cNvPr id="2" name="Title 1"/>
          <p:cNvSpPr>
            <a:spLocks noGrp="1"/>
          </p:cNvSpPr>
          <p:nvPr>
            <p:ph type="title"/>
          </p:nvPr>
        </p:nvSpPr>
        <p:spPr/>
        <p:txBody>
          <a:bodyPr/>
          <a:lstStyle/>
          <a:p>
            <a:r>
              <a:rPr lang="en-US" dirty="0"/>
              <a:t>Formatted I/O</a:t>
            </a:r>
          </a:p>
        </p:txBody>
      </p:sp>
      <p:sp>
        <p:nvSpPr>
          <p:cNvPr id="7" name="Content Placeholder 2"/>
          <p:cNvSpPr txBox="1">
            <a:spLocks/>
          </p:cNvSpPr>
          <p:nvPr/>
        </p:nvSpPr>
        <p:spPr bwMode="auto">
          <a:xfrm>
            <a:off x="277615" y="2209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lgn="ctr">
              <a:buNone/>
            </a:pPr>
            <a:r>
              <a:rPr lang="en-US" sz="1600" dirty="0">
                <a:latin typeface="Courier New" panose="02070309020205020404" pitchFamily="49" charset="0"/>
                <a:cs typeface="Courier New" panose="02070309020205020404" pitchFamily="49" charset="0"/>
              </a:rPr>
              <a:t>	%</a:t>
            </a:r>
            <a:r>
              <a:rPr lang="en-US" sz="1600" dirty="0">
                <a:solidFill>
                  <a:schemeClr val="accent3"/>
                </a:solidFill>
                <a:latin typeface="Courier New" panose="02070309020205020404" pitchFamily="49" charset="0"/>
                <a:cs typeface="Courier New" panose="02070309020205020404" pitchFamily="49" charset="0"/>
              </a:rPr>
              <a:t>[flags]</a:t>
            </a:r>
            <a:r>
              <a:rPr lang="en-US" sz="1600" dirty="0">
                <a:latin typeface="Courier New" panose="02070309020205020404" pitchFamily="49" charset="0"/>
                <a:cs typeface="Courier New" panose="02070309020205020404" pitchFamily="49" charset="0"/>
              </a:rPr>
              <a:t>[field width]</a:t>
            </a:r>
            <a:r>
              <a:rPr lang="en-US" sz="1600" dirty="0">
                <a:solidFill>
                  <a:schemeClr val="accent3"/>
                </a:solidFill>
                <a:latin typeface="Courier New" panose="02070309020205020404" pitchFamily="49" charset="0"/>
                <a:cs typeface="Courier New" panose="02070309020205020404" pitchFamily="49" charset="0"/>
              </a:rPr>
              <a:t>[.precision]</a:t>
            </a:r>
            <a:r>
              <a:rPr lang="en-US" sz="1600" dirty="0">
                <a:latin typeface="Courier New" panose="02070309020205020404" pitchFamily="49" charset="0"/>
                <a:cs typeface="Courier New" panose="02070309020205020404" pitchFamily="49" charset="0"/>
              </a:rPr>
              <a:t>specifier</a:t>
            </a:r>
          </a:p>
        </p:txBody>
      </p:sp>
      <p:sp>
        <p:nvSpPr>
          <p:cNvPr id="8" name="Content Placeholder 2"/>
          <p:cNvSpPr txBox="1">
            <a:spLocks/>
          </p:cNvSpPr>
          <p:nvPr/>
        </p:nvSpPr>
        <p:spPr bwMode="auto">
          <a:xfrm>
            <a:off x="277615" y="2667000"/>
            <a:ext cx="8588771" cy="29718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float </a:t>
            </a:r>
            <a:r>
              <a:rPr lang="en-US" sz="1600" dirty="0" err="1">
                <a:latin typeface="Courier New" panose="02070309020205020404" pitchFamily="49" charset="0"/>
                <a:cs typeface="Courier New" panose="02070309020205020404" pitchFamily="49" charset="0"/>
              </a:rPr>
              <a:t>someNum</a:t>
            </a:r>
            <a:r>
              <a:rPr lang="en-US" sz="1600" dirty="0">
                <a:latin typeface="Courier New" panose="02070309020205020404" pitchFamily="49" charset="0"/>
                <a:cs typeface="Courier New" panose="02070309020205020404" pitchFamily="49" charset="0"/>
              </a:rPr>
              <a:t> = 12.3456;		// Variable used as comparison</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(“%f”, </a:t>
            </a:r>
            <a:r>
              <a:rPr lang="en-US" sz="1600" dirty="0" err="1">
                <a:latin typeface="Courier New" panose="02070309020205020404" pitchFamily="49" charset="0"/>
                <a:cs typeface="Courier New" panose="02070309020205020404" pitchFamily="49" charset="0"/>
              </a:rPr>
              <a:t>someNum</a:t>
            </a:r>
            <a:r>
              <a:rPr lang="en-US" sz="1600" dirty="0">
                <a:latin typeface="Courier New" panose="02070309020205020404" pitchFamily="49" charset="0"/>
                <a:cs typeface="Courier New" panose="02070309020205020404" pitchFamily="49" charset="0"/>
              </a:rPr>
              <a:t>);			// 12.345600</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(“%0f”, </a:t>
            </a:r>
            <a:r>
              <a:rPr lang="en-US" sz="1600" dirty="0" err="1">
                <a:latin typeface="Courier New" panose="02070309020205020404" pitchFamily="49" charset="0"/>
                <a:cs typeface="Courier New" panose="02070309020205020404" pitchFamily="49" charset="0"/>
              </a:rPr>
              <a:t>someNum</a:t>
            </a:r>
            <a:r>
              <a:rPr lang="en-US" sz="1600" dirty="0">
                <a:latin typeface="Courier New" panose="02070309020205020404" pitchFamily="49" charset="0"/>
                <a:cs typeface="Courier New" panose="02070309020205020404" pitchFamily="49" charset="0"/>
              </a:rPr>
              <a:t>);		// 12.345600</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(“%2f”, </a:t>
            </a:r>
            <a:r>
              <a:rPr lang="en-US" sz="1600" dirty="0" err="1">
                <a:latin typeface="Courier New" panose="02070309020205020404" pitchFamily="49" charset="0"/>
                <a:cs typeface="Courier New" panose="02070309020205020404" pitchFamily="49" charset="0"/>
              </a:rPr>
              <a:t>someNum</a:t>
            </a:r>
            <a:r>
              <a:rPr lang="en-US" sz="1600" dirty="0">
                <a:latin typeface="Courier New" panose="02070309020205020404" pitchFamily="49" charset="0"/>
                <a:cs typeface="Courier New" panose="02070309020205020404" pitchFamily="49" charset="0"/>
              </a:rPr>
              <a:t>);		// 12.345600</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(“%4f”, </a:t>
            </a:r>
            <a:r>
              <a:rPr lang="en-US" sz="1600" dirty="0" err="1">
                <a:latin typeface="Courier New" panose="02070309020205020404" pitchFamily="49" charset="0"/>
                <a:cs typeface="Courier New" panose="02070309020205020404" pitchFamily="49" charset="0"/>
              </a:rPr>
              <a:t>someNum</a:t>
            </a:r>
            <a:r>
              <a:rPr lang="en-US" sz="1600" dirty="0">
                <a:latin typeface="Courier New" panose="02070309020205020404" pitchFamily="49" charset="0"/>
                <a:cs typeface="Courier New" panose="02070309020205020404" pitchFamily="49" charset="0"/>
              </a:rPr>
              <a:t>);		// 12.345600</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(“%8f”, </a:t>
            </a:r>
            <a:r>
              <a:rPr lang="en-US" sz="1600" dirty="0" err="1">
                <a:latin typeface="Courier New" panose="02070309020205020404" pitchFamily="49" charset="0"/>
                <a:cs typeface="Courier New" panose="02070309020205020404" pitchFamily="49" charset="0"/>
              </a:rPr>
              <a:t>someNum</a:t>
            </a:r>
            <a:r>
              <a:rPr lang="en-US" sz="1600" dirty="0">
                <a:latin typeface="Courier New" panose="02070309020205020404" pitchFamily="49" charset="0"/>
                <a:cs typeface="Courier New" panose="02070309020205020404" pitchFamily="49" charset="0"/>
              </a:rPr>
              <a:t>);		// 12.345600</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(“%16f”, </a:t>
            </a:r>
            <a:r>
              <a:rPr lang="en-US" sz="1600" dirty="0" err="1">
                <a:latin typeface="Courier New" panose="02070309020205020404" pitchFamily="49" charset="0"/>
                <a:cs typeface="Courier New" panose="02070309020205020404" pitchFamily="49" charset="0"/>
              </a:rPr>
              <a:t>someNum</a:t>
            </a:r>
            <a:r>
              <a:rPr lang="en-US" sz="1600" dirty="0">
                <a:latin typeface="Courier New" panose="02070309020205020404" pitchFamily="49" charset="0"/>
                <a:cs typeface="Courier New" panose="02070309020205020404" pitchFamily="49" charset="0"/>
              </a:rPr>
              <a:t>);		//        12.345600</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(“%25f”, </a:t>
            </a:r>
            <a:r>
              <a:rPr lang="en-US" sz="1600" dirty="0" err="1">
                <a:latin typeface="Courier New" panose="02070309020205020404" pitchFamily="49" charset="0"/>
                <a:cs typeface="Courier New" panose="02070309020205020404" pitchFamily="49" charset="0"/>
              </a:rPr>
              <a:t>someNum</a:t>
            </a:r>
            <a:r>
              <a:rPr lang="en-US" sz="1600" dirty="0">
                <a:latin typeface="Courier New" panose="02070309020205020404" pitchFamily="49" charset="0"/>
                <a:cs typeface="Courier New" panose="02070309020205020404" pitchFamily="49" charset="0"/>
              </a:rPr>
              <a:t>);		//                 12.345600</a:t>
            </a:r>
          </a:p>
          <a:p>
            <a:pPr marL="0" indent="0">
              <a:buNone/>
            </a:pPr>
            <a:endParaRPr lang="en-US" sz="1600" baseline="300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9" name="Content Placeholder 2"/>
          <p:cNvSpPr txBox="1">
            <a:spLocks/>
          </p:cNvSpPr>
          <p:nvPr/>
        </p:nvSpPr>
        <p:spPr bwMode="auto">
          <a:xfrm>
            <a:off x="277615" y="3810000"/>
            <a:ext cx="8588771" cy="609600"/>
          </a:xfrm>
          <a:prstGeom prst="rect">
            <a:avLst/>
          </a:prstGeom>
          <a:solidFill>
            <a:srgbClr val="FF9933"/>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    |    |    |    |    |</a:t>
            </a:r>
          </a:p>
          <a:p>
            <a:pPr marL="0" indent="0">
              <a:buNone/>
            </a:pPr>
            <a:r>
              <a:rPr lang="en-US" sz="1600" dirty="0">
                <a:latin typeface="Courier New" panose="02070309020205020404" pitchFamily="49" charset="0"/>
                <a:cs typeface="Courier New" panose="02070309020205020404" pitchFamily="49" charset="0"/>
              </a:rPr>
              <a:t>Field Position #			  |1234567890123456789012345678</a:t>
            </a:r>
          </a:p>
        </p:txBody>
      </p:sp>
      <p:sp>
        <p:nvSpPr>
          <p:cNvPr id="10" name="Content Placeholder 2"/>
          <p:cNvSpPr txBox="1">
            <a:spLocks/>
          </p:cNvSpPr>
          <p:nvPr/>
        </p:nvSpPr>
        <p:spPr bwMode="auto">
          <a:xfrm>
            <a:off x="277615" y="5334000"/>
            <a:ext cx="8588771" cy="609600"/>
          </a:xfrm>
          <a:prstGeom prst="rect">
            <a:avLst/>
          </a:prstGeom>
          <a:solidFill>
            <a:srgbClr val="FF9933"/>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    |    |    |    |    |</a:t>
            </a:r>
          </a:p>
          <a:p>
            <a:pPr marL="0" indent="0">
              <a:buNone/>
            </a:pPr>
            <a:r>
              <a:rPr lang="en-US" sz="1600" dirty="0">
                <a:latin typeface="Courier New" panose="02070309020205020404" pitchFamily="49" charset="0"/>
                <a:cs typeface="Courier New" panose="02070309020205020404" pitchFamily="49" charset="0"/>
              </a:rPr>
              <a:t>Field Position #			  |1234567890123456789012345678</a:t>
            </a:r>
          </a:p>
        </p:txBody>
      </p:sp>
    </p:spTree>
    <p:extLst>
      <p:ext uri="{BB962C8B-B14F-4D97-AF65-F5344CB8AC3E}">
        <p14:creationId xmlns:p14="http://schemas.microsoft.com/office/powerpoint/2010/main" val="317824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bwMode="auto">
          <a:xfrm>
            <a:off x="277615" y="2667000"/>
            <a:ext cx="8588771" cy="29718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myStr</a:t>
            </a:r>
            <a:r>
              <a:rPr lang="en-US" sz="1600" dirty="0">
                <a:latin typeface="Courier New" panose="02070309020205020404" pitchFamily="49" charset="0"/>
                <a:cs typeface="Courier New" panose="02070309020205020404" pitchFamily="49" charset="0"/>
              </a:rPr>
              <a:t>[] = {“Hello world!”};	// </a:t>
            </a:r>
            <a:r>
              <a:rPr lang="en-US" sz="1600" dirty="0" err="1">
                <a:latin typeface="Courier New" panose="02070309020205020404" pitchFamily="49" charset="0"/>
                <a:cs typeface="Courier New" panose="02070309020205020404" pitchFamily="49" charset="0"/>
              </a:rPr>
              <a:t>Nul</a:t>
            </a:r>
            <a:r>
              <a:rPr lang="en-US" sz="1600" dirty="0">
                <a:latin typeface="Courier New" panose="02070309020205020404" pitchFamily="49" charset="0"/>
                <a:cs typeface="Courier New" panose="02070309020205020404" pitchFamily="49" charset="0"/>
              </a:rPr>
              <a:t> terminated string</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(“%s”, </a:t>
            </a:r>
            <a:r>
              <a:rPr lang="en-US" sz="1600" dirty="0" err="1">
                <a:latin typeface="Courier New" panose="02070309020205020404" pitchFamily="49" charset="0"/>
                <a:cs typeface="Courier New" panose="02070309020205020404" pitchFamily="49" charset="0"/>
              </a:rPr>
              <a:t>myStr</a:t>
            </a:r>
            <a:r>
              <a:rPr lang="en-US" sz="1600" dirty="0">
                <a:latin typeface="Courier New" panose="02070309020205020404" pitchFamily="49" charset="0"/>
                <a:cs typeface="Courier New" panose="02070309020205020404" pitchFamily="49" charset="0"/>
              </a:rPr>
              <a:t>);			// Hello world!</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(“%0s”, </a:t>
            </a:r>
            <a:r>
              <a:rPr lang="en-US" sz="1600" dirty="0" err="1">
                <a:latin typeface="Courier New" panose="02070309020205020404" pitchFamily="49" charset="0"/>
                <a:cs typeface="Courier New" panose="02070309020205020404" pitchFamily="49" charset="0"/>
              </a:rPr>
              <a:t>myStr</a:t>
            </a:r>
            <a:r>
              <a:rPr lang="en-US" sz="1600" dirty="0">
                <a:latin typeface="Courier New" panose="02070309020205020404" pitchFamily="49" charset="0"/>
                <a:cs typeface="Courier New" panose="02070309020205020404" pitchFamily="49" charset="0"/>
              </a:rPr>
              <a:t>);			// Hello world! </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(“%2s”, </a:t>
            </a:r>
            <a:r>
              <a:rPr lang="en-US" sz="1600" dirty="0" err="1">
                <a:latin typeface="Courier New" panose="02070309020205020404" pitchFamily="49" charset="0"/>
                <a:cs typeface="Courier New" panose="02070309020205020404" pitchFamily="49" charset="0"/>
              </a:rPr>
              <a:t>myStr</a:t>
            </a:r>
            <a:r>
              <a:rPr lang="en-US" sz="1600" dirty="0">
                <a:latin typeface="Courier New" panose="02070309020205020404" pitchFamily="49" charset="0"/>
                <a:cs typeface="Courier New" panose="02070309020205020404" pitchFamily="49" charset="0"/>
              </a:rPr>
              <a:t>);			// Hello world!</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(“%4s”, </a:t>
            </a:r>
            <a:r>
              <a:rPr lang="en-US" sz="1600" dirty="0" err="1">
                <a:latin typeface="Courier New" panose="02070309020205020404" pitchFamily="49" charset="0"/>
                <a:cs typeface="Courier New" panose="02070309020205020404" pitchFamily="49" charset="0"/>
              </a:rPr>
              <a:t>myStr</a:t>
            </a:r>
            <a:r>
              <a:rPr lang="en-US" sz="1600" dirty="0">
                <a:latin typeface="Courier New" panose="02070309020205020404" pitchFamily="49" charset="0"/>
                <a:cs typeface="Courier New" panose="02070309020205020404" pitchFamily="49" charset="0"/>
              </a:rPr>
              <a:t>);			// Hello world!</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(“%8s”, </a:t>
            </a:r>
            <a:r>
              <a:rPr lang="en-US" sz="1600" dirty="0" err="1">
                <a:latin typeface="Courier New" panose="02070309020205020404" pitchFamily="49" charset="0"/>
                <a:cs typeface="Courier New" panose="02070309020205020404" pitchFamily="49" charset="0"/>
              </a:rPr>
              <a:t>myStr</a:t>
            </a:r>
            <a:r>
              <a:rPr lang="en-US" sz="1600" dirty="0">
                <a:latin typeface="Courier New" panose="02070309020205020404" pitchFamily="49" charset="0"/>
                <a:cs typeface="Courier New" panose="02070309020205020404" pitchFamily="49" charset="0"/>
              </a:rPr>
              <a:t>);			// Hello world!</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(“%16s”, </a:t>
            </a:r>
            <a:r>
              <a:rPr lang="en-US" sz="1600" dirty="0" err="1">
                <a:latin typeface="Courier New" panose="02070309020205020404" pitchFamily="49" charset="0"/>
                <a:cs typeface="Courier New" panose="02070309020205020404" pitchFamily="49" charset="0"/>
              </a:rPr>
              <a:t>myStr</a:t>
            </a:r>
            <a:r>
              <a:rPr lang="en-US" sz="1600" dirty="0">
                <a:latin typeface="Courier New" panose="02070309020205020404" pitchFamily="49" charset="0"/>
                <a:cs typeface="Courier New" panose="02070309020205020404" pitchFamily="49" charset="0"/>
              </a:rPr>
              <a:t>);			//     Hello world!</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(“%26s”, </a:t>
            </a:r>
            <a:r>
              <a:rPr lang="en-US" sz="1600" dirty="0" err="1">
                <a:latin typeface="Courier New" panose="02070309020205020404" pitchFamily="49" charset="0"/>
                <a:cs typeface="Courier New" panose="02070309020205020404" pitchFamily="49" charset="0"/>
              </a:rPr>
              <a:t>myStr</a:t>
            </a:r>
            <a:r>
              <a:rPr lang="en-US" sz="1600" dirty="0">
                <a:latin typeface="Courier New" panose="02070309020205020404" pitchFamily="49" charset="0"/>
                <a:cs typeface="Courier New" panose="02070309020205020404" pitchFamily="49" charset="0"/>
              </a:rPr>
              <a:t>);			//               Hello world!</a:t>
            </a:r>
          </a:p>
          <a:p>
            <a:pPr marL="0" indent="0">
              <a:buNone/>
            </a:pPr>
            <a:endParaRPr lang="en-US" sz="1600" baseline="300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6" name="Content Placeholder 2"/>
          <p:cNvSpPr txBox="1">
            <a:spLocks/>
          </p:cNvSpPr>
          <p:nvPr/>
        </p:nvSpPr>
        <p:spPr bwMode="auto">
          <a:xfrm>
            <a:off x="554038" y="1295400"/>
            <a:ext cx="8294687"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FontTx/>
              <a:buNone/>
            </a:pPr>
            <a:r>
              <a:rPr lang="en-US" kern="0" dirty="0" err="1"/>
              <a:t>printf</a:t>
            </a:r>
            <a:r>
              <a:rPr lang="en-US" kern="0" dirty="0"/>
              <a:t>()</a:t>
            </a:r>
          </a:p>
          <a:p>
            <a:r>
              <a:rPr lang="en-US" kern="0" dirty="0"/>
              <a:t>Field Width (strings):</a:t>
            </a:r>
          </a:p>
        </p:txBody>
      </p:sp>
      <p:sp>
        <p:nvSpPr>
          <p:cNvPr id="2" name="Title 1"/>
          <p:cNvSpPr>
            <a:spLocks noGrp="1"/>
          </p:cNvSpPr>
          <p:nvPr>
            <p:ph type="title"/>
          </p:nvPr>
        </p:nvSpPr>
        <p:spPr/>
        <p:txBody>
          <a:bodyPr/>
          <a:lstStyle/>
          <a:p>
            <a:r>
              <a:rPr lang="en-US" dirty="0"/>
              <a:t>Formatted I/O</a:t>
            </a:r>
          </a:p>
        </p:txBody>
      </p:sp>
      <p:sp>
        <p:nvSpPr>
          <p:cNvPr id="7" name="Content Placeholder 2"/>
          <p:cNvSpPr txBox="1">
            <a:spLocks/>
          </p:cNvSpPr>
          <p:nvPr/>
        </p:nvSpPr>
        <p:spPr bwMode="auto">
          <a:xfrm>
            <a:off x="277615" y="2209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lgn="ctr">
              <a:buNone/>
            </a:pPr>
            <a:r>
              <a:rPr lang="en-US" sz="1600" dirty="0">
                <a:latin typeface="Courier New" panose="02070309020205020404" pitchFamily="49" charset="0"/>
                <a:cs typeface="Courier New" panose="02070309020205020404" pitchFamily="49" charset="0"/>
              </a:rPr>
              <a:t>	%</a:t>
            </a:r>
            <a:r>
              <a:rPr lang="en-US" sz="1600" dirty="0">
                <a:solidFill>
                  <a:schemeClr val="accent3"/>
                </a:solidFill>
                <a:latin typeface="Courier New" panose="02070309020205020404" pitchFamily="49" charset="0"/>
                <a:cs typeface="Courier New" panose="02070309020205020404" pitchFamily="49" charset="0"/>
              </a:rPr>
              <a:t>[flags]</a:t>
            </a:r>
            <a:r>
              <a:rPr lang="en-US" sz="1600" dirty="0">
                <a:latin typeface="Courier New" panose="02070309020205020404" pitchFamily="49" charset="0"/>
                <a:cs typeface="Courier New" panose="02070309020205020404" pitchFamily="49" charset="0"/>
              </a:rPr>
              <a:t>[field width]</a:t>
            </a:r>
            <a:r>
              <a:rPr lang="en-US" sz="1600" dirty="0">
                <a:solidFill>
                  <a:schemeClr val="accent3"/>
                </a:solidFill>
                <a:latin typeface="Courier New" panose="02070309020205020404" pitchFamily="49" charset="0"/>
                <a:cs typeface="Courier New" panose="02070309020205020404" pitchFamily="49" charset="0"/>
              </a:rPr>
              <a:t>[.precision]</a:t>
            </a:r>
            <a:r>
              <a:rPr lang="en-US" sz="1600" dirty="0">
                <a:latin typeface="Courier New" panose="02070309020205020404" pitchFamily="49" charset="0"/>
                <a:cs typeface="Courier New" panose="02070309020205020404" pitchFamily="49" charset="0"/>
              </a:rPr>
              <a:t>specifier</a:t>
            </a:r>
          </a:p>
        </p:txBody>
      </p:sp>
      <p:sp>
        <p:nvSpPr>
          <p:cNvPr id="9" name="Content Placeholder 2"/>
          <p:cNvSpPr txBox="1">
            <a:spLocks/>
          </p:cNvSpPr>
          <p:nvPr/>
        </p:nvSpPr>
        <p:spPr bwMode="auto">
          <a:xfrm>
            <a:off x="277615" y="3810000"/>
            <a:ext cx="8588771" cy="609600"/>
          </a:xfrm>
          <a:prstGeom prst="rect">
            <a:avLst/>
          </a:prstGeom>
          <a:solidFill>
            <a:srgbClr val="FF9933"/>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    |    |    |    |    |</a:t>
            </a:r>
          </a:p>
          <a:p>
            <a:pPr marL="0" indent="0">
              <a:buNone/>
            </a:pPr>
            <a:r>
              <a:rPr lang="en-US" sz="1600" dirty="0">
                <a:latin typeface="Courier New" panose="02070309020205020404" pitchFamily="49" charset="0"/>
                <a:cs typeface="Courier New" panose="02070309020205020404" pitchFamily="49" charset="0"/>
              </a:rPr>
              <a:t>Field Position #			  |1234567890123456789012345678</a:t>
            </a:r>
          </a:p>
        </p:txBody>
      </p:sp>
      <p:sp>
        <p:nvSpPr>
          <p:cNvPr id="10" name="Content Placeholder 2"/>
          <p:cNvSpPr txBox="1">
            <a:spLocks/>
          </p:cNvSpPr>
          <p:nvPr/>
        </p:nvSpPr>
        <p:spPr bwMode="auto">
          <a:xfrm>
            <a:off x="277615" y="5334000"/>
            <a:ext cx="8588771" cy="609600"/>
          </a:xfrm>
          <a:prstGeom prst="rect">
            <a:avLst/>
          </a:prstGeom>
          <a:solidFill>
            <a:srgbClr val="FF9933"/>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    |    |    |    |    |</a:t>
            </a:r>
          </a:p>
          <a:p>
            <a:pPr marL="0" indent="0">
              <a:buNone/>
            </a:pPr>
            <a:r>
              <a:rPr lang="en-US" sz="1600" dirty="0">
                <a:latin typeface="Courier New" panose="02070309020205020404" pitchFamily="49" charset="0"/>
                <a:cs typeface="Courier New" panose="02070309020205020404" pitchFamily="49" charset="0"/>
              </a:rPr>
              <a:t>Field Position #			  |1234567890123456789012345678</a:t>
            </a:r>
          </a:p>
        </p:txBody>
      </p:sp>
    </p:spTree>
    <p:extLst>
      <p:ext uri="{BB962C8B-B14F-4D97-AF65-F5344CB8AC3E}">
        <p14:creationId xmlns:p14="http://schemas.microsoft.com/office/powerpoint/2010/main" val="172966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554038" y="1295400"/>
            <a:ext cx="8294687"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FontTx/>
              <a:buNone/>
            </a:pPr>
            <a:r>
              <a:rPr lang="en-US" kern="0" dirty="0" err="1"/>
              <a:t>printf</a:t>
            </a:r>
            <a:r>
              <a:rPr lang="en-US" kern="0" dirty="0"/>
              <a:t>()</a:t>
            </a:r>
          </a:p>
          <a:p>
            <a:r>
              <a:rPr lang="en-US" kern="0" dirty="0"/>
              <a:t>Flags:</a:t>
            </a:r>
          </a:p>
          <a:p>
            <a:endParaRPr lang="en-US" kern="0" dirty="0"/>
          </a:p>
          <a:p>
            <a:r>
              <a:rPr lang="en-US" kern="0" dirty="0"/>
              <a:t>Flags consist of more or more of the characters</a:t>
            </a:r>
          </a:p>
          <a:p>
            <a:pPr lvl="1"/>
            <a:r>
              <a:rPr lang="en-US" kern="0" dirty="0">
                <a:latin typeface="Courier New" panose="02070309020205020404" pitchFamily="49" charset="0"/>
                <a:cs typeface="Courier New" panose="02070309020205020404" pitchFamily="49" charset="0"/>
              </a:rPr>
              <a:t>+	</a:t>
            </a:r>
            <a:r>
              <a:rPr lang="en-US" kern="0" dirty="0"/>
              <a:t>		Prefixed to positive numbers</a:t>
            </a:r>
          </a:p>
          <a:p>
            <a:pPr lvl="1"/>
            <a:r>
              <a:rPr lang="en-US" kern="0" dirty="0"/>
              <a:t>‘ ‘ (space)	Prefixed to positive numbers</a:t>
            </a:r>
          </a:p>
          <a:p>
            <a:pPr lvl="1"/>
            <a:r>
              <a:rPr lang="en-US" kern="0" dirty="0">
                <a:latin typeface="Courier New" panose="02070309020205020404" pitchFamily="49" charset="0"/>
                <a:cs typeface="Courier New" panose="02070309020205020404" pitchFamily="49" charset="0"/>
              </a:rPr>
              <a:t>-</a:t>
            </a:r>
            <a:r>
              <a:rPr lang="en-US" kern="0" dirty="0"/>
              <a:t>			Output is left-justified within field width</a:t>
            </a:r>
          </a:p>
          <a:p>
            <a:pPr lvl="1"/>
            <a:r>
              <a:rPr lang="en-US" kern="0" dirty="0">
                <a:latin typeface="Courier New" panose="02070309020205020404" pitchFamily="49" charset="0"/>
                <a:cs typeface="Courier New" panose="02070309020205020404" pitchFamily="49" charset="0"/>
              </a:rPr>
              <a:t>0</a:t>
            </a:r>
            <a:r>
              <a:rPr lang="en-US" kern="0" dirty="0"/>
              <a:t>			Field is filled with leading zeroes</a:t>
            </a:r>
          </a:p>
          <a:p>
            <a:pPr lvl="1"/>
            <a:r>
              <a:rPr lang="en-US" kern="0" dirty="0">
                <a:latin typeface="Courier New" panose="02070309020205020404" pitchFamily="49" charset="0"/>
                <a:cs typeface="Courier New" panose="02070309020205020404" pitchFamily="49" charset="0"/>
              </a:rPr>
              <a:t>#</a:t>
            </a:r>
            <a:r>
              <a:rPr lang="en-US" kern="0" dirty="0"/>
              <a:t>			Alternate conversion rules</a:t>
            </a:r>
          </a:p>
        </p:txBody>
      </p:sp>
      <p:sp>
        <p:nvSpPr>
          <p:cNvPr id="2" name="Title 1"/>
          <p:cNvSpPr>
            <a:spLocks noGrp="1"/>
          </p:cNvSpPr>
          <p:nvPr>
            <p:ph type="title"/>
          </p:nvPr>
        </p:nvSpPr>
        <p:spPr/>
        <p:txBody>
          <a:bodyPr/>
          <a:lstStyle/>
          <a:p>
            <a:r>
              <a:rPr lang="en-US" dirty="0"/>
              <a:t>Formatted I/O</a:t>
            </a:r>
          </a:p>
        </p:txBody>
      </p:sp>
      <p:sp>
        <p:nvSpPr>
          <p:cNvPr id="7" name="Content Placeholder 2"/>
          <p:cNvSpPr txBox="1">
            <a:spLocks/>
          </p:cNvSpPr>
          <p:nvPr/>
        </p:nvSpPr>
        <p:spPr bwMode="auto">
          <a:xfrm>
            <a:off x="277615" y="2209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lgn="ctr">
              <a:buNone/>
            </a:pPr>
            <a:r>
              <a:rPr lang="en-US" sz="1600" dirty="0">
                <a:latin typeface="Courier New" panose="02070309020205020404" pitchFamily="49" charset="0"/>
                <a:cs typeface="Courier New" panose="02070309020205020404" pitchFamily="49" charset="0"/>
              </a:rPr>
              <a:t>	%[flags]</a:t>
            </a:r>
            <a:r>
              <a:rPr lang="en-US" sz="1600" dirty="0">
                <a:solidFill>
                  <a:schemeClr val="accent3"/>
                </a:solidFill>
                <a:latin typeface="Courier New" panose="02070309020205020404" pitchFamily="49" charset="0"/>
                <a:cs typeface="Courier New" panose="02070309020205020404" pitchFamily="49" charset="0"/>
              </a:rPr>
              <a:t>[field width][.precision]</a:t>
            </a:r>
            <a:r>
              <a:rPr lang="en-US" sz="1600" dirty="0">
                <a:latin typeface="Courier New" panose="02070309020205020404" pitchFamily="49" charset="0"/>
                <a:cs typeface="Courier New" panose="02070309020205020404" pitchFamily="49" charset="0"/>
              </a:rPr>
              <a:t>specifier</a:t>
            </a:r>
          </a:p>
        </p:txBody>
      </p:sp>
    </p:spTree>
    <p:extLst>
      <p:ext uri="{BB962C8B-B14F-4D97-AF65-F5344CB8AC3E}">
        <p14:creationId xmlns:p14="http://schemas.microsoft.com/office/powerpoint/2010/main" val="21409646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554038" y="1295400"/>
            <a:ext cx="8294687"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FontTx/>
              <a:buNone/>
            </a:pPr>
            <a:r>
              <a:rPr lang="en-US" kern="0" dirty="0" err="1"/>
              <a:t>printf</a:t>
            </a:r>
            <a:r>
              <a:rPr lang="en-US" kern="0" dirty="0"/>
              <a:t>()</a:t>
            </a:r>
          </a:p>
          <a:p>
            <a:r>
              <a:rPr lang="en-US" kern="0" dirty="0"/>
              <a:t>Flags:  +, (space), -, 0, #</a:t>
            </a:r>
          </a:p>
        </p:txBody>
      </p:sp>
      <p:sp>
        <p:nvSpPr>
          <p:cNvPr id="2" name="Title 1"/>
          <p:cNvSpPr>
            <a:spLocks noGrp="1"/>
          </p:cNvSpPr>
          <p:nvPr>
            <p:ph type="title"/>
          </p:nvPr>
        </p:nvSpPr>
        <p:spPr/>
        <p:txBody>
          <a:bodyPr/>
          <a:lstStyle/>
          <a:p>
            <a:r>
              <a:rPr lang="en-US" dirty="0"/>
              <a:t>Formatted I/O</a:t>
            </a:r>
          </a:p>
        </p:txBody>
      </p:sp>
      <p:sp>
        <p:nvSpPr>
          <p:cNvPr id="7" name="Content Placeholder 2"/>
          <p:cNvSpPr txBox="1">
            <a:spLocks/>
          </p:cNvSpPr>
          <p:nvPr/>
        </p:nvSpPr>
        <p:spPr bwMode="auto">
          <a:xfrm>
            <a:off x="277615" y="2209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lgn="ctr">
              <a:buNone/>
            </a:pPr>
            <a:r>
              <a:rPr lang="en-US" sz="1600" dirty="0">
                <a:latin typeface="Courier New" panose="02070309020205020404" pitchFamily="49" charset="0"/>
                <a:cs typeface="Courier New" panose="02070309020205020404" pitchFamily="49" charset="0"/>
              </a:rPr>
              <a:t>	%[flags]</a:t>
            </a:r>
            <a:r>
              <a:rPr lang="en-US" sz="1600" dirty="0">
                <a:solidFill>
                  <a:schemeClr val="accent3"/>
                </a:solidFill>
                <a:latin typeface="Courier New" panose="02070309020205020404" pitchFamily="49" charset="0"/>
                <a:cs typeface="Courier New" panose="02070309020205020404" pitchFamily="49" charset="0"/>
              </a:rPr>
              <a:t>[field width][.precision]</a:t>
            </a:r>
            <a:r>
              <a:rPr lang="en-US" sz="1600" dirty="0">
                <a:latin typeface="Courier New" panose="02070309020205020404" pitchFamily="49" charset="0"/>
                <a:cs typeface="Courier New" panose="02070309020205020404" pitchFamily="49" charset="0"/>
              </a:rPr>
              <a:t>specifier</a:t>
            </a:r>
          </a:p>
        </p:txBody>
      </p:sp>
      <p:sp>
        <p:nvSpPr>
          <p:cNvPr id="8" name="Content Placeholder 2"/>
          <p:cNvSpPr txBox="1">
            <a:spLocks/>
          </p:cNvSpPr>
          <p:nvPr/>
        </p:nvSpPr>
        <p:spPr bwMode="auto">
          <a:xfrm>
            <a:off x="277615" y="2667000"/>
            <a:ext cx="8588771" cy="3581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float </a:t>
            </a:r>
            <a:r>
              <a:rPr lang="en-US" sz="1600" dirty="0" err="1">
                <a:latin typeface="Courier New" panose="02070309020205020404" pitchFamily="49" charset="0"/>
                <a:cs typeface="Courier New" panose="02070309020205020404" pitchFamily="49" charset="0"/>
              </a:rPr>
              <a:t>someNum</a:t>
            </a:r>
            <a:r>
              <a:rPr lang="en-US" sz="1600" dirty="0">
                <a:latin typeface="Courier New" panose="02070309020205020404" pitchFamily="49" charset="0"/>
                <a:cs typeface="Courier New" panose="02070309020205020404" pitchFamily="49" charset="0"/>
              </a:rPr>
              <a:t> = 12.3456;		// Variable used as comparison</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(“%f”, </a:t>
            </a:r>
            <a:r>
              <a:rPr lang="en-US" sz="1600" dirty="0" err="1">
                <a:latin typeface="Courier New" panose="02070309020205020404" pitchFamily="49" charset="0"/>
                <a:cs typeface="Courier New" panose="02070309020205020404" pitchFamily="49" charset="0"/>
              </a:rPr>
              <a:t>someNum</a:t>
            </a:r>
            <a:r>
              <a:rPr lang="en-US" sz="1600" dirty="0">
                <a:latin typeface="Courier New" panose="02070309020205020404" pitchFamily="49" charset="0"/>
                <a:cs typeface="Courier New" panose="02070309020205020404" pitchFamily="49" charset="0"/>
              </a:rPr>
              <a:t>);			// 12.345600</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(“%f”, </a:t>
            </a:r>
            <a:r>
              <a:rPr lang="en-US" sz="1600" dirty="0" err="1">
                <a:latin typeface="Courier New" panose="02070309020205020404" pitchFamily="49" charset="0"/>
                <a:cs typeface="Courier New" panose="02070309020205020404" pitchFamily="49" charset="0"/>
              </a:rPr>
              <a:t>someNum</a:t>
            </a:r>
            <a:r>
              <a:rPr lang="en-US" sz="1600" dirty="0">
                <a:latin typeface="Courier New" panose="02070309020205020404" pitchFamily="49" charset="0"/>
                <a:cs typeface="Courier New" panose="02070309020205020404" pitchFamily="49" charset="0"/>
              </a:rPr>
              <a:t> * -1.0);		// -12.345600</a:t>
            </a:r>
            <a:endParaRPr lang="en-US" sz="1600" baseline="300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(“%+f”, </a:t>
            </a:r>
            <a:r>
              <a:rPr lang="en-US" sz="1600" dirty="0" err="1">
                <a:latin typeface="Courier New" panose="02070309020205020404" pitchFamily="49" charset="0"/>
                <a:cs typeface="Courier New" panose="02070309020205020404" pitchFamily="49" charset="0"/>
              </a:rPr>
              <a:t>someNum</a:t>
            </a:r>
            <a:r>
              <a:rPr lang="en-US" sz="1600" dirty="0">
                <a:latin typeface="Courier New" panose="02070309020205020404" pitchFamily="49" charset="0"/>
                <a:cs typeface="Courier New" panose="02070309020205020404" pitchFamily="49" charset="0"/>
              </a:rPr>
              <a:t>);		// +12.345600</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(“%+f”, </a:t>
            </a:r>
            <a:r>
              <a:rPr lang="en-US" sz="1600" dirty="0" err="1">
                <a:latin typeface="Courier New" panose="02070309020205020404" pitchFamily="49" charset="0"/>
                <a:cs typeface="Courier New" panose="02070309020205020404" pitchFamily="49" charset="0"/>
              </a:rPr>
              <a:t>someNum</a:t>
            </a:r>
            <a:r>
              <a:rPr lang="en-US" sz="1600" dirty="0">
                <a:latin typeface="Courier New" panose="02070309020205020404" pitchFamily="49" charset="0"/>
                <a:cs typeface="Courier New" panose="02070309020205020404" pitchFamily="49" charset="0"/>
              </a:rPr>
              <a:t> * -1.0);	// -12.345600</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 f”, </a:t>
            </a:r>
            <a:r>
              <a:rPr lang="en-US" sz="1600" dirty="0" err="1">
                <a:latin typeface="Courier New" panose="02070309020205020404" pitchFamily="49" charset="0"/>
                <a:cs typeface="Courier New" panose="02070309020205020404" pitchFamily="49" charset="0"/>
              </a:rPr>
              <a:t>someNum</a:t>
            </a:r>
            <a:r>
              <a:rPr lang="en-US" sz="1600" dirty="0">
                <a:latin typeface="Courier New" panose="02070309020205020404" pitchFamily="49" charset="0"/>
                <a:cs typeface="Courier New" panose="02070309020205020404" pitchFamily="49" charset="0"/>
              </a:rPr>
              <a:t>);		//  12.345600</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 f”, </a:t>
            </a:r>
            <a:r>
              <a:rPr lang="en-US" sz="1600" dirty="0" err="1">
                <a:latin typeface="Courier New" panose="02070309020205020404" pitchFamily="49" charset="0"/>
                <a:cs typeface="Courier New" panose="02070309020205020404" pitchFamily="49" charset="0"/>
              </a:rPr>
              <a:t>someNum</a:t>
            </a:r>
            <a:r>
              <a:rPr lang="en-US" sz="1600" dirty="0">
                <a:latin typeface="Courier New" panose="02070309020205020404" pitchFamily="49" charset="0"/>
                <a:cs typeface="Courier New" panose="02070309020205020404" pitchFamily="49" charset="0"/>
              </a:rPr>
              <a:t> * -1.0);	// -12.345600</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(“%-f”, </a:t>
            </a:r>
            <a:r>
              <a:rPr lang="en-US" sz="1600" dirty="0" err="1">
                <a:latin typeface="Courier New" panose="02070309020205020404" pitchFamily="49" charset="0"/>
                <a:cs typeface="Courier New" panose="02070309020205020404" pitchFamily="49" charset="0"/>
              </a:rPr>
              <a:t>someNum</a:t>
            </a:r>
            <a:r>
              <a:rPr lang="en-US" sz="1600" dirty="0">
                <a:latin typeface="Courier New" panose="02070309020205020404" pitchFamily="49" charset="0"/>
                <a:cs typeface="Courier New" panose="02070309020205020404" pitchFamily="49" charset="0"/>
              </a:rPr>
              <a:t>);		// 12.345600</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(“%-f”, </a:t>
            </a:r>
            <a:r>
              <a:rPr lang="en-US" sz="1600" dirty="0" err="1">
                <a:latin typeface="Courier New" panose="02070309020205020404" pitchFamily="49" charset="0"/>
                <a:cs typeface="Courier New" panose="02070309020205020404" pitchFamily="49" charset="0"/>
              </a:rPr>
              <a:t>someNum</a:t>
            </a:r>
            <a:r>
              <a:rPr lang="en-US" sz="1600" dirty="0">
                <a:latin typeface="Courier New" panose="02070309020205020404" pitchFamily="49" charset="0"/>
                <a:cs typeface="Courier New" panose="02070309020205020404" pitchFamily="49" charset="0"/>
              </a:rPr>
              <a:t> * -1.0);	// -12.345600</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(“%0f”, </a:t>
            </a:r>
            <a:r>
              <a:rPr lang="en-US" sz="1600" dirty="0" err="1">
                <a:latin typeface="Courier New" panose="02070309020205020404" pitchFamily="49" charset="0"/>
                <a:cs typeface="Courier New" panose="02070309020205020404" pitchFamily="49" charset="0"/>
              </a:rPr>
              <a:t>someNum</a:t>
            </a:r>
            <a:r>
              <a:rPr lang="en-US" sz="1600" dirty="0">
                <a:latin typeface="Courier New" panose="02070309020205020404" pitchFamily="49" charset="0"/>
                <a:cs typeface="Courier New" panose="02070309020205020404" pitchFamily="49" charset="0"/>
              </a:rPr>
              <a:t>);		// 12.345600</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(“%016f”, </a:t>
            </a:r>
            <a:r>
              <a:rPr lang="en-US" sz="1600" dirty="0" err="1">
                <a:latin typeface="Courier New" panose="02070309020205020404" pitchFamily="49" charset="0"/>
                <a:cs typeface="Courier New" panose="02070309020205020404" pitchFamily="49" charset="0"/>
              </a:rPr>
              <a:t>someNum</a:t>
            </a:r>
            <a:r>
              <a:rPr lang="en-US" sz="1600" dirty="0">
                <a:latin typeface="Courier New" panose="02070309020205020404" pitchFamily="49" charset="0"/>
                <a:cs typeface="Courier New" panose="02070309020205020404" pitchFamily="49" charset="0"/>
              </a:rPr>
              <a:t>);		// 000000012.345600</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baseline="300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108653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auto">
          <a:xfrm>
            <a:off x="277615" y="2670048"/>
            <a:ext cx="8588771" cy="3581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a:t>
            </a:r>
            <a:endParaRPr lang="en-US" sz="1600" baseline="300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WRITE OUT THE EXEPECTED OUTPUT ////	</a:t>
            </a:r>
            <a:r>
              <a:rPr lang="en-US" sz="1600" dirty="0">
                <a:solidFill>
                  <a:schemeClr val="accent2"/>
                </a:solidFill>
                <a:latin typeface="Courier New" panose="02070309020205020404" pitchFamily="49" charset="0"/>
                <a:cs typeface="Courier New" panose="02070309020205020404" pitchFamily="49" charset="0"/>
              </a:rPr>
              <a:t>//////// OUTPUT ///////</a:t>
            </a:r>
          </a:p>
          <a:p>
            <a:pPr marL="0" indent="0">
              <a:buNone/>
            </a:pP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(“%f”, 1.2);				</a:t>
            </a:r>
            <a:r>
              <a:rPr lang="en-US" sz="1600" dirty="0">
                <a:solidFill>
                  <a:schemeClr val="accent2"/>
                </a:solidFill>
                <a:latin typeface="Courier New" panose="02070309020205020404" pitchFamily="49" charset="0"/>
                <a:cs typeface="Courier New" panose="02070309020205020404" pitchFamily="49" charset="0"/>
              </a:rPr>
              <a:t>// 1.200000</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(“%+8.4f”, -1.798);			</a:t>
            </a:r>
            <a:r>
              <a:rPr lang="en-US" sz="1600" dirty="0">
                <a:solidFill>
                  <a:schemeClr val="accent2"/>
                </a:solidFill>
                <a:latin typeface="Courier New" panose="02070309020205020404" pitchFamily="49" charset="0"/>
                <a:cs typeface="Courier New" panose="02070309020205020404" pitchFamily="49" charset="0"/>
              </a:rPr>
              <a:t>//  -1.7980</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 7.2f”, 0.987654321);		</a:t>
            </a:r>
            <a:r>
              <a:rPr lang="en-US" sz="1600" dirty="0">
                <a:solidFill>
                  <a:schemeClr val="accent2"/>
                </a:solidFill>
                <a:latin typeface="Courier New" panose="02070309020205020404" pitchFamily="49" charset="0"/>
                <a:cs typeface="Courier New" panose="02070309020205020404" pitchFamily="49" charset="0"/>
              </a:rPr>
              <a:t>//    0.99</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(“%-6.1f is yours”, 13.37);		</a:t>
            </a:r>
            <a:r>
              <a:rPr lang="en-US" sz="1600" dirty="0">
                <a:solidFill>
                  <a:schemeClr val="accent2"/>
                </a:solidFill>
                <a:latin typeface="Courier New" panose="02070309020205020404" pitchFamily="49" charset="0"/>
                <a:cs typeface="Courier New" panose="02070309020205020404" pitchFamily="49" charset="0"/>
              </a:rPr>
              <a:t>// 13.4   is yours</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(“Yours is %05.2f”, 1.2345);		</a:t>
            </a:r>
            <a:r>
              <a:rPr lang="en-US" sz="1600" dirty="0">
                <a:solidFill>
                  <a:schemeClr val="accent2"/>
                </a:solidFill>
                <a:latin typeface="Courier New" panose="02070309020205020404" pitchFamily="49" charset="0"/>
                <a:cs typeface="Courier New" panose="02070309020205020404" pitchFamily="49" charset="0"/>
              </a:rPr>
              <a:t>// Yours is 01.23</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(“%s”, “Hello world!\0”);		</a:t>
            </a:r>
            <a:r>
              <a:rPr lang="en-US" sz="1600" dirty="0">
                <a:solidFill>
                  <a:schemeClr val="accent2"/>
                </a:solidFill>
                <a:latin typeface="Courier New" panose="02070309020205020404" pitchFamily="49" charset="0"/>
                <a:cs typeface="Courier New" panose="02070309020205020404" pitchFamily="49" charset="0"/>
              </a:rPr>
              <a:t>// Hello world!</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(“%9.5s”, “Hello world!\0”);		</a:t>
            </a:r>
            <a:r>
              <a:rPr lang="en-US" sz="1600" dirty="0">
                <a:solidFill>
                  <a:schemeClr val="accent2"/>
                </a:solidFill>
                <a:latin typeface="Courier New" panose="02070309020205020404" pitchFamily="49" charset="0"/>
                <a:cs typeface="Courier New" panose="02070309020205020404" pitchFamily="49" charset="0"/>
              </a:rPr>
              <a:t>//     Hello</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(“%016.11s”, “Hello world!\0”);		</a:t>
            </a:r>
            <a:r>
              <a:rPr lang="en-US" sz="1600" dirty="0">
                <a:solidFill>
                  <a:schemeClr val="accent2"/>
                </a:solidFill>
                <a:latin typeface="Courier New" panose="02070309020205020404" pitchFamily="49" charset="0"/>
                <a:cs typeface="Courier New" panose="02070309020205020404" pitchFamily="49" charset="0"/>
              </a:rPr>
              <a:t>// 00000Hello world</a:t>
            </a:r>
          </a:p>
          <a:p>
            <a:pPr marL="0" indent="0">
              <a:buNone/>
            </a:pPr>
            <a:endParaRPr lang="en-US" sz="1600" dirty="0">
              <a:latin typeface="Courier New" panose="02070309020205020404" pitchFamily="49" charset="0"/>
              <a:cs typeface="Courier New" panose="02070309020205020404" pitchFamily="49" charset="0"/>
            </a:endParaRPr>
          </a:p>
        </p:txBody>
      </p:sp>
      <p:sp>
        <p:nvSpPr>
          <p:cNvPr id="6" name="Content Placeholder 2"/>
          <p:cNvSpPr txBox="1">
            <a:spLocks/>
          </p:cNvSpPr>
          <p:nvPr/>
        </p:nvSpPr>
        <p:spPr bwMode="auto">
          <a:xfrm>
            <a:off x="554038" y="1295400"/>
            <a:ext cx="8294687"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FontTx/>
              <a:buNone/>
            </a:pPr>
            <a:r>
              <a:rPr lang="en-US" kern="0" dirty="0" err="1"/>
              <a:t>printf</a:t>
            </a:r>
            <a:r>
              <a:rPr lang="en-US" kern="0" dirty="0"/>
              <a:t>()</a:t>
            </a:r>
          </a:p>
          <a:p>
            <a:r>
              <a:rPr lang="en-US" kern="0" dirty="0"/>
              <a:t>Flags, Field Width, and Precision Classroom Exercise</a:t>
            </a:r>
          </a:p>
        </p:txBody>
      </p:sp>
      <p:sp>
        <p:nvSpPr>
          <p:cNvPr id="2" name="Title 1"/>
          <p:cNvSpPr>
            <a:spLocks noGrp="1"/>
          </p:cNvSpPr>
          <p:nvPr>
            <p:ph type="title"/>
          </p:nvPr>
        </p:nvSpPr>
        <p:spPr/>
        <p:txBody>
          <a:bodyPr/>
          <a:lstStyle/>
          <a:p>
            <a:r>
              <a:rPr lang="en-US" dirty="0"/>
              <a:t>Formatted I/O</a:t>
            </a:r>
          </a:p>
        </p:txBody>
      </p:sp>
      <p:sp>
        <p:nvSpPr>
          <p:cNvPr id="7" name="Content Placeholder 2"/>
          <p:cNvSpPr txBox="1">
            <a:spLocks/>
          </p:cNvSpPr>
          <p:nvPr/>
        </p:nvSpPr>
        <p:spPr bwMode="auto">
          <a:xfrm>
            <a:off x="277615" y="2209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lgn="ctr">
              <a:buNone/>
            </a:pPr>
            <a:r>
              <a:rPr lang="en-US" sz="1600" dirty="0">
                <a:latin typeface="Courier New" panose="02070309020205020404" pitchFamily="49" charset="0"/>
                <a:cs typeface="Courier New" panose="02070309020205020404" pitchFamily="49" charset="0"/>
              </a:rPr>
              <a:t>	%[flags][field width][.precision]specifier</a:t>
            </a:r>
          </a:p>
        </p:txBody>
      </p:sp>
      <p:sp>
        <p:nvSpPr>
          <p:cNvPr id="8" name="Content Placeholder 2"/>
          <p:cNvSpPr txBox="1">
            <a:spLocks/>
          </p:cNvSpPr>
          <p:nvPr/>
        </p:nvSpPr>
        <p:spPr bwMode="auto">
          <a:xfrm>
            <a:off x="277615" y="2667000"/>
            <a:ext cx="8588771" cy="3581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WRITE OUT THE EXEPECTED OUTPUT ////	</a:t>
            </a: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(“%f”, 1.2);				</a:t>
            </a: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(“%+8.4f”, -1.798);			</a:t>
            </a: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 7.2f”, 0.987654321);		</a:t>
            </a: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(“%-6.1f is yours”, 13.37);		</a:t>
            </a: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(“Yours is %05.2f”, 1.2345);		</a:t>
            </a: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(“%s”, “Hello world!\0”);		</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(“%9.5s”, “Hello world!\0”);		</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(“%016.11s”, “Hello world!\0”);		</a:t>
            </a: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7738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Streams</a:t>
            </a:r>
          </a:p>
        </p:txBody>
      </p:sp>
      <p:sp>
        <p:nvSpPr>
          <p:cNvPr id="3" name="Content Placeholder 2"/>
          <p:cNvSpPr>
            <a:spLocks noGrp="1"/>
          </p:cNvSpPr>
          <p:nvPr>
            <p:ph idx="1"/>
          </p:nvPr>
        </p:nvSpPr>
        <p:spPr/>
        <p:txBody>
          <a:bodyPr/>
          <a:lstStyle/>
          <a:p>
            <a:r>
              <a:rPr lang="en-US" dirty="0"/>
              <a:t>Three standard streams are automatically opened during program execution:</a:t>
            </a:r>
          </a:p>
          <a:p>
            <a:pPr marL="914400" lvl="1" indent="-457200">
              <a:buFont typeface="+mj-lt"/>
              <a:buAutoNum type="arabicPeriod"/>
            </a:pPr>
            <a:r>
              <a:rPr lang="en-US" dirty="0" err="1"/>
              <a:t>stdin</a:t>
            </a:r>
            <a:r>
              <a:rPr lang="en-US" dirty="0"/>
              <a:t> – Standard Input</a:t>
            </a:r>
          </a:p>
          <a:p>
            <a:pPr marL="1314450" lvl="2" indent="-457200"/>
            <a:r>
              <a:rPr lang="en-US" dirty="0"/>
              <a:t>Purpose:  Input buffering</a:t>
            </a:r>
          </a:p>
          <a:p>
            <a:pPr marL="1314450" lvl="2" indent="-457200"/>
            <a:r>
              <a:rPr lang="en-US" dirty="0"/>
              <a:t>Default:  keyboard</a:t>
            </a:r>
          </a:p>
          <a:p>
            <a:pPr marL="914400" lvl="1" indent="-457200">
              <a:buFont typeface="+mj-lt"/>
              <a:buAutoNum type="arabicPeriod"/>
            </a:pPr>
            <a:r>
              <a:rPr lang="en-US" dirty="0" err="1"/>
              <a:t>stdout</a:t>
            </a:r>
            <a:r>
              <a:rPr lang="en-US" dirty="0"/>
              <a:t> – Standard Output</a:t>
            </a:r>
          </a:p>
          <a:p>
            <a:pPr marL="1314450" lvl="2" indent="-457200"/>
            <a:r>
              <a:rPr lang="en-US" dirty="0"/>
              <a:t>Purpose: Output buffering</a:t>
            </a:r>
          </a:p>
          <a:p>
            <a:pPr marL="1314450" lvl="2" indent="-457200"/>
            <a:r>
              <a:rPr lang="en-US" dirty="0"/>
              <a:t>Default:  screen</a:t>
            </a:r>
          </a:p>
          <a:p>
            <a:pPr marL="914400" lvl="1" indent="-457200">
              <a:buFont typeface="+mj-lt"/>
              <a:buAutoNum type="arabicPeriod"/>
            </a:pPr>
            <a:r>
              <a:rPr lang="en-US" dirty="0" err="1"/>
              <a:t>stderr</a:t>
            </a:r>
            <a:r>
              <a:rPr lang="en-US" dirty="0"/>
              <a:t> – Standard Error</a:t>
            </a:r>
          </a:p>
          <a:p>
            <a:pPr marL="1314450" lvl="2" indent="-457200"/>
            <a:r>
              <a:rPr lang="en-US" dirty="0"/>
              <a:t>Purpose: Error buffering</a:t>
            </a:r>
          </a:p>
          <a:p>
            <a:pPr marL="1314450" lvl="2" indent="-457200"/>
            <a:r>
              <a:rPr lang="en-US" dirty="0"/>
              <a:t>Default:  screen</a:t>
            </a:r>
          </a:p>
          <a:p>
            <a:pPr marL="914400" lvl="1" indent="-457200">
              <a:buFont typeface="+mj-lt"/>
              <a:buAutoNum type="arabicPeriod"/>
            </a:pPr>
            <a:endParaRPr lang="en-US" dirty="0"/>
          </a:p>
        </p:txBody>
      </p:sp>
      <p:sp>
        <p:nvSpPr>
          <p:cNvPr id="4" name="TextBox 3"/>
          <p:cNvSpPr txBox="1"/>
          <p:nvPr/>
        </p:nvSpPr>
        <p:spPr>
          <a:xfrm>
            <a:off x="-533400" y="6139934"/>
            <a:ext cx="102108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NOTE:  It may be possible to change the default to a file</a:t>
            </a:r>
          </a:p>
        </p:txBody>
      </p:sp>
    </p:spTree>
    <p:extLst>
      <p:ext uri="{BB962C8B-B14F-4D97-AF65-F5344CB8AC3E}">
        <p14:creationId xmlns:p14="http://schemas.microsoft.com/office/powerpoint/2010/main" val="61988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Formatted I/O</a:t>
            </a:r>
          </a:p>
        </p:txBody>
      </p:sp>
      <p:sp>
        <p:nvSpPr>
          <p:cNvPr id="3" name="Content Placeholder 2"/>
          <p:cNvSpPr>
            <a:spLocks noGrp="1"/>
          </p:cNvSpPr>
          <p:nvPr>
            <p:ph idx="1"/>
          </p:nvPr>
        </p:nvSpPr>
        <p:spPr/>
        <p:txBody>
          <a:bodyPr/>
          <a:lstStyle/>
          <a:p>
            <a:pPr marL="0" indent="0">
              <a:buNone/>
            </a:pPr>
            <a:r>
              <a:rPr lang="en-US" dirty="0"/>
              <a:t>scanf()</a:t>
            </a:r>
          </a:p>
          <a:p>
            <a:pPr marL="0" indent="0">
              <a:buNone/>
            </a:pPr>
            <a:endParaRPr lang="en-US" dirty="0"/>
          </a:p>
          <a:p>
            <a:r>
              <a:rPr lang="en-US" dirty="0"/>
              <a:t>Purpose – Reach characters from </a:t>
            </a:r>
            <a:r>
              <a:rPr lang="en-US" dirty="0" err="1"/>
              <a:t>stdin</a:t>
            </a:r>
            <a:r>
              <a:rPr lang="en-US" dirty="0"/>
              <a:t> and saves converted values into argument-1 … argument-n</a:t>
            </a:r>
            <a:endParaRPr lang="en-US" dirty="0">
              <a:solidFill>
                <a:schemeClr val="accent2"/>
              </a:solidFill>
            </a:endParaRPr>
          </a:p>
          <a:p>
            <a:r>
              <a:rPr lang="en-US" dirty="0"/>
              <a:t>Arguments – Format string, storage locations</a:t>
            </a:r>
            <a:endParaRPr lang="en-US" dirty="0">
              <a:solidFill>
                <a:schemeClr val="accent2"/>
              </a:solidFill>
            </a:endParaRPr>
          </a:p>
          <a:p>
            <a:r>
              <a:rPr lang="en-US" dirty="0"/>
              <a:t>Return Value – Number of successful input items, EOF on error or failure</a:t>
            </a:r>
          </a:p>
          <a:p>
            <a:r>
              <a:rPr lang="en-US" dirty="0"/>
              <a:t>Special:</a:t>
            </a:r>
          </a:p>
          <a:p>
            <a:pPr lvl="1"/>
            <a:r>
              <a:rPr lang="en-US" dirty="0"/>
              <a:t>Conversion specifications translate input</a:t>
            </a:r>
          </a:p>
          <a:p>
            <a:pPr lvl="1"/>
            <a:r>
              <a:rPr lang="en-US" dirty="0"/>
              <a:t>Each conversion specifier is preceded by a %</a:t>
            </a:r>
          </a:p>
          <a:p>
            <a:pPr lvl="1"/>
            <a:r>
              <a:rPr lang="en-US" dirty="0"/>
              <a:t>Specify field width (maximum number of characters to be read and converted) or skip input with *</a:t>
            </a:r>
          </a:p>
        </p:txBody>
      </p:sp>
      <p:sp>
        <p:nvSpPr>
          <p:cNvPr id="4" name="Content Placeholder 2"/>
          <p:cNvSpPr txBox="1">
            <a:spLocks/>
          </p:cNvSpPr>
          <p:nvPr/>
        </p:nvSpPr>
        <p:spPr bwMode="auto">
          <a:xfrm>
            <a:off x="277615" y="1828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scanf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const</a:t>
            </a:r>
            <a:r>
              <a:rPr lang="en-US" sz="1600" dirty="0">
                <a:latin typeface="Courier New" panose="02070309020205020404" pitchFamily="49" charset="0"/>
                <a:cs typeface="Courier New" panose="02070309020205020404" pitchFamily="49" charset="0"/>
              </a:rPr>
              <a:t> char *format, argument-1, argument-2…)</a:t>
            </a:r>
          </a:p>
        </p:txBody>
      </p:sp>
      <p:sp>
        <p:nvSpPr>
          <p:cNvPr id="5" name="TextBox 4"/>
          <p:cNvSpPr txBox="1"/>
          <p:nvPr/>
        </p:nvSpPr>
        <p:spPr>
          <a:xfrm>
            <a:off x="-533400" y="6183868"/>
            <a:ext cx="10210800" cy="369332"/>
          </a:xfrm>
          <a:prstGeom prst="rect">
            <a:avLst/>
          </a:prstGeom>
          <a:solidFill>
            <a:schemeClr val="bg1"/>
          </a:solidFill>
          <a:ln>
            <a:solidFill>
              <a:schemeClr val="bg1"/>
            </a:solidFill>
          </a:ln>
        </p:spPr>
        <p:txBody>
          <a:bodyPr wrap="square" rtlCol="0" anchor="ctr">
            <a:spAutoFit/>
          </a:bodyPr>
          <a:lstStyle/>
          <a:p>
            <a:pPr algn="ctr"/>
            <a:r>
              <a:rPr lang="en-US" b="1" dirty="0">
                <a:solidFill>
                  <a:srgbClr val="FF0000"/>
                </a:solidFill>
                <a:effectLst>
                  <a:outerShdw blurRad="38100" dist="38100" dir="2700000" algn="tl">
                    <a:srgbClr val="000000">
                      <a:alpha val="43137"/>
                    </a:srgbClr>
                  </a:outerShdw>
                </a:effectLst>
                <a:latin typeface="Papyrus" panose="03070502060502030205" pitchFamily="66" charset="0"/>
                <a:cs typeface="Courier New" panose="02070309020205020404" pitchFamily="49" charset="0"/>
              </a:rPr>
              <a:t>EVIL:  scanf() is unsafe!  Use caution!</a:t>
            </a:r>
          </a:p>
        </p:txBody>
      </p:sp>
    </p:spTree>
    <p:extLst>
      <p:ext uri="{BB962C8B-B14F-4D97-AF65-F5344CB8AC3E}">
        <p14:creationId xmlns:p14="http://schemas.microsoft.com/office/powerpoint/2010/main" val="22513633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554038" y="1295400"/>
            <a:ext cx="8294687"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FontTx/>
              <a:buNone/>
            </a:pPr>
            <a:r>
              <a:rPr lang="en-US" kern="0" dirty="0"/>
              <a:t>scanf()</a:t>
            </a:r>
          </a:p>
          <a:p>
            <a:r>
              <a:rPr lang="en-US" kern="0" dirty="0"/>
              <a:t>Conversion Characters correspond to output (</a:t>
            </a:r>
            <a:r>
              <a:rPr lang="en-US" kern="0" dirty="0" err="1"/>
              <a:t>printf</a:t>
            </a:r>
            <a:r>
              <a:rPr lang="en-US" kern="0" dirty="0"/>
              <a:t>) format strings except for the following differences:</a:t>
            </a:r>
          </a:p>
        </p:txBody>
      </p:sp>
      <p:sp>
        <p:nvSpPr>
          <p:cNvPr id="2" name="Title 1"/>
          <p:cNvSpPr>
            <a:spLocks noGrp="1"/>
          </p:cNvSpPr>
          <p:nvPr>
            <p:ph type="title"/>
          </p:nvPr>
        </p:nvSpPr>
        <p:spPr/>
        <p:txBody>
          <a:bodyPr/>
          <a:lstStyle/>
          <a:p>
            <a:r>
              <a:rPr lang="en-US" dirty="0"/>
              <a:t>Formatted I/O</a:t>
            </a:r>
          </a:p>
        </p:txBody>
      </p:sp>
      <p:graphicFrame>
        <p:nvGraphicFramePr>
          <p:cNvPr id="4" name="Content Placeholder 3"/>
          <p:cNvGraphicFramePr>
            <a:graphicFrameLocks noGrp="1"/>
          </p:cNvGraphicFramePr>
          <p:nvPr>
            <p:ph idx="1"/>
            <p:extLst/>
          </p:nvPr>
        </p:nvGraphicFramePr>
        <p:xfrm>
          <a:off x="424657" y="2606040"/>
          <a:ext cx="8294687" cy="2494280"/>
        </p:xfrm>
        <a:graphic>
          <a:graphicData uri="http://schemas.openxmlformats.org/drawingml/2006/table">
            <a:tbl>
              <a:tblPr firstRow="1" bandRow="1">
                <a:tableStyleId>{5C22544A-7EE6-4342-B048-85BDC9FD1C3A}</a:tableStyleId>
              </a:tblPr>
              <a:tblGrid>
                <a:gridCol w="2049326">
                  <a:extLst>
                    <a:ext uri="{9D8B030D-6E8A-4147-A177-3AD203B41FA5}">
                      <a16:colId xmlns:a16="http://schemas.microsoft.com/office/drawing/2014/main" val="20000"/>
                    </a:ext>
                  </a:extLst>
                </a:gridCol>
                <a:gridCol w="6245361">
                  <a:extLst>
                    <a:ext uri="{9D8B030D-6E8A-4147-A177-3AD203B41FA5}">
                      <a16:colId xmlns:a16="http://schemas.microsoft.com/office/drawing/2014/main" val="20001"/>
                    </a:ext>
                  </a:extLst>
                </a:gridCol>
              </a:tblGrid>
              <a:tr h="370840">
                <a:tc>
                  <a:txBody>
                    <a:bodyPr/>
                    <a:lstStyle/>
                    <a:p>
                      <a:pPr algn="ctr"/>
                      <a:r>
                        <a:rPr lang="en-US" dirty="0"/>
                        <a:t>Specifier</a:t>
                      </a:r>
                    </a:p>
                  </a:txBody>
                  <a:tcPr/>
                </a:tc>
                <a:tc>
                  <a:txBody>
                    <a:bodyPr/>
                    <a:lstStyle/>
                    <a:p>
                      <a:pPr algn="ctr"/>
                      <a:r>
                        <a:rPr lang="en-US" dirty="0"/>
                        <a:t>scanf() use</a:t>
                      </a:r>
                    </a:p>
                  </a:txBody>
                  <a:tcPr/>
                </a:tc>
                <a:extLst>
                  <a:ext uri="{0D108BD9-81ED-4DB2-BD59-A6C34878D82A}">
                    <a16:rowId xmlns:a16="http://schemas.microsoft.com/office/drawing/2014/main" val="10000"/>
                  </a:ext>
                </a:extLst>
              </a:tr>
              <a:tr h="370840">
                <a:tc>
                  <a:txBody>
                    <a:bodyPr/>
                    <a:lstStyle/>
                    <a:p>
                      <a:r>
                        <a:rPr lang="en-US" b="0" dirty="0" err="1">
                          <a:latin typeface="Courier New" panose="02070309020205020404" pitchFamily="49" charset="0"/>
                          <a:cs typeface="Courier New" panose="02070309020205020404" pitchFamily="49" charset="0"/>
                        </a:rPr>
                        <a:t>i</a:t>
                      </a:r>
                      <a:endParaRPr lang="en-US" b="0" dirty="0">
                        <a:latin typeface="Courier New" panose="02070309020205020404" pitchFamily="49" charset="0"/>
                        <a:cs typeface="Courier New" panose="02070309020205020404" pitchFamily="49" charset="0"/>
                      </a:endParaRPr>
                    </a:p>
                  </a:txBody>
                  <a:tcPr/>
                </a:tc>
                <a:tc>
                  <a:txBody>
                    <a:bodyPr/>
                    <a:lstStyle/>
                    <a:p>
                      <a:r>
                        <a:rPr lang="en-US" dirty="0"/>
                        <a:t>Reads decimal, octal, and hexadecimal integers</a:t>
                      </a:r>
                    </a:p>
                  </a:txBody>
                  <a:tcPr/>
                </a:tc>
                <a:extLst>
                  <a:ext uri="{0D108BD9-81ED-4DB2-BD59-A6C34878D82A}">
                    <a16:rowId xmlns:a16="http://schemas.microsoft.com/office/drawing/2014/main" val="10001"/>
                  </a:ext>
                </a:extLst>
              </a:tr>
              <a:tr h="370840">
                <a:tc>
                  <a:txBody>
                    <a:bodyPr/>
                    <a:lstStyle/>
                    <a:p>
                      <a:r>
                        <a:rPr lang="en-US" b="0" dirty="0">
                          <a:latin typeface="Courier New" panose="02070309020205020404" pitchFamily="49" charset="0"/>
                          <a:cs typeface="Courier New" panose="02070309020205020404" pitchFamily="49" charset="0"/>
                        </a:rPr>
                        <a:t>f</a:t>
                      </a:r>
                    </a:p>
                  </a:txBody>
                  <a:tcPr/>
                </a:tc>
                <a:tc>
                  <a:txBody>
                    <a:bodyPr/>
                    <a:lstStyle/>
                    <a:p>
                      <a:r>
                        <a:rPr lang="en-US" dirty="0"/>
                        <a:t>Converts input for</a:t>
                      </a:r>
                      <a:r>
                        <a:rPr lang="en-US" baseline="0" dirty="0"/>
                        <a:t> assignment to a variable of type “float”</a:t>
                      </a:r>
                      <a:endParaRPr lang="en-US" dirty="0"/>
                    </a:p>
                  </a:txBody>
                  <a:tcPr/>
                </a:tc>
                <a:extLst>
                  <a:ext uri="{0D108BD9-81ED-4DB2-BD59-A6C34878D82A}">
                    <a16:rowId xmlns:a16="http://schemas.microsoft.com/office/drawing/2014/main" val="10002"/>
                  </a:ext>
                </a:extLst>
              </a:tr>
              <a:tr h="370840">
                <a:tc>
                  <a:txBody>
                    <a:bodyPr/>
                    <a:lstStyle/>
                    <a:p>
                      <a:r>
                        <a:rPr lang="en-US" b="0" dirty="0">
                          <a:latin typeface="Courier New" panose="02070309020205020404" pitchFamily="49" charset="0"/>
                          <a:cs typeface="Courier New" panose="02070309020205020404" pitchFamily="49" charset="0"/>
                        </a:rPr>
                        <a:t>lf</a:t>
                      </a:r>
                    </a:p>
                  </a:txBody>
                  <a:tcPr/>
                </a:tc>
                <a:tc>
                  <a:txBody>
                    <a:bodyPr/>
                    <a:lstStyle/>
                    <a:p>
                      <a:r>
                        <a:rPr lang="en-US" dirty="0"/>
                        <a:t>Converts</a:t>
                      </a:r>
                      <a:r>
                        <a:rPr lang="en-US" baseline="0" dirty="0"/>
                        <a:t> input for assignment to a variable of type “double”</a:t>
                      </a:r>
                      <a:endParaRPr lang="en-US" dirty="0"/>
                    </a:p>
                  </a:txBody>
                  <a:tcPr/>
                </a:tc>
                <a:extLst>
                  <a:ext uri="{0D108BD9-81ED-4DB2-BD59-A6C34878D82A}">
                    <a16:rowId xmlns:a16="http://schemas.microsoft.com/office/drawing/2014/main" val="10003"/>
                  </a:ext>
                </a:extLst>
              </a:tr>
              <a:tr h="370840">
                <a:tc>
                  <a:txBody>
                    <a:bodyPr/>
                    <a:lstStyle/>
                    <a:p>
                      <a:r>
                        <a:rPr lang="en-US" b="0" dirty="0">
                          <a:latin typeface="Courier New" panose="02070309020205020404" pitchFamily="49" charset="0"/>
                          <a:cs typeface="Courier New" panose="02070309020205020404" pitchFamily="49" charset="0"/>
                        </a:rPr>
                        <a:t>c</a:t>
                      </a:r>
                    </a:p>
                  </a:txBody>
                  <a:tcPr/>
                </a:tc>
                <a:tc>
                  <a:txBody>
                    <a:bodyPr/>
                    <a:lstStyle/>
                    <a:p>
                      <a:r>
                        <a:rPr lang="en-US" dirty="0"/>
                        <a:t>Reads the next character which may be a space</a:t>
                      </a:r>
                    </a:p>
                  </a:txBody>
                  <a:tcPr/>
                </a:tc>
                <a:extLst>
                  <a:ext uri="{0D108BD9-81ED-4DB2-BD59-A6C34878D82A}">
                    <a16:rowId xmlns:a16="http://schemas.microsoft.com/office/drawing/2014/main" val="10004"/>
                  </a:ext>
                </a:extLst>
              </a:tr>
              <a:tr h="370840">
                <a:tc>
                  <a:txBody>
                    <a:bodyPr/>
                    <a:lstStyle/>
                    <a:p>
                      <a:r>
                        <a:rPr lang="en-US" b="0" dirty="0">
                          <a:latin typeface="Courier New" panose="02070309020205020404" pitchFamily="49" charset="0"/>
                          <a:cs typeface="Courier New" panose="02070309020205020404" pitchFamily="49" charset="0"/>
                        </a:rPr>
                        <a:t>s</a:t>
                      </a:r>
                    </a:p>
                  </a:txBody>
                  <a:tcPr anchor="ctr"/>
                </a:tc>
                <a:tc>
                  <a:txBody>
                    <a:bodyPr/>
                    <a:lstStyle/>
                    <a:p>
                      <a:r>
                        <a:rPr lang="en-US" dirty="0"/>
                        <a:t>Reads a string and appends the string terminator ‘\0’</a:t>
                      </a:r>
                    </a:p>
                    <a:p>
                      <a:r>
                        <a:rPr lang="en-US" dirty="0"/>
                        <a:t>Alternatively,</a:t>
                      </a:r>
                      <a:r>
                        <a:rPr lang="en-US" baseline="0" dirty="0"/>
                        <a:t> input may be matched against a “</a:t>
                      </a:r>
                      <a:r>
                        <a:rPr lang="en-US" baseline="0" dirty="0" err="1"/>
                        <a:t>scanlist</a:t>
                      </a:r>
                      <a:r>
                        <a:rPr lang="en-US" baseline="0" dirty="0"/>
                        <a:t>”</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049973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scanf()</a:t>
            </a:r>
          </a:p>
          <a:p>
            <a:r>
              <a:rPr lang="en-US" dirty="0"/>
              <a:t>Basic Syntax Examples:</a:t>
            </a:r>
          </a:p>
        </p:txBody>
      </p:sp>
      <p:sp>
        <p:nvSpPr>
          <p:cNvPr id="4" name="Content Placeholder 2"/>
          <p:cNvSpPr txBox="1">
            <a:spLocks/>
          </p:cNvSpPr>
          <p:nvPr/>
        </p:nvSpPr>
        <p:spPr bwMode="auto">
          <a:xfrm>
            <a:off x="277615" y="2209800"/>
            <a:ext cx="8588771" cy="3581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BASIC SCANF STATEMENTS /////////</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scanf</a:t>
            </a:r>
            <a:r>
              <a:rPr lang="en-US" sz="1600" dirty="0">
                <a:latin typeface="Courier New" panose="02070309020205020404" pitchFamily="49" charset="0"/>
                <a:cs typeface="Courier New" panose="02070309020205020404" pitchFamily="49" charset="0"/>
              </a:rPr>
              <a:t>(“%d”, &amp;</a:t>
            </a:r>
            <a:r>
              <a:rPr lang="en-US" sz="1600" dirty="0" err="1">
                <a:latin typeface="Courier New" panose="02070309020205020404" pitchFamily="49" charset="0"/>
                <a:cs typeface="Courier New" panose="02070309020205020404" pitchFamily="49" charset="0"/>
              </a:rPr>
              <a:t>theAnswer</a:t>
            </a:r>
            <a:r>
              <a:rPr lang="en-US" sz="1600" dirty="0">
                <a:latin typeface="Courier New" panose="02070309020205020404" pitchFamily="49" charset="0"/>
                <a:cs typeface="Courier New" panose="02070309020205020404" pitchFamily="49" charset="0"/>
              </a:rPr>
              <a:t>);	// Reads an integer from </a:t>
            </a:r>
            <a:r>
              <a:rPr lang="en-US" sz="1600" dirty="0" err="1">
                <a:latin typeface="Courier New" panose="02070309020205020404" pitchFamily="49" charset="0"/>
                <a:cs typeface="Courier New" panose="02070309020205020404" pitchFamily="49" charset="0"/>
              </a:rPr>
              <a:t>stdin</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scanf(“%f”, &amp;pi);		// Reads a float from </a:t>
            </a:r>
            <a:r>
              <a:rPr lang="en-US" sz="1600" dirty="0" err="1">
                <a:latin typeface="Courier New" panose="02070309020205020404" pitchFamily="49" charset="0"/>
                <a:cs typeface="Courier New" panose="02070309020205020404" pitchFamily="49" charset="0"/>
              </a:rPr>
              <a:t>stdin</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scanf(“%lf”, &amp;</a:t>
            </a:r>
            <a:r>
              <a:rPr lang="en-US" sz="1600" dirty="0" err="1">
                <a:latin typeface="Courier New" panose="02070309020205020404" pitchFamily="49" charset="0"/>
                <a:cs typeface="Courier New" panose="02070309020205020404" pitchFamily="49" charset="0"/>
              </a:rPr>
              <a:t>posSqrtTwo</a:t>
            </a:r>
            <a:r>
              <a:rPr lang="en-US" sz="1600" dirty="0">
                <a:latin typeface="Courier New" panose="02070309020205020404" pitchFamily="49" charset="0"/>
                <a:cs typeface="Courier New" panose="02070309020205020404" pitchFamily="49" charset="0"/>
              </a:rPr>
              <a:t>);	// Reads a double from </a:t>
            </a:r>
            <a:r>
              <a:rPr lang="en-US" sz="1600" dirty="0" err="1">
                <a:latin typeface="Courier New" panose="02070309020205020404" pitchFamily="49" charset="0"/>
                <a:cs typeface="Courier New" panose="02070309020205020404" pitchFamily="49" charset="0"/>
              </a:rPr>
              <a:t>stdin</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scanf(“%c”, &amp;answerNum1); 	// Reads a character from </a:t>
            </a:r>
            <a:r>
              <a:rPr lang="en-US" sz="1600" dirty="0" err="1">
                <a:latin typeface="Courier New" panose="02070309020205020404" pitchFamily="49" charset="0"/>
                <a:cs typeface="Courier New" panose="02070309020205020404" pitchFamily="49" charset="0"/>
              </a:rPr>
              <a:t>stdin</a:t>
            </a: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BASIC SCANF STRING INPUT ////////</a:t>
            </a:r>
          </a:p>
          <a:p>
            <a:pPr marL="0" indent="0">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nickName</a:t>
            </a:r>
            <a:r>
              <a:rPr lang="en-US" sz="1600" dirty="0">
                <a:latin typeface="Courier New" panose="02070309020205020404" pitchFamily="49" charset="0"/>
                <a:cs typeface="Courier New" panose="02070309020205020404" pitchFamily="49" charset="0"/>
              </a:rPr>
              <a:t>[20] = {0};</a:t>
            </a:r>
          </a:p>
          <a:p>
            <a:pPr marL="0" indent="0">
              <a:buNone/>
            </a:pPr>
            <a:r>
              <a:rPr lang="en-US" sz="1600" dirty="0">
                <a:latin typeface="Courier New" panose="02070309020205020404" pitchFamily="49" charset="0"/>
                <a:cs typeface="Courier New" panose="02070309020205020404" pitchFamily="49" charset="0"/>
              </a:rPr>
              <a:t>scanf(“%s”, </a:t>
            </a:r>
            <a:r>
              <a:rPr lang="en-US" sz="1600" dirty="0" err="1">
                <a:latin typeface="Courier New" panose="02070309020205020404" pitchFamily="49" charset="0"/>
                <a:cs typeface="Courier New" panose="02070309020205020404" pitchFamily="49" charset="0"/>
              </a:rPr>
              <a:t>nickName</a:t>
            </a:r>
            <a:r>
              <a:rPr lang="en-US" sz="1600" dirty="0">
                <a:latin typeface="Courier New" panose="02070309020205020404" pitchFamily="49" charset="0"/>
                <a:cs typeface="Courier New" panose="02070309020205020404" pitchFamily="49" charset="0"/>
              </a:rPr>
              <a:t>);		// Dangerously reads string from </a:t>
            </a:r>
            <a:r>
              <a:rPr lang="en-US" sz="1600" dirty="0" err="1">
                <a:latin typeface="Courier New" panose="02070309020205020404" pitchFamily="49" charset="0"/>
                <a:cs typeface="Courier New" panose="02070309020205020404" pitchFamily="49" charset="0"/>
              </a:rPr>
              <a:t>stdin</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scanf(“%19s”, </a:t>
            </a:r>
            <a:r>
              <a:rPr lang="en-US" sz="1600" dirty="0" err="1">
                <a:latin typeface="Courier New" panose="02070309020205020404" pitchFamily="49" charset="0"/>
                <a:cs typeface="Courier New" panose="02070309020205020404" pitchFamily="49" charset="0"/>
              </a:rPr>
              <a:t>nickName</a:t>
            </a:r>
            <a:r>
              <a:rPr lang="en-US" sz="1600" dirty="0">
                <a:latin typeface="Courier New" panose="02070309020205020404" pitchFamily="49" charset="0"/>
                <a:cs typeface="Courier New" panose="02070309020205020404" pitchFamily="49" charset="0"/>
              </a:rPr>
              <a:t>);	// Safer string read from </a:t>
            </a:r>
            <a:r>
              <a:rPr lang="en-US" sz="1600" dirty="0" err="1">
                <a:latin typeface="Courier New" panose="02070309020205020404" pitchFamily="49" charset="0"/>
                <a:cs typeface="Courier New" panose="02070309020205020404" pitchFamily="49" charset="0"/>
              </a:rPr>
              <a:t>stdin</a:t>
            </a: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Formatted I/O</a:t>
            </a:r>
          </a:p>
        </p:txBody>
      </p:sp>
      <p:sp>
        <p:nvSpPr>
          <p:cNvPr id="6" name="TextBox 5"/>
          <p:cNvSpPr txBox="1"/>
          <p:nvPr/>
        </p:nvSpPr>
        <p:spPr>
          <a:xfrm>
            <a:off x="-533400" y="5897420"/>
            <a:ext cx="10210800" cy="646331"/>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NOTE: When using field width on scanf string input,</a:t>
            </a:r>
          </a:p>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leave room for the NUL terminator</a:t>
            </a:r>
          </a:p>
        </p:txBody>
      </p:sp>
    </p:spTree>
    <p:extLst>
      <p:ext uri="{BB962C8B-B14F-4D97-AF65-F5344CB8AC3E}">
        <p14:creationId xmlns:p14="http://schemas.microsoft.com/office/powerpoint/2010/main" val="38300347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auto">
          <a:xfrm>
            <a:off x="277615" y="5334000"/>
            <a:ext cx="8588771" cy="7620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lgn="ctr">
              <a:buNone/>
            </a:pPr>
            <a:r>
              <a:rPr lang="en-US" sz="2000" dirty="0">
                <a:latin typeface="Courier New" panose="02070309020205020404" pitchFamily="49" charset="0"/>
                <a:cs typeface="Courier New" panose="02070309020205020404" pitchFamily="49" charset="0"/>
              </a:rPr>
              <a:t>scanf(“%</a:t>
            </a:r>
            <a:r>
              <a:rPr lang="en-US" sz="2000" dirty="0" err="1">
                <a:latin typeface="Courier New" panose="02070309020205020404" pitchFamily="49" charset="0"/>
                <a:cs typeface="Courier New" panose="02070309020205020404" pitchFamily="49" charset="0"/>
              </a:rPr>
              <a:t>d%c</a:t>
            </a:r>
            <a:r>
              <a:rPr lang="en-US" sz="2000" dirty="0">
                <a:latin typeface="Courier New" panose="02070309020205020404" pitchFamily="49" charset="0"/>
                <a:cs typeface="Courier New" panose="02070309020205020404" pitchFamily="49" charset="0"/>
              </a:rPr>
              <a:t>”, &amp;</a:t>
            </a:r>
            <a:r>
              <a:rPr lang="en-US" sz="2000" dirty="0" err="1">
                <a:latin typeface="Courier New" panose="02070309020205020404" pitchFamily="49" charset="0"/>
                <a:cs typeface="Courier New" panose="02070309020205020404" pitchFamily="49" charset="0"/>
              </a:rPr>
              <a:t>num</a:t>
            </a:r>
            <a:r>
              <a:rPr lang="en-US" sz="2000" dirty="0">
                <a:latin typeface="Courier New" panose="02070309020205020404" pitchFamily="49" charset="0"/>
                <a:cs typeface="Courier New" panose="02070309020205020404" pitchFamily="49" charset="0"/>
              </a:rPr>
              <a:t>, &amp;letter);</a:t>
            </a:r>
          </a:p>
        </p:txBody>
      </p:sp>
      <p:sp>
        <p:nvSpPr>
          <p:cNvPr id="2" name="Title 1"/>
          <p:cNvSpPr>
            <a:spLocks noGrp="1"/>
          </p:cNvSpPr>
          <p:nvPr>
            <p:ph type="title"/>
          </p:nvPr>
        </p:nvSpPr>
        <p:spPr/>
        <p:txBody>
          <a:bodyPr/>
          <a:lstStyle/>
          <a:p>
            <a:r>
              <a:rPr lang="en-US" dirty="0"/>
              <a:t>Formatted I/O</a:t>
            </a:r>
          </a:p>
        </p:txBody>
      </p:sp>
      <p:sp>
        <p:nvSpPr>
          <p:cNvPr id="3" name="Content Placeholder 2"/>
          <p:cNvSpPr>
            <a:spLocks noGrp="1"/>
          </p:cNvSpPr>
          <p:nvPr>
            <p:ph idx="1"/>
          </p:nvPr>
        </p:nvSpPr>
        <p:spPr/>
        <p:txBody>
          <a:bodyPr/>
          <a:lstStyle/>
          <a:p>
            <a:pPr marL="0" indent="0">
              <a:buNone/>
            </a:pPr>
            <a:r>
              <a:rPr lang="en-US" dirty="0"/>
              <a:t>scanf()</a:t>
            </a:r>
          </a:p>
          <a:p>
            <a:r>
              <a:rPr lang="en-US" dirty="0"/>
              <a:t>Conversion Character Explanation:</a:t>
            </a:r>
          </a:p>
        </p:txBody>
      </p:sp>
      <p:sp>
        <p:nvSpPr>
          <p:cNvPr id="6" name="Content Placeholder 2"/>
          <p:cNvSpPr txBox="1">
            <a:spLocks/>
          </p:cNvSpPr>
          <p:nvPr/>
        </p:nvSpPr>
        <p:spPr bwMode="auto">
          <a:xfrm>
            <a:off x="277615" y="2209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scanf(</a:t>
            </a:r>
            <a:r>
              <a:rPr lang="en-US" sz="1600" dirty="0" err="1">
                <a:latin typeface="Courier New" panose="02070309020205020404" pitchFamily="49" charset="0"/>
                <a:cs typeface="Courier New" panose="02070309020205020404" pitchFamily="49" charset="0"/>
              </a:rPr>
              <a:t>const</a:t>
            </a:r>
            <a:r>
              <a:rPr lang="en-US" sz="1600" dirty="0">
                <a:latin typeface="Courier New" panose="02070309020205020404" pitchFamily="49" charset="0"/>
                <a:cs typeface="Courier New" panose="02070309020205020404" pitchFamily="49" charset="0"/>
              </a:rPr>
              <a:t> char *format, argument-1, argument-2…)</a:t>
            </a:r>
          </a:p>
        </p:txBody>
      </p:sp>
      <p:sp>
        <p:nvSpPr>
          <p:cNvPr id="9" name="Content Placeholder 2"/>
          <p:cNvSpPr txBox="1">
            <a:spLocks/>
          </p:cNvSpPr>
          <p:nvPr/>
        </p:nvSpPr>
        <p:spPr bwMode="auto">
          <a:xfrm>
            <a:off x="277615" y="2667000"/>
            <a:ext cx="8588771" cy="2438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INITIALIZATION /////////////////</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num</a:t>
            </a:r>
            <a:r>
              <a:rPr lang="en-US" sz="1600" dirty="0">
                <a:latin typeface="Courier New" panose="02070309020205020404" pitchFamily="49" charset="0"/>
                <a:cs typeface="Courier New" panose="02070309020205020404" pitchFamily="49" charset="0"/>
              </a:rPr>
              <a:t> = 0;</a:t>
            </a:r>
          </a:p>
          <a:p>
            <a:pPr marL="0" indent="0">
              <a:buNone/>
            </a:pPr>
            <a:r>
              <a:rPr lang="en-US" sz="1600" dirty="0">
                <a:latin typeface="Courier New" panose="02070309020205020404" pitchFamily="49" charset="0"/>
                <a:cs typeface="Courier New" panose="02070309020205020404" pitchFamily="49" charset="0"/>
              </a:rPr>
              <a:t>char letter = 0;</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SCANF STATEMENT ////////////////</a:t>
            </a:r>
          </a:p>
          <a:p>
            <a:pPr marL="0" indent="0">
              <a:buNone/>
            </a:pPr>
            <a:r>
              <a:rPr lang="en-US" sz="1600" dirty="0">
                <a:latin typeface="Courier New" panose="02070309020205020404" pitchFamily="49" charset="0"/>
                <a:cs typeface="Courier New" panose="02070309020205020404" pitchFamily="49" charset="0"/>
              </a:rPr>
              <a:t>scanf(“%</a:t>
            </a:r>
            <a:r>
              <a:rPr lang="en-US" sz="1600" dirty="0" err="1">
                <a:latin typeface="Courier New" panose="02070309020205020404" pitchFamily="49" charset="0"/>
                <a:cs typeface="Courier New" panose="02070309020205020404" pitchFamily="49" charset="0"/>
              </a:rPr>
              <a:t>d%c</a:t>
            </a:r>
            <a:r>
              <a:rPr lang="en-US" sz="1600" dirty="0">
                <a:latin typeface="Courier New" panose="02070309020205020404" pitchFamily="49" charset="0"/>
                <a:cs typeface="Courier New" panose="02070309020205020404" pitchFamily="49" charset="0"/>
              </a:rPr>
              <a:t>”, &amp;</a:t>
            </a:r>
            <a:r>
              <a:rPr lang="en-US" sz="1600" dirty="0" err="1">
                <a:latin typeface="Courier New" panose="02070309020205020404" pitchFamily="49" charset="0"/>
                <a:cs typeface="Courier New" panose="02070309020205020404" pitchFamily="49" charset="0"/>
              </a:rPr>
              <a:t>num</a:t>
            </a:r>
            <a:r>
              <a:rPr lang="en-US" sz="1600" dirty="0">
                <a:latin typeface="Courier New" panose="02070309020205020404" pitchFamily="49" charset="0"/>
                <a:cs typeface="Courier New" panose="02070309020205020404" pitchFamily="49" charset="0"/>
              </a:rPr>
              <a:t>, &amp;letter);</a:t>
            </a:r>
          </a:p>
          <a:p>
            <a:pPr marL="0" indent="0">
              <a:buNone/>
            </a:pPr>
            <a:endParaRPr lang="en-US" sz="1600" dirty="0">
              <a:latin typeface="Courier New" panose="02070309020205020404" pitchFamily="49" charset="0"/>
              <a:cs typeface="Courier New" panose="02070309020205020404" pitchFamily="49" charset="0"/>
            </a:endParaRPr>
          </a:p>
        </p:txBody>
      </p:sp>
      <p:sp>
        <p:nvSpPr>
          <p:cNvPr id="10" name="Curved Right Arrow 9"/>
          <p:cNvSpPr/>
          <p:nvPr/>
        </p:nvSpPr>
        <p:spPr bwMode="auto">
          <a:xfrm rot="5400000">
            <a:off x="4553528" y="4020128"/>
            <a:ext cx="762000" cy="2322944"/>
          </a:xfrm>
          <a:prstGeom prst="curvedRightArrow">
            <a:avLst/>
          </a:prstGeom>
          <a:solidFill>
            <a:schemeClr val="accent2"/>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15" name="Left Brace 14"/>
          <p:cNvSpPr/>
          <p:nvPr/>
        </p:nvSpPr>
        <p:spPr bwMode="auto">
          <a:xfrm rot="16200000">
            <a:off x="3524252" y="5544704"/>
            <a:ext cx="419099" cy="914401"/>
          </a:xfrm>
          <a:prstGeom prst="leftBrace">
            <a:avLst/>
          </a:prstGeom>
          <a:noFill/>
          <a:ln w="25400" cap="flat" cmpd="sng" algn="ctr">
            <a:solidFill>
              <a:schemeClr val="bg1"/>
            </a:solidFill>
            <a:prstDash val="solid"/>
            <a:round/>
            <a:headEnd type="none" w="med" len="med"/>
            <a:tailEnd type="none" w="med" len="med"/>
          </a:ln>
          <a:effectLst/>
        </p:spPr>
        <p:txBody>
          <a:bodyPr vert="vert"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500" b="1" i="0" u="none" strike="noStrike" cap="none" normalizeH="0" baseline="0" dirty="0">
              <a:ln>
                <a:noFill/>
              </a:ln>
              <a:solidFill>
                <a:schemeClr val="accent2"/>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accent2"/>
                </a:solidFill>
                <a:effectLst/>
                <a:latin typeface="Arial" charset="0"/>
              </a:rPr>
              <a:t>Format</a:t>
            </a:r>
          </a:p>
        </p:txBody>
      </p:sp>
      <p:sp>
        <p:nvSpPr>
          <p:cNvPr id="16" name="Left Brace 15"/>
          <p:cNvSpPr/>
          <p:nvPr/>
        </p:nvSpPr>
        <p:spPr bwMode="auto">
          <a:xfrm rot="16200000">
            <a:off x="5142924" y="4876219"/>
            <a:ext cx="419099" cy="2249057"/>
          </a:xfrm>
          <a:prstGeom prst="leftBrace">
            <a:avLst/>
          </a:prstGeom>
          <a:noFill/>
          <a:ln w="25400" cap="flat" cmpd="sng" algn="ctr">
            <a:solidFill>
              <a:schemeClr val="bg1"/>
            </a:solidFill>
            <a:prstDash val="solid"/>
            <a:round/>
            <a:headEnd type="none" w="med" len="med"/>
            <a:tailEnd type="none" w="med" len="med"/>
          </a:ln>
          <a:effectLst/>
        </p:spPr>
        <p:txBody>
          <a:bodyPr vert="vert"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accent2"/>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accent2"/>
                </a:solidFill>
                <a:effectLst/>
                <a:latin typeface="Arial" charset="0"/>
              </a:rPr>
              <a:t>Arguments</a:t>
            </a:r>
          </a:p>
        </p:txBody>
      </p:sp>
      <p:sp>
        <p:nvSpPr>
          <p:cNvPr id="5" name="Curved Right Arrow 4"/>
          <p:cNvSpPr/>
          <p:nvPr/>
        </p:nvSpPr>
        <p:spPr bwMode="auto">
          <a:xfrm rot="16200000" flipV="1">
            <a:off x="3819236" y="5495637"/>
            <a:ext cx="762000" cy="1505528"/>
          </a:xfrm>
          <a:prstGeom prst="curvedRightArrow">
            <a:avLst/>
          </a:prstGeom>
          <a:solidFill>
            <a:schemeClr val="accent2"/>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13" name="TextBox 12"/>
          <p:cNvSpPr txBox="1"/>
          <p:nvPr/>
        </p:nvSpPr>
        <p:spPr>
          <a:xfrm>
            <a:off x="-533400" y="2971800"/>
            <a:ext cx="10210800" cy="646331"/>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NOTE:  Be aware that characters may</a:t>
            </a:r>
          </a:p>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be left behind in </a:t>
            </a:r>
            <a:r>
              <a:rPr lang="en-US"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stdin</a:t>
            </a:r>
            <a:endPar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8131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right)">
                                      <p:cBhvr>
                                        <p:cTn id="19" dur="500"/>
                                        <p:tgtEl>
                                          <p:spTgt spid="5"/>
                                        </p:tgtEl>
                                      </p:cBhvr>
                                    </p:animEffect>
                                  </p:childTnLst>
                                </p:cTn>
                              </p:par>
                            </p:childTnLst>
                          </p:cTn>
                        </p:par>
                        <p:par>
                          <p:cTn id="20" fill="hold">
                            <p:stCondLst>
                              <p:cond delay="500"/>
                            </p:stCondLst>
                            <p:childTnLst>
                              <p:par>
                                <p:cTn id="21" presetID="22" presetClass="entr" presetSubtype="2"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right)">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P spid="16" grpId="0" animBg="1"/>
      <p:bldP spid="5" grpId="0" animBg="1"/>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auto">
          <a:xfrm>
            <a:off x="277615" y="5334000"/>
            <a:ext cx="8588771" cy="7620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lgn="ctr">
              <a:buNone/>
            </a:pPr>
            <a:r>
              <a:rPr lang="en-US" sz="2000" dirty="0">
                <a:latin typeface="Courier New" panose="02070309020205020404" pitchFamily="49" charset="0"/>
                <a:cs typeface="Courier New" panose="02070309020205020404" pitchFamily="49" charset="0"/>
              </a:rPr>
              <a:t>scanf(“%d%*</a:t>
            </a:r>
            <a:r>
              <a:rPr lang="en-US" sz="2000" dirty="0" err="1">
                <a:latin typeface="Courier New" panose="02070309020205020404" pitchFamily="49" charset="0"/>
                <a:cs typeface="Courier New" panose="02070309020205020404" pitchFamily="49" charset="0"/>
              </a:rPr>
              <a:t>c%d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c%d</a:t>
            </a:r>
            <a:r>
              <a:rPr lang="en-US" sz="2000" dirty="0">
                <a:latin typeface="Courier New" panose="02070309020205020404" pitchFamily="49" charset="0"/>
                <a:cs typeface="Courier New" panose="02070309020205020404" pitchFamily="49" charset="0"/>
              </a:rPr>
              <a:t>”, &amp;hours, &amp;minutes, &amp;seconds);</a:t>
            </a:r>
          </a:p>
        </p:txBody>
      </p:sp>
      <p:sp>
        <p:nvSpPr>
          <p:cNvPr id="2" name="Title 1"/>
          <p:cNvSpPr>
            <a:spLocks noGrp="1"/>
          </p:cNvSpPr>
          <p:nvPr>
            <p:ph type="title"/>
          </p:nvPr>
        </p:nvSpPr>
        <p:spPr/>
        <p:txBody>
          <a:bodyPr/>
          <a:lstStyle/>
          <a:p>
            <a:r>
              <a:rPr lang="en-US" dirty="0"/>
              <a:t>Formatted I/O</a:t>
            </a:r>
          </a:p>
        </p:txBody>
      </p:sp>
      <p:sp>
        <p:nvSpPr>
          <p:cNvPr id="3" name="Content Placeholder 2"/>
          <p:cNvSpPr>
            <a:spLocks noGrp="1"/>
          </p:cNvSpPr>
          <p:nvPr>
            <p:ph idx="1"/>
          </p:nvPr>
        </p:nvSpPr>
        <p:spPr/>
        <p:txBody>
          <a:bodyPr/>
          <a:lstStyle/>
          <a:p>
            <a:pPr marL="0" indent="0">
              <a:buNone/>
            </a:pPr>
            <a:r>
              <a:rPr lang="en-US" dirty="0"/>
              <a:t>scanf()</a:t>
            </a:r>
          </a:p>
          <a:p>
            <a:r>
              <a:rPr lang="en-US" dirty="0"/>
              <a:t>Conversion Character Explanation:</a:t>
            </a:r>
          </a:p>
        </p:txBody>
      </p:sp>
      <p:sp>
        <p:nvSpPr>
          <p:cNvPr id="6" name="Content Placeholder 2"/>
          <p:cNvSpPr txBox="1">
            <a:spLocks/>
          </p:cNvSpPr>
          <p:nvPr/>
        </p:nvSpPr>
        <p:spPr bwMode="auto">
          <a:xfrm>
            <a:off x="277615" y="2209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scanf(</a:t>
            </a:r>
            <a:r>
              <a:rPr lang="en-US" sz="1600" dirty="0" err="1">
                <a:latin typeface="Courier New" panose="02070309020205020404" pitchFamily="49" charset="0"/>
                <a:cs typeface="Courier New" panose="02070309020205020404" pitchFamily="49" charset="0"/>
              </a:rPr>
              <a:t>const</a:t>
            </a:r>
            <a:r>
              <a:rPr lang="en-US" sz="1600" dirty="0">
                <a:latin typeface="Courier New" panose="02070309020205020404" pitchFamily="49" charset="0"/>
                <a:cs typeface="Courier New" panose="02070309020205020404" pitchFamily="49" charset="0"/>
              </a:rPr>
              <a:t> char *format, argument-1, argument-2…)</a:t>
            </a:r>
          </a:p>
        </p:txBody>
      </p:sp>
      <p:sp>
        <p:nvSpPr>
          <p:cNvPr id="9" name="Content Placeholder 2"/>
          <p:cNvSpPr txBox="1">
            <a:spLocks/>
          </p:cNvSpPr>
          <p:nvPr/>
        </p:nvSpPr>
        <p:spPr bwMode="auto">
          <a:xfrm>
            <a:off x="277615" y="2667000"/>
            <a:ext cx="8588771" cy="2438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INITIALIZATION /////////////////</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hours = 0;</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minutes = 0;</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seconds = 0;</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SCANF STATEMENT ////////////////</a:t>
            </a:r>
          </a:p>
          <a:p>
            <a:pPr marL="0" indent="0">
              <a:buNone/>
            </a:pPr>
            <a:r>
              <a:rPr lang="en-US" sz="1600" dirty="0">
                <a:latin typeface="Courier New" panose="02070309020205020404" pitchFamily="49" charset="0"/>
                <a:cs typeface="Courier New" panose="02070309020205020404" pitchFamily="49" charset="0"/>
              </a:rPr>
              <a:t>scanf(“%d%*</a:t>
            </a:r>
            <a:r>
              <a:rPr lang="en-US" sz="1600" dirty="0" err="1">
                <a:latin typeface="Courier New" panose="02070309020205020404" pitchFamily="49" charset="0"/>
                <a:cs typeface="Courier New" panose="02070309020205020404" pitchFamily="49" charset="0"/>
              </a:rPr>
              <a:t>c%d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c%d</a:t>
            </a:r>
            <a:r>
              <a:rPr lang="en-US" sz="1600" dirty="0">
                <a:latin typeface="Courier New" panose="02070309020205020404" pitchFamily="49" charset="0"/>
                <a:cs typeface="Courier New" panose="02070309020205020404" pitchFamily="49" charset="0"/>
              </a:rPr>
              <a:t>”, &amp;hours, &amp;minutes, &amp;seconds);</a:t>
            </a:r>
          </a:p>
          <a:p>
            <a:pPr marL="0" indent="0">
              <a:buNone/>
            </a:pPr>
            <a:endParaRPr lang="en-US" sz="1600" dirty="0">
              <a:latin typeface="Courier New" panose="02070309020205020404" pitchFamily="49" charset="0"/>
              <a:cs typeface="Courier New" panose="02070309020205020404" pitchFamily="49" charset="0"/>
            </a:endParaRPr>
          </a:p>
        </p:txBody>
      </p:sp>
      <p:sp>
        <p:nvSpPr>
          <p:cNvPr id="10" name="Curved Right Arrow 9"/>
          <p:cNvSpPr/>
          <p:nvPr/>
        </p:nvSpPr>
        <p:spPr bwMode="auto">
          <a:xfrm rot="5400000">
            <a:off x="4008580" y="3429000"/>
            <a:ext cx="762000" cy="3505200"/>
          </a:xfrm>
          <a:prstGeom prst="curvedRightArrow">
            <a:avLst/>
          </a:prstGeom>
          <a:solidFill>
            <a:schemeClr val="accent2"/>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15" name="Left Brace 14"/>
          <p:cNvSpPr/>
          <p:nvPr/>
        </p:nvSpPr>
        <p:spPr bwMode="auto">
          <a:xfrm rot="16200000">
            <a:off x="2533651" y="4935103"/>
            <a:ext cx="419099" cy="2133602"/>
          </a:xfrm>
          <a:prstGeom prst="leftBrace">
            <a:avLst/>
          </a:prstGeom>
          <a:noFill/>
          <a:ln w="25400" cap="flat" cmpd="sng" algn="ctr">
            <a:solidFill>
              <a:schemeClr val="bg1"/>
            </a:solidFill>
            <a:prstDash val="solid"/>
            <a:round/>
            <a:headEnd type="none" w="med" len="med"/>
            <a:tailEnd type="none" w="med" len="med"/>
          </a:ln>
          <a:effectLst/>
        </p:spPr>
        <p:txBody>
          <a:bodyPr vert="vert"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500" b="1" i="0" u="none" strike="noStrike" cap="none" normalizeH="0" baseline="0" dirty="0">
              <a:ln>
                <a:noFill/>
              </a:ln>
              <a:solidFill>
                <a:schemeClr val="accent2"/>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accent2"/>
                </a:solidFill>
                <a:effectLst/>
                <a:latin typeface="Arial" charset="0"/>
              </a:rPr>
              <a:t>Format</a:t>
            </a:r>
          </a:p>
        </p:txBody>
      </p:sp>
      <p:sp>
        <p:nvSpPr>
          <p:cNvPr id="16" name="Left Brace 15"/>
          <p:cNvSpPr/>
          <p:nvPr/>
        </p:nvSpPr>
        <p:spPr bwMode="auto">
          <a:xfrm rot="16200000">
            <a:off x="5753678" y="3886773"/>
            <a:ext cx="419099" cy="4227944"/>
          </a:xfrm>
          <a:prstGeom prst="leftBrace">
            <a:avLst/>
          </a:prstGeom>
          <a:noFill/>
          <a:ln w="25400" cap="flat" cmpd="sng" algn="ctr">
            <a:solidFill>
              <a:schemeClr val="bg1"/>
            </a:solidFill>
            <a:prstDash val="solid"/>
            <a:round/>
            <a:headEnd type="none" w="med" len="med"/>
            <a:tailEnd type="none" w="med" len="med"/>
          </a:ln>
          <a:effectLst/>
        </p:spPr>
        <p:txBody>
          <a:bodyPr vert="vert"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accent2"/>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accent2"/>
                </a:solidFill>
                <a:effectLst/>
                <a:latin typeface="Arial" charset="0"/>
              </a:rPr>
              <a:t>Arguments</a:t>
            </a:r>
          </a:p>
        </p:txBody>
      </p:sp>
      <p:sp>
        <p:nvSpPr>
          <p:cNvPr id="5" name="Curved Right Arrow 4"/>
          <p:cNvSpPr/>
          <p:nvPr/>
        </p:nvSpPr>
        <p:spPr bwMode="auto">
          <a:xfrm rot="16200000" flipV="1">
            <a:off x="2875972" y="4838701"/>
            <a:ext cx="762000" cy="2819400"/>
          </a:xfrm>
          <a:prstGeom prst="curvedRightArrow">
            <a:avLst/>
          </a:prstGeom>
          <a:solidFill>
            <a:schemeClr val="accent2"/>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12" name="Curved Right Arrow 11"/>
          <p:cNvSpPr/>
          <p:nvPr/>
        </p:nvSpPr>
        <p:spPr bwMode="auto">
          <a:xfrm rot="16200000" flipV="1">
            <a:off x="5133108" y="4114801"/>
            <a:ext cx="762000" cy="4267200"/>
          </a:xfrm>
          <a:prstGeom prst="curvedRightArrow">
            <a:avLst/>
          </a:prstGeom>
          <a:solidFill>
            <a:schemeClr val="accent2"/>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14" name="TextBox 13"/>
          <p:cNvSpPr txBox="1"/>
          <p:nvPr/>
        </p:nvSpPr>
        <p:spPr>
          <a:xfrm>
            <a:off x="-533400" y="2944092"/>
            <a:ext cx="10210800" cy="646331"/>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NOTE:  The %*c conversion specification tells scanf to read</a:t>
            </a:r>
          </a:p>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char(s) in between integers but doesn’t assign it to a variable </a:t>
            </a:r>
          </a:p>
        </p:txBody>
      </p:sp>
    </p:spTree>
    <p:extLst>
      <p:ext uri="{BB962C8B-B14F-4D97-AF65-F5344CB8AC3E}">
        <p14:creationId xmlns:p14="http://schemas.microsoft.com/office/powerpoint/2010/main" val="2185665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right)">
                                      <p:cBhvr>
                                        <p:cTn id="19" dur="500"/>
                                        <p:tgtEl>
                                          <p:spTgt spid="5"/>
                                        </p:tgtEl>
                                      </p:cBhvr>
                                    </p:animEffect>
                                  </p:childTnLst>
                                </p:cTn>
                              </p:par>
                            </p:childTnLst>
                          </p:cTn>
                        </p:par>
                        <p:par>
                          <p:cTn id="20" fill="hold">
                            <p:stCondLst>
                              <p:cond delay="500"/>
                            </p:stCondLst>
                            <p:childTnLst>
                              <p:par>
                                <p:cTn id="21" presetID="22" presetClass="entr" presetSubtype="2"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right)">
                                      <p:cBhvr>
                                        <p:cTn id="23" dur="500"/>
                                        <p:tgtEl>
                                          <p:spTgt spid="10"/>
                                        </p:tgtEl>
                                      </p:cBhvr>
                                    </p:animEffect>
                                  </p:childTnLst>
                                </p:cTn>
                              </p:par>
                            </p:childTnLst>
                          </p:cTn>
                        </p:par>
                        <p:par>
                          <p:cTn id="24" fill="hold">
                            <p:stCondLst>
                              <p:cond delay="1000"/>
                            </p:stCondLst>
                            <p:childTnLst>
                              <p:par>
                                <p:cTn id="25" presetID="22" presetClass="entr" presetSubtype="2"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righ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P spid="16" grpId="0" animBg="1"/>
      <p:bldP spid="5" grpId="0" animBg="1"/>
      <p:bldP spid="12" grpId="0" animBg="1"/>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scanf()</a:t>
            </a:r>
          </a:p>
          <a:p>
            <a:r>
              <a:rPr lang="en-US" dirty="0"/>
              <a:t>Syntax Examples:</a:t>
            </a:r>
          </a:p>
        </p:txBody>
      </p:sp>
      <p:sp>
        <p:nvSpPr>
          <p:cNvPr id="4" name="Content Placeholder 2"/>
          <p:cNvSpPr txBox="1">
            <a:spLocks/>
          </p:cNvSpPr>
          <p:nvPr/>
        </p:nvSpPr>
        <p:spPr bwMode="auto">
          <a:xfrm>
            <a:off x="277615" y="2209800"/>
            <a:ext cx="8588771" cy="3581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SCANF STATEMENTS ////////////</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scanf(“%</a:t>
            </a:r>
            <a:r>
              <a:rPr lang="en-US" sz="1600" dirty="0" err="1">
                <a:latin typeface="Courier New" panose="02070309020205020404" pitchFamily="49" charset="0"/>
                <a:cs typeface="Courier New" panose="02070309020205020404" pitchFamily="49" charset="0"/>
              </a:rPr>
              <a:t>d,%d</a:t>
            </a:r>
            <a:r>
              <a:rPr lang="en-US" sz="1600" dirty="0">
                <a:latin typeface="Courier New" panose="02070309020205020404" pitchFamily="49" charset="0"/>
                <a:cs typeface="Courier New" panose="02070309020205020404" pitchFamily="49" charset="0"/>
              </a:rPr>
              <a:t>”, &amp;num1, &amp;num2);	// Uses comma as delimiter</a:t>
            </a:r>
          </a:p>
          <a:p>
            <a:pPr marL="0" indent="0">
              <a:buNone/>
            </a:pPr>
            <a:r>
              <a:rPr lang="en-US" sz="1600" dirty="0">
                <a:latin typeface="Courier New" panose="02070309020205020404" pitchFamily="49" charset="0"/>
                <a:cs typeface="Courier New" panose="02070309020205020404" pitchFamily="49" charset="0"/>
              </a:rPr>
              <a:t>scanf(“%3f”, &amp;GPA);		// Only takes three inputs e.g., 3.4</a:t>
            </a:r>
          </a:p>
          <a:p>
            <a:pPr marL="0" indent="0">
              <a:buNone/>
            </a:pPr>
            <a:r>
              <a:rPr lang="en-US" sz="1600" dirty="0">
                <a:latin typeface="Courier New" panose="02070309020205020404" pitchFamily="49" charset="0"/>
                <a:cs typeface="Courier New" panose="02070309020205020404" pitchFamily="49" charset="0"/>
              </a:rPr>
              <a:t>scanf(“*%lf”, &amp;</a:t>
            </a:r>
            <a:r>
              <a:rPr lang="en-US" sz="1600" dirty="0" err="1">
                <a:latin typeface="Courier New" panose="02070309020205020404" pitchFamily="49" charset="0"/>
                <a:cs typeface="Courier New" panose="02070309020205020404" pitchFamily="49" charset="0"/>
              </a:rPr>
              <a:t>posSqrtTwo</a:t>
            </a:r>
            <a:r>
              <a:rPr lang="en-US" sz="1600" dirty="0">
                <a:latin typeface="Courier New" panose="02070309020205020404" pitchFamily="49" charset="0"/>
                <a:cs typeface="Courier New" panose="02070309020205020404" pitchFamily="49" charset="0"/>
              </a:rPr>
              <a:t>);	// Waits for asterisk before reading</a:t>
            </a:r>
          </a:p>
          <a:p>
            <a:pPr marL="0" indent="0">
              <a:buNone/>
            </a:pPr>
            <a:r>
              <a:rPr lang="en-US" sz="1600" dirty="0" err="1">
                <a:latin typeface="Courier New" panose="02070309020205020404" pitchFamily="49" charset="0"/>
                <a:cs typeface="Courier New" panose="02070309020205020404" pitchFamily="49" charset="0"/>
              </a:rPr>
              <a:t>scanf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abcd</a:t>
            </a:r>
            <a:r>
              <a:rPr lang="en-US" sz="1600" dirty="0">
                <a:latin typeface="Courier New" panose="02070309020205020404" pitchFamily="49" charset="0"/>
                <a:cs typeface="Courier New" panose="02070309020205020404" pitchFamily="49" charset="0"/>
              </a:rPr>
              <a:t>]c”, &amp;ansNum1); 	// Will only read an a, b, c, or d</a:t>
            </a:r>
          </a:p>
          <a:p>
            <a:pPr marL="0" indent="0">
              <a:buNone/>
            </a:pPr>
            <a:r>
              <a:rPr lang="en-US" sz="1600" dirty="0" err="1">
                <a:latin typeface="Courier New" panose="02070309020205020404" pitchFamily="49" charset="0"/>
                <a:cs typeface="Courier New" panose="02070309020205020404" pitchFamily="49" charset="0"/>
              </a:rPr>
              <a:t>scanf</a:t>
            </a:r>
            <a:r>
              <a:rPr lang="en-US" sz="1600" dirty="0">
                <a:latin typeface="Courier New" panose="02070309020205020404" pitchFamily="49" charset="0"/>
                <a:cs typeface="Courier New" panose="02070309020205020404" pitchFamily="49" charset="0"/>
              </a:rPr>
              <a:t>(“%[A-Z]c”, &amp;</a:t>
            </a:r>
            <a:r>
              <a:rPr lang="en-US" sz="1600" dirty="0" err="1">
                <a:latin typeface="Courier New" panose="02070309020205020404" pitchFamily="49" charset="0"/>
                <a:cs typeface="Courier New" panose="02070309020205020404" pitchFamily="49" charset="0"/>
              </a:rPr>
              <a:t>capsChar</a:t>
            </a:r>
            <a:r>
              <a:rPr lang="en-US" sz="1600" dirty="0">
                <a:latin typeface="Courier New" panose="02070309020205020404" pitchFamily="49" charset="0"/>
                <a:cs typeface="Courier New" panose="02070309020205020404" pitchFamily="49" charset="0"/>
              </a:rPr>
              <a:t>);	// Will only read a capital letter</a:t>
            </a:r>
          </a:p>
          <a:p>
            <a:pPr marL="0" indent="0">
              <a:buNone/>
            </a:pPr>
            <a:r>
              <a:rPr lang="en-US" sz="1600" dirty="0" err="1">
                <a:latin typeface="Courier New" panose="02070309020205020404" pitchFamily="49" charset="0"/>
                <a:cs typeface="Courier New" panose="02070309020205020404" pitchFamily="49" charset="0"/>
              </a:rPr>
              <a:t>scanf</a:t>
            </a:r>
            <a:r>
              <a:rPr lang="en-US" sz="1600" dirty="0">
                <a:latin typeface="Courier New" panose="02070309020205020404" pitchFamily="49" charset="0"/>
                <a:cs typeface="Courier New" panose="02070309020205020404" pitchFamily="49" charset="0"/>
              </a:rPr>
              <a:t>(“%[A-z]c”, &amp;</a:t>
            </a:r>
            <a:r>
              <a:rPr lang="en-US" sz="1600" dirty="0" err="1">
                <a:latin typeface="Courier New" panose="02070309020205020404" pitchFamily="49" charset="0"/>
                <a:cs typeface="Courier New" panose="02070309020205020404" pitchFamily="49" charset="0"/>
              </a:rPr>
              <a:t>rngOfChar</a:t>
            </a:r>
            <a:r>
              <a:rPr lang="en-US" sz="1600" dirty="0">
                <a:latin typeface="Courier New" panose="02070309020205020404" pitchFamily="49" charset="0"/>
                <a:cs typeface="Courier New" panose="02070309020205020404" pitchFamily="49" charset="0"/>
              </a:rPr>
              <a:t>);	// Only chars of decimal value 65–122</a:t>
            </a:r>
          </a:p>
          <a:p>
            <a:pPr marL="0" indent="0">
              <a:buNone/>
            </a:pPr>
            <a:r>
              <a:rPr lang="en-US" sz="1600" dirty="0" err="1">
                <a:latin typeface="Courier New" panose="02070309020205020404" pitchFamily="49" charset="0"/>
                <a:cs typeface="Courier New" panose="02070309020205020404" pitchFamily="49" charset="0"/>
              </a:rPr>
              <a:t>scanf</a:t>
            </a:r>
            <a:r>
              <a:rPr lang="en-US" sz="1600" dirty="0">
                <a:latin typeface="Courier New" panose="02070309020205020404" pitchFamily="49" charset="0"/>
                <a:cs typeface="Courier New" panose="02070309020205020404" pitchFamily="49" charset="0"/>
              </a:rPr>
              <a:t>(“%32[01]s”, </a:t>
            </a:r>
            <a:r>
              <a:rPr lang="en-US" sz="1600" dirty="0" err="1">
                <a:latin typeface="Courier New" panose="02070309020205020404" pitchFamily="49" charset="0"/>
                <a:cs typeface="Courier New" panose="02070309020205020404" pitchFamily="49" charset="0"/>
              </a:rPr>
              <a:t>binaryStr</a:t>
            </a:r>
            <a:r>
              <a:rPr lang="en-US" sz="1600" dirty="0">
                <a:latin typeface="Courier New" panose="02070309020205020404" pitchFamily="49" charset="0"/>
                <a:cs typeface="Courier New" panose="02070309020205020404" pitchFamily="49" charset="0"/>
              </a:rPr>
              <a:t>);	// Stops reading at first non 0 or 1 </a:t>
            </a:r>
          </a:p>
          <a:p>
            <a:pPr marL="0" indent="0">
              <a:buNone/>
            </a:pPr>
            <a:r>
              <a:rPr lang="en-US" sz="1600" dirty="0" err="1">
                <a:latin typeface="Courier New" panose="02070309020205020404" pitchFamily="49" charset="0"/>
                <a:cs typeface="Courier New" panose="02070309020205020404" pitchFamily="49" charset="0"/>
              </a:rPr>
              <a:t>scanf</a:t>
            </a:r>
            <a:r>
              <a:rPr lang="en-US" sz="1600" dirty="0">
                <a:latin typeface="Courier New" panose="02070309020205020404" pitchFamily="49" charset="0"/>
                <a:cs typeface="Courier New" panose="02070309020205020404" pitchFamily="49" charset="0"/>
              </a:rPr>
              <a:t>(“%64[^e\n]s”, </a:t>
            </a:r>
            <a:r>
              <a:rPr lang="en-US" sz="1600" dirty="0" err="1">
                <a:latin typeface="Courier New" panose="02070309020205020404" pitchFamily="49" charset="0"/>
                <a:cs typeface="Courier New" panose="02070309020205020404" pitchFamily="49" charset="0"/>
              </a:rPr>
              <a:t>Gadsby</a:t>
            </a:r>
            <a:r>
              <a:rPr lang="en-US" sz="1600" dirty="0">
                <a:latin typeface="Courier New" panose="02070309020205020404" pitchFamily="49" charset="0"/>
                <a:cs typeface="Courier New" panose="02070309020205020404" pitchFamily="49" charset="0"/>
              </a:rPr>
              <a:t>);	// Stops reading at first e or newline</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Formatted I/O</a:t>
            </a:r>
          </a:p>
        </p:txBody>
      </p:sp>
      <p:sp>
        <p:nvSpPr>
          <p:cNvPr id="6" name="TextBox 5"/>
          <p:cNvSpPr txBox="1"/>
          <p:nvPr/>
        </p:nvSpPr>
        <p:spPr>
          <a:xfrm>
            <a:off x="-533400" y="5897420"/>
            <a:ext cx="10210800" cy="646331"/>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NOTE: Any field width specification also stops </a:t>
            </a:r>
            <a:r>
              <a:rPr lang="en-US"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scanf</a:t>
            </a: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from</a:t>
            </a:r>
          </a:p>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reading any more input regardless of any matched characters</a:t>
            </a:r>
          </a:p>
        </p:txBody>
      </p:sp>
      <p:sp>
        <p:nvSpPr>
          <p:cNvPr id="7" name="Content Placeholder 2"/>
          <p:cNvSpPr txBox="1">
            <a:spLocks/>
          </p:cNvSpPr>
          <p:nvPr/>
        </p:nvSpPr>
        <p:spPr bwMode="auto">
          <a:xfrm>
            <a:off x="245288" y="2209800"/>
            <a:ext cx="8588771" cy="3581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SCANF STATEMENTS ////////////</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scanf(“%</a:t>
            </a:r>
            <a:r>
              <a:rPr lang="en-US" sz="1600" dirty="0" err="1">
                <a:latin typeface="Courier New" panose="02070309020205020404" pitchFamily="49" charset="0"/>
                <a:cs typeface="Courier New" panose="02070309020205020404" pitchFamily="49" charset="0"/>
              </a:rPr>
              <a:t>d,%d</a:t>
            </a:r>
            <a:r>
              <a:rPr lang="en-US" sz="1600" dirty="0">
                <a:latin typeface="Courier New" panose="02070309020205020404" pitchFamily="49" charset="0"/>
                <a:cs typeface="Courier New" panose="02070309020205020404" pitchFamily="49" charset="0"/>
              </a:rPr>
              <a:t>”, &amp;num1, &amp;num2);	// Uses comma as delimiter</a:t>
            </a:r>
          </a:p>
          <a:p>
            <a:pPr marL="0" indent="0">
              <a:buNone/>
            </a:pPr>
            <a:r>
              <a:rPr lang="en-US" sz="1600" dirty="0">
                <a:latin typeface="Courier New" panose="02070309020205020404" pitchFamily="49" charset="0"/>
                <a:cs typeface="Courier New" panose="02070309020205020404" pitchFamily="49" charset="0"/>
              </a:rPr>
              <a:t>scanf(“%3f”, &amp;GPA);		// Only takes three inputs e.g., 3.4</a:t>
            </a:r>
          </a:p>
          <a:p>
            <a:pPr marL="0" indent="0">
              <a:buNone/>
            </a:pPr>
            <a:r>
              <a:rPr lang="en-US" sz="1600" dirty="0">
                <a:latin typeface="Courier New" panose="02070309020205020404" pitchFamily="49" charset="0"/>
                <a:cs typeface="Courier New" panose="02070309020205020404" pitchFamily="49" charset="0"/>
              </a:rPr>
              <a:t>scanf(“*%lf”, &amp;</a:t>
            </a:r>
            <a:r>
              <a:rPr lang="en-US" sz="1600" dirty="0" err="1">
                <a:latin typeface="Courier New" panose="02070309020205020404" pitchFamily="49" charset="0"/>
                <a:cs typeface="Courier New" panose="02070309020205020404" pitchFamily="49" charset="0"/>
              </a:rPr>
              <a:t>posSqrtTwo</a:t>
            </a:r>
            <a:r>
              <a:rPr lang="en-US" sz="1600" dirty="0">
                <a:latin typeface="Courier New" panose="02070309020205020404" pitchFamily="49" charset="0"/>
                <a:cs typeface="Courier New" panose="02070309020205020404" pitchFamily="49" charset="0"/>
              </a:rPr>
              <a:t>);	// Waits for asterisk before reading</a:t>
            </a:r>
          </a:p>
          <a:p>
            <a:pPr marL="0" indent="0">
              <a:buNone/>
            </a:pPr>
            <a:r>
              <a:rPr lang="en-US" sz="1600" dirty="0" err="1">
                <a:latin typeface="Courier New" panose="02070309020205020404" pitchFamily="49" charset="0"/>
                <a:cs typeface="Courier New" panose="02070309020205020404" pitchFamily="49" charset="0"/>
              </a:rPr>
              <a:t>scanf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abcd</a:t>
            </a:r>
            <a:r>
              <a:rPr lang="en-US" sz="1600" dirty="0">
                <a:latin typeface="Courier New" panose="02070309020205020404" pitchFamily="49" charset="0"/>
                <a:cs typeface="Courier New" panose="02070309020205020404" pitchFamily="49" charset="0"/>
              </a:rPr>
              <a:t>]c”, &amp;ansNum1); 	// Will only read an a, b, c, or d</a:t>
            </a:r>
          </a:p>
          <a:p>
            <a:pPr marL="0" indent="0">
              <a:buNone/>
            </a:pPr>
            <a:r>
              <a:rPr lang="en-US" sz="1600" dirty="0" err="1">
                <a:latin typeface="Courier New" panose="02070309020205020404" pitchFamily="49" charset="0"/>
                <a:cs typeface="Courier New" panose="02070309020205020404" pitchFamily="49" charset="0"/>
              </a:rPr>
              <a:t>scanf</a:t>
            </a:r>
            <a:r>
              <a:rPr lang="en-US" sz="1600" dirty="0">
                <a:latin typeface="Courier New" panose="02070309020205020404" pitchFamily="49" charset="0"/>
                <a:cs typeface="Courier New" panose="02070309020205020404" pitchFamily="49" charset="0"/>
              </a:rPr>
              <a:t>(“%[A-Z]c”, &amp;</a:t>
            </a:r>
            <a:r>
              <a:rPr lang="en-US" sz="1600" dirty="0" err="1">
                <a:latin typeface="Courier New" panose="02070309020205020404" pitchFamily="49" charset="0"/>
                <a:cs typeface="Courier New" panose="02070309020205020404" pitchFamily="49" charset="0"/>
              </a:rPr>
              <a:t>capsChar</a:t>
            </a:r>
            <a:r>
              <a:rPr lang="en-US" sz="1600" dirty="0">
                <a:latin typeface="Courier New" panose="02070309020205020404" pitchFamily="49" charset="0"/>
                <a:cs typeface="Courier New" panose="02070309020205020404" pitchFamily="49" charset="0"/>
              </a:rPr>
              <a:t>);	// Will only read a capital letter</a:t>
            </a:r>
          </a:p>
          <a:p>
            <a:pPr marL="0" indent="0">
              <a:buNone/>
            </a:pPr>
            <a:r>
              <a:rPr lang="en-US" sz="1600" dirty="0" err="1">
                <a:latin typeface="Courier New" panose="02070309020205020404" pitchFamily="49" charset="0"/>
                <a:cs typeface="Courier New" panose="02070309020205020404" pitchFamily="49" charset="0"/>
              </a:rPr>
              <a:t>scanf</a:t>
            </a:r>
            <a:r>
              <a:rPr lang="en-US" sz="1600" dirty="0">
                <a:latin typeface="Courier New" panose="02070309020205020404" pitchFamily="49" charset="0"/>
                <a:cs typeface="Courier New" panose="02070309020205020404" pitchFamily="49" charset="0"/>
              </a:rPr>
              <a:t>(“%[A-z]c”, &amp;</a:t>
            </a:r>
            <a:r>
              <a:rPr lang="en-US" sz="1600" dirty="0" err="1">
                <a:latin typeface="Courier New" panose="02070309020205020404" pitchFamily="49" charset="0"/>
                <a:cs typeface="Courier New" panose="02070309020205020404" pitchFamily="49" charset="0"/>
              </a:rPr>
              <a:t>rngOfChar</a:t>
            </a:r>
            <a:r>
              <a:rPr lang="en-US" sz="1600" dirty="0">
                <a:latin typeface="Courier New" panose="02070309020205020404" pitchFamily="49" charset="0"/>
                <a:cs typeface="Courier New" panose="02070309020205020404" pitchFamily="49" charset="0"/>
              </a:rPr>
              <a:t>);	// Only chars of decimal value 65–122</a:t>
            </a:r>
          </a:p>
          <a:p>
            <a:pPr marL="0" indent="0">
              <a:buNone/>
            </a:pPr>
            <a:r>
              <a:rPr lang="en-US" sz="1600" dirty="0" err="1">
                <a:latin typeface="Courier New" panose="02070309020205020404" pitchFamily="49" charset="0"/>
                <a:cs typeface="Courier New" panose="02070309020205020404" pitchFamily="49" charset="0"/>
              </a:rPr>
              <a:t>scanf</a:t>
            </a:r>
            <a:r>
              <a:rPr lang="en-US" sz="1600" dirty="0">
                <a:latin typeface="Courier New" panose="02070309020205020404" pitchFamily="49" charset="0"/>
                <a:cs typeface="Courier New" panose="02070309020205020404" pitchFamily="49" charset="0"/>
              </a:rPr>
              <a:t>(“%32[01]s”, </a:t>
            </a:r>
            <a:r>
              <a:rPr lang="en-US" sz="1600" dirty="0" err="1">
                <a:latin typeface="Courier New" panose="02070309020205020404" pitchFamily="49" charset="0"/>
                <a:cs typeface="Courier New" panose="02070309020205020404" pitchFamily="49" charset="0"/>
              </a:rPr>
              <a:t>binaryStr</a:t>
            </a:r>
            <a:r>
              <a:rPr lang="en-US" sz="1600" dirty="0">
                <a:latin typeface="Courier New" panose="02070309020205020404" pitchFamily="49" charset="0"/>
                <a:cs typeface="Courier New" panose="02070309020205020404" pitchFamily="49" charset="0"/>
              </a:rPr>
              <a:t>);	// Stops reading at first non 0 or 1 </a:t>
            </a:r>
          </a:p>
          <a:p>
            <a:pPr marL="0" indent="0">
              <a:buNone/>
            </a:pPr>
            <a:r>
              <a:rPr lang="en-US" sz="1600" dirty="0" err="1">
                <a:latin typeface="Courier New" panose="02070309020205020404" pitchFamily="49" charset="0"/>
                <a:cs typeface="Courier New" panose="02070309020205020404" pitchFamily="49" charset="0"/>
              </a:rPr>
              <a:t>scanf</a:t>
            </a:r>
            <a:r>
              <a:rPr lang="en-US" sz="1600" dirty="0">
                <a:latin typeface="Courier New" panose="02070309020205020404" pitchFamily="49" charset="0"/>
                <a:cs typeface="Courier New" panose="02070309020205020404" pitchFamily="49" charset="0"/>
              </a:rPr>
              <a:t>(“%64[^e\n]s”, </a:t>
            </a:r>
            <a:r>
              <a:rPr lang="en-US" sz="1600" dirty="0" err="1">
                <a:latin typeface="Courier New" panose="02070309020205020404" pitchFamily="49" charset="0"/>
                <a:cs typeface="Courier New" panose="02070309020205020404" pitchFamily="49" charset="0"/>
              </a:rPr>
              <a:t>Gadsby</a:t>
            </a:r>
            <a:r>
              <a:rPr lang="en-US" sz="1600" dirty="0">
                <a:latin typeface="Courier New" panose="02070309020205020404" pitchFamily="49" charset="0"/>
                <a:cs typeface="Courier New" panose="02070309020205020404" pitchFamily="49" charset="0"/>
              </a:rPr>
              <a:t>);	// Stops reading at first e or newline</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404337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dirty="0"/>
              <a:t>Formatted I/O (scanf)</a:t>
            </a:r>
          </a:p>
          <a:p>
            <a:pPr marL="0" indent="0">
              <a:buNone/>
            </a:pPr>
            <a:r>
              <a:rPr lang="en-US" dirty="0"/>
              <a:t>Formatted Input (strings)</a:t>
            </a:r>
          </a:p>
          <a:p>
            <a:r>
              <a:rPr lang="en-US" dirty="0"/>
              <a:t>Read a string into a char array</a:t>
            </a:r>
          </a:p>
          <a:p>
            <a:r>
              <a:rPr lang="en-US" dirty="0"/>
              <a:t>Specify a field width to protect against buffer overflow</a:t>
            </a:r>
          </a:p>
          <a:p>
            <a:r>
              <a:rPr lang="en-US" dirty="0"/>
              <a:t>Ensure the field width leaves room for a </a:t>
            </a:r>
            <a:r>
              <a:rPr lang="en-US" dirty="0" err="1"/>
              <a:t>nul</a:t>
            </a:r>
            <a:r>
              <a:rPr lang="en-US" dirty="0"/>
              <a:t> terminator</a:t>
            </a:r>
          </a:p>
          <a:p>
            <a:r>
              <a:rPr lang="en-US" dirty="0"/>
              <a:t>Stop reading at the first capital letter or newline</a:t>
            </a:r>
          </a:p>
        </p:txBody>
      </p:sp>
      <p:sp>
        <p:nvSpPr>
          <p:cNvPr id="2" name="Title 1"/>
          <p:cNvSpPr>
            <a:spLocks noGrp="1"/>
          </p:cNvSpPr>
          <p:nvPr>
            <p:ph type="title"/>
          </p:nvPr>
        </p:nvSpPr>
        <p:spPr/>
        <p:txBody>
          <a:bodyPr/>
          <a:lstStyle/>
          <a:p>
            <a:r>
              <a:rPr lang="en-US" dirty="0"/>
              <a:t>Demonstration Lab</a:t>
            </a:r>
          </a:p>
        </p:txBody>
      </p:sp>
      <p:sp>
        <p:nvSpPr>
          <p:cNvPr id="4" name="Content Placeholder 2"/>
          <p:cNvSpPr txBox="1">
            <a:spLocks/>
          </p:cNvSpPr>
          <p:nvPr/>
        </p:nvSpPr>
        <p:spPr bwMode="auto">
          <a:xfrm>
            <a:off x="277615" y="4724400"/>
            <a:ext cx="8588771" cy="15240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inputBuffer</a:t>
            </a:r>
            <a:r>
              <a:rPr lang="en-US" sz="1600" dirty="0">
                <a:latin typeface="Courier New" panose="02070309020205020404" pitchFamily="49" charset="0"/>
                <a:cs typeface="Courier New" panose="02070309020205020404" pitchFamily="49" charset="0"/>
              </a:rPr>
              <a:t>[256] = {0};</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(“Enter a string but don’t use any capital letters. \n”);</a:t>
            </a:r>
          </a:p>
          <a:p>
            <a:pPr marL="0" indent="0">
              <a:buNone/>
            </a:pPr>
            <a:r>
              <a:rPr lang="en-US" sz="1600" dirty="0">
                <a:latin typeface="Courier New" panose="02070309020205020404" pitchFamily="49" charset="0"/>
                <a:cs typeface="Courier New" panose="02070309020205020404" pitchFamily="49" charset="0"/>
              </a:rPr>
              <a:t>_</a:t>
            </a:r>
            <a:r>
              <a:rPr lang="en-US" sz="1600" dirty="0" err="1">
                <a:latin typeface="Courier New" panose="02070309020205020404" pitchFamily="49" charset="0"/>
                <a:cs typeface="Courier New" panose="02070309020205020404" pitchFamily="49" charset="0"/>
              </a:rPr>
              <a:t>flushall</a:t>
            </a:r>
            <a:r>
              <a:rPr lang="en-US" sz="1600" dirty="0">
                <a:latin typeface="Courier New" panose="02070309020205020404" pitchFamily="49" charset="0"/>
                <a:cs typeface="Courier New" panose="02070309020205020404" pitchFamily="49" charset="0"/>
              </a:rPr>
              <a:t>(); // Clears all open input streams, leaving them open</a:t>
            </a:r>
          </a:p>
          <a:p>
            <a:pPr marL="0" indent="0">
              <a:buNone/>
            </a:pPr>
            <a:r>
              <a:rPr lang="en-US" sz="1600" dirty="0" err="1">
                <a:latin typeface="Courier New" panose="02070309020205020404" pitchFamily="49" charset="0"/>
                <a:cs typeface="Courier New" panose="02070309020205020404" pitchFamily="49" charset="0"/>
              </a:rPr>
              <a:t>scanf</a:t>
            </a:r>
            <a:r>
              <a:rPr lang="en-US" sz="1600" dirty="0">
                <a:latin typeface="Courier New" panose="02070309020205020404" pitchFamily="49" charset="0"/>
                <a:cs typeface="Courier New" panose="02070309020205020404" pitchFamily="49" charset="0"/>
              </a:rPr>
              <a:t>(“%255[^A-Z\n]s”, </a:t>
            </a:r>
            <a:r>
              <a:rPr lang="en-US" sz="1600" dirty="0" err="1">
                <a:latin typeface="Courier New" panose="02070309020205020404" pitchFamily="49" charset="0"/>
                <a:cs typeface="Courier New" panose="02070309020205020404" pitchFamily="49" charset="0"/>
              </a:rPr>
              <a:t>inputBuffer</a:t>
            </a:r>
            <a:r>
              <a:rPr lang="en-US" sz="1600" dirty="0">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(“Your lower case string was:  \</a:t>
            </a:r>
            <a:r>
              <a:rPr lang="en-US" sz="1600" dirty="0" err="1">
                <a:latin typeface="Courier New" panose="02070309020205020404" pitchFamily="49" charset="0"/>
                <a:cs typeface="Courier New" panose="02070309020205020404" pitchFamily="49" charset="0"/>
              </a:rPr>
              <a:t>n%s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inputBuffer</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57854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dirty="0"/>
              <a:t>Formatted I/O (scanf)</a:t>
            </a:r>
          </a:p>
          <a:p>
            <a:pPr marL="0" indent="0">
              <a:buNone/>
            </a:pPr>
            <a:r>
              <a:rPr lang="en-US" dirty="0"/>
              <a:t>Formatted Input (numbers)</a:t>
            </a:r>
          </a:p>
          <a:p>
            <a:r>
              <a:rPr lang="en-US" dirty="0"/>
              <a:t>Read three </a:t>
            </a:r>
            <a:r>
              <a:rPr lang="en-US" dirty="0" err="1"/>
              <a:t>ints</a:t>
            </a:r>
            <a:r>
              <a:rPr lang="en-US" dirty="0"/>
              <a:t>, representing the date, from one line</a:t>
            </a:r>
          </a:p>
          <a:p>
            <a:r>
              <a:rPr lang="en-US" dirty="0"/>
              <a:t>Format the input so the integers are separated by a dash (-) as &lt;m&gt;-&lt;d&gt;-&lt;y&gt; (e.g., 9-13-2015, 10-31-2015)</a:t>
            </a:r>
          </a:p>
          <a:p>
            <a:r>
              <a:rPr lang="en-US" dirty="0"/>
              <a:t>Output the results as a date with leading zeroes &lt;mm&gt;/&lt;</a:t>
            </a:r>
            <a:r>
              <a:rPr lang="en-US" dirty="0" err="1"/>
              <a:t>dd</a:t>
            </a:r>
            <a:r>
              <a:rPr lang="en-US" dirty="0"/>
              <a:t>&gt;/&lt;</a:t>
            </a:r>
            <a:r>
              <a:rPr lang="en-US" dirty="0" err="1"/>
              <a:t>yyyy</a:t>
            </a:r>
            <a:r>
              <a:rPr lang="en-US" dirty="0"/>
              <a:t>&gt;</a:t>
            </a:r>
          </a:p>
          <a:p>
            <a:r>
              <a:rPr lang="en-US" dirty="0"/>
              <a:t>Specify the field width of the output appropriately</a:t>
            </a:r>
          </a:p>
          <a:p>
            <a:endParaRPr lang="en-US" dirty="0"/>
          </a:p>
        </p:txBody>
      </p:sp>
      <p:sp>
        <p:nvSpPr>
          <p:cNvPr id="2" name="Title 1"/>
          <p:cNvSpPr>
            <a:spLocks noGrp="1"/>
          </p:cNvSpPr>
          <p:nvPr>
            <p:ph type="title"/>
          </p:nvPr>
        </p:nvSpPr>
        <p:spPr/>
        <p:txBody>
          <a:bodyPr/>
          <a:lstStyle/>
          <a:p>
            <a:r>
              <a:rPr lang="en-US" dirty="0"/>
              <a:t>Demonstration Lab</a:t>
            </a:r>
          </a:p>
        </p:txBody>
      </p:sp>
      <p:sp>
        <p:nvSpPr>
          <p:cNvPr id="4" name="Content Placeholder 2"/>
          <p:cNvSpPr txBox="1">
            <a:spLocks/>
          </p:cNvSpPr>
          <p:nvPr/>
        </p:nvSpPr>
        <p:spPr bwMode="auto">
          <a:xfrm>
            <a:off x="277615" y="4724400"/>
            <a:ext cx="8588771" cy="15240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month = 0;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day = 0;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year = 0; // Ignore this faux pas</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(“Enter today’s date as m-d-</a:t>
            </a:r>
            <a:r>
              <a:rPr lang="en-US" sz="1600" dirty="0" err="1">
                <a:latin typeface="Courier New" panose="02070309020205020404" pitchFamily="49" charset="0"/>
                <a:cs typeface="Courier New" panose="02070309020205020404" pitchFamily="49" charset="0"/>
              </a:rPr>
              <a:t>yyyy</a:t>
            </a:r>
            <a:r>
              <a:rPr lang="en-US" sz="1600" dirty="0">
                <a:latin typeface="Courier New" panose="02070309020205020404" pitchFamily="49" charset="0"/>
                <a:cs typeface="Courier New" panose="02070309020205020404" pitchFamily="49" charset="0"/>
              </a:rPr>
              <a:t> \n”);</a:t>
            </a:r>
          </a:p>
          <a:p>
            <a:pPr marL="0" indent="0">
              <a:buNone/>
            </a:pPr>
            <a:r>
              <a:rPr lang="en-US" sz="1600" dirty="0">
                <a:latin typeface="Courier New" panose="02070309020205020404" pitchFamily="49" charset="0"/>
                <a:cs typeface="Courier New" panose="02070309020205020404" pitchFamily="49" charset="0"/>
              </a:rPr>
              <a:t>_</a:t>
            </a:r>
            <a:r>
              <a:rPr lang="en-US" sz="1600" dirty="0" err="1">
                <a:latin typeface="Courier New" panose="02070309020205020404" pitchFamily="49" charset="0"/>
                <a:cs typeface="Courier New" panose="02070309020205020404" pitchFamily="49" charset="0"/>
              </a:rPr>
              <a:t>flushall</a:t>
            </a:r>
            <a:r>
              <a:rPr lang="en-US" sz="1600" dirty="0">
                <a:latin typeface="Courier New" panose="02070309020205020404" pitchFamily="49" charset="0"/>
                <a:cs typeface="Courier New" panose="02070309020205020404" pitchFamily="49" charset="0"/>
              </a:rPr>
              <a:t>(); // Clears all open input streams, leaving them open</a:t>
            </a:r>
          </a:p>
          <a:p>
            <a:pPr marL="0" indent="0">
              <a:buNone/>
            </a:pPr>
            <a:r>
              <a:rPr lang="en-US" sz="1600" dirty="0" err="1">
                <a:latin typeface="Courier New" panose="02070309020205020404" pitchFamily="49" charset="0"/>
                <a:cs typeface="Courier New" panose="02070309020205020404" pitchFamily="49" charset="0"/>
              </a:rPr>
              <a:t>scanf</a:t>
            </a:r>
            <a:r>
              <a:rPr lang="en-US" sz="1600" dirty="0">
                <a:latin typeface="Courier New" panose="02070309020205020404" pitchFamily="49" charset="0"/>
                <a:cs typeface="Courier New" panose="02070309020205020404" pitchFamily="49" charset="0"/>
              </a:rPr>
              <a:t>(“%d-%d-%d”, &amp;month, &amp;day, &amp;year);</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(“Today’s date is:  %02d/%02d/%04d \n”, month, day, year);</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93939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dirty="0"/>
              <a:t>Formatted I/O (scanf)</a:t>
            </a:r>
          </a:p>
          <a:p>
            <a:pPr marL="0" indent="0">
              <a:buNone/>
            </a:pPr>
            <a:r>
              <a:rPr lang="en-US" dirty="0"/>
              <a:t>Formatted Input (strings)</a:t>
            </a:r>
          </a:p>
          <a:p>
            <a:r>
              <a:rPr lang="en-US" dirty="0"/>
              <a:t>Read a first, middle, and last name as input into separate char arrays</a:t>
            </a:r>
          </a:p>
          <a:p>
            <a:r>
              <a:rPr lang="en-US" dirty="0"/>
              <a:t>Specify a field width to protect against buffer overflow</a:t>
            </a:r>
          </a:p>
          <a:p>
            <a:r>
              <a:rPr lang="en-US" dirty="0"/>
              <a:t>Ensure the field width leaves room for a </a:t>
            </a:r>
            <a:r>
              <a:rPr lang="en-US" dirty="0" err="1"/>
              <a:t>nul</a:t>
            </a:r>
            <a:r>
              <a:rPr lang="en-US" dirty="0"/>
              <a:t> terminator</a:t>
            </a:r>
          </a:p>
          <a:p>
            <a:r>
              <a:rPr lang="en-US" dirty="0"/>
              <a:t>Specify a tab (“\t”) as a delimitating character</a:t>
            </a:r>
          </a:p>
          <a:p>
            <a:r>
              <a:rPr lang="en-US" dirty="0"/>
              <a:t>Print the full name, separating each string with a tab and newline (“\t\n”)</a:t>
            </a:r>
          </a:p>
        </p:txBody>
      </p:sp>
      <p:sp>
        <p:nvSpPr>
          <p:cNvPr id="2" name="Title 1"/>
          <p:cNvSpPr>
            <a:spLocks noGrp="1"/>
          </p:cNvSpPr>
          <p:nvPr>
            <p:ph type="title"/>
          </p:nvPr>
        </p:nvSpPr>
        <p:spPr/>
        <p:txBody>
          <a:bodyPr/>
          <a:lstStyle/>
          <a:p>
            <a:r>
              <a:rPr lang="en-US" dirty="0"/>
              <a:t>Performance Lab</a:t>
            </a:r>
          </a:p>
        </p:txBody>
      </p:sp>
    </p:spTree>
    <p:extLst>
      <p:ext uri="{BB962C8B-B14F-4D97-AF65-F5344CB8AC3E}">
        <p14:creationId xmlns:p14="http://schemas.microsoft.com/office/powerpoint/2010/main" val="17885577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dirty="0"/>
              <a:t>Formatted I/O (</a:t>
            </a:r>
            <a:r>
              <a:rPr lang="en-US" dirty="0" err="1"/>
              <a:t>scanf</a:t>
            </a:r>
            <a:r>
              <a:rPr lang="en-US" dirty="0"/>
              <a:t>) [</a:t>
            </a:r>
            <a:r>
              <a:rPr lang="en-US" dirty="0" err="1"/>
              <a:t>cont</a:t>
            </a:r>
            <a:r>
              <a:rPr lang="en-US" dirty="0"/>
              <a:t>]</a:t>
            </a:r>
          </a:p>
          <a:p>
            <a:pPr marL="0" indent="0">
              <a:buNone/>
            </a:pPr>
            <a:r>
              <a:rPr lang="en-US" dirty="0"/>
              <a:t>Formatted Input (numbers)</a:t>
            </a:r>
          </a:p>
          <a:p>
            <a:r>
              <a:rPr lang="en-US" dirty="0"/>
              <a:t>Read two integers from one line</a:t>
            </a:r>
          </a:p>
          <a:p>
            <a:r>
              <a:rPr lang="en-US" dirty="0"/>
              <a:t>Format the input so the integers are separated by an asterisk (*) x*y (e.g., 2*3, 11*14)</a:t>
            </a:r>
          </a:p>
          <a:p>
            <a:r>
              <a:rPr lang="en-US" dirty="0"/>
              <a:t>Reprint the two integers and result as if the answer were being read by a human</a:t>
            </a:r>
          </a:p>
        </p:txBody>
      </p:sp>
      <p:sp>
        <p:nvSpPr>
          <p:cNvPr id="2" name="Title 1"/>
          <p:cNvSpPr>
            <a:spLocks noGrp="1"/>
          </p:cNvSpPr>
          <p:nvPr>
            <p:ph type="title"/>
          </p:nvPr>
        </p:nvSpPr>
        <p:spPr/>
        <p:txBody>
          <a:bodyPr/>
          <a:lstStyle/>
          <a:p>
            <a:r>
              <a:rPr lang="en-US" dirty="0"/>
              <a:t>Performance Lab</a:t>
            </a:r>
          </a:p>
        </p:txBody>
      </p:sp>
      <p:sp>
        <p:nvSpPr>
          <p:cNvPr id="4" name="Content Placeholder 2"/>
          <p:cNvSpPr txBox="1">
            <a:spLocks/>
          </p:cNvSpPr>
          <p:nvPr/>
        </p:nvSpPr>
        <p:spPr bwMode="auto">
          <a:xfrm>
            <a:off x="245288" y="4209472"/>
            <a:ext cx="8588771" cy="23622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EXAMPLE #1 ///////////////</a:t>
            </a:r>
          </a:p>
          <a:p>
            <a:pPr marL="0" indent="0">
              <a:buNone/>
            </a:pPr>
            <a:r>
              <a:rPr lang="en-US" sz="1600" dirty="0">
                <a:latin typeface="Courier New" panose="02070309020205020404" pitchFamily="49" charset="0"/>
                <a:cs typeface="Courier New" panose="02070309020205020404" pitchFamily="49" charset="0"/>
              </a:rPr>
              <a:t>OUTPUT:  Enter two integers, separated by a *, to be multiplied…</a:t>
            </a:r>
          </a:p>
          <a:p>
            <a:pPr marL="0" indent="0">
              <a:buNone/>
            </a:pPr>
            <a:r>
              <a:rPr lang="en-US" sz="1600" dirty="0">
                <a:latin typeface="Courier New" panose="02070309020205020404" pitchFamily="49" charset="0"/>
                <a:cs typeface="Courier New" panose="02070309020205020404" pitchFamily="49" charset="0"/>
              </a:rPr>
              <a:t>INPUT:   2*3</a:t>
            </a:r>
          </a:p>
          <a:p>
            <a:pPr marL="0" indent="0">
              <a:buNone/>
            </a:pPr>
            <a:r>
              <a:rPr lang="en-US" sz="1600" dirty="0">
                <a:latin typeface="Courier New" panose="02070309020205020404" pitchFamily="49" charset="0"/>
                <a:cs typeface="Courier New" panose="02070309020205020404" pitchFamily="49" charset="0"/>
              </a:rPr>
              <a:t>OUTPUT:  The result of 2 multiplied by 3 is 6.  </a:t>
            </a:r>
          </a:p>
          <a:p>
            <a:pPr marL="0" indent="0">
              <a:buNone/>
            </a:pPr>
            <a:r>
              <a:rPr lang="en-US" sz="1600" dirty="0">
                <a:latin typeface="Courier New" panose="02070309020205020404" pitchFamily="49" charset="0"/>
                <a:cs typeface="Courier New" panose="02070309020205020404" pitchFamily="49" charset="0"/>
              </a:rPr>
              <a:t>////////////// EXAMPLE #2 ///////////////</a:t>
            </a:r>
          </a:p>
          <a:p>
            <a:pPr marL="0" indent="0">
              <a:buNone/>
            </a:pPr>
            <a:r>
              <a:rPr lang="en-US" sz="1600" dirty="0">
                <a:latin typeface="Courier New" panose="02070309020205020404" pitchFamily="49" charset="0"/>
                <a:cs typeface="Courier New" panose="02070309020205020404" pitchFamily="49" charset="0"/>
              </a:rPr>
              <a:t>OUTPUT:  Enter two integers, separated by a *, to be multiplied…</a:t>
            </a:r>
          </a:p>
          <a:p>
            <a:pPr marL="0" indent="0">
              <a:buNone/>
            </a:pPr>
            <a:r>
              <a:rPr lang="en-US" sz="1600" dirty="0">
                <a:latin typeface="Courier New" panose="02070309020205020404" pitchFamily="49" charset="0"/>
                <a:cs typeface="Courier New" panose="02070309020205020404" pitchFamily="49" charset="0"/>
              </a:rPr>
              <a:t>INPUT:   11*14</a:t>
            </a:r>
          </a:p>
          <a:p>
            <a:pPr marL="0" indent="0">
              <a:buNone/>
            </a:pPr>
            <a:r>
              <a:rPr lang="en-US" sz="1600" dirty="0">
                <a:latin typeface="Courier New" panose="02070309020205020404" pitchFamily="49" charset="0"/>
                <a:cs typeface="Courier New" panose="02070309020205020404" pitchFamily="49" charset="0"/>
              </a:rPr>
              <a:t>OUTPUT:  The result of 11 multiplied by 14 is 154.  </a:t>
            </a:r>
          </a:p>
        </p:txBody>
      </p:sp>
    </p:spTree>
    <p:extLst>
      <p:ext uri="{BB962C8B-B14F-4D97-AF65-F5344CB8AC3E}">
        <p14:creationId xmlns:p14="http://schemas.microsoft.com/office/powerpoint/2010/main" val="1495224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Groups commonly used code into a compact unit that can be repeated</a:t>
            </a:r>
          </a:p>
          <a:p>
            <a:r>
              <a:rPr lang="en-US" dirty="0"/>
              <a:t>Functions break large computing tasks into smaller ones</a:t>
            </a:r>
          </a:p>
          <a:p>
            <a:r>
              <a:rPr lang="en-US" dirty="0"/>
              <a:t>Standard functions are grouped, according to purpose, into libraries (e.g., C Standard Input and Output Library)</a:t>
            </a:r>
          </a:p>
          <a:p>
            <a:r>
              <a:rPr lang="en-US" dirty="0"/>
              <a:t>Libraries are referenced through header files (e.g., </a:t>
            </a:r>
            <a:r>
              <a:rPr lang="en-US" dirty="0" err="1">
                <a:latin typeface="Courier New" panose="02070309020205020404" pitchFamily="49" charset="0"/>
                <a:cs typeface="Courier New" panose="02070309020205020404" pitchFamily="49" charset="0"/>
              </a:rPr>
              <a:t>stdio.h</a:t>
            </a:r>
            <a:r>
              <a:rPr lang="en-US" dirty="0"/>
              <a:t>)</a:t>
            </a:r>
          </a:p>
        </p:txBody>
      </p:sp>
    </p:spTree>
    <p:extLst>
      <p:ext uri="{BB962C8B-B14F-4D97-AF65-F5344CB8AC3E}">
        <p14:creationId xmlns:p14="http://schemas.microsoft.com/office/powerpoint/2010/main" val="983605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Formatted I/O</a:t>
            </a:r>
          </a:p>
        </p:txBody>
      </p:sp>
      <p:sp>
        <p:nvSpPr>
          <p:cNvPr id="3" name="Content Placeholder 2"/>
          <p:cNvSpPr>
            <a:spLocks noGrp="1"/>
          </p:cNvSpPr>
          <p:nvPr>
            <p:ph idx="1"/>
          </p:nvPr>
        </p:nvSpPr>
        <p:spPr/>
        <p:txBody>
          <a:bodyPr/>
          <a:lstStyle/>
          <a:p>
            <a:pPr marL="0" indent="0">
              <a:buNone/>
            </a:pPr>
            <a:r>
              <a:rPr lang="en-US" dirty="0" err="1"/>
              <a:t>fprintf</a:t>
            </a:r>
            <a:r>
              <a:rPr lang="en-US" dirty="0"/>
              <a:t>()</a:t>
            </a:r>
          </a:p>
          <a:p>
            <a:pPr marL="0" indent="0">
              <a:buNone/>
            </a:pPr>
            <a:endParaRPr lang="en-US" dirty="0"/>
          </a:p>
          <a:p>
            <a:r>
              <a:rPr lang="en-US" dirty="0"/>
              <a:t>Purpose – Writes output to </a:t>
            </a:r>
            <a:r>
              <a:rPr lang="en-US" dirty="0">
                <a:solidFill>
                  <a:schemeClr val="accent2"/>
                </a:solidFill>
              </a:rPr>
              <a:t>a stream</a:t>
            </a:r>
            <a:r>
              <a:rPr lang="en-US" dirty="0"/>
              <a:t> under control of the format string</a:t>
            </a:r>
            <a:endParaRPr lang="en-US" dirty="0">
              <a:solidFill>
                <a:schemeClr val="accent2"/>
              </a:solidFill>
            </a:endParaRPr>
          </a:p>
          <a:p>
            <a:r>
              <a:rPr lang="en-US" dirty="0"/>
              <a:t>Arguments – </a:t>
            </a:r>
            <a:r>
              <a:rPr lang="en-US" dirty="0">
                <a:solidFill>
                  <a:schemeClr val="accent2"/>
                </a:solidFill>
              </a:rPr>
              <a:t>Stream, </a:t>
            </a:r>
            <a:r>
              <a:rPr lang="en-US" dirty="0"/>
              <a:t>output, format string</a:t>
            </a:r>
            <a:endParaRPr lang="en-US" dirty="0">
              <a:solidFill>
                <a:schemeClr val="accent2"/>
              </a:solidFill>
            </a:endParaRPr>
          </a:p>
          <a:p>
            <a:r>
              <a:rPr lang="en-US" dirty="0"/>
              <a:t>Return Value – Number of characters printed</a:t>
            </a:r>
          </a:p>
          <a:p>
            <a:r>
              <a:rPr lang="en-US" dirty="0"/>
              <a:t>Special:</a:t>
            </a:r>
          </a:p>
          <a:p>
            <a:pPr lvl="1"/>
            <a:r>
              <a:rPr lang="en-US" dirty="0"/>
              <a:t>Conversion specifications translate printed variables</a:t>
            </a:r>
          </a:p>
          <a:p>
            <a:pPr lvl="1"/>
            <a:r>
              <a:rPr lang="en-US" dirty="0"/>
              <a:t>Each conversion specifier is introduced by the % character</a:t>
            </a:r>
          </a:p>
          <a:p>
            <a:pPr lvl="1"/>
            <a:r>
              <a:rPr lang="en-US" dirty="0"/>
              <a:t>You may include special formatting flags, set field width, and precision</a:t>
            </a:r>
          </a:p>
        </p:txBody>
      </p:sp>
      <p:sp>
        <p:nvSpPr>
          <p:cNvPr id="4" name="Content Placeholder 2"/>
          <p:cNvSpPr txBox="1">
            <a:spLocks/>
          </p:cNvSpPr>
          <p:nvPr/>
        </p:nvSpPr>
        <p:spPr bwMode="auto">
          <a:xfrm>
            <a:off x="277615" y="1828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fprintf</a:t>
            </a:r>
            <a:r>
              <a:rPr lang="en-US" sz="1600" dirty="0">
                <a:latin typeface="Courier New" panose="02070309020205020404" pitchFamily="49" charset="0"/>
                <a:cs typeface="Courier New" panose="02070309020205020404" pitchFamily="49" charset="0"/>
              </a:rPr>
              <a:t>(</a:t>
            </a:r>
            <a:r>
              <a:rPr lang="en-US" sz="1600" dirty="0">
                <a:solidFill>
                  <a:schemeClr val="accent2"/>
                </a:solidFill>
                <a:latin typeface="Courier New" panose="02070309020205020404" pitchFamily="49" charset="0"/>
                <a:cs typeface="Courier New" panose="02070309020205020404" pitchFamily="49" charset="0"/>
              </a:rPr>
              <a:t>FILE *stream, </a:t>
            </a:r>
            <a:r>
              <a:rPr lang="en-US" sz="1600" dirty="0" err="1">
                <a:latin typeface="Courier New" panose="02070309020205020404" pitchFamily="49" charset="0"/>
                <a:cs typeface="Courier New" panose="02070309020205020404" pitchFamily="49" charset="0"/>
              </a:rPr>
              <a:t>const</a:t>
            </a:r>
            <a:r>
              <a:rPr lang="en-US" sz="1600" dirty="0">
                <a:latin typeface="Courier New" panose="02070309020205020404" pitchFamily="49" charset="0"/>
                <a:cs typeface="Courier New" panose="02070309020205020404" pitchFamily="49" charset="0"/>
              </a:rPr>
              <a:t> char *format, …)</a:t>
            </a:r>
          </a:p>
        </p:txBody>
      </p:sp>
    </p:spTree>
    <p:extLst>
      <p:ext uri="{BB962C8B-B14F-4D97-AF65-F5344CB8AC3E}">
        <p14:creationId xmlns:p14="http://schemas.microsoft.com/office/powerpoint/2010/main" val="26926128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auto">
          <a:xfrm>
            <a:off x="277615" y="2209800"/>
            <a:ext cx="8588771" cy="3962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FPRINTF</a:t>
            </a:r>
            <a:r>
              <a:rPr lang="en-US" sz="1600" dirty="0">
                <a:latin typeface="Courier New" panose="02070309020205020404" pitchFamily="49" charset="0"/>
                <a:cs typeface="Courier New" panose="02070309020205020404" pitchFamily="49" charset="0"/>
              </a:rPr>
              <a:t> STATEMENTS /////////////</a:t>
            </a:r>
          </a:p>
          <a:p>
            <a:pPr marL="0" indent="0">
              <a:buNone/>
            </a:pPr>
            <a:r>
              <a:rPr lang="en-US" sz="1600" dirty="0" err="1">
                <a:solidFill>
                  <a:schemeClr val="accent2"/>
                </a:solidFill>
                <a:latin typeface="Courier New" panose="02070309020205020404" pitchFamily="49" charset="0"/>
                <a:cs typeface="Courier New" panose="02070309020205020404" pitchFamily="49" charset="0"/>
              </a:rPr>
              <a:t>fprintf</a:t>
            </a:r>
            <a:r>
              <a:rPr lang="en-US" sz="1600" dirty="0">
                <a:latin typeface="Courier New" panose="02070309020205020404" pitchFamily="49" charset="0"/>
                <a:cs typeface="Courier New" panose="02070309020205020404" pitchFamily="49" charset="0"/>
              </a:rPr>
              <a:t>(</a:t>
            </a:r>
            <a:r>
              <a:rPr lang="en-US" sz="1600" dirty="0" err="1">
                <a:solidFill>
                  <a:schemeClr val="accent2"/>
                </a:solidFill>
                <a:latin typeface="Courier New" panose="02070309020205020404" pitchFamily="49" charset="0"/>
                <a:cs typeface="Courier New" panose="02070309020205020404" pitchFamily="49" charset="0"/>
              </a:rPr>
              <a:t>stdout</a:t>
            </a:r>
            <a:r>
              <a:rPr lang="en-US" sz="1600" dirty="0">
                <a:solidFill>
                  <a:schemeClr val="accent2"/>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“The answer is %d. \n”, </a:t>
            </a:r>
            <a:r>
              <a:rPr lang="en-US" sz="1600" dirty="0" err="1">
                <a:latin typeface="Courier New" panose="02070309020205020404" pitchFamily="49" charset="0"/>
                <a:cs typeface="Courier New" panose="02070309020205020404" pitchFamily="49" charset="0"/>
              </a:rPr>
              <a:t>theAnswer</a:t>
            </a:r>
            <a:r>
              <a:rPr lang="en-US" sz="1600" dirty="0">
                <a:latin typeface="Courier New" panose="02070309020205020404" pitchFamily="49" charset="0"/>
                <a:cs typeface="Courier New" panose="02070309020205020404" pitchFamily="49" charset="0"/>
              </a:rPr>
              <a:t>);</a:t>
            </a:r>
          </a:p>
          <a:p>
            <a:pPr marL="0" indent="0">
              <a:buNone/>
            </a:pPr>
            <a:r>
              <a:rPr lang="en-US" sz="1600" dirty="0" err="1">
                <a:solidFill>
                  <a:schemeClr val="accent2"/>
                </a:solidFill>
                <a:latin typeface="Courier New" panose="02070309020205020404" pitchFamily="49" charset="0"/>
                <a:cs typeface="Courier New" panose="02070309020205020404" pitchFamily="49" charset="0"/>
              </a:rPr>
              <a:t>fprintf</a:t>
            </a:r>
            <a:r>
              <a:rPr lang="en-US" sz="1600" dirty="0">
                <a:latin typeface="Courier New" panose="02070309020205020404" pitchFamily="49" charset="0"/>
                <a:cs typeface="Courier New" panose="02070309020205020404" pitchFamily="49" charset="0"/>
              </a:rPr>
              <a:t>(</a:t>
            </a:r>
            <a:r>
              <a:rPr lang="en-US" sz="1600" dirty="0" err="1">
                <a:solidFill>
                  <a:schemeClr val="accent2"/>
                </a:solidFill>
                <a:latin typeface="Courier New" panose="02070309020205020404" pitchFamily="49" charset="0"/>
                <a:cs typeface="Courier New" panose="02070309020205020404" pitchFamily="49" charset="0"/>
              </a:rPr>
              <a:t>stdout</a:t>
            </a:r>
            <a:r>
              <a:rPr lang="en-US" sz="1600" dirty="0">
                <a:solidFill>
                  <a:schemeClr val="accent2"/>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“Pi is approximately equal to %f. \n”, pi);</a:t>
            </a:r>
          </a:p>
          <a:p>
            <a:pPr marL="0" indent="0">
              <a:buNone/>
            </a:pPr>
            <a:r>
              <a:rPr lang="en-US" sz="1600" dirty="0" err="1">
                <a:solidFill>
                  <a:schemeClr val="accent2"/>
                </a:solidFill>
                <a:latin typeface="Courier New" panose="02070309020205020404" pitchFamily="49" charset="0"/>
                <a:cs typeface="Courier New" panose="02070309020205020404" pitchFamily="49" charset="0"/>
              </a:rPr>
              <a:t>fprintf</a:t>
            </a:r>
            <a:r>
              <a:rPr lang="en-US" sz="1600" dirty="0">
                <a:latin typeface="Courier New" panose="02070309020205020404" pitchFamily="49" charset="0"/>
                <a:cs typeface="Courier New" panose="02070309020205020404" pitchFamily="49" charset="0"/>
              </a:rPr>
              <a:t>(</a:t>
            </a:r>
            <a:r>
              <a:rPr lang="en-US" sz="1600" dirty="0" err="1">
                <a:solidFill>
                  <a:schemeClr val="accent2"/>
                </a:solidFill>
                <a:latin typeface="Courier New" panose="02070309020205020404" pitchFamily="49" charset="0"/>
                <a:cs typeface="Courier New" panose="02070309020205020404" pitchFamily="49" charset="0"/>
              </a:rPr>
              <a:t>stdout</a:t>
            </a:r>
            <a:r>
              <a:rPr lang="en-US" sz="1600" dirty="0">
                <a:solidFill>
                  <a:schemeClr val="accent2"/>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“The square root of 2 is %f. \n”, </a:t>
            </a:r>
            <a:r>
              <a:rPr lang="en-US" sz="1600" dirty="0" err="1">
                <a:latin typeface="Courier New" panose="02070309020205020404" pitchFamily="49" charset="0"/>
                <a:cs typeface="Courier New" panose="02070309020205020404" pitchFamily="49" charset="0"/>
              </a:rPr>
              <a:t>posSqrtTwo</a:t>
            </a:r>
            <a:r>
              <a:rPr lang="en-US" sz="1600" dirty="0">
                <a:latin typeface="Courier New" panose="02070309020205020404" pitchFamily="49" charset="0"/>
                <a:cs typeface="Courier New" panose="02070309020205020404" pitchFamily="49" charset="0"/>
              </a:rPr>
              <a:t>);</a:t>
            </a:r>
          </a:p>
          <a:p>
            <a:pPr marL="0" indent="0">
              <a:buNone/>
            </a:pPr>
            <a:r>
              <a:rPr lang="en-US" sz="1600" dirty="0" err="1">
                <a:solidFill>
                  <a:schemeClr val="accent2"/>
                </a:solidFill>
                <a:latin typeface="Courier New" panose="02070309020205020404" pitchFamily="49" charset="0"/>
                <a:cs typeface="Courier New" panose="02070309020205020404" pitchFamily="49" charset="0"/>
              </a:rPr>
              <a:t>fprintf</a:t>
            </a:r>
            <a:r>
              <a:rPr lang="en-US" sz="1600" dirty="0">
                <a:latin typeface="Courier New" panose="02070309020205020404" pitchFamily="49" charset="0"/>
                <a:cs typeface="Courier New" panose="02070309020205020404" pitchFamily="49" charset="0"/>
              </a:rPr>
              <a:t>(</a:t>
            </a:r>
            <a:r>
              <a:rPr lang="en-US" sz="1600" dirty="0" err="1">
                <a:solidFill>
                  <a:schemeClr val="accent2"/>
                </a:solidFill>
                <a:latin typeface="Courier New" panose="02070309020205020404" pitchFamily="49" charset="0"/>
                <a:cs typeface="Courier New" panose="02070309020205020404" pitchFamily="49" charset="0"/>
              </a:rPr>
              <a:t>stdout</a:t>
            </a:r>
            <a:r>
              <a:rPr lang="en-US" sz="1600" dirty="0">
                <a:solidFill>
                  <a:schemeClr val="accent2"/>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“Who is %</a:t>
            </a:r>
            <a:r>
              <a:rPr lang="en-US" sz="1600" dirty="0" err="1">
                <a:latin typeface="Courier New" panose="02070309020205020404" pitchFamily="49" charset="0"/>
                <a:cs typeface="Courier New" panose="02070309020205020404" pitchFamily="49" charset="0"/>
              </a:rPr>
              <a:t>s%c</a:t>
            </a:r>
            <a:r>
              <a:rPr lang="en-US" sz="1600" dirty="0">
                <a:latin typeface="Courier New" panose="02070309020205020404" pitchFamily="49" charset="0"/>
                <a:cs typeface="Courier New" panose="02070309020205020404" pitchFamily="49" charset="0"/>
              </a:rPr>
              <a:t> \n”, </a:t>
            </a:r>
            <a:r>
              <a:rPr lang="en-US" sz="1600" dirty="0" err="1">
                <a:latin typeface="Courier New" panose="02070309020205020404" pitchFamily="49" charset="0"/>
                <a:cs typeface="Courier New" panose="02070309020205020404" pitchFamily="49" charset="0"/>
              </a:rPr>
              <a:t>nickName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questionMark</a:t>
            </a:r>
            <a:r>
              <a:rPr lang="en-US" sz="1600" dirty="0">
                <a:latin typeface="Courier New" panose="02070309020205020404" pitchFamily="49" charset="0"/>
                <a:cs typeface="Courier New" panose="02070309020205020404" pitchFamily="49" charset="0"/>
              </a:rPr>
              <a:t>);</a:t>
            </a:r>
          </a:p>
          <a:p>
            <a:pPr marL="0" indent="0">
              <a:buNone/>
            </a:pPr>
            <a:r>
              <a:rPr lang="en-US" sz="1600" dirty="0" err="1">
                <a:solidFill>
                  <a:schemeClr val="accent2"/>
                </a:solidFill>
                <a:latin typeface="Courier New" panose="02070309020205020404" pitchFamily="49" charset="0"/>
                <a:cs typeface="Courier New" panose="02070309020205020404" pitchFamily="49" charset="0"/>
              </a:rPr>
              <a:t>fprintf</a:t>
            </a:r>
            <a:r>
              <a:rPr lang="en-US" sz="1600" dirty="0">
                <a:latin typeface="Courier New" panose="02070309020205020404" pitchFamily="49" charset="0"/>
                <a:cs typeface="Courier New" panose="02070309020205020404" pitchFamily="49" charset="0"/>
              </a:rPr>
              <a:t>(</a:t>
            </a:r>
            <a:r>
              <a:rPr lang="en-US" sz="1600" dirty="0" err="1">
                <a:solidFill>
                  <a:schemeClr val="accent2"/>
                </a:solidFill>
                <a:latin typeface="Courier New" panose="02070309020205020404" pitchFamily="49" charset="0"/>
                <a:cs typeface="Courier New" panose="02070309020205020404" pitchFamily="49" charset="0"/>
              </a:rPr>
              <a:t>stdout</a:t>
            </a:r>
            <a:r>
              <a:rPr lang="en-US" sz="1600" dirty="0">
                <a:solidFill>
                  <a:schemeClr val="accent2"/>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 is. \n”, nickname);</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EXPECTED OUTPUT ////////////////</a:t>
            </a:r>
          </a:p>
          <a:p>
            <a:pPr marL="0" indent="0">
              <a:buNone/>
            </a:pPr>
            <a:r>
              <a:rPr lang="en-US" sz="1600" dirty="0">
                <a:latin typeface="Courier New" panose="02070309020205020404" pitchFamily="49" charset="0"/>
                <a:cs typeface="Courier New" panose="02070309020205020404" pitchFamily="49" charset="0"/>
              </a:rPr>
              <a:t>The answer is 42.</a:t>
            </a:r>
          </a:p>
          <a:p>
            <a:pPr marL="0" indent="0">
              <a:buNone/>
            </a:pPr>
            <a:r>
              <a:rPr lang="en-US" sz="1600" dirty="0">
                <a:latin typeface="Courier New" panose="02070309020205020404" pitchFamily="49" charset="0"/>
                <a:cs typeface="Courier New" panose="02070309020205020404" pitchFamily="49" charset="0"/>
              </a:rPr>
              <a:t>Pi is approximately equal to 3.141592.</a:t>
            </a:r>
          </a:p>
          <a:p>
            <a:pPr marL="0" indent="0">
              <a:buNone/>
            </a:pPr>
            <a:r>
              <a:rPr lang="en-US" sz="1600" dirty="0">
                <a:latin typeface="Courier New" panose="02070309020205020404" pitchFamily="49" charset="0"/>
                <a:cs typeface="Courier New" panose="02070309020205020404" pitchFamily="49" charset="0"/>
              </a:rPr>
              <a:t>The positive square root of 2 is 1.414214.</a:t>
            </a:r>
          </a:p>
          <a:p>
            <a:pPr marL="0" indent="0">
              <a:buNone/>
            </a:pPr>
            <a:r>
              <a:rPr lang="en-US" sz="1600" dirty="0">
                <a:latin typeface="Courier New" panose="02070309020205020404" pitchFamily="49" charset="0"/>
                <a:cs typeface="Courier New" panose="02070309020205020404" pitchFamily="49" charset="0"/>
              </a:rPr>
              <a:t>Who is </a:t>
            </a:r>
            <a:r>
              <a:rPr lang="en-US" sz="1600" dirty="0" err="1">
                <a:latin typeface="Courier New" panose="02070309020205020404" pitchFamily="49" charset="0"/>
                <a:cs typeface="Courier New" panose="02070309020205020404" pitchFamily="49" charset="0"/>
              </a:rPr>
              <a:t>Makleford</a:t>
            </a:r>
            <a:r>
              <a:rPr lang="en-US" sz="1600" dirty="0">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Makleford</a:t>
            </a:r>
            <a:r>
              <a:rPr lang="en-US" sz="1600" dirty="0">
                <a:latin typeface="Courier New" panose="02070309020205020404" pitchFamily="49" charset="0"/>
                <a:cs typeface="Courier New" panose="02070309020205020404" pitchFamily="49" charset="0"/>
              </a:rPr>
              <a:t> is.</a:t>
            </a:r>
          </a:p>
        </p:txBody>
      </p:sp>
      <p:sp>
        <p:nvSpPr>
          <p:cNvPr id="4" name="Content Placeholder 2"/>
          <p:cNvSpPr txBox="1">
            <a:spLocks/>
          </p:cNvSpPr>
          <p:nvPr/>
        </p:nvSpPr>
        <p:spPr bwMode="auto">
          <a:xfrm>
            <a:off x="277615" y="2209800"/>
            <a:ext cx="8588771" cy="3962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VARIABLE INITIALIZATION ////////</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theAnswer</a:t>
            </a:r>
            <a:r>
              <a:rPr lang="en-US" sz="1600" dirty="0">
                <a:latin typeface="Courier New" panose="02070309020205020404" pitchFamily="49" charset="0"/>
                <a:cs typeface="Courier New" panose="02070309020205020404" pitchFamily="49" charset="0"/>
              </a:rPr>
              <a:t> = 42;			// Life, universe, &amp; everything</a:t>
            </a:r>
          </a:p>
          <a:p>
            <a:pPr marL="0" indent="0">
              <a:buNone/>
            </a:pPr>
            <a:r>
              <a:rPr lang="en-US" sz="1600" dirty="0">
                <a:latin typeface="Courier New" panose="02070309020205020404" pitchFamily="49" charset="0"/>
                <a:cs typeface="Courier New" panose="02070309020205020404" pitchFamily="49" charset="0"/>
              </a:rPr>
              <a:t>float pi = 3.141592;			// Pi</a:t>
            </a:r>
          </a:p>
          <a:p>
            <a:pPr marL="0" indent="0">
              <a:buNone/>
            </a:pPr>
            <a:r>
              <a:rPr lang="en-US" sz="1600" dirty="0">
                <a:latin typeface="Courier New" panose="02070309020205020404" pitchFamily="49" charset="0"/>
                <a:cs typeface="Courier New" panose="02070309020205020404" pitchFamily="49" charset="0"/>
              </a:rPr>
              <a:t>double </a:t>
            </a:r>
            <a:r>
              <a:rPr lang="en-US" sz="1600" dirty="0" err="1">
                <a:latin typeface="Courier New" panose="02070309020205020404" pitchFamily="49" charset="0"/>
                <a:cs typeface="Courier New" panose="02070309020205020404" pitchFamily="49" charset="0"/>
              </a:rPr>
              <a:t>posSqrtTwo</a:t>
            </a:r>
            <a:r>
              <a:rPr lang="en-US" sz="1600" dirty="0">
                <a:latin typeface="Courier New" panose="02070309020205020404" pitchFamily="49" charset="0"/>
                <a:cs typeface="Courier New" panose="02070309020205020404" pitchFamily="49" charset="0"/>
              </a:rPr>
              <a:t> = 1.41421356237;	// Positive square root of 2</a:t>
            </a:r>
          </a:p>
          <a:p>
            <a:pPr marL="0" indent="0">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questionMark</a:t>
            </a:r>
            <a:r>
              <a:rPr lang="en-US" sz="1600" dirty="0">
                <a:latin typeface="Courier New" panose="02070309020205020404" pitchFamily="49" charset="0"/>
                <a:cs typeface="Courier New" panose="02070309020205020404" pitchFamily="49" charset="0"/>
              </a:rPr>
              <a:t> = 63;		// A question mark</a:t>
            </a:r>
          </a:p>
          <a:p>
            <a:pPr marL="0" indent="0">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nickName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Makleford</a:t>
            </a:r>
            <a:r>
              <a:rPr lang="en-US" sz="1600" dirty="0">
                <a:latin typeface="Courier New" panose="02070309020205020404" pitchFamily="49" charset="0"/>
                <a:cs typeface="Courier New" panose="02070309020205020404" pitchFamily="49" charset="0"/>
              </a:rPr>
              <a:t>\0”};	// A nick name</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FPRINTF</a:t>
            </a:r>
            <a:r>
              <a:rPr lang="en-US" sz="1600" dirty="0">
                <a:latin typeface="Courier New" panose="02070309020205020404" pitchFamily="49" charset="0"/>
                <a:cs typeface="Courier New" panose="02070309020205020404" pitchFamily="49" charset="0"/>
              </a:rPr>
              <a:t> STATEMENTS /////////////</a:t>
            </a:r>
          </a:p>
          <a:p>
            <a:pPr marL="0" indent="0">
              <a:buNone/>
            </a:pPr>
            <a:r>
              <a:rPr lang="en-US" sz="1600" dirty="0" err="1">
                <a:solidFill>
                  <a:schemeClr val="accent2"/>
                </a:solidFill>
                <a:latin typeface="Courier New" panose="02070309020205020404" pitchFamily="49" charset="0"/>
                <a:cs typeface="Courier New" panose="02070309020205020404" pitchFamily="49" charset="0"/>
              </a:rPr>
              <a:t>fprintf</a:t>
            </a:r>
            <a:r>
              <a:rPr lang="en-US" sz="1600" dirty="0">
                <a:latin typeface="Courier New" panose="02070309020205020404" pitchFamily="49" charset="0"/>
                <a:cs typeface="Courier New" panose="02070309020205020404" pitchFamily="49" charset="0"/>
              </a:rPr>
              <a:t>(</a:t>
            </a:r>
            <a:r>
              <a:rPr lang="en-US" sz="1600" dirty="0" err="1">
                <a:solidFill>
                  <a:schemeClr val="accent2"/>
                </a:solidFill>
                <a:latin typeface="Courier New" panose="02070309020205020404" pitchFamily="49" charset="0"/>
                <a:cs typeface="Courier New" panose="02070309020205020404" pitchFamily="49" charset="0"/>
              </a:rPr>
              <a:t>stdout</a:t>
            </a:r>
            <a:r>
              <a:rPr lang="en-US" sz="1600" dirty="0">
                <a:solidFill>
                  <a:schemeClr val="accent2"/>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“The answer is %d. \n”, </a:t>
            </a:r>
            <a:r>
              <a:rPr lang="en-US" sz="1600" dirty="0" err="1">
                <a:latin typeface="Courier New" panose="02070309020205020404" pitchFamily="49" charset="0"/>
                <a:cs typeface="Courier New" panose="02070309020205020404" pitchFamily="49" charset="0"/>
              </a:rPr>
              <a:t>theAnswer</a:t>
            </a:r>
            <a:r>
              <a:rPr lang="en-US" sz="1600" dirty="0">
                <a:latin typeface="Courier New" panose="02070309020205020404" pitchFamily="49" charset="0"/>
                <a:cs typeface="Courier New" panose="02070309020205020404" pitchFamily="49" charset="0"/>
              </a:rPr>
              <a:t>);</a:t>
            </a:r>
          </a:p>
          <a:p>
            <a:pPr marL="0" indent="0">
              <a:buNone/>
            </a:pPr>
            <a:r>
              <a:rPr lang="en-US" sz="1600" dirty="0" err="1">
                <a:solidFill>
                  <a:schemeClr val="accent2"/>
                </a:solidFill>
                <a:latin typeface="Courier New" panose="02070309020205020404" pitchFamily="49" charset="0"/>
                <a:cs typeface="Courier New" panose="02070309020205020404" pitchFamily="49" charset="0"/>
              </a:rPr>
              <a:t>fprintf</a:t>
            </a:r>
            <a:r>
              <a:rPr lang="en-US" sz="1600" dirty="0">
                <a:latin typeface="Courier New" panose="02070309020205020404" pitchFamily="49" charset="0"/>
                <a:cs typeface="Courier New" panose="02070309020205020404" pitchFamily="49" charset="0"/>
              </a:rPr>
              <a:t>(</a:t>
            </a:r>
            <a:r>
              <a:rPr lang="en-US" sz="1600" dirty="0" err="1">
                <a:solidFill>
                  <a:schemeClr val="accent2"/>
                </a:solidFill>
                <a:latin typeface="Courier New" panose="02070309020205020404" pitchFamily="49" charset="0"/>
                <a:cs typeface="Courier New" panose="02070309020205020404" pitchFamily="49" charset="0"/>
              </a:rPr>
              <a:t>stdout</a:t>
            </a:r>
            <a:r>
              <a:rPr lang="en-US" sz="1600" dirty="0">
                <a:solidFill>
                  <a:schemeClr val="accent2"/>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“Pi is approximately equal to %f. \n”, pi);</a:t>
            </a:r>
          </a:p>
          <a:p>
            <a:pPr marL="0" indent="0">
              <a:buNone/>
            </a:pPr>
            <a:r>
              <a:rPr lang="en-US" sz="1600" dirty="0" err="1">
                <a:solidFill>
                  <a:schemeClr val="accent2"/>
                </a:solidFill>
                <a:latin typeface="Courier New" panose="02070309020205020404" pitchFamily="49" charset="0"/>
                <a:cs typeface="Courier New" panose="02070309020205020404" pitchFamily="49" charset="0"/>
              </a:rPr>
              <a:t>fprintf</a:t>
            </a:r>
            <a:r>
              <a:rPr lang="en-US" sz="1600" dirty="0">
                <a:latin typeface="Courier New" panose="02070309020205020404" pitchFamily="49" charset="0"/>
                <a:cs typeface="Courier New" panose="02070309020205020404" pitchFamily="49" charset="0"/>
              </a:rPr>
              <a:t>(</a:t>
            </a:r>
            <a:r>
              <a:rPr lang="en-US" sz="1600" dirty="0" err="1">
                <a:solidFill>
                  <a:schemeClr val="accent2"/>
                </a:solidFill>
                <a:latin typeface="Courier New" panose="02070309020205020404" pitchFamily="49" charset="0"/>
                <a:cs typeface="Courier New" panose="02070309020205020404" pitchFamily="49" charset="0"/>
              </a:rPr>
              <a:t>stdout</a:t>
            </a:r>
            <a:r>
              <a:rPr lang="en-US" sz="1600" dirty="0">
                <a:solidFill>
                  <a:schemeClr val="accent2"/>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“The square root of 2 is %f. \n”, </a:t>
            </a:r>
            <a:r>
              <a:rPr lang="en-US" sz="1600" dirty="0" err="1">
                <a:latin typeface="Courier New" panose="02070309020205020404" pitchFamily="49" charset="0"/>
                <a:cs typeface="Courier New" panose="02070309020205020404" pitchFamily="49" charset="0"/>
              </a:rPr>
              <a:t>posSqrtTwo</a:t>
            </a:r>
            <a:r>
              <a:rPr lang="en-US" sz="1600" dirty="0">
                <a:latin typeface="Courier New" panose="02070309020205020404" pitchFamily="49" charset="0"/>
                <a:cs typeface="Courier New" panose="02070309020205020404" pitchFamily="49" charset="0"/>
              </a:rPr>
              <a:t>);</a:t>
            </a:r>
          </a:p>
          <a:p>
            <a:pPr marL="0" indent="0">
              <a:buNone/>
            </a:pPr>
            <a:r>
              <a:rPr lang="en-US" sz="1600" dirty="0" err="1">
                <a:solidFill>
                  <a:schemeClr val="accent2"/>
                </a:solidFill>
                <a:latin typeface="Courier New" panose="02070309020205020404" pitchFamily="49" charset="0"/>
                <a:cs typeface="Courier New" panose="02070309020205020404" pitchFamily="49" charset="0"/>
              </a:rPr>
              <a:t>fprintf</a:t>
            </a:r>
            <a:r>
              <a:rPr lang="en-US" sz="1600" dirty="0">
                <a:latin typeface="Courier New" panose="02070309020205020404" pitchFamily="49" charset="0"/>
                <a:cs typeface="Courier New" panose="02070309020205020404" pitchFamily="49" charset="0"/>
              </a:rPr>
              <a:t>(</a:t>
            </a:r>
            <a:r>
              <a:rPr lang="en-US" sz="1600" dirty="0" err="1">
                <a:solidFill>
                  <a:schemeClr val="accent2"/>
                </a:solidFill>
                <a:latin typeface="Courier New" panose="02070309020205020404" pitchFamily="49" charset="0"/>
                <a:cs typeface="Courier New" panose="02070309020205020404" pitchFamily="49" charset="0"/>
              </a:rPr>
              <a:t>stdout</a:t>
            </a:r>
            <a:r>
              <a:rPr lang="en-US" sz="1600" dirty="0">
                <a:solidFill>
                  <a:schemeClr val="accent2"/>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“Who is %</a:t>
            </a:r>
            <a:r>
              <a:rPr lang="en-US" sz="1600" dirty="0" err="1">
                <a:latin typeface="Courier New" panose="02070309020205020404" pitchFamily="49" charset="0"/>
                <a:cs typeface="Courier New" panose="02070309020205020404" pitchFamily="49" charset="0"/>
              </a:rPr>
              <a:t>s%c</a:t>
            </a:r>
            <a:r>
              <a:rPr lang="en-US" sz="1600" dirty="0">
                <a:latin typeface="Courier New" panose="02070309020205020404" pitchFamily="49" charset="0"/>
                <a:cs typeface="Courier New" panose="02070309020205020404" pitchFamily="49" charset="0"/>
              </a:rPr>
              <a:t> \n”, </a:t>
            </a:r>
            <a:r>
              <a:rPr lang="en-US" sz="1600" dirty="0" err="1">
                <a:latin typeface="Courier New" panose="02070309020205020404" pitchFamily="49" charset="0"/>
                <a:cs typeface="Courier New" panose="02070309020205020404" pitchFamily="49" charset="0"/>
              </a:rPr>
              <a:t>nickName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questionMark</a:t>
            </a:r>
            <a:r>
              <a:rPr lang="en-US" sz="1600" dirty="0">
                <a:latin typeface="Courier New" panose="02070309020205020404" pitchFamily="49" charset="0"/>
                <a:cs typeface="Courier New" panose="02070309020205020404" pitchFamily="49" charset="0"/>
              </a:rPr>
              <a:t>);</a:t>
            </a:r>
          </a:p>
          <a:p>
            <a:pPr marL="0" indent="0">
              <a:buNone/>
            </a:pPr>
            <a:r>
              <a:rPr lang="en-US" sz="1600" dirty="0" err="1">
                <a:solidFill>
                  <a:schemeClr val="accent2"/>
                </a:solidFill>
                <a:latin typeface="Courier New" panose="02070309020205020404" pitchFamily="49" charset="0"/>
                <a:cs typeface="Courier New" panose="02070309020205020404" pitchFamily="49" charset="0"/>
              </a:rPr>
              <a:t>fprintf</a:t>
            </a:r>
            <a:r>
              <a:rPr lang="en-US" sz="1600" dirty="0">
                <a:latin typeface="Courier New" panose="02070309020205020404" pitchFamily="49" charset="0"/>
                <a:cs typeface="Courier New" panose="02070309020205020404" pitchFamily="49" charset="0"/>
              </a:rPr>
              <a:t>(</a:t>
            </a:r>
            <a:r>
              <a:rPr lang="en-US" sz="1600" dirty="0" err="1">
                <a:solidFill>
                  <a:schemeClr val="accent2"/>
                </a:solidFill>
                <a:latin typeface="Courier New" panose="02070309020205020404" pitchFamily="49" charset="0"/>
                <a:cs typeface="Courier New" panose="02070309020205020404" pitchFamily="49" charset="0"/>
              </a:rPr>
              <a:t>stdout</a:t>
            </a:r>
            <a:r>
              <a:rPr lang="en-US" sz="1600" dirty="0">
                <a:solidFill>
                  <a:schemeClr val="accent2"/>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 is. \n”, nickname);</a:t>
            </a:r>
          </a:p>
          <a:p>
            <a:pPr marL="0" indent="0">
              <a:buNone/>
            </a:pPr>
            <a:endParaRPr lang="en-US" sz="16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marL="0" indent="0">
              <a:buNone/>
            </a:pPr>
            <a:r>
              <a:rPr lang="en-US" dirty="0" err="1">
                <a:solidFill>
                  <a:schemeClr val="accent2"/>
                </a:solidFill>
              </a:rPr>
              <a:t>fprintf</a:t>
            </a:r>
            <a:r>
              <a:rPr lang="en-US" dirty="0">
                <a:solidFill>
                  <a:schemeClr val="accent2"/>
                </a:solidFill>
              </a:rPr>
              <a:t>()</a:t>
            </a:r>
          </a:p>
          <a:p>
            <a:r>
              <a:rPr lang="en-US" dirty="0"/>
              <a:t>Conversion Character Examples:</a:t>
            </a:r>
          </a:p>
        </p:txBody>
      </p:sp>
      <p:sp>
        <p:nvSpPr>
          <p:cNvPr id="2" name="Title 1"/>
          <p:cNvSpPr>
            <a:spLocks noGrp="1"/>
          </p:cNvSpPr>
          <p:nvPr>
            <p:ph type="title"/>
          </p:nvPr>
        </p:nvSpPr>
        <p:spPr/>
        <p:txBody>
          <a:bodyPr/>
          <a:lstStyle/>
          <a:p>
            <a:r>
              <a:rPr lang="en-US" dirty="0"/>
              <a:t>Formatted I/O</a:t>
            </a:r>
          </a:p>
        </p:txBody>
      </p:sp>
    </p:spTree>
    <p:extLst>
      <p:ext uri="{BB962C8B-B14F-4D97-AF65-F5344CB8AC3E}">
        <p14:creationId xmlns:p14="http://schemas.microsoft.com/office/powerpoint/2010/main" val="249317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Formatted I/O</a:t>
            </a:r>
          </a:p>
        </p:txBody>
      </p:sp>
      <p:sp>
        <p:nvSpPr>
          <p:cNvPr id="3" name="Content Placeholder 2"/>
          <p:cNvSpPr>
            <a:spLocks noGrp="1"/>
          </p:cNvSpPr>
          <p:nvPr>
            <p:ph idx="1"/>
          </p:nvPr>
        </p:nvSpPr>
        <p:spPr/>
        <p:txBody>
          <a:bodyPr/>
          <a:lstStyle/>
          <a:p>
            <a:pPr marL="0" indent="0">
              <a:buNone/>
            </a:pPr>
            <a:r>
              <a:rPr lang="en-US" dirty="0" err="1">
                <a:solidFill>
                  <a:schemeClr val="accent2"/>
                </a:solidFill>
              </a:rPr>
              <a:t>fscanf</a:t>
            </a:r>
            <a:r>
              <a:rPr lang="en-US" dirty="0">
                <a:solidFill>
                  <a:schemeClr val="accent2"/>
                </a:solidFill>
              </a:rPr>
              <a:t>()</a:t>
            </a:r>
          </a:p>
          <a:p>
            <a:pPr marL="0" indent="0">
              <a:buNone/>
            </a:pPr>
            <a:endParaRPr lang="en-US" dirty="0"/>
          </a:p>
          <a:p>
            <a:r>
              <a:rPr lang="en-US" dirty="0"/>
              <a:t>Purpose – Reach characters from </a:t>
            </a:r>
            <a:r>
              <a:rPr lang="en-US" dirty="0">
                <a:solidFill>
                  <a:schemeClr val="accent2"/>
                </a:solidFill>
              </a:rPr>
              <a:t>a stream</a:t>
            </a:r>
            <a:r>
              <a:rPr lang="en-US" dirty="0"/>
              <a:t> and saves converted values into argument-1 … argument-n</a:t>
            </a:r>
            <a:endParaRPr lang="en-US" dirty="0">
              <a:solidFill>
                <a:schemeClr val="accent2"/>
              </a:solidFill>
            </a:endParaRPr>
          </a:p>
          <a:p>
            <a:r>
              <a:rPr lang="en-US" dirty="0"/>
              <a:t>Arguments – </a:t>
            </a:r>
            <a:r>
              <a:rPr lang="en-US" dirty="0">
                <a:solidFill>
                  <a:schemeClr val="accent2"/>
                </a:solidFill>
              </a:rPr>
              <a:t>Stream, </a:t>
            </a:r>
            <a:r>
              <a:rPr lang="en-US" dirty="0"/>
              <a:t>format string, storage locations</a:t>
            </a:r>
            <a:endParaRPr lang="en-US" dirty="0">
              <a:solidFill>
                <a:schemeClr val="accent2"/>
              </a:solidFill>
            </a:endParaRPr>
          </a:p>
          <a:p>
            <a:r>
              <a:rPr lang="en-US" dirty="0"/>
              <a:t>Return Value – Number of successful input items, EOF on error or failure</a:t>
            </a:r>
          </a:p>
          <a:p>
            <a:r>
              <a:rPr lang="en-US" dirty="0"/>
              <a:t>Special:</a:t>
            </a:r>
          </a:p>
          <a:p>
            <a:pPr lvl="1"/>
            <a:r>
              <a:rPr lang="en-US" dirty="0"/>
              <a:t>Conversion specifications translate input</a:t>
            </a:r>
          </a:p>
          <a:p>
            <a:pPr lvl="1"/>
            <a:r>
              <a:rPr lang="en-US" dirty="0"/>
              <a:t>Each conversion specifier is preceded by a %</a:t>
            </a:r>
          </a:p>
          <a:p>
            <a:pPr lvl="1"/>
            <a:r>
              <a:rPr lang="en-US" dirty="0"/>
              <a:t>Specify field width (maximum number of characters to be read and converted) or skip input with *</a:t>
            </a:r>
          </a:p>
        </p:txBody>
      </p:sp>
      <p:sp>
        <p:nvSpPr>
          <p:cNvPr id="4" name="Content Placeholder 2"/>
          <p:cNvSpPr txBox="1">
            <a:spLocks/>
          </p:cNvSpPr>
          <p:nvPr/>
        </p:nvSpPr>
        <p:spPr bwMode="auto">
          <a:xfrm>
            <a:off x="277615" y="1828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fscanf</a:t>
            </a:r>
            <a:r>
              <a:rPr lang="en-US" sz="1600" dirty="0">
                <a:latin typeface="Courier New" panose="02070309020205020404" pitchFamily="49" charset="0"/>
                <a:cs typeface="Courier New" panose="02070309020205020404" pitchFamily="49" charset="0"/>
              </a:rPr>
              <a:t>(</a:t>
            </a:r>
            <a:r>
              <a:rPr lang="en-US" sz="1600" dirty="0">
                <a:solidFill>
                  <a:schemeClr val="accent2"/>
                </a:solidFill>
                <a:latin typeface="Courier New" panose="02070309020205020404" pitchFamily="49" charset="0"/>
                <a:cs typeface="Courier New" panose="02070309020205020404" pitchFamily="49" charset="0"/>
              </a:rPr>
              <a:t>FILE *stream, </a:t>
            </a:r>
            <a:r>
              <a:rPr lang="en-US" sz="1600" dirty="0" err="1">
                <a:latin typeface="Courier New" panose="02070309020205020404" pitchFamily="49" charset="0"/>
                <a:cs typeface="Courier New" panose="02070309020205020404" pitchFamily="49" charset="0"/>
              </a:rPr>
              <a:t>const</a:t>
            </a:r>
            <a:r>
              <a:rPr lang="en-US" sz="1600" dirty="0">
                <a:latin typeface="Courier New" panose="02070309020205020404" pitchFamily="49" charset="0"/>
                <a:cs typeface="Courier New" panose="02070309020205020404" pitchFamily="49" charset="0"/>
              </a:rPr>
              <a:t> char *format, …)</a:t>
            </a:r>
          </a:p>
        </p:txBody>
      </p:sp>
      <p:sp>
        <p:nvSpPr>
          <p:cNvPr id="5" name="TextBox 4"/>
          <p:cNvSpPr txBox="1"/>
          <p:nvPr/>
        </p:nvSpPr>
        <p:spPr>
          <a:xfrm>
            <a:off x="-533400" y="6183868"/>
            <a:ext cx="10210800" cy="369332"/>
          </a:xfrm>
          <a:prstGeom prst="rect">
            <a:avLst/>
          </a:prstGeom>
          <a:solidFill>
            <a:schemeClr val="bg1"/>
          </a:solidFill>
          <a:ln>
            <a:solidFill>
              <a:schemeClr val="bg1"/>
            </a:solidFill>
          </a:ln>
        </p:spPr>
        <p:txBody>
          <a:bodyPr wrap="square" rtlCol="0" anchor="ctr">
            <a:spAutoFit/>
          </a:bodyPr>
          <a:lstStyle/>
          <a:p>
            <a:pPr algn="ctr"/>
            <a:r>
              <a:rPr lang="en-US" b="1" dirty="0">
                <a:solidFill>
                  <a:srgbClr val="FF0000"/>
                </a:solidFill>
                <a:effectLst>
                  <a:outerShdw blurRad="38100" dist="38100" dir="2700000" algn="tl">
                    <a:srgbClr val="000000">
                      <a:alpha val="43137"/>
                    </a:srgbClr>
                  </a:outerShdw>
                </a:effectLst>
                <a:latin typeface="Papyrus" panose="03070502060502030205" pitchFamily="66" charset="0"/>
                <a:cs typeface="Courier New" panose="02070309020205020404" pitchFamily="49" charset="0"/>
              </a:rPr>
              <a:t>EVIL:  </a:t>
            </a:r>
            <a:r>
              <a:rPr lang="en-US" b="1" dirty="0" err="1">
                <a:solidFill>
                  <a:srgbClr val="FF0000"/>
                </a:solidFill>
                <a:effectLst>
                  <a:outerShdw blurRad="38100" dist="38100" dir="2700000" algn="tl">
                    <a:srgbClr val="000000">
                      <a:alpha val="43137"/>
                    </a:srgbClr>
                  </a:outerShdw>
                </a:effectLst>
                <a:latin typeface="Papyrus" panose="03070502060502030205" pitchFamily="66" charset="0"/>
                <a:cs typeface="Courier New" panose="02070309020205020404" pitchFamily="49" charset="0"/>
              </a:rPr>
              <a:t>fscanf</a:t>
            </a:r>
            <a:r>
              <a:rPr lang="en-US" b="1" dirty="0">
                <a:solidFill>
                  <a:srgbClr val="FF0000"/>
                </a:solidFill>
                <a:effectLst>
                  <a:outerShdw blurRad="38100" dist="38100" dir="2700000" algn="tl">
                    <a:srgbClr val="000000">
                      <a:alpha val="43137"/>
                    </a:srgbClr>
                  </a:outerShdw>
                </a:effectLst>
                <a:latin typeface="Papyrus" panose="03070502060502030205" pitchFamily="66" charset="0"/>
                <a:cs typeface="Courier New" panose="02070309020205020404" pitchFamily="49" charset="0"/>
              </a:rPr>
              <a:t>() is unsafe!  Use caution!</a:t>
            </a:r>
          </a:p>
        </p:txBody>
      </p:sp>
    </p:spTree>
    <p:extLst>
      <p:ext uri="{BB962C8B-B14F-4D97-AF65-F5344CB8AC3E}">
        <p14:creationId xmlns:p14="http://schemas.microsoft.com/office/powerpoint/2010/main" val="20824248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err="1">
                <a:solidFill>
                  <a:schemeClr val="accent2"/>
                </a:solidFill>
              </a:rPr>
              <a:t>fscanf</a:t>
            </a:r>
            <a:r>
              <a:rPr lang="en-US" dirty="0"/>
              <a:t>()</a:t>
            </a:r>
          </a:p>
          <a:p>
            <a:r>
              <a:rPr lang="en-US" dirty="0"/>
              <a:t>Basic Syntax Examples:</a:t>
            </a:r>
          </a:p>
        </p:txBody>
      </p:sp>
      <p:sp>
        <p:nvSpPr>
          <p:cNvPr id="4" name="Content Placeholder 2"/>
          <p:cNvSpPr txBox="1">
            <a:spLocks/>
          </p:cNvSpPr>
          <p:nvPr/>
        </p:nvSpPr>
        <p:spPr bwMode="auto">
          <a:xfrm>
            <a:off x="277615" y="2209800"/>
            <a:ext cx="8588771" cy="3581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BASIC </a:t>
            </a:r>
            <a:r>
              <a:rPr lang="en-US" sz="1600" dirty="0">
                <a:solidFill>
                  <a:schemeClr val="accent2"/>
                </a:solidFill>
                <a:latin typeface="Courier New" panose="02070309020205020404" pitchFamily="49" charset="0"/>
                <a:cs typeface="Courier New" panose="02070309020205020404" pitchFamily="49" charset="0"/>
              </a:rPr>
              <a:t>FSCANF</a:t>
            </a:r>
            <a:r>
              <a:rPr lang="en-US" sz="1600" dirty="0">
                <a:latin typeface="Courier New" panose="02070309020205020404" pitchFamily="49" charset="0"/>
                <a:cs typeface="Courier New" panose="02070309020205020404" pitchFamily="49" charset="0"/>
              </a:rPr>
              <a:t> STATEMENTS ////////</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err="1">
                <a:solidFill>
                  <a:schemeClr val="accent2"/>
                </a:solidFill>
                <a:latin typeface="Courier New" panose="02070309020205020404" pitchFamily="49" charset="0"/>
                <a:cs typeface="Courier New" panose="02070309020205020404" pitchFamily="49" charset="0"/>
              </a:rPr>
              <a:t>fscanf</a:t>
            </a:r>
            <a:r>
              <a:rPr lang="en-US" sz="1600" dirty="0">
                <a:latin typeface="Courier New" panose="02070309020205020404" pitchFamily="49" charset="0"/>
                <a:cs typeface="Courier New" panose="02070309020205020404" pitchFamily="49" charset="0"/>
              </a:rPr>
              <a:t>(</a:t>
            </a:r>
            <a:r>
              <a:rPr lang="en-US" sz="1600" dirty="0" err="1">
                <a:solidFill>
                  <a:schemeClr val="accent2"/>
                </a:solidFill>
                <a:latin typeface="Courier New" panose="02070309020205020404" pitchFamily="49" charset="0"/>
                <a:cs typeface="Courier New" panose="02070309020205020404" pitchFamily="49" charset="0"/>
              </a:rPr>
              <a:t>stdin</a:t>
            </a:r>
            <a:r>
              <a:rPr lang="en-US" sz="1600" dirty="0">
                <a:solidFill>
                  <a:schemeClr val="accent2"/>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“%d”, &amp;</a:t>
            </a:r>
            <a:r>
              <a:rPr lang="en-US" sz="1600" dirty="0" err="1">
                <a:latin typeface="Courier New" panose="02070309020205020404" pitchFamily="49" charset="0"/>
                <a:cs typeface="Courier New" panose="02070309020205020404" pitchFamily="49" charset="0"/>
              </a:rPr>
              <a:t>theAnswer</a:t>
            </a:r>
            <a:r>
              <a:rPr lang="en-US" sz="1600" dirty="0">
                <a:latin typeface="Courier New" panose="02070309020205020404" pitchFamily="49" charset="0"/>
                <a:cs typeface="Courier New" panose="02070309020205020404" pitchFamily="49" charset="0"/>
              </a:rPr>
              <a:t>);	// Reads an integer from </a:t>
            </a:r>
            <a:r>
              <a:rPr lang="en-US" sz="1600" dirty="0" err="1">
                <a:latin typeface="Courier New" panose="02070309020205020404" pitchFamily="49" charset="0"/>
                <a:cs typeface="Courier New" panose="02070309020205020404" pitchFamily="49" charset="0"/>
              </a:rPr>
              <a:t>stdin</a:t>
            </a:r>
            <a:endParaRPr lang="en-US" sz="1600" dirty="0">
              <a:latin typeface="Courier New" panose="02070309020205020404" pitchFamily="49" charset="0"/>
              <a:cs typeface="Courier New" panose="02070309020205020404" pitchFamily="49" charset="0"/>
            </a:endParaRPr>
          </a:p>
          <a:p>
            <a:pPr marL="0" indent="0">
              <a:buNone/>
            </a:pPr>
            <a:r>
              <a:rPr lang="en-US" sz="1600" dirty="0" err="1">
                <a:solidFill>
                  <a:schemeClr val="accent2"/>
                </a:solidFill>
                <a:latin typeface="Courier New" panose="02070309020205020404" pitchFamily="49" charset="0"/>
                <a:cs typeface="Courier New" panose="02070309020205020404" pitchFamily="49" charset="0"/>
              </a:rPr>
              <a:t>fscanf</a:t>
            </a:r>
            <a:r>
              <a:rPr lang="en-US" sz="1600" dirty="0">
                <a:latin typeface="Courier New" panose="02070309020205020404" pitchFamily="49" charset="0"/>
                <a:cs typeface="Courier New" panose="02070309020205020404" pitchFamily="49" charset="0"/>
              </a:rPr>
              <a:t>(</a:t>
            </a:r>
            <a:r>
              <a:rPr lang="en-US" sz="1600" dirty="0" err="1">
                <a:solidFill>
                  <a:schemeClr val="accent2"/>
                </a:solidFill>
                <a:latin typeface="Courier New" panose="02070309020205020404" pitchFamily="49" charset="0"/>
                <a:cs typeface="Courier New" panose="02070309020205020404" pitchFamily="49" charset="0"/>
              </a:rPr>
              <a:t>stdin</a:t>
            </a:r>
            <a:r>
              <a:rPr lang="en-US" sz="1600" dirty="0">
                <a:solidFill>
                  <a:schemeClr val="accent2"/>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“%f”, &amp;pi);		// Reads a float from </a:t>
            </a:r>
            <a:r>
              <a:rPr lang="en-US" sz="1600" dirty="0" err="1">
                <a:latin typeface="Courier New" panose="02070309020205020404" pitchFamily="49" charset="0"/>
                <a:cs typeface="Courier New" panose="02070309020205020404" pitchFamily="49" charset="0"/>
              </a:rPr>
              <a:t>stdin</a:t>
            </a:r>
            <a:endParaRPr lang="en-US" sz="1600" dirty="0">
              <a:latin typeface="Courier New" panose="02070309020205020404" pitchFamily="49" charset="0"/>
              <a:cs typeface="Courier New" panose="02070309020205020404" pitchFamily="49" charset="0"/>
            </a:endParaRPr>
          </a:p>
          <a:p>
            <a:pPr marL="0" indent="0">
              <a:buNone/>
            </a:pPr>
            <a:r>
              <a:rPr lang="en-US" sz="1600" dirty="0" err="1">
                <a:solidFill>
                  <a:schemeClr val="accent2"/>
                </a:solidFill>
                <a:latin typeface="Courier New" panose="02070309020205020404" pitchFamily="49" charset="0"/>
                <a:cs typeface="Courier New" panose="02070309020205020404" pitchFamily="49" charset="0"/>
              </a:rPr>
              <a:t>fscanf</a:t>
            </a:r>
            <a:r>
              <a:rPr lang="en-US" sz="1600" dirty="0">
                <a:latin typeface="Courier New" panose="02070309020205020404" pitchFamily="49" charset="0"/>
                <a:cs typeface="Courier New" panose="02070309020205020404" pitchFamily="49" charset="0"/>
              </a:rPr>
              <a:t>(</a:t>
            </a:r>
            <a:r>
              <a:rPr lang="en-US" sz="1600" dirty="0" err="1">
                <a:solidFill>
                  <a:schemeClr val="accent2"/>
                </a:solidFill>
                <a:latin typeface="Courier New" panose="02070309020205020404" pitchFamily="49" charset="0"/>
                <a:cs typeface="Courier New" panose="02070309020205020404" pitchFamily="49" charset="0"/>
              </a:rPr>
              <a:t>stdin</a:t>
            </a:r>
            <a:r>
              <a:rPr lang="en-US" sz="1600" dirty="0">
                <a:solidFill>
                  <a:schemeClr val="accent2"/>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“%lf”, &amp;</a:t>
            </a:r>
            <a:r>
              <a:rPr lang="en-US" sz="1600" dirty="0" err="1">
                <a:latin typeface="Courier New" panose="02070309020205020404" pitchFamily="49" charset="0"/>
                <a:cs typeface="Courier New" panose="02070309020205020404" pitchFamily="49" charset="0"/>
              </a:rPr>
              <a:t>posSqrtTwo</a:t>
            </a:r>
            <a:r>
              <a:rPr lang="en-US" sz="1600" dirty="0">
                <a:latin typeface="Courier New" panose="02070309020205020404" pitchFamily="49" charset="0"/>
                <a:cs typeface="Courier New" panose="02070309020205020404" pitchFamily="49" charset="0"/>
              </a:rPr>
              <a:t>);	// Reads a double from </a:t>
            </a:r>
            <a:r>
              <a:rPr lang="en-US" sz="1600" dirty="0" err="1">
                <a:latin typeface="Courier New" panose="02070309020205020404" pitchFamily="49" charset="0"/>
                <a:cs typeface="Courier New" panose="02070309020205020404" pitchFamily="49" charset="0"/>
              </a:rPr>
              <a:t>stdin</a:t>
            </a:r>
            <a:endParaRPr lang="en-US" sz="1600" dirty="0">
              <a:latin typeface="Courier New" panose="02070309020205020404" pitchFamily="49" charset="0"/>
              <a:cs typeface="Courier New" panose="02070309020205020404" pitchFamily="49" charset="0"/>
            </a:endParaRPr>
          </a:p>
          <a:p>
            <a:pPr marL="0" indent="0">
              <a:buNone/>
            </a:pPr>
            <a:r>
              <a:rPr lang="en-US" sz="1600" dirty="0" err="1">
                <a:solidFill>
                  <a:schemeClr val="accent2"/>
                </a:solidFill>
                <a:latin typeface="Courier New" panose="02070309020205020404" pitchFamily="49" charset="0"/>
                <a:cs typeface="Courier New" panose="02070309020205020404" pitchFamily="49" charset="0"/>
              </a:rPr>
              <a:t>fscanf</a:t>
            </a:r>
            <a:r>
              <a:rPr lang="en-US" sz="1600" dirty="0">
                <a:latin typeface="Courier New" panose="02070309020205020404" pitchFamily="49" charset="0"/>
                <a:cs typeface="Courier New" panose="02070309020205020404" pitchFamily="49" charset="0"/>
              </a:rPr>
              <a:t>(</a:t>
            </a:r>
            <a:r>
              <a:rPr lang="en-US" sz="1600" dirty="0" err="1">
                <a:solidFill>
                  <a:schemeClr val="accent2"/>
                </a:solidFill>
                <a:latin typeface="Courier New" panose="02070309020205020404" pitchFamily="49" charset="0"/>
                <a:cs typeface="Courier New" panose="02070309020205020404" pitchFamily="49" charset="0"/>
              </a:rPr>
              <a:t>stdin</a:t>
            </a:r>
            <a:r>
              <a:rPr lang="en-US" sz="1600" dirty="0">
                <a:solidFill>
                  <a:schemeClr val="accent2"/>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“%c”, &amp;answerNum1); 	// Reads a character from </a:t>
            </a:r>
            <a:r>
              <a:rPr lang="en-US" sz="1600" dirty="0" err="1">
                <a:latin typeface="Courier New" panose="02070309020205020404" pitchFamily="49" charset="0"/>
                <a:cs typeface="Courier New" panose="02070309020205020404" pitchFamily="49" charset="0"/>
              </a:rPr>
              <a:t>stdin</a:t>
            </a: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BASIC SCANF STRING INPUT ////////</a:t>
            </a:r>
          </a:p>
          <a:p>
            <a:pPr marL="0" indent="0">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nickName</a:t>
            </a:r>
            <a:r>
              <a:rPr lang="en-US" sz="1600" dirty="0">
                <a:latin typeface="Courier New" panose="02070309020205020404" pitchFamily="49" charset="0"/>
                <a:cs typeface="Courier New" panose="02070309020205020404" pitchFamily="49" charset="0"/>
              </a:rPr>
              <a:t>[20] = {0};</a:t>
            </a:r>
          </a:p>
          <a:p>
            <a:pPr marL="0" indent="0">
              <a:buNone/>
            </a:pPr>
            <a:r>
              <a:rPr lang="en-US" sz="1600" dirty="0" err="1">
                <a:solidFill>
                  <a:schemeClr val="accent2"/>
                </a:solidFill>
                <a:latin typeface="Courier New" panose="02070309020205020404" pitchFamily="49" charset="0"/>
                <a:cs typeface="Courier New" panose="02070309020205020404" pitchFamily="49" charset="0"/>
              </a:rPr>
              <a:t>fscanf</a:t>
            </a:r>
            <a:r>
              <a:rPr lang="en-US" sz="1600" dirty="0">
                <a:latin typeface="Courier New" panose="02070309020205020404" pitchFamily="49" charset="0"/>
                <a:cs typeface="Courier New" panose="02070309020205020404" pitchFamily="49" charset="0"/>
              </a:rPr>
              <a:t>(</a:t>
            </a:r>
            <a:r>
              <a:rPr lang="en-US" sz="1600" dirty="0" err="1">
                <a:solidFill>
                  <a:schemeClr val="accent2"/>
                </a:solidFill>
                <a:latin typeface="Courier New" panose="02070309020205020404" pitchFamily="49" charset="0"/>
                <a:cs typeface="Courier New" panose="02070309020205020404" pitchFamily="49" charset="0"/>
              </a:rPr>
              <a:t>stdin</a:t>
            </a:r>
            <a:r>
              <a:rPr lang="en-US" sz="1600" dirty="0">
                <a:solidFill>
                  <a:schemeClr val="accent2"/>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 </a:t>
            </a:r>
            <a:r>
              <a:rPr lang="en-US" sz="1600" dirty="0" err="1">
                <a:latin typeface="Courier New" panose="02070309020205020404" pitchFamily="49" charset="0"/>
                <a:cs typeface="Courier New" panose="02070309020205020404" pitchFamily="49" charset="0"/>
              </a:rPr>
              <a:t>nickName</a:t>
            </a:r>
            <a:r>
              <a:rPr lang="en-US" sz="1600" dirty="0">
                <a:latin typeface="Courier New" panose="02070309020205020404" pitchFamily="49" charset="0"/>
                <a:cs typeface="Courier New" panose="02070309020205020404" pitchFamily="49" charset="0"/>
              </a:rPr>
              <a:t>);	// </a:t>
            </a:r>
            <a:r>
              <a:rPr lang="en-US" sz="1600" dirty="0">
                <a:solidFill>
                  <a:schemeClr val="accent2"/>
                </a:solidFill>
                <a:latin typeface="Courier New" panose="02070309020205020404" pitchFamily="49" charset="0"/>
                <a:cs typeface="Courier New" panose="02070309020205020404" pitchFamily="49" charset="0"/>
              </a:rPr>
              <a:t>Still dangerous</a:t>
            </a:r>
          </a:p>
          <a:p>
            <a:pPr marL="0" indent="0">
              <a:buNone/>
            </a:pPr>
            <a:r>
              <a:rPr lang="en-US" sz="1600" dirty="0" err="1">
                <a:solidFill>
                  <a:schemeClr val="accent2"/>
                </a:solidFill>
                <a:latin typeface="Courier New" panose="02070309020205020404" pitchFamily="49" charset="0"/>
                <a:cs typeface="Courier New" panose="02070309020205020404" pitchFamily="49" charset="0"/>
              </a:rPr>
              <a:t>fscanf</a:t>
            </a:r>
            <a:r>
              <a:rPr lang="en-US" sz="1600" dirty="0">
                <a:latin typeface="Courier New" panose="02070309020205020404" pitchFamily="49" charset="0"/>
                <a:cs typeface="Courier New" panose="02070309020205020404" pitchFamily="49" charset="0"/>
              </a:rPr>
              <a:t>(</a:t>
            </a:r>
            <a:r>
              <a:rPr lang="en-US" sz="1600" dirty="0" err="1">
                <a:solidFill>
                  <a:schemeClr val="accent2"/>
                </a:solidFill>
                <a:latin typeface="Courier New" panose="02070309020205020404" pitchFamily="49" charset="0"/>
                <a:cs typeface="Courier New" panose="02070309020205020404" pitchFamily="49" charset="0"/>
              </a:rPr>
              <a:t>stdin</a:t>
            </a:r>
            <a:r>
              <a:rPr lang="en-US" sz="1600" dirty="0">
                <a:solidFill>
                  <a:schemeClr val="accent2"/>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“%19s”, </a:t>
            </a:r>
            <a:r>
              <a:rPr lang="en-US" sz="1600" dirty="0" err="1">
                <a:latin typeface="Courier New" panose="02070309020205020404" pitchFamily="49" charset="0"/>
                <a:cs typeface="Courier New" panose="02070309020205020404" pitchFamily="49" charset="0"/>
              </a:rPr>
              <a:t>nickName</a:t>
            </a:r>
            <a:r>
              <a:rPr lang="en-US" sz="1600" dirty="0">
                <a:latin typeface="Courier New" panose="02070309020205020404" pitchFamily="49" charset="0"/>
                <a:cs typeface="Courier New" panose="02070309020205020404" pitchFamily="49" charset="0"/>
              </a:rPr>
              <a:t>);	// Safer string read from </a:t>
            </a:r>
            <a:r>
              <a:rPr lang="en-US" sz="1600" dirty="0" err="1">
                <a:latin typeface="Courier New" panose="02070309020205020404" pitchFamily="49" charset="0"/>
                <a:cs typeface="Courier New" panose="02070309020205020404" pitchFamily="49" charset="0"/>
              </a:rPr>
              <a:t>stdin</a:t>
            </a: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Formatted I/O</a:t>
            </a:r>
          </a:p>
        </p:txBody>
      </p:sp>
      <p:sp>
        <p:nvSpPr>
          <p:cNvPr id="6" name="TextBox 5"/>
          <p:cNvSpPr txBox="1"/>
          <p:nvPr/>
        </p:nvSpPr>
        <p:spPr>
          <a:xfrm>
            <a:off x="-533400" y="5897420"/>
            <a:ext cx="10210800" cy="646331"/>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NOTE: When using field width on </a:t>
            </a:r>
            <a:r>
              <a:rPr lang="en-US"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fscanf</a:t>
            </a: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string input,</a:t>
            </a:r>
          </a:p>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leave room for the NUL terminator</a:t>
            </a:r>
          </a:p>
        </p:txBody>
      </p:sp>
    </p:spTree>
    <p:extLst>
      <p:ext uri="{BB962C8B-B14F-4D97-AF65-F5344CB8AC3E}">
        <p14:creationId xmlns:p14="http://schemas.microsoft.com/office/powerpoint/2010/main" val="1555836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Formatted I/O</a:t>
            </a:r>
          </a:p>
        </p:txBody>
      </p:sp>
      <p:sp>
        <p:nvSpPr>
          <p:cNvPr id="3" name="Content Placeholder 2"/>
          <p:cNvSpPr>
            <a:spLocks noGrp="1"/>
          </p:cNvSpPr>
          <p:nvPr>
            <p:ph idx="1"/>
          </p:nvPr>
        </p:nvSpPr>
        <p:spPr/>
        <p:txBody>
          <a:bodyPr/>
          <a:lstStyle/>
          <a:p>
            <a:r>
              <a:rPr lang="en-US" dirty="0"/>
              <a:t>Formatted I/O</a:t>
            </a:r>
          </a:p>
          <a:p>
            <a:pPr lvl="1"/>
            <a:r>
              <a:rPr lang="en-US" dirty="0" err="1"/>
              <a:t>printf</a:t>
            </a:r>
            <a:r>
              <a:rPr lang="en-US" dirty="0"/>
              <a:t>()</a:t>
            </a:r>
          </a:p>
          <a:p>
            <a:pPr lvl="1"/>
            <a:r>
              <a:rPr lang="en-US" dirty="0"/>
              <a:t>scanf()</a:t>
            </a:r>
          </a:p>
          <a:p>
            <a:pPr lvl="1"/>
            <a:r>
              <a:rPr lang="en-US" dirty="0" err="1"/>
              <a:t>fprintf</a:t>
            </a:r>
            <a:r>
              <a:rPr lang="en-US" dirty="0"/>
              <a:t>()</a:t>
            </a:r>
          </a:p>
          <a:p>
            <a:pPr lvl="1"/>
            <a:r>
              <a:rPr lang="en-US" dirty="0" err="1"/>
              <a:t>fscanf</a:t>
            </a:r>
            <a:r>
              <a:rPr lang="en-US" dirty="0"/>
              <a:t>()</a:t>
            </a:r>
          </a:p>
        </p:txBody>
      </p:sp>
    </p:spTree>
    <p:extLst>
      <p:ext uri="{BB962C8B-B14F-4D97-AF65-F5344CB8AC3E}">
        <p14:creationId xmlns:p14="http://schemas.microsoft.com/office/powerpoint/2010/main" val="11650925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numCol="2"/>
          <a:lstStyle/>
          <a:p>
            <a:r>
              <a:rPr lang="en-US" dirty="0"/>
              <a:t>Coding Style Guide</a:t>
            </a:r>
          </a:p>
          <a:p>
            <a:r>
              <a:rPr lang="en-US" dirty="0"/>
              <a:t>Stub Code</a:t>
            </a:r>
          </a:p>
          <a:p>
            <a:r>
              <a:rPr lang="en-US" dirty="0"/>
              <a:t>C Streams</a:t>
            </a:r>
          </a:p>
          <a:p>
            <a:r>
              <a:rPr lang="en-US" dirty="0"/>
              <a:t>Functions</a:t>
            </a:r>
          </a:p>
          <a:p>
            <a:r>
              <a:rPr lang="en-US" dirty="0"/>
              <a:t>Basic I/O</a:t>
            </a:r>
          </a:p>
          <a:p>
            <a:pPr lvl="1"/>
            <a:r>
              <a:rPr lang="en-US" dirty="0" err="1"/>
              <a:t>getchar</a:t>
            </a:r>
            <a:r>
              <a:rPr lang="en-US" dirty="0"/>
              <a:t>()</a:t>
            </a:r>
          </a:p>
          <a:p>
            <a:pPr lvl="1"/>
            <a:r>
              <a:rPr lang="en-US" dirty="0" err="1"/>
              <a:t>putchar</a:t>
            </a:r>
            <a:r>
              <a:rPr lang="en-US" dirty="0"/>
              <a:t>()</a:t>
            </a:r>
          </a:p>
          <a:p>
            <a:pPr lvl="1"/>
            <a:r>
              <a:rPr lang="en-US" dirty="0" err="1"/>
              <a:t>getc</a:t>
            </a:r>
            <a:r>
              <a:rPr lang="en-US" dirty="0"/>
              <a:t>()</a:t>
            </a:r>
          </a:p>
          <a:p>
            <a:pPr lvl="1"/>
            <a:r>
              <a:rPr lang="en-US" dirty="0" err="1"/>
              <a:t>putc</a:t>
            </a:r>
            <a:r>
              <a:rPr lang="en-US" dirty="0"/>
              <a:t>()</a:t>
            </a:r>
          </a:p>
          <a:p>
            <a:endParaRPr lang="en-US" dirty="0"/>
          </a:p>
          <a:p>
            <a:endParaRPr lang="en-US" dirty="0"/>
          </a:p>
          <a:p>
            <a:endParaRPr lang="en-US" dirty="0"/>
          </a:p>
          <a:p>
            <a:endParaRPr lang="en-US" dirty="0"/>
          </a:p>
          <a:p>
            <a:r>
              <a:rPr lang="en-US" dirty="0"/>
              <a:t>String I/O</a:t>
            </a:r>
          </a:p>
          <a:p>
            <a:pPr lvl="1"/>
            <a:r>
              <a:rPr lang="en-US" strike="sngStrike" dirty="0"/>
              <a:t>gets()</a:t>
            </a:r>
          </a:p>
          <a:p>
            <a:pPr lvl="1"/>
            <a:r>
              <a:rPr lang="en-US" strike="sngStrike" dirty="0" err="1"/>
              <a:t>gets_s</a:t>
            </a:r>
            <a:r>
              <a:rPr lang="en-US" strike="sngStrike" dirty="0"/>
              <a:t>()</a:t>
            </a:r>
          </a:p>
          <a:p>
            <a:pPr lvl="1"/>
            <a:r>
              <a:rPr lang="en-US" dirty="0"/>
              <a:t>puts()</a:t>
            </a:r>
          </a:p>
          <a:p>
            <a:pPr lvl="1"/>
            <a:r>
              <a:rPr lang="en-US" dirty="0" err="1"/>
              <a:t>fgets</a:t>
            </a:r>
            <a:r>
              <a:rPr lang="en-US" dirty="0"/>
              <a:t>()</a:t>
            </a:r>
          </a:p>
          <a:p>
            <a:pPr lvl="1"/>
            <a:r>
              <a:rPr lang="en-US" dirty="0" err="1"/>
              <a:t>fputs</a:t>
            </a:r>
            <a:r>
              <a:rPr lang="en-US" dirty="0"/>
              <a:t>()</a:t>
            </a:r>
          </a:p>
          <a:p>
            <a:r>
              <a:rPr lang="en-US" dirty="0"/>
              <a:t>Formatted I/O</a:t>
            </a:r>
          </a:p>
          <a:p>
            <a:pPr lvl="1"/>
            <a:r>
              <a:rPr lang="en-US" dirty="0" err="1"/>
              <a:t>printf</a:t>
            </a:r>
            <a:r>
              <a:rPr lang="en-US" dirty="0"/>
              <a:t>()</a:t>
            </a:r>
          </a:p>
          <a:p>
            <a:pPr lvl="1"/>
            <a:r>
              <a:rPr lang="en-US" dirty="0" err="1"/>
              <a:t>scanf</a:t>
            </a:r>
            <a:r>
              <a:rPr lang="en-US" dirty="0"/>
              <a:t>()</a:t>
            </a:r>
          </a:p>
          <a:p>
            <a:pPr lvl="1"/>
            <a:r>
              <a:rPr lang="en-US" dirty="0" err="1"/>
              <a:t>fprintf</a:t>
            </a:r>
            <a:r>
              <a:rPr lang="en-US" dirty="0"/>
              <a:t>()</a:t>
            </a:r>
          </a:p>
          <a:p>
            <a:pPr lvl="1"/>
            <a:r>
              <a:rPr lang="en-US" dirty="0" err="1"/>
              <a:t>fscanf</a:t>
            </a:r>
            <a:r>
              <a:rPr lang="en-US" dirty="0"/>
              <a:t>()</a:t>
            </a:r>
          </a:p>
          <a:p>
            <a:endParaRPr lang="en-US" dirty="0"/>
          </a:p>
          <a:p>
            <a:endParaRPr lang="en-US" dirty="0"/>
          </a:p>
        </p:txBody>
      </p:sp>
    </p:spTree>
    <p:extLst>
      <p:ext uri="{BB962C8B-B14F-4D97-AF65-F5344CB8AC3E}">
        <p14:creationId xmlns:p14="http://schemas.microsoft.com/office/powerpoint/2010/main" val="2320115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Some functions take input, aka arguments</a:t>
            </a:r>
          </a:p>
          <a:p>
            <a:pPr lvl="1"/>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a:t>
            </a:r>
            <a:endParaRPr lang="en-US" dirty="0"/>
          </a:p>
          <a:p>
            <a:r>
              <a:rPr lang="en-US" dirty="0"/>
              <a:t>Some functions do not require arguments</a:t>
            </a:r>
          </a:p>
          <a:p>
            <a:pPr lvl="1"/>
            <a:r>
              <a:rPr lang="en-US" dirty="0" err="1">
                <a:latin typeface="Courier New" panose="02070309020205020404" pitchFamily="49" charset="0"/>
                <a:cs typeface="Courier New" panose="02070309020205020404" pitchFamily="49" charset="0"/>
              </a:rPr>
              <a:t>getchar</a:t>
            </a:r>
            <a:r>
              <a:rPr lang="en-US" dirty="0">
                <a:latin typeface="Courier New" panose="02070309020205020404" pitchFamily="49" charset="0"/>
                <a:cs typeface="Courier New" panose="02070309020205020404" pitchFamily="49" charset="0"/>
              </a:rPr>
              <a:t>()</a:t>
            </a:r>
            <a:endParaRPr lang="en-US" dirty="0"/>
          </a:p>
          <a:p>
            <a:r>
              <a:rPr lang="en-US" dirty="0"/>
              <a:t>Some functions give output, aka return value</a:t>
            </a:r>
          </a:p>
          <a:p>
            <a:pPr lvl="1"/>
            <a:r>
              <a:rPr lang="en-US" dirty="0" err="1">
                <a:latin typeface="Courier New" panose="02070309020205020404" pitchFamily="49" charset="0"/>
                <a:cs typeface="Courier New" panose="02070309020205020404" pitchFamily="49" charset="0"/>
              </a:rPr>
              <a:t>putchar</a:t>
            </a:r>
            <a:r>
              <a:rPr lang="en-US" dirty="0">
                <a:latin typeface="Courier New" panose="02070309020205020404" pitchFamily="49" charset="0"/>
                <a:cs typeface="Courier New" panose="02070309020205020404" pitchFamily="49" charset="0"/>
              </a:rPr>
              <a:t>()</a:t>
            </a:r>
            <a:endParaRPr lang="en-US" dirty="0"/>
          </a:p>
          <a:p>
            <a:r>
              <a:rPr lang="en-US" dirty="0"/>
              <a:t>Some functions have no return value</a:t>
            </a:r>
          </a:p>
          <a:p>
            <a:pPr lvl="1"/>
            <a:r>
              <a:rPr lang="en-US" dirty="0">
                <a:latin typeface="Courier New" panose="02070309020205020404" pitchFamily="49" charset="0"/>
                <a:cs typeface="Courier New" panose="02070309020205020404" pitchFamily="49" charset="0"/>
              </a:rPr>
              <a:t>exit()</a:t>
            </a:r>
            <a:endParaRPr lang="en-US" dirty="0"/>
          </a:p>
        </p:txBody>
      </p:sp>
    </p:spTree>
    <p:extLst>
      <p:ext uri="{BB962C8B-B14F-4D97-AF65-F5344CB8AC3E}">
        <p14:creationId xmlns:p14="http://schemas.microsoft.com/office/powerpoint/2010/main" val="171016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Function syntax</a:t>
            </a:r>
          </a:p>
          <a:p>
            <a:endParaRPr lang="en-US" dirty="0"/>
          </a:p>
          <a:p>
            <a:r>
              <a:rPr lang="en-US" dirty="0"/>
              <a:t>Example 1 –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a:t>
            </a:r>
          </a:p>
          <a:p>
            <a:endParaRPr lang="en-US" dirty="0"/>
          </a:p>
          <a:p>
            <a:r>
              <a:rPr lang="en-US" dirty="0"/>
              <a:t>Example 2 – </a:t>
            </a:r>
            <a:r>
              <a:rPr lang="en-US" dirty="0" err="1">
                <a:latin typeface="Courier New" panose="02070309020205020404" pitchFamily="49" charset="0"/>
                <a:cs typeface="Courier New" panose="02070309020205020404" pitchFamily="49" charset="0"/>
              </a:rPr>
              <a:t>getchar</a:t>
            </a:r>
            <a:r>
              <a:rPr lang="en-US" dirty="0">
                <a:latin typeface="Courier New" panose="02070309020205020404" pitchFamily="49" charset="0"/>
                <a:cs typeface="Courier New" panose="02070309020205020404" pitchFamily="49" charset="0"/>
              </a:rPr>
              <a:t>()</a:t>
            </a:r>
          </a:p>
          <a:p>
            <a:endParaRPr lang="en-US" dirty="0"/>
          </a:p>
          <a:p>
            <a:r>
              <a:rPr lang="en-US" dirty="0"/>
              <a:t>Example 3 – </a:t>
            </a:r>
            <a:r>
              <a:rPr lang="en-US" dirty="0" err="1">
                <a:latin typeface="Courier New" panose="02070309020205020404" pitchFamily="49" charset="0"/>
                <a:cs typeface="Courier New" panose="02070309020205020404" pitchFamily="49" charset="0"/>
              </a:rPr>
              <a:t>putchar</a:t>
            </a:r>
            <a:r>
              <a:rPr lang="en-US" dirty="0">
                <a:latin typeface="Courier New" panose="02070309020205020404" pitchFamily="49" charset="0"/>
                <a:cs typeface="Courier New" panose="02070309020205020404" pitchFamily="49" charset="0"/>
              </a:rPr>
              <a:t>()</a:t>
            </a:r>
          </a:p>
          <a:p>
            <a:endParaRPr lang="en-US" dirty="0"/>
          </a:p>
          <a:p>
            <a:r>
              <a:rPr lang="en-US" dirty="0"/>
              <a:t>Example 4 – </a:t>
            </a:r>
            <a:r>
              <a:rPr lang="en-US" dirty="0">
                <a:latin typeface="Courier New" panose="02070309020205020404" pitchFamily="49" charset="0"/>
                <a:cs typeface="Courier New" panose="02070309020205020404" pitchFamily="49" charset="0"/>
              </a:rPr>
              <a:t>exit()</a:t>
            </a:r>
          </a:p>
        </p:txBody>
      </p:sp>
      <p:sp>
        <p:nvSpPr>
          <p:cNvPr id="4" name="Content Placeholder 2"/>
          <p:cNvSpPr txBox="1">
            <a:spLocks/>
          </p:cNvSpPr>
          <p:nvPr/>
        </p:nvSpPr>
        <p:spPr bwMode="auto">
          <a:xfrm>
            <a:off x="277615" y="1752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&lt;return type&gt; &lt;function name&gt; (&lt;</a:t>
            </a:r>
            <a:r>
              <a:rPr lang="en-US" sz="1600" dirty="0" err="1">
                <a:latin typeface="Courier New" panose="02070309020205020404" pitchFamily="49" charset="0"/>
                <a:cs typeface="Courier New" panose="02070309020205020404" pitchFamily="49" charset="0"/>
              </a:rPr>
              <a:t>arg</a:t>
            </a:r>
            <a:r>
              <a:rPr lang="en-US" sz="1600" dirty="0">
                <a:latin typeface="Courier New" panose="02070309020205020404" pitchFamily="49" charset="0"/>
                <a:cs typeface="Courier New" panose="02070309020205020404" pitchFamily="49" charset="0"/>
              </a:rPr>
              <a:t> type&gt; &lt;argument&gt;, …)</a:t>
            </a:r>
          </a:p>
        </p:txBody>
      </p:sp>
      <p:sp>
        <p:nvSpPr>
          <p:cNvPr id="5" name="Content Placeholder 2"/>
          <p:cNvSpPr txBox="1">
            <a:spLocks/>
          </p:cNvSpPr>
          <p:nvPr/>
        </p:nvSpPr>
        <p:spPr bwMode="auto">
          <a:xfrm>
            <a:off x="277615" y="26670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const</a:t>
            </a:r>
            <a:r>
              <a:rPr lang="en-US" sz="1600" dirty="0">
                <a:latin typeface="Courier New" panose="02070309020205020404" pitchFamily="49" charset="0"/>
                <a:cs typeface="Courier New" panose="02070309020205020404" pitchFamily="49" charset="0"/>
              </a:rPr>
              <a:t> char </a:t>
            </a:r>
            <a:r>
              <a:rPr lang="en-US" sz="1600" i="1" dirty="0">
                <a:latin typeface="Courier New" panose="02070309020205020404" pitchFamily="49" charset="0"/>
                <a:cs typeface="Courier New" panose="02070309020205020404" pitchFamily="49" charset="0"/>
              </a:rPr>
              <a:t>*format,</a:t>
            </a:r>
            <a:r>
              <a:rPr lang="en-US" sz="1600" dirty="0">
                <a:latin typeface="Courier New" panose="02070309020205020404" pitchFamily="49" charset="0"/>
                <a:cs typeface="Courier New" panose="02070309020205020404" pitchFamily="49" charset="0"/>
              </a:rPr>
              <a:t> ...)</a:t>
            </a:r>
          </a:p>
        </p:txBody>
      </p:sp>
      <p:sp>
        <p:nvSpPr>
          <p:cNvPr id="6" name="Content Placeholder 2"/>
          <p:cNvSpPr txBox="1">
            <a:spLocks/>
          </p:cNvSpPr>
          <p:nvPr/>
        </p:nvSpPr>
        <p:spPr bwMode="auto">
          <a:xfrm>
            <a:off x="277615" y="35052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getchar</a:t>
            </a:r>
            <a:r>
              <a:rPr lang="en-US" sz="1600" dirty="0">
                <a:latin typeface="Courier New" panose="02070309020205020404" pitchFamily="49" charset="0"/>
                <a:cs typeface="Courier New" panose="02070309020205020404" pitchFamily="49" charset="0"/>
              </a:rPr>
              <a:t>(void)</a:t>
            </a:r>
          </a:p>
        </p:txBody>
      </p:sp>
      <p:sp>
        <p:nvSpPr>
          <p:cNvPr id="7" name="Content Placeholder 2"/>
          <p:cNvSpPr txBox="1">
            <a:spLocks/>
          </p:cNvSpPr>
          <p:nvPr/>
        </p:nvSpPr>
        <p:spPr bwMode="auto">
          <a:xfrm>
            <a:off x="277615" y="4419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putchar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c)</a:t>
            </a:r>
          </a:p>
        </p:txBody>
      </p:sp>
      <p:sp>
        <p:nvSpPr>
          <p:cNvPr id="8" name="Content Placeholder 2"/>
          <p:cNvSpPr txBox="1">
            <a:spLocks/>
          </p:cNvSpPr>
          <p:nvPr/>
        </p:nvSpPr>
        <p:spPr bwMode="auto">
          <a:xfrm>
            <a:off x="277615" y="53340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void exit(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status)</a:t>
            </a:r>
          </a:p>
        </p:txBody>
      </p:sp>
      <p:sp>
        <p:nvSpPr>
          <p:cNvPr id="9" name="TextBox 8"/>
          <p:cNvSpPr txBox="1"/>
          <p:nvPr/>
        </p:nvSpPr>
        <p:spPr>
          <a:xfrm>
            <a:off x="-533400" y="6139934"/>
            <a:ext cx="102108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NOTE:  Some functions have multiple implementations</a:t>
            </a:r>
          </a:p>
        </p:txBody>
      </p:sp>
    </p:spTree>
    <p:extLst>
      <p:ext uri="{BB962C8B-B14F-4D97-AF65-F5344CB8AC3E}">
        <p14:creationId xmlns:p14="http://schemas.microsoft.com/office/powerpoint/2010/main" val="115648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I/O</a:t>
            </a:r>
          </a:p>
        </p:txBody>
      </p:sp>
      <p:sp>
        <p:nvSpPr>
          <p:cNvPr id="3" name="Content Placeholder 2"/>
          <p:cNvSpPr>
            <a:spLocks noGrp="1"/>
          </p:cNvSpPr>
          <p:nvPr>
            <p:ph idx="1"/>
          </p:nvPr>
        </p:nvSpPr>
        <p:spPr/>
        <p:txBody>
          <a:bodyPr/>
          <a:lstStyle/>
          <a:p>
            <a:r>
              <a:rPr lang="en-US" dirty="0"/>
              <a:t>Basic I/O</a:t>
            </a:r>
          </a:p>
          <a:p>
            <a:pPr lvl="1"/>
            <a:r>
              <a:rPr lang="en-US" dirty="0" err="1"/>
              <a:t>getchar</a:t>
            </a:r>
            <a:r>
              <a:rPr lang="en-US" dirty="0"/>
              <a:t>()</a:t>
            </a:r>
          </a:p>
          <a:p>
            <a:pPr lvl="1"/>
            <a:r>
              <a:rPr lang="en-US" dirty="0" err="1"/>
              <a:t>putchar</a:t>
            </a:r>
            <a:r>
              <a:rPr lang="en-US" dirty="0"/>
              <a:t>()</a:t>
            </a:r>
          </a:p>
          <a:p>
            <a:pPr lvl="1"/>
            <a:r>
              <a:rPr lang="en-US" dirty="0" err="1"/>
              <a:t>getc</a:t>
            </a:r>
            <a:r>
              <a:rPr lang="en-US" dirty="0"/>
              <a:t>()</a:t>
            </a:r>
          </a:p>
          <a:p>
            <a:pPr lvl="1"/>
            <a:r>
              <a:rPr lang="en-US" dirty="0" err="1"/>
              <a:t>putc</a:t>
            </a:r>
            <a:r>
              <a:rPr lang="en-US" dirty="0"/>
              <a:t>()</a:t>
            </a:r>
          </a:p>
        </p:txBody>
      </p:sp>
    </p:spTree>
    <p:extLst>
      <p:ext uri="{BB962C8B-B14F-4D97-AF65-F5344CB8AC3E}">
        <p14:creationId xmlns:p14="http://schemas.microsoft.com/office/powerpoint/2010/main" val="3386531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I/O</a:t>
            </a:r>
          </a:p>
        </p:txBody>
      </p:sp>
      <p:sp>
        <p:nvSpPr>
          <p:cNvPr id="3" name="Content Placeholder 2"/>
          <p:cNvSpPr>
            <a:spLocks noGrp="1"/>
          </p:cNvSpPr>
          <p:nvPr>
            <p:ph idx="1"/>
          </p:nvPr>
        </p:nvSpPr>
        <p:spPr/>
        <p:txBody>
          <a:bodyPr/>
          <a:lstStyle/>
          <a:p>
            <a:pPr marL="0" indent="0">
              <a:buNone/>
            </a:pPr>
            <a:r>
              <a:rPr lang="en-US" dirty="0" err="1"/>
              <a:t>getchar</a:t>
            </a:r>
            <a:r>
              <a:rPr lang="en-US" dirty="0"/>
              <a:t>()</a:t>
            </a:r>
          </a:p>
          <a:p>
            <a:pPr marL="0" indent="0">
              <a:buNone/>
            </a:pPr>
            <a:endParaRPr lang="en-US" dirty="0"/>
          </a:p>
          <a:p>
            <a:r>
              <a:rPr lang="en-US" dirty="0"/>
              <a:t>Purpose – Gets an unsigned char from </a:t>
            </a:r>
            <a:r>
              <a:rPr lang="en-US" dirty="0" err="1"/>
              <a:t>stdin</a:t>
            </a:r>
            <a:endParaRPr lang="en-US" dirty="0"/>
          </a:p>
          <a:p>
            <a:r>
              <a:rPr lang="en-US" dirty="0"/>
              <a:t>Arguments – None</a:t>
            </a:r>
          </a:p>
          <a:p>
            <a:r>
              <a:rPr lang="en-US" dirty="0"/>
              <a:t>Return Value – This function returns the character read as an unsigned char cast to an </a:t>
            </a:r>
            <a:r>
              <a:rPr lang="en-US" dirty="0" err="1"/>
              <a:t>int</a:t>
            </a:r>
            <a:r>
              <a:rPr lang="en-US" dirty="0"/>
              <a:t> or EOF on end of file or error.</a:t>
            </a:r>
          </a:p>
          <a:p>
            <a:r>
              <a:rPr lang="en-US" dirty="0"/>
              <a:t>Syntax Example:</a:t>
            </a:r>
          </a:p>
        </p:txBody>
      </p:sp>
      <p:sp>
        <p:nvSpPr>
          <p:cNvPr id="4" name="Content Placeholder 2"/>
          <p:cNvSpPr txBox="1">
            <a:spLocks/>
          </p:cNvSpPr>
          <p:nvPr/>
        </p:nvSpPr>
        <p:spPr bwMode="auto">
          <a:xfrm>
            <a:off x="277615" y="1828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getchar</a:t>
            </a:r>
            <a:r>
              <a:rPr lang="en-US" sz="1600" dirty="0">
                <a:latin typeface="Courier New" panose="02070309020205020404" pitchFamily="49" charset="0"/>
                <a:cs typeface="Courier New" panose="02070309020205020404" pitchFamily="49" charset="0"/>
              </a:rPr>
              <a:t>(void)</a:t>
            </a:r>
          </a:p>
        </p:txBody>
      </p:sp>
      <p:sp>
        <p:nvSpPr>
          <p:cNvPr id="5" name="Content Placeholder 2"/>
          <p:cNvSpPr txBox="1">
            <a:spLocks/>
          </p:cNvSpPr>
          <p:nvPr/>
        </p:nvSpPr>
        <p:spPr bwMode="auto">
          <a:xfrm>
            <a:off x="277615" y="4724400"/>
            <a:ext cx="8588771" cy="15240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userInput</a:t>
            </a:r>
            <a:r>
              <a:rPr lang="en-US" sz="1600" dirty="0">
                <a:latin typeface="Courier New" panose="02070309020205020404" pitchFamily="49" charset="0"/>
                <a:cs typeface="Courier New" panose="02070309020205020404" pitchFamily="49" charset="0"/>
              </a:rPr>
              <a:t> = 0;			// Will store input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(“Enter a character:  “); 	// Prompts user</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userInput</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getchar</a:t>
            </a:r>
            <a:r>
              <a:rPr lang="en-US" sz="1600" dirty="0">
                <a:latin typeface="Courier New" panose="02070309020205020404" pitchFamily="49" charset="0"/>
                <a:cs typeface="Courier New" panose="02070309020205020404" pitchFamily="49" charset="0"/>
              </a:rPr>
              <a:t>();			// Stores user input</a:t>
            </a:r>
          </a:p>
        </p:txBody>
      </p:sp>
    </p:spTree>
    <p:extLst>
      <p:ext uri="{BB962C8B-B14F-4D97-AF65-F5344CB8AC3E}">
        <p14:creationId xmlns:p14="http://schemas.microsoft.com/office/powerpoint/2010/main" val="2275222411"/>
      </p:ext>
    </p:extLst>
  </p:cSld>
  <p:clrMapOvr>
    <a:masterClrMapping/>
  </p:clrMapOvr>
</p:sld>
</file>

<file path=ppt/theme/theme1.xml><?xml version="1.0" encoding="utf-8"?>
<a:theme xmlns:a="http://schemas.openxmlformats.org/drawingml/2006/main" name="Generic">
  <a:themeElements>
    <a:clrScheme name="Generic 3">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fontScheme name="Generi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bg1"/>
            </a:solidFill>
            <a:effectLst/>
            <a:latin typeface="Arial" charset="0"/>
          </a:defRPr>
        </a:defPPr>
      </a:lstStyle>
    </a:lnDef>
  </a:objectDefaults>
  <a:extraClrSchemeLst>
    <a:extraClrScheme>
      <a:clrScheme name="Generic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CC66"/>
        </a:folHlink>
      </a:clrScheme>
      <a:clrMap bg1="lt1" tx1="dk1" bg2="lt2" tx2="dk2" accent1="accent1" accent2="accent2" accent3="accent3" accent4="accent4" accent5="accent5" accent6="accent6" hlink="hlink" folHlink="folHlink"/>
    </a:extraClrScheme>
    <a:extraClrScheme>
      <a:clrScheme name="Generic 2">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Generic 3">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31333463000054BB27FDB3362C7CB4B" ma:contentTypeVersion="7" ma:contentTypeDescription="Create a new document." ma:contentTypeScope="" ma:versionID="8ef8e1f36183df7cde0d00ebc85da96a">
  <xsd:schema xmlns:xsd="http://www.w3.org/2001/XMLSchema" xmlns:xs="http://www.w3.org/2001/XMLSchema" xmlns:p="http://schemas.microsoft.com/office/2006/metadata/properties" xmlns:ns2="b46a1f42-d9ef-485c-a1c8-eb38d14efb06" targetNamespace="http://schemas.microsoft.com/office/2006/metadata/properties" ma:root="true" ma:fieldsID="49030ad115b250cbf108dda8043a7e28" ns2:_="">
    <xsd:import namespace="b46a1f42-d9ef-485c-a1c8-eb38d14efb0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6a1f42-d9ef-485c-a1c8-eb38d14efb0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documentManagement>
    <_dlc_DocId xmlns="b46a1f42-d9ef-485c-a1c8-eb38d14efb06">688CW-1390982759-735</_dlc_DocId>
    <_dlc_DocIdUrl xmlns="b46a1f42-d9ef-485c-a1c8-eb38d14efb06">
      <Url>https://org1.eis.af.mil/sites/688iow/318IOG/90ios/DOT/_layouts/DocIdRedir.aspx?ID=688CW-1390982759-735</Url>
      <Description>688CW-1390982759-735</Description>
    </_dlc_DocIdUrl>
  </documentManagement>
</p:properties>
</file>

<file path=customXml/itemProps1.xml><?xml version="1.0" encoding="utf-8"?>
<ds:datastoreItem xmlns:ds="http://schemas.openxmlformats.org/officeDocument/2006/customXml" ds:itemID="{2EB7B354-F66D-4872-85C8-1504F414152B}">
  <ds:schemaRefs>
    <ds:schemaRef ds:uri="http://schemas.microsoft.com/sharepoint/v3/contenttype/forms"/>
  </ds:schemaRefs>
</ds:datastoreItem>
</file>

<file path=customXml/itemProps2.xml><?xml version="1.0" encoding="utf-8"?>
<ds:datastoreItem xmlns:ds="http://schemas.openxmlformats.org/officeDocument/2006/customXml" ds:itemID="{8EF6C1E9-DD2F-4BBE-AD47-5B5A3F253B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6a1f42-d9ef-485c-a1c8-eb38d14efb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82E677-736A-46F5-B4EB-47687C1707C7}">
  <ds:schemaRefs>
    <ds:schemaRef ds:uri="http://schemas.microsoft.com/sharepoint/events"/>
  </ds:schemaRefs>
</ds:datastoreItem>
</file>

<file path=customXml/itemProps4.xml><?xml version="1.0" encoding="utf-8"?>
<ds:datastoreItem xmlns:ds="http://schemas.openxmlformats.org/officeDocument/2006/customXml" ds:itemID="{C7674591-288E-407E-B9B8-EFC3D90616AD}">
  <ds:schemaRefs>
    <ds:schemaRef ds:uri="http://schemas.microsoft.com/office/2006/metadata/properties"/>
    <ds:schemaRef ds:uri="b46a1f42-d9ef-485c-a1c8-eb38d14efb06"/>
    <ds:schemaRef ds:uri="http://purl.org/dc/terms/"/>
    <ds:schemaRef ds:uri="http://schemas.microsoft.com/office/infopath/2007/PartnerControls"/>
    <ds:schemaRef ds:uri="http://schemas.openxmlformats.org/package/2006/metadata/core-properties"/>
    <ds:schemaRef ds:uri="http://www.w3.org/XML/1998/namespace"/>
    <ds:schemaRef ds:uri="http://schemas.microsoft.com/office/2006/documentManagement/typ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10128</TotalTime>
  <Words>7994</Words>
  <Application>Microsoft Office PowerPoint</Application>
  <PresentationFormat>On-screen Show (4:3)</PresentationFormat>
  <Paragraphs>1116</Paragraphs>
  <Slides>55</Slides>
  <Notes>52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Courier New</vt:lpstr>
      <vt:lpstr>Papyrus</vt:lpstr>
      <vt:lpstr>Generic</vt:lpstr>
      <vt:lpstr>Print &amp; Scan</vt:lpstr>
      <vt:lpstr>Outline</vt:lpstr>
      <vt:lpstr>C Streams</vt:lpstr>
      <vt:lpstr>C Streams</vt:lpstr>
      <vt:lpstr>Functions</vt:lpstr>
      <vt:lpstr>Functions</vt:lpstr>
      <vt:lpstr>Functions</vt:lpstr>
      <vt:lpstr>Basic I/O</vt:lpstr>
      <vt:lpstr>Basic I/O</vt:lpstr>
      <vt:lpstr>Basic I/O</vt:lpstr>
      <vt:lpstr>Demonstration Lab</vt:lpstr>
      <vt:lpstr>Performance Lab</vt:lpstr>
      <vt:lpstr>Basic I/O</vt:lpstr>
      <vt:lpstr>Basic I/O</vt:lpstr>
      <vt:lpstr>Demonstration Lab</vt:lpstr>
      <vt:lpstr>Performance Lab</vt:lpstr>
      <vt:lpstr>Basic I/O Summary</vt:lpstr>
      <vt:lpstr>String I/O</vt:lpstr>
      <vt:lpstr>String I/O</vt:lpstr>
      <vt:lpstr>String I/O</vt:lpstr>
      <vt:lpstr>String I/O</vt:lpstr>
      <vt:lpstr>String I/O</vt:lpstr>
      <vt:lpstr>String I/O</vt:lpstr>
      <vt:lpstr>Demonstration Lab</vt:lpstr>
      <vt:lpstr>Demonstration Lab</vt:lpstr>
      <vt:lpstr>Performance Lab</vt:lpstr>
      <vt:lpstr>String I/O Summary</vt:lpstr>
      <vt:lpstr>Formatted I/O</vt:lpstr>
      <vt:lpstr>Formatted I/O</vt:lpstr>
      <vt:lpstr>Formatted I/O</vt:lpstr>
      <vt:lpstr>Formatted I/O</vt:lpstr>
      <vt:lpstr>Formatted I/O</vt:lpstr>
      <vt:lpstr>Formatted I/O</vt:lpstr>
      <vt:lpstr>Formatted I/O</vt:lpstr>
      <vt:lpstr>Formatted I/O</vt:lpstr>
      <vt:lpstr>Formatted I/O</vt:lpstr>
      <vt:lpstr>Formatted I/O</vt:lpstr>
      <vt:lpstr>Formatted I/O</vt:lpstr>
      <vt:lpstr>Formatted I/O</vt:lpstr>
      <vt:lpstr>Formatted I/O</vt:lpstr>
      <vt:lpstr>Formatted I/O</vt:lpstr>
      <vt:lpstr>Formatted I/O</vt:lpstr>
      <vt:lpstr>Formatted I/O</vt:lpstr>
      <vt:lpstr>Formatted I/O</vt:lpstr>
      <vt:lpstr>Formatted I/O</vt:lpstr>
      <vt:lpstr>Demonstration Lab</vt:lpstr>
      <vt:lpstr>Demonstration Lab</vt:lpstr>
      <vt:lpstr>Performance Lab</vt:lpstr>
      <vt:lpstr>Performance Lab</vt:lpstr>
      <vt:lpstr>Formatted I/O</vt:lpstr>
      <vt:lpstr>Formatted I/O</vt:lpstr>
      <vt:lpstr>Formatted I/O</vt:lpstr>
      <vt:lpstr>Formatted I/O</vt:lpstr>
      <vt:lpstr>Formatted I/O</vt:lpstr>
      <vt:lpstr>Summary</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Slides</dc:title>
  <dc:creator>1079285206A</dc:creator>
  <cp:lastModifiedBy>Curriculum Dev</cp:lastModifiedBy>
  <cp:revision>350</cp:revision>
  <dcterms:created xsi:type="dcterms:W3CDTF">2012-04-23T20:09:00Z</dcterms:created>
  <dcterms:modified xsi:type="dcterms:W3CDTF">2017-08-23T20:22:23Z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0x010100531333463000054BB27FDB3362C7CB4B</vt:lpwstr>
  </property>
  <property fmtid="{D5CDD505-2E9C-101B-9397-08002B2CF9AE}" pid="3" name="_dlc_DocIdItemGuid">
    <vt:lpwstr>6f18f9d2-04ea-4990-985e-5c8dd4b351fe</vt:lpwstr>
  </property>
</Properties>
</file>