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73"/>
  </p:notesMasterIdLst>
  <p:sldIdLst>
    <p:sldId id="310" r:id="rId6"/>
    <p:sldId id="312" r:id="rId7"/>
    <p:sldId id="315" r:id="rId8"/>
    <p:sldId id="316" r:id="rId9"/>
    <p:sldId id="317" r:id="rId10"/>
    <p:sldId id="318" r:id="rId11"/>
    <p:sldId id="319" r:id="rId12"/>
    <p:sldId id="322" r:id="rId13"/>
    <p:sldId id="385" r:id="rId14"/>
    <p:sldId id="386" r:id="rId15"/>
    <p:sldId id="323" r:id="rId16"/>
    <p:sldId id="324" r:id="rId17"/>
    <p:sldId id="325" r:id="rId18"/>
    <p:sldId id="387"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4" r:id="rId56"/>
    <p:sldId id="365" r:id="rId57"/>
    <p:sldId id="366" r:id="rId58"/>
    <p:sldId id="388" r:id="rId59"/>
    <p:sldId id="370" r:id="rId60"/>
    <p:sldId id="371" r:id="rId61"/>
    <p:sldId id="372" r:id="rId62"/>
    <p:sldId id="373" r:id="rId63"/>
    <p:sldId id="374" r:id="rId64"/>
    <p:sldId id="375" r:id="rId65"/>
    <p:sldId id="376" r:id="rId66"/>
    <p:sldId id="390" r:id="rId67"/>
    <p:sldId id="389" r:id="rId68"/>
    <p:sldId id="379" r:id="rId69"/>
    <p:sldId id="380" r:id="rId70"/>
    <p:sldId id="381" r:id="rId71"/>
    <p:sldId id="38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3481" autoAdjust="0"/>
  </p:normalViewPr>
  <p:slideViewPr>
    <p:cSldViewPr>
      <p:cViewPr varScale="1">
        <p:scale>
          <a:sx n="59" d="100"/>
          <a:sy n="59" d="100"/>
        </p:scale>
        <p:origin x="116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9/5/2017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The students have already seen statements, statements within a block, and even nested blocks.  It’s important</a:t>
            </a:r>
            <a:r>
              <a:rPr lang="en-US" baseline="0" dirty="0"/>
              <a:t> to clearly define the terms now because, for the first time in this Block of instruction, they will be required to write their own nested blocks.  To help solidify the concepts of a statement, block, and nested blocks… refer to previously accomplished exercises (demonstration or performance labs) to provide meaningful examples.</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202032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b="0" dirty="0"/>
              <a:t>The objective here is NOT to change 252 to -252.  The intent here is to merely change a positive value to its requisite 2s complement negative value by flipping </a:t>
            </a:r>
            <a:r>
              <a:rPr lang="en-US" b="0"/>
              <a:t>the signed bit.</a:t>
            </a:r>
            <a:endParaRPr lang="en-US" b="1" dirty="0"/>
          </a:p>
          <a:p>
            <a:endParaRPr lang="en-US" b="1" dirty="0"/>
          </a:p>
          <a:p>
            <a:r>
              <a:rPr lang="en-US" b="1" dirty="0"/>
              <a:t>NOTE:  </a:t>
            </a:r>
            <a:r>
              <a:rPr lang="en-US" sz="1200" b="1" kern="1200" dirty="0">
                <a:solidFill>
                  <a:schemeClr val="tx1"/>
                </a:solidFill>
                <a:effectLst/>
                <a:latin typeface="+mn-lt"/>
                <a:ea typeface="+mn-ea"/>
                <a:cs typeface="+mn-cs"/>
              </a:rPr>
              <a:t>ASCII printable characters</a:t>
            </a: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character</a:t>
            </a:r>
            <a:r>
              <a:rPr lang="en-US" sz="1200" b="0" kern="1200" dirty="0">
                <a:solidFill>
                  <a:schemeClr val="tx1"/>
                </a:solidFill>
                <a:effectLst/>
                <a:latin typeface="+mn-lt"/>
                <a:ea typeface="+mn-ea"/>
                <a:cs typeface="+mn-cs"/>
              </a:rPr>
              <a:t> code 32-127)  </a:t>
            </a:r>
            <a:r>
              <a:rPr lang="en-US" sz="1200" b="1" kern="1200" dirty="0">
                <a:solidFill>
                  <a:schemeClr val="tx1"/>
                </a:solidFill>
                <a:effectLst/>
                <a:latin typeface="+mn-lt"/>
                <a:ea typeface="+mn-ea"/>
                <a:cs typeface="+mn-cs"/>
              </a:rPr>
              <a:t>Codes</a:t>
            </a:r>
            <a:r>
              <a:rPr lang="en-US" sz="1200" b="0" kern="1200" dirty="0">
                <a:solidFill>
                  <a:schemeClr val="tx1"/>
                </a:solidFill>
                <a:effectLst/>
                <a:latin typeface="+mn-lt"/>
                <a:ea typeface="+mn-ea"/>
                <a:cs typeface="+mn-cs"/>
              </a:rPr>
              <a:t> 32-127 are common for all the different variations of the </a:t>
            </a:r>
            <a:r>
              <a:rPr lang="en-US" sz="1200" b="1" kern="1200" dirty="0">
                <a:solidFill>
                  <a:schemeClr val="tx1"/>
                </a:solidFill>
                <a:effectLst/>
                <a:latin typeface="+mn-lt"/>
                <a:ea typeface="+mn-ea"/>
                <a:cs typeface="+mn-cs"/>
              </a:rPr>
              <a:t>ASCII</a:t>
            </a:r>
            <a:r>
              <a:rPr lang="en-US" sz="1200" b="0" kern="1200" dirty="0">
                <a:solidFill>
                  <a:schemeClr val="tx1"/>
                </a:solidFill>
                <a:effectLst/>
                <a:latin typeface="+mn-lt"/>
                <a:ea typeface="+mn-ea"/>
                <a:cs typeface="+mn-cs"/>
              </a:rPr>
              <a:t> table, they are called </a:t>
            </a:r>
            <a:r>
              <a:rPr lang="en-US" sz="1200" b="1" kern="1200" dirty="0">
                <a:solidFill>
                  <a:schemeClr val="tx1"/>
                </a:solidFill>
                <a:effectLst/>
                <a:latin typeface="+mn-lt"/>
                <a:ea typeface="+mn-ea"/>
                <a:cs typeface="+mn-cs"/>
              </a:rPr>
              <a:t>printable characters</a:t>
            </a:r>
            <a:r>
              <a:rPr lang="en-US" sz="1200" b="0" kern="1200" dirty="0">
                <a:solidFill>
                  <a:schemeClr val="tx1"/>
                </a:solidFill>
                <a:effectLst/>
                <a:latin typeface="+mn-lt"/>
                <a:ea typeface="+mn-ea"/>
                <a:cs typeface="+mn-cs"/>
              </a:rPr>
              <a:t>, represent letters, digits, punctuation marks, and a few miscellaneous symbols.</a:t>
            </a:r>
          </a:p>
          <a:p>
            <a:r>
              <a:rPr lang="en-US" dirty="0"/>
              <a:t>www.ascii-code.com/</a:t>
            </a:r>
          </a:p>
          <a:p>
            <a:endParaRPr lang="en-US" dirty="0"/>
          </a:p>
          <a:p>
            <a:r>
              <a:rPr lang="en-US" dirty="0"/>
              <a:t>Avoiding</a:t>
            </a:r>
            <a:r>
              <a:rPr lang="en-US" baseline="0" dirty="0"/>
              <a:t> printing strings that begin with non-printable characters will avoid an empty string as well as user-input like:</a:t>
            </a:r>
          </a:p>
          <a:p>
            <a:pPr marL="171450" indent="-171450">
              <a:buFont typeface="Arial" panose="020B0604020202020204" pitchFamily="34" charset="0"/>
              <a:buChar char="•"/>
            </a:pPr>
            <a:r>
              <a:rPr lang="en-US" baseline="0" dirty="0"/>
              <a:t>Ctrl-based characters (e.g., Ctrl-D)</a:t>
            </a:r>
          </a:p>
          <a:p>
            <a:pPr marL="171450" indent="-171450">
              <a:buFont typeface="Arial" panose="020B0604020202020204" pitchFamily="34" charset="0"/>
              <a:buChar char="•"/>
            </a:pPr>
            <a:r>
              <a:rPr lang="en-US" baseline="0" dirty="0"/>
              <a:t>Empty strings (e.g., only hitting enter will input a newline character… ‘\n’ Decimal value 10)</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14</a:t>
            </a:fld>
            <a:endParaRPr lang="en-US" dirty="0"/>
          </a:p>
        </p:txBody>
      </p:sp>
    </p:spTree>
    <p:extLst>
      <p:ext uri="{BB962C8B-B14F-4D97-AF65-F5344CB8AC3E}">
        <p14:creationId xmlns:p14="http://schemas.microsoft.com/office/powerpoint/2010/main" val="2916424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15</a:t>
            </a:fld>
            <a:endParaRPr lang="en-US" dirty="0"/>
          </a:p>
        </p:txBody>
      </p:sp>
    </p:spTree>
    <p:extLst>
      <p:ext uri="{BB962C8B-B14F-4D97-AF65-F5344CB8AC3E}">
        <p14:creationId xmlns:p14="http://schemas.microsoft.com/office/powerpoint/2010/main" val="405485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16</a:t>
            </a:fld>
            <a:endParaRPr lang="en-US" dirty="0"/>
          </a:p>
        </p:txBody>
      </p:sp>
    </p:spTree>
    <p:extLst>
      <p:ext uri="{BB962C8B-B14F-4D97-AF65-F5344CB8AC3E}">
        <p14:creationId xmlns:p14="http://schemas.microsoft.com/office/powerpoint/2010/main" val="3440498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to play the “WHAT WILL HAPPEN?” game with the students.</a:t>
            </a:r>
            <a:r>
              <a:rPr lang="en-US" baseline="0" dirty="0"/>
              <a:t>  Go through this ELSE-IF statement with the students using different values of i and u.</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17</a:t>
            </a:fld>
            <a:endParaRPr lang="en-US" dirty="0"/>
          </a:p>
        </p:txBody>
      </p:sp>
    </p:spTree>
    <p:extLst>
      <p:ext uri="{BB962C8B-B14F-4D97-AF65-F5344CB8AC3E}">
        <p14:creationId xmlns:p14="http://schemas.microsoft.com/office/powerpoint/2010/main" val="3235661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“…utilizing a single line”	The existing</a:t>
            </a:r>
            <a:r>
              <a:rPr lang="en-US" baseline="0" dirty="0"/>
              <a:t> solution utilizes a space as a delimiter between the two inputs but it’s up to the students.  Just ensure they properly prompt the user for their established formatted input.</a:t>
            </a:r>
          </a:p>
          <a:p>
            <a:endParaRPr lang="en-US" baseline="0" dirty="0"/>
          </a:p>
          <a:p>
            <a:r>
              <a:rPr lang="en-US" baseline="0" dirty="0"/>
              <a:t>“…single ELSE-IF…”	There are three conditions for any two real integers.  A. They’re equal.  B. The first is larger than the second.  C. The second is larger than the first.  For condition A, print an error.  For Condition B or Condition C, the students are expected to use a Bitwise XOR to exchange the appropriate variable with variable #3 without using a temp variable (see Objective x.1.g)  The </a:t>
            </a:r>
            <a:r>
              <a:rPr lang="en-US" baseline="0" dirty="0" err="1"/>
              <a:t>psuedo</a:t>
            </a:r>
            <a:r>
              <a:rPr lang="en-US" baseline="0" dirty="0"/>
              <a:t>-code for the single ELSE-IF statement should look like this:</a:t>
            </a:r>
          </a:p>
          <a:p>
            <a:r>
              <a:rPr lang="en-US" baseline="0" dirty="0"/>
              <a:t>If (var1 == var2) {print ERROR}</a:t>
            </a:r>
          </a:p>
          <a:p>
            <a:r>
              <a:rPr lang="en-US" baseline="0" dirty="0"/>
              <a:t>Else If (var1 &gt; var2) {Swap var1 with </a:t>
            </a:r>
            <a:r>
              <a:rPr lang="en-US" baseline="0" dirty="0" err="1"/>
              <a:t>var</a:t>
            </a:r>
            <a:r>
              <a:rPr lang="en-US" baseline="0" dirty="0"/>
              <a:t> 3}</a:t>
            </a:r>
          </a:p>
          <a:p>
            <a:r>
              <a:rPr lang="en-US" baseline="0" dirty="0"/>
              <a:t>Else {Swap var2 with </a:t>
            </a:r>
            <a:r>
              <a:rPr lang="en-US" baseline="0" dirty="0" err="1"/>
              <a:t>var</a:t>
            </a:r>
            <a:r>
              <a:rPr lang="en-US" baseline="0" dirty="0"/>
              <a:t> 3}</a:t>
            </a:r>
          </a:p>
          <a:p>
            <a:endParaRPr lang="en-US" baseline="0" dirty="0"/>
          </a:p>
          <a:p>
            <a:r>
              <a:rPr lang="en-US" dirty="0"/>
              <a:t>“Print the values…regardless of the previous ELSE-IF…”	This requires another IF statement (see</a:t>
            </a:r>
            <a:r>
              <a:rPr lang="en-US" baseline="0" dirty="0"/>
              <a:t> </a:t>
            </a:r>
            <a:r>
              <a:rPr lang="en-US" baseline="0" dirty="0" err="1"/>
              <a:t>psudeo</a:t>
            </a:r>
            <a:r>
              <a:rPr lang="en-US" baseline="0" dirty="0"/>
              <a:t>-code below) but this IF statement should be completely independent of the previously mentioned ELSE-IF (see above)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If((var1 + var2 + var3) &gt; 2) {print var1, var2, var3}</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18</a:t>
            </a:fld>
            <a:endParaRPr lang="en-US" dirty="0"/>
          </a:p>
        </p:txBody>
      </p:sp>
    </p:spTree>
    <p:extLst>
      <p:ext uri="{BB962C8B-B14F-4D97-AF65-F5344CB8AC3E}">
        <p14:creationId xmlns:p14="http://schemas.microsoft.com/office/powerpoint/2010/main" val="2191353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“…utilizing a single line”	The existing</a:t>
            </a:r>
            <a:r>
              <a:rPr lang="en-US" baseline="0" dirty="0"/>
              <a:t> solution utilizes a space as a delimiter between the two inputs but it’s up to the students.  Just ensure they properly prompt the user for their established formatted input.</a:t>
            </a:r>
          </a:p>
          <a:p>
            <a:endParaRPr lang="en-US" baseline="0" dirty="0"/>
          </a:p>
          <a:p>
            <a:r>
              <a:rPr lang="en-US" baseline="0" dirty="0"/>
              <a:t>“…single ELSE-IF…”	There are three conditions for any two real integers.  A. They’re equal.  B. The first is larger than the second.  C. The second is larger than the first.  For condition A, print an error.  For Condition B or Condition C, the students are expected to use a Bitwise XOR to exchange the appropriate variable with variable #3 without using a temp variable (see Objective x.1.g)  The </a:t>
            </a:r>
            <a:r>
              <a:rPr lang="en-US" baseline="0" dirty="0" err="1"/>
              <a:t>psuedo</a:t>
            </a:r>
            <a:r>
              <a:rPr lang="en-US" baseline="0" dirty="0"/>
              <a:t>-code for the single ELSE-IF statement should look like this:</a:t>
            </a:r>
          </a:p>
          <a:p>
            <a:r>
              <a:rPr lang="en-US" baseline="0" dirty="0"/>
              <a:t>If (var1 == var2) {print ERROR}</a:t>
            </a:r>
          </a:p>
          <a:p>
            <a:r>
              <a:rPr lang="en-US" baseline="0" dirty="0"/>
              <a:t>Else If (var1 &gt; var2) {Swap var1 with </a:t>
            </a:r>
            <a:r>
              <a:rPr lang="en-US" baseline="0" dirty="0" err="1"/>
              <a:t>var</a:t>
            </a:r>
            <a:r>
              <a:rPr lang="en-US" baseline="0" dirty="0"/>
              <a:t> 3}</a:t>
            </a:r>
          </a:p>
          <a:p>
            <a:r>
              <a:rPr lang="en-US" baseline="0" dirty="0"/>
              <a:t>Else {Swap var2 with </a:t>
            </a:r>
            <a:r>
              <a:rPr lang="en-US" baseline="0" dirty="0" err="1"/>
              <a:t>var</a:t>
            </a:r>
            <a:r>
              <a:rPr lang="en-US" baseline="0" dirty="0"/>
              <a:t> 3}</a:t>
            </a:r>
          </a:p>
          <a:p>
            <a:endParaRPr lang="en-US" baseline="0" dirty="0"/>
          </a:p>
          <a:p>
            <a:r>
              <a:rPr lang="en-US" dirty="0"/>
              <a:t>“Print the values…regardless of the previous ELSE-IF…”	This requires another IF statement (see</a:t>
            </a:r>
            <a:r>
              <a:rPr lang="en-US" baseline="0" dirty="0"/>
              <a:t> </a:t>
            </a:r>
            <a:r>
              <a:rPr lang="en-US" baseline="0" dirty="0" err="1"/>
              <a:t>psudeo</a:t>
            </a:r>
            <a:r>
              <a:rPr lang="en-US" baseline="0" dirty="0"/>
              <a:t>-code below) but this IF statement should be completely independent of the previously mentioned ELSE-IF (see above)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If((var1 + var2 + var3) &gt; 2) {print var1, var2, var3}</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19</a:t>
            </a:fld>
            <a:endParaRPr lang="en-US" dirty="0"/>
          </a:p>
        </p:txBody>
      </p:sp>
    </p:spTree>
    <p:extLst>
      <p:ext uri="{BB962C8B-B14F-4D97-AF65-F5344CB8AC3E}">
        <p14:creationId xmlns:p14="http://schemas.microsoft.com/office/powerpoint/2010/main" val="395312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Label </a:t>
            </a:r>
            <a:r>
              <a:rPr lang="en-US" b="1" u="sng" dirty="0">
                <a:effectLst/>
              </a:rPr>
              <a:t>must be unique</a:t>
            </a:r>
            <a:endParaRPr lang="en-US" dirty="0"/>
          </a:p>
          <a:p>
            <a:r>
              <a:rPr lang="en-US" dirty="0"/>
              <a:t>Case Labels must </a:t>
            </a:r>
            <a:r>
              <a:rPr lang="en-US" b="1" u="sng" dirty="0">
                <a:effectLst/>
              </a:rPr>
              <a:t>ends with Colon</a:t>
            </a:r>
            <a:endParaRPr lang="en-US" dirty="0"/>
          </a:p>
          <a:p>
            <a:r>
              <a:rPr lang="en-US" dirty="0"/>
              <a:t>Case labels must </a:t>
            </a:r>
            <a:r>
              <a:rPr lang="en-US" b="1" u="sng" dirty="0">
                <a:effectLst/>
              </a:rPr>
              <a:t>have constants / constant expression</a:t>
            </a:r>
            <a:endParaRPr lang="en-US" dirty="0"/>
          </a:p>
          <a:p>
            <a:r>
              <a:rPr lang="en-US" dirty="0"/>
              <a:t>Case label must be of </a:t>
            </a:r>
            <a:r>
              <a:rPr lang="en-US" b="1" u="sng" dirty="0">
                <a:effectLst/>
              </a:rPr>
              <a:t>integral Type ( </a:t>
            </a:r>
            <a:r>
              <a:rPr lang="en-US" b="1" u="sng" dirty="0" err="1">
                <a:effectLst/>
              </a:rPr>
              <a:t>Integer,Character</a:t>
            </a:r>
            <a:r>
              <a:rPr lang="en-US" b="1" u="sng" dirty="0">
                <a:effectLst/>
              </a:rPr>
              <a:t>)</a:t>
            </a:r>
            <a:endParaRPr lang="en-US" dirty="0"/>
          </a:p>
          <a:p>
            <a:r>
              <a:rPr lang="en-US" dirty="0"/>
              <a:t>Case label should not be ‘floating point number ‘</a:t>
            </a:r>
          </a:p>
          <a:p>
            <a:r>
              <a:rPr lang="en-US" dirty="0"/>
              <a:t>Switch case should have at most one default label</a:t>
            </a:r>
          </a:p>
          <a:p>
            <a:r>
              <a:rPr lang="en-US" dirty="0"/>
              <a:t>Default label is Optional</a:t>
            </a:r>
          </a:p>
          <a:p>
            <a:r>
              <a:rPr lang="en-US" dirty="0"/>
              <a:t>Default </a:t>
            </a:r>
            <a:r>
              <a:rPr lang="en-US" b="1" u="sng" dirty="0">
                <a:effectLst/>
              </a:rPr>
              <a:t>can be placed anywhere in the switch</a:t>
            </a:r>
            <a:endParaRPr lang="en-US" dirty="0"/>
          </a:p>
          <a:p>
            <a:r>
              <a:rPr lang="en-US" dirty="0"/>
              <a:t>Break Statement takes control out of the switch</a:t>
            </a:r>
          </a:p>
          <a:p>
            <a:r>
              <a:rPr lang="en-US" b="1" u="sng" dirty="0">
                <a:effectLst/>
              </a:rPr>
              <a:t>Two or more cases</a:t>
            </a:r>
            <a:r>
              <a:rPr lang="en-US" dirty="0"/>
              <a:t> may share </a:t>
            </a:r>
            <a:r>
              <a:rPr lang="en-US" b="1" u="sng" dirty="0">
                <a:effectLst/>
              </a:rPr>
              <a:t>one break statement</a:t>
            </a:r>
            <a:endParaRPr lang="en-US" dirty="0"/>
          </a:p>
          <a:p>
            <a:r>
              <a:rPr lang="en-US" b="1" u="sng" dirty="0">
                <a:effectLst/>
              </a:rPr>
              <a:t>Nesting ( switch within switch )</a:t>
            </a:r>
            <a:r>
              <a:rPr lang="en-US" dirty="0"/>
              <a:t> is allowed.</a:t>
            </a:r>
          </a:p>
          <a:p>
            <a:r>
              <a:rPr lang="en-US" dirty="0"/>
              <a:t>Relational Operators are not allowed in Switch Statement.</a:t>
            </a:r>
          </a:p>
          <a:p>
            <a:r>
              <a:rPr lang="en-US" dirty="0"/>
              <a:t>Macro Identifier are allowed as Switch Case Label.</a:t>
            </a:r>
          </a:p>
          <a:p>
            <a:r>
              <a:rPr lang="en-US" dirty="0" err="1"/>
              <a:t>Const</a:t>
            </a:r>
            <a:r>
              <a:rPr lang="en-US" dirty="0"/>
              <a:t> Variable is allowed in switch Case Statement.</a:t>
            </a:r>
          </a:p>
          <a:p>
            <a:r>
              <a:rPr lang="en-US" dirty="0"/>
              <a:t>Empty Switch case is allowed.</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20</a:t>
            </a:fld>
            <a:endParaRPr lang="en-US" dirty="0"/>
          </a:p>
        </p:txBody>
      </p:sp>
    </p:spTree>
    <p:extLst>
      <p:ext uri="{BB962C8B-B14F-4D97-AF65-F5344CB8AC3E}">
        <p14:creationId xmlns:p14="http://schemas.microsoft.com/office/powerpoint/2010/main" val="2355097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Label </a:t>
            </a:r>
            <a:r>
              <a:rPr lang="en-US" b="1" u="sng" dirty="0">
                <a:effectLst/>
              </a:rPr>
              <a:t>must be unique</a:t>
            </a:r>
            <a:endParaRPr lang="en-US" dirty="0"/>
          </a:p>
          <a:p>
            <a:r>
              <a:rPr lang="en-US" dirty="0"/>
              <a:t>Case Labels must </a:t>
            </a:r>
            <a:r>
              <a:rPr lang="en-US" b="1" u="sng" dirty="0">
                <a:effectLst/>
              </a:rPr>
              <a:t>ends with Colon</a:t>
            </a:r>
            <a:endParaRPr lang="en-US" dirty="0"/>
          </a:p>
          <a:p>
            <a:r>
              <a:rPr lang="en-US" dirty="0"/>
              <a:t>Case labels must </a:t>
            </a:r>
            <a:r>
              <a:rPr lang="en-US" b="1" u="sng" dirty="0">
                <a:effectLst/>
              </a:rPr>
              <a:t>have constants / constant expression</a:t>
            </a:r>
            <a:endParaRPr lang="en-US" dirty="0"/>
          </a:p>
          <a:p>
            <a:r>
              <a:rPr lang="en-US" dirty="0"/>
              <a:t>Case label must be of </a:t>
            </a:r>
            <a:r>
              <a:rPr lang="en-US" b="1" u="sng" dirty="0">
                <a:effectLst/>
              </a:rPr>
              <a:t>integral Type ( </a:t>
            </a:r>
            <a:r>
              <a:rPr lang="en-US" b="1" u="sng" dirty="0" err="1">
                <a:effectLst/>
              </a:rPr>
              <a:t>Integer,Character</a:t>
            </a:r>
            <a:r>
              <a:rPr lang="en-US" b="1" u="sng" dirty="0">
                <a:effectLst/>
              </a:rPr>
              <a:t>)</a:t>
            </a:r>
            <a:endParaRPr lang="en-US" dirty="0"/>
          </a:p>
          <a:p>
            <a:r>
              <a:rPr lang="en-US" dirty="0"/>
              <a:t>Case label should not be ‘floating point number ‘</a:t>
            </a:r>
          </a:p>
          <a:p>
            <a:r>
              <a:rPr lang="en-US" dirty="0"/>
              <a:t>Switch case should have at most one default label</a:t>
            </a:r>
          </a:p>
          <a:p>
            <a:r>
              <a:rPr lang="en-US" dirty="0"/>
              <a:t>Default label is Optional</a:t>
            </a:r>
          </a:p>
          <a:p>
            <a:r>
              <a:rPr lang="en-US" dirty="0"/>
              <a:t>Default </a:t>
            </a:r>
            <a:r>
              <a:rPr lang="en-US" b="1" u="sng" dirty="0">
                <a:effectLst/>
              </a:rPr>
              <a:t>can be placed anywhere in the switch</a:t>
            </a:r>
            <a:endParaRPr lang="en-US" dirty="0"/>
          </a:p>
          <a:p>
            <a:r>
              <a:rPr lang="en-US" dirty="0"/>
              <a:t>Break Statement takes control out of the switch</a:t>
            </a:r>
          </a:p>
          <a:p>
            <a:r>
              <a:rPr lang="en-US" b="1" u="sng" dirty="0">
                <a:effectLst/>
              </a:rPr>
              <a:t>Two or more cases</a:t>
            </a:r>
            <a:r>
              <a:rPr lang="en-US" dirty="0"/>
              <a:t> may share </a:t>
            </a:r>
            <a:r>
              <a:rPr lang="en-US" b="1" u="sng" dirty="0">
                <a:effectLst/>
              </a:rPr>
              <a:t>one break statement</a:t>
            </a:r>
            <a:endParaRPr lang="en-US" dirty="0"/>
          </a:p>
          <a:p>
            <a:r>
              <a:rPr lang="en-US" b="1" u="sng" dirty="0">
                <a:effectLst/>
              </a:rPr>
              <a:t>Nesting ( switch within switch )</a:t>
            </a:r>
            <a:r>
              <a:rPr lang="en-US" dirty="0"/>
              <a:t> is allowed.</a:t>
            </a:r>
          </a:p>
          <a:p>
            <a:r>
              <a:rPr lang="en-US" dirty="0"/>
              <a:t>Relational Operators are not allowed in Switch Statement.</a:t>
            </a:r>
          </a:p>
          <a:p>
            <a:r>
              <a:rPr lang="en-US" dirty="0"/>
              <a:t>Macro Identifier are allowed as Switch Case Label.</a:t>
            </a:r>
          </a:p>
          <a:p>
            <a:r>
              <a:rPr lang="en-US" dirty="0" err="1"/>
              <a:t>Const</a:t>
            </a:r>
            <a:r>
              <a:rPr lang="en-US" dirty="0"/>
              <a:t> Variable is allowed in switch Case Statement.</a:t>
            </a:r>
          </a:p>
          <a:p>
            <a:r>
              <a:rPr lang="en-US" dirty="0"/>
              <a:t>Empty Switch case is allowed.</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21</a:t>
            </a:fld>
            <a:endParaRPr lang="en-US" dirty="0"/>
          </a:p>
        </p:txBody>
      </p:sp>
    </p:spTree>
    <p:extLst>
      <p:ext uri="{BB962C8B-B14F-4D97-AF65-F5344CB8AC3E}">
        <p14:creationId xmlns:p14="http://schemas.microsoft.com/office/powerpoint/2010/main" val="2795257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Ask</a:t>
            </a:r>
            <a:r>
              <a:rPr lang="en-US" baseline="0" dirty="0"/>
              <a:t> the students questions like:</a:t>
            </a:r>
          </a:p>
          <a:p>
            <a:r>
              <a:rPr lang="en-US" baseline="0" dirty="0"/>
              <a:t>	What will happen if </a:t>
            </a:r>
            <a:r>
              <a:rPr lang="en-US" baseline="0" dirty="0" err="1"/>
              <a:t>binaryInput</a:t>
            </a:r>
            <a:r>
              <a:rPr lang="en-US" baseline="0" dirty="0"/>
              <a:t> == 1?</a:t>
            </a:r>
          </a:p>
          <a:p>
            <a:r>
              <a:rPr lang="en-US" baseline="0" dirty="0"/>
              <a:t>	What will happen if </a:t>
            </a:r>
            <a:r>
              <a:rPr lang="en-US" baseline="0" dirty="0" err="1"/>
              <a:t>binaryInput</a:t>
            </a:r>
            <a:r>
              <a:rPr lang="en-US" baseline="0" dirty="0"/>
              <a:t> == 0?</a:t>
            </a:r>
          </a:p>
          <a:p>
            <a:r>
              <a:rPr lang="en-US" baseline="0" dirty="0"/>
              <a:t>	What will happen if </a:t>
            </a:r>
            <a:r>
              <a:rPr lang="en-US" baseline="0" dirty="0" err="1"/>
              <a:t>binaryInput</a:t>
            </a:r>
            <a:r>
              <a:rPr lang="en-US" baseline="0" dirty="0"/>
              <a:t> == 42?</a:t>
            </a:r>
          </a:p>
          <a:p>
            <a:r>
              <a:rPr lang="en-US" baseline="0" dirty="0"/>
              <a:t>	What will happen if the first break statement is removed?</a:t>
            </a:r>
          </a:p>
          <a:p>
            <a:r>
              <a:rPr lang="en-US" baseline="0" dirty="0"/>
              <a:t>	What will happen if all the break statements are removed?</a:t>
            </a:r>
            <a:endParaRPr lang="en-US" dirty="0"/>
          </a:p>
          <a:p>
            <a:endParaRPr lang="en-US" dirty="0"/>
          </a:p>
          <a:p>
            <a:endParaRPr lang="en-US" dirty="0"/>
          </a:p>
          <a:p>
            <a:r>
              <a:rPr lang="en-US" dirty="0"/>
              <a:t>Case Label </a:t>
            </a:r>
            <a:r>
              <a:rPr lang="en-US" b="1" u="sng" dirty="0">
                <a:effectLst/>
              </a:rPr>
              <a:t>must be unique</a:t>
            </a:r>
            <a:endParaRPr lang="en-US" dirty="0"/>
          </a:p>
          <a:p>
            <a:r>
              <a:rPr lang="en-US" dirty="0"/>
              <a:t>Case Labels must </a:t>
            </a:r>
            <a:r>
              <a:rPr lang="en-US" b="1" u="sng" dirty="0">
                <a:effectLst/>
              </a:rPr>
              <a:t>ends with Colon</a:t>
            </a:r>
            <a:endParaRPr lang="en-US" dirty="0"/>
          </a:p>
          <a:p>
            <a:r>
              <a:rPr lang="en-US" dirty="0"/>
              <a:t>Case labels must </a:t>
            </a:r>
            <a:r>
              <a:rPr lang="en-US" b="1" u="sng" dirty="0">
                <a:effectLst/>
              </a:rPr>
              <a:t>have constants / constant expression</a:t>
            </a:r>
            <a:endParaRPr lang="en-US" dirty="0"/>
          </a:p>
          <a:p>
            <a:r>
              <a:rPr lang="en-US" dirty="0"/>
              <a:t>Case label must be of </a:t>
            </a:r>
            <a:r>
              <a:rPr lang="en-US" b="1" u="sng" dirty="0">
                <a:effectLst/>
              </a:rPr>
              <a:t>integral Type ( </a:t>
            </a:r>
            <a:r>
              <a:rPr lang="en-US" b="1" u="sng" dirty="0" err="1">
                <a:effectLst/>
              </a:rPr>
              <a:t>Integer,Character</a:t>
            </a:r>
            <a:r>
              <a:rPr lang="en-US" b="1" u="sng" dirty="0">
                <a:effectLst/>
              </a:rPr>
              <a:t>)</a:t>
            </a:r>
            <a:endParaRPr lang="en-US" dirty="0"/>
          </a:p>
          <a:p>
            <a:r>
              <a:rPr lang="en-US" dirty="0"/>
              <a:t>Case label should not be ‘floating point number ‘</a:t>
            </a:r>
          </a:p>
          <a:p>
            <a:r>
              <a:rPr lang="en-US" dirty="0"/>
              <a:t>Switch case should have at most one default label</a:t>
            </a:r>
          </a:p>
          <a:p>
            <a:r>
              <a:rPr lang="en-US" dirty="0"/>
              <a:t>Default label is Optional</a:t>
            </a:r>
          </a:p>
          <a:p>
            <a:r>
              <a:rPr lang="en-US" dirty="0"/>
              <a:t>Default </a:t>
            </a:r>
            <a:r>
              <a:rPr lang="en-US" b="1" u="sng" dirty="0">
                <a:effectLst/>
              </a:rPr>
              <a:t>can be placed anywhere in the switch</a:t>
            </a:r>
            <a:endParaRPr lang="en-US" dirty="0"/>
          </a:p>
          <a:p>
            <a:r>
              <a:rPr lang="en-US" dirty="0"/>
              <a:t>Break Statement takes control out of the switch</a:t>
            </a:r>
          </a:p>
          <a:p>
            <a:r>
              <a:rPr lang="en-US" b="1" u="sng" dirty="0">
                <a:effectLst/>
              </a:rPr>
              <a:t>Two or more cases</a:t>
            </a:r>
            <a:r>
              <a:rPr lang="en-US" dirty="0"/>
              <a:t> may share </a:t>
            </a:r>
            <a:r>
              <a:rPr lang="en-US" b="1" u="sng" dirty="0">
                <a:effectLst/>
              </a:rPr>
              <a:t>one break statement</a:t>
            </a:r>
            <a:endParaRPr lang="en-US" dirty="0"/>
          </a:p>
          <a:p>
            <a:r>
              <a:rPr lang="en-US" b="1" u="sng" dirty="0">
                <a:effectLst/>
              </a:rPr>
              <a:t>Nesting ( switch within switch )</a:t>
            </a:r>
            <a:r>
              <a:rPr lang="en-US" dirty="0"/>
              <a:t> is allowed.</a:t>
            </a:r>
          </a:p>
          <a:p>
            <a:r>
              <a:rPr lang="en-US" dirty="0"/>
              <a:t>Relational Operators are not allowed in Switch Statement.</a:t>
            </a:r>
          </a:p>
          <a:p>
            <a:r>
              <a:rPr lang="en-US" dirty="0"/>
              <a:t>Macro Identifier are allowed as Switch Case Label.</a:t>
            </a:r>
          </a:p>
          <a:p>
            <a:r>
              <a:rPr lang="en-US" dirty="0" err="1"/>
              <a:t>Const</a:t>
            </a:r>
            <a:r>
              <a:rPr lang="en-US" dirty="0"/>
              <a:t> Variable is allowed in switch Case Statement.</a:t>
            </a:r>
          </a:p>
          <a:p>
            <a:r>
              <a:rPr lang="en-US" dirty="0"/>
              <a:t>Empty Switch case is allowed.</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22</a:t>
            </a:fld>
            <a:endParaRPr lang="en-US" dirty="0"/>
          </a:p>
        </p:txBody>
      </p:sp>
    </p:spTree>
    <p:extLst>
      <p:ext uri="{BB962C8B-B14F-4D97-AF65-F5344CB8AC3E}">
        <p14:creationId xmlns:p14="http://schemas.microsoft.com/office/powerpoint/2010/main" val="2987003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23</a:t>
            </a:fld>
            <a:endParaRPr lang="en-US" dirty="0"/>
          </a:p>
        </p:txBody>
      </p:sp>
    </p:spTree>
    <p:extLst>
      <p:ext uri="{BB962C8B-B14F-4D97-AF65-F5344CB8AC3E}">
        <p14:creationId xmlns:p14="http://schemas.microsoft.com/office/powerpoint/2010/main" val="54480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219660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https://en.wikipedia.org/wiki/Calculator_(comics)</a:t>
            </a:r>
          </a:p>
        </p:txBody>
      </p:sp>
      <p:sp>
        <p:nvSpPr>
          <p:cNvPr id="4" name="Slide Number Placeholder 3"/>
          <p:cNvSpPr>
            <a:spLocks noGrp="1"/>
          </p:cNvSpPr>
          <p:nvPr>
            <p:ph type="sldNum" sz="quarter" idx="10"/>
          </p:nvPr>
        </p:nvSpPr>
        <p:spPr/>
        <p:txBody>
          <a:bodyPr/>
          <a:lstStyle/>
          <a:p>
            <a:fld id="{8BDA04FC-0A2E-412C-9EC8-7BDEBE27C85D}" type="slidenum">
              <a:rPr lang="en-US" smtClean="0"/>
              <a:pPr/>
              <a:t>24</a:t>
            </a:fld>
            <a:endParaRPr lang="en-US" dirty="0"/>
          </a:p>
        </p:txBody>
      </p:sp>
    </p:spTree>
    <p:extLst>
      <p:ext uri="{BB962C8B-B14F-4D97-AF65-F5344CB8AC3E}">
        <p14:creationId xmlns:p14="http://schemas.microsoft.com/office/powerpoint/2010/main" val="3070572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a:t>
            </a:r>
            <a:r>
              <a:rPr lang="en-US" baseline="0" dirty="0"/>
              <a:t> ERROR:  &gt;0 is not a constant literal.  “</a:t>
            </a:r>
            <a:r>
              <a:rPr lang="en-US" baseline="0" dirty="0" err="1"/>
              <a:t>Intellisense</a:t>
            </a:r>
            <a:r>
              <a:rPr lang="en-US" baseline="0" dirty="0"/>
              <a:t>: expected an expression”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36</a:t>
            </a:fld>
            <a:endParaRPr lang="en-US" dirty="0"/>
          </a:p>
        </p:txBody>
      </p:sp>
    </p:spTree>
    <p:extLst>
      <p:ext uri="{BB962C8B-B14F-4D97-AF65-F5344CB8AC3E}">
        <p14:creationId xmlns:p14="http://schemas.microsoft.com/office/powerpoint/2010/main" val="2050607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a:t>
            </a:r>
            <a:r>
              <a:rPr lang="en-US" baseline="0" dirty="0"/>
              <a:t> ERROR:  char2 is not a constant.  It is a variable instead.</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37</a:t>
            </a:fld>
            <a:endParaRPr lang="en-US" dirty="0"/>
          </a:p>
        </p:txBody>
      </p:sp>
    </p:spTree>
    <p:extLst>
      <p:ext uri="{BB962C8B-B14F-4D97-AF65-F5344CB8AC3E}">
        <p14:creationId xmlns:p14="http://schemas.microsoft.com/office/powerpoint/2010/main" val="2504112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a:t>
            </a:r>
            <a:r>
              <a:rPr lang="en-US" baseline="0" dirty="0"/>
              <a:t> ERROR:  ‘double’ : illegal type for case expression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38</a:t>
            </a:fld>
            <a:endParaRPr lang="en-US" dirty="0"/>
          </a:p>
        </p:txBody>
      </p:sp>
    </p:spTree>
    <p:extLst>
      <p:ext uri="{BB962C8B-B14F-4D97-AF65-F5344CB8AC3E}">
        <p14:creationId xmlns:p14="http://schemas.microsoft.com/office/powerpoint/2010/main" val="1045279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questions like:</a:t>
            </a:r>
          </a:p>
          <a:p>
            <a:r>
              <a:rPr lang="en-US" dirty="0"/>
              <a:t>	When should I use an _____ instead of a(n)</a:t>
            </a:r>
            <a:r>
              <a:rPr lang="en-US" baseline="0" dirty="0"/>
              <a:t> _____?</a:t>
            </a:r>
          </a:p>
          <a:p>
            <a:r>
              <a:rPr lang="en-US" baseline="0" dirty="0"/>
              <a:t>	How many conditions can I respond to with a(n) _____?</a:t>
            </a:r>
          </a:p>
          <a:p>
            <a:r>
              <a:rPr lang="en-US" baseline="0" dirty="0"/>
              <a:t>	Is there anything a switch can do an else-if can’t do?  If so, what?</a:t>
            </a:r>
          </a:p>
          <a:p>
            <a:r>
              <a:rPr lang="en-US" baseline="0" dirty="0"/>
              <a:t>	Is there anything an else-if can do a switch can’t do?  If so, what?</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39</a:t>
            </a:fld>
            <a:endParaRPr lang="en-US" dirty="0"/>
          </a:p>
        </p:txBody>
      </p:sp>
    </p:spTree>
    <p:extLst>
      <p:ext uri="{BB962C8B-B14F-4D97-AF65-F5344CB8AC3E}">
        <p14:creationId xmlns:p14="http://schemas.microsoft.com/office/powerpoint/2010/main" val="3073103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“Three or more?  Use a for!” –Charles </a:t>
            </a:r>
            <a:r>
              <a:rPr lang="en-US" sz="1200" kern="1200" dirty="0" err="1">
                <a:solidFill>
                  <a:schemeClr val="tx1"/>
                </a:solidFill>
                <a:effectLst/>
                <a:latin typeface="+mn-lt"/>
                <a:ea typeface="+mn-ea"/>
                <a:cs typeface="+mn-cs"/>
              </a:rPr>
              <a:t>Petzold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40</a:t>
            </a:fld>
            <a:endParaRPr lang="en-US" dirty="0"/>
          </a:p>
        </p:txBody>
      </p:sp>
    </p:spTree>
    <p:extLst>
      <p:ext uri="{BB962C8B-B14F-4D97-AF65-F5344CB8AC3E}">
        <p14:creationId xmlns:p14="http://schemas.microsoft.com/office/powerpoint/2010/main" val="465832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43</a:t>
            </a:fld>
            <a:endParaRPr lang="en-US" dirty="0"/>
          </a:p>
        </p:txBody>
      </p:sp>
    </p:spTree>
    <p:extLst>
      <p:ext uri="{BB962C8B-B14F-4D97-AF65-F5344CB8AC3E}">
        <p14:creationId xmlns:p14="http://schemas.microsoft.com/office/powerpoint/2010/main" val="4259516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for loop utilizing the algorithm at the bottom of the previous slide</a:t>
            </a:r>
          </a:p>
          <a:p>
            <a:r>
              <a:rPr lang="en-US" baseline="0" dirty="0"/>
              <a:t>Step 2:  Click next once and discuss what the output for these </a:t>
            </a:r>
            <a:r>
              <a:rPr lang="en-US" baseline="0" dirty="0" err="1"/>
              <a:t>printf</a:t>
            </a:r>
            <a:r>
              <a:rPr lang="en-US" baseline="0" dirty="0"/>
              <a:t> statements will look like</a:t>
            </a:r>
          </a:p>
          <a:p>
            <a:r>
              <a:rPr lang="en-US" baseline="0" dirty="0"/>
              <a:t>Step 3:  Click next once and discuss why the output looks like it does</a:t>
            </a:r>
          </a:p>
          <a:p>
            <a:r>
              <a:rPr lang="en-US" baseline="0" dirty="0"/>
              <a:t>NOTE:  Sometimes it helps to write out a table.  In this case, the table would look something like this:</a:t>
            </a:r>
          </a:p>
          <a:p>
            <a:r>
              <a:rPr lang="en-US" baseline="0" dirty="0"/>
              <a:t>	i	i+1</a:t>
            </a:r>
          </a:p>
          <a:p>
            <a:r>
              <a:rPr lang="en-US" baseline="0" dirty="0"/>
              <a:t>----------------------------------------------------</a:t>
            </a:r>
          </a:p>
          <a:p>
            <a:r>
              <a:rPr lang="en-US" baseline="0" dirty="0"/>
              <a:t>	0	1</a:t>
            </a:r>
          </a:p>
          <a:p>
            <a:r>
              <a:rPr lang="en-US" baseline="0" dirty="0"/>
              <a:t>	1	2</a:t>
            </a:r>
          </a:p>
          <a:p>
            <a:r>
              <a:rPr lang="en-US" baseline="0" dirty="0"/>
              <a:t>	2	3</a:t>
            </a:r>
          </a:p>
          <a:p>
            <a:r>
              <a:rPr lang="en-US" baseline="0" dirty="0"/>
              <a:t>	3	4</a:t>
            </a:r>
          </a:p>
          <a:p>
            <a:r>
              <a:rPr lang="en-US" baseline="0" dirty="0"/>
              <a:t>	4	5</a:t>
            </a:r>
          </a:p>
          <a:p>
            <a:r>
              <a:rPr lang="en-US" baseline="0" dirty="0"/>
              <a:t>	…	…</a:t>
            </a:r>
          </a:p>
          <a:p>
            <a:r>
              <a:rPr lang="en-US" baseline="0" dirty="0"/>
              <a:t>	13	14</a:t>
            </a:r>
          </a:p>
          <a:p>
            <a:r>
              <a:rPr lang="en-US" baseline="0" dirty="0"/>
              <a:t>	14	15</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44</a:t>
            </a:fld>
            <a:endParaRPr lang="en-US" dirty="0"/>
          </a:p>
        </p:txBody>
      </p:sp>
    </p:spTree>
    <p:extLst>
      <p:ext uri="{BB962C8B-B14F-4D97-AF65-F5344CB8AC3E}">
        <p14:creationId xmlns:p14="http://schemas.microsoft.com/office/powerpoint/2010/main" val="3062400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Lab x.1.g-3 Bitwise XOR?  (Brute</a:t>
            </a:r>
            <a:r>
              <a:rPr lang="en-US" baseline="0" dirty="0"/>
              <a:t> Force Obfuscated Strings)</a:t>
            </a:r>
          </a:p>
          <a:p>
            <a:r>
              <a:rPr lang="en-US" baseline="0" dirty="0"/>
              <a:t>Performance Lab x.1.g-6 Bitwise Shift Right  (Print the binary representation of a number)</a:t>
            </a:r>
          </a:p>
          <a:p>
            <a:r>
              <a:rPr lang="en-US" baseline="0" dirty="0"/>
              <a:t>Demonstration Lab x.1.g-2 Bitwise OR (Print IPs from an array)</a:t>
            </a:r>
          </a:p>
          <a:p>
            <a:r>
              <a:rPr lang="en-US" dirty="0"/>
              <a:t>Demonstration Lab x.1.g-1 Bitwise AND (Print IPs from an array)</a:t>
            </a:r>
          </a:p>
          <a:p>
            <a:r>
              <a:rPr lang="en-US" dirty="0"/>
              <a:t>Performance Lab x.1.g-5</a:t>
            </a:r>
            <a:r>
              <a:rPr lang="en-US" baseline="0" dirty="0"/>
              <a:t> Bitwise </a:t>
            </a:r>
            <a:r>
              <a:rPr lang="en-US" baseline="0" dirty="0" err="1"/>
              <a:t>Shfit</a:t>
            </a:r>
            <a:r>
              <a:rPr lang="en-US" baseline="0" dirty="0"/>
              <a:t> Left (</a:t>
            </a:r>
            <a:r>
              <a:rPr lang="en-US" baseline="0" dirty="0" err="1"/>
              <a:t>bitshift</a:t>
            </a:r>
            <a:r>
              <a:rPr lang="en-US" baseline="0" dirty="0"/>
              <a:t> four IP octets into a uint32_p)  NOTE:  This will work if the octets were stored in an array that for could </a:t>
            </a:r>
            <a:r>
              <a:rPr lang="en-US" baseline="0"/>
              <a:t>iterate through.</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45</a:t>
            </a:fld>
            <a:endParaRPr lang="en-US" dirty="0"/>
          </a:p>
        </p:txBody>
      </p:sp>
    </p:spTree>
    <p:extLst>
      <p:ext uri="{BB962C8B-B14F-4D97-AF65-F5344CB8AC3E}">
        <p14:creationId xmlns:p14="http://schemas.microsoft.com/office/powerpoint/2010/main" val="7758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Lab x.1.g-3 Bitwise XOR?  (Brute</a:t>
            </a:r>
            <a:r>
              <a:rPr lang="en-US" baseline="0" dirty="0"/>
              <a:t> Force Obfuscated Strings)</a:t>
            </a:r>
          </a:p>
          <a:p>
            <a:r>
              <a:rPr lang="en-US" baseline="0" dirty="0"/>
              <a:t>Performance Lab x.1.g-6 Bitwise Shift Right  (Print the binary representation of a number)</a:t>
            </a:r>
          </a:p>
          <a:p>
            <a:r>
              <a:rPr lang="en-US" baseline="0" dirty="0"/>
              <a:t>Demonstration Lab x.1.g-2 Bitwise OR (Print IPs from an array)</a:t>
            </a:r>
          </a:p>
          <a:p>
            <a:r>
              <a:rPr lang="en-US" dirty="0"/>
              <a:t>Demonstration Lab x.1.g-1 Bitwise AND (Print IPs from an array)</a:t>
            </a:r>
          </a:p>
          <a:p>
            <a:r>
              <a:rPr lang="en-US" dirty="0"/>
              <a:t>Performance Lab x.1.g-5</a:t>
            </a:r>
            <a:r>
              <a:rPr lang="en-US" baseline="0" dirty="0"/>
              <a:t> Bitwise </a:t>
            </a:r>
            <a:r>
              <a:rPr lang="en-US" baseline="0" dirty="0" err="1"/>
              <a:t>Shfit</a:t>
            </a:r>
            <a:r>
              <a:rPr lang="en-US" baseline="0" dirty="0"/>
              <a:t> Left (</a:t>
            </a:r>
            <a:r>
              <a:rPr lang="en-US" baseline="0" dirty="0" err="1"/>
              <a:t>bitshift</a:t>
            </a:r>
            <a:r>
              <a:rPr lang="en-US" baseline="0" dirty="0"/>
              <a:t> four IP octets into a uint32_p)  NOTE:  This will work if the octets were stored in an array that for could </a:t>
            </a:r>
            <a:r>
              <a:rPr lang="en-US" baseline="0"/>
              <a:t>iterate through.</a:t>
            </a:r>
            <a:endParaRPr lang="en-US" dirty="0"/>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46</a:t>
            </a:fld>
            <a:endParaRPr lang="en-US" dirty="0"/>
          </a:p>
        </p:txBody>
      </p:sp>
    </p:spTree>
    <p:extLst>
      <p:ext uri="{BB962C8B-B14F-4D97-AF65-F5344CB8AC3E}">
        <p14:creationId xmlns:p14="http://schemas.microsoft.com/office/powerpoint/2010/main" val="139374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Ensure</a:t>
            </a:r>
            <a:r>
              <a:rPr lang="en-US" baseline="0" dirty="0"/>
              <a:t> the students realize that an “expression” is any expression.  Refer them to Objective x.1.f.</a:t>
            </a:r>
            <a:endParaRPr lang="en-US" dirty="0"/>
          </a:p>
          <a:p>
            <a:r>
              <a:rPr lang="en-US" dirty="0"/>
              <a:t>NOTE:</a:t>
            </a:r>
            <a:r>
              <a:rPr lang="en-US" baseline="0" dirty="0"/>
              <a:t>  Technically, this is not the “minimum” IF statement.  The minimum IF statement will execute the next statement even if it’s not surrounded by brackets {}.  Example:</a:t>
            </a:r>
          </a:p>
          <a:p>
            <a:r>
              <a:rPr lang="en-US" baseline="0" dirty="0"/>
              <a:t>if (expression)</a:t>
            </a:r>
          </a:p>
          <a:p>
            <a:r>
              <a:rPr lang="en-US" baseline="0" dirty="0"/>
              <a:t>	statement1;</a:t>
            </a:r>
          </a:p>
          <a:p>
            <a:r>
              <a:rPr lang="en-US" baseline="0" dirty="0"/>
              <a:t>This usage of IF is dangerous however.  Novice (or forgetful) programmers may find themselves in a situation in which they wish to add another statement to the block executed by the IF statement.  If they happen to forget to also add brackets to the (now) two statements, they’ll likely find themselves (worst case scenario) with a subtly-created hard-to-locate rarely-replicated bug.  Encourage the students to ALWAYS *ALWAYS* wrap IF statement blocks with brackets {} REGARDLESS of how many statements are to be executed by the IF statement.  It’s for safety.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2330800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statements aren’t always controlled by an iteration-statement.  While statements can be controlled by external factors such as stream</a:t>
            </a:r>
            <a:r>
              <a:rPr lang="en-US" baseline="0" dirty="0"/>
              <a:t> input.  A common use of while, in plain </a:t>
            </a:r>
            <a:r>
              <a:rPr lang="en-US" baseline="0" dirty="0" err="1"/>
              <a:t>psuedocode</a:t>
            </a:r>
            <a:r>
              <a:rPr lang="en-US" baseline="0" dirty="0"/>
              <a:t>, is:</a:t>
            </a:r>
          </a:p>
          <a:p>
            <a:r>
              <a:rPr lang="en-US" baseline="0" dirty="0"/>
              <a:t>Continue reading input from this stream until you receive _____ (e.g., NULL, newline, EOF)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48</a:t>
            </a:fld>
            <a:endParaRPr lang="en-US" dirty="0"/>
          </a:p>
        </p:txBody>
      </p:sp>
    </p:spTree>
    <p:extLst>
      <p:ext uri="{BB962C8B-B14F-4D97-AF65-F5344CB8AC3E}">
        <p14:creationId xmlns:p14="http://schemas.microsoft.com/office/powerpoint/2010/main" val="2452834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while loop utilizing the algorithm at the bottom of the previous slide</a:t>
            </a:r>
          </a:p>
          <a:p>
            <a:r>
              <a:rPr lang="en-US" baseline="0" dirty="0"/>
              <a:t>Step 2:  Click next once and discuss what the output for these statements will look like</a:t>
            </a:r>
          </a:p>
          <a:p>
            <a:r>
              <a:rPr lang="en-US" baseline="0" dirty="0"/>
              <a:t>Step 3:  Click next once and discuss why the output looks like it does</a:t>
            </a:r>
          </a:p>
          <a:p>
            <a:r>
              <a:rPr lang="en-US" baseline="0" dirty="0"/>
              <a:t>NOTE:  Sometimes it helps to write out a table.</a:t>
            </a:r>
          </a:p>
          <a:p>
            <a:r>
              <a:rPr lang="en-US" baseline="0" dirty="0"/>
              <a:t>NOTE:  Integer arithmetic will register i == 0 once i == 1 because 1 / 2 == 0.5 and the .5 will be dropped because i is of data type (integer).</a:t>
            </a:r>
          </a:p>
        </p:txBody>
      </p:sp>
      <p:sp>
        <p:nvSpPr>
          <p:cNvPr id="4" name="Slide Number Placeholder 3"/>
          <p:cNvSpPr>
            <a:spLocks noGrp="1"/>
          </p:cNvSpPr>
          <p:nvPr>
            <p:ph type="sldNum" sz="quarter" idx="10"/>
          </p:nvPr>
        </p:nvSpPr>
        <p:spPr/>
        <p:txBody>
          <a:bodyPr/>
          <a:lstStyle/>
          <a:p>
            <a:fld id="{8BDA04FC-0A2E-412C-9EC8-7BDEBE27C85D}" type="slidenum">
              <a:rPr lang="en-US" smtClean="0"/>
              <a:pPr/>
              <a:t>49</a:t>
            </a:fld>
            <a:endParaRPr lang="en-US" dirty="0"/>
          </a:p>
        </p:txBody>
      </p:sp>
    </p:spTree>
    <p:extLst>
      <p:ext uri="{BB962C8B-B14F-4D97-AF65-F5344CB8AC3E}">
        <p14:creationId xmlns:p14="http://schemas.microsoft.com/office/powerpoint/2010/main" val="976710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50</a:t>
            </a:fld>
            <a:endParaRPr lang="en-US" dirty="0"/>
          </a:p>
        </p:txBody>
      </p:sp>
    </p:spTree>
    <p:extLst>
      <p:ext uri="{BB962C8B-B14F-4D97-AF65-F5344CB8AC3E}">
        <p14:creationId xmlns:p14="http://schemas.microsoft.com/office/powerpoint/2010/main" val="4275491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difference between</a:t>
            </a:r>
            <a:r>
              <a:rPr lang="en-US" baseline="0" dirty="0"/>
              <a:t> while and do while is that a do while loop will always execute its loop body at least once.  In contrast, a while loop may never execute at all.  </a:t>
            </a:r>
          </a:p>
          <a:p>
            <a:r>
              <a:rPr lang="en-US" baseline="0" dirty="0"/>
              <a:t>while(0) </a:t>
            </a:r>
            <a:r>
              <a:rPr lang="en-US" baseline="0" dirty="0" err="1"/>
              <a:t>printf</a:t>
            </a:r>
            <a:r>
              <a:rPr lang="en-US" baseline="0" dirty="0"/>
              <a:t>(“no”); // will never print</a:t>
            </a:r>
          </a:p>
          <a:p>
            <a:r>
              <a:rPr lang="en-US" baseline="0" dirty="0"/>
              <a:t>do </a:t>
            </a:r>
            <a:r>
              <a:rPr lang="en-US" baseline="0" dirty="0" err="1"/>
              <a:t>printf</a:t>
            </a:r>
            <a:r>
              <a:rPr lang="en-US" baseline="0" dirty="0"/>
              <a:t>(“yes”); while(0); // will only print once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51</a:t>
            </a:fld>
            <a:endParaRPr lang="en-US" dirty="0"/>
          </a:p>
        </p:txBody>
      </p:sp>
    </p:spTree>
    <p:extLst>
      <p:ext uri="{BB962C8B-B14F-4D97-AF65-F5344CB8AC3E}">
        <p14:creationId xmlns:p14="http://schemas.microsoft.com/office/powerpoint/2010/main" val="3331244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statements aren’t always controlled by an iteration-statement.  While statements can be controlled by external factors such as stream</a:t>
            </a:r>
            <a:r>
              <a:rPr lang="en-US" baseline="0" dirty="0"/>
              <a:t> input.  A common use of while, in plain </a:t>
            </a:r>
            <a:r>
              <a:rPr lang="en-US" baseline="0" dirty="0" err="1"/>
              <a:t>psuedocode</a:t>
            </a:r>
            <a:r>
              <a:rPr lang="en-US" baseline="0" dirty="0"/>
              <a:t>, is:</a:t>
            </a:r>
          </a:p>
          <a:p>
            <a:r>
              <a:rPr lang="en-US" baseline="0" dirty="0"/>
              <a:t>Continue reading input from this stream until you receive _____ (e.g., NULL, newline, EOF)</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52</a:t>
            </a:fld>
            <a:endParaRPr lang="en-US" dirty="0"/>
          </a:p>
        </p:txBody>
      </p:sp>
    </p:spTree>
    <p:extLst>
      <p:ext uri="{BB962C8B-B14F-4D97-AF65-F5344CB8AC3E}">
        <p14:creationId xmlns:p14="http://schemas.microsoft.com/office/powerpoint/2010/main" val="1545281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this</a:t>
            </a:r>
            <a:r>
              <a:rPr lang="en-US" baseline="0" dirty="0"/>
              <a:t> do while loop utilizing the algorithm at the bottom of the previous slide</a:t>
            </a:r>
          </a:p>
          <a:p>
            <a:r>
              <a:rPr lang="en-US" baseline="0" dirty="0"/>
              <a:t>Step 2:  Click next once and discuss what the output for these statements will look like</a:t>
            </a:r>
          </a:p>
          <a:p>
            <a:r>
              <a:rPr lang="en-US" baseline="0" dirty="0"/>
              <a:t>Step 3:  Click next once and discuss why the output looks like it does</a:t>
            </a:r>
          </a:p>
          <a:p>
            <a:r>
              <a:rPr lang="en-US" baseline="0" dirty="0"/>
              <a:t>NOTE:  Sometimes it helps to write out a table.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53</a:t>
            </a:fld>
            <a:endParaRPr lang="en-US" dirty="0"/>
          </a:p>
        </p:txBody>
      </p:sp>
    </p:spTree>
    <p:extLst>
      <p:ext uri="{BB962C8B-B14F-4D97-AF65-F5344CB8AC3E}">
        <p14:creationId xmlns:p14="http://schemas.microsoft.com/office/powerpoint/2010/main" val="1827117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There are quite</a:t>
            </a:r>
            <a:r>
              <a:rPr lang="en-US" baseline="0" dirty="0"/>
              <a:t> a few inferred and implicit tasks in this lab:</a:t>
            </a:r>
          </a:p>
          <a:p>
            <a:r>
              <a:rPr lang="en-US" baseline="0" dirty="0"/>
              <a:t>“…26 element </a:t>
            </a:r>
            <a:r>
              <a:rPr lang="en-US" baseline="0" dirty="0" err="1"/>
              <a:t>int</a:t>
            </a:r>
            <a:r>
              <a:rPr lang="en-US" baseline="0" dirty="0"/>
              <a:t> array…”	This </a:t>
            </a:r>
            <a:r>
              <a:rPr lang="en-US" baseline="0" dirty="0" err="1"/>
              <a:t>int</a:t>
            </a:r>
            <a:r>
              <a:rPr lang="en-US" baseline="0" dirty="0"/>
              <a:t> array will store the per-alphabet-letter counts.  If an “a” is found, increment the first element.  If a “z” is found, increment the last element.  So on, so forth.</a:t>
            </a:r>
          </a:p>
          <a:p>
            <a:r>
              <a:rPr lang="en-US" baseline="0" dirty="0"/>
              <a:t>“…one character at a time…”  </a:t>
            </a:r>
            <a:r>
              <a:rPr lang="en-US" baseline="0" dirty="0" err="1"/>
              <a:t>scanf</a:t>
            </a:r>
            <a:r>
              <a:rPr lang="en-US" baseline="0" dirty="0"/>
              <a:t>(), </a:t>
            </a:r>
            <a:r>
              <a:rPr lang="en-US" baseline="0" dirty="0" err="1"/>
              <a:t>getc</a:t>
            </a:r>
            <a:r>
              <a:rPr lang="en-US" baseline="0" dirty="0"/>
              <a:t>(), and </a:t>
            </a:r>
            <a:r>
              <a:rPr lang="en-US" baseline="0" dirty="0" err="1"/>
              <a:t>getchar</a:t>
            </a:r>
            <a:r>
              <a:rPr lang="en-US" baseline="0" dirty="0"/>
              <a:t>() can all read one character at a time.</a:t>
            </a:r>
          </a:p>
          <a:p>
            <a:r>
              <a:rPr lang="en-US" baseline="0" dirty="0"/>
              <a:t>“…from </a:t>
            </a:r>
            <a:r>
              <a:rPr lang="en-US" baseline="0" dirty="0" err="1"/>
              <a:t>stdin</a:t>
            </a:r>
            <a:r>
              <a:rPr lang="en-US" baseline="0" dirty="0"/>
              <a:t>…”  This is almost a given but I felt the need to be explicit.  Regardless, </a:t>
            </a:r>
            <a:r>
              <a:rPr lang="en-US" baseline="0" dirty="0" err="1"/>
              <a:t>scanf</a:t>
            </a:r>
            <a:r>
              <a:rPr lang="en-US" baseline="0" dirty="0"/>
              <a:t>(), </a:t>
            </a:r>
            <a:r>
              <a:rPr lang="en-US" baseline="0" dirty="0" err="1"/>
              <a:t>getc</a:t>
            </a:r>
            <a:r>
              <a:rPr lang="en-US" baseline="0" dirty="0"/>
              <a:t>(), and </a:t>
            </a:r>
            <a:r>
              <a:rPr lang="en-US" baseline="0" dirty="0" err="1"/>
              <a:t>getchar</a:t>
            </a:r>
            <a:r>
              <a:rPr lang="en-US" baseline="0" dirty="0"/>
              <a:t>() can all read from </a:t>
            </a:r>
            <a:r>
              <a:rPr lang="en-US" baseline="0" dirty="0" err="1"/>
              <a:t>stdin</a:t>
            </a:r>
            <a:r>
              <a:rPr lang="en-US" baseline="0" dirty="0"/>
              <a:t>.  Were it anything but </a:t>
            </a:r>
            <a:r>
              <a:rPr lang="en-US" baseline="0" dirty="0" err="1"/>
              <a:t>stdin</a:t>
            </a:r>
            <a:r>
              <a:rPr lang="en-US" baseline="0" dirty="0"/>
              <a:t>, </a:t>
            </a:r>
            <a:r>
              <a:rPr lang="en-US" baseline="0" dirty="0" err="1"/>
              <a:t>getc</a:t>
            </a:r>
            <a:r>
              <a:rPr lang="en-US" baseline="0" dirty="0"/>
              <a:t>() would be required.</a:t>
            </a:r>
          </a:p>
          <a:p>
            <a:r>
              <a:rPr lang="en-US" baseline="0" dirty="0"/>
              <a:t>“…without </a:t>
            </a:r>
            <a:r>
              <a:rPr lang="en-US" baseline="0" dirty="0" err="1"/>
              <a:t>scanf</a:t>
            </a:r>
            <a:r>
              <a:rPr lang="en-US" baseline="0" dirty="0"/>
              <a:t>()”  The students will have had plenty of </a:t>
            </a:r>
            <a:r>
              <a:rPr lang="en-US" baseline="0" dirty="0" err="1"/>
              <a:t>scanf</a:t>
            </a:r>
            <a:r>
              <a:rPr lang="en-US" baseline="0" dirty="0"/>
              <a:t>() practice at this point.  I explicitly forbid </a:t>
            </a:r>
            <a:r>
              <a:rPr lang="en-US" baseline="0" dirty="0" err="1"/>
              <a:t>scanf</a:t>
            </a:r>
            <a:r>
              <a:rPr lang="en-US" baseline="0" dirty="0"/>
              <a:t>() to force them to use some other I/O function.  Either </a:t>
            </a:r>
            <a:r>
              <a:rPr lang="en-US" baseline="0" dirty="0" err="1"/>
              <a:t>getc</a:t>
            </a:r>
            <a:r>
              <a:rPr lang="en-US" baseline="0" dirty="0"/>
              <a:t>() or </a:t>
            </a:r>
            <a:r>
              <a:rPr lang="en-US" baseline="0" dirty="0" err="1"/>
              <a:t>getchar</a:t>
            </a:r>
            <a:r>
              <a:rPr lang="en-US" baseline="0" dirty="0"/>
              <a:t>() will fit the bill here.</a:t>
            </a:r>
          </a:p>
          <a:p>
            <a:r>
              <a:rPr lang="en-US" baseline="0" dirty="0"/>
              <a:t>“…using </a:t>
            </a:r>
            <a:r>
              <a:rPr lang="en-US" baseline="0" dirty="0" err="1"/>
              <a:t>toupper</a:t>
            </a:r>
            <a:r>
              <a:rPr lang="en-US" baseline="0" dirty="0"/>
              <a:t>()”  I purposely left off the details on </a:t>
            </a:r>
            <a:r>
              <a:rPr lang="en-US" baseline="0" dirty="0" err="1"/>
              <a:t>toupper</a:t>
            </a:r>
            <a:r>
              <a:rPr lang="en-US" baseline="0" dirty="0"/>
              <a:t>().  It’s high time the students begin learning on their own.  That said, this is the first time some self-research/learn-on-your-own requirements have been built into a lab.  The students deserve something akin to the following statement, “</a:t>
            </a:r>
            <a:r>
              <a:rPr lang="en-US" baseline="0" dirty="0" err="1"/>
              <a:t>toupper</a:t>
            </a:r>
            <a:r>
              <a:rPr lang="en-US" baseline="0" dirty="0"/>
              <a:t>() is not part of the </a:t>
            </a:r>
            <a:r>
              <a:rPr lang="en-US" baseline="0" dirty="0" err="1"/>
              <a:t>stdio.h</a:t>
            </a:r>
            <a:r>
              <a:rPr lang="en-US" baseline="0" dirty="0"/>
              <a:t>.  You’ll need to research what header </a:t>
            </a:r>
            <a:r>
              <a:rPr lang="en-US" baseline="0" dirty="0" err="1"/>
              <a:t>toupper</a:t>
            </a:r>
            <a:r>
              <a:rPr lang="en-US" baseline="0" dirty="0"/>
              <a:t>() is in, </a:t>
            </a:r>
            <a:r>
              <a:rPr lang="en-US" baseline="0" dirty="0" err="1"/>
              <a:t>toupper</a:t>
            </a:r>
            <a:r>
              <a:rPr lang="en-US" baseline="0" dirty="0"/>
              <a:t>()’s parameters and </a:t>
            </a:r>
            <a:r>
              <a:rPr lang="en-US" baseline="0" dirty="0" err="1"/>
              <a:t>toupper</a:t>
            </a:r>
            <a:r>
              <a:rPr lang="en-US" baseline="0" dirty="0"/>
              <a:t>()’s return value to properly use it.”  #include &lt;</a:t>
            </a:r>
            <a:r>
              <a:rPr lang="en-US" baseline="0" dirty="0" err="1"/>
              <a:t>ctype.h</a:t>
            </a:r>
            <a:r>
              <a:rPr lang="en-US" baseline="0" dirty="0"/>
              <a:t>&gt; and </a:t>
            </a:r>
            <a:r>
              <a:rPr lang="en-US" baseline="0" dirty="0" err="1"/>
              <a:t>inputChar</a:t>
            </a:r>
            <a:r>
              <a:rPr lang="en-US" baseline="0" dirty="0"/>
              <a:t> = </a:t>
            </a:r>
            <a:r>
              <a:rPr lang="en-US" baseline="0" dirty="0" err="1"/>
              <a:t>toupper</a:t>
            </a:r>
            <a:r>
              <a:rPr lang="en-US" baseline="0" dirty="0"/>
              <a:t>(</a:t>
            </a:r>
            <a:r>
              <a:rPr lang="en-US" baseline="0" dirty="0" err="1"/>
              <a:t>inputChar</a:t>
            </a:r>
            <a:r>
              <a:rPr lang="en-US" baseline="0" dirty="0"/>
              <a:t>); should be enough.</a:t>
            </a:r>
          </a:p>
          <a:p>
            <a:r>
              <a:rPr lang="en-US" baseline="0" dirty="0"/>
              <a:t>“…ensure non-letters are safely handled…”  The best plan will be to:</a:t>
            </a:r>
          </a:p>
          <a:p>
            <a:r>
              <a:rPr lang="en-US" baseline="0" dirty="0"/>
              <a:t>	A.  Write an if statement looking for uppercase character decimal values (e.g., if(</a:t>
            </a:r>
            <a:r>
              <a:rPr lang="en-US" baseline="0" dirty="0" err="1"/>
              <a:t>inputChar</a:t>
            </a:r>
            <a:r>
              <a:rPr lang="en-US" baseline="0" dirty="0"/>
              <a:t> &gt;= 65 &amp;&amp; </a:t>
            </a:r>
            <a:r>
              <a:rPr lang="en-US" baseline="0" dirty="0" err="1"/>
              <a:t>inputChar</a:t>
            </a:r>
            <a:r>
              <a:rPr lang="en-US" baseline="0" dirty="0"/>
              <a:t> &lt;= 90)) and within that if statement…</a:t>
            </a:r>
          </a:p>
          <a:p>
            <a:r>
              <a:rPr lang="en-US" baseline="0" dirty="0"/>
              <a:t>	B.  …utilize the character’s value in a simple algorithm to reference the proper element in the array.  (e.g., </a:t>
            </a:r>
            <a:r>
              <a:rPr lang="en-US" baseline="0" dirty="0" err="1"/>
              <a:t>alphaCounter</a:t>
            </a:r>
            <a:r>
              <a:rPr lang="en-US" baseline="0" dirty="0"/>
              <a:t>[</a:t>
            </a:r>
            <a:r>
              <a:rPr lang="en-US" baseline="0" dirty="0" err="1"/>
              <a:t>inputChar</a:t>
            </a:r>
            <a:r>
              <a:rPr lang="en-US" baseline="0" dirty="0"/>
              <a:t> – 65] *or* </a:t>
            </a:r>
            <a:r>
              <a:rPr lang="en-US" baseline="0" dirty="0" err="1"/>
              <a:t>alphaCounter</a:t>
            </a:r>
            <a:r>
              <a:rPr lang="en-US" baseline="0" dirty="0"/>
              <a:t>[</a:t>
            </a:r>
            <a:r>
              <a:rPr lang="en-US" baseline="0" dirty="0" err="1"/>
              <a:t>inputChar</a:t>
            </a:r>
            <a:r>
              <a:rPr lang="en-US" baseline="0" dirty="0"/>
              <a:t> – ‘A’])</a:t>
            </a:r>
          </a:p>
          <a:p>
            <a:r>
              <a:rPr lang="en-US" baseline="0" dirty="0"/>
              <a:t>If the students take this approach, it will automatically handle non-letters because the if statement will skip that input.  Should the students choose a different method, they may have a more difficult time.</a:t>
            </a:r>
          </a:p>
          <a:p>
            <a:r>
              <a:rPr lang="en-US" baseline="0" dirty="0"/>
              <a:t>“…when a newline is read”  The do while should end with “while(</a:t>
            </a:r>
            <a:r>
              <a:rPr lang="en-US" baseline="0" dirty="0" err="1"/>
              <a:t>inputChar</a:t>
            </a:r>
            <a:r>
              <a:rPr lang="en-US" baseline="0" dirty="0"/>
              <a:t> != 10)” or “while(</a:t>
            </a:r>
            <a:r>
              <a:rPr lang="en-US" baseline="0" dirty="0" err="1"/>
              <a:t>inputChar</a:t>
            </a:r>
            <a:r>
              <a:rPr lang="en-US" baseline="0" dirty="0"/>
              <a:t> != ‘\n’)”</a:t>
            </a:r>
          </a:p>
          <a:p>
            <a:r>
              <a:rPr lang="en-US" baseline="0" dirty="0"/>
              <a:t>“Print the results using a for loop…”  There are multiple acceptable solutions for the “controlling expression” (see: </a:t>
            </a:r>
            <a:r>
              <a:rPr lang="en-US" baseline="0" dirty="0" err="1"/>
              <a:t>i</a:t>
            </a:r>
            <a:r>
              <a:rPr lang="en-US" baseline="0" dirty="0"/>
              <a:t> &lt; 26) assuming they are functional.</a:t>
            </a:r>
          </a:p>
          <a:p>
            <a:r>
              <a:rPr lang="en-US" baseline="0" dirty="0"/>
              <a:t>	A.  Static:  for (</a:t>
            </a:r>
            <a:r>
              <a:rPr lang="en-US" baseline="0" dirty="0" err="1"/>
              <a:t>i</a:t>
            </a:r>
            <a:r>
              <a:rPr lang="en-US" baseline="0" dirty="0"/>
              <a:t> = 0; </a:t>
            </a:r>
            <a:r>
              <a:rPr lang="en-US" baseline="0" dirty="0" err="1"/>
              <a:t>i</a:t>
            </a:r>
            <a:r>
              <a:rPr lang="en-US" baseline="0" dirty="0"/>
              <a:t> &lt; 26; </a:t>
            </a:r>
            <a:r>
              <a:rPr lang="en-US" baseline="0" dirty="0" err="1"/>
              <a:t>i</a:t>
            </a:r>
            <a:r>
              <a:rPr lang="en-US" baseline="0" dirty="0"/>
              <a:t>++) // We all know how many elements are in this array but this isn’t always the case.  It dangerous to fall into hard-coding controlling expressions in for loops.</a:t>
            </a:r>
          </a:p>
          <a:p>
            <a:r>
              <a:rPr lang="en-US" baseline="0" dirty="0"/>
              <a:t>	B.  #define:  #define ARRAY_LENGTH 26 *then* </a:t>
            </a:r>
            <a:r>
              <a:rPr lang="en-US" baseline="0" dirty="0" err="1"/>
              <a:t>int</a:t>
            </a:r>
            <a:r>
              <a:rPr lang="en-US" baseline="0" dirty="0"/>
              <a:t> </a:t>
            </a:r>
            <a:r>
              <a:rPr lang="en-US" baseline="0" dirty="0" err="1"/>
              <a:t>alphaCounter</a:t>
            </a:r>
            <a:r>
              <a:rPr lang="en-US" baseline="0" dirty="0"/>
              <a:t>[ARRAY_LENGTH] = {0}; *then* for </a:t>
            </a:r>
            <a:r>
              <a:rPr lang="en-US" baseline="0" dirty="0" err="1"/>
              <a:t>for</a:t>
            </a:r>
            <a:r>
              <a:rPr lang="en-US" baseline="0" dirty="0"/>
              <a:t> (</a:t>
            </a:r>
            <a:r>
              <a:rPr lang="en-US" baseline="0" dirty="0" err="1"/>
              <a:t>i</a:t>
            </a:r>
            <a:r>
              <a:rPr lang="en-US" baseline="0" dirty="0"/>
              <a:t> = 0; </a:t>
            </a:r>
            <a:r>
              <a:rPr lang="en-US" baseline="0" dirty="0" err="1"/>
              <a:t>i</a:t>
            </a:r>
            <a:r>
              <a:rPr lang="en-US" baseline="0" dirty="0"/>
              <a:t> &lt; ARRAY_LENGTH; </a:t>
            </a:r>
            <a:r>
              <a:rPr lang="en-US" baseline="0" dirty="0" err="1"/>
              <a:t>i</a:t>
            </a:r>
            <a:r>
              <a:rPr lang="en-US" baseline="0" dirty="0"/>
              <a:t>++) // Still a static assignment but includes the slight benefit of being able to modify the array length with one edit instead of multiple edits (by changing #define ARRAY_LENGTH to something other than 26).</a:t>
            </a:r>
          </a:p>
          <a:p>
            <a:r>
              <a:rPr lang="en-US" baseline="0" dirty="0"/>
              <a:t>	C.  Modular:  for (</a:t>
            </a:r>
            <a:r>
              <a:rPr lang="en-US" baseline="0" dirty="0" err="1"/>
              <a:t>i</a:t>
            </a:r>
            <a:r>
              <a:rPr lang="en-US" baseline="0" dirty="0"/>
              <a:t> = 0; </a:t>
            </a:r>
            <a:r>
              <a:rPr lang="en-US" baseline="0" dirty="0" err="1"/>
              <a:t>i</a:t>
            </a:r>
            <a:r>
              <a:rPr lang="en-US" baseline="0" dirty="0"/>
              <a:t> &lt; ((</a:t>
            </a:r>
            <a:r>
              <a:rPr lang="en-US" baseline="0" dirty="0" err="1"/>
              <a:t>sizeof</a:t>
            </a:r>
            <a:r>
              <a:rPr lang="en-US" baseline="0" dirty="0"/>
              <a:t>(</a:t>
            </a:r>
            <a:r>
              <a:rPr lang="en-US" baseline="0" dirty="0" err="1"/>
              <a:t>alphaCounter</a:t>
            </a:r>
            <a:r>
              <a:rPr lang="en-US" baseline="0" dirty="0"/>
              <a:t>)) / (</a:t>
            </a:r>
            <a:r>
              <a:rPr lang="en-US" baseline="0" dirty="0" err="1"/>
              <a:t>sizeof</a:t>
            </a:r>
            <a:r>
              <a:rPr lang="en-US" baseline="0" dirty="0"/>
              <a:t>(</a:t>
            </a:r>
            <a:r>
              <a:rPr lang="en-US" baseline="0" dirty="0" err="1"/>
              <a:t>alphaCounter</a:t>
            </a:r>
            <a:r>
              <a:rPr lang="en-US" baseline="0" dirty="0"/>
              <a:t>[0]))); </a:t>
            </a:r>
            <a:r>
              <a:rPr lang="en-US" baseline="0" dirty="0" err="1"/>
              <a:t>i</a:t>
            </a:r>
            <a:r>
              <a:rPr lang="en-US" baseline="0" dirty="0"/>
              <a:t>++) // The advantage of this solution is that it is modular.  This solution should always work regardless of how many elements are in the array.  The disadvantage is readability.  It is a bit overblown considering we know the length of this static array.  Regardless, this condition divides the total byte-size of the array by the size of one of the elements.  </a:t>
            </a:r>
            <a:r>
              <a:rPr lang="en-US" baseline="0" dirty="0" err="1"/>
              <a:t>sizeof</a:t>
            </a:r>
            <a:r>
              <a:rPr lang="en-US" baseline="0" dirty="0"/>
              <a:t>(</a:t>
            </a:r>
            <a:r>
              <a:rPr lang="en-US" baseline="0" dirty="0" err="1"/>
              <a:t>alphaCounter</a:t>
            </a:r>
            <a:r>
              <a:rPr lang="en-US" baseline="0" dirty="0"/>
              <a:t>) should return 104 bytes because </a:t>
            </a:r>
            <a:r>
              <a:rPr lang="en-US" baseline="0" dirty="0" err="1"/>
              <a:t>sizeof</a:t>
            </a:r>
            <a:r>
              <a:rPr lang="en-US" baseline="0" dirty="0"/>
              <a:t>(</a:t>
            </a:r>
            <a:r>
              <a:rPr lang="en-US" baseline="0" dirty="0" err="1"/>
              <a:t>alphaCounter</a:t>
            </a:r>
            <a:r>
              <a:rPr lang="en-US" baseline="0" dirty="0"/>
              <a:t>[0]) (the size of one element) should return 4 bytes and there are 26 elements (4 bytes * 26 elements = 104 bytes in the array).</a:t>
            </a:r>
          </a:p>
          <a:p>
            <a:r>
              <a:rPr lang="en-US" baseline="0" dirty="0"/>
              <a:t>	To sum up, all three solutions will work and are acceptable for this lab.  However, it may be too early to begin foot-stomping modularity and safety in code.</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54</a:t>
            </a:fld>
            <a:endParaRPr lang="en-US" dirty="0"/>
          </a:p>
        </p:txBody>
      </p:sp>
    </p:spTree>
    <p:extLst>
      <p:ext uri="{BB962C8B-B14F-4D97-AF65-F5344CB8AC3E}">
        <p14:creationId xmlns:p14="http://schemas.microsoft.com/office/powerpoint/2010/main" val="100664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programming loops all work very similar to each other.  The real decision</a:t>
            </a:r>
            <a:r>
              <a:rPr lang="en-US" baseline="0" dirty="0"/>
              <a:t> point between FOR, WHILE, and DO WHILE is really just a matter of pragmatics.  The answers to the questions above only represent common convention.</a:t>
            </a:r>
          </a:p>
          <a:p>
            <a:r>
              <a:rPr lang="en-US" baseline="0" dirty="0"/>
              <a:t>In short, use a FOR when the compiler knows how many iterations will take place.  Use a while (or do while) when the number of iterations are unknown (e.g., reading from an input stream).  Do while is not commonly used and can easily be replicated with a while loop.</a:t>
            </a:r>
          </a:p>
          <a:p>
            <a:endParaRPr lang="en-US" baseline="0" dirty="0"/>
          </a:p>
          <a:p>
            <a:endParaRPr lang="en-US" baseline="0" dirty="0"/>
          </a:p>
          <a:p>
            <a:endParaRPr lang="en-US" baseline="0" dirty="0"/>
          </a:p>
          <a:p>
            <a:r>
              <a:rPr lang="en-US" baseline="0" dirty="0"/>
              <a:t>PRAGMATICS</a:t>
            </a:r>
          </a:p>
          <a:p>
            <a:r>
              <a:rPr lang="en-US" dirty="0"/>
              <a:t>Linguistics. the analysis of language in terms of the situational context within which utterances are made, including the knowledge and beliefs of the speaker and the relation between speaker and listener. </a:t>
            </a:r>
          </a:p>
          <a:p>
            <a:r>
              <a:rPr lang="en-US" dirty="0"/>
              <a:t>http://dictionary.reference.com/browse/pragmatics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56</a:t>
            </a:fld>
            <a:endParaRPr lang="en-US" dirty="0"/>
          </a:p>
        </p:txBody>
      </p:sp>
    </p:spTree>
    <p:extLst>
      <p:ext uri="{BB962C8B-B14F-4D97-AF65-F5344CB8AC3E}">
        <p14:creationId xmlns:p14="http://schemas.microsoft.com/office/powerpoint/2010/main" val="3254973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programming loops all work very similar to each other.  The real decision</a:t>
            </a:r>
            <a:r>
              <a:rPr lang="en-US" baseline="0" dirty="0"/>
              <a:t> point between FOR, WHILE, and DO WHILE is really just a matter of pragmatics.  The answers to the questions above only represent common convention.</a:t>
            </a:r>
          </a:p>
          <a:p>
            <a:r>
              <a:rPr lang="en-US" baseline="0" dirty="0"/>
              <a:t>In short, use a FOR when the compiler knows how many iterations will take place.  Use a while (or do while) when the number of iterations are unknown (e.g., reading from an input stream).  Do while is not commonly used and can easily be replicated with </a:t>
            </a:r>
            <a:r>
              <a:rPr lang="en-US" baseline="0"/>
              <a:t>a while loop.</a:t>
            </a:r>
            <a:endParaRPr lang="en-US" baseline="0" dirty="0"/>
          </a:p>
          <a:p>
            <a:endParaRPr lang="en-US" baseline="0" dirty="0"/>
          </a:p>
          <a:p>
            <a:endParaRPr lang="en-US" baseline="0" dirty="0"/>
          </a:p>
          <a:p>
            <a:endParaRPr lang="en-US" baseline="0" dirty="0"/>
          </a:p>
          <a:p>
            <a:r>
              <a:rPr lang="en-US" baseline="0" dirty="0"/>
              <a:t>PRAGMATICS</a:t>
            </a:r>
          </a:p>
          <a:p>
            <a:r>
              <a:rPr lang="en-US" dirty="0"/>
              <a:t>Linguistics. the analysis of language in terms of the situational context within which utterances are made, including the knowledge and beliefs of the speaker and the relation between speaker and listener. </a:t>
            </a:r>
          </a:p>
          <a:p>
            <a:r>
              <a:rPr lang="en-US" dirty="0"/>
              <a:t>http://dictionary.reference.com/browse/pragmatics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57</a:t>
            </a:fld>
            <a:endParaRPr lang="en-US" dirty="0"/>
          </a:p>
        </p:txBody>
      </p:sp>
    </p:spTree>
    <p:extLst>
      <p:ext uri="{BB962C8B-B14F-4D97-AF65-F5344CB8AC3E}">
        <p14:creationId xmlns:p14="http://schemas.microsoft.com/office/powerpoint/2010/main" val="2262317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programming loops all work very similar to each other.  The real decision</a:t>
            </a:r>
            <a:r>
              <a:rPr lang="en-US" baseline="0" dirty="0"/>
              <a:t> point between FOR, WHILE, and DO WHILE is really just a matter of pragmatics.  The answers to the questions above only represent common convention.</a:t>
            </a:r>
          </a:p>
          <a:p>
            <a:r>
              <a:rPr lang="en-US" baseline="0" dirty="0"/>
              <a:t>In short, use a FOR when the compiler knows how many iterations will take place.  Use a while (or do while) when the number of iterations are unknown (e.g., reading from an input stream).  Do while is not commonly used and can easily be replicated with </a:t>
            </a:r>
            <a:r>
              <a:rPr lang="en-US" baseline="0"/>
              <a:t>a while loop.</a:t>
            </a:r>
            <a:endParaRPr lang="en-US" baseline="0" dirty="0"/>
          </a:p>
          <a:p>
            <a:endParaRPr lang="en-US" baseline="0" dirty="0"/>
          </a:p>
          <a:p>
            <a:endParaRPr lang="en-US" baseline="0" dirty="0"/>
          </a:p>
          <a:p>
            <a:endParaRPr lang="en-US" baseline="0" dirty="0"/>
          </a:p>
          <a:p>
            <a:r>
              <a:rPr lang="en-US" baseline="0" dirty="0"/>
              <a:t>PRAGMATICS</a:t>
            </a:r>
          </a:p>
          <a:p>
            <a:r>
              <a:rPr lang="en-US" dirty="0"/>
              <a:t>Linguistics. the analysis of language in terms of the situational context within which utterances are made, including the knowledge and beliefs of the speaker and the relation between speaker and listener. </a:t>
            </a:r>
          </a:p>
          <a:p>
            <a:r>
              <a:rPr lang="en-US" dirty="0"/>
              <a:t>http://dictionary.reference.com/browse/pragmatics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58</a:t>
            </a:fld>
            <a:endParaRPr lang="en-US" dirty="0"/>
          </a:p>
        </p:txBody>
      </p:sp>
    </p:spTree>
    <p:extLst>
      <p:ext uri="{BB962C8B-B14F-4D97-AF65-F5344CB8AC3E}">
        <p14:creationId xmlns:p14="http://schemas.microsoft.com/office/powerpoint/2010/main" val="134540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Time to play the “WHAT WILL HAPPEN?” game with the students.</a:t>
            </a:r>
            <a:r>
              <a:rPr lang="en-US" baseline="0" dirty="0"/>
              <a:t>  Go through each example one at a time.</a:t>
            </a:r>
            <a:endParaRPr lang="en-US" dirty="0"/>
          </a:p>
          <a:p>
            <a:endParaRPr lang="en-US" dirty="0"/>
          </a:p>
          <a:p>
            <a:r>
              <a:rPr lang="en-US" dirty="0"/>
              <a:t>Example 1</a:t>
            </a:r>
          </a:p>
          <a:p>
            <a:r>
              <a:rPr lang="en-US" dirty="0"/>
              <a:t>	This IF statement</a:t>
            </a:r>
            <a:r>
              <a:rPr lang="en-US" baseline="0" dirty="0"/>
              <a:t> will ALWAYS evaluate to True.  This means its block will always execute.</a:t>
            </a:r>
          </a:p>
          <a:p>
            <a:r>
              <a:rPr lang="en-US" baseline="0" dirty="0"/>
              <a:t>Example 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r>
              <a:rPr lang="en-US" dirty="0"/>
              <a:t>This IF statement</a:t>
            </a:r>
            <a:r>
              <a:rPr lang="en-US" baseline="0" dirty="0"/>
              <a:t> will ALWAYS evaluate to True.  Remind the students that non-zero values are treated as True.  This means its block will always execute.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Example 3</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It is impossible to know how this will evaluate considering the slide doesn’t include the values of i and u.  This, however, is the point.  Depending on your code, you don’t always know before hand what variable values will be.  Just know that if the value stored in i is in fact greater than the value stored in u, the printf statement will execute.  Otherwise, this block will be passed over.</a:t>
            </a:r>
          </a:p>
          <a:p>
            <a:r>
              <a:rPr lang="en-US" dirty="0"/>
              <a:t>Example 4</a:t>
            </a:r>
          </a:p>
          <a:p>
            <a:r>
              <a:rPr lang="en-US" dirty="0"/>
              <a:t>	This example was included to illustrate a couple of interesting facts about IF statements.  </a:t>
            </a:r>
          </a:p>
          <a:p>
            <a:r>
              <a:rPr lang="en-US" dirty="0"/>
              <a:t>		A. If i</a:t>
            </a:r>
            <a:r>
              <a:rPr lang="en-US" baseline="0" dirty="0"/>
              <a:t> is not equal to zero (i != 0) then the printf statement will execute.  This is a common method of input validation and error checking (e.g., pointers)</a:t>
            </a:r>
          </a:p>
          <a:p>
            <a:r>
              <a:rPr lang="en-US" baseline="0" dirty="0"/>
              <a:t>		B. An IF statement will execute the following statement if the IF expression evaluates to True even if it is not wrapped in brackets {}.  Even so, this is a dangerous practice.  Reinforce the strong recommendation to students that they ALWAYS *ALWAYS* wrap IF statement blocks with brackets {}.</a:t>
            </a:r>
          </a:p>
          <a:p>
            <a:r>
              <a:rPr lang="en-US" baseline="0" dirty="0"/>
              <a:t>		C. Expressions, relational or otherwise, can also be combined using logical operators.  In the case of Example 4, the IF statement verifies that i !=0 *AND* i is equal to u prior to executing its block.</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343854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http://www.math-salamanders.com/image-files/times-table-charts-9-times-table-col.gif</a:t>
            </a:r>
          </a:p>
        </p:txBody>
      </p:sp>
      <p:sp>
        <p:nvSpPr>
          <p:cNvPr id="4" name="Slide Number Placeholder 3"/>
          <p:cNvSpPr>
            <a:spLocks noGrp="1"/>
          </p:cNvSpPr>
          <p:nvPr>
            <p:ph type="sldNum" sz="quarter" idx="10"/>
          </p:nvPr>
        </p:nvSpPr>
        <p:spPr/>
        <p:txBody>
          <a:bodyPr/>
          <a:lstStyle/>
          <a:p>
            <a:fld id="{8BDA04FC-0A2E-412C-9EC8-7BDEBE27C85D}" type="slidenum">
              <a:rPr lang="en-US" smtClean="0"/>
              <a:pPr/>
              <a:t>62</a:t>
            </a:fld>
            <a:endParaRPr lang="en-US" dirty="0"/>
          </a:p>
        </p:txBody>
      </p:sp>
    </p:spTree>
    <p:extLst>
      <p:ext uri="{BB962C8B-B14F-4D97-AF65-F5344CB8AC3E}">
        <p14:creationId xmlns:p14="http://schemas.microsoft.com/office/powerpoint/2010/main" val="25805480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63</a:t>
            </a:fld>
            <a:endParaRPr lang="en-US" dirty="0"/>
          </a:p>
        </p:txBody>
      </p:sp>
    </p:spTree>
    <p:extLst>
      <p:ext uri="{BB962C8B-B14F-4D97-AF65-F5344CB8AC3E}">
        <p14:creationId xmlns:p14="http://schemas.microsoft.com/office/powerpoint/2010/main" val="1714132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“Three or more?  Use a for!” –Charles </a:t>
            </a:r>
            <a:r>
              <a:rPr lang="en-US" sz="1200" kern="1200" dirty="0" err="1">
                <a:solidFill>
                  <a:schemeClr val="tx1"/>
                </a:solidFill>
                <a:effectLst/>
                <a:latin typeface="+mn-lt"/>
                <a:ea typeface="+mn-ea"/>
                <a:cs typeface="+mn-cs"/>
              </a:rPr>
              <a:t>Petzold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64</a:t>
            </a:fld>
            <a:endParaRPr lang="en-US" dirty="0"/>
          </a:p>
        </p:txBody>
      </p:sp>
    </p:spTree>
    <p:extLst>
      <p:ext uri="{BB962C8B-B14F-4D97-AF65-F5344CB8AC3E}">
        <p14:creationId xmlns:p14="http://schemas.microsoft.com/office/powerpoint/2010/main" val="2961879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65</a:t>
            </a:fld>
            <a:endParaRPr lang="en-US" dirty="0"/>
          </a:p>
        </p:txBody>
      </p:sp>
    </p:spTree>
    <p:extLst>
      <p:ext uri="{BB962C8B-B14F-4D97-AF65-F5344CB8AC3E}">
        <p14:creationId xmlns:p14="http://schemas.microsoft.com/office/powerpoint/2010/main" val="2656820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Talk to the students about what happens in these nested</a:t>
            </a:r>
            <a:r>
              <a:rPr lang="en-US" baseline="0" dirty="0"/>
              <a:t> loop utilizing what they already know about for loops</a:t>
            </a:r>
          </a:p>
          <a:p>
            <a:r>
              <a:rPr lang="en-US" baseline="0" dirty="0"/>
              <a:t>Step 2:  Click next once and discuss what the output for these statements will look like</a:t>
            </a:r>
          </a:p>
          <a:p>
            <a:r>
              <a:rPr lang="en-US" baseline="0" dirty="0"/>
              <a:t>Step 3:  Click next once and discuss why the output looks like it does</a:t>
            </a:r>
          </a:p>
          <a:p>
            <a:r>
              <a:rPr lang="en-US" baseline="0" dirty="0"/>
              <a:t>NOTE:  Sometimes it helps to write out a table.</a:t>
            </a:r>
          </a:p>
        </p:txBody>
      </p:sp>
      <p:sp>
        <p:nvSpPr>
          <p:cNvPr id="4" name="Slide Number Placeholder 3"/>
          <p:cNvSpPr>
            <a:spLocks noGrp="1"/>
          </p:cNvSpPr>
          <p:nvPr>
            <p:ph type="sldNum" sz="quarter" idx="10"/>
          </p:nvPr>
        </p:nvSpPr>
        <p:spPr/>
        <p:txBody>
          <a:bodyPr/>
          <a:lstStyle/>
          <a:p>
            <a:fld id="{8BDA04FC-0A2E-412C-9EC8-7BDEBE27C85D}" type="slidenum">
              <a:rPr lang="en-US" smtClean="0"/>
              <a:pPr/>
              <a:t>66</a:t>
            </a:fld>
            <a:endParaRPr lang="en-US" dirty="0"/>
          </a:p>
        </p:txBody>
      </p:sp>
    </p:spTree>
    <p:extLst>
      <p:ext uri="{BB962C8B-B14F-4D97-AF65-F5344CB8AC3E}">
        <p14:creationId xmlns:p14="http://schemas.microsoft.com/office/powerpoint/2010/main" val="34277580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67</a:t>
            </a:fld>
            <a:endParaRPr lang="en-US" dirty="0"/>
          </a:p>
        </p:txBody>
      </p:sp>
    </p:spTree>
    <p:extLst>
      <p:ext uri="{BB962C8B-B14F-4D97-AF65-F5344CB8AC3E}">
        <p14:creationId xmlns:p14="http://schemas.microsoft.com/office/powerpoint/2010/main" val="59370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67605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sz="1200" b="1" kern="1200" dirty="0">
                <a:solidFill>
                  <a:schemeClr val="tx1"/>
                </a:solidFill>
                <a:effectLst/>
                <a:latin typeface="+mn-lt"/>
                <a:ea typeface="+mn-ea"/>
                <a:cs typeface="+mn-cs"/>
              </a:rPr>
              <a:t>ASCII printable characters</a:t>
            </a: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character</a:t>
            </a:r>
            <a:r>
              <a:rPr lang="en-US" sz="1200" b="0" kern="1200" dirty="0">
                <a:solidFill>
                  <a:schemeClr val="tx1"/>
                </a:solidFill>
                <a:effectLst/>
                <a:latin typeface="+mn-lt"/>
                <a:ea typeface="+mn-ea"/>
                <a:cs typeface="+mn-cs"/>
              </a:rPr>
              <a:t> code 32-127)  </a:t>
            </a:r>
            <a:r>
              <a:rPr lang="en-US" sz="1200" b="1" kern="1200" dirty="0">
                <a:solidFill>
                  <a:schemeClr val="tx1"/>
                </a:solidFill>
                <a:effectLst/>
                <a:latin typeface="+mn-lt"/>
                <a:ea typeface="+mn-ea"/>
                <a:cs typeface="+mn-cs"/>
              </a:rPr>
              <a:t>Codes</a:t>
            </a:r>
            <a:r>
              <a:rPr lang="en-US" sz="1200" b="0" kern="1200" dirty="0">
                <a:solidFill>
                  <a:schemeClr val="tx1"/>
                </a:solidFill>
                <a:effectLst/>
                <a:latin typeface="+mn-lt"/>
                <a:ea typeface="+mn-ea"/>
                <a:cs typeface="+mn-cs"/>
              </a:rPr>
              <a:t> 32-127 are common for all the different variations of the </a:t>
            </a:r>
            <a:r>
              <a:rPr lang="en-US" sz="1200" b="1" kern="1200" dirty="0">
                <a:solidFill>
                  <a:schemeClr val="tx1"/>
                </a:solidFill>
                <a:effectLst/>
                <a:latin typeface="+mn-lt"/>
                <a:ea typeface="+mn-ea"/>
                <a:cs typeface="+mn-cs"/>
              </a:rPr>
              <a:t>ASCII</a:t>
            </a:r>
            <a:r>
              <a:rPr lang="en-US" sz="1200" b="0" kern="1200" dirty="0">
                <a:solidFill>
                  <a:schemeClr val="tx1"/>
                </a:solidFill>
                <a:effectLst/>
                <a:latin typeface="+mn-lt"/>
                <a:ea typeface="+mn-ea"/>
                <a:cs typeface="+mn-cs"/>
              </a:rPr>
              <a:t> table, they are called </a:t>
            </a:r>
            <a:r>
              <a:rPr lang="en-US" sz="1200" b="1" kern="1200" dirty="0">
                <a:solidFill>
                  <a:schemeClr val="tx1"/>
                </a:solidFill>
                <a:effectLst/>
                <a:latin typeface="+mn-lt"/>
                <a:ea typeface="+mn-ea"/>
                <a:cs typeface="+mn-cs"/>
              </a:rPr>
              <a:t>printable characters</a:t>
            </a:r>
            <a:r>
              <a:rPr lang="en-US" sz="1200" b="0" kern="1200" dirty="0">
                <a:solidFill>
                  <a:schemeClr val="tx1"/>
                </a:solidFill>
                <a:effectLst/>
                <a:latin typeface="+mn-lt"/>
                <a:ea typeface="+mn-ea"/>
                <a:cs typeface="+mn-cs"/>
              </a:rPr>
              <a:t>, represent letters, digits, punctuation marks, and a few miscellaneous symbols.</a:t>
            </a:r>
          </a:p>
          <a:p>
            <a:r>
              <a:rPr lang="en-US" dirty="0"/>
              <a:t>www.ascii-code.com/</a:t>
            </a:r>
          </a:p>
          <a:p>
            <a:endParaRPr lang="en-US" dirty="0"/>
          </a:p>
          <a:p>
            <a:r>
              <a:rPr lang="en-US" dirty="0"/>
              <a:t>Avoiding</a:t>
            </a:r>
            <a:r>
              <a:rPr lang="en-US" baseline="0" dirty="0"/>
              <a:t> printing strings that begin with non-printable characters will avoid an empty string as well as user-input like:</a:t>
            </a:r>
          </a:p>
          <a:p>
            <a:pPr marL="171450" indent="-171450">
              <a:buFont typeface="Arial" panose="020B0604020202020204" pitchFamily="34" charset="0"/>
              <a:buChar char="•"/>
            </a:pPr>
            <a:r>
              <a:rPr lang="en-US" baseline="0" dirty="0"/>
              <a:t>Ctrl-based characters (e.g., Ctrl-D)</a:t>
            </a:r>
          </a:p>
          <a:p>
            <a:pPr marL="171450" indent="-171450">
              <a:buFont typeface="Arial" panose="020B0604020202020204" pitchFamily="34" charset="0"/>
              <a:buChar char="•"/>
            </a:pPr>
            <a:r>
              <a:rPr lang="en-US" baseline="0" dirty="0"/>
              <a:t>Empty strings (e.g., only hitting enter will input a newline character… ‘\n’ Decimal value 10)</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724516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390979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Time to play the “WHAT WILL HAPPEN?” game with the students.</a:t>
            </a:r>
            <a:r>
              <a:rPr lang="en-US" baseline="0" dirty="0"/>
              <a:t>  Go through each example one at a time.</a:t>
            </a:r>
            <a:endParaRPr lang="en-US" dirty="0"/>
          </a:p>
          <a:p>
            <a:endParaRPr lang="en-US" dirty="0"/>
          </a:p>
          <a:p>
            <a:r>
              <a:rPr lang="en-US" dirty="0"/>
              <a:t>Example 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It is impossible to know how this will evaluate considering the slide doesn’t include the values of i and u.  This, however, is the point.  Depending on your code, you don’t always know before hand what variable values will be.  Just know that if the value stored in i is in fact greater than the value stored in u, the printf statement will execute.  Otherwise, this block will be passed over.</a:t>
            </a:r>
          </a:p>
          <a:p>
            <a:r>
              <a:rPr lang="en-US" dirty="0"/>
              <a:t>Example 2</a:t>
            </a:r>
          </a:p>
          <a:p>
            <a:r>
              <a:rPr lang="en-US" dirty="0"/>
              <a:t>	This example was included to illustrate a couple of interesting facts about IF statements.  </a:t>
            </a:r>
          </a:p>
          <a:p>
            <a:r>
              <a:rPr lang="en-US" dirty="0"/>
              <a:t>		A. If i</a:t>
            </a:r>
            <a:r>
              <a:rPr lang="en-US" baseline="0" dirty="0"/>
              <a:t> is not equal to zero (i != 0) then the statement1 will execute.  This is a common method of input validation and error checking (e.g., pointers)</a:t>
            </a:r>
          </a:p>
          <a:p>
            <a:r>
              <a:rPr lang="en-US" baseline="0" dirty="0"/>
              <a:t>		B. An IF statement will execute the following statement if the IF expression evaluates to True even if it is not wrapped in brackets {}.  Even so, this is a dangerous practice.  Reinforce the strong recommendation to students that they ALWAYS *ALWAYS* wrap IF statement blocks with brackets {}.  The same goes for Else statements.</a:t>
            </a:r>
          </a:p>
          <a:p>
            <a:r>
              <a:rPr lang="en-US" baseline="0" dirty="0"/>
              <a:t>		C. Expressions, relational or otherwise, can also be combined using logical operators.  In the case of Example 4, the IF statement verifies that i !=0 *AND* i is equal to u prior to executing its block.</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2569160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a:t>
            </a:r>
            <a:r>
              <a:rPr lang="en-US" baseline="0" dirty="0"/>
              <a:t> give the students the answer to the BONUS question.  Instead, lead them into it with leading questions such as:</a:t>
            </a:r>
          </a:p>
          <a:p>
            <a:r>
              <a:rPr lang="en-US" baseline="0" dirty="0"/>
              <a:t>What is the defining feature of an odd number when you consider it’s binary representation?  [ANSWER] The right-most bit is set.</a:t>
            </a:r>
          </a:p>
          <a:p>
            <a:r>
              <a:rPr lang="en-US" baseline="0" dirty="0"/>
              <a:t>How do we determine if an individual bit is set?  [ANSWER] Use a bitwise AND with a mask set with the bit in question.</a:t>
            </a:r>
          </a:p>
          <a:p>
            <a:r>
              <a:rPr lang="en-US" baseline="0" dirty="0"/>
              <a:t>After getting the answers to the two previous questions, what mask can we ‘bitwise AND’ with a variable to determine if the right-most bit is set?  [HINT] It’s a number that only has the right-most bit set.  [ANSWER] 1</a:t>
            </a:r>
          </a:p>
          <a:p>
            <a:r>
              <a:rPr lang="en-US" baseline="0" dirty="0"/>
              <a:t>What does it mean if we receive “0” after performing a bitwise AND on a variable. [ANSWER] It is even.</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878261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Control Flow</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a:t>
            </a:r>
            <a:endParaRPr lang="en-US" b="1" dirty="0">
              <a:solidFill>
                <a:srgbClr val="00B050"/>
              </a:solidFill>
            </a:endParaRPr>
          </a:p>
        </p:txBody>
      </p:sp>
    </p:spTree>
    <p:extLst>
      <p:ext uri="{BB962C8B-B14F-4D97-AF65-F5344CB8AC3E}">
        <p14:creationId xmlns:p14="http://schemas.microsoft.com/office/powerpoint/2010/main" val="424756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a:t>
            </a:r>
            <a:r>
              <a:rPr lang="en-US" dirty="0">
                <a:effectLst>
                  <a:outerShdw blurRad="38100" dist="38100" dir="2700000" algn="tl">
                    <a:srgbClr val="000000">
                      <a:alpha val="43137"/>
                    </a:srgbClr>
                  </a:outerShdw>
                </a:effectLst>
              </a:rPr>
              <a:t> Statement</a:t>
            </a:r>
          </a:p>
          <a:p>
            <a:r>
              <a:rPr lang="en-US" dirty="0"/>
              <a:t>Initialize a char array to zero</a:t>
            </a:r>
          </a:p>
          <a:p>
            <a:r>
              <a:rPr lang="en-US" dirty="0"/>
              <a:t>Safely store a user-input string in that char array</a:t>
            </a:r>
          </a:p>
          <a:p>
            <a:r>
              <a:rPr lang="en-US" dirty="0"/>
              <a:t>Safely print the string *if* the following conditions are both true:</a:t>
            </a:r>
          </a:p>
          <a:p>
            <a:pPr lvl="1"/>
            <a:r>
              <a:rPr lang="en-US" dirty="0"/>
              <a:t>The first element is greater than or equal to decimal value 32</a:t>
            </a:r>
          </a:p>
          <a:p>
            <a:pPr lvl="1"/>
            <a:r>
              <a:rPr lang="en-US" dirty="0"/>
              <a:t>The first element is less than decimal value 126</a:t>
            </a:r>
          </a:p>
          <a:p>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Decimal values 32–126 represent printable ASCII characters</a:t>
            </a:r>
          </a:p>
        </p:txBody>
      </p:sp>
    </p:spTree>
    <p:extLst>
      <p:ext uri="{BB962C8B-B14F-4D97-AF65-F5344CB8AC3E}">
        <p14:creationId xmlns:p14="http://schemas.microsoft.com/office/powerpoint/2010/main" val="11230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IF-ELSE STATEMENT SYNTAX ////////</a:t>
            </a:r>
          </a:p>
          <a:p>
            <a:pPr marL="0" indent="0">
              <a:buNone/>
            </a:pPr>
            <a:r>
              <a:rPr lang="en-US" sz="1600" dirty="0">
                <a:latin typeface="Courier New" panose="02070309020205020404" pitchFamily="49" charset="0"/>
                <a:cs typeface="Courier New" panose="02070309020205020404" pitchFamily="49" charset="0"/>
              </a:rPr>
              <a:t>if (expression)	</a:t>
            </a:r>
            <a:r>
              <a:rPr lang="en-US" sz="1600" dirty="0">
                <a:solidFill>
                  <a:schemeClr val="accent2">
                    <a:lumMod val="75000"/>
                  </a:schemeClr>
                </a:solidFill>
                <a:latin typeface="Courier New" panose="02070309020205020404" pitchFamily="49" charset="0"/>
                <a:cs typeface="Courier New" panose="02070309020205020404" pitchFamily="49" charset="0"/>
              </a:rPr>
              <a:t>// “expression” is evaluated as true or false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lumMod val="75000"/>
                  </a:schemeClr>
                </a:solidFill>
                <a:latin typeface="Courier New" panose="02070309020205020404" pitchFamily="49" charset="0"/>
                <a:cs typeface="Courier New" panose="02070309020205020404" pitchFamily="49" charset="0"/>
              </a:rPr>
              <a:t>// Executed when “expression” is true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statement2;	</a:t>
            </a:r>
            <a:r>
              <a:rPr lang="en-US" sz="1600" dirty="0">
                <a:solidFill>
                  <a:schemeClr val="accent2"/>
                </a:solidFill>
                <a:latin typeface="Courier New" panose="02070309020205020404" pitchFamily="49" charset="0"/>
                <a:cs typeface="Courier New" panose="02070309020205020404" pitchFamily="49" charset="0"/>
              </a:rPr>
              <a:t>// Executed when “expression” is false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The block containing “statement1” is executed when 	“expression” is true (expression != 0)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The block containing “statement2” is executed when 	“expression” is false (expression == 0)</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IF-ELSE STATEMENT SYNTAX ////////</a:t>
            </a:r>
          </a:p>
          <a:p>
            <a:pPr marL="0" indent="0">
              <a:buNone/>
            </a:pPr>
            <a:r>
              <a:rPr lang="en-US" sz="1600" dirty="0">
                <a:latin typeface="Courier New" panose="02070309020205020404" pitchFamily="49" charset="0"/>
                <a:cs typeface="Courier New" panose="02070309020205020404" pitchFamily="49" charset="0"/>
              </a:rPr>
              <a:t>if (expression)	</a:t>
            </a:r>
            <a:endParaRPr lang="en-US" sz="1600"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endParaRPr lang="en-US" sz="1600"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statement2;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p:txBody>
      </p:sp>
      <p:sp>
        <p:nvSpPr>
          <p:cNvPr id="3" name="Content Placeholder 2"/>
          <p:cNvSpPr>
            <a:spLocks noGrp="1"/>
          </p:cNvSpPr>
          <p:nvPr>
            <p:ph idx="1"/>
          </p:nvPr>
        </p:nvSpPr>
        <p:spPr/>
        <p:txBody>
          <a:bodyPr/>
          <a:lstStyle/>
          <a:p>
            <a:r>
              <a:rPr lang="en-US" dirty="0"/>
              <a:t>An </a:t>
            </a:r>
            <a:r>
              <a:rPr lang="en-US" dirty="0">
                <a:latin typeface="Courier New" panose="02070309020205020404" pitchFamily="49" charset="0"/>
                <a:cs typeface="Courier New" panose="02070309020205020404" pitchFamily="49" charset="0"/>
              </a:rPr>
              <a:t>if</a:t>
            </a:r>
            <a:r>
              <a:rPr lang="en-US" dirty="0"/>
              <a:t> statement may also include an </a:t>
            </a:r>
            <a:r>
              <a:rPr lang="en-US" dirty="0">
                <a:latin typeface="Courier New" panose="02070309020205020404" pitchFamily="49" charset="0"/>
                <a:cs typeface="Courier New" panose="02070309020205020404" pitchFamily="49" charset="0"/>
              </a:rPr>
              <a:t>else</a:t>
            </a:r>
            <a:r>
              <a:rPr lang="en-US" dirty="0"/>
              <a:t> </a:t>
            </a:r>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384455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if-else</a:t>
            </a:r>
            <a:r>
              <a:rPr lang="en-US" dirty="0"/>
              <a:t> examples</a:t>
            </a:r>
          </a:p>
        </p:txBody>
      </p:sp>
      <p:sp>
        <p:nvSpPr>
          <p:cNvPr id="4" name="Content Placeholder 2"/>
          <p:cNvSpPr txBox="1">
            <a:spLocks/>
          </p:cNvSpPr>
          <p:nvPr/>
        </p:nvSpPr>
        <p:spPr bwMode="auto">
          <a:xfrm>
            <a:off x="277615" y="1752600"/>
            <a:ext cx="8588771" cy="4800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IF-ELSE STATEMENT EXAMPLES ////////</a:t>
            </a:r>
          </a:p>
          <a:p>
            <a:pPr marL="0" indent="0">
              <a:buNone/>
            </a:pPr>
            <a:r>
              <a:rPr lang="en-US" sz="1600" dirty="0">
                <a:latin typeface="Courier New" panose="02070309020205020404" pitchFamily="49" charset="0"/>
                <a:cs typeface="Courier New" panose="02070309020205020404" pitchFamily="49" charset="0"/>
              </a:rPr>
              <a:t>if (i &gt;= u) 				// Example 1 Start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(“U is no greater than i. \n”);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printf(“U is greater than i. \n”);</a:t>
            </a:r>
          </a:p>
          <a:p>
            <a:pPr marL="0" indent="0">
              <a:buNone/>
            </a:pPr>
            <a:r>
              <a:rPr lang="en-US" sz="1600" dirty="0">
                <a:latin typeface="Courier New" panose="02070309020205020404" pitchFamily="49" charset="0"/>
                <a:cs typeface="Courier New" panose="02070309020205020404" pitchFamily="49" charset="0"/>
              </a:rPr>
              <a:t>}					// Example 1 End</a:t>
            </a:r>
          </a:p>
          <a:p>
            <a:pPr marL="0" indent="0">
              <a:buNone/>
            </a:pPr>
            <a:r>
              <a:rPr lang="en-US" sz="1600" dirty="0">
                <a:latin typeface="Courier New" panose="02070309020205020404" pitchFamily="49" charset="0"/>
                <a:cs typeface="Courier New" panose="02070309020205020404" pitchFamily="49" charset="0"/>
              </a:rPr>
              <a:t>if (i &amp;&amp; i == u)			// Example 2 Start</a:t>
            </a:r>
          </a:p>
          <a:p>
            <a:pPr marL="0" indent="0">
              <a:buNone/>
            </a:pPr>
            <a:r>
              <a:rPr lang="en-US" sz="1600" dirty="0">
                <a:latin typeface="Courier New" panose="02070309020205020404" pitchFamily="49" charset="0"/>
                <a:cs typeface="Courier New" panose="02070309020205020404" pitchFamily="49" charset="0"/>
              </a:rPr>
              <a:t>	printf(“Apparently, this works and i evaluates to True. \n”);</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	i = u;				// Example 2 End</a:t>
            </a:r>
          </a:p>
          <a:p>
            <a:pPr marL="0" indent="0">
              <a:buNone/>
            </a:pPr>
            <a:r>
              <a:rPr lang="en-US" sz="1600" dirty="0">
                <a:latin typeface="Courier New" panose="02070309020205020404" pitchFamily="49" charset="0"/>
                <a:cs typeface="Courier New" panose="02070309020205020404" pitchFamily="49" charset="0"/>
              </a:rPr>
              <a:t>/* Set i equal to u since it’s either 0 or not already equivalent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Conditional Statements</a:t>
            </a:r>
          </a:p>
        </p:txBody>
      </p:sp>
      <p:sp>
        <p:nvSpPr>
          <p:cNvPr id="6" name="TextBox 5"/>
          <p:cNvSpPr txBox="1"/>
          <p:nvPr/>
        </p:nvSpPr>
        <p:spPr>
          <a:xfrm>
            <a:off x="-533400" y="6208776"/>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Don’t leave </a:t>
            </a:r>
            <a:r>
              <a:rPr lang="en-US"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IF-ELSE</a:t>
            </a: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 statements unwrapped</a:t>
            </a:r>
          </a:p>
        </p:txBody>
      </p:sp>
    </p:spTree>
    <p:extLst>
      <p:ext uri="{BB962C8B-B14F-4D97-AF65-F5344CB8AC3E}">
        <p14:creationId xmlns:p14="http://schemas.microsoft.com/office/powerpoint/2010/main" val="371600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IF-ELSE</a:t>
            </a:r>
            <a:r>
              <a:rPr lang="en-US" dirty="0">
                <a:effectLst>
                  <a:outerShdw blurRad="38100" dist="38100" dir="2700000" algn="tl">
                    <a:srgbClr val="000000">
                      <a:alpha val="43137"/>
                    </a:srgbClr>
                  </a:outerShdw>
                </a:effectLst>
              </a:rPr>
              <a:t> Statement</a:t>
            </a:r>
          </a:p>
          <a:p>
            <a:pPr marL="0" indent="0" algn="ctr">
              <a:buNone/>
            </a:pPr>
            <a:r>
              <a:rPr lang="en-US" dirty="0"/>
              <a:t>“Even It Out”</a:t>
            </a:r>
          </a:p>
          <a:p>
            <a:r>
              <a:rPr lang="en-US" dirty="0"/>
              <a:t>Input a number from the user</a:t>
            </a:r>
          </a:p>
          <a:p>
            <a:r>
              <a:rPr lang="en-US" dirty="0"/>
              <a:t>Determine if the number is odd or even utilizing the “mod” operator</a:t>
            </a:r>
            <a:r>
              <a:rPr lang="en-US" baseline="30000" dirty="0"/>
              <a:t>1</a:t>
            </a:r>
            <a:r>
              <a:rPr lang="en-US" dirty="0"/>
              <a:t> </a:t>
            </a:r>
          </a:p>
          <a:p>
            <a:r>
              <a:rPr lang="en-US" dirty="0"/>
              <a:t>Utilizing an IF-ELSE statement:</a:t>
            </a:r>
          </a:p>
          <a:p>
            <a:pPr lvl="1"/>
            <a:r>
              <a:rPr lang="en-US" dirty="0"/>
              <a:t>If the number is odd, multiply the number by 2, store the result in the original variable, and print the new number</a:t>
            </a:r>
          </a:p>
          <a:p>
            <a:pPr lvl="1"/>
            <a:r>
              <a:rPr lang="en-US" dirty="0"/>
              <a:t>If the number is even, say so</a:t>
            </a:r>
          </a:p>
          <a:p>
            <a:r>
              <a:rPr lang="en-US" dirty="0">
                <a:effectLst>
                  <a:outerShdw blurRad="38100" dist="38100" dir="2700000" algn="tl">
                    <a:srgbClr val="000000">
                      <a:alpha val="43137"/>
                    </a:srgbClr>
                  </a:outerShdw>
                </a:effectLst>
              </a:rPr>
              <a:t>BONUS:</a:t>
            </a:r>
            <a:r>
              <a:rPr lang="en-US" dirty="0"/>
              <a:t>  Determine if the number is odd or even utilizing a bitwise operator</a:t>
            </a:r>
            <a:r>
              <a:rPr lang="en-US" baseline="30000" dirty="0"/>
              <a:t>2</a:t>
            </a:r>
            <a:r>
              <a:rPr lang="en-US" dirty="0"/>
              <a:t> instead</a:t>
            </a:r>
          </a:p>
          <a:p>
            <a:endParaRPr lang="en-US" dirty="0"/>
          </a:p>
          <a:p>
            <a:endParaRPr lang="en-US" dirty="0"/>
          </a:p>
        </p:txBody>
      </p:sp>
      <p:sp>
        <p:nvSpPr>
          <p:cNvPr id="5" name="TextBox 4"/>
          <p:cNvSpPr txBox="1"/>
          <p:nvPr/>
        </p:nvSpPr>
        <p:spPr>
          <a:xfrm>
            <a:off x="-533400" y="6182411"/>
            <a:ext cx="10210800" cy="400110"/>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is </a:t>
            </a:r>
            <a:r>
              <a:rPr lang="en-US" sz="1000" b="1" i="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the most efficient method</a:t>
            </a:r>
          </a:p>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a:t>
            </a:r>
            <a:r>
              <a:rPr lang="en-US" sz="1000" b="1" i="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IS</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the most efficient method</a:t>
            </a:r>
          </a:p>
        </p:txBody>
      </p:sp>
    </p:spTree>
    <p:extLst>
      <p:ext uri="{BB962C8B-B14F-4D97-AF65-F5344CB8AC3E}">
        <p14:creationId xmlns:p14="http://schemas.microsoft.com/office/powerpoint/2010/main" val="365105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IF-ELSE</a:t>
            </a:r>
            <a:r>
              <a:rPr lang="en-US" dirty="0">
                <a:effectLst>
                  <a:outerShdw blurRad="38100" dist="38100" dir="2700000" algn="tl">
                    <a:srgbClr val="000000">
                      <a:alpha val="43137"/>
                    </a:srgbClr>
                  </a:outerShdw>
                </a:effectLst>
              </a:rPr>
              <a:t> Statement</a:t>
            </a:r>
          </a:p>
          <a:p>
            <a:pPr marL="0" indent="0" algn="ctr">
              <a:buNone/>
            </a:pPr>
            <a:r>
              <a:rPr lang="en-US" dirty="0"/>
              <a:t>“Negative, Ghost Rider…”</a:t>
            </a:r>
          </a:p>
          <a:p>
            <a:r>
              <a:rPr lang="en-US" dirty="0"/>
              <a:t>Initialize a </a:t>
            </a:r>
            <a:r>
              <a:rPr lang="en-US" dirty="0">
                <a:latin typeface="Courier New" panose="02070309020205020404" pitchFamily="49" charset="0"/>
                <a:cs typeface="Courier New" panose="02070309020205020404" pitchFamily="49" charset="0"/>
              </a:rPr>
              <a:t>signed </a:t>
            </a:r>
            <a:r>
              <a:rPr lang="en-US" dirty="0" err="1">
                <a:latin typeface="Courier New" panose="02070309020205020404" pitchFamily="49" charset="0"/>
                <a:cs typeface="Courier New" panose="02070309020205020404" pitchFamily="49" charset="0"/>
              </a:rPr>
              <a:t>int</a:t>
            </a:r>
            <a:r>
              <a:rPr lang="en-US" dirty="0"/>
              <a:t> to 0</a:t>
            </a:r>
          </a:p>
          <a:p>
            <a:r>
              <a:rPr lang="en-US" dirty="0"/>
              <a:t>Input a number from the user and store it in the </a:t>
            </a:r>
            <a:r>
              <a:rPr lang="en-US" dirty="0">
                <a:latin typeface="Courier New" panose="02070309020205020404" pitchFamily="49" charset="0"/>
                <a:cs typeface="Courier New" panose="02070309020205020404" pitchFamily="49" charset="0"/>
              </a:rPr>
              <a:t>signed </a:t>
            </a:r>
            <a:r>
              <a:rPr lang="en-US" dirty="0" err="1">
                <a:latin typeface="Courier New" panose="02070309020205020404" pitchFamily="49" charset="0"/>
                <a:cs typeface="Courier New" panose="02070309020205020404" pitchFamily="49" charset="0"/>
              </a:rPr>
              <a:t>int</a:t>
            </a:r>
            <a:endParaRPr lang="en-US" dirty="0"/>
          </a:p>
          <a:p>
            <a:r>
              <a:rPr lang="en-US" dirty="0"/>
              <a:t>Determine if the number is negative or positive utilizing a bitwise operator</a:t>
            </a:r>
          </a:p>
          <a:p>
            <a:r>
              <a:rPr lang="en-US" dirty="0"/>
              <a:t>Utilizing an IF-ELSE statement:</a:t>
            </a:r>
          </a:p>
          <a:p>
            <a:pPr lvl="1"/>
            <a:r>
              <a:rPr lang="en-US" dirty="0"/>
              <a:t>If the number is negative, say so</a:t>
            </a:r>
          </a:p>
          <a:p>
            <a:pPr lvl="1"/>
            <a:r>
              <a:rPr lang="en-US" dirty="0"/>
              <a:t>Otherwise, print the original value in binary, and use a bitwise operation to flip one bit to make it negative</a:t>
            </a:r>
          </a:p>
          <a:p>
            <a:r>
              <a:rPr lang="en-US" dirty="0"/>
              <a:t>Print the binary</a:t>
            </a:r>
          </a:p>
        </p:txBody>
      </p:sp>
    </p:spTree>
    <p:extLst>
      <p:ext uri="{BB962C8B-B14F-4D97-AF65-F5344CB8AC3E}">
        <p14:creationId xmlns:p14="http://schemas.microsoft.com/office/powerpoint/2010/main" val="187931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ELSE-IF</a:t>
            </a:r>
            <a:r>
              <a:rPr lang="en-US" dirty="0">
                <a:effectLst>
                  <a:outerShdw blurRad="38100" dist="38100" dir="2700000" algn="tl">
                    <a:srgbClr val="000000">
                      <a:alpha val="43137"/>
                    </a:srgbClr>
                  </a:outerShdw>
                </a:effectLst>
              </a:rPr>
              <a:t> Statement</a:t>
            </a:r>
          </a:p>
          <a:p>
            <a:r>
              <a:rPr lang="en-US" dirty="0"/>
              <a:t>An </a:t>
            </a:r>
            <a:r>
              <a:rPr lang="en-US" dirty="0">
                <a:latin typeface="Courier New" panose="02070309020205020404" pitchFamily="49" charset="0"/>
                <a:cs typeface="Courier New" panose="02070309020205020404" pitchFamily="49" charset="0"/>
              </a:rPr>
              <a:t>if</a:t>
            </a:r>
            <a:r>
              <a:rPr lang="en-US" dirty="0"/>
              <a:t> statement may also include multiple </a:t>
            </a:r>
            <a:r>
              <a:rPr lang="en-US" dirty="0">
                <a:latin typeface="Courier New" panose="02070309020205020404" pitchFamily="49" charset="0"/>
                <a:cs typeface="Courier New" panose="02070309020205020404" pitchFamily="49" charset="0"/>
              </a:rPr>
              <a:t>else</a:t>
            </a:r>
            <a:r>
              <a:rPr lang="en-US" dirty="0"/>
              <a:t> conditions</a:t>
            </a:r>
          </a:p>
          <a:p>
            <a:r>
              <a:rPr lang="en-US" dirty="0"/>
              <a:t>Tests an </a:t>
            </a:r>
            <a:r>
              <a:rPr lang="en-US" dirty="0">
                <a:latin typeface="Courier New" panose="02070309020205020404" pitchFamily="49" charset="0"/>
                <a:cs typeface="Courier New" panose="02070309020205020404" pitchFamily="49" charset="0"/>
              </a:rPr>
              <a:t>if</a:t>
            </a:r>
            <a:r>
              <a:rPr lang="en-US" dirty="0"/>
              <a:t> expression as TRUE or FALSE</a:t>
            </a:r>
          </a:p>
          <a:p>
            <a:r>
              <a:rPr lang="en-US" dirty="0"/>
              <a:t>When the expression is TRUE, the </a:t>
            </a:r>
            <a:r>
              <a:rPr lang="en-US" dirty="0">
                <a:latin typeface="Courier New" panose="02070309020205020404" pitchFamily="49" charset="0"/>
                <a:cs typeface="Courier New" panose="02070309020205020404" pitchFamily="49" charset="0"/>
              </a:rPr>
              <a:t>if</a:t>
            </a:r>
            <a:r>
              <a:rPr lang="en-US" dirty="0"/>
              <a:t> code block will be executed</a:t>
            </a:r>
          </a:p>
          <a:p>
            <a:r>
              <a:rPr lang="en-US" dirty="0"/>
              <a:t>When the expression is FALSE, the first </a:t>
            </a:r>
            <a:r>
              <a:rPr lang="en-US" dirty="0">
                <a:latin typeface="Courier New" panose="02070309020205020404" pitchFamily="49" charset="0"/>
                <a:cs typeface="Courier New" panose="02070309020205020404" pitchFamily="49" charset="0"/>
              </a:rPr>
              <a:t>else if</a:t>
            </a:r>
            <a:r>
              <a:rPr lang="en-US" dirty="0"/>
              <a:t> expression will be tested in turn</a:t>
            </a:r>
          </a:p>
          <a:p>
            <a:r>
              <a:rPr lang="en-US" dirty="0">
                <a:latin typeface="Courier New" panose="02070309020205020404" pitchFamily="49" charset="0"/>
                <a:cs typeface="Courier New" panose="02070309020205020404" pitchFamily="49" charset="0"/>
              </a:rPr>
              <a:t>else if</a:t>
            </a:r>
            <a:r>
              <a:rPr lang="en-US" dirty="0"/>
              <a:t> expressions are tested for TRUE in turn</a:t>
            </a:r>
          </a:p>
          <a:p>
            <a:r>
              <a:rPr lang="en-US" dirty="0"/>
              <a:t>The </a:t>
            </a:r>
            <a:r>
              <a:rPr lang="en-US" dirty="0">
                <a:latin typeface="Courier New" panose="02070309020205020404" pitchFamily="49" charset="0"/>
                <a:cs typeface="Courier New" panose="02070309020205020404" pitchFamily="49" charset="0"/>
              </a:rPr>
              <a:t>else</a:t>
            </a:r>
            <a:r>
              <a:rPr lang="en-US" dirty="0"/>
              <a:t> code block will be executed when the </a:t>
            </a:r>
            <a:r>
              <a:rPr lang="en-US" dirty="0">
                <a:latin typeface="Courier New" panose="02070309020205020404" pitchFamily="49" charset="0"/>
                <a:cs typeface="Courier New" panose="02070309020205020404" pitchFamily="49" charset="0"/>
              </a:rPr>
              <a:t>if</a:t>
            </a:r>
            <a:r>
              <a:rPr lang="en-US" dirty="0"/>
              <a:t> and all </a:t>
            </a:r>
            <a:r>
              <a:rPr lang="en-US" dirty="0">
                <a:latin typeface="Courier New" panose="02070309020205020404" pitchFamily="49" charset="0"/>
                <a:cs typeface="Courier New" panose="02070309020205020404" pitchFamily="49" charset="0"/>
              </a:rPr>
              <a:t>else if</a:t>
            </a:r>
            <a:r>
              <a:rPr lang="en-US" dirty="0"/>
              <a:t> conditions are evaluated to FALSE</a:t>
            </a:r>
          </a:p>
          <a:p>
            <a:endParaRPr lang="en-US" dirty="0"/>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141273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t>
            </a:r>
            <a:r>
              <a:rPr lang="en-US" dirty="0">
                <a:latin typeface="Courier New" panose="02070309020205020404" pitchFamily="49" charset="0"/>
                <a:cs typeface="Courier New" panose="02070309020205020404" pitchFamily="49" charset="0"/>
              </a:rPr>
              <a:t>if</a:t>
            </a:r>
            <a:r>
              <a:rPr lang="en-US" dirty="0"/>
              <a:t> statement may also check multiple conditions</a:t>
            </a:r>
          </a:p>
        </p:txBody>
      </p:sp>
      <p:sp>
        <p:nvSpPr>
          <p:cNvPr id="5"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ELSE-IF STATEMENT SYNTAX ////////</a:t>
            </a:r>
          </a:p>
          <a:p>
            <a:pPr marL="0" indent="0">
              <a:buNone/>
            </a:pPr>
            <a:r>
              <a:rPr lang="en-US" sz="1600" dirty="0">
                <a:latin typeface="Courier New" panose="02070309020205020404" pitchFamily="49" charset="0"/>
                <a:cs typeface="Courier New" panose="02070309020205020404" pitchFamily="49" charset="0"/>
              </a:rPr>
              <a:t>if (expression1)	</a:t>
            </a:r>
            <a:r>
              <a:rPr lang="en-US" sz="1600" dirty="0">
                <a:solidFill>
                  <a:schemeClr val="accent2">
                    <a:lumMod val="75000"/>
                  </a:schemeClr>
                </a:solidFill>
                <a:latin typeface="Courier New" panose="02070309020205020404" pitchFamily="49" charset="0"/>
                <a:cs typeface="Courier New" panose="02070309020205020404" pitchFamily="49" charset="0"/>
              </a:rPr>
              <a:t>// “expression1” is evaluated as true or false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lumMod val="75000"/>
                  </a:schemeClr>
                </a:solidFill>
                <a:latin typeface="Courier New" panose="02070309020205020404" pitchFamily="49" charset="0"/>
                <a:cs typeface="Courier New" panose="02070309020205020404" pitchFamily="49" charset="0"/>
              </a:rPr>
              <a:t>// Executed when “expression1” is true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(expression2)	</a:t>
            </a:r>
            <a:r>
              <a:rPr lang="en-US" sz="1600" dirty="0">
                <a:solidFill>
                  <a:schemeClr val="accent2"/>
                </a:solidFill>
                <a:latin typeface="Courier New" panose="02070309020205020404" pitchFamily="49" charset="0"/>
                <a:cs typeface="Courier New" panose="02070309020205020404" pitchFamily="49" charset="0"/>
              </a:rPr>
              <a:t>// “expression2” is evaluated as true or false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statement2;	</a:t>
            </a:r>
            <a:r>
              <a:rPr lang="en-US" sz="1600" dirty="0">
                <a:solidFill>
                  <a:schemeClr val="accent2"/>
                </a:solidFill>
                <a:latin typeface="Courier New" panose="02070309020205020404" pitchFamily="49" charset="0"/>
                <a:cs typeface="Courier New" panose="02070309020205020404" pitchFamily="49" charset="0"/>
              </a:rPr>
              <a:t>// Executed when “expression2” is true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a:t>
            </a:r>
            <a:r>
              <a:rPr lang="en-US" sz="1600" dirty="0">
                <a:solidFill>
                  <a:schemeClr val="accent2"/>
                </a:solidFill>
                <a:latin typeface="Courier New" panose="02070309020205020404" pitchFamily="49" charset="0"/>
                <a:cs typeface="Courier New" panose="02070309020205020404" pitchFamily="49" charset="0"/>
              </a:rPr>
              <a:t>// Fallback block</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statement3;	</a:t>
            </a:r>
            <a:r>
              <a:rPr lang="en-US" sz="1600" dirty="0">
                <a:solidFill>
                  <a:schemeClr val="accent2"/>
                </a:solidFill>
                <a:latin typeface="Courier New" panose="02070309020205020404" pitchFamily="49" charset="0"/>
                <a:cs typeface="Courier New" panose="02070309020205020404" pitchFamily="49" charset="0"/>
              </a:rPr>
              <a:t>// Executed when all previous IFs are false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“statement3” is executed only if </a:t>
            </a:r>
          </a:p>
          <a:p>
            <a:pPr marL="0" indent="0">
              <a:buNone/>
            </a:pPr>
            <a:r>
              <a:rPr lang="en-US" sz="1600" dirty="0">
                <a:solidFill>
                  <a:schemeClr val="accent2"/>
                </a:solidFill>
                <a:latin typeface="Courier New" panose="02070309020205020404" pitchFamily="49" charset="0"/>
                <a:cs typeface="Courier New" panose="02070309020205020404" pitchFamily="49" charset="0"/>
              </a:rPr>
              <a:t>	expression1 == 0 &amp;&amp; expression2 == 0	*/</a:t>
            </a: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Conditional Statements</a:t>
            </a: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ELSE-IF STATEMENT SYNTAX ////////</a:t>
            </a:r>
          </a:p>
          <a:p>
            <a:pPr marL="0" indent="0">
              <a:buNone/>
            </a:pPr>
            <a:r>
              <a:rPr lang="en-US" sz="1600" dirty="0">
                <a:latin typeface="Courier New" panose="02070309020205020404" pitchFamily="49" charset="0"/>
                <a:cs typeface="Courier New" panose="02070309020205020404" pitchFamily="49" charset="0"/>
              </a:rPr>
              <a:t>if (expression1)	</a:t>
            </a:r>
            <a:endParaRPr lang="en-US" sz="1600"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endParaRPr lang="en-US" sz="1600"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(expression2)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statement2;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statement3;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33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else-if</a:t>
            </a:r>
            <a:r>
              <a:rPr lang="en-US" dirty="0"/>
              <a:t> example</a:t>
            </a:r>
          </a:p>
        </p:txBody>
      </p:sp>
      <p:sp>
        <p:nvSpPr>
          <p:cNvPr id="4" name="Content Placeholder 2"/>
          <p:cNvSpPr txBox="1">
            <a:spLocks/>
          </p:cNvSpPr>
          <p:nvPr/>
        </p:nvSpPr>
        <p:spPr bwMode="auto">
          <a:xfrm>
            <a:off x="277615" y="1752600"/>
            <a:ext cx="8588771" cy="4800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ELSE-IF STATEMENT EXAMPLES ////////</a:t>
            </a:r>
          </a:p>
          <a:p>
            <a:pPr marL="0" indent="0">
              <a:buNone/>
            </a:pPr>
            <a:r>
              <a:rPr lang="en-US" sz="1600" dirty="0">
                <a:latin typeface="Courier New" panose="02070309020205020404" pitchFamily="49" charset="0"/>
                <a:cs typeface="Courier New" panose="02070309020205020404" pitchFamily="49" charset="0"/>
              </a:rPr>
              <a:t>if (i &gt; u)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printf(“I is greater than u. \n”);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(i &lt; u)</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printf(“U is greater than i. \n”);</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(“U and i are equal. \n”);</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Conditional Statements</a:t>
            </a:r>
          </a:p>
        </p:txBody>
      </p:sp>
      <p:sp>
        <p:nvSpPr>
          <p:cNvPr id="6" name="TextBox 5"/>
          <p:cNvSpPr txBox="1"/>
          <p:nvPr/>
        </p:nvSpPr>
        <p:spPr>
          <a:xfrm>
            <a:off x="-533400" y="6208776"/>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Don’t leave </a:t>
            </a:r>
            <a:r>
              <a:rPr lang="en-US"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ELSE-IF</a:t>
            </a: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 statements unwrapped</a:t>
            </a:r>
          </a:p>
        </p:txBody>
      </p:sp>
    </p:spTree>
    <p:extLst>
      <p:ext uri="{BB962C8B-B14F-4D97-AF65-F5344CB8AC3E}">
        <p14:creationId xmlns:p14="http://schemas.microsoft.com/office/powerpoint/2010/main" val="312052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ELSE-IF</a:t>
            </a:r>
            <a:r>
              <a:rPr lang="en-US" dirty="0">
                <a:effectLst>
                  <a:outerShdw blurRad="38100" dist="38100" dir="2700000" algn="tl">
                    <a:srgbClr val="000000">
                      <a:alpha val="43137"/>
                    </a:srgbClr>
                  </a:outerShdw>
                </a:effectLst>
              </a:rPr>
              <a:t> Statement</a:t>
            </a:r>
          </a:p>
          <a:p>
            <a:pPr marL="0" indent="0" algn="ctr">
              <a:buNone/>
            </a:pPr>
            <a:r>
              <a:rPr lang="en-US" dirty="0"/>
              <a:t>“What’s the Difference?”</a:t>
            </a:r>
          </a:p>
          <a:p>
            <a:r>
              <a:rPr lang="en-US" dirty="0"/>
              <a:t>Initialize three (and only three) </a:t>
            </a:r>
            <a:r>
              <a:rPr lang="en-US" dirty="0" err="1">
                <a:latin typeface="Courier New" panose="02070309020205020404" pitchFamily="49" charset="0"/>
                <a:cs typeface="Courier New" panose="02070309020205020404" pitchFamily="49" charset="0"/>
              </a:rPr>
              <a:t>int</a:t>
            </a:r>
            <a:r>
              <a:rPr lang="en-US" dirty="0"/>
              <a:t> variables to 0</a:t>
            </a:r>
          </a:p>
          <a:p>
            <a:r>
              <a:rPr lang="en-US" dirty="0"/>
              <a:t>Safely scan user input into the variable #1 and #2 utilizing a single line</a:t>
            </a:r>
          </a:p>
          <a:p>
            <a:r>
              <a:rPr lang="en-US" dirty="0"/>
              <a:t>Using a single ELSE-IF statement:</a:t>
            </a:r>
          </a:p>
          <a:p>
            <a:pPr lvl="1"/>
            <a:r>
              <a:rPr lang="en-US" dirty="0"/>
              <a:t>If variable #1 is equal to variable #2, assign 0 to variable #3 </a:t>
            </a:r>
          </a:p>
          <a:p>
            <a:pPr lvl="1"/>
            <a:r>
              <a:rPr lang="en-US" dirty="0"/>
              <a:t>Otherwise, subtract the smallest from the largest (e.g., 3 – 2, 42 – </a:t>
            </a:r>
            <a:r>
              <a:rPr lang="en-US" baseline="30000" dirty="0"/>
              <a:t>–</a:t>
            </a:r>
            <a:r>
              <a:rPr lang="en-US" dirty="0"/>
              <a:t>455, </a:t>
            </a:r>
            <a:r>
              <a:rPr lang="en-US" baseline="30000" dirty="0"/>
              <a:t>–</a:t>
            </a:r>
            <a:r>
              <a:rPr lang="en-US" dirty="0"/>
              <a:t>11 – </a:t>
            </a:r>
            <a:r>
              <a:rPr lang="en-US" baseline="30000" dirty="0"/>
              <a:t>–</a:t>
            </a:r>
            <a:r>
              <a:rPr lang="en-US" dirty="0"/>
              <a:t>1337) and assign the result to variable #3</a:t>
            </a:r>
          </a:p>
          <a:p>
            <a:r>
              <a:rPr lang="en-US" dirty="0"/>
              <a:t>Print the value of variable #3 if it is positive, otherwise print an error</a:t>
            </a:r>
          </a:p>
        </p:txBody>
      </p:sp>
    </p:spTree>
    <p:extLst>
      <p:ext uri="{BB962C8B-B14F-4D97-AF65-F5344CB8AC3E}">
        <p14:creationId xmlns:p14="http://schemas.microsoft.com/office/powerpoint/2010/main" val="283707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ELSE-IF</a:t>
            </a:r>
            <a:r>
              <a:rPr lang="en-US" dirty="0">
                <a:effectLst>
                  <a:outerShdw blurRad="38100" dist="38100" dir="2700000" algn="tl">
                    <a:srgbClr val="000000">
                      <a:alpha val="43137"/>
                    </a:srgbClr>
                  </a:outerShdw>
                </a:effectLst>
              </a:rPr>
              <a:t> Statement</a:t>
            </a:r>
          </a:p>
          <a:p>
            <a:pPr marL="0" indent="0" algn="ctr">
              <a:buNone/>
            </a:pPr>
            <a:r>
              <a:rPr lang="en-US" dirty="0"/>
              <a:t>Swap the Largest Number</a:t>
            </a:r>
          </a:p>
          <a:p>
            <a:r>
              <a:rPr lang="en-US" dirty="0"/>
              <a:t>Initialize three (and only three) </a:t>
            </a:r>
            <a:r>
              <a:rPr lang="en-US" dirty="0">
                <a:latin typeface="Courier New" panose="02070309020205020404" pitchFamily="49" charset="0"/>
                <a:cs typeface="Courier New" panose="02070309020205020404" pitchFamily="49" charset="0"/>
              </a:rPr>
              <a:t>unsigned </a:t>
            </a:r>
            <a:r>
              <a:rPr lang="en-US" dirty="0" err="1">
                <a:latin typeface="Courier New" panose="02070309020205020404" pitchFamily="49" charset="0"/>
                <a:cs typeface="Courier New" panose="02070309020205020404" pitchFamily="49" charset="0"/>
              </a:rPr>
              <a:t>int</a:t>
            </a:r>
            <a:r>
              <a:rPr lang="en-US" dirty="0"/>
              <a:t> variables to 0</a:t>
            </a:r>
          </a:p>
          <a:p>
            <a:r>
              <a:rPr lang="en-US" dirty="0"/>
              <a:t>Safely scan user input into the variable #1 and #2 utilizing a single line</a:t>
            </a:r>
          </a:p>
          <a:p>
            <a:r>
              <a:rPr lang="en-US" dirty="0"/>
              <a:t>Using a single ELSE-IF statement:</a:t>
            </a:r>
          </a:p>
          <a:p>
            <a:pPr lvl="1"/>
            <a:r>
              <a:rPr lang="en-US" dirty="0"/>
              <a:t>If variable #1 is equal to variable #2, print an error </a:t>
            </a:r>
          </a:p>
          <a:p>
            <a:pPr lvl="1"/>
            <a:r>
              <a:rPr lang="en-US" dirty="0"/>
              <a:t>Otherwise, exchange the value of the largest variable with variable #3 while preserving the other value</a:t>
            </a:r>
          </a:p>
          <a:p>
            <a:r>
              <a:rPr lang="en-US" dirty="0"/>
              <a:t>Print the values of all three variables if the sum of the three variables is greater than 2 regardless of the previous ELSE-IF statement</a:t>
            </a:r>
          </a:p>
          <a:p>
            <a:endParaRPr lang="en-US" dirty="0"/>
          </a:p>
        </p:txBody>
      </p:sp>
    </p:spTree>
    <p:extLst>
      <p:ext uri="{BB962C8B-B14F-4D97-AF65-F5344CB8AC3E}">
        <p14:creationId xmlns:p14="http://schemas.microsoft.com/office/powerpoint/2010/main" val="219854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Statements and Blocks</a:t>
            </a:r>
          </a:p>
          <a:p>
            <a:r>
              <a:rPr lang="en-US" dirty="0"/>
              <a:t>Conditional Statements</a:t>
            </a:r>
          </a:p>
          <a:p>
            <a:r>
              <a:rPr lang="en-US" dirty="0"/>
              <a:t>Loops</a:t>
            </a:r>
          </a:p>
          <a:p>
            <a:r>
              <a:rPr lang="en-US" dirty="0"/>
              <a:t>Nested Control Flow</a:t>
            </a:r>
          </a:p>
        </p:txBody>
      </p:sp>
    </p:spTree>
    <p:extLst>
      <p:ext uri="{BB962C8B-B14F-4D97-AF65-F5344CB8AC3E}">
        <p14:creationId xmlns:p14="http://schemas.microsoft.com/office/powerpoint/2010/main" val="2838264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SWITCH</a:t>
            </a:r>
            <a:r>
              <a:rPr lang="en-US" dirty="0">
                <a:effectLst>
                  <a:outerShdw blurRad="38100" dist="38100" dir="2700000" algn="tl">
                    <a:srgbClr val="000000">
                      <a:alpha val="43137"/>
                    </a:srgbClr>
                  </a:outerShdw>
                </a:effectLst>
              </a:rPr>
              <a:t> Statement</a:t>
            </a:r>
          </a:p>
          <a:p>
            <a:r>
              <a:rPr lang="en-US" dirty="0">
                <a:latin typeface="Courier New" panose="02070309020205020404" pitchFamily="49" charset="0"/>
                <a:cs typeface="Courier New" panose="02070309020205020404" pitchFamily="49" charset="0"/>
              </a:rPr>
              <a:t>switch</a:t>
            </a:r>
            <a:r>
              <a:rPr lang="en-US" dirty="0"/>
              <a:t> statements also create conditional jumps</a:t>
            </a:r>
          </a:p>
          <a:p>
            <a:r>
              <a:rPr lang="en-US" dirty="0"/>
              <a:t>Tests an expression or variable against cases</a:t>
            </a:r>
          </a:p>
          <a:p>
            <a:r>
              <a:rPr lang="en-US" dirty="0"/>
              <a:t>When the variable is equivalent to a case, the following statements will execute until a </a:t>
            </a:r>
            <a:r>
              <a:rPr lang="en-US" dirty="0">
                <a:latin typeface="Courier New" panose="02070309020205020404" pitchFamily="49" charset="0"/>
                <a:cs typeface="Courier New" panose="02070309020205020404" pitchFamily="49" charset="0"/>
              </a:rPr>
              <a:t>break</a:t>
            </a:r>
            <a:r>
              <a:rPr lang="en-US" dirty="0"/>
              <a:t> </a:t>
            </a:r>
          </a:p>
          <a:p>
            <a:r>
              <a:rPr lang="en-US" dirty="0">
                <a:latin typeface="Courier New" panose="02070309020205020404" pitchFamily="49" charset="0"/>
                <a:cs typeface="Courier New" panose="02070309020205020404" pitchFamily="49" charset="0"/>
              </a:rPr>
              <a:t>break</a:t>
            </a:r>
            <a:r>
              <a:rPr lang="en-US" dirty="0"/>
              <a:t> statements, while optional, can be used to end cases</a:t>
            </a:r>
          </a:p>
          <a:p>
            <a:r>
              <a:rPr lang="en-US" dirty="0"/>
              <a:t>A </a:t>
            </a:r>
            <a:r>
              <a:rPr lang="en-US" dirty="0">
                <a:latin typeface="Courier New" panose="02070309020205020404" pitchFamily="49" charset="0"/>
                <a:cs typeface="Courier New" panose="02070309020205020404" pitchFamily="49" charset="0"/>
              </a:rPr>
              <a:t>switch</a:t>
            </a:r>
            <a:r>
              <a:rPr lang="en-US" dirty="0"/>
              <a:t> case that does not end in a </a:t>
            </a:r>
            <a:r>
              <a:rPr lang="en-US" dirty="0">
                <a:latin typeface="Courier New" panose="02070309020205020404" pitchFamily="49" charset="0"/>
                <a:cs typeface="Courier New" panose="02070309020205020404" pitchFamily="49" charset="0"/>
              </a:rPr>
              <a:t>break</a:t>
            </a:r>
            <a:r>
              <a:rPr lang="en-US" dirty="0"/>
              <a:t> statement will “fall through” and execute the following cases</a:t>
            </a:r>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79145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STATEMENT SYNTAX ////////</a:t>
            </a:r>
          </a:p>
          <a:p>
            <a:pPr marL="0" indent="0">
              <a:buNone/>
            </a:pPr>
            <a:r>
              <a:rPr lang="en-US" sz="1600" dirty="0">
                <a:latin typeface="Courier New" panose="02070309020205020404" pitchFamily="49" charset="0"/>
                <a:cs typeface="Courier New" panose="02070309020205020404" pitchFamily="49" charset="0"/>
              </a:rPr>
              <a:t>switch (variable)		</a:t>
            </a:r>
            <a:r>
              <a:rPr lang="en-US" sz="1600" dirty="0">
                <a:solidFill>
                  <a:schemeClr val="accent2"/>
                </a:solidFill>
                <a:latin typeface="Courier New" panose="02070309020205020404" pitchFamily="49" charset="0"/>
                <a:cs typeface="Courier New" panose="02070309020205020404" pitchFamily="49" charset="0"/>
              </a:rPr>
              <a:t>// “variable” is tested against values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constant1:	</a:t>
            </a:r>
            <a:r>
              <a:rPr lang="en-US" sz="1600" dirty="0">
                <a:solidFill>
                  <a:schemeClr val="accent2"/>
                </a:solidFill>
                <a:latin typeface="Courier New" panose="02070309020205020404" pitchFamily="49" charset="0"/>
                <a:cs typeface="Courier New" panose="02070309020205020404" pitchFamily="49" charset="0"/>
              </a:rPr>
              <a:t>// if (variable == constant1)…</a:t>
            </a: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solidFill>
                <a:latin typeface="Courier New" panose="02070309020205020404" pitchFamily="49" charset="0"/>
                <a:cs typeface="Courier New" panose="02070309020205020404" pitchFamily="49" charset="0"/>
              </a:rPr>
              <a:t>// …{statement1;}</a:t>
            </a:r>
          </a:p>
          <a:p>
            <a:pPr marL="0" indent="0">
              <a:buNone/>
            </a:pPr>
            <a:r>
              <a:rPr lang="en-US" sz="1600" dirty="0">
                <a:latin typeface="Courier New" panose="02070309020205020404" pitchFamily="49" charset="0"/>
                <a:cs typeface="Courier New" panose="02070309020205020404" pitchFamily="49" charset="0"/>
              </a:rPr>
              <a:t>		break;		</a:t>
            </a:r>
            <a:r>
              <a:rPr lang="en-US" sz="1600" dirty="0">
                <a:solidFill>
                  <a:schemeClr val="accent2"/>
                </a:solidFill>
                <a:latin typeface="Courier New" panose="02070309020205020404" pitchFamily="49" charset="0"/>
                <a:cs typeface="Courier New" panose="02070309020205020404" pitchFamily="49" charset="0"/>
              </a:rPr>
              <a:t>// Optional; Exits if case is met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case constant2:	</a:t>
            </a:r>
            <a:r>
              <a:rPr lang="en-US" sz="1600" dirty="0">
                <a:solidFill>
                  <a:schemeClr val="accent2"/>
                </a:solidFill>
                <a:latin typeface="Courier New" panose="02070309020205020404" pitchFamily="49" charset="0"/>
                <a:cs typeface="Courier New" panose="02070309020205020404" pitchFamily="49" charset="0"/>
              </a:rPr>
              <a:t>// if (variable == constant2)…</a:t>
            </a:r>
          </a:p>
          <a:p>
            <a:pPr marL="0" indent="0">
              <a:buNone/>
            </a:pPr>
            <a:r>
              <a:rPr lang="en-US" sz="1600" dirty="0">
                <a:latin typeface="Courier New" panose="02070309020205020404" pitchFamily="49" charset="0"/>
                <a:cs typeface="Courier New" panose="02070309020205020404" pitchFamily="49" charset="0"/>
              </a:rPr>
              <a:t>		statement2; 	</a:t>
            </a:r>
            <a:r>
              <a:rPr lang="en-US" sz="1600" dirty="0">
                <a:solidFill>
                  <a:schemeClr val="accent2"/>
                </a:solidFill>
                <a:latin typeface="Courier New" panose="02070309020205020404" pitchFamily="49" charset="0"/>
                <a:cs typeface="Courier New" panose="02070309020205020404" pitchFamily="49" charset="0"/>
              </a:rPr>
              <a:t>// …{statement2;}</a:t>
            </a:r>
          </a:p>
          <a:p>
            <a:pPr marL="0" indent="0">
              <a:buNone/>
            </a:pPr>
            <a:r>
              <a:rPr lang="en-US" sz="1600" dirty="0">
                <a:latin typeface="Courier New" panose="02070309020205020404" pitchFamily="49" charset="0"/>
                <a:cs typeface="Courier New" panose="02070309020205020404" pitchFamily="49" charset="0"/>
              </a:rPr>
              <a:t>		break;		</a:t>
            </a:r>
            <a:r>
              <a:rPr lang="en-US" sz="1600" dirty="0">
                <a:solidFill>
                  <a:schemeClr val="accent2"/>
                </a:solidFill>
                <a:latin typeface="Courier New" panose="02070309020205020404" pitchFamily="49" charset="0"/>
                <a:cs typeface="Courier New" panose="02070309020205020404" pitchFamily="49" charset="0"/>
              </a:rPr>
              <a:t>// Optional; Exits if case is met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default:		</a:t>
            </a:r>
            <a:r>
              <a:rPr lang="en-US" sz="1600" dirty="0">
                <a:solidFill>
                  <a:schemeClr val="accent2"/>
                </a:solidFill>
                <a:latin typeface="Courier New" panose="02070309020205020404" pitchFamily="49" charset="0"/>
                <a:cs typeface="Courier New" panose="02070309020205020404" pitchFamily="49" charset="0"/>
              </a:rPr>
              <a:t>// Optional; If no case is met…</a:t>
            </a:r>
          </a:p>
          <a:p>
            <a:pPr marL="0" indent="0">
              <a:buNone/>
            </a:pPr>
            <a:r>
              <a:rPr lang="en-US" sz="1600" dirty="0">
                <a:latin typeface="Courier New" panose="02070309020205020404" pitchFamily="49" charset="0"/>
                <a:cs typeface="Courier New" panose="02070309020205020404" pitchFamily="49" charset="0"/>
              </a:rPr>
              <a:t>		statement3; 	</a:t>
            </a:r>
            <a:r>
              <a:rPr lang="en-US" sz="1600" dirty="0">
                <a:solidFill>
                  <a:schemeClr val="accent2"/>
                </a:solidFill>
                <a:latin typeface="Courier New" panose="02070309020205020404" pitchFamily="49" charset="0"/>
                <a:cs typeface="Courier New" panose="02070309020205020404" pitchFamily="49" charset="0"/>
              </a:rPr>
              <a:t>// …{statement3;}</a:t>
            </a:r>
          </a:p>
          <a:p>
            <a:pPr marL="0" indent="0">
              <a:buNone/>
            </a:pPr>
            <a:r>
              <a:rPr lang="en-US" sz="1600" dirty="0">
                <a:latin typeface="Courier New" panose="02070309020205020404" pitchFamily="49" charset="0"/>
                <a:cs typeface="Courier New" panose="02070309020205020404" pitchFamily="49" charset="0"/>
              </a:rPr>
              <a:t>		break;		</a:t>
            </a:r>
            <a:r>
              <a:rPr lang="en-US" sz="1600" dirty="0">
                <a:solidFill>
                  <a:schemeClr val="accent2"/>
                </a:solidFill>
                <a:latin typeface="Courier New" panose="02070309020205020404" pitchFamily="49" charset="0"/>
                <a:cs typeface="Courier New" panose="02070309020205020404" pitchFamily="49" charset="0"/>
              </a:rPr>
              <a:t>// Optional; Exits if case is met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rgbClr val="FF0000"/>
              </a:solidFill>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STATEMENT SYNTAX ////////</a:t>
            </a:r>
          </a:p>
          <a:p>
            <a:pPr marL="0" indent="0">
              <a:buNone/>
            </a:pPr>
            <a:r>
              <a:rPr lang="en-US" sz="1600" dirty="0">
                <a:latin typeface="Courier New" panose="02070309020205020404" pitchFamily="49" charset="0"/>
                <a:cs typeface="Courier New" panose="02070309020205020404" pitchFamily="49" charset="0"/>
              </a:rPr>
              <a:t>switch (variable)		</a:t>
            </a:r>
            <a:endParaRPr lang="en-US" sz="1600"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constant1:	</a:t>
            </a:r>
          </a:p>
          <a:p>
            <a:pPr marL="0" indent="0">
              <a:buNone/>
            </a:pPr>
            <a:r>
              <a:rPr lang="en-US" sz="1600" dirty="0">
                <a:latin typeface="Courier New" panose="02070309020205020404" pitchFamily="49" charset="0"/>
                <a:cs typeface="Courier New" panose="02070309020205020404" pitchFamily="49" charset="0"/>
              </a:rPr>
              <a:t>		statement1;	</a:t>
            </a:r>
          </a:p>
          <a:p>
            <a:pPr marL="0" indent="0">
              <a:buNone/>
            </a:pPr>
            <a:r>
              <a:rPr lang="en-US" sz="1600" dirty="0">
                <a:latin typeface="Courier New" panose="02070309020205020404" pitchFamily="49" charset="0"/>
                <a:cs typeface="Courier New" panose="02070309020205020404" pitchFamily="49" charset="0"/>
              </a:rPr>
              <a:t>		break;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case constant2:	</a:t>
            </a:r>
          </a:p>
          <a:p>
            <a:pPr marL="0" indent="0">
              <a:buNone/>
            </a:pPr>
            <a:r>
              <a:rPr lang="en-US" sz="1600" dirty="0">
                <a:latin typeface="Courier New" panose="02070309020205020404" pitchFamily="49" charset="0"/>
                <a:cs typeface="Courier New" panose="02070309020205020404" pitchFamily="49" charset="0"/>
              </a:rPr>
              <a:t>		statement2; 	</a:t>
            </a:r>
          </a:p>
          <a:p>
            <a:pPr marL="0" indent="0">
              <a:buNone/>
            </a:pPr>
            <a:r>
              <a:rPr lang="en-US" sz="1600" dirty="0">
                <a:latin typeface="Courier New" panose="02070309020205020404" pitchFamily="49" charset="0"/>
                <a:cs typeface="Courier New" panose="02070309020205020404" pitchFamily="49" charset="0"/>
              </a:rPr>
              <a:t>		break;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default:		</a:t>
            </a:r>
          </a:p>
          <a:p>
            <a:pPr marL="0" indent="0">
              <a:buNone/>
            </a:pPr>
            <a:r>
              <a:rPr lang="en-US" sz="1600" dirty="0">
                <a:latin typeface="Courier New" panose="02070309020205020404" pitchFamily="49" charset="0"/>
                <a:cs typeface="Courier New" panose="02070309020205020404" pitchFamily="49" charset="0"/>
              </a:rPr>
              <a:t>		statement3; 	</a:t>
            </a:r>
          </a:p>
          <a:p>
            <a:pPr marL="0" indent="0">
              <a:buNone/>
            </a:pPr>
            <a:r>
              <a:rPr lang="en-US" sz="1600" dirty="0">
                <a:latin typeface="Courier New" panose="02070309020205020404" pitchFamily="49" charset="0"/>
                <a:cs typeface="Courier New" panose="02070309020205020404" pitchFamily="49" charset="0"/>
              </a:rPr>
              <a:t>		break;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rgbClr val="FF00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switch</a:t>
            </a:r>
            <a:r>
              <a:rPr lang="en-US" dirty="0"/>
              <a:t> statements also create conditional jumps</a:t>
            </a:r>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16327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switch</a:t>
            </a:r>
            <a:r>
              <a:rPr lang="en-US" dirty="0"/>
              <a:t> statements also create conditional jumps</a:t>
            </a: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STATEMENT EXAMPLES ////////</a:t>
            </a:r>
          </a:p>
          <a:p>
            <a:pPr marL="0" indent="0">
              <a:buNone/>
            </a:pPr>
            <a:r>
              <a:rPr lang="en-US" sz="1600" dirty="0">
                <a:latin typeface="Courier New" panose="02070309020205020404" pitchFamily="49" charset="0"/>
                <a:cs typeface="Courier New" panose="02070309020205020404" pitchFamily="49" charset="0"/>
              </a:rPr>
              <a:t>switch (</a:t>
            </a:r>
            <a:r>
              <a:rPr lang="en-US" sz="1600" dirty="0" err="1">
                <a:latin typeface="Courier New" panose="02070309020205020404" pitchFamily="49" charset="0"/>
                <a:cs typeface="Courier New" panose="02070309020205020404" pitchFamily="49" charset="0"/>
              </a:rPr>
              <a:t>binaryInput</a:t>
            </a:r>
            <a:r>
              <a:rPr lang="en-US" sz="1600" dirty="0">
                <a:latin typeface="Courier New" panose="02070309020205020404" pitchFamily="49" charset="0"/>
                <a:cs typeface="Courier New" panose="02070309020205020404" pitchFamily="49" charset="0"/>
              </a:rPr>
              <a:t>)		</a:t>
            </a:r>
            <a:endParaRPr lang="en-US" sz="1600" dirty="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1: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 TRUE \n”, </a:t>
            </a:r>
            <a:r>
              <a:rPr lang="en-US" sz="1600" dirty="0" err="1">
                <a:latin typeface="Courier New" panose="02070309020205020404" pitchFamily="49" charset="0"/>
                <a:cs typeface="Courier New" panose="02070309020205020404" pitchFamily="49" charset="0"/>
              </a:rPr>
              <a:t>binaryInput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break;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case 0: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 FALSE \n”, </a:t>
            </a:r>
            <a:r>
              <a:rPr lang="en-US" sz="1600" dirty="0" err="1">
                <a:latin typeface="Courier New" panose="02070309020205020404" pitchFamily="49" charset="0"/>
                <a:cs typeface="Courier New" panose="02070309020205020404" pitchFamily="49" charset="0"/>
              </a:rPr>
              <a:t>binaryInput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break;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default: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(“Something has gone wrong. \n”); 	</a:t>
            </a:r>
          </a:p>
          <a:p>
            <a:pPr marL="0" indent="0">
              <a:buNone/>
            </a:pPr>
            <a:r>
              <a:rPr lang="en-US" sz="1600" dirty="0">
                <a:latin typeface="Courier New" panose="02070309020205020404" pitchFamily="49" charset="0"/>
                <a:cs typeface="Courier New" panose="02070309020205020404" pitchFamily="49" charset="0"/>
              </a:rPr>
              <a:t>		break;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rgbClr val="FF0000"/>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243598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SWITCH</a:t>
            </a:r>
            <a:r>
              <a:rPr lang="en-US" dirty="0">
                <a:effectLst>
                  <a:outerShdw blurRad="38100" dist="38100" dir="2700000" algn="tl">
                    <a:srgbClr val="000000">
                      <a:alpha val="43137"/>
                    </a:srgbClr>
                  </a:outerShdw>
                </a:effectLst>
              </a:rPr>
              <a:t> Statement</a:t>
            </a:r>
          </a:p>
          <a:p>
            <a:pPr marL="0" indent="0" algn="ctr">
              <a:buNone/>
            </a:pPr>
            <a:r>
              <a:rPr lang="en-US" dirty="0"/>
              <a:t>“May I see a menu?”</a:t>
            </a:r>
          </a:p>
          <a:p>
            <a:r>
              <a:rPr lang="en-US" dirty="0"/>
              <a:t>Input an integer from the user</a:t>
            </a:r>
          </a:p>
          <a:p>
            <a:r>
              <a:rPr lang="en-US" dirty="0"/>
              <a:t>Create a menu allowing the user to:</a:t>
            </a:r>
          </a:p>
          <a:p>
            <a:pPr lvl="1"/>
            <a:r>
              <a:rPr lang="en-US" dirty="0"/>
              <a:t>Print their input as Binary</a:t>
            </a:r>
          </a:p>
          <a:p>
            <a:pPr lvl="1"/>
            <a:r>
              <a:rPr lang="en-US" dirty="0"/>
              <a:t>Print their input as Octal</a:t>
            </a:r>
          </a:p>
          <a:p>
            <a:pPr lvl="1"/>
            <a:r>
              <a:rPr lang="en-US" dirty="0"/>
              <a:t>Print their input as Decimal</a:t>
            </a:r>
          </a:p>
          <a:p>
            <a:pPr lvl="1"/>
            <a:r>
              <a:rPr lang="en-US" dirty="0"/>
              <a:t>Print their input as Hexadecimal</a:t>
            </a:r>
          </a:p>
          <a:p>
            <a:pPr lvl="1"/>
            <a:r>
              <a:rPr lang="en-US" dirty="0"/>
              <a:t>Print their input as a Character</a:t>
            </a:r>
          </a:p>
          <a:p>
            <a:pPr lvl="1"/>
            <a:r>
              <a:rPr lang="en-US" dirty="0"/>
              <a:t>Input a new number</a:t>
            </a:r>
          </a:p>
          <a:p>
            <a:pPr lvl="1"/>
            <a:r>
              <a:rPr lang="en-US" dirty="0"/>
              <a:t>Exit</a:t>
            </a:r>
          </a:p>
          <a:p>
            <a:endParaRPr lang="en-US" dirty="0"/>
          </a:p>
        </p:txBody>
      </p:sp>
    </p:spTree>
    <p:extLst>
      <p:ext uri="{BB962C8B-B14F-4D97-AF65-F5344CB8AC3E}">
        <p14:creationId xmlns:p14="http://schemas.microsoft.com/office/powerpoint/2010/main" val="408063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SWITCH</a:t>
            </a:r>
            <a:r>
              <a:rPr lang="en-US" dirty="0">
                <a:effectLst>
                  <a:outerShdw blurRad="38100" dist="38100" dir="2700000" algn="tl">
                    <a:srgbClr val="000000">
                      <a:alpha val="43137"/>
                    </a:srgbClr>
                  </a:outerShdw>
                </a:effectLst>
              </a:rPr>
              <a:t> Statement</a:t>
            </a:r>
          </a:p>
          <a:p>
            <a:pPr marL="0" indent="0" algn="ctr">
              <a:buNone/>
            </a:pPr>
            <a:r>
              <a:rPr lang="en-US" dirty="0"/>
              <a:t>“Noah </a:t>
            </a:r>
            <a:r>
              <a:rPr lang="en-US" dirty="0" err="1"/>
              <a:t>Kuttler</a:t>
            </a:r>
            <a:r>
              <a:rPr lang="en-US" dirty="0"/>
              <a:t> is…”</a:t>
            </a:r>
          </a:p>
          <a:p>
            <a:r>
              <a:rPr lang="en-US" dirty="0"/>
              <a:t>Write a program that will evaluate a simple math formula</a:t>
            </a:r>
          </a:p>
          <a:p>
            <a:r>
              <a:rPr lang="en-US" dirty="0"/>
              <a:t>Input the formula with two integers separated by an arithmetic operator from one line                                       (e.g., 1 + 1, </a:t>
            </a:r>
            <a:r>
              <a:rPr lang="en-US" baseline="30000" dirty="0"/>
              <a:t>-</a:t>
            </a:r>
            <a:r>
              <a:rPr lang="en-US" dirty="0"/>
              <a:t>8 – 3, 2 * </a:t>
            </a:r>
            <a:r>
              <a:rPr lang="en-US" baseline="30000" dirty="0"/>
              <a:t>-</a:t>
            </a:r>
            <a:r>
              <a:rPr lang="en-US" dirty="0"/>
              <a:t>7, </a:t>
            </a:r>
            <a:r>
              <a:rPr lang="en-US" baseline="30000" dirty="0"/>
              <a:t>-</a:t>
            </a:r>
            <a:r>
              <a:rPr lang="en-US" dirty="0"/>
              <a:t>15 / </a:t>
            </a:r>
            <a:r>
              <a:rPr lang="en-US" baseline="30000" dirty="0"/>
              <a:t>-</a:t>
            </a:r>
            <a:r>
              <a:rPr lang="en-US" dirty="0"/>
              <a:t>4)</a:t>
            </a:r>
          </a:p>
          <a:p>
            <a:r>
              <a:rPr lang="en-US" dirty="0"/>
              <a:t>Use a switch statement to print the correct value using the operators as “cases”</a:t>
            </a:r>
          </a:p>
          <a:p>
            <a:r>
              <a:rPr lang="en-US" dirty="0"/>
              <a:t>Set the default condition to an error</a:t>
            </a:r>
          </a:p>
          <a:p>
            <a:r>
              <a:rPr lang="en-US" dirty="0"/>
              <a:t>Ensure any division provides a “double” answer to two decimal places</a:t>
            </a:r>
            <a:endParaRPr lang="en-US" dirty="0">
              <a:solidFill>
                <a:srgbClr val="FF0000"/>
              </a:solidFill>
            </a:endParaRPr>
          </a:p>
        </p:txBody>
      </p:sp>
      <p:sp>
        <p:nvSpPr>
          <p:cNvPr id="5" name="TextBox 4"/>
          <p:cNvSpPr txBox="1"/>
          <p:nvPr/>
        </p:nvSpPr>
        <p:spPr>
          <a:xfrm>
            <a:off x="-533400" y="6187069"/>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HINT: Scan the arithmetic operator as a char.</a:t>
            </a:r>
          </a:p>
        </p:txBody>
      </p:sp>
    </p:spTree>
    <p:extLst>
      <p:ext uri="{BB962C8B-B14F-4D97-AF65-F5344CB8AC3E}">
        <p14:creationId xmlns:p14="http://schemas.microsoft.com/office/powerpoint/2010/main" val="3041244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t>When do I use IF?</a:t>
            </a:r>
          </a:p>
          <a:p>
            <a:r>
              <a:rPr lang="en-US" dirty="0"/>
              <a:t>When do I use IF-ELSE?</a:t>
            </a:r>
          </a:p>
          <a:p>
            <a:r>
              <a:rPr lang="en-US" dirty="0"/>
              <a:t>When do I use ELSE-IF?</a:t>
            </a:r>
          </a:p>
          <a:p>
            <a:r>
              <a:rPr lang="en-US" dirty="0"/>
              <a:t>Why should I use SWITCH instead of ELSE-IF?</a:t>
            </a:r>
          </a:p>
          <a:p>
            <a:r>
              <a:rPr lang="en-US" dirty="0"/>
              <a:t>Why should I use ELSE-IF instead of SWITCH?</a:t>
            </a:r>
          </a:p>
          <a:p>
            <a:endParaRPr lang="en-US" dirty="0"/>
          </a:p>
        </p:txBody>
      </p:sp>
    </p:spTree>
    <p:extLst>
      <p:ext uri="{BB962C8B-B14F-4D97-AF65-F5344CB8AC3E}">
        <p14:creationId xmlns:p14="http://schemas.microsoft.com/office/powerpoint/2010/main" val="279944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t>When do I use IF?</a:t>
            </a:r>
          </a:p>
          <a:p>
            <a:pPr lvl="1"/>
            <a:r>
              <a:rPr lang="en-US" dirty="0">
                <a:solidFill>
                  <a:schemeClr val="accent2"/>
                </a:solidFill>
              </a:rPr>
              <a:t>Whenever you only have one condition to act on</a:t>
            </a:r>
          </a:p>
          <a:p>
            <a:r>
              <a:rPr lang="en-US" dirty="0">
                <a:solidFill>
                  <a:schemeClr val="accent3"/>
                </a:solidFill>
              </a:rPr>
              <a:t>When do I use IF-ELSE?</a:t>
            </a:r>
          </a:p>
          <a:p>
            <a:r>
              <a:rPr lang="en-US" dirty="0">
                <a:solidFill>
                  <a:schemeClr val="accent3"/>
                </a:solidFill>
              </a:rPr>
              <a:t>When do I use ELSE-IF?</a:t>
            </a:r>
          </a:p>
          <a:p>
            <a:r>
              <a:rPr lang="en-US" dirty="0">
                <a:solidFill>
                  <a:schemeClr val="accent3"/>
                </a:solidFill>
              </a:rPr>
              <a:t>Why should I use SWITCH instead of ELSE-IF?</a:t>
            </a:r>
          </a:p>
        </p:txBody>
      </p:sp>
      <p:sp>
        <p:nvSpPr>
          <p:cNvPr id="4" name="Content Placeholder 2"/>
          <p:cNvSpPr txBox="1">
            <a:spLocks/>
          </p:cNvSpPr>
          <p:nvPr/>
        </p:nvSpPr>
        <p:spPr bwMode="auto">
          <a:xfrm>
            <a:off x="277615" y="3505200"/>
            <a:ext cx="8588771" cy="3048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somethingIsTrue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then_do_this_thing</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One condition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I don’t want to do anything if it’s False */</a:t>
            </a:r>
          </a:p>
        </p:txBody>
      </p:sp>
    </p:spTree>
    <p:extLst>
      <p:ext uri="{BB962C8B-B14F-4D97-AF65-F5344CB8AC3E}">
        <p14:creationId xmlns:p14="http://schemas.microsoft.com/office/powerpoint/2010/main" val="393028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solidFill>
                  <a:schemeClr val="accent3"/>
                </a:solidFill>
              </a:rPr>
              <a:t>When do I use IF?</a:t>
            </a:r>
          </a:p>
          <a:p>
            <a:r>
              <a:rPr lang="en-US" dirty="0"/>
              <a:t>When do I use IF-ELSE?</a:t>
            </a:r>
          </a:p>
          <a:p>
            <a:pPr lvl="1"/>
            <a:r>
              <a:rPr lang="en-US" dirty="0">
                <a:solidFill>
                  <a:schemeClr val="accent2"/>
                </a:solidFill>
              </a:rPr>
              <a:t>Whenever you only have two conditions to act on</a:t>
            </a:r>
          </a:p>
          <a:p>
            <a:r>
              <a:rPr lang="en-US" dirty="0">
                <a:solidFill>
                  <a:schemeClr val="accent3"/>
                </a:solidFill>
              </a:rPr>
              <a:t>When do I use ELSE-IF?</a:t>
            </a:r>
          </a:p>
          <a:p>
            <a:r>
              <a:rPr lang="en-US" dirty="0">
                <a:solidFill>
                  <a:schemeClr val="accent3"/>
                </a:solidFill>
              </a:rPr>
              <a:t>Why should I use SWITCH instead of ELSE-IF?</a:t>
            </a:r>
          </a:p>
        </p:txBody>
      </p:sp>
      <p:sp>
        <p:nvSpPr>
          <p:cNvPr id="4" name="Content Placeholder 2"/>
          <p:cNvSpPr txBox="1">
            <a:spLocks/>
          </p:cNvSpPr>
          <p:nvPr/>
        </p:nvSpPr>
        <p:spPr bwMode="auto">
          <a:xfrm>
            <a:off x="277615" y="3505200"/>
            <a:ext cx="8588771" cy="3048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somethingIsTrue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then_do_this_thing</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Condition one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otherwise_do_something_else</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Condition two</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Used for binary input validation, and error checking */</a:t>
            </a:r>
          </a:p>
        </p:txBody>
      </p:sp>
    </p:spTree>
    <p:extLst>
      <p:ext uri="{BB962C8B-B14F-4D97-AF65-F5344CB8AC3E}">
        <p14:creationId xmlns:p14="http://schemas.microsoft.com/office/powerpoint/2010/main" val="584599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solidFill>
                  <a:schemeClr val="accent3"/>
                </a:solidFill>
              </a:rPr>
              <a:t>When do I use IF?</a:t>
            </a:r>
          </a:p>
          <a:p>
            <a:r>
              <a:rPr lang="en-US" dirty="0">
                <a:solidFill>
                  <a:schemeClr val="accent3"/>
                </a:solidFill>
              </a:rPr>
              <a:t>When do I use IF-ELSE?</a:t>
            </a:r>
          </a:p>
          <a:p>
            <a:r>
              <a:rPr lang="en-US" dirty="0"/>
              <a:t>When do I use ELSE-IF?</a:t>
            </a:r>
          </a:p>
          <a:p>
            <a:pPr lvl="1"/>
            <a:r>
              <a:rPr lang="en-US" dirty="0">
                <a:solidFill>
                  <a:schemeClr val="accent2"/>
                </a:solidFill>
              </a:rPr>
              <a:t>Whenever you have more than two conditions to act on</a:t>
            </a:r>
            <a:endParaRPr lang="en-US" dirty="0"/>
          </a:p>
          <a:p>
            <a:r>
              <a:rPr lang="en-US" dirty="0">
                <a:solidFill>
                  <a:schemeClr val="accent3"/>
                </a:solidFill>
              </a:rPr>
              <a:t>Why should I use SWITCH instead of ELSE-IF?</a:t>
            </a:r>
          </a:p>
        </p:txBody>
      </p:sp>
      <p:sp>
        <p:nvSpPr>
          <p:cNvPr id="4" name="Content Placeholder 2"/>
          <p:cNvSpPr txBox="1">
            <a:spLocks/>
          </p:cNvSpPr>
          <p:nvPr/>
        </p:nvSpPr>
        <p:spPr bwMode="auto">
          <a:xfrm>
            <a:off x="277615" y="3048000"/>
            <a:ext cx="8588771" cy="35052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somethingIsTrue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then_do_this_thing</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Condition one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a:t>
            </a:r>
            <a:r>
              <a:rPr lang="en-US" sz="1600" dirty="0" err="1">
                <a:latin typeface="Courier New" panose="02070309020205020404" pitchFamily="49" charset="0"/>
                <a:cs typeface="Courier New" panose="02070309020205020404" pitchFamily="49" charset="0"/>
              </a:rPr>
              <a:t>somethingElseIsTrue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then_do_this</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Condition two</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otherwise_do_this_instead</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Condition three</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211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solidFill>
                  <a:schemeClr val="accent3"/>
                </a:solidFill>
              </a:rPr>
              <a:t>When do I use IF?</a:t>
            </a:r>
          </a:p>
          <a:p>
            <a:r>
              <a:rPr lang="en-US" dirty="0">
                <a:solidFill>
                  <a:schemeClr val="accent3"/>
                </a:solidFill>
              </a:rPr>
              <a:t>When do I use IF-ELSE?</a:t>
            </a:r>
          </a:p>
          <a:p>
            <a:r>
              <a:rPr lang="en-US" dirty="0">
                <a:solidFill>
                  <a:schemeClr val="accent3"/>
                </a:solidFill>
              </a:rPr>
              <a:t>When do I use ELSE-IF?</a:t>
            </a:r>
          </a:p>
          <a:p>
            <a:r>
              <a:rPr lang="en-US" dirty="0"/>
              <a:t>Why should I use SWITCH instead of ELSE-IF?</a:t>
            </a:r>
          </a:p>
          <a:p>
            <a:pPr marL="914400" lvl="1" indent="-457200">
              <a:buFont typeface="+mj-lt"/>
              <a:buAutoNum type="arabicPeriod"/>
            </a:pPr>
            <a:r>
              <a:rPr lang="en-US" dirty="0">
                <a:solidFill>
                  <a:schemeClr val="accent2"/>
                </a:solidFill>
              </a:rPr>
              <a:t>Readability</a:t>
            </a:r>
            <a:r>
              <a:rPr lang="en-US" baseline="30000" dirty="0">
                <a:solidFill>
                  <a:schemeClr val="accent2"/>
                </a:solidFill>
              </a:rPr>
              <a:t>1</a:t>
            </a:r>
          </a:p>
          <a:p>
            <a:pPr marL="914400" lvl="1" indent="-457200">
              <a:buFont typeface="+mj-lt"/>
              <a:buAutoNum type="arabicPeriod"/>
            </a:pPr>
            <a:r>
              <a:rPr lang="en-US" dirty="0">
                <a:solidFill>
                  <a:schemeClr val="accent2"/>
                </a:solidFill>
              </a:rPr>
              <a:t>Easier to group multiple cases</a:t>
            </a:r>
          </a:p>
          <a:p>
            <a:pPr marL="914400" lvl="1" indent="-457200">
              <a:buFont typeface="+mj-lt"/>
              <a:buAutoNum type="arabicPeriod"/>
            </a:pPr>
            <a:r>
              <a:rPr lang="en-US" dirty="0">
                <a:solidFill>
                  <a:schemeClr val="accent2"/>
                </a:solidFill>
              </a:rPr>
              <a:t>Faster(?)/Easier to optimize(?)</a:t>
            </a:r>
            <a:r>
              <a:rPr lang="en-US" baseline="30000" dirty="0">
                <a:solidFill>
                  <a:schemeClr val="accent2"/>
                </a:solidFill>
              </a:rPr>
              <a:t>2</a:t>
            </a:r>
          </a:p>
          <a:p>
            <a:pPr marL="914400" lvl="1" indent="-457200">
              <a:buFont typeface="+mj-lt"/>
              <a:buAutoNum type="arabicPeriod"/>
            </a:pPr>
            <a:r>
              <a:rPr lang="en-US" dirty="0">
                <a:solidFill>
                  <a:schemeClr val="accent2"/>
                </a:solidFill>
              </a:rPr>
              <a:t>ELSE-IF does not allow “fall through”</a:t>
            </a:r>
          </a:p>
          <a:p>
            <a:r>
              <a:rPr lang="en-US" dirty="0">
                <a:solidFill>
                  <a:schemeClr val="accent3"/>
                </a:solidFill>
              </a:rPr>
              <a:t>Why should I use ELSE-IF instead of SWITCH?</a:t>
            </a:r>
          </a:p>
        </p:txBody>
      </p:sp>
      <p:sp>
        <p:nvSpPr>
          <p:cNvPr id="4" name="TextBox 3"/>
          <p:cNvSpPr txBox="1"/>
          <p:nvPr/>
        </p:nvSpPr>
        <p:spPr>
          <a:xfrm>
            <a:off x="-533400" y="6139934"/>
            <a:ext cx="10210800" cy="400110"/>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Personal preference may vary</a:t>
            </a:r>
          </a:p>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Depends on many factors such as your use case, compiler and underlying architecture</a:t>
            </a:r>
          </a:p>
        </p:txBody>
      </p:sp>
    </p:spTree>
    <p:extLst>
      <p:ext uri="{BB962C8B-B14F-4D97-AF65-F5344CB8AC3E}">
        <p14:creationId xmlns:p14="http://schemas.microsoft.com/office/powerpoint/2010/main" val="391809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 and Blocks</a:t>
            </a:r>
          </a:p>
        </p:txBody>
      </p:sp>
      <p:sp>
        <p:nvSpPr>
          <p:cNvPr id="3" name="Content Placeholder 2"/>
          <p:cNvSpPr>
            <a:spLocks noGrp="1"/>
          </p:cNvSpPr>
          <p:nvPr>
            <p:ph idx="1"/>
          </p:nvPr>
        </p:nvSpPr>
        <p:spPr/>
        <p:txBody>
          <a:bodyPr/>
          <a:lstStyle/>
          <a:p>
            <a:r>
              <a:rPr lang="en-US" dirty="0"/>
              <a:t>Statement – An expression followed by a semicolon</a:t>
            </a:r>
          </a:p>
          <a:p>
            <a:endParaRPr lang="en-US" dirty="0"/>
          </a:p>
          <a:p>
            <a:endParaRPr lang="en-US" dirty="0"/>
          </a:p>
          <a:p>
            <a:r>
              <a:rPr lang="en-US" dirty="0"/>
              <a:t>Block – Groups a number of statements together into one statement</a:t>
            </a:r>
          </a:p>
          <a:p>
            <a:r>
              <a:rPr lang="en-US" dirty="0"/>
              <a:t>Blocks may contain declarations</a:t>
            </a:r>
          </a:p>
        </p:txBody>
      </p:sp>
      <p:sp>
        <p:nvSpPr>
          <p:cNvPr id="4" name="Content Placeholder 2"/>
          <p:cNvSpPr txBox="1">
            <a:spLocks/>
          </p:cNvSpPr>
          <p:nvPr/>
        </p:nvSpPr>
        <p:spPr bwMode="auto">
          <a:xfrm>
            <a:off x="277615" y="1752600"/>
            <a:ext cx="8588771" cy="685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[expression];		// Example</a:t>
            </a:r>
          </a:p>
          <a:p>
            <a:pPr marL="0" indent="0">
              <a:buNone/>
            </a:pPr>
            <a:r>
              <a:rPr lang="en-US" sz="1600" dirty="0">
                <a:latin typeface="Courier New" panose="02070309020205020404" pitchFamily="49" charset="0"/>
                <a:cs typeface="Courier New" panose="02070309020205020404" pitchFamily="49" charset="0"/>
              </a:rPr>
              <a:t>i = 0;			// Assignment expression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bwMode="auto">
          <a:xfrm>
            <a:off x="277615" y="3892296"/>
            <a:ext cx="8588771" cy="2356104"/>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 };			// Block example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0;	// Declaration statement part of a block</a:t>
            </a:r>
          </a:p>
          <a:p>
            <a:pPr marL="0" indent="0">
              <a:buNone/>
            </a:pPr>
            <a:r>
              <a:rPr lang="en-US" sz="1600" dirty="0">
                <a:latin typeface="Courier New" panose="02070309020205020404" pitchFamily="49" charset="0"/>
                <a:cs typeface="Courier New" panose="02070309020205020404" pitchFamily="49" charset="0"/>
              </a:rPr>
              <a:t>	i++;		// Single statement part of a block</a:t>
            </a:r>
          </a:p>
          <a:p>
            <a:pPr marL="0" indent="0">
              <a:buNone/>
            </a:pPr>
            <a:r>
              <a:rPr lang="en-US" sz="1600" dirty="0">
                <a:latin typeface="Courier New" panose="02070309020205020404" pitchFamily="49" charset="0"/>
                <a:cs typeface="Courier New" panose="02070309020205020404" pitchFamily="49" charset="0"/>
              </a:rPr>
              <a:t>	i *= 2;		// Single statement part of a block</a:t>
            </a:r>
          </a:p>
          <a:p>
            <a:pPr marL="0" indent="0">
              <a:buNone/>
            </a:pPr>
            <a:r>
              <a:rPr lang="en-US" sz="1600" dirty="0">
                <a:latin typeface="Courier New" panose="02070309020205020404" pitchFamily="49" charset="0"/>
                <a:cs typeface="Courier New" panose="02070309020205020404" pitchFamily="49" charset="0"/>
              </a:rPr>
              <a:t>	if (i &gt; 4)	// Single statement part of a block</a:t>
            </a:r>
          </a:p>
          <a:p>
            <a:pPr marL="0" indent="0">
              <a:buNone/>
            </a:pPr>
            <a:r>
              <a:rPr lang="en-US" sz="1600" dirty="0">
                <a:latin typeface="Courier New" panose="02070309020205020404" pitchFamily="49" charset="0"/>
                <a:cs typeface="Courier New" panose="02070309020205020404" pitchFamily="49" charset="0"/>
              </a:rPr>
              <a:t>	{ … }		// A nested block of statements in a block</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5193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a:pPr>
            <a:r>
              <a:rPr lang="en-US" dirty="0"/>
              <a:t>Use SWITCH – Readability</a:t>
            </a:r>
            <a:endParaRPr lang="en-US" baseline="30000" dirty="0"/>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a:t>
            </a:r>
          </a:p>
          <a:p>
            <a:pPr marL="0" indent="0">
              <a:buNone/>
            </a:pPr>
            <a:r>
              <a:rPr lang="en-US" sz="1600" dirty="0">
                <a:latin typeface="Courier New" panose="02070309020205020404" pitchFamily="49" charset="0"/>
                <a:cs typeface="Courier New" panose="02070309020205020404" pitchFamily="49" charset="0"/>
              </a:rPr>
              <a:t>switch (</a:t>
            </a:r>
            <a:r>
              <a:rPr lang="en-US" sz="1600" dirty="0" err="1">
                <a:latin typeface="Courier New" panose="02070309020205020404" pitchFamily="49" charset="0"/>
                <a:cs typeface="Courier New" panose="02070309020205020404" pitchFamily="49" charset="0"/>
              </a:rPr>
              <a:t>echoNumber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(“One\n”);		break;	</a:t>
            </a:r>
          </a:p>
          <a:p>
            <a:pPr marL="0" indent="0">
              <a:buNone/>
            </a:pPr>
            <a:r>
              <a:rPr lang="en-US" sz="1600" dirty="0">
                <a:latin typeface="Courier New" panose="02070309020205020404" pitchFamily="49" charset="0"/>
                <a:cs typeface="Courier New" panose="02070309020205020404" pitchFamily="49" charset="0"/>
              </a:rPr>
              <a:t>	case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(“Two\n”);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case 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(“Three\n”);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default: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ELSE-IF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echoNumber</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(“One\n”);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a:t>
            </a:r>
            <a:r>
              <a:rPr lang="en-US" sz="1600" dirty="0" err="1">
                <a:latin typeface="Courier New" panose="02070309020205020404" pitchFamily="49" charset="0"/>
                <a:cs typeface="Courier New" panose="02070309020205020404" pitchFamily="49" charset="0"/>
              </a:rPr>
              <a:t>echoNumber</a:t>
            </a:r>
            <a:r>
              <a:rPr lang="en-US" sz="1600" dirty="0">
                <a:latin typeface="Courier New" panose="02070309020205020404" pitchFamily="49" charset="0"/>
                <a:cs typeface="Courier New" panose="02070309020205020404" pitchFamily="49" charset="0"/>
              </a:rPr>
              <a:t> == 2)</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(“Two\n”);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a:t>
            </a:r>
            <a:r>
              <a:rPr lang="en-US" sz="1600" dirty="0" err="1">
                <a:latin typeface="Courier New" panose="02070309020205020404" pitchFamily="49" charset="0"/>
                <a:cs typeface="Courier New" panose="02070309020205020404" pitchFamily="49" charset="0"/>
              </a:rPr>
              <a:t>echoNumber</a:t>
            </a:r>
            <a:r>
              <a:rPr lang="en-US" sz="1600" dirty="0">
                <a:latin typeface="Courier New" panose="02070309020205020404" pitchFamily="49" charset="0"/>
                <a:cs typeface="Courier New" panose="02070309020205020404" pitchFamily="49" charset="0"/>
              </a:rPr>
              <a:t> == 3)</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(“Three\n”);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0146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startAt="2"/>
            </a:pPr>
            <a:r>
              <a:rPr lang="en-US" dirty="0"/>
              <a:t>Use SWITCH – Easier to group multiple cases</a:t>
            </a:r>
          </a:p>
          <a:p>
            <a:pPr lvl="1"/>
            <a:endParaRPr lang="en-US" baseline="30000" dirty="0"/>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a:t>
            </a:r>
          </a:p>
          <a:p>
            <a:pPr marL="0" indent="0">
              <a:buNone/>
            </a:pPr>
            <a:r>
              <a:rPr lang="en-US" sz="1600" dirty="0">
                <a:latin typeface="Courier New" panose="02070309020205020404" pitchFamily="49" charset="0"/>
                <a:cs typeface="Courier New" panose="02070309020205020404" pitchFamily="49" charset="0"/>
              </a:rPr>
              <a:t>switch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1:</a:t>
            </a:r>
          </a:p>
          <a:p>
            <a:pPr marL="0" indent="0">
              <a:buNone/>
            </a:pPr>
            <a:r>
              <a:rPr lang="en-US" sz="1600" dirty="0">
                <a:latin typeface="Courier New" panose="02070309020205020404" pitchFamily="49" charset="0"/>
                <a:cs typeface="Courier New" panose="02070309020205020404" pitchFamily="49" charset="0"/>
              </a:rPr>
              <a:t>	case 2:</a:t>
            </a:r>
          </a:p>
          <a:p>
            <a:pPr marL="0" indent="0">
              <a:buNone/>
            </a:pPr>
            <a:r>
              <a:rPr lang="en-US" sz="1600" dirty="0">
                <a:latin typeface="Courier New" panose="02070309020205020404" pitchFamily="49" charset="0"/>
                <a:cs typeface="Courier New" panose="02070309020205020404" pitchFamily="49" charset="0"/>
              </a:rPr>
              <a:t>	case 3:</a:t>
            </a:r>
          </a:p>
          <a:p>
            <a:pPr marL="0" indent="0">
              <a:buNone/>
            </a:pPr>
            <a:r>
              <a:rPr lang="en-US" sz="1600" dirty="0">
                <a:latin typeface="Courier New" panose="02070309020205020404" pitchFamily="49" charset="0"/>
                <a:cs typeface="Courier New" panose="02070309020205020404" pitchFamily="49" charset="0"/>
              </a:rPr>
              <a:t>	case 5:</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(“Prime\n”);		break;	</a:t>
            </a:r>
          </a:p>
          <a:p>
            <a:pPr marL="0" indent="0">
              <a:buNone/>
            </a:pPr>
            <a:r>
              <a:rPr lang="en-US" sz="1600" dirty="0">
                <a:latin typeface="Courier New" panose="02070309020205020404" pitchFamily="49" charset="0"/>
                <a:cs typeface="Courier New" panose="02070309020205020404" pitchFamily="49" charset="0"/>
              </a:rPr>
              <a:t>	case 4:</a:t>
            </a:r>
          </a:p>
          <a:p>
            <a:pPr marL="0" indent="0">
              <a:buNone/>
            </a:pPr>
            <a:r>
              <a:rPr lang="en-US" sz="1600" dirty="0">
                <a:latin typeface="Courier New" panose="02070309020205020404" pitchFamily="49" charset="0"/>
                <a:cs typeface="Courier New" panose="02070309020205020404" pitchFamily="49" charset="0"/>
              </a:rPr>
              <a:t>	case 6:</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(“Not\n”);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default: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ELSE-IF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 == 2</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 == 3</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 == 5)</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(“Prime\n”);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 == 4</a:t>
            </a:r>
          </a:p>
          <a:p>
            <a:pPr marL="0" indent="0">
              <a:buNone/>
            </a:pP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primeNumber</a:t>
            </a:r>
            <a:r>
              <a:rPr lang="en-US" sz="1600" dirty="0">
                <a:latin typeface="Courier New" panose="02070309020205020404" pitchFamily="49" charset="0"/>
                <a:cs typeface="Courier New" panose="02070309020205020404" pitchFamily="49" charset="0"/>
              </a:rPr>
              <a:t> == 6)</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(“Not\n”);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0182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solidFill>
                  <a:schemeClr val="accent3"/>
                </a:solidFill>
              </a:rPr>
              <a:t>When do I use IF?</a:t>
            </a:r>
          </a:p>
          <a:p>
            <a:r>
              <a:rPr lang="en-US" dirty="0">
                <a:solidFill>
                  <a:schemeClr val="accent3"/>
                </a:solidFill>
              </a:rPr>
              <a:t>When do I use IF-ELSE?</a:t>
            </a:r>
          </a:p>
          <a:p>
            <a:r>
              <a:rPr lang="en-US" dirty="0">
                <a:solidFill>
                  <a:schemeClr val="accent3"/>
                </a:solidFill>
              </a:rPr>
              <a:t>When do I use ELSE-IF?</a:t>
            </a:r>
          </a:p>
          <a:p>
            <a:r>
              <a:rPr lang="en-US" dirty="0"/>
              <a:t>Why should I use SWITCH instead of ELSE-IF?</a:t>
            </a:r>
          </a:p>
          <a:p>
            <a:pPr marL="914400" lvl="1" indent="-457200">
              <a:buFont typeface="+mj-lt"/>
              <a:buAutoNum type="arabicPeriod"/>
            </a:pPr>
            <a:r>
              <a:rPr lang="en-US" dirty="0">
                <a:solidFill>
                  <a:schemeClr val="accent3"/>
                </a:solidFill>
              </a:rPr>
              <a:t>Readability</a:t>
            </a:r>
            <a:r>
              <a:rPr lang="en-US" baseline="30000" dirty="0">
                <a:solidFill>
                  <a:schemeClr val="accent3"/>
                </a:solidFill>
              </a:rPr>
              <a:t>1</a:t>
            </a:r>
          </a:p>
          <a:p>
            <a:pPr marL="914400" lvl="1" indent="-457200">
              <a:buFont typeface="+mj-lt"/>
              <a:buAutoNum type="arabicPeriod"/>
            </a:pPr>
            <a:r>
              <a:rPr lang="en-US" dirty="0">
                <a:solidFill>
                  <a:schemeClr val="accent3"/>
                </a:solidFill>
              </a:rPr>
              <a:t>Easier to group multiple cases</a:t>
            </a:r>
          </a:p>
          <a:p>
            <a:pPr marL="914400" lvl="1" indent="-457200">
              <a:buFont typeface="+mj-lt"/>
              <a:buAutoNum type="arabicPeriod"/>
            </a:pPr>
            <a:r>
              <a:rPr lang="en-US" dirty="0"/>
              <a:t>Faster(?)/Easier to optimize(?)</a:t>
            </a:r>
            <a:r>
              <a:rPr lang="en-US" baseline="30000" dirty="0"/>
              <a:t>2</a:t>
            </a:r>
          </a:p>
          <a:p>
            <a:pPr lvl="2"/>
            <a:r>
              <a:rPr lang="en-US" dirty="0"/>
              <a:t>A switch generates a jump table in assembly which is generally faster</a:t>
            </a:r>
            <a:r>
              <a:rPr lang="en-US" baseline="30000" dirty="0"/>
              <a:t>2</a:t>
            </a:r>
            <a:r>
              <a:rPr lang="en-US" dirty="0"/>
              <a:t> </a:t>
            </a:r>
          </a:p>
          <a:p>
            <a:pPr marL="914400" lvl="1" indent="-457200">
              <a:buFont typeface="+mj-lt"/>
              <a:buAutoNum type="arabicPeriod"/>
            </a:pPr>
            <a:r>
              <a:rPr lang="en-US" dirty="0">
                <a:solidFill>
                  <a:schemeClr val="accent3"/>
                </a:solidFill>
              </a:rPr>
              <a:t>ELSE-IF does not allow “fall through”</a:t>
            </a:r>
          </a:p>
          <a:p>
            <a:r>
              <a:rPr lang="en-US" dirty="0">
                <a:solidFill>
                  <a:schemeClr val="accent3"/>
                </a:solidFill>
              </a:rPr>
              <a:t>Why should I use ELSE-IF instead of SWITCH?</a:t>
            </a:r>
          </a:p>
        </p:txBody>
      </p:sp>
      <p:sp>
        <p:nvSpPr>
          <p:cNvPr id="4" name="TextBox 3"/>
          <p:cNvSpPr txBox="1"/>
          <p:nvPr/>
        </p:nvSpPr>
        <p:spPr>
          <a:xfrm>
            <a:off x="-533400" y="6139934"/>
            <a:ext cx="10210800" cy="400110"/>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Personal preference may vary</a:t>
            </a:r>
          </a:p>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2</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Depends on many factors such as your use case, compiler and underlying architecture</a:t>
            </a:r>
          </a:p>
        </p:txBody>
      </p:sp>
    </p:spTree>
    <p:extLst>
      <p:ext uri="{BB962C8B-B14F-4D97-AF65-F5344CB8AC3E}">
        <p14:creationId xmlns:p14="http://schemas.microsoft.com/office/powerpoint/2010/main" val="1030057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startAt="4"/>
            </a:pPr>
            <a:r>
              <a:rPr lang="en-US" dirty="0"/>
              <a:t>Use SWITCH – ELSE-IF does not “fall through”</a:t>
            </a:r>
            <a:endParaRPr lang="en-US" baseline="30000" dirty="0"/>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a:t>
            </a:r>
          </a:p>
          <a:p>
            <a:pPr marL="0" indent="0">
              <a:buNone/>
            </a:pPr>
            <a:r>
              <a:rPr lang="en-US" sz="1600" dirty="0">
                <a:latin typeface="Courier New" panose="02070309020205020404" pitchFamily="49" charset="0"/>
                <a:cs typeface="Courier New" panose="02070309020205020404" pitchFamily="49" charset="0"/>
              </a:rPr>
              <a:t>switch (</a:t>
            </a:r>
            <a:r>
              <a:rPr lang="en-US" sz="1600" dirty="0" err="1">
                <a:latin typeface="Courier New" panose="02070309020205020404" pitchFamily="49" charset="0"/>
                <a:cs typeface="Courier New" panose="02070309020205020404" pitchFamily="49" charset="0"/>
              </a:rPr>
              <a:t>countToNum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(“Three\n”);</a:t>
            </a:r>
          </a:p>
          <a:p>
            <a:pPr marL="0" indent="0">
              <a:buNone/>
            </a:pPr>
            <a:r>
              <a:rPr lang="en-US" sz="1600" dirty="0">
                <a:latin typeface="Courier New" panose="02070309020205020404" pitchFamily="49" charset="0"/>
                <a:cs typeface="Courier New" panose="02070309020205020404" pitchFamily="49" charset="0"/>
              </a:rPr>
              <a:t>	case 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(“Two\n”);</a:t>
            </a:r>
          </a:p>
          <a:p>
            <a:pPr marL="0" indent="0">
              <a:buNone/>
            </a:pPr>
            <a:r>
              <a:rPr lang="en-US" sz="1600" dirty="0">
                <a:latin typeface="Courier New" panose="02070309020205020404" pitchFamily="49" charset="0"/>
                <a:cs typeface="Courier New" panose="02070309020205020404" pitchFamily="49" charset="0"/>
              </a:rPr>
              <a:t>	case 1:</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(“One\n”);</a:t>
            </a:r>
          </a:p>
          <a:p>
            <a:pPr marL="0" indent="0">
              <a:buNone/>
            </a:pPr>
            <a:r>
              <a:rPr lang="en-US" sz="1600" dirty="0">
                <a:latin typeface="Courier New" panose="02070309020205020404" pitchFamily="49" charset="0"/>
                <a:cs typeface="Courier New" panose="02070309020205020404" pitchFamily="49" charset="0"/>
              </a:rPr>
              <a:t>	case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(“Launch\n”);		break;	</a:t>
            </a:r>
          </a:p>
          <a:p>
            <a:pPr marL="0" indent="0">
              <a:buNone/>
            </a:pPr>
            <a:r>
              <a:rPr lang="en-US" sz="1600" dirty="0">
                <a:latin typeface="Courier New" panose="02070309020205020404" pitchFamily="49" charset="0"/>
                <a:cs typeface="Courier New" panose="02070309020205020404" pitchFamily="49" charset="0"/>
              </a:rPr>
              <a:t>	default: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000" dirty="0">
                <a:latin typeface="Courier New" panose="02070309020205020404" pitchFamily="49" charset="0"/>
                <a:cs typeface="Courier New" panose="02070309020205020404" pitchFamily="49" charset="0"/>
              </a:rPr>
              <a:t>//////// ELSE-IF ////////</a:t>
            </a:r>
          </a:p>
          <a:p>
            <a:pPr marL="0" indent="0">
              <a:buNone/>
            </a:pPr>
            <a:r>
              <a:rPr lang="en-US" sz="1000" dirty="0">
                <a:latin typeface="Courier New" panose="02070309020205020404" pitchFamily="49" charset="0"/>
                <a:cs typeface="Courier New" panose="02070309020205020404" pitchFamily="49" charset="0"/>
              </a:rPr>
              <a:t>if (</a:t>
            </a:r>
            <a:r>
              <a:rPr lang="en-US" sz="1000" dirty="0" err="1">
                <a:latin typeface="Courier New" panose="02070309020205020404" pitchFamily="49" charset="0"/>
                <a:cs typeface="Courier New" panose="02070309020205020404" pitchFamily="49" charset="0"/>
              </a:rPr>
              <a:t>countToNum</a:t>
            </a:r>
            <a:r>
              <a:rPr lang="en-US" sz="1000" dirty="0">
                <a:latin typeface="Courier New" panose="02070309020205020404" pitchFamily="49" charset="0"/>
                <a:cs typeface="Courier New" panose="02070309020205020404" pitchFamily="49" charset="0"/>
              </a:rPr>
              <a:t> == 3)</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(“Three\n”);</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(“Two\n”);</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(“One\n”);</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(“Launch\n”);</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else if (</a:t>
            </a:r>
            <a:r>
              <a:rPr lang="en-US" sz="1000" dirty="0" err="1">
                <a:latin typeface="Courier New" panose="02070309020205020404" pitchFamily="49" charset="0"/>
                <a:cs typeface="Courier New" panose="02070309020205020404" pitchFamily="49" charset="0"/>
              </a:rPr>
              <a:t>countToNum</a:t>
            </a:r>
            <a:r>
              <a:rPr lang="en-US" sz="1000" dirty="0">
                <a:latin typeface="Courier New" panose="02070309020205020404" pitchFamily="49" charset="0"/>
                <a:cs typeface="Courier New" panose="02070309020205020404" pitchFamily="49" charset="0"/>
              </a:rPr>
              <a:t> == 2)</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(“Two\n”);</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(“One\n”);</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(“Launch\n”);</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else if (</a:t>
            </a:r>
            <a:r>
              <a:rPr lang="en-US" sz="1000" dirty="0" err="1">
                <a:latin typeface="Courier New" panose="02070309020205020404" pitchFamily="49" charset="0"/>
                <a:cs typeface="Courier New" panose="02070309020205020404" pitchFamily="49" charset="0"/>
              </a:rPr>
              <a:t>countToNum</a:t>
            </a:r>
            <a:r>
              <a:rPr lang="en-US" sz="1000" dirty="0">
                <a:latin typeface="Courier New" panose="02070309020205020404" pitchFamily="49" charset="0"/>
                <a:cs typeface="Courier New" panose="02070309020205020404" pitchFamily="49" charset="0"/>
              </a:rPr>
              <a:t> == 1)</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(“One\n”);</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(“Launch\n”);</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else if (</a:t>
            </a:r>
            <a:r>
              <a:rPr lang="en-US" sz="1000" dirty="0" err="1">
                <a:latin typeface="Courier New" panose="02070309020205020404" pitchFamily="49" charset="0"/>
                <a:cs typeface="Courier New" panose="02070309020205020404" pitchFamily="49" charset="0"/>
              </a:rPr>
              <a:t>countToNum</a:t>
            </a:r>
            <a:r>
              <a:rPr lang="en-US" sz="1000" dirty="0">
                <a:latin typeface="Courier New" panose="02070309020205020404" pitchFamily="49" charset="0"/>
                <a:cs typeface="Courier New" panose="02070309020205020404" pitchFamily="49" charset="0"/>
              </a:rPr>
              <a:t> == 0)</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(“Launch\n”);</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else</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printf</a:t>
            </a:r>
            <a:r>
              <a:rPr lang="en-US" sz="1000" dirty="0">
                <a:latin typeface="Courier New" panose="02070309020205020404" pitchFamily="49" charset="0"/>
                <a:cs typeface="Courier New" panose="02070309020205020404" pitchFamily="49" charset="0"/>
              </a:rPr>
              <a:t>(“???\n”);</a:t>
            </a:r>
          </a:p>
          <a:p>
            <a:pPr marL="0" indent="0">
              <a:buNone/>
            </a:pPr>
            <a:r>
              <a:rPr lang="en-US" sz="1000" dirty="0">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944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solidFill>
                  <a:schemeClr val="accent3"/>
                </a:solidFill>
              </a:rPr>
              <a:t>When do I use IF?</a:t>
            </a:r>
          </a:p>
          <a:p>
            <a:r>
              <a:rPr lang="en-US" dirty="0">
                <a:solidFill>
                  <a:schemeClr val="accent3"/>
                </a:solidFill>
              </a:rPr>
              <a:t>When do I use IF-ELSE?</a:t>
            </a:r>
          </a:p>
          <a:p>
            <a:r>
              <a:rPr lang="en-US" dirty="0">
                <a:solidFill>
                  <a:schemeClr val="accent3"/>
                </a:solidFill>
              </a:rPr>
              <a:t>When do I use ELSE-IF?</a:t>
            </a:r>
          </a:p>
          <a:p>
            <a:r>
              <a:rPr lang="en-US" dirty="0">
                <a:solidFill>
                  <a:schemeClr val="accent3"/>
                </a:solidFill>
              </a:rPr>
              <a:t>Why should I use SWITCH instead of ELSE-IF?</a:t>
            </a:r>
          </a:p>
          <a:p>
            <a:r>
              <a:rPr lang="en-US" dirty="0"/>
              <a:t>When should I use ELSE-IF instead of SWITCH?</a:t>
            </a:r>
          </a:p>
          <a:p>
            <a:pPr marL="914400" lvl="1" indent="-457200">
              <a:buFont typeface="+mj-lt"/>
              <a:buAutoNum type="arabicPeriod"/>
            </a:pPr>
            <a:r>
              <a:rPr lang="en-US" dirty="0"/>
              <a:t>Large ranges of cases                                                              (switch does not translate well to large ranges)</a:t>
            </a:r>
          </a:p>
          <a:p>
            <a:pPr marL="914400" lvl="1" indent="-457200">
              <a:buFont typeface="+mj-lt"/>
              <a:buAutoNum type="arabicPeriod"/>
            </a:pPr>
            <a:r>
              <a:rPr lang="en-US" dirty="0"/>
              <a:t>Conditional expressions                                                          (switch only evaluates constants)</a:t>
            </a:r>
          </a:p>
          <a:p>
            <a:pPr marL="914400" lvl="1" indent="-457200">
              <a:buFont typeface="+mj-lt"/>
              <a:buAutoNum type="arabicPeriod"/>
            </a:pPr>
            <a:r>
              <a:rPr lang="en-US" dirty="0"/>
              <a:t>Variable values (switch case values must be literals)</a:t>
            </a:r>
          </a:p>
          <a:p>
            <a:pPr marL="914400" lvl="1" indent="-457200">
              <a:buFont typeface="+mj-lt"/>
              <a:buAutoNum type="arabicPeriod"/>
            </a:pPr>
            <a:r>
              <a:rPr lang="en-US" dirty="0"/>
              <a:t>Floating point values (floats are technically literals but *don’t* utilize </a:t>
            </a:r>
            <a:r>
              <a:rPr lang="en-US" dirty="0">
                <a:latin typeface="Courier New" panose="02070309020205020404" pitchFamily="49" charset="0"/>
                <a:cs typeface="Courier New" panose="02070309020205020404" pitchFamily="49" charset="0"/>
              </a:rPr>
              <a:t>==</a:t>
            </a:r>
            <a:r>
              <a:rPr lang="en-US" dirty="0"/>
              <a:t> or </a:t>
            </a:r>
            <a:r>
              <a:rPr lang="en-US" dirty="0">
                <a:latin typeface="Courier New" panose="02070309020205020404" pitchFamily="49" charset="0"/>
                <a:cs typeface="Courier New" panose="02070309020205020404" pitchFamily="49" charset="0"/>
              </a:rPr>
              <a:t>switch</a:t>
            </a:r>
            <a:r>
              <a:rPr lang="en-US" dirty="0"/>
              <a:t> with floats)</a:t>
            </a:r>
          </a:p>
        </p:txBody>
      </p:sp>
    </p:spTree>
    <p:extLst>
      <p:ext uri="{BB962C8B-B14F-4D97-AF65-F5344CB8AC3E}">
        <p14:creationId xmlns:p14="http://schemas.microsoft.com/office/powerpoint/2010/main" val="3106143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a:pPr>
            <a:r>
              <a:rPr lang="en-US" dirty="0"/>
              <a:t>Use ELSE-IF – Large ranges of cases</a:t>
            </a:r>
            <a:endParaRPr lang="en-US" baseline="30000" dirty="0"/>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IF-ELSE ////////</a:t>
            </a: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rngNum</a:t>
            </a:r>
            <a:r>
              <a:rPr lang="en-US" sz="1600" dirty="0">
                <a:latin typeface="Courier New" panose="02070309020205020404" pitchFamily="49" charset="0"/>
                <a:cs typeface="Courier New" panose="02070309020205020404" pitchFamily="49" charset="0"/>
              </a:rPr>
              <a:t> &gt;= 1 &amp;&amp; </a:t>
            </a:r>
            <a:r>
              <a:rPr lang="en-US" sz="1600" dirty="0" err="1">
                <a:latin typeface="Courier New" panose="02070309020205020404" pitchFamily="49" charset="0"/>
                <a:cs typeface="Courier New" panose="02070309020205020404" pitchFamily="49" charset="0"/>
              </a:rPr>
              <a:t>rngNum</a:t>
            </a:r>
            <a:r>
              <a:rPr lang="en-US" sz="1600" dirty="0">
                <a:latin typeface="Courier New" panose="02070309020205020404" pitchFamily="49" charset="0"/>
                <a:cs typeface="Courier New" panose="02070309020205020404" pitchFamily="49" charset="0"/>
              </a:rPr>
              <a:t> &lt;=20)</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(“%d\n”), </a:t>
            </a:r>
            <a:r>
              <a:rPr lang="en-US" sz="1600" dirty="0" err="1">
                <a:latin typeface="Courier New" panose="02070309020205020404" pitchFamily="49" charset="0"/>
                <a:cs typeface="Courier New" panose="02070309020205020404" pitchFamily="49" charset="0"/>
              </a:rPr>
              <a:t>rngNum</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900" dirty="0">
                <a:latin typeface="Courier New" panose="02070309020205020404" pitchFamily="49" charset="0"/>
                <a:cs typeface="Courier New" panose="02070309020205020404" pitchFamily="49" charset="0"/>
              </a:rPr>
              <a:t>//////// SWITCH ////////</a:t>
            </a:r>
          </a:p>
          <a:p>
            <a:pPr marL="0" indent="0">
              <a:buNone/>
            </a:pPr>
            <a:r>
              <a:rPr lang="en-US" sz="900" dirty="0">
                <a:latin typeface="Courier New" panose="02070309020205020404" pitchFamily="49" charset="0"/>
                <a:cs typeface="Courier New" panose="02070309020205020404" pitchFamily="49" charset="0"/>
              </a:rPr>
              <a:t>switch (</a:t>
            </a:r>
            <a:r>
              <a:rPr lang="en-US" sz="900" dirty="0" err="1">
                <a:latin typeface="Courier New" panose="02070309020205020404" pitchFamily="49" charset="0"/>
                <a:cs typeface="Courier New" panose="02070309020205020404" pitchFamily="49" charset="0"/>
              </a:rPr>
              <a:t>rngNum</a:t>
            </a: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	case 1:</a:t>
            </a:r>
          </a:p>
          <a:p>
            <a:pPr marL="0" indent="0">
              <a:buNone/>
            </a:pPr>
            <a:r>
              <a:rPr lang="en-US" sz="900" dirty="0">
                <a:latin typeface="Courier New" panose="02070309020205020404" pitchFamily="49" charset="0"/>
                <a:cs typeface="Courier New" panose="02070309020205020404" pitchFamily="49" charset="0"/>
              </a:rPr>
              <a:t>	case 2:</a:t>
            </a:r>
          </a:p>
          <a:p>
            <a:pPr marL="0" indent="0">
              <a:buNone/>
            </a:pPr>
            <a:r>
              <a:rPr lang="en-US" sz="900" dirty="0">
                <a:latin typeface="Courier New" panose="02070309020205020404" pitchFamily="49" charset="0"/>
                <a:cs typeface="Courier New" panose="02070309020205020404" pitchFamily="49" charset="0"/>
              </a:rPr>
              <a:t>	case 3:</a:t>
            </a:r>
          </a:p>
          <a:p>
            <a:pPr marL="0" indent="0">
              <a:buNone/>
            </a:pPr>
            <a:r>
              <a:rPr lang="en-US" sz="900" dirty="0">
                <a:latin typeface="Courier New" panose="02070309020205020404" pitchFamily="49" charset="0"/>
                <a:cs typeface="Courier New" panose="02070309020205020404" pitchFamily="49" charset="0"/>
              </a:rPr>
              <a:t>	case 4:</a:t>
            </a:r>
          </a:p>
          <a:p>
            <a:pPr marL="0" indent="0">
              <a:buNone/>
            </a:pPr>
            <a:r>
              <a:rPr lang="en-US" sz="900" dirty="0">
                <a:latin typeface="Courier New" panose="02070309020205020404" pitchFamily="49" charset="0"/>
                <a:cs typeface="Courier New" panose="02070309020205020404" pitchFamily="49" charset="0"/>
              </a:rPr>
              <a:t>	case 5:</a:t>
            </a:r>
          </a:p>
          <a:p>
            <a:pPr marL="0" indent="0">
              <a:buNone/>
            </a:pPr>
            <a:r>
              <a:rPr lang="en-US" sz="900" dirty="0">
                <a:latin typeface="Courier New" panose="02070309020205020404" pitchFamily="49" charset="0"/>
                <a:cs typeface="Courier New" panose="02070309020205020404" pitchFamily="49" charset="0"/>
              </a:rPr>
              <a:t>	case 6:</a:t>
            </a:r>
          </a:p>
          <a:p>
            <a:pPr marL="0" indent="0">
              <a:buNone/>
            </a:pPr>
            <a:r>
              <a:rPr lang="en-US" sz="900" dirty="0">
                <a:latin typeface="Courier New" panose="02070309020205020404" pitchFamily="49" charset="0"/>
                <a:cs typeface="Courier New" panose="02070309020205020404" pitchFamily="49" charset="0"/>
              </a:rPr>
              <a:t>	case 7:</a:t>
            </a:r>
          </a:p>
          <a:p>
            <a:pPr marL="0" indent="0">
              <a:buNone/>
            </a:pPr>
            <a:r>
              <a:rPr lang="en-US" sz="900" dirty="0">
                <a:latin typeface="Courier New" panose="02070309020205020404" pitchFamily="49" charset="0"/>
                <a:cs typeface="Courier New" panose="02070309020205020404" pitchFamily="49" charset="0"/>
              </a:rPr>
              <a:t>	case 8:</a:t>
            </a:r>
          </a:p>
          <a:p>
            <a:pPr marL="0" indent="0">
              <a:buNone/>
            </a:pPr>
            <a:r>
              <a:rPr lang="en-US" sz="900" dirty="0">
                <a:latin typeface="Courier New" panose="02070309020205020404" pitchFamily="49" charset="0"/>
                <a:cs typeface="Courier New" panose="02070309020205020404" pitchFamily="49" charset="0"/>
              </a:rPr>
              <a:t>	case 9:</a:t>
            </a:r>
          </a:p>
          <a:p>
            <a:pPr marL="0" indent="0">
              <a:buNone/>
            </a:pPr>
            <a:r>
              <a:rPr lang="en-US" sz="900" dirty="0">
                <a:latin typeface="Courier New" panose="02070309020205020404" pitchFamily="49" charset="0"/>
                <a:cs typeface="Courier New" panose="02070309020205020404" pitchFamily="49" charset="0"/>
              </a:rPr>
              <a:t>	case 10:</a:t>
            </a:r>
          </a:p>
          <a:p>
            <a:pPr marL="0" indent="0">
              <a:buNone/>
            </a:pPr>
            <a:r>
              <a:rPr lang="en-US" sz="900" dirty="0">
                <a:latin typeface="Courier New" panose="02070309020205020404" pitchFamily="49" charset="0"/>
                <a:cs typeface="Courier New" panose="02070309020205020404" pitchFamily="49" charset="0"/>
              </a:rPr>
              <a:t>	case 11:</a:t>
            </a:r>
          </a:p>
          <a:p>
            <a:pPr marL="0" indent="0">
              <a:buNone/>
            </a:pPr>
            <a:r>
              <a:rPr lang="en-US" sz="900" dirty="0">
                <a:latin typeface="Courier New" panose="02070309020205020404" pitchFamily="49" charset="0"/>
                <a:cs typeface="Courier New" panose="02070309020205020404" pitchFamily="49" charset="0"/>
              </a:rPr>
              <a:t>	case 12:</a:t>
            </a:r>
          </a:p>
          <a:p>
            <a:pPr marL="0" indent="0">
              <a:buNone/>
            </a:pPr>
            <a:r>
              <a:rPr lang="en-US" sz="900" dirty="0">
                <a:latin typeface="Courier New" panose="02070309020205020404" pitchFamily="49" charset="0"/>
                <a:cs typeface="Courier New" panose="02070309020205020404" pitchFamily="49" charset="0"/>
              </a:rPr>
              <a:t>	case 13:</a:t>
            </a:r>
          </a:p>
          <a:p>
            <a:pPr marL="0" indent="0">
              <a:buNone/>
            </a:pPr>
            <a:r>
              <a:rPr lang="en-US" sz="900" dirty="0">
                <a:latin typeface="Courier New" panose="02070309020205020404" pitchFamily="49" charset="0"/>
                <a:cs typeface="Courier New" panose="02070309020205020404" pitchFamily="49" charset="0"/>
              </a:rPr>
              <a:t>	case 14:</a:t>
            </a:r>
          </a:p>
          <a:p>
            <a:pPr marL="0" indent="0">
              <a:buNone/>
            </a:pPr>
            <a:r>
              <a:rPr lang="en-US" sz="900" dirty="0">
                <a:latin typeface="Courier New" panose="02070309020205020404" pitchFamily="49" charset="0"/>
                <a:cs typeface="Courier New" panose="02070309020205020404" pitchFamily="49" charset="0"/>
              </a:rPr>
              <a:t>	case 15:</a:t>
            </a:r>
          </a:p>
          <a:p>
            <a:pPr marL="0" indent="0">
              <a:buNone/>
            </a:pPr>
            <a:r>
              <a:rPr lang="en-US" sz="900" dirty="0">
                <a:latin typeface="Courier New" panose="02070309020205020404" pitchFamily="49" charset="0"/>
                <a:cs typeface="Courier New" panose="02070309020205020404" pitchFamily="49" charset="0"/>
              </a:rPr>
              <a:t>	case 16:</a:t>
            </a:r>
          </a:p>
          <a:p>
            <a:pPr marL="0" indent="0">
              <a:buNone/>
            </a:pPr>
            <a:r>
              <a:rPr lang="en-US" sz="900" dirty="0">
                <a:latin typeface="Courier New" panose="02070309020205020404" pitchFamily="49" charset="0"/>
                <a:cs typeface="Courier New" panose="02070309020205020404" pitchFamily="49" charset="0"/>
              </a:rPr>
              <a:t>	case 17:</a:t>
            </a:r>
          </a:p>
          <a:p>
            <a:pPr marL="0" indent="0">
              <a:buNone/>
            </a:pPr>
            <a:r>
              <a:rPr lang="en-US" sz="900" dirty="0">
                <a:latin typeface="Courier New" panose="02070309020205020404" pitchFamily="49" charset="0"/>
                <a:cs typeface="Courier New" panose="02070309020205020404" pitchFamily="49" charset="0"/>
              </a:rPr>
              <a:t>	case 18:</a:t>
            </a:r>
          </a:p>
          <a:p>
            <a:pPr marL="0" indent="0">
              <a:buNone/>
            </a:pPr>
            <a:r>
              <a:rPr lang="en-US" sz="900" dirty="0">
                <a:latin typeface="Courier New" panose="02070309020205020404" pitchFamily="49" charset="0"/>
                <a:cs typeface="Courier New" panose="02070309020205020404" pitchFamily="49" charset="0"/>
              </a:rPr>
              <a:t>	case 19:</a:t>
            </a:r>
          </a:p>
          <a:p>
            <a:pPr marL="0" indent="0">
              <a:buNone/>
            </a:pPr>
            <a:r>
              <a:rPr lang="en-US" sz="900" dirty="0">
                <a:latin typeface="Courier New" panose="02070309020205020404" pitchFamily="49" charset="0"/>
                <a:cs typeface="Courier New" panose="02070309020205020404" pitchFamily="49" charset="0"/>
              </a:rPr>
              <a:t>	case 20:</a:t>
            </a:r>
          </a:p>
          <a:p>
            <a:pPr marL="0" indent="0">
              <a:buNone/>
            </a:pP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printf</a:t>
            </a:r>
            <a:r>
              <a:rPr lang="en-US" sz="900" dirty="0">
                <a:latin typeface="Courier New" panose="02070309020205020404" pitchFamily="49" charset="0"/>
                <a:cs typeface="Courier New" panose="02070309020205020404" pitchFamily="49" charset="0"/>
              </a:rPr>
              <a:t>(“%d\n”, </a:t>
            </a:r>
            <a:r>
              <a:rPr lang="en-US" sz="900" dirty="0" err="1">
                <a:latin typeface="Courier New" panose="02070309020205020404" pitchFamily="49" charset="0"/>
                <a:cs typeface="Courier New" panose="02070309020205020404" pitchFamily="49" charset="0"/>
              </a:rPr>
              <a:t>rngNum</a:t>
            </a:r>
            <a:r>
              <a:rPr lang="en-US" sz="900" dirty="0">
                <a:latin typeface="Courier New" panose="02070309020205020404" pitchFamily="49" charset="0"/>
                <a:cs typeface="Courier New" panose="02070309020205020404" pitchFamily="49" charset="0"/>
              </a:rPr>
              <a:t>);</a:t>
            </a:r>
          </a:p>
          <a:p>
            <a:pPr marL="0" indent="0">
              <a:buNone/>
            </a:pPr>
            <a:r>
              <a:rPr lang="en-US" sz="900" dirty="0">
                <a:latin typeface="Courier New" panose="02070309020205020404" pitchFamily="49" charset="0"/>
                <a:cs typeface="Courier New" panose="02070309020205020404" pitchFamily="49" charset="0"/>
              </a:rPr>
              <a:t>		break;</a:t>
            </a:r>
          </a:p>
          <a:p>
            <a:pPr marL="0" indent="0">
              <a:buNone/>
            </a:pPr>
            <a:r>
              <a:rPr lang="en-US" sz="900" dirty="0">
                <a:latin typeface="Courier New" panose="02070309020205020404" pitchFamily="49" charset="0"/>
                <a:cs typeface="Courier New" panose="02070309020205020404" pitchFamily="49" charset="0"/>
              </a:rPr>
              <a:t>	default:</a:t>
            </a:r>
          </a:p>
          <a:p>
            <a:pPr marL="0" indent="0">
              <a:buNone/>
            </a:pP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printf</a:t>
            </a:r>
            <a:r>
              <a:rPr lang="en-US" sz="900" dirty="0">
                <a:latin typeface="Courier New" panose="02070309020205020404" pitchFamily="49" charset="0"/>
                <a:cs typeface="Courier New" panose="02070309020205020404" pitchFamily="49" charset="0"/>
              </a:rPr>
              <a:t>(“???\n”);</a:t>
            </a:r>
          </a:p>
          <a:p>
            <a:pPr marL="0" indent="0">
              <a:buNone/>
            </a:pPr>
            <a:r>
              <a:rPr lang="en-US" sz="900" dirty="0">
                <a:latin typeface="Courier New" panose="02070309020205020404" pitchFamily="49" charset="0"/>
                <a:cs typeface="Courier New" panose="02070309020205020404" pitchFamily="49" charset="0"/>
              </a:rPr>
              <a:t>		break;</a:t>
            </a:r>
          </a:p>
          <a:p>
            <a:pPr marL="0" indent="0">
              <a:buNone/>
            </a:pPr>
            <a:r>
              <a:rPr lang="en-US" sz="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78516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startAt="2"/>
            </a:pPr>
            <a:r>
              <a:rPr lang="en-US" dirty="0"/>
              <a:t>Use ELSE-IF – Conditional expressions</a:t>
            </a:r>
            <a:endParaRPr lang="en-US" baseline="30000" dirty="0"/>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ELSE-IF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 0;</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(“Number is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&gt;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(“positive\n”);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&lt;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(“negative\n”);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(“zero\n”);</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 0;</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(“Number is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switch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&gt;0: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pos</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case &lt;0: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neg</a:t>
            </a:r>
            <a:r>
              <a:rPr lang="en-US" sz="1600" dirty="0">
                <a:latin typeface="Courier New" panose="02070309020205020404" pitchFamily="49" charset="0"/>
                <a:cs typeface="Courier New" panose="02070309020205020404" pitchFamily="49" charset="0"/>
              </a:rPr>
              <a:t>\n”);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default: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(“zero\n”);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a:t>
            </a:r>
          </a:p>
        </p:txBody>
      </p:sp>
      <p:sp>
        <p:nvSpPr>
          <p:cNvPr id="4" name="Explosion 1 3"/>
          <p:cNvSpPr/>
          <p:nvPr/>
        </p:nvSpPr>
        <p:spPr bwMode="auto">
          <a:xfrm>
            <a:off x="4695525" y="3702519"/>
            <a:ext cx="4343400" cy="2819400"/>
          </a:xfrm>
          <a:prstGeom prst="irregularSeal1">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a:t>
            </a: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latin typeface="Courier New" panose="02070309020205020404" pitchFamily="49" charset="0"/>
                <a:cs typeface="Courier New" panose="02070309020205020404" pitchFamily="49" charset="0"/>
              </a:rPr>
              <a:t>ERROR</a:t>
            </a:r>
            <a:endPar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7597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startAt="3"/>
            </a:pPr>
            <a:r>
              <a:rPr lang="en-US" dirty="0"/>
              <a:t>Use ELSE-IF – Variable values </a:t>
            </a:r>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IF-ELSE ////////</a:t>
            </a:r>
          </a:p>
          <a:p>
            <a:pPr marL="0" indent="0">
              <a:buNone/>
            </a:pPr>
            <a:r>
              <a:rPr lang="en-US" sz="1600" dirty="0">
                <a:latin typeface="Courier New" panose="02070309020205020404" pitchFamily="49" charset="0"/>
                <a:cs typeface="Courier New" panose="02070309020205020404" pitchFamily="49" charset="0"/>
              </a:rPr>
              <a:t>char char1, char2;</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(“%1c %1c”, &amp;char1, &amp;char2);</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(“Are they equal?\n”);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if (char1 == char2)</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(“Yes\n”);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(“No\n”);</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a:t>
            </a:r>
          </a:p>
          <a:p>
            <a:pPr marL="0" indent="0">
              <a:buNone/>
            </a:pPr>
            <a:r>
              <a:rPr lang="en-US" sz="1600" dirty="0">
                <a:latin typeface="Courier New" panose="02070309020205020404" pitchFamily="49" charset="0"/>
                <a:cs typeface="Courier New" panose="02070309020205020404" pitchFamily="49" charset="0"/>
              </a:rPr>
              <a:t>char char1, char2;</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(“%1c %1c”, &amp;char1, &amp;char2);</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(“Are they equal?\n”);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switch (char1)</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char2:</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(“Yes\n”);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default: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Explosion 1 8"/>
          <p:cNvSpPr/>
          <p:nvPr/>
        </p:nvSpPr>
        <p:spPr bwMode="auto">
          <a:xfrm>
            <a:off x="4695525" y="3702519"/>
            <a:ext cx="4343400" cy="2819400"/>
          </a:xfrm>
          <a:prstGeom prst="irregularSeal1">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a:t>
            </a: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latin typeface="Courier New" panose="02070309020205020404" pitchFamily="49" charset="0"/>
                <a:cs typeface="Courier New" panose="02070309020205020404" pitchFamily="49" charset="0"/>
              </a:rPr>
              <a:t>ERROR</a:t>
            </a:r>
            <a:endPar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3129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a:xfrm>
            <a:off x="554038" y="990600"/>
            <a:ext cx="8294687" cy="4725988"/>
          </a:xfrm>
        </p:spPr>
        <p:txBody>
          <a:bodyPr/>
          <a:lstStyle/>
          <a:p>
            <a:pPr marL="914400" lvl="1" indent="-457200">
              <a:buFont typeface="+mj-lt"/>
              <a:buAutoNum type="arabicPeriod" startAt="4"/>
            </a:pPr>
            <a:r>
              <a:rPr lang="en-US" dirty="0"/>
              <a:t>Use ELSE-IF – Floating point values </a:t>
            </a:r>
          </a:p>
        </p:txBody>
      </p:sp>
      <p:sp>
        <p:nvSpPr>
          <p:cNvPr id="5" name="Content Placeholder 2"/>
          <p:cNvSpPr txBox="1">
            <a:spLocks/>
          </p:cNvSpPr>
          <p:nvPr/>
        </p:nvSpPr>
        <p:spPr bwMode="auto">
          <a:xfrm>
            <a:off x="76200"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IF-ELSE ////////</a:t>
            </a:r>
          </a:p>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(“%f”, &amp;</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(“Equal to 3.14?\n”);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 &gt; 3.14)</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 if (</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 &lt; 3.14)</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(“Yes\n”);</a:t>
            </a:r>
          </a:p>
          <a:p>
            <a:pPr marL="0" indent="0">
              <a:buNone/>
            </a:pPr>
            <a:r>
              <a:rPr lang="en-US" sz="1600" dirty="0">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bwMode="auto">
          <a:xfrm>
            <a:off x="4648201" y="1600200"/>
            <a:ext cx="4419599" cy="4953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SWITCH ////////</a:t>
            </a:r>
          </a:p>
          <a:p>
            <a:pPr marL="0" indent="0">
              <a:buNone/>
            </a:pP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(“%f”, &amp;</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(“Equal to 3.14?\n”);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switch (</a:t>
            </a:r>
            <a:r>
              <a:rPr lang="en-US" sz="1600" dirty="0" err="1">
                <a:latin typeface="Courier New" panose="02070309020205020404" pitchFamily="49" charset="0"/>
                <a:cs typeface="Courier New" panose="02070309020205020404" pitchFamily="49" charset="0"/>
              </a:rPr>
              <a:t>inputDecimal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case 3.14:</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(“Yes\n”);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	default: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(“No\n”);</a:t>
            </a:r>
          </a:p>
          <a:p>
            <a:pPr marL="0" indent="0">
              <a:buNone/>
            </a:pPr>
            <a:r>
              <a:rPr lang="en-US" sz="1600" dirty="0">
                <a:latin typeface="Courier New" panose="02070309020205020404" pitchFamily="49" charset="0"/>
                <a:cs typeface="Courier New" panose="02070309020205020404" pitchFamily="49" charset="0"/>
              </a:rPr>
              <a:t>		break;</a:t>
            </a:r>
          </a:p>
          <a:p>
            <a:pPr marL="0" indent="0">
              <a:buNone/>
            </a:pPr>
            <a:r>
              <a:rPr lang="en-US" sz="1600" dirty="0">
                <a:latin typeface="Courier New" panose="02070309020205020404" pitchFamily="49" charset="0"/>
                <a:cs typeface="Courier New" panose="02070309020205020404" pitchFamily="49" charset="0"/>
              </a:rPr>
              <a:t>}</a:t>
            </a:r>
          </a:p>
        </p:txBody>
      </p:sp>
      <p:sp>
        <p:nvSpPr>
          <p:cNvPr id="9" name="Explosion 1 8"/>
          <p:cNvSpPr/>
          <p:nvPr/>
        </p:nvSpPr>
        <p:spPr bwMode="auto">
          <a:xfrm>
            <a:off x="4695525" y="3702519"/>
            <a:ext cx="4343400" cy="2819400"/>
          </a:xfrm>
          <a:prstGeom prst="irregularSeal1">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COMPILE</a:t>
            </a:r>
          </a:p>
          <a:p>
            <a:pPr marL="0" marR="0" indent="0" algn="ctr" defTabSz="914400" rtl="0" eaLnBrk="1" fontAlgn="base" latinLnBrk="0" hangingPunct="1">
              <a:lnSpc>
                <a:spcPct val="100000"/>
              </a:lnSpc>
              <a:spcBef>
                <a:spcPct val="0"/>
              </a:spcBef>
              <a:spcAft>
                <a:spcPct val="0"/>
              </a:spcAft>
              <a:buClrTx/>
              <a:buSzTx/>
              <a:buFontTx/>
              <a:buNone/>
              <a:tabLst/>
            </a:pPr>
            <a:r>
              <a:rPr lang="en-US" sz="4000" b="1" dirty="0">
                <a:solidFill>
                  <a:srgbClr val="FF0000"/>
                </a:solidFill>
                <a:latin typeface="Courier New" panose="02070309020205020404" pitchFamily="49" charset="0"/>
                <a:cs typeface="Courier New" panose="02070309020205020404" pitchFamily="49" charset="0"/>
              </a:rPr>
              <a:t>ERROR</a:t>
            </a:r>
            <a:endParaRPr kumimoji="0" lang="en-US" sz="40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6806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t>If</a:t>
            </a:r>
          </a:p>
          <a:p>
            <a:r>
              <a:rPr lang="en-US" dirty="0"/>
              <a:t>If-Else</a:t>
            </a:r>
          </a:p>
          <a:p>
            <a:r>
              <a:rPr lang="en-US" dirty="0"/>
              <a:t>Else-If</a:t>
            </a:r>
          </a:p>
          <a:p>
            <a:r>
              <a:rPr lang="en-US" dirty="0"/>
              <a:t>Switch</a:t>
            </a:r>
          </a:p>
          <a:p>
            <a:r>
              <a:rPr lang="en-US" dirty="0"/>
              <a:t>When do I use _____ instead of _____?</a:t>
            </a:r>
          </a:p>
        </p:txBody>
      </p:sp>
    </p:spTree>
    <p:extLst>
      <p:ext uri="{BB962C8B-B14F-4D97-AF65-F5344CB8AC3E}">
        <p14:creationId xmlns:p14="http://schemas.microsoft.com/office/powerpoint/2010/main" val="337630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r>
              <a:rPr lang="en-US" dirty="0"/>
              <a:t>If</a:t>
            </a:r>
          </a:p>
          <a:p>
            <a:r>
              <a:rPr lang="en-US" dirty="0"/>
              <a:t>If-Else</a:t>
            </a:r>
          </a:p>
          <a:p>
            <a:r>
              <a:rPr lang="en-US" dirty="0"/>
              <a:t>Else-If</a:t>
            </a:r>
          </a:p>
          <a:p>
            <a:r>
              <a:rPr lang="en-US" dirty="0"/>
              <a:t>Switch</a:t>
            </a:r>
          </a:p>
          <a:p>
            <a:r>
              <a:rPr lang="en-US" dirty="0"/>
              <a:t>When do I use _____ instead of _____?</a:t>
            </a:r>
          </a:p>
        </p:txBody>
      </p:sp>
    </p:spTree>
    <p:extLst>
      <p:ext uri="{BB962C8B-B14F-4D97-AF65-F5344CB8AC3E}">
        <p14:creationId xmlns:p14="http://schemas.microsoft.com/office/powerpoint/2010/main" val="2526732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For</a:t>
            </a:r>
          </a:p>
          <a:p>
            <a:r>
              <a:rPr lang="en-US" dirty="0"/>
              <a:t>While</a:t>
            </a:r>
          </a:p>
          <a:p>
            <a:r>
              <a:rPr lang="en-US" dirty="0"/>
              <a:t>Do While</a:t>
            </a:r>
          </a:p>
          <a:p>
            <a:r>
              <a:rPr lang="en-US" dirty="0"/>
              <a:t>When do I use _____ instead of _____?</a:t>
            </a:r>
          </a:p>
          <a:p>
            <a:r>
              <a:rPr lang="en-US" dirty="0"/>
              <a:t>Break</a:t>
            </a:r>
          </a:p>
          <a:p>
            <a:r>
              <a:rPr lang="en-US" dirty="0"/>
              <a:t>Continue</a:t>
            </a:r>
          </a:p>
          <a:p>
            <a:r>
              <a:rPr lang="en-US" dirty="0"/>
              <a:t>Nested Control Flow</a:t>
            </a:r>
          </a:p>
        </p:txBody>
      </p:sp>
    </p:spTree>
    <p:extLst>
      <p:ext uri="{BB962C8B-B14F-4D97-AF65-F5344CB8AC3E}">
        <p14:creationId xmlns:p14="http://schemas.microsoft.com/office/powerpoint/2010/main" val="1216883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Loop</a:t>
            </a:r>
          </a:p>
          <a:p>
            <a:pPr lvl="1"/>
            <a:r>
              <a:rPr lang="en-US" dirty="0"/>
              <a:t>Consists of a statement or block called the “loop body”</a:t>
            </a:r>
          </a:p>
          <a:p>
            <a:pPr lvl="1"/>
            <a:r>
              <a:rPr lang="en-US" dirty="0"/>
              <a:t>The “loop body” is executed multiple times depending on a given condition</a:t>
            </a:r>
          </a:p>
          <a:p>
            <a:pPr lvl="1"/>
            <a:r>
              <a:rPr lang="en-US" dirty="0"/>
              <a:t>Represent a method of executing a statement, block, or algorithm multiple times</a:t>
            </a:r>
          </a:p>
        </p:txBody>
      </p:sp>
    </p:spTree>
    <p:extLst>
      <p:ext uri="{BB962C8B-B14F-4D97-AF65-F5344CB8AC3E}">
        <p14:creationId xmlns:p14="http://schemas.microsoft.com/office/powerpoint/2010/main" val="2913139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a:t>
            </a:r>
            <a:r>
              <a:rPr lang="en-US" dirty="0">
                <a:effectLst>
                  <a:outerShdw blurRad="38100" dist="38100" dir="2700000" algn="tl">
                    <a:srgbClr val="000000">
                      <a:alpha val="43137"/>
                    </a:srgbClr>
                  </a:outerShdw>
                </a:effectLst>
              </a:rPr>
              <a:t> Loop</a:t>
            </a:r>
          </a:p>
          <a:p>
            <a:r>
              <a:rPr lang="en-US" dirty="0">
                <a:latin typeface="Courier New" panose="02070309020205020404" pitchFamily="49" charset="0"/>
                <a:cs typeface="Courier New" panose="02070309020205020404" pitchFamily="49" charset="0"/>
              </a:rPr>
              <a:t>for</a:t>
            </a:r>
            <a:r>
              <a:rPr lang="en-US" dirty="0"/>
              <a:t> loops utilize a control structure with three components written as expressions</a:t>
            </a:r>
          </a:p>
          <a:p>
            <a:pPr lvl="1"/>
            <a:r>
              <a:rPr lang="en-US" dirty="0"/>
              <a:t>Initialization (starting point)</a:t>
            </a:r>
          </a:p>
          <a:p>
            <a:pPr lvl="1"/>
            <a:r>
              <a:rPr lang="en-US" dirty="0"/>
              <a:t>Tests the controlling expression</a:t>
            </a:r>
          </a:p>
          <a:p>
            <a:pPr lvl="1"/>
            <a:r>
              <a:rPr lang="en-US" dirty="0"/>
              <a:t>Make adjustments at the end of each loop (commonly incrementation)</a:t>
            </a:r>
          </a:p>
          <a:p>
            <a:r>
              <a:rPr lang="en-US" dirty="0"/>
              <a:t>Three components in the head of the </a:t>
            </a:r>
            <a:r>
              <a:rPr lang="en-US" dirty="0">
                <a:latin typeface="Courier New" panose="02070309020205020404" pitchFamily="49" charset="0"/>
                <a:cs typeface="Courier New" panose="02070309020205020404" pitchFamily="49" charset="0"/>
              </a:rPr>
              <a:t>for</a:t>
            </a:r>
            <a:r>
              <a:rPr lang="en-US" dirty="0"/>
              <a:t> loop define the loops actions and number of iterations executed by the loop</a:t>
            </a:r>
          </a:p>
          <a:p>
            <a:r>
              <a:rPr lang="en-US" dirty="0"/>
              <a:t>Any of the three components may be omitted but the place-holders must remain</a:t>
            </a:r>
          </a:p>
          <a:p>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“Three or more?  Use a for!” –Charles </a:t>
            </a:r>
            <a:r>
              <a:rPr lang="en-US"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Petzold</a:t>
            </a:r>
            <a:endPar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765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LOOP SYNTAX ////////</a:t>
            </a:r>
          </a:p>
          <a:p>
            <a:pPr marL="0" indent="0">
              <a:buNone/>
            </a:pPr>
            <a:r>
              <a:rPr lang="en-US" sz="1600" dirty="0">
                <a:solidFill>
                  <a:schemeClr val="accent2"/>
                </a:solidFill>
                <a:latin typeface="Courier New" panose="02070309020205020404" pitchFamily="49" charset="0"/>
                <a:cs typeface="Courier New" panose="02070309020205020404" pitchFamily="49" charset="0"/>
              </a:rPr>
              <a:t>// expression1 is the initial-statement, commonly “i = 0”</a:t>
            </a:r>
          </a:p>
          <a:p>
            <a:pPr marL="0" indent="0">
              <a:buNone/>
            </a:pPr>
            <a:r>
              <a:rPr lang="en-US" sz="1600" dirty="0">
                <a:solidFill>
                  <a:schemeClr val="accent2"/>
                </a:solidFill>
                <a:latin typeface="Courier New" panose="02070309020205020404" pitchFamily="49" charset="0"/>
                <a:cs typeface="Courier New" panose="02070309020205020404" pitchFamily="49" charset="0"/>
              </a:rPr>
              <a:t>// expression2 is the condition, evaluated as a boolean expression</a:t>
            </a:r>
          </a:p>
          <a:p>
            <a:pPr marL="0" indent="0">
              <a:buNone/>
            </a:pPr>
            <a:r>
              <a:rPr lang="en-US" sz="1600" dirty="0">
                <a:solidFill>
                  <a:schemeClr val="accent2"/>
                </a:solidFill>
                <a:latin typeface="Courier New" panose="02070309020205020404" pitchFamily="49" charset="0"/>
                <a:cs typeface="Courier New" panose="02070309020205020404" pitchFamily="49" charset="0"/>
              </a:rPr>
              <a:t>// expression3 is the iteration-statement, typically increment</a:t>
            </a:r>
          </a:p>
          <a:p>
            <a:pPr marL="0" indent="0">
              <a:buNone/>
            </a:pPr>
            <a:r>
              <a:rPr lang="en-US" sz="1600" dirty="0">
                <a:latin typeface="Courier New" panose="02070309020205020404" pitchFamily="49" charset="0"/>
                <a:cs typeface="Courier New" panose="02070309020205020404" pitchFamily="49" charset="0"/>
              </a:rPr>
              <a:t>for (expression1; expression2; expression3)	</a:t>
            </a:r>
            <a:r>
              <a:rPr lang="en-US" sz="1600" dirty="0">
                <a:solidFill>
                  <a:schemeClr val="accent2"/>
                </a:solidFill>
                <a:latin typeface="Courier New" panose="02070309020205020404" pitchFamily="49" charset="0"/>
                <a:cs typeface="Courier New" panose="02070309020205020404" pitchFamily="49" charset="0"/>
              </a:rPr>
              <a:t>// See above comments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solidFill>
                <a:latin typeface="Courier New" panose="02070309020205020404" pitchFamily="49" charset="0"/>
                <a:cs typeface="Courier New" panose="02070309020205020404" pitchFamily="49" charset="0"/>
              </a:rPr>
              <a:t>// Executed when expression2 !=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Sequence of for loop execution:</a:t>
            </a:r>
          </a:p>
          <a:p>
            <a:pPr marL="0" indent="0">
              <a:buNone/>
            </a:pPr>
            <a:r>
              <a:rPr lang="en-US" sz="1600" dirty="0">
                <a:solidFill>
                  <a:schemeClr val="accent2"/>
                </a:solidFill>
                <a:latin typeface="Courier New" panose="02070309020205020404" pitchFamily="49" charset="0"/>
                <a:cs typeface="Courier New" panose="02070309020205020404" pitchFamily="49" charset="0"/>
              </a:rPr>
              <a:t>	1.  Initialize expression1</a:t>
            </a:r>
          </a:p>
          <a:p>
            <a:pPr marL="0" indent="0">
              <a:buNone/>
            </a:pPr>
            <a:r>
              <a:rPr lang="en-US" sz="1600" dirty="0">
                <a:solidFill>
                  <a:schemeClr val="accent2"/>
                </a:solidFill>
                <a:latin typeface="Courier New" panose="02070309020205020404" pitchFamily="49" charset="0"/>
                <a:cs typeface="Courier New" panose="02070309020205020404" pitchFamily="49" charset="0"/>
              </a:rPr>
              <a:t>	2.  Is expression2 true?</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  If so,</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   execute the code block</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2.a.ii  execute expression3</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2.a.iii go back to 2.</a:t>
            </a:r>
          </a:p>
          <a:p>
            <a:pPr marL="0" indent="0">
              <a:buNone/>
            </a:pPr>
            <a:r>
              <a:rPr lang="en-US" sz="1600" dirty="0">
                <a:solidFill>
                  <a:schemeClr val="accent2"/>
                </a:solidFill>
                <a:latin typeface="Courier New" panose="02070309020205020404" pitchFamily="49" charset="0"/>
                <a:cs typeface="Courier New" panose="02070309020205020404" pitchFamily="49" charset="0"/>
              </a:rPr>
              <a:t>		2.b.  If not, stop looping */</a:t>
            </a: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LOOP SYNTAX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(expression1; expression2; expression3)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for</a:t>
            </a:r>
            <a:r>
              <a:rPr lang="en-US" dirty="0"/>
              <a:t> loops execute “loop bodies” multiple times</a:t>
            </a:r>
          </a:p>
        </p:txBody>
      </p:sp>
      <p:sp>
        <p:nvSpPr>
          <p:cNvPr id="2" name="Title 1"/>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199262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645152"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LOOP OUTPUT ////////</a:t>
            </a:r>
          </a:p>
          <a:p>
            <a:pPr marL="0" indent="0">
              <a:buNone/>
            </a:pPr>
            <a:r>
              <a:rPr lang="en-US" sz="1600" dirty="0">
                <a:latin typeface="Courier New" panose="02070309020205020404" pitchFamily="49" charset="0"/>
                <a:cs typeface="Courier New" panose="02070309020205020404" pitchFamily="49" charset="0"/>
              </a:rPr>
              <a:t>i = 1</a:t>
            </a:r>
          </a:p>
          <a:p>
            <a:pPr marL="0" indent="0">
              <a:buNone/>
            </a:pPr>
            <a:r>
              <a:rPr lang="en-US" sz="1600" dirty="0">
                <a:latin typeface="Courier New" panose="02070309020205020404" pitchFamily="49" charset="0"/>
                <a:cs typeface="Courier New" panose="02070309020205020404" pitchFamily="49" charset="0"/>
              </a:rPr>
              <a:t>i = 2</a:t>
            </a:r>
          </a:p>
          <a:p>
            <a:pPr marL="0" indent="0">
              <a:buNone/>
            </a:pPr>
            <a:r>
              <a:rPr lang="en-US" sz="1600" dirty="0">
                <a:latin typeface="Courier New" panose="02070309020205020404" pitchFamily="49" charset="0"/>
                <a:cs typeface="Courier New" panose="02070309020205020404" pitchFamily="49" charset="0"/>
              </a:rPr>
              <a:t>i = 3</a:t>
            </a:r>
          </a:p>
          <a:p>
            <a:pPr marL="0" indent="0">
              <a:buNone/>
            </a:pPr>
            <a:r>
              <a:rPr lang="en-US" sz="1600" dirty="0">
                <a:latin typeface="Courier New" panose="02070309020205020404" pitchFamily="49" charset="0"/>
                <a:cs typeface="Courier New" panose="02070309020205020404" pitchFamily="49" charset="0"/>
              </a:rPr>
              <a:t>i = 4</a:t>
            </a:r>
          </a:p>
          <a:p>
            <a:pPr marL="0" indent="0">
              <a:buNone/>
            </a:pPr>
            <a:r>
              <a:rPr lang="en-US" sz="1600" dirty="0">
                <a:latin typeface="Courier New" panose="02070309020205020404" pitchFamily="49" charset="0"/>
                <a:cs typeface="Courier New" panose="02070309020205020404" pitchFamily="49" charset="0"/>
              </a:rPr>
              <a:t>i = 5</a:t>
            </a:r>
          </a:p>
          <a:p>
            <a:pPr marL="0" indent="0">
              <a:buNone/>
            </a:pPr>
            <a:r>
              <a:rPr lang="en-US" sz="1600" dirty="0">
                <a:latin typeface="Courier New" panose="02070309020205020404" pitchFamily="49" charset="0"/>
                <a:cs typeface="Courier New" panose="02070309020205020404" pitchFamily="49" charset="0"/>
              </a:rPr>
              <a:t>i = 6</a:t>
            </a:r>
          </a:p>
          <a:p>
            <a:pPr marL="0" indent="0">
              <a:buNone/>
            </a:pPr>
            <a:r>
              <a:rPr lang="en-US" sz="1600" dirty="0">
                <a:latin typeface="Courier New" panose="02070309020205020404" pitchFamily="49" charset="0"/>
                <a:cs typeface="Courier New" panose="02070309020205020404" pitchFamily="49" charset="0"/>
              </a:rPr>
              <a:t>i = 7</a:t>
            </a:r>
          </a:p>
          <a:p>
            <a:pPr marL="0" indent="0">
              <a:buNone/>
            </a:pPr>
            <a:r>
              <a:rPr lang="en-US" sz="1600" dirty="0">
                <a:latin typeface="Courier New" panose="02070309020205020404" pitchFamily="49" charset="0"/>
                <a:cs typeface="Courier New" panose="02070309020205020404" pitchFamily="49" charset="0"/>
              </a:rPr>
              <a:t>i = 8</a:t>
            </a:r>
          </a:p>
          <a:p>
            <a:pPr marL="0" indent="0">
              <a:buNone/>
            </a:pPr>
            <a:r>
              <a:rPr lang="en-US" sz="1600" dirty="0">
                <a:latin typeface="Courier New" panose="02070309020205020404" pitchFamily="49" charset="0"/>
                <a:cs typeface="Courier New" panose="02070309020205020404" pitchFamily="49" charset="0"/>
              </a:rPr>
              <a:t>i = 9</a:t>
            </a:r>
          </a:p>
          <a:p>
            <a:pPr marL="0" indent="0">
              <a:buNone/>
            </a:pPr>
            <a:r>
              <a:rPr lang="en-US" sz="1600" dirty="0">
                <a:latin typeface="Courier New" panose="02070309020205020404" pitchFamily="49" charset="0"/>
                <a:cs typeface="Courier New" panose="02070309020205020404" pitchFamily="49" charset="0"/>
              </a:rPr>
              <a:t>i = 10</a:t>
            </a:r>
          </a:p>
          <a:p>
            <a:pPr marL="0" indent="0">
              <a:buNone/>
            </a:pPr>
            <a:r>
              <a:rPr lang="en-US" sz="1600" dirty="0">
                <a:latin typeface="Courier New" panose="02070309020205020404" pitchFamily="49" charset="0"/>
                <a:cs typeface="Courier New" panose="02070309020205020404" pitchFamily="49" charset="0"/>
              </a:rPr>
              <a:t>i = 11</a:t>
            </a:r>
          </a:p>
          <a:p>
            <a:pPr marL="0" indent="0">
              <a:buNone/>
            </a:pPr>
            <a:r>
              <a:rPr lang="en-US" sz="1600" dirty="0">
                <a:latin typeface="Courier New" panose="02070309020205020404" pitchFamily="49" charset="0"/>
                <a:cs typeface="Courier New" panose="02070309020205020404" pitchFamily="49" charset="0"/>
              </a:rPr>
              <a:t>i = 12</a:t>
            </a:r>
          </a:p>
          <a:p>
            <a:pPr marL="0" indent="0">
              <a:buNone/>
            </a:pPr>
            <a:r>
              <a:rPr lang="en-US" sz="1600" dirty="0">
                <a:latin typeface="Courier New" panose="02070309020205020404" pitchFamily="49" charset="0"/>
                <a:cs typeface="Courier New" panose="02070309020205020404" pitchFamily="49" charset="0"/>
              </a:rPr>
              <a:t>i = 13</a:t>
            </a:r>
          </a:p>
          <a:p>
            <a:pPr marL="0" indent="0">
              <a:buNone/>
            </a:pPr>
            <a:r>
              <a:rPr lang="en-US" sz="1600" dirty="0">
                <a:latin typeface="Courier New" panose="02070309020205020404" pitchFamily="49" charset="0"/>
                <a:cs typeface="Courier New" panose="02070309020205020404" pitchFamily="49" charset="0"/>
              </a:rPr>
              <a:t>i = 14</a:t>
            </a:r>
          </a:p>
          <a:p>
            <a:pPr marL="0" indent="0">
              <a:buNone/>
            </a:pPr>
            <a:r>
              <a:rPr lang="en-US" sz="1600" dirty="0">
                <a:latin typeface="Courier New" panose="02070309020205020404" pitchFamily="49" charset="0"/>
                <a:cs typeface="Courier New" panose="02070309020205020404" pitchFamily="49" charset="0"/>
              </a:rPr>
              <a:t>i = 15</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73152"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LOOP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(i = 0; i &lt; 15; i++)</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(“i = %d\n”, i + 1);</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Executes the </a:t>
            </a:r>
            <a:r>
              <a:rPr lang="en-US" sz="1600" dirty="0" err="1">
                <a:solidFill>
                  <a:schemeClr val="accent2"/>
                </a:solidFill>
                <a:latin typeface="Courier New" panose="02070309020205020404" pitchFamily="49" charset="0"/>
                <a:cs typeface="Courier New" panose="02070309020205020404" pitchFamily="49" charset="0"/>
              </a:rPr>
              <a:t>printf</a:t>
            </a:r>
            <a:r>
              <a:rPr lang="en-US" sz="1600" dirty="0">
                <a:solidFill>
                  <a:schemeClr val="accent2"/>
                </a:solidFill>
                <a:latin typeface="Courier New" panose="02070309020205020404" pitchFamily="49" charset="0"/>
                <a:cs typeface="Courier New" panose="02070309020205020404" pitchFamily="49" charset="0"/>
              </a:rPr>
              <a:t> statement</a:t>
            </a:r>
          </a:p>
          <a:p>
            <a:pPr marL="0" indent="0">
              <a:buNone/>
            </a:pPr>
            <a:r>
              <a:rPr lang="en-US" sz="1600" dirty="0">
                <a:solidFill>
                  <a:schemeClr val="accent2"/>
                </a:solidFill>
                <a:latin typeface="Courier New" panose="02070309020205020404" pitchFamily="49" charset="0"/>
                <a:cs typeface="Courier New" panose="02070309020205020404" pitchFamily="49" charset="0"/>
              </a:rPr>
              <a:t>   for all values of i between</a:t>
            </a:r>
          </a:p>
          <a:p>
            <a:pPr marL="0" indent="0">
              <a:buNone/>
            </a:pPr>
            <a:r>
              <a:rPr lang="en-US" sz="1600" dirty="0">
                <a:solidFill>
                  <a:schemeClr val="accent2"/>
                </a:solidFill>
                <a:latin typeface="Courier New" panose="02070309020205020404" pitchFamily="49" charset="0"/>
                <a:cs typeface="Courier New" panose="02070309020205020404" pitchFamily="49" charset="0"/>
              </a:rPr>
              <a:t>   0 and 14, inclusive. */</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for</a:t>
            </a:r>
            <a:r>
              <a:rPr lang="en-US" dirty="0"/>
              <a:t> loops execute blocks of code multiple times</a:t>
            </a:r>
          </a:p>
        </p:txBody>
      </p:sp>
      <p:sp>
        <p:nvSpPr>
          <p:cNvPr id="2" name="Title 1"/>
          <p:cNvSpPr>
            <a:spLocks noGrp="1"/>
          </p:cNvSpPr>
          <p:nvPr>
            <p:ph type="title"/>
          </p:nvPr>
        </p:nvSpPr>
        <p:spPr/>
        <p:txBody>
          <a:bodyPr/>
          <a:lstStyle/>
          <a:p>
            <a:r>
              <a:rPr lang="en-US" dirty="0"/>
              <a:t>Loops</a:t>
            </a:r>
          </a:p>
        </p:txBody>
      </p:sp>
      <p:sp>
        <p:nvSpPr>
          <p:cNvPr id="5" name="Content Placeholder 2"/>
          <p:cNvSpPr txBox="1">
            <a:spLocks/>
          </p:cNvSpPr>
          <p:nvPr/>
        </p:nvSpPr>
        <p:spPr bwMode="auto">
          <a:xfrm>
            <a:off x="76200"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LOOP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(i = 0; i &lt; 15; i++)</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(“i = %d\n”, i + 1);</a:t>
            </a:r>
          </a:p>
          <a:p>
            <a:pPr marL="0" indent="0">
              <a:buNone/>
            </a:pPr>
            <a:r>
              <a:rPr lang="en-US" sz="1600" dirty="0">
                <a:latin typeface="Courier New" panose="02070309020205020404" pitchFamily="49" charset="0"/>
                <a:cs typeface="Courier New" panose="02070309020205020404" pitchFamily="49" charset="0"/>
              </a:rPr>
              <a:t>}</a:t>
            </a:r>
          </a:p>
        </p:txBody>
      </p:sp>
      <p:sp>
        <p:nvSpPr>
          <p:cNvPr id="8" name="Content Placeholder 2"/>
          <p:cNvSpPr txBox="1">
            <a:spLocks/>
          </p:cNvSpPr>
          <p:nvPr/>
        </p:nvSpPr>
        <p:spPr bwMode="auto">
          <a:xfrm>
            <a:off x="4648201"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FOR LOOP OUTPUT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195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5"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a:t>
            </a:r>
            <a:r>
              <a:rPr lang="en-US" dirty="0">
                <a:effectLst>
                  <a:outerShdw blurRad="38100" dist="38100" dir="2700000" algn="tl">
                    <a:srgbClr val="000000">
                      <a:alpha val="43137"/>
                    </a:srgbClr>
                  </a:outerShdw>
                </a:effectLst>
              </a:rPr>
              <a:t> Loop</a:t>
            </a:r>
          </a:p>
          <a:p>
            <a:pPr marL="0" indent="0" algn="ctr">
              <a:buNone/>
            </a:pPr>
            <a:r>
              <a:rPr lang="en-US" dirty="0"/>
              <a:t>“Three or more?  Use a for!”</a:t>
            </a:r>
          </a:p>
          <a:p>
            <a:r>
              <a:rPr lang="en-US" dirty="0"/>
              <a:t>What previous Lab could have benefitted from a for loop?  Were there:</a:t>
            </a:r>
          </a:p>
          <a:p>
            <a:pPr lvl="1"/>
            <a:r>
              <a:rPr lang="en-US" dirty="0"/>
              <a:t>…arrays to manipulate?</a:t>
            </a:r>
          </a:p>
          <a:p>
            <a:pPr lvl="1"/>
            <a:r>
              <a:rPr lang="en-US" dirty="0"/>
              <a:t>…repetitious calculations?</a:t>
            </a:r>
          </a:p>
          <a:p>
            <a:pPr lvl="1"/>
            <a:r>
              <a:rPr lang="en-US" dirty="0"/>
              <a:t>…copy/pasted code?</a:t>
            </a:r>
          </a:p>
          <a:p>
            <a:endParaRPr lang="en-US" dirty="0"/>
          </a:p>
          <a:p>
            <a:endParaRPr lang="en-US" dirty="0"/>
          </a:p>
        </p:txBody>
      </p:sp>
    </p:spTree>
    <p:extLst>
      <p:ext uri="{BB962C8B-B14F-4D97-AF65-F5344CB8AC3E}">
        <p14:creationId xmlns:p14="http://schemas.microsoft.com/office/powerpoint/2010/main" val="3509447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for</a:t>
            </a:r>
            <a:r>
              <a:rPr lang="en-US" dirty="0">
                <a:effectLst>
                  <a:outerShdw blurRad="38100" dist="38100" dir="2700000" algn="tl">
                    <a:srgbClr val="000000">
                      <a:alpha val="43137"/>
                    </a:srgbClr>
                  </a:outerShdw>
                </a:effectLst>
              </a:rPr>
              <a:t> Loop</a:t>
            </a:r>
          </a:p>
          <a:p>
            <a:pPr marL="0" indent="0" algn="ctr">
              <a:buNone/>
            </a:pPr>
            <a:r>
              <a:rPr lang="en-US" dirty="0"/>
              <a:t>“Three or more?  Use a for!”</a:t>
            </a:r>
          </a:p>
          <a:p>
            <a:r>
              <a:rPr lang="en-US" dirty="0"/>
              <a:t>What previous Lab could have benefitted from a for loop?  Were there:</a:t>
            </a:r>
          </a:p>
          <a:p>
            <a:pPr lvl="1"/>
            <a:r>
              <a:rPr lang="en-US" dirty="0"/>
              <a:t>…arrays to manipulate?</a:t>
            </a:r>
          </a:p>
          <a:p>
            <a:pPr lvl="1"/>
            <a:r>
              <a:rPr lang="en-US" dirty="0"/>
              <a:t>…repetitious calculations?</a:t>
            </a:r>
          </a:p>
          <a:p>
            <a:pPr lvl="1"/>
            <a:r>
              <a:rPr lang="en-US" dirty="0"/>
              <a:t>…copy/pasted code?</a:t>
            </a:r>
          </a:p>
          <a:p>
            <a:endParaRPr lang="en-US" dirty="0"/>
          </a:p>
          <a:p>
            <a:endParaRPr lang="en-US" dirty="0"/>
          </a:p>
        </p:txBody>
      </p:sp>
    </p:spTree>
    <p:extLst>
      <p:ext uri="{BB962C8B-B14F-4D97-AF65-F5344CB8AC3E}">
        <p14:creationId xmlns:p14="http://schemas.microsoft.com/office/powerpoint/2010/main" val="1380766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while</a:t>
            </a:r>
            <a:r>
              <a:rPr lang="en-US" dirty="0">
                <a:effectLst>
                  <a:outerShdw blurRad="38100" dist="38100" dir="2700000" algn="tl">
                    <a:srgbClr val="000000">
                      <a:alpha val="43137"/>
                    </a:srgbClr>
                  </a:outerShdw>
                </a:effectLst>
              </a:rPr>
              <a:t> Loop</a:t>
            </a:r>
          </a:p>
          <a:p>
            <a:r>
              <a:rPr lang="en-US" dirty="0">
                <a:latin typeface="Courier New" panose="02070309020205020404" pitchFamily="49" charset="0"/>
                <a:cs typeface="Courier New" panose="02070309020205020404" pitchFamily="49" charset="0"/>
              </a:rPr>
              <a:t>while</a:t>
            </a:r>
            <a:r>
              <a:rPr lang="en-US" dirty="0"/>
              <a:t> loops utilize a control structure with one component written as an expression</a:t>
            </a:r>
          </a:p>
          <a:p>
            <a:r>
              <a:rPr lang="en-US" dirty="0"/>
              <a:t>The component in the head of the </a:t>
            </a:r>
            <a:r>
              <a:rPr lang="en-US" dirty="0">
                <a:latin typeface="Courier New" panose="02070309020205020404" pitchFamily="49" charset="0"/>
                <a:cs typeface="Courier New" panose="02070309020205020404" pitchFamily="49" charset="0"/>
              </a:rPr>
              <a:t>while</a:t>
            </a:r>
            <a:r>
              <a:rPr lang="en-US" dirty="0"/>
              <a:t> loop is evaluated</a:t>
            </a:r>
          </a:p>
          <a:p>
            <a:pPr lvl="1"/>
            <a:r>
              <a:rPr lang="en-US" dirty="0"/>
              <a:t>If True, the loop body is executed and the expression is evaluated again</a:t>
            </a:r>
          </a:p>
          <a:p>
            <a:pPr lvl="1"/>
            <a:r>
              <a:rPr lang="en-US" dirty="0"/>
              <a:t>If False, program continues with statement following the loop body</a:t>
            </a:r>
          </a:p>
          <a:p>
            <a:r>
              <a:rPr lang="en-US" dirty="0"/>
              <a:t>The expression is a requirement</a:t>
            </a:r>
          </a:p>
          <a:p>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Take care to avoid infinite loops</a:t>
            </a:r>
          </a:p>
        </p:txBody>
      </p:sp>
    </p:spTree>
    <p:extLst>
      <p:ext uri="{BB962C8B-B14F-4D97-AF65-F5344CB8AC3E}">
        <p14:creationId xmlns:p14="http://schemas.microsoft.com/office/powerpoint/2010/main" val="2918871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WHILE LOOP SYNTAX ////////</a:t>
            </a:r>
          </a:p>
          <a:p>
            <a:pPr marL="0" indent="0">
              <a:buNone/>
            </a:pPr>
            <a:r>
              <a:rPr lang="en-US" sz="1600" dirty="0">
                <a:solidFill>
                  <a:schemeClr val="accent2"/>
                </a:solidFill>
                <a:latin typeface="Courier New" panose="02070309020205020404" pitchFamily="49" charset="0"/>
                <a:cs typeface="Courier New" panose="02070309020205020404" pitchFamily="49" charset="0"/>
              </a:rPr>
              <a:t>// expression1 is the condition, evaluated as a boolean expression</a:t>
            </a:r>
          </a:p>
          <a:p>
            <a:pPr marL="0" indent="0">
              <a:buNone/>
            </a:pPr>
            <a:r>
              <a:rPr lang="en-US" sz="1600" dirty="0">
                <a:latin typeface="Courier New" panose="02070309020205020404" pitchFamily="49" charset="0"/>
                <a:cs typeface="Courier New" panose="02070309020205020404" pitchFamily="49" charset="0"/>
              </a:rPr>
              <a:t>while (expression1)		</a:t>
            </a:r>
            <a:r>
              <a:rPr lang="en-US" sz="1600" dirty="0">
                <a:solidFill>
                  <a:schemeClr val="accent2"/>
                </a:solidFill>
                <a:latin typeface="Courier New" panose="02070309020205020404" pitchFamily="49" charset="0"/>
                <a:cs typeface="Courier New" panose="02070309020205020404" pitchFamily="49" charset="0"/>
              </a:rPr>
              <a:t>// See above comment</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Executed when expression1 != 0</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solidFill>
                <a:latin typeface="Courier New" panose="02070309020205020404" pitchFamily="49" charset="0"/>
                <a:cs typeface="Courier New" panose="02070309020205020404" pitchFamily="49" charset="0"/>
              </a:rPr>
              <a:t>// Regular code</a:t>
            </a:r>
          </a:p>
          <a:p>
            <a:pPr marL="0" indent="0">
              <a:buNone/>
            </a:pPr>
            <a:r>
              <a:rPr lang="en-US" sz="1600" dirty="0">
                <a:latin typeface="Courier New" panose="02070309020205020404" pitchFamily="49" charset="0"/>
                <a:cs typeface="Courier New" panose="02070309020205020404" pitchFamily="49" charset="0"/>
              </a:rPr>
              <a:t>	iteration-statement;	</a:t>
            </a:r>
            <a:r>
              <a:rPr lang="en-US" sz="1600" dirty="0">
                <a:solidFill>
                  <a:schemeClr val="accent2"/>
                </a:solidFill>
                <a:latin typeface="Courier New" panose="02070309020205020404" pitchFamily="49" charset="0"/>
                <a:cs typeface="Courier New" panose="02070309020205020404" pitchFamily="49" charset="0"/>
              </a:rPr>
              <a:t>// Ensure you control expression1</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Terminating conditions must be included in the loop body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Sequence of for loop execution:</a:t>
            </a:r>
          </a:p>
          <a:p>
            <a:pPr marL="0" indent="0">
              <a:buNone/>
            </a:pPr>
            <a:r>
              <a:rPr lang="en-US" sz="1600" dirty="0">
                <a:solidFill>
                  <a:schemeClr val="accent2"/>
                </a:solidFill>
                <a:latin typeface="Courier New" panose="02070309020205020404" pitchFamily="49" charset="0"/>
                <a:cs typeface="Courier New" panose="02070309020205020404" pitchFamily="49" charset="0"/>
              </a:rPr>
              <a:t>	1.  Is expression1 true?</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  If so,</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   execute the code block</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2.a.iii go back to 1.</a:t>
            </a:r>
          </a:p>
          <a:p>
            <a:pPr marL="0" indent="0">
              <a:buNone/>
            </a:pPr>
            <a:r>
              <a:rPr lang="en-US" sz="1600" dirty="0">
                <a:solidFill>
                  <a:schemeClr val="accent2"/>
                </a:solidFill>
                <a:latin typeface="Courier New" panose="02070309020205020404" pitchFamily="49" charset="0"/>
                <a:cs typeface="Courier New" panose="02070309020205020404" pitchFamily="49" charset="0"/>
              </a:rPr>
              <a:t>		2.b.  If not, stop looping */</a:t>
            </a: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WHILE LOOP SYNTAX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while (expression1)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a:t>
            </a:r>
          </a:p>
          <a:p>
            <a:pPr marL="0" indent="0">
              <a:buNone/>
            </a:pPr>
            <a:r>
              <a:rPr lang="en-US" sz="1600" dirty="0">
                <a:latin typeface="Courier New" panose="02070309020205020404" pitchFamily="49" charset="0"/>
                <a:cs typeface="Courier New" panose="02070309020205020404" pitchFamily="49" charset="0"/>
              </a:rPr>
              <a:t>	iteration-statement;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while</a:t>
            </a:r>
            <a:r>
              <a:rPr lang="en-US" dirty="0"/>
              <a:t> loops execute “loop bodies” multiple times</a:t>
            </a:r>
          </a:p>
        </p:txBody>
      </p:sp>
      <p:sp>
        <p:nvSpPr>
          <p:cNvPr id="2" name="Title 1"/>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11751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73152"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WHILE LOOP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512;</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counter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while (i)	</a:t>
            </a:r>
            <a:r>
              <a:rPr lang="en-US" sz="1600" dirty="0">
                <a:solidFill>
                  <a:schemeClr val="accent2"/>
                </a:solidFill>
                <a:latin typeface="Courier New" panose="02070309020205020404" pitchFamily="49" charset="0"/>
                <a:cs typeface="Courier New" panose="02070309020205020404" pitchFamily="49" charset="0"/>
              </a:rPr>
              <a:t>// If i != 0…</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…execute this</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 i</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(“i = %d\n”, i);</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 /= 2) == (i = i / 2)</a:t>
            </a:r>
          </a:p>
          <a:p>
            <a:pPr marL="0" indent="0">
              <a:buNone/>
            </a:pPr>
            <a:r>
              <a:rPr lang="en-US" sz="1600" dirty="0">
                <a:latin typeface="Courier New" panose="02070309020205020404" pitchFamily="49" charset="0"/>
                <a:cs typeface="Courier New" panose="02070309020205020404" pitchFamily="49" charset="0"/>
              </a:rPr>
              <a:t>	i /= 2;</a:t>
            </a:r>
          </a:p>
          <a:p>
            <a:pPr marL="0" indent="0">
              <a:buNone/>
            </a:pPr>
            <a:r>
              <a:rPr lang="en-US" sz="1600" dirty="0">
                <a:latin typeface="Courier New" panose="02070309020205020404" pitchFamily="49" charset="0"/>
                <a:cs typeface="Courier New" panose="02070309020205020404" pitchFamily="49" charset="0"/>
              </a:rPr>
              <a:t>	counter++; </a:t>
            </a:r>
            <a:r>
              <a:rPr lang="en-US" sz="1600" dirty="0">
                <a:solidFill>
                  <a:schemeClr val="accent2"/>
                </a:solidFill>
                <a:latin typeface="Courier New" panose="02070309020205020404" pitchFamily="49" charset="0"/>
                <a:cs typeface="Courier New" panose="02070309020205020404" pitchFamily="49" charset="0"/>
              </a:rPr>
              <a:t>// 1 run counted</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Is i still != 0?</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Print the number of iterations</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runs.\n”, counter);</a:t>
            </a:r>
          </a:p>
        </p:txBody>
      </p:sp>
      <p:sp>
        <p:nvSpPr>
          <p:cNvPr id="5" name="Content Placeholder 2"/>
          <p:cNvSpPr txBox="1">
            <a:spLocks/>
          </p:cNvSpPr>
          <p:nvPr/>
        </p:nvSpPr>
        <p:spPr bwMode="auto">
          <a:xfrm>
            <a:off x="76200"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WHILE LOOP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512;</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counter = 0;</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while (i)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(“i = %d\n”, i);</a:t>
            </a:r>
          </a:p>
          <a:p>
            <a:pPr marL="0" indent="0">
              <a:buNone/>
            </a:pPr>
            <a:r>
              <a:rPr lang="en-US" sz="1600" dirty="0">
                <a:latin typeface="Courier New" panose="02070309020205020404" pitchFamily="49" charset="0"/>
                <a:cs typeface="Courier New" panose="02070309020205020404" pitchFamily="49" charset="0"/>
              </a:rPr>
              <a: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 /= 2;</a:t>
            </a:r>
          </a:p>
          <a:p>
            <a:pPr marL="0" indent="0">
              <a:buNone/>
            </a:pPr>
            <a:r>
              <a:rPr lang="en-US" sz="1600" dirty="0">
                <a:latin typeface="Courier New" panose="02070309020205020404" pitchFamily="49" charset="0"/>
                <a:cs typeface="Courier New" panose="02070309020205020404" pitchFamily="49" charset="0"/>
              </a:rPr>
              <a:t>	counter++;</a:t>
            </a:r>
          </a:p>
          <a:p>
            <a:pPr marL="0" indent="0">
              <a:buNone/>
            </a:pPr>
            <a:r>
              <a:rPr lang="en-US" sz="1600" dirty="0">
                <a:latin typeface="Courier New" panose="02070309020205020404" pitchFamily="49" charset="0"/>
                <a:cs typeface="Courier New" panose="02070309020205020404" pitchFamily="49" charset="0"/>
              </a:rPr>
              <a: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loops.\n”, counter);</a:t>
            </a:r>
          </a:p>
          <a:p>
            <a:pPr marL="0" indent="0">
              <a:buNone/>
            </a:pPr>
            <a:endParaRPr lang="en-US" sz="1600" dirty="0">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bwMode="auto">
          <a:xfrm>
            <a:off x="4645152"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WHILE LOOP EXAMPLE ///////</a:t>
            </a:r>
          </a:p>
          <a:p>
            <a:pPr marL="0" indent="0">
              <a:buNone/>
            </a:pPr>
            <a:r>
              <a:rPr lang="en-US" sz="1600" dirty="0">
                <a:latin typeface="Courier New" panose="02070309020205020404" pitchFamily="49" charset="0"/>
                <a:cs typeface="Courier New" panose="02070309020205020404" pitchFamily="49" charset="0"/>
              </a:rPr>
              <a:t>i = 512</a:t>
            </a:r>
          </a:p>
          <a:p>
            <a:pPr marL="0" indent="0">
              <a:buNone/>
            </a:pPr>
            <a:r>
              <a:rPr lang="en-US" sz="1600" dirty="0">
                <a:latin typeface="Courier New" panose="02070309020205020404" pitchFamily="49" charset="0"/>
                <a:cs typeface="Courier New" panose="02070309020205020404" pitchFamily="49" charset="0"/>
              </a:rPr>
              <a:t>i = 256</a:t>
            </a:r>
          </a:p>
          <a:p>
            <a:pPr marL="0" indent="0">
              <a:buNone/>
            </a:pPr>
            <a:r>
              <a:rPr lang="en-US" sz="1600" dirty="0">
                <a:latin typeface="Courier New" panose="02070309020205020404" pitchFamily="49" charset="0"/>
                <a:cs typeface="Courier New" panose="02070309020205020404" pitchFamily="49" charset="0"/>
              </a:rPr>
              <a:t>i = 128</a:t>
            </a:r>
          </a:p>
          <a:p>
            <a:pPr marL="0" indent="0">
              <a:buNone/>
            </a:pPr>
            <a:r>
              <a:rPr lang="en-US" sz="1600" dirty="0">
                <a:latin typeface="Courier New" panose="02070309020205020404" pitchFamily="49" charset="0"/>
                <a:cs typeface="Courier New" panose="02070309020205020404" pitchFamily="49" charset="0"/>
              </a:rPr>
              <a:t>i = 64</a:t>
            </a:r>
          </a:p>
          <a:p>
            <a:pPr marL="0" indent="0">
              <a:buNone/>
            </a:pPr>
            <a:r>
              <a:rPr lang="en-US" sz="1600" dirty="0">
                <a:latin typeface="Courier New" panose="02070309020205020404" pitchFamily="49" charset="0"/>
                <a:cs typeface="Courier New" panose="02070309020205020404" pitchFamily="49" charset="0"/>
              </a:rPr>
              <a:t>i = 32</a:t>
            </a:r>
          </a:p>
          <a:p>
            <a:pPr marL="0" indent="0">
              <a:buNone/>
            </a:pPr>
            <a:r>
              <a:rPr lang="en-US" sz="1600" dirty="0">
                <a:latin typeface="Courier New" panose="02070309020205020404" pitchFamily="49" charset="0"/>
                <a:cs typeface="Courier New" panose="02070309020205020404" pitchFamily="49" charset="0"/>
              </a:rPr>
              <a:t>i = 16</a:t>
            </a:r>
          </a:p>
          <a:p>
            <a:pPr marL="0" indent="0">
              <a:buNone/>
            </a:pPr>
            <a:r>
              <a:rPr lang="en-US" sz="1600" dirty="0">
                <a:latin typeface="Courier New" panose="02070309020205020404" pitchFamily="49" charset="0"/>
                <a:cs typeface="Courier New" panose="02070309020205020404" pitchFamily="49" charset="0"/>
              </a:rPr>
              <a:t>i = 8</a:t>
            </a:r>
          </a:p>
          <a:p>
            <a:pPr marL="0" indent="0">
              <a:buNone/>
            </a:pPr>
            <a:r>
              <a:rPr lang="en-US" sz="1600" dirty="0">
                <a:latin typeface="Courier New" panose="02070309020205020404" pitchFamily="49" charset="0"/>
                <a:cs typeface="Courier New" panose="02070309020205020404" pitchFamily="49" charset="0"/>
              </a:rPr>
              <a:t>i = 4</a:t>
            </a:r>
          </a:p>
          <a:p>
            <a:pPr marL="0" indent="0">
              <a:buNone/>
            </a:pPr>
            <a:r>
              <a:rPr lang="en-US" sz="1600" dirty="0">
                <a:latin typeface="Courier New" panose="02070309020205020404" pitchFamily="49" charset="0"/>
                <a:cs typeface="Courier New" panose="02070309020205020404" pitchFamily="49" charset="0"/>
              </a:rPr>
              <a:t>i = 2</a:t>
            </a:r>
          </a:p>
          <a:p>
            <a:pPr marL="0" indent="0">
              <a:buNone/>
            </a:pPr>
            <a:r>
              <a:rPr lang="en-US" sz="1600" dirty="0">
                <a:latin typeface="Courier New" panose="02070309020205020404" pitchFamily="49" charset="0"/>
                <a:cs typeface="Courier New" panose="02070309020205020404" pitchFamily="49" charset="0"/>
              </a:rPr>
              <a:t>i = 1</a:t>
            </a:r>
          </a:p>
          <a:p>
            <a:pPr marL="0" indent="0">
              <a:buNone/>
            </a:pPr>
            <a:r>
              <a:rPr lang="en-US" sz="1600" dirty="0">
                <a:latin typeface="Courier New" panose="02070309020205020404" pitchFamily="49" charset="0"/>
                <a:cs typeface="Courier New" panose="02070309020205020404" pitchFamily="49" charset="0"/>
              </a:rPr>
              <a:t>10 loops.</a:t>
            </a:r>
          </a:p>
        </p:txBody>
      </p:sp>
      <p:sp>
        <p:nvSpPr>
          <p:cNvPr id="8" name="Content Placeholder 2"/>
          <p:cNvSpPr txBox="1">
            <a:spLocks/>
          </p:cNvSpPr>
          <p:nvPr/>
        </p:nvSpPr>
        <p:spPr bwMode="auto">
          <a:xfrm>
            <a:off x="4648201"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WHILE LOOP EXAMPLE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while</a:t>
            </a:r>
            <a:r>
              <a:rPr lang="en-US" dirty="0"/>
              <a:t> loops execute blocks of code multiple times</a:t>
            </a:r>
          </a:p>
        </p:txBody>
      </p:sp>
      <p:sp>
        <p:nvSpPr>
          <p:cNvPr id="2" name="Title 1"/>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155171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a:t>
            </a:r>
            <a:r>
              <a:rPr lang="en-US" dirty="0">
                <a:effectLst>
                  <a:outerShdw blurRad="38100" dist="38100" dir="2700000" algn="tl">
                    <a:srgbClr val="000000">
                      <a:alpha val="43137"/>
                    </a:srgbClr>
                  </a:outerShdw>
                </a:effectLst>
              </a:rPr>
              <a:t> Statement</a:t>
            </a:r>
          </a:p>
          <a:p>
            <a:r>
              <a:rPr lang="en-US" dirty="0">
                <a:latin typeface="Courier New" panose="02070309020205020404" pitchFamily="49" charset="0"/>
                <a:cs typeface="Courier New" panose="02070309020205020404" pitchFamily="49" charset="0"/>
              </a:rPr>
              <a:t>if</a:t>
            </a:r>
            <a:r>
              <a:rPr lang="en-US" dirty="0"/>
              <a:t> statements create conditional jumps</a:t>
            </a:r>
          </a:p>
          <a:p>
            <a:r>
              <a:rPr lang="en-US" dirty="0"/>
              <a:t>Tests an expression as TRUE or FALSE</a:t>
            </a:r>
          </a:p>
          <a:p>
            <a:r>
              <a:rPr lang="en-US" dirty="0"/>
              <a:t>When the expression is TRUE, the code block will be executed</a:t>
            </a:r>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3965022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while</a:t>
            </a:r>
            <a:r>
              <a:rPr lang="en-US" dirty="0">
                <a:effectLst>
                  <a:outerShdw blurRad="38100" dist="38100" dir="2700000" algn="tl">
                    <a:srgbClr val="000000">
                      <a:alpha val="43137"/>
                    </a:srgbClr>
                  </a:outerShdw>
                </a:effectLst>
              </a:rPr>
              <a:t> Loop</a:t>
            </a:r>
          </a:p>
          <a:p>
            <a:pPr marL="0" indent="0" algn="ctr">
              <a:buNone/>
            </a:pPr>
            <a:r>
              <a:rPr lang="en-US" dirty="0"/>
              <a:t>“Print one line”</a:t>
            </a:r>
          </a:p>
          <a:p>
            <a:r>
              <a:rPr lang="en-US" dirty="0"/>
              <a:t>Initialize a </a:t>
            </a:r>
            <a:r>
              <a:rPr lang="en-US" dirty="0" err="1"/>
              <a:t>nul</a:t>
            </a:r>
            <a:r>
              <a:rPr lang="en-US" dirty="0"/>
              <a:t> terminated char array with multiple phrases separated by newlines</a:t>
            </a:r>
          </a:p>
          <a:p>
            <a:r>
              <a:rPr lang="en-US" dirty="0"/>
              <a:t>Test the char array with puts()</a:t>
            </a:r>
          </a:p>
          <a:p>
            <a:r>
              <a:rPr lang="en-US" dirty="0"/>
              <a:t>Write a </a:t>
            </a:r>
            <a:r>
              <a:rPr lang="en-US" dirty="0">
                <a:latin typeface="Courier New" panose="02070309020205020404" pitchFamily="49" charset="0"/>
                <a:cs typeface="Courier New" panose="02070309020205020404" pitchFamily="49" charset="0"/>
              </a:rPr>
              <a:t>while</a:t>
            </a:r>
            <a:r>
              <a:rPr lang="en-US" dirty="0"/>
              <a:t> loop that only prints the first line AND stops at a </a:t>
            </a:r>
            <a:r>
              <a:rPr lang="en-US" dirty="0" err="1"/>
              <a:t>nul</a:t>
            </a:r>
            <a:r>
              <a:rPr lang="en-US" dirty="0"/>
              <a:t> character</a:t>
            </a:r>
          </a:p>
        </p:txBody>
      </p:sp>
      <p:sp>
        <p:nvSpPr>
          <p:cNvPr id="4" name="TextBox 3"/>
          <p:cNvSpPr txBox="1"/>
          <p:nvPr/>
        </p:nvSpPr>
        <p:spPr>
          <a:xfrm>
            <a:off x="-533400" y="5867400"/>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Stopping at the null character is a safety measure</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that accounts for arrays lacking a newline</a:t>
            </a:r>
          </a:p>
        </p:txBody>
      </p:sp>
    </p:spTree>
    <p:extLst>
      <p:ext uri="{BB962C8B-B14F-4D97-AF65-F5344CB8AC3E}">
        <p14:creationId xmlns:p14="http://schemas.microsoft.com/office/powerpoint/2010/main" val="2162779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 while</a:t>
            </a:r>
            <a:r>
              <a:rPr lang="en-US" dirty="0">
                <a:effectLst>
                  <a:outerShdw blurRad="38100" dist="38100" dir="2700000" algn="tl">
                    <a:srgbClr val="000000">
                      <a:alpha val="43137"/>
                    </a:srgbClr>
                  </a:outerShdw>
                </a:effectLst>
              </a:rPr>
              <a:t> Loop</a:t>
            </a:r>
          </a:p>
          <a:p>
            <a:r>
              <a:rPr lang="en-US" dirty="0">
                <a:solidFill>
                  <a:schemeClr val="accent2"/>
                </a:solidFill>
                <a:latin typeface="Courier New" panose="02070309020205020404" pitchFamily="49" charset="0"/>
                <a:cs typeface="Courier New" panose="02070309020205020404" pitchFamily="49" charset="0"/>
              </a:rPr>
              <a:t>do while</a:t>
            </a:r>
            <a:r>
              <a:rPr lang="en-US" dirty="0"/>
              <a:t> loops utilize a control structure with one components written as an expression</a:t>
            </a:r>
          </a:p>
          <a:p>
            <a:r>
              <a:rPr lang="en-US" dirty="0">
                <a:solidFill>
                  <a:schemeClr val="accent2"/>
                </a:solidFill>
              </a:rPr>
              <a:t>The “loop body” is executed prior to evaluating the control structure</a:t>
            </a:r>
          </a:p>
          <a:p>
            <a:r>
              <a:rPr lang="en-US" dirty="0"/>
              <a:t>The component in the head of the </a:t>
            </a:r>
            <a:r>
              <a:rPr lang="en-US" dirty="0">
                <a:solidFill>
                  <a:schemeClr val="accent2"/>
                </a:solidFill>
                <a:latin typeface="Courier New" panose="02070309020205020404" pitchFamily="49" charset="0"/>
                <a:cs typeface="Courier New" panose="02070309020205020404" pitchFamily="49" charset="0"/>
              </a:rPr>
              <a:t>do while</a:t>
            </a:r>
            <a:r>
              <a:rPr lang="en-US" dirty="0"/>
              <a:t> loop is evaluated</a:t>
            </a:r>
          </a:p>
          <a:p>
            <a:pPr lvl="1"/>
            <a:r>
              <a:rPr lang="en-US" dirty="0"/>
              <a:t>If True, the loop body is executed and the expression is evaluated again</a:t>
            </a:r>
          </a:p>
          <a:p>
            <a:pPr lvl="1"/>
            <a:r>
              <a:rPr lang="en-US" dirty="0"/>
              <a:t>If False, program continues with statement following the loop body</a:t>
            </a:r>
          </a:p>
          <a:p>
            <a:r>
              <a:rPr lang="en-US" dirty="0"/>
              <a:t>The expression is a requirement</a:t>
            </a:r>
          </a:p>
          <a:p>
            <a:endParaRPr lang="en-US" dirty="0"/>
          </a:p>
        </p:txBody>
      </p:sp>
      <p:sp>
        <p:nvSpPr>
          <p:cNvPr id="4" name="TextBox 3"/>
          <p:cNvSpPr txBox="1"/>
          <p:nvPr/>
        </p:nvSpPr>
        <p:spPr>
          <a:xfrm>
            <a:off x="-533400" y="6139934"/>
            <a:ext cx="10210800" cy="369332"/>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NOTE: Take care to avoid infinite loops</a:t>
            </a:r>
          </a:p>
        </p:txBody>
      </p:sp>
    </p:spTree>
    <p:extLst>
      <p:ext uri="{BB962C8B-B14F-4D97-AF65-F5344CB8AC3E}">
        <p14:creationId xmlns:p14="http://schemas.microsoft.com/office/powerpoint/2010/main" val="517084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 WHILE LOOP SYNTAX ////////</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The loop body will always execute at least once</a:t>
            </a:r>
          </a:p>
          <a:p>
            <a:pPr marL="0" indent="0">
              <a:buNone/>
            </a:pPr>
            <a:r>
              <a:rPr lang="en-US" sz="1600" dirty="0">
                <a:latin typeface="Courier New" panose="02070309020205020404" pitchFamily="49" charset="0"/>
                <a:cs typeface="Courier New" panose="02070309020205020404" pitchFamily="49" charset="0"/>
              </a:rPr>
              <a:t>do				</a:t>
            </a:r>
            <a:r>
              <a:rPr lang="en-US" sz="1600" dirty="0">
                <a:solidFill>
                  <a:schemeClr val="accent2"/>
                </a:solidFill>
                <a:latin typeface="Courier New" panose="02070309020205020404" pitchFamily="49" charset="0"/>
                <a:cs typeface="Courier New" panose="02070309020205020404" pitchFamily="49" charset="0"/>
              </a:rPr>
              <a:t>// Execute the following “loop body”…</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solidFill>
                <a:latin typeface="Courier New" panose="02070309020205020404" pitchFamily="49" charset="0"/>
                <a:cs typeface="Courier New" panose="02070309020205020404" pitchFamily="49" charset="0"/>
              </a:rPr>
              <a:t>// Regular code</a:t>
            </a:r>
          </a:p>
          <a:p>
            <a:pPr marL="0" indent="0">
              <a:buNone/>
            </a:pPr>
            <a:r>
              <a:rPr lang="en-US" sz="1600" dirty="0">
                <a:latin typeface="Courier New" panose="02070309020205020404" pitchFamily="49" charset="0"/>
                <a:cs typeface="Courier New" panose="02070309020205020404" pitchFamily="49" charset="0"/>
              </a:rPr>
              <a:t>	iteration-statement;	</a:t>
            </a:r>
            <a:r>
              <a:rPr lang="en-US" sz="1600" dirty="0">
                <a:solidFill>
                  <a:schemeClr val="accent2"/>
                </a:solidFill>
                <a:latin typeface="Courier New" panose="02070309020205020404" pitchFamily="49" charset="0"/>
                <a:cs typeface="Courier New" panose="02070309020205020404" pitchFamily="49" charset="0"/>
              </a:rPr>
              <a:t>// Ensure you control expression1</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while (expression1);		</a:t>
            </a:r>
            <a:r>
              <a:rPr lang="en-US" sz="1600" dirty="0">
                <a:solidFill>
                  <a:schemeClr val="accent2"/>
                </a:solidFill>
                <a:latin typeface="Courier New" panose="02070309020205020404" pitchFamily="49" charset="0"/>
                <a:cs typeface="Courier New" panose="02070309020205020404" pitchFamily="49" charset="0"/>
              </a:rPr>
              <a:t>// …then evaluate expression1</a:t>
            </a:r>
          </a:p>
          <a:p>
            <a:pPr marL="0" indent="0">
              <a:buNone/>
            </a:pPr>
            <a:r>
              <a:rPr lang="en-US" sz="1600" dirty="0">
                <a:solidFill>
                  <a:schemeClr val="accent2"/>
                </a:solidFill>
                <a:latin typeface="Courier New" panose="02070309020205020404" pitchFamily="49" charset="0"/>
                <a:cs typeface="Courier New" panose="02070309020205020404" pitchFamily="49" charset="0"/>
              </a:rPr>
              <a:t>/* Terminating conditions must be included in the loop body */</a:t>
            </a:r>
          </a:p>
          <a:p>
            <a:pPr marL="0" indent="0">
              <a:buNone/>
            </a:pPr>
            <a:r>
              <a:rPr lang="en-US" sz="1600" dirty="0">
                <a:solidFill>
                  <a:schemeClr val="accent2"/>
                </a:solidFill>
                <a:latin typeface="Courier New" panose="02070309020205020404" pitchFamily="49" charset="0"/>
                <a:cs typeface="Courier New" panose="02070309020205020404" pitchFamily="49" charset="0"/>
              </a:rPr>
              <a:t>/* Sequence of for loop execution:</a:t>
            </a:r>
          </a:p>
          <a:p>
            <a:pPr marL="0" indent="0">
              <a:buNone/>
            </a:pPr>
            <a:r>
              <a:rPr lang="en-US" sz="1600" dirty="0">
                <a:solidFill>
                  <a:schemeClr val="accent2"/>
                </a:solidFill>
                <a:latin typeface="Courier New" panose="02070309020205020404" pitchFamily="49" charset="0"/>
                <a:cs typeface="Courier New" panose="02070309020205020404" pitchFamily="49" charset="0"/>
              </a:rPr>
              <a:t>	1.  Execute the code block</a:t>
            </a:r>
          </a:p>
          <a:p>
            <a:pPr marL="0" indent="0">
              <a:buNone/>
            </a:pPr>
            <a:r>
              <a:rPr lang="en-US" sz="1600" dirty="0">
                <a:solidFill>
                  <a:schemeClr val="accent2"/>
                </a:solidFill>
                <a:latin typeface="Courier New" panose="02070309020205020404" pitchFamily="49" charset="0"/>
                <a:cs typeface="Courier New" panose="02070309020205020404" pitchFamily="49" charset="0"/>
              </a:rPr>
              <a:t>	2.  Is expression1 true?</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  If so,</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   execute the code block again</a:t>
            </a:r>
          </a:p>
          <a:p>
            <a:pPr marL="0" indent="0">
              <a:buNone/>
            </a:pPr>
            <a:r>
              <a:rPr lang="en-US" sz="1600" dirty="0">
                <a:solidFill>
                  <a:schemeClr val="accent2"/>
                </a:solidFill>
                <a:latin typeface="Courier New" panose="02070309020205020404" pitchFamily="49" charset="0"/>
                <a:cs typeface="Courier New" panose="02070309020205020404" pitchFamily="49" charset="0"/>
              </a:rPr>
              <a:t>			2.a.iii go back to 2.</a:t>
            </a:r>
          </a:p>
          <a:p>
            <a:pPr marL="0" indent="0">
              <a:buNone/>
            </a:pPr>
            <a:r>
              <a:rPr lang="en-US" sz="1600" dirty="0">
                <a:solidFill>
                  <a:schemeClr val="accent2"/>
                </a:solidFill>
                <a:latin typeface="Courier New" panose="02070309020205020404" pitchFamily="49" charset="0"/>
                <a:cs typeface="Courier New" panose="02070309020205020404" pitchFamily="49" charset="0"/>
              </a:rPr>
              <a:t>		2.b.  If not, stop looping */</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do while</a:t>
            </a:r>
            <a:r>
              <a:rPr lang="en-US" dirty="0"/>
              <a:t> loops execute “loop bodies” at least once</a:t>
            </a:r>
          </a:p>
        </p:txBody>
      </p:sp>
      <p:sp>
        <p:nvSpPr>
          <p:cNvPr id="6" name="Content Placeholder 2"/>
          <p:cNvSpPr txBox="1">
            <a:spLocks/>
          </p:cNvSpPr>
          <p:nvPr/>
        </p:nvSpPr>
        <p:spPr bwMode="auto">
          <a:xfrm>
            <a:off x="277615" y="1755648"/>
            <a:ext cx="8588771" cy="4797552"/>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 WHILE LOOP SYNTAX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do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statement1;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iteration-statement;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while (expression1);		</a:t>
            </a:r>
            <a:endParaRPr lang="en-US" sz="1600" dirty="0">
              <a:solidFill>
                <a:schemeClr val="accent2"/>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333773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645152"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 WHILE LOOP OUTPUT //////</a:t>
            </a:r>
          </a:p>
          <a:p>
            <a:pPr marL="0" indent="0">
              <a:buNone/>
            </a:pPr>
            <a:r>
              <a:rPr lang="en-US" sz="1600" dirty="0">
                <a:latin typeface="Courier New" panose="02070309020205020404" pitchFamily="49" charset="0"/>
                <a:cs typeface="Courier New" panose="02070309020205020404" pitchFamily="49" charset="0"/>
              </a:rPr>
              <a:t>S</a:t>
            </a:r>
          </a:p>
          <a:p>
            <a:pPr marL="0" indent="0">
              <a:buNone/>
            </a:pPr>
            <a:r>
              <a:rPr lang="en-US" sz="1600" dirty="0">
                <a:latin typeface="Courier New" panose="02070309020205020404" pitchFamily="49" charset="0"/>
                <a:cs typeface="Courier New" panose="02070309020205020404" pitchFamily="49" charset="0"/>
              </a:rPr>
              <a:t>h</a:t>
            </a:r>
          </a:p>
          <a:p>
            <a:pPr marL="0" indent="0">
              <a:buNone/>
            </a:pPr>
            <a:r>
              <a:rPr lang="en-US" sz="1600" dirty="0">
                <a:latin typeface="Courier New" panose="02070309020205020404" pitchFamily="49" charset="0"/>
                <a:cs typeface="Courier New" panose="02070309020205020404" pitchFamily="49" charset="0"/>
              </a:rPr>
              <a:t>a</a:t>
            </a:r>
          </a:p>
          <a:p>
            <a:pPr marL="0" indent="0">
              <a:buNone/>
            </a:pPr>
            <a:r>
              <a:rPr lang="en-US" sz="1600" dirty="0">
                <a:latin typeface="Courier New" panose="02070309020205020404" pitchFamily="49" charset="0"/>
                <a:cs typeface="Courier New" panose="02070309020205020404" pitchFamily="49" charset="0"/>
              </a:rPr>
              <a:t>d</a:t>
            </a:r>
          </a:p>
          <a:p>
            <a:pPr marL="0" indent="0">
              <a:buNone/>
            </a:pPr>
            <a:r>
              <a:rPr lang="en-US" sz="1600" dirty="0">
                <a:latin typeface="Courier New" panose="02070309020205020404" pitchFamily="49" charset="0"/>
                <a:cs typeface="Courier New" panose="02070309020205020404" pitchFamily="49" charset="0"/>
              </a:rPr>
              <a:t>o</a:t>
            </a:r>
          </a:p>
          <a:p>
            <a:pPr marL="0" indent="0">
              <a:buNone/>
            </a:pPr>
            <a:r>
              <a:rPr lang="en-US" sz="1600" dirty="0">
                <a:latin typeface="Courier New" panose="02070309020205020404" pitchFamily="49" charset="0"/>
                <a:cs typeface="Courier New" panose="02070309020205020404" pitchFamily="49" charset="0"/>
              </a:rPr>
              <a:t>w</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W</a:t>
            </a:r>
          </a:p>
          <a:p>
            <a:pPr marL="0" indent="0">
              <a:buNone/>
            </a:pPr>
            <a:r>
              <a:rPr lang="en-US" sz="1600" dirty="0">
                <a:latin typeface="Courier New" panose="02070309020205020404" pitchFamily="49" charset="0"/>
                <a:cs typeface="Courier New" panose="02070309020205020404" pitchFamily="49" charset="0"/>
              </a:rPr>
              <a:t>a</a:t>
            </a:r>
          </a:p>
          <a:p>
            <a:pPr marL="0" indent="0">
              <a:buNone/>
            </a:pPr>
            <a:r>
              <a:rPr lang="en-US" sz="1600" dirty="0">
                <a:latin typeface="Courier New" panose="02070309020205020404" pitchFamily="49" charset="0"/>
                <a:cs typeface="Courier New" panose="02070309020205020404" pitchFamily="49" charset="0"/>
              </a:rPr>
              <a:t>r</a:t>
            </a:r>
          </a:p>
          <a:p>
            <a:pPr marL="0" indent="0">
              <a:buNone/>
            </a:pPr>
            <a:r>
              <a:rPr lang="en-US" sz="1600" dirty="0">
                <a:latin typeface="Courier New" panose="02070309020205020404" pitchFamily="49" charset="0"/>
                <a:cs typeface="Courier New" panose="02070309020205020404" pitchFamily="49" charset="0"/>
              </a:rPr>
              <a:t>r</a:t>
            </a:r>
          </a:p>
          <a:p>
            <a:pPr marL="0" indent="0">
              <a:buNone/>
            </a:pPr>
            <a:r>
              <a:rPr lang="en-US" sz="1600" dirty="0">
                <a:latin typeface="Courier New" panose="02070309020205020404" pitchFamily="49" charset="0"/>
                <a:cs typeface="Courier New" panose="02070309020205020404" pitchFamily="49" charset="0"/>
              </a:rPr>
              <a:t>i</a:t>
            </a:r>
          </a:p>
          <a:p>
            <a:pPr marL="0" indent="0">
              <a:buNone/>
            </a:pPr>
            <a:r>
              <a:rPr lang="en-US" sz="1600" dirty="0">
                <a:latin typeface="Courier New" panose="02070309020205020404" pitchFamily="49" charset="0"/>
                <a:cs typeface="Courier New" panose="02070309020205020404" pitchFamily="49" charset="0"/>
              </a:rPr>
              <a:t>o</a:t>
            </a:r>
          </a:p>
          <a:p>
            <a:pPr marL="0" indent="0">
              <a:buNone/>
            </a:pPr>
            <a:r>
              <a:rPr lang="en-US" sz="1600" dirty="0">
                <a:latin typeface="Courier New" panose="02070309020205020404" pitchFamily="49" charset="0"/>
                <a:cs typeface="Courier New" panose="02070309020205020404" pitchFamily="49" charset="0"/>
              </a:rPr>
              <a:t>r</a:t>
            </a:r>
          </a:p>
          <a:p>
            <a:pPr marL="0" indent="0">
              <a:buNone/>
            </a:pPr>
            <a:r>
              <a:rPr lang="en-US" sz="1600" dirty="0">
                <a:latin typeface="Courier New" panose="02070309020205020404" pitchFamily="49" charset="0"/>
                <a:cs typeface="Courier New" panose="02070309020205020404" pitchFamily="49" charset="0"/>
              </a:rPr>
              <a:t>14 characters.</a:t>
            </a:r>
          </a:p>
        </p:txBody>
      </p:sp>
      <p:sp>
        <p:nvSpPr>
          <p:cNvPr id="8" name="Content Placeholder 2"/>
          <p:cNvSpPr txBox="1">
            <a:spLocks/>
          </p:cNvSpPr>
          <p:nvPr/>
        </p:nvSpPr>
        <p:spPr bwMode="auto">
          <a:xfrm>
            <a:off x="4648201"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 WHILE LOOP OUTPUT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9" name="Content Placeholder 2"/>
          <p:cNvSpPr txBox="1">
            <a:spLocks/>
          </p:cNvSpPr>
          <p:nvPr/>
        </p:nvSpPr>
        <p:spPr bwMode="auto">
          <a:xfrm>
            <a:off x="73152"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 WHILE LOOP EXAMPLE //////</a:t>
            </a:r>
          </a:p>
          <a:p>
            <a:pPr marL="0" indent="0">
              <a:buNone/>
            </a:pPr>
            <a:r>
              <a:rPr lang="en-US" sz="1600" dirty="0">
                <a:latin typeface="Courier New" panose="02070309020205020404" pitchFamily="49" charset="0"/>
                <a:cs typeface="Courier New" panose="02070309020205020404" pitchFamily="49" charset="0"/>
              </a:rPr>
              <a:t>char alpha[] = {“Shadow Warrior”};</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0; </a:t>
            </a:r>
            <a:r>
              <a:rPr lang="en-US" sz="1600" dirty="0">
                <a:solidFill>
                  <a:schemeClr val="accent2"/>
                </a:solidFill>
                <a:latin typeface="Courier New" panose="02070309020205020404" pitchFamily="49" charset="0"/>
                <a:cs typeface="Courier New" panose="02070309020205020404" pitchFamily="49" charset="0"/>
              </a:rPr>
              <a:t>// Counting variable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do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Execute this…</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 one array element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(“%c\n”, alpha[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Increment the counter</a:t>
            </a:r>
          </a:p>
          <a:p>
            <a:pPr marL="0" indent="0">
              <a:buNone/>
            </a:pPr>
            <a:r>
              <a:rPr lang="en-US" sz="1600" dirty="0">
                <a:latin typeface="Courier New" panose="02070309020205020404" pitchFamily="49" charset="0"/>
                <a:cs typeface="Courier New" panose="02070309020205020404" pitchFamily="49" charset="0"/>
              </a:rPr>
              <a:t>	i++;</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Is alpha[</a:t>
            </a:r>
            <a:r>
              <a:rPr lang="en-US" sz="1600" dirty="0" err="1">
                <a:solidFill>
                  <a:schemeClr val="accent2"/>
                </a:solidFill>
                <a:latin typeface="Courier New" panose="02070309020205020404" pitchFamily="49" charset="0"/>
                <a:cs typeface="Courier New" panose="02070309020205020404" pitchFamily="49" charset="0"/>
              </a:rPr>
              <a:t>i</a:t>
            </a:r>
            <a:r>
              <a:rPr lang="en-US" sz="1600" dirty="0">
                <a:solidFill>
                  <a:schemeClr val="accent2"/>
                </a:solidFill>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while(alpha[i]); </a:t>
            </a:r>
            <a:r>
              <a:rPr lang="en-US" sz="1600" dirty="0">
                <a:solidFill>
                  <a:schemeClr val="accent2"/>
                </a:solidFill>
                <a:latin typeface="Courier New" panose="02070309020205020404" pitchFamily="49" charset="0"/>
                <a:cs typeface="Courier New" panose="02070309020205020404" pitchFamily="49" charset="0"/>
              </a:rPr>
              <a:t>// Stops at null</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Print the number of iterations</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characters.\n”, i);</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do while</a:t>
            </a:r>
            <a:r>
              <a:rPr lang="en-US" dirty="0"/>
              <a:t> loops execute “loop bodies” at least once</a:t>
            </a:r>
          </a:p>
        </p:txBody>
      </p:sp>
      <p:sp>
        <p:nvSpPr>
          <p:cNvPr id="5" name="Content Placeholder 2"/>
          <p:cNvSpPr txBox="1">
            <a:spLocks/>
          </p:cNvSpPr>
          <p:nvPr/>
        </p:nvSpPr>
        <p:spPr bwMode="auto">
          <a:xfrm>
            <a:off x="76200" y="1828800"/>
            <a:ext cx="4419599" cy="47244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DO WHILE LOOP EXAMPLE //////</a:t>
            </a:r>
          </a:p>
          <a:p>
            <a:pPr marL="0" indent="0">
              <a:buNone/>
            </a:pPr>
            <a:r>
              <a:rPr lang="en-US" sz="1600" dirty="0">
                <a:latin typeface="Courier New" panose="02070309020205020404" pitchFamily="49" charset="0"/>
                <a:cs typeface="Courier New" panose="02070309020205020404" pitchFamily="49" charset="0"/>
              </a:rPr>
              <a:t>char alpha[] = {“Shadow Warrior”};</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i = 0;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do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(“%c\n”, alpha[i]);</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i++;</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while(alpha[i]);</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characters.\n”, i);</a:t>
            </a: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Loops</a:t>
            </a:r>
          </a:p>
        </p:txBody>
      </p:sp>
    </p:spTree>
    <p:extLst>
      <p:ext uri="{BB962C8B-B14F-4D97-AF65-F5344CB8AC3E}">
        <p14:creationId xmlns:p14="http://schemas.microsoft.com/office/powerpoint/2010/main" val="267155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p>
        </p:txBody>
      </p:sp>
      <p:sp>
        <p:nvSpPr>
          <p:cNvPr id="5"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do while</a:t>
            </a:r>
            <a:r>
              <a:rPr lang="en-US" dirty="0">
                <a:effectLst>
                  <a:outerShdw blurRad="38100" dist="38100" dir="2700000" algn="tl">
                    <a:srgbClr val="000000">
                      <a:alpha val="43137"/>
                    </a:srgbClr>
                  </a:outerShdw>
                </a:effectLst>
              </a:rPr>
              <a:t> Loop</a:t>
            </a:r>
          </a:p>
          <a:p>
            <a:pPr marL="0" indent="0" algn="ctr">
              <a:buNone/>
            </a:pPr>
            <a:r>
              <a:rPr lang="en-US" dirty="0"/>
              <a:t>“One ‘X’ counts the Count…”</a:t>
            </a:r>
          </a:p>
          <a:p>
            <a:r>
              <a:rPr lang="en-US" dirty="0"/>
              <a:t>Initialize a 26 element </a:t>
            </a:r>
            <a:r>
              <a:rPr lang="en-US" dirty="0" err="1"/>
              <a:t>int</a:t>
            </a:r>
            <a:r>
              <a:rPr lang="en-US" dirty="0"/>
              <a:t> array to 0</a:t>
            </a:r>
          </a:p>
          <a:p>
            <a:r>
              <a:rPr lang="en-US" dirty="0"/>
              <a:t>Initialize a char variable to 0</a:t>
            </a:r>
          </a:p>
          <a:p>
            <a:r>
              <a:rPr lang="en-US" dirty="0"/>
              <a:t>Use </a:t>
            </a:r>
            <a:r>
              <a:rPr lang="en-US" dirty="0">
                <a:latin typeface="Courier New" panose="02070309020205020404" pitchFamily="49" charset="0"/>
                <a:cs typeface="Courier New" panose="02070309020205020404" pitchFamily="49" charset="0"/>
              </a:rPr>
              <a:t>do while</a:t>
            </a:r>
            <a:r>
              <a:rPr lang="en-US" dirty="0"/>
              <a:t> to input, but not store, a string one character at a time from </a:t>
            </a:r>
            <a:r>
              <a:rPr lang="en-US" dirty="0" err="1">
                <a:latin typeface="Courier New" panose="02070309020205020404" pitchFamily="49" charset="0"/>
                <a:cs typeface="Courier New" panose="02070309020205020404" pitchFamily="49" charset="0"/>
              </a:rPr>
              <a:t>stdin</a:t>
            </a:r>
            <a:r>
              <a:rPr lang="en-US" dirty="0"/>
              <a:t> without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p>
          <a:p>
            <a:r>
              <a:rPr lang="en-US" dirty="0"/>
              <a:t>Each time a character is entered:</a:t>
            </a:r>
          </a:p>
          <a:p>
            <a:pPr lvl="1"/>
            <a:r>
              <a:rPr lang="en-US" dirty="0"/>
              <a:t>Convert the character to upper case using </a:t>
            </a:r>
            <a:r>
              <a:rPr lang="en-US" dirty="0" err="1">
                <a:latin typeface="Courier New" panose="02070309020205020404" pitchFamily="49" charset="0"/>
                <a:cs typeface="Courier New" panose="02070309020205020404" pitchFamily="49" charset="0"/>
              </a:rPr>
              <a:t>toupper</a:t>
            </a:r>
            <a:r>
              <a:rPr lang="en-US" dirty="0">
                <a:latin typeface="Courier New" panose="02070309020205020404" pitchFamily="49" charset="0"/>
                <a:cs typeface="Courier New" panose="02070309020205020404" pitchFamily="49" charset="0"/>
              </a:rPr>
              <a:t>()</a:t>
            </a:r>
            <a:r>
              <a:rPr lang="en-US" dirty="0"/>
              <a:t> </a:t>
            </a:r>
          </a:p>
          <a:p>
            <a:pPr lvl="1"/>
            <a:r>
              <a:rPr lang="en-US" dirty="0"/>
              <a:t>Increment the corresponding array element if the user input is a letter</a:t>
            </a:r>
          </a:p>
          <a:p>
            <a:pPr lvl="1"/>
            <a:r>
              <a:rPr lang="en-US" dirty="0"/>
              <a:t>Ensure non-letters (e.g., Ctrl-D, tab) are safely handled</a:t>
            </a:r>
          </a:p>
          <a:p>
            <a:r>
              <a:rPr lang="en-US" dirty="0"/>
              <a:t>End the loop when a newline is read</a:t>
            </a:r>
          </a:p>
          <a:p>
            <a:r>
              <a:rPr lang="en-US" dirty="0"/>
              <a:t>Print the results using a for loop (see next slide for expected output)</a:t>
            </a:r>
          </a:p>
        </p:txBody>
      </p:sp>
    </p:spTree>
    <p:extLst>
      <p:ext uri="{BB962C8B-B14F-4D97-AF65-F5344CB8AC3E}">
        <p14:creationId xmlns:p14="http://schemas.microsoft.com/office/powerpoint/2010/main" val="3066104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When do I use FOR?</a:t>
            </a:r>
          </a:p>
          <a:p>
            <a:r>
              <a:rPr lang="en-US" dirty="0"/>
              <a:t>When do I use WHILE?</a:t>
            </a:r>
          </a:p>
          <a:p>
            <a:r>
              <a:rPr lang="en-US" dirty="0"/>
              <a:t>When do I use DO WHILE?</a:t>
            </a:r>
          </a:p>
          <a:p>
            <a:r>
              <a:rPr lang="en-US" dirty="0"/>
              <a:t>Why should I use FOR instead of WHILE or vice versa?</a:t>
            </a:r>
          </a:p>
        </p:txBody>
      </p:sp>
    </p:spTree>
    <p:extLst>
      <p:ext uri="{BB962C8B-B14F-4D97-AF65-F5344CB8AC3E}">
        <p14:creationId xmlns:p14="http://schemas.microsoft.com/office/powerpoint/2010/main" val="3053514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When do I use FOR?</a:t>
            </a:r>
          </a:p>
          <a:p>
            <a:pPr lvl="1"/>
            <a:r>
              <a:rPr lang="en-US" dirty="0">
                <a:solidFill>
                  <a:schemeClr val="accent2"/>
                </a:solidFill>
              </a:rPr>
              <a:t>When there is a known number of iterations</a:t>
            </a:r>
          </a:p>
          <a:p>
            <a:r>
              <a:rPr lang="en-US" dirty="0">
                <a:solidFill>
                  <a:schemeClr val="accent3"/>
                </a:solidFill>
              </a:rPr>
              <a:t>When do I use WHILE?</a:t>
            </a:r>
          </a:p>
          <a:p>
            <a:r>
              <a:rPr lang="en-US" dirty="0">
                <a:solidFill>
                  <a:schemeClr val="accent3"/>
                </a:solidFill>
              </a:rPr>
              <a:t>When do I use DO WHILE?</a:t>
            </a:r>
          </a:p>
          <a:p>
            <a:r>
              <a:rPr lang="en-US" dirty="0">
                <a:solidFill>
                  <a:schemeClr val="accent3"/>
                </a:solidFill>
              </a:rPr>
              <a:t>Why should I use FOR instead of WHILE or vice versa?</a:t>
            </a:r>
          </a:p>
        </p:txBody>
      </p:sp>
      <p:sp>
        <p:nvSpPr>
          <p:cNvPr id="4" name="Content Placeholder 2"/>
          <p:cNvSpPr txBox="1">
            <a:spLocks/>
          </p:cNvSpPr>
          <p:nvPr/>
        </p:nvSpPr>
        <p:spPr bwMode="auto">
          <a:xfrm>
            <a:off x="277615" y="3505200"/>
            <a:ext cx="8588771" cy="3048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accent2"/>
                </a:solidFill>
                <a:latin typeface="Courier New" panose="02070309020205020404" pitchFamily="49" charset="0"/>
                <a:cs typeface="Courier New" panose="02070309020205020404" pitchFamily="49" charset="0"/>
              </a:rPr>
              <a:t>/* How many maximum iterations do I need to traverse this string? */</a:t>
            </a:r>
          </a:p>
          <a:p>
            <a:pPr marL="0" indent="0">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myString</a:t>
            </a:r>
            <a:r>
              <a:rPr lang="en-US" sz="1600" dirty="0">
                <a:latin typeface="Courier New" panose="02070309020205020404" pitchFamily="49" charset="0"/>
                <a:cs typeface="Courier New" panose="02070309020205020404" pitchFamily="49" charset="0"/>
              </a:rPr>
              <a:t>[31] = {“Try hardened slugs each movie.”};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Incrementing variable</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31;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+=4)		</a:t>
            </a:r>
            <a:r>
              <a:rPr lang="en-US" sz="1600" dirty="0">
                <a:solidFill>
                  <a:schemeClr val="accent2"/>
                </a:solidFill>
                <a:latin typeface="Courier New" panose="02070309020205020404" pitchFamily="49" charset="0"/>
                <a:cs typeface="Courier New" panose="02070309020205020404" pitchFamily="49" charset="0"/>
              </a:rPr>
              <a:t>// What are the values of </a:t>
            </a:r>
            <a:r>
              <a:rPr lang="en-US" sz="1600" dirty="0" err="1">
                <a:solidFill>
                  <a:schemeClr val="accent2"/>
                </a:solidFill>
                <a:latin typeface="Courier New" panose="02070309020205020404" pitchFamily="49" charset="0"/>
                <a:cs typeface="Courier New" panose="02070309020205020404" pitchFamily="49" charset="0"/>
              </a:rPr>
              <a:t>i</a:t>
            </a:r>
            <a:r>
              <a:rPr lang="en-US" sz="1600" dirty="0">
                <a:solidFill>
                  <a:schemeClr val="accent2"/>
                </a:solidFill>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(“%c”, </a:t>
            </a:r>
            <a:r>
              <a:rPr lang="en-US" sz="1600" dirty="0" err="1">
                <a:latin typeface="Courier New" panose="02070309020205020404" pitchFamily="49" charset="0"/>
                <a:cs typeface="Courier New" panose="02070309020205020404" pitchFamily="49" charset="0"/>
              </a:rPr>
              <a:t>myString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Prints one array element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putchar</a:t>
            </a:r>
            <a:r>
              <a:rPr lang="en-US" sz="1600" dirty="0">
                <a:latin typeface="Courier New" panose="02070309020205020404" pitchFamily="49" charset="0"/>
                <a:cs typeface="Courier New" panose="02070309020205020404" pitchFamily="49" charset="0"/>
              </a:rPr>
              <a:t>(10);				</a:t>
            </a:r>
            <a:r>
              <a:rPr lang="en-US" sz="1600" dirty="0">
                <a:solidFill>
                  <a:schemeClr val="accent2"/>
                </a:solidFill>
                <a:latin typeface="Courier New" panose="02070309020205020404" pitchFamily="49" charset="0"/>
                <a:cs typeface="Courier New" panose="02070309020205020404" pitchFamily="49" charset="0"/>
              </a:rPr>
              <a:t>// Prints a newline</a:t>
            </a:r>
          </a:p>
          <a:p>
            <a:pPr marL="0" indent="0">
              <a:buNone/>
            </a:pPr>
            <a:r>
              <a:rPr lang="en-US" sz="1600" dirty="0">
                <a:solidFill>
                  <a:schemeClr val="accent2"/>
                </a:solidFill>
                <a:latin typeface="Courier New" panose="02070309020205020404" pitchFamily="49" charset="0"/>
                <a:cs typeface="Courier New" panose="02070309020205020404" pitchFamily="49" charset="0"/>
              </a:rPr>
              <a:t>/* BONUS:  What is the output of this for loop? */</a:t>
            </a:r>
          </a:p>
        </p:txBody>
      </p:sp>
    </p:spTree>
    <p:extLst>
      <p:ext uri="{BB962C8B-B14F-4D97-AF65-F5344CB8AC3E}">
        <p14:creationId xmlns:p14="http://schemas.microsoft.com/office/powerpoint/2010/main" val="13351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accent3"/>
                </a:solidFill>
              </a:rPr>
              <a:t>When do I use FOR?</a:t>
            </a:r>
          </a:p>
          <a:p>
            <a:r>
              <a:rPr lang="en-US" dirty="0"/>
              <a:t>When do I use WHILE?</a:t>
            </a:r>
          </a:p>
          <a:p>
            <a:pPr lvl="1"/>
            <a:r>
              <a:rPr lang="en-US" dirty="0">
                <a:solidFill>
                  <a:schemeClr val="accent2"/>
                </a:solidFill>
              </a:rPr>
              <a:t>Unknown number of iterations ranging from 0 to </a:t>
            </a:r>
            <a:r>
              <a:rPr lang="en-US" dirty="0">
                <a:solidFill>
                  <a:schemeClr val="accent2"/>
                </a:solidFill>
                <a:effectLst>
                  <a:outerShdw blurRad="38100" dist="38100" dir="2700000" algn="tl">
                    <a:srgbClr val="000000">
                      <a:alpha val="43137"/>
                    </a:srgbClr>
                  </a:outerShdw>
                </a:effectLst>
              </a:rPr>
              <a:t>∞</a:t>
            </a:r>
            <a:r>
              <a:rPr lang="en-US" dirty="0">
                <a:solidFill>
                  <a:schemeClr val="accent2"/>
                </a:solidFill>
              </a:rPr>
              <a:t> </a:t>
            </a:r>
          </a:p>
          <a:p>
            <a:r>
              <a:rPr lang="en-US" dirty="0">
                <a:solidFill>
                  <a:schemeClr val="accent3"/>
                </a:solidFill>
              </a:rPr>
              <a:t>When do I use DO WHILE?</a:t>
            </a:r>
          </a:p>
          <a:p>
            <a:r>
              <a:rPr lang="en-US" dirty="0">
                <a:solidFill>
                  <a:schemeClr val="accent3"/>
                </a:solidFill>
              </a:rPr>
              <a:t>Why should I use FOR instead of WHILE or vice versa?</a:t>
            </a:r>
          </a:p>
        </p:txBody>
      </p:sp>
      <p:sp>
        <p:nvSpPr>
          <p:cNvPr id="2" name="Title 1"/>
          <p:cNvSpPr>
            <a:spLocks noGrp="1"/>
          </p:cNvSpPr>
          <p:nvPr>
            <p:ph type="title"/>
          </p:nvPr>
        </p:nvSpPr>
        <p:spPr/>
        <p:txBody>
          <a:bodyPr/>
          <a:lstStyle/>
          <a:p>
            <a:r>
              <a:rPr lang="en-US" dirty="0"/>
              <a:t>Loops</a:t>
            </a:r>
          </a:p>
        </p:txBody>
      </p:sp>
      <p:sp>
        <p:nvSpPr>
          <p:cNvPr id="4" name="Content Placeholder 2"/>
          <p:cNvSpPr txBox="1">
            <a:spLocks/>
          </p:cNvSpPr>
          <p:nvPr/>
        </p:nvSpPr>
        <p:spPr bwMode="auto">
          <a:xfrm>
            <a:off x="277615" y="3000081"/>
            <a:ext cx="8588771" cy="354290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solidFill>
                  <a:schemeClr val="accent2"/>
                </a:solidFill>
                <a:latin typeface="Courier New" panose="02070309020205020404" pitchFamily="49" charset="0"/>
                <a:cs typeface="Courier New" panose="02070309020205020404" pitchFamily="49" charset="0"/>
              </a:rPr>
              <a:t>/* Function to print a null-terminated string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print_string</a:t>
            </a:r>
            <a:r>
              <a:rPr lang="en-US" sz="1600" dirty="0">
                <a:latin typeface="Courier New" panose="02070309020205020404" pitchFamily="49" charset="0"/>
                <a:cs typeface="Courier New" panose="02070309020205020404" pitchFamily="49" charset="0"/>
              </a:rPr>
              <a:t>(char* string)</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Incrementing variable</a:t>
            </a:r>
          </a:p>
          <a:p>
            <a:pPr marL="0" indent="0">
              <a:buNone/>
            </a:pPr>
            <a:r>
              <a:rPr lang="en-US" sz="1600" dirty="0">
                <a:latin typeface="Courier New" panose="02070309020205020404" pitchFamily="49" charset="0"/>
                <a:cs typeface="Courier New" panose="02070309020205020404" pitchFamily="49" charset="0"/>
              </a:rPr>
              <a:t>	if (string)			</a:t>
            </a:r>
            <a:r>
              <a:rPr lang="en-US" sz="1600" dirty="0">
                <a:solidFill>
                  <a:schemeClr val="accent2"/>
                </a:solidFill>
                <a:latin typeface="Courier New" panose="02070309020205020404" pitchFamily="49" charset="0"/>
                <a:cs typeface="Courier New" panose="02070309020205020404" pitchFamily="49" charset="0"/>
              </a:rPr>
              <a:t>// Checks for NULL pointer</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while (string[</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Stops on NULL character</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putchar</a:t>
            </a:r>
            <a:r>
              <a:rPr lang="en-US" sz="1600" dirty="0">
                <a:latin typeface="Courier New" panose="02070309020205020404" pitchFamily="49" charset="0"/>
                <a:cs typeface="Courier New" panose="02070309020205020404" pitchFamily="49" charset="0"/>
              </a:rPr>
              <a:t>(string[</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Prints one element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7273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accent3"/>
                </a:solidFill>
              </a:rPr>
              <a:t>When do I use FOR?</a:t>
            </a:r>
          </a:p>
          <a:p>
            <a:r>
              <a:rPr lang="en-US" dirty="0">
                <a:solidFill>
                  <a:schemeClr val="accent3"/>
                </a:solidFill>
              </a:rPr>
              <a:t>When do I use WHILE?</a:t>
            </a:r>
          </a:p>
          <a:p>
            <a:r>
              <a:rPr lang="en-US" dirty="0"/>
              <a:t>When do I use DO WHILE?</a:t>
            </a:r>
          </a:p>
          <a:p>
            <a:pPr marL="742950" lvl="2" indent="-342900"/>
            <a:r>
              <a:rPr lang="en-US" dirty="0">
                <a:solidFill>
                  <a:schemeClr val="accent2"/>
                </a:solidFill>
              </a:rPr>
              <a:t>Unknown number of iterations ranging from 1 to </a:t>
            </a:r>
            <a:r>
              <a:rPr lang="en-US" dirty="0">
                <a:solidFill>
                  <a:schemeClr val="accent2"/>
                </a:solidFill>
                <a:effectLst>
                  <a:outerShdw blurRad="38100" dist="38100" dir="2700000" algn="tl">
                    <a:srgbClr val="000000">
                      <a:alpha val="43137"/>
                    </a:srgbClr>
                  </a:outerShdw>
                </a:effectLst>
              </a:rPr>
              <a:t>∞</a:t>
            </a:r>
            <a:r>
              <a:rPr lang="en-US" dirty="0">
                <a:solidFill>
                  <a:schemeClr val="accent2"/>
                </a:solidFill>
              </a:rPr>
              <a:t> </a:t>
            </a:r>
          </a:p>
          <a:p>
            <a:r>
              <a:rPr lang="en-US" dirty="0">
                <a:solidFill>
                  <a:schemeClr val="accent3"/>
                </a:solidFill>
              </a:rPr>
              <a:t>Why should I use FOR instead of WHILE or vice versa?</a:t>
            </a:r>
          </a:p>
        </p:txBody>
      </p:sp>
      <p:sp>
        <p:nvSpPr>
          <p:cNvPr id="2" name="Title 1"/>
          <p:cNvSpPr>
            <a:spLocks noGrp="1"/>
          </p:cNvSpPr>
          <p:nvPr>
            <p:ph type="title"/>
          </p:nvPr>
        </p:nvSpPr>
        <p:spPr/>
        <p:txBody>
          <a:bodyPr/>
          <a:lstStyle/>
          <a:p>
            <a:r>
              <a:rPr lang="en-US" dirty="0"/>
              <a:t>Loops</a:t>
            </a:r>
          </a:p>
        </p:txBody>
      </p:sp>
      <p:sp>
        <p:nvSpPr>
          <p:cNvPr id="4" name="Content Placeholder 2"/>
          <p:cNvSpPr txBox="1">
            <a:spLocks/>
          </p:cNvSpPr>
          <p:nvPr/>
        </p:nvSpPr>
        <p:spPr bwMode="auto">
          <a:xfrm>
            <a:off x="277615" y="3000081"/>
            <a:ext cx="8588771" cy="3542908"/>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Temporarily holds user input</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runningTotal</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Holds the total</a:t>
            </a:r>
          </a:p>
          <a:p>
            <a:pPr marL="0" indent="0">
              <a:buNone/>
            </a:pPr>
            <a:r>
              <a:rPr lang="en-US" sz="1600" dirty="0">
                <a:solidFill>
                  <a:schemeClr val="accent2"/>
                </a:solidFill>
                <a:latin typeface="Courier New" panose="02070309020205020404" pitchFamily="49" charset="0"/>
                <a:cs typeface="Courier New" panose="02070309020205020404" pitchFamily="49" charset="0"/>
              </a:rPr>
              <a:t>/* Continues adding user input to running sum until 0 is entered */</a:t>
            </a:r>
          </a:p>
          <a:p>
            <a:pPr marL="0" indent="0">
              <a:buNone/>
            </a:pPr>
            <a:r>
              <a:rPr lang="en-US" sz="1600" dirty="0">
                <a:latin typeface="Courier New" panose="02070309020205020404" pitchFamily="49" charset="0"/>
                <a:cs typeface="Courier New" panose="02070309020205020404" pitchFamily="49" charset="0"/>
              </a:rPr>
              <a:t>do</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Loop body runs at least once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(“Enter an integer to add to the total. \n”);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 to exit) \n”);	</a:t>
            </a:r>
            <a:r>
              <a:rPr lang="en-US" sz="1600" dirty="0">
                <a:solidFill>
                  <a:schemeClr val="accent2"/>
                </a:solidFill>
                <a:latin typeface="Courier New" panose="02070309020205020404" pitchFamily="49" charset="0"/>
                <a:cs typeface="Courier New" panose="02070309020205020404" pitchFamily="49" charset="0"/>
              </a:rPr>
              <a:t>// This is the exit condition</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&amp;</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Takes user input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runningTotal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Adds user input to total</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while (</a:t>
            </a:r>
            <a:r>
              <a:rPr lang="en-US" sz="1600" dirty="0" err="1">
                <a:latin typeface="Courier New" panose="02070309020205020404" pitchFamily="49" charset="0"/>
                <a:cs typeface="Courier New" panose="02070309020205020404" pitchFamily="49" charset="0"/>
              </a:rPr>
              <a:t>inputNumber</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Do again if </a:t>
            </a:r>
            <a:r>
              <a:rPr lang="en-US" sz="1600" dirty="0" err="1">
                <a:solidFill>
                  <a:schemeClr val="accent2"/>
                </a:solidFill>
                <a:latin typeface="Courier New" panose="02070309020205020404" pitchFamily="49" charset="0"/>
                <a:cs typeface="Courier New" panose="02070309020205020404" pitchFamily="49" charset="0"/>
              </a:rPr>
              <a:t>inputNumber</a:t>
            </a:r>
            <a:r>
              <a:rPr lang="en-US" sz="1600" dirty="0">
                <a:solidFill>
                  <a:schemeClr val="accent2"/>
                </a:solidFill>
                <a:latin typeface="Courier New" panose="02070309020205020404" pitchFamily="49" charset="0"/>
                <a:cs typeface="Courier New" panose="02070309020205020404" pitchFamily="49" charset="0"/>
              </a:rPr>
              <a:t> != 0</a:t>
            </a:r>
          </a:p>
          <a:p>
            <a:pPr marL="0" indent="0">
              <a:buNone/>
            </a:pP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(“The total is:  %d \n”, </a:t>
            </a:r>
            <a:r>
              <a:rPr lang="en-US" sz="1600" dirty="0" err="1">
                <a:latin typeface="Courier New" panose="02070309020205020404" pitchFamily="49" charset="0"/>
                <a:cs typeface="Courier New" panose="02070309020205020404" pitchFamily="49" charset="0"/>
              </a:rPr>
              <a:t>runningTotal</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7272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solidFill>
                  <a:schemeClr val="accent3"/>
                </a:solidFill>
              </a:rPr>
              <a:t>When do I use FOR?</a:t>
            </a:r>
          </a:p>
          <a:p>
            <a:r>
              <a:rPr lang="en-US" dirty="0">
                <a:solidFill>
                  <a:schemeClr val="accent3"/>
                </a:solidFill>
              </a:rPr>
              <a:t>When do I use WHILE?</a:t>
            </a:r>
          </a:p>
          <a:p>
            <a:r>
              <a:rPr lang="en-US" dirty="0">
                <a:solidFill>
                  <a:schemeClr val="accent3"/>
                </a:solidFill>
              </a:rPr>
              <a:t>When do I use DO WHILE?</a:t>
            </a:r>
          </a:p>
          <a:p>
            <a:r>
              <a:rPr lang="en-US" dirty="0"/>
              <a:t>Why should I use FOR instead of WHILE or vice versa?</a:t>
            </a:r>
          </a:p>
          <a:p>
            <a:pPr lvl="1"/>
            <a:r>
              <a:rPr lang="en-US" dirty="0">
                <a:solidFill>
                  <a:schemeClr val="accent2"/>
                </a:solidFill>
              </a:rPr>
              <a:t>There isn’t a definitive guideline when to use a particular type of loop over another</a:t>
            </a:r>
          </a:p>
          <a:p>
            <a:pPr lvl="1"/>
            <a:r>
              <a:rPr lang="en-US" dirty="0">
                <a:solidFill>
                  <a:schemeClr val="accent2"/>
                </a:solidFill>
              </a:rPr>
              <a:t>Common convention:</a:t>
            </a:r>
          </a:p>
          <a:p>
            <a:pPr lvl="2"/>
            <a:r>
              <a:rPr lang="en-US" dirty="0">
                <a:solidFill>
                  <a:schemeClr val="accent2"/>
                </a:solidFill>
              </a:rPr>
              <a:t>Use a for when the compiler knows how many iterations to run</a:t>
            </a:r>
          </a:p>
          <a:p>
            <a:pPr lvl="2"/>
            <a:r>
              <a:rPr lang="en-US" dirty="0">
                <a:solidFill>
                  <a:schemeClr val="accent2"/>
                </a:solidFill>
              </a:rPr>
              <a:t>Use a </a:t>
            </a:r>
            <a:r>
              <a:rPr lang="en-US" dirty="0">
                <a:solidFill>
                  <a:schemeClr val="accent2"/>
                </a:solidFill>
                <a:latin typeface="Courier New" panose="02070309020205020404" pitchFamily="49" charset="0"/>
                <a:cs typeface="Courier New" panose="02070309020205020404" pitchFamily="49" charset="0"/>
              </a:rPr>
              <a:t>while</a:t>
            </a:r>
            <a:r>
              <a:rPr lang="en-US" dirty="0">
                <a:solidFill>
                  <a:schemeClr val="accent2"/>
                </a:solidFill>
              </a:rPr>
              <a:t> or </a:t>
            </a:r>
            <a:r>
              <a:rPr lang="en-US" dirty="0">
                <a:solidFill>
                  <a:schemeClr val="accent2"/>
                </a:solidFill>
                <a:latin typeface="Courier New" panose="02070309020205020404" pitchFamily="49" charset="0"/>
                <a:cs typeface="Courier New" panose="02070309020205020404" pitchFamily="49" charset="0"/>
              </a:rPr>
              <a:t>do while</a:t>
            </a:r>
            <a:r>
              <a:rPr lang="en-US" dirty="0">
                <a:solidFill>
                  <a:schemeClr val="accent2"/>
                </a:solidFill>
              </a:rPr>
              <a:t> when the compiler doesn’t know</a:t>
            </a:r>
          </a:p>
        </p:txBody>
      </p:sp>
    </p:spTree>
    <p:extLst>
      <p:ext uri="{BB962C8B-B14F-4D97-AF65-F5344CB8AC3E}">
        <p14:creationId xmlns:p14="http://schemas.microsoft.com/office/powerpoint/2010/main" val="51993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277615" y="1755648"/>
            <a:ext cx="8588771" cy="3810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MINIMUM IF STATEMENT SYNTAX ////////</a:t>
            </a:r>
          </a:p>
          <a:p>
            <a:pPr marL="0" indent="0">
              <a:buNone/>
            </a:pPr>
            <a:r>
              <a:rPr lang="en-US" sz="1600" dirty="0">
                <a:latin typeface="Courier New" panose="02070309020205020404" pitchFamily="49" charset="0"/>
                <a:cs typeface="Courier New" panose="02070309020205020404" pitchFamily="49" charset="0"/>
              </a:rPr>
              <a:t>if (expression)	</a:t>
            </a:r>
            <a:r>
              <a:rPr lang="en-US" sz="1600" dirty="0">
                <a:solidFill>
                  <a:schemeClr val="accent2"/>
                </a:solidFill>
                <a:latin typeface="Courier New" panose="02070309020205020404" pitchFamily="49" charset="0"/>
                <a:cs typeface="Courier New" panose="02070309020205020404" pitchFamily="49" charset="0"/>
              </a:rPr>
              <a:t>// “expression” is evaluated as true or false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r>
              <a:rPr lang="en-US" sz="1600" dirty="0">
                <a:solidFill>
                  <a:schemeClr val="accent2"/>
                </a:solidFill>
                <a:latin typeface="Courier New" panose="02070309020205020404" pitchFamily="49" charset="0"/>
                <a:cs typeface="Courier New" panose="02070309020205020404" pitchFamily="49" charset="0"/>
              </a:rPr>
              <a:t>// Executed when “expression” is true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The block containing “statement1” is executed when 	“expression” is true (expression != 0)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The block containing “statement1” is skipped when 	“expression” is false (expression == 0)</a:t>
            </a:r>
          </a:p>
          <a:p>
            <a:pPr marL="0" indent="0">
              <a:buNone/>
            </a:pPr>
            <a:r>
              <a:rPr lang="en-US" sz="1600" dirty="0">
                <a:solidFill>
                  <a:schemeClr val="accent2"/>
                </a:solidFill>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if</a:t>
            </a:r>
            <a:r>
              <a:rPr lang="en-US" dirty="0"/>
              <a:t> statements create a conditional jump</a:t>
            </a:r>
          </a:p>
        </p:txBody>
      </p:sp>
      <p:sp>
        <p:nvSpPr>
          <p:cNvPr id="4" name="Content Placeholder 2"/>
          <p:cNvSpPr txBox="1">
            <a:spLocks/>
          </p:cNvSpPr>
          <p:nvPr/>
        </p:nvSpPr>
        <p:spPr bwMode="auto">
          <a:xfrm>
            <a:off x="277615" y="1752600"/>
            <a:ext cx="8588771" cy="38100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MINIMUM IF STATEMENT SYNTAX ////////</a:t>
            </a:r>
          </a:p>
          <a:p>
            <a:pPr marL="0" indent="0">
              <a:buNone/>
            </a:pPr>
            <a:r>
              <a:rPr lang="en-US" sz="1600" dirty="0">
                <a:latin typeface="Courier New" panose="02070309020205020404" pitchFamily="49" charset="0"/>
                <a:cs typeface="Courier New" panose="02070309020205020404" pitchFamily="49" charset="0"/>
              </a:rPr>
              <a:t>if (expression)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statement1;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33899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break</a:t>
            </a:r>
            <a:r>
              <a:rPr lang="en-US" dirty="0"/>
              <a:t> provides an early exit from </a:t>
            </a:r>
            <a:r>
              <a:rPr lang="en-US" dirty="0">
                <a:latin typeface="Courier New" panose="02070309020205020404" pitchFamily="49" charset="0"/>
                <a:cs typeface="Courier New" panose="02070309020205020404" pitchFamily="49" charset="0"/>
              </a:rPr>
              <a:t>for</a:t>
            </a:r>
            <a:r>
              <a:rPr lang="en-US" dirty="0"/>
              <a:t>, </a:t>
            </a:r>
            <a:r>
              <a:rPr lang="en-US" dirty="0">
                <a:latin typeface="Courier New" panose="02070309020205020404" pitchFamily="49" charset="0"/>
                <a:cs typeface="Courier New" panose="02070309020205020404" pitchFamily="49" charset="0"/>
              </a:rPr>
              <a:t>while</a:t>
            </a:r>
            <a:r>
              <a:rPr lang="en-US" dirty="0"/>
              <a:t>, and </a:t>
            </a:r>
            <a:r>
              <a:rPr lang="en-US" dirty="0">
                <a:latin typeface="Courier New" panose="02070309020205020404" pitchFamily="49" charset="0"/>
                <a:cs typeface="Courier New" panose="02070309020205020404" pitchFamily="49" charset="0"/>
              </a:rPr>
              <a:t>do while</a:t>
            </a:r>
          </a:p>
          <a:p>
            <a:r>
              <a:rPr lang="en-US" dirty="0"/>
              <a:t>Causes the innermost enclosing loop or </a:t>
            </a:r>
            <a:r>
              <a:rPr lang="en-US" dirty="0">
                <a:latin typeface="Courier New" panose="02070309020205020404" pitchFamily="49" charset="0"/>
                <a:cs typeface="Courier New" panose="02070309020205020404" pitchFamily="49" charset="0"/>
              </a:rPr>
              <a:t>switch</a:t>
            </a:r>
            <a:r>
              <a:rPr lang="en-US" dirty="0"/>
              <a:t> to be exited immediately</a:t>
            </a:r>
          </a:p>
          <a:p>
            <a:r>
              <a:rPr lang="en-US" dirty="0"/>
              <a:t>Useful to stop looping when a condition is met</a:t>
            </a:r>
          </a:p>
        </p:txBody>
      </p:sp>
    </p:spTree>
    <p:extLst>
      <p:ext uri="{BB962C8B-B14F-4D97-AF65-F5344CB8AC3E}">
        <p14:creationId xmlns:p14="http://schemas.microsoft.com/office/powerpoint/2010/main" val="545546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a:xfrm>
            <a:off x="554038" y="1219200"/>
            <a:ext cx="8294687" cy="4725988"/>
          </a:xfrm>
        </p:spPr>
        <p:txBody>
          <a:bodyPr/>
          <a:lstStyle/>
          <a:p>
            <a:r>
              <a:rPr lang="en-US" dirty="0"/>
              <a:t>Continue will cause a loop to go to the top of the loop</a:t>
            </a:r>
          </a:p>
          <a:p>
            <a:r>
              <a:rPr lang="en-US" dirty="0"/>
              <a:t>Useful to skip input</a:t>
            </a:r>
          </a:p>
        </p:txBody>
      </p:sp>
      <p:sp>
        <p:nvSpPr>
          <p:cNvPr id="4" name="Content Placeholder 2"/>
          <p:cNvSpPr txBox="1">
            <a:spLocks/>
          </p:cNvSpPr>
          <p:nvPr/>
        </p:nvSpPr>
        <p:spPr bwMode="auto">
          <a:xfrm>
            <a:off x="277615" y="2133600"/>
            <a:ext cx="8588771" cy="440938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Iterating variable</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Numerator</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Denominator</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10;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Loops 10 times</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(“x %% y \n”);		</a:t>
            </a:r>
            <a:r>
              <a:rPr lang="en-US" sz="1600" dirty="0">
                <a:solidFill>
                  <a:schemeClr val="accent2"/>
                </a:solidFill>
                <a:latin typeface="Courier New" panose="02070309020205020404" pitchFamily="49" charset="0"/>
                <a:cs typeface="Courier New" panose="02070309020205020404" pitchFamily="49" charset="0"/>
              </a:rPr>
              <a:t>// Prints necessary format</a:t>
            </a:r>
          </a:p>
          <a:p>
            <a:pPr marL="0" indent="0">
              <a:buNone/>
            </a:pPr>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flushall</a:t>
            </a: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Clears all open streams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scanf</a:t>
            </a:r>
            <a:r>
              <a:rPr lang="en-US" sz="1600" dirty="0">
                <a:latin typeface="Courier New" panose="02070309020205020404" pitchFamily="49" charset="0"/>
                <a:cs typeface="Courier New" panose="02070309020205020404" pitchFamily="49" charset="0"/>
              </a:rPr>
              <a:t>(“%d %% %d”, &amp;</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&amp;</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Checks for “divide by 0”</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continue;		</a:t>
            </a:r>
            <a:r>
              <a:rPr lang="en-US" sz="1600" dirty="0">
                <a:solidFill>
                  <a:schemeClr val="accent2"/>
                </a:solidFill>
                <a:latin typeface="Courier New" panose="02070309020205020404" pitchFamily="49" charset="0"/>
                <a:cs typeface="Courier New" panose="02070309020205020404" pitchFamily="49" charset="0"/>
              </a:rPr>
              <a:t>// Skips “divide by 0”</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(“Result: %.2f \n”, (float)</a:t>
            </a:r>
            <a:r>
              <a:rPr lang="en-US" sz="1600" dirty="0" err="1">
                <a:latin typeface="Courier New" panose="02070309020205020404" pitchFamily="49" charset="0"/>
                <a:cs typeface="Courier New" panose="02070309020205020404" pitchFamily="49" charset="0"/>
              </a:rPr>
              <a:t>firstNumber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secondNumber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004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a:t>
            </a:r>
            <a:endParaRPr lang="en-US" dirty="0">
              <a:solidFill>
                <a:srgbClr val="FF0000"/>
              </a:solidFill>
            </a:endParaRPr>
          </a:p>
        </p:txBody>
      </p:sp>
      <p:sp>
        <p:nvSpPr>
          <p:cNvPr id="5" name="Content Placeholder 2"/>
          <p:cNvSpPr>
            <a:spLocks noGrp="1"/>
          </p:cNvSpPr>
          <p:nvPr>
            <p:ph idx="1"/>
          </p:nvPr>
        </p:nvSpPr>
        <p:spPr>
          <a:xfrm>
            <a:off x="424657" y="1298448"/>
            <a:ext cx="8294687" cy="5192476"/>
          </a:xfrm>
        </p:spPr>
        <p:txBody>
          <a:bodyPr numCol="2"/>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continue</a:t>
            </a:r>
          </a:p>
          <a:p>
            <a:pPr marL="0" indent="0" algn="ctr">
              <a:buNone/>
            </a:pPr>
            <a:r>
              <a:rPr lang="en-US" dirty="0"/>
              <a:t>“Tailored Times Table”</a:t>
            </a:r>
          </a:p>
          <a:p>
            <a:r>
              <a:rPr lang="en-US" dirty="0"/>
              <a:t>Input an integer “</a:t>
            </a:r>
            <a:r>
              <a:rPr lang="en-US" dirty="0">
                <a:latin typeface="Courier New" panose="02070309020205020404" pitchFamily="49" charset="0"/>
                <a:cs typeface="Courier New" panose="02070309020205020404" pitchFamily="49" charset="0"/>
              </a:rPr>
              <a:t>x</a:t>
            </a:r>
            <a:r>
              <a:rPr lang="en-US" dirty="0"/>
              <a:t>”</a:t>
            </a:r>
          </a:p>
          <a:p>
            <a:r>
              <a:rPr lang="en-US" dirty="0"/>
              <a:t>Print the product of </a:t>
            </a:r>
            <a:r>
              <a:rPr lang="en-US" dirty="0">
                <a:latin typeface="Courier New" panose="02070309020205020404" pitchFamily="49" charset="0"/>
                <a:cs typeface="Courier New" panose="02070309020205020404" pitchFamily="49" charset="0"/>
              </a:rPr>
              <a:t>x</a:t>
            </a:r>
            <a:r>
              <a:rPr lang="en-US" dirty="0">
                <a:cs typeface="Courier New" panose="02070309020205020404" pitchFamily="49" charset="0"/>
              </a:rPr>
              <a:t> </a:t>
            </a:r>
            <a:r>
              <a:rPr lang="en-US" dirty="0"/>
              <a:t>and</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y</a:t>
            </a:r>
            <a:r>
              <a:rPr lang="en-US" dirty="0"/>
              <a:t> when </a:t>
            </a:r>
            <a:r>
              <a:rPr lang="en-US" dirty="0">
                <a:latin typeface="Courier New" panose="02070309020205020404" pitchFamily="49" charset="0"/>
                <a:cs typeface="Courier New" panose="02070309020205020404" pitchFamily="49" charset="0"/>
              </a:rPr>
              <a:t>y</a:t>
            </a:r>
            <a:r>
              <a:rPr lang="en-US" dirty="0"/>
              <a:t> ranges </a:t>
            </a:r>
            <a:r>
              <a:rPr lang="en-US"/>
              <a:t>from                        </a:t>
            </a:r>
            <a:r>
              <a:rPr lang="en-US">
                <a:latin typeface="Courier New" panose="02070309020205020404" pitchFamily="49" charset="0"/>
                <a:cs typeface="Courier New" panose="02070309020205020404" pitchFamily="49" charset="0"/>
              </a:rPr>
              <a:t>1 </a:t>
            </a:r>
            <a:r>
              <a:rPr lang="en-US" dirty="0"/>
              <a:t>through</a:t>
            </a:r>
            <a:r>
              <a:rPr lang="en-US" dirty="0">
                <a:latin typeface="Courier New" panose="02070309020205020404" pitchFamily="49" charset="0"/>
                <a:cs typeface="Courier New" panose="02070309020205020404" pitchFamily="49" charset="0"/>
              </a:rPr>
              <a:t> x</a:t>
            </a:r>
          </a:p>
          <a:p>
            <a:r>
              <a:rPr lang="en-US" dirty="0">
                <a:cs typeface="Courier New" panose="02070309020205020404" pitchFamily="49" charset="0"/>
              </a:rPr>
              <a:t>Exit if the user inputs an integer larger than 10</a:t>
            </a:r>
          </a:p>
          <a:p>
            <a:r>
              <a:rPr lang="en-US" dirty="0">
                <a:cs typeface="Courier New" panose="02070309020205020404" pitchFamily="49" charset="0"/>
              </a:rPr>
              <a:t>Use continue to ignore any zeroes or negative numbers yet repeat the loop</a:t>
            </a:r>
          </a:p>
          <a:p>
            <a:endParaRPr lang="en-US"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752600"/>
            <a:ext cx="3657600" cy="4204924"/>
          </a:xfrm>
          <a:prstGeom prst="rect">
            <a:avLst/>
          </a:prstGeom>
          <a:ln w="12700">
            <a:solidFill>
              <a:schemeClr val="bg1"/>
            </a:solidFill>
          </a:ln>
        </p:spPr>
      </p:pic>
    </p:spTree>
    <p:extLst>
      <p:ext uri="{BB962C8B-B14F-4D97-AF65-F5344CB8AC3E}">
        <p14:creationId xmlns:p14="http://schemas.microsoft.com/office/powerpoint/2010/main" val="3675206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 </a:t>
            </a:r>
          </a:p>
        </p:txBody>
      </p:sp>
      <p:sp>
        <p:nvSpPr>
          <p:cNvPr id="5" name="Content Placeholder 2"/>
          <p:cNvSpPr>
            <a:spLocks noGrp="1"/>
          </p:cNvSpPr>
          <p:nvPr>
            <p:ph idx="1"/>
          </p:nvPr>
        </p:nvSpPr>
        <p:spPr>
          <a:xfrm>
            <a:off x="554038" y="990600"/>
            <a:ext cx="8294687" cy="4725988"/>
          </a:xfrm>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continue</a:t>
            </a:r>
            <a:endParaRPr lang="en-US" dirty="0">
              <a:effectLst>
                <a:outerShdw blurRad="38100" dist="38100" dir="2700000" algn="tl">
                  <a:srgbClr val="000000">
                    <a:alpha val="43137"/>
                  </a:srgbClr>
                </a:outerShdw>
              </a:effectLst>
            </a:endParaRPr>
          </a:p>
          <a:p>
            <a:pPr marL="0" indent="0" algn="ctr">
              <a:buNone/>
            </a:pPr>
            <a:r>
              <a:rPr lang="en-US" dirty="0"/>
              <a:t>“Indivisible”</a:t>
            </a:r>
          </a:p>
          <a:p>
            <a:r>
              <a:rPr lang="en-US" dirty="0"/>
              <a:t>Input an unsigned integer “</a:t>
            </a:r>
            <a:r>
              <a:rPr lang="en-US" dirty="0">
                <a:latin typeface="Courier New" panose="02070309020205020404" pitchFamily="49" charset="0"/>
                <a:cs typeface="Courier New" panose="02070309020205020404" pitchFamily="49" charset="0"/>
              </a:rPr>
              <a:t>x</a:t>
            </a:r>
            <a:r>
              <a:rPr lang="en-US" dirty="0"/>
              <a:t>”</a:t>
            </a:r>
          </a:p>
          <a:p>
            <a:r>
              <a:rPr lang="en-US" dirty="0"/>
              <a:t>Print the first 20 positive integers that </a:t>
            </a:r>
            <a:r>
              <a:rPr lang="en-US" dirty="0">
                <a:latin typeface="Courier New" panose="02070309020205020404" pitchFamily="49" charset="0"/>
                <a:cs typeface="Courier New" panose="02070309020205020404" pitchFamily="49" charset="0"/>
              </a:rPr>
              <a:t>x</a:t>
            </a:r>
            <a:r>
              <a:rPr lang="en-US" dirty="0"/>
              <a:t> is divisible by utilizing the mod operator</a:t>
            </a:r>
            <a:r>
              <a:rPr lang="en-US" baseline="30000" dirty="0"/>
              <a:t>*</a:t>
            </a:r>
          </a:p>
          <a:p>
            <a:r>
              <a:rPr lang="en-US" dirty="0"/>
              <a:t>Repeat this process</a:t>
            </a:r>
          </a:p>
          <a:p>
            <a:r>
              <a:rPr lang="en-US" dirty="0"/>
              <a:t>Immediately stop this process when the user inputs an integer above 999</a:t>
            </a:r>
          </a:p>
          <a:p>
            <a:r>
              <a:rPr lang="en-US" dirty="0"/>
              <a:t>Ignore any “divide by 0” errors using </a:t>
            </a:r>
            <a:r>
              <a:rPr lang="en-US" dirty="0">
                <a:latin typeface="Courier New" panose="02070309020205020404" pitchFamily="49" charset="0"/>
                <a:cs typeface="Courier New" panose="02070309020205020404" pitchFamily="49" charset="0"/>
              </a:rPr>
              <a:t>continue</a:t>
            </a:r>
            <a:r>
              <a:rPr lang="en-US" dirty="0"/>
              <a:t> </a:t>
            </a:r>
          </a:p>
        </p:txBody>
      </p:sp>
      <p:sp>
        <p:nvSpPr>
          <p:cNvPr id="4" name="TextBox 3"/>
          <p:cNvSpPr txBox="1"/>
          <p:nvPr/>
        </p:nvSpPr>
        <p:spPr>
          <a:xfrm>
            <a:off x="-533400" y="5525869"/>
            <a:ext cx="10210800" cy="646331"/>
          </a:xfrm>
          <a:prstGeom prst="rect">
            <a:avLst/>
          </a:prstGeom>
          <a:solidFill>
            <a:schemeClr val="accent6"/>
          </a:solidFill>
          <a:ln>
            <a:solidFill>
              <a:schemeClr val="bg1"/>
            </a:solidFill>
          </a:ln>
        </p:spPr>
        <p:txBody>
          <a:bodyPr wrap="square" rtlCol="0">
            <a:spAutoFit/>
          </a:bodyPr>
          <a:lstStyle/>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Divisible (adjective) - Capable of being divided</a:t>
            </a:r>
          </a:p>
          <a:p>
            <a:pPr algn="ctr"/>
            <a:r>
              <a:rPr lang="en-US"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by another number without a remainder</a:t>
            </a:r>
          </a:p>
        </p:txBody>
      </p:sp>
      <p:sp>
        <p:nvSpPr>
          <p:cNvPr id="7" name="TextBox 6"/>
          <p:cNvSpPr txBox="1"/>
          <p:nvPr/>
        </p:nvSpPr>
        <p:spPr>
          <a:xfrm>
            <a:off x="-533400" y="6230779"/>
            <a:ext cx="10210800" cy="246221"/>
          </a:xfrm>
          <a:prstGeom prst="rect">
            <a:avLst/>
          </a:prstGeom>
          <a:solidFill>
            <a:schemeClr val="accent4"/>
          </a:solidFill>
          <a:ln>
            <a:solidFill>
              <a:schemeClr val="bg1"/>
            </a:solidFill>
          </a:ln>
        </p:spPr>
        <p:txBody>
          <a:bodyPr wrap="square" rtlCol="0">
            <a:spAutoFit/>
          </a:bodyPr>
          <a:lstStyle/>
          <a:p>
            <a:pPr algn="ctr"/>
            <a:r>
              <a:rPr lang="en-US" sz="1000" b="1" baseline="30000"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en-US" sz="1000" b="1" dirty="0">
                <a:solidFill>
                  <a:schemeClr val="accent4">
                    <a:lumMod val="50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This is not the most efficient method </a:t>
            </a:r>
          </a:p>
        </p:txBody>
      </p:sp>
    </p:spTree>
    <p:extLst>
      <p:ext uri="{BB962C8B-B14F-4D97-AF65-F5344CB8AC3E}">
        <p14:creationId xmlns:p14="http://schemas.microsoft.com/office/powerpoint/2010/main" val="854163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lstStyle/>
          <a:p>
            <a:r>
              <a:rPr lang="en-US" dirty="0"/>
              <a:t>For</a:t>
            </a:r>
          </a:p>
          <a:p>
            <a:r>
              <a:rPr lang="en-US" dirty="0"/>
              <a:t>While</a:t>
            </a:r>
          </a:p>
          <a:p>
            <a:r>
              <a:rPr lang="en-US" dirty="0"/>
              <a:t>Do While</a:t>
            </a:r>
          </a:p>
          <a:p>
            <a:r>
              <a:rPr lang="en-US" dirty="0"/>
              <a:t>When do I use _____ instead of _____?</a:t>
            </a:r>
          </a:p>
          <a:p>
            <a:r>
              <a:rPr lang="en-US" dirty="0"/>
              <a:t>Break</a:t>
            </a:r>
          </a:p>
          <a:p>
            <a:r>
              <a:rPr lang="en-US" dirty="0"/>
              <a:t>Continue</a:t>
            </a:r>
          </a:p>
        </p:txBody>
      </p:sp>
    </p:spTree>
    <p:extLst>
      <p:ext uri="{BB962C8B-B14F-4D97-AF65-F5344CB8AC3E}">
        <p14:creationId xmlns:p14="http://schemas.microsoft.com/office/powerpoint/2010/main" val="3143837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Control Flow</a:t>
            </a:r>
          </a:p>
        </p:txBody>
      </p:sp>
      <p:sp>
        <p:nvSpPr>
          <p:cNvPr id="3" name="Content Placeholder 2"/>
          <p:cNvSpPr>
            <a:spLocks noGrp="1"/>
          </p:cNvSpPr>
          <p:nvPr>
            <p:ph idx="1"/>
          </p:nvPr>
        </p:nvSpPr>
        <p:spPr>
          <a:xfrm>
            <a:off x="554038" y="1143000"/>
            <a:ext cx="8294687" cy="4725988"/>
          </a:xfrm>
        </p:spPr>
        <p:txBody>
          <a:bodyPr/>
          <a:lstStyle/>
          <a:p>
            <a:r>
              <a:rPr lang="en-US" dirty="0"/>
              <a:t>Conditional statements are frequently nested within loops</a:t>
            </a:r>
          </a:p>
          <a:p>
            <a:r>
              <a:rPr lang="en-US" dirty="0"/>
              <a:t>Loops are frequently nested within conditional statements</a:t>
            </a:r>
          </a:p>
        </p:txBody>
      </p:sp>
      <p:sp>
        <p:nvSpPr>
          <p:cNvPr id="4" name="Content Placeholder 2"/>
          <p:cNvSpPr txBox="1">
            <a:spLocks/>
          </p:cNvSpPr>
          <p:nvPr/>
        </p:nvSpPr>
        <p:spPr bwMode="auto">
          <a:xfrm>
            <a:off x="277615" y="2743200"/>
            <a:ext cx="8588771" cy="3781719"/>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thisIsTrue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a:t>
            </a:r>
            <a:r>
              <a:rPr lang="en-US" sz="1600" dirty="0" err="1">
                <a:latin typeface="Courier New" panose="02070309020205020404" pitchFamily="49" charset="0"/>
                <a:cs typeface="Courier New" panose="02070309020205020404" pitchFamily="49" charset="0"/>
              </a:rPr>
              <a:t>thisIsTrue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while (</a:t>
            </a:r>
            <a:r>
              <a:rPr lang="en-US" sz="1600" dirty="0" err="1">
                <a:latin typeface="Courier New" panose="02070309020205020404" pitchFamily="49" charset="0"/>
                <a:cs typeface="Courier New" panose="02070309020205020404" pitchFamily="49" charset="0"/>
              </a:rPr>
              <a:t>someValue</a:t>
            </a:r>
            <a:r>
              <a:rPr lang="en-US" sz="1600" dirty="0">
                <a:latin typeface="Courier New" panose="02070309020205020404" pitchFamily="49" charset="0"/>
                <a:cs typeface="Courier New" panose="02070309020205020404" pitchFamily="49" charset="0"/>
              </a:rPr>
              <a:t> &gt; 0)</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for (j = 0; j &lt;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someValue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81928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73152" y="1295400"/>
            <a:ext cx="4419599"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NESTED CONTROL FLOW EXAMPLE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a:solidFill>
                  <a:schemeClr val="accent2"/>
                </a:solidFill>
                <a:latin typeface="Courier New" panose="02070309020205020404" pitchFamily="49" charset="0"/>
                <a:cs typeface="Courier New" panose="02070309020205020404" pitchFamily="49" charset="0"/>
              </a:rPr>
              <a:t>// 1st level </a:t>
            </a:r>
            <a:r>
              <a:rPr lang="en-US" sz="1600" dirty="0" err="1">
                <a:solidFill>
                  <a:schemeClr val="accent2"/>
                </a:solidFill>
                <a:latin typeface="Courier New" panose="02070309020205020404" pitchFamily="49" charset="0"/>
                <a:cs typeface="Courier New" panose="02070309020205020404" pitchFamily="49" charset="0"/>
              </a:rPr>
              <a:t>var</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char j = ‘A’; </a:t>
            </a:r>
            <a:r>
              <a:rPr lang="en-US" sz="1600" dirty="0">
                <a:solidFill>
                  <a:schemeClr val="accent2"/>
                </a:solidFill>
                <a:latin typeface="Courier New" panose="02070309020205020404" pitchFamily="49" charset="0"/>
                <a:cs typeface="Courier New" panose="02070309020205020404" pitchFamily="49" charset="0"/>
              </a:rPr>
              <a:t> // 2nd level </a:t>
            </a:r>
            <a:r>
              <a:rPr lang="en-US" sz="1600" dirty="0" err="1">
                <a:solidFill>
                  <a:schemeClr val="accent2"/>
                </a:solidFill>
                <a:latin typeface="Courier New" panose="02070309020205020404" pitchFamily="49" charset="0"/>
                <a:cs typeface="Courier New" panose="02070309020205020404" pitchFamily="49" charset="0"/>
              </a:rPr>
              <a:t>var</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solidFill>
                  <a:schemeClr val="accent2"/>
                </a:solidFill>
                <a:latin typeface="Courier New" panose="02070309020205020404" pitchFamily="49" charset="0"/>
                <a:cs typeface="Courier New" panose="02070309020205020404" pitchFamily="49" charset="0"/>
              </a:rPr>
              <a:t>/* First for loop iterates through</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the 1st level, [1-4] */</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4;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 the 1st level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solidFill>
                  <a:schemeClr val="accent2"/>
                </a:solidFill>
                <a:latin typeface="Courier New" panose="02070309020205020404" pitchFamily="49" charset="0"/>
                <a:cs typeface="Courier New" panose="02070309020205020404" pitchFamily="49" charset="0"/>
              </a:rPr>
              <a:t>/* Second for loop iterates</a:t>
            </a:r>
          </a:p>
          <a:p>
            <a:pPr marL="0" indent="0">
              <a:buNone/>
            </a:pPr>
            <a:r>
              <a:rPr lang="en-US" sz="1600" dirty="0">
                <a:solidFill>
                  <a:schemeClr val="accent2"/>
                </a:solidFill>
                <a:latin typeface="Courier New" panose="02070309020205020404" pitchFamily="49" charset="0"/>
                <a:cs typeface="Courier New" panose="02070309020205020404" pitchFamily="49" charset="0"/>
              </a:rPr>
              <a:t>   through the 2nd level, [A-C] */</a:t>
            </a:r>
          </a:p>
          <a:p>
            <a:pPr marL="0" indent="0">
              <a:buNone/>
            </a:pPr>
            <a:r>
              <a:rPr lang="en-US" sz="1600" dirty="0">
                <a:latin typeface="Courier New" panose="02070309020205020404" pitchFamily="49" charset="0"/>
                <a:cs typeface="Courier New" panose="02070309020205020404" pitchFamily="49" charset="0"/>
              </a:rPr>
              <a:t>    for(j = ‘A’, j &lt; ‘D’;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 Print the 2nd level</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t%c</a:t>
            </a:r>
            <a:r>
              <a:rPr lang="en-US" sz="1600" dirty="0">
                <a:latin typeface="Courier New" panose="02070309020205020404" pitchFamily="49" charset="0"/>
                <a:cs typeface="Courier New" panose="02070309020205020404" pitchFamily="49" charset="0"/>
              </a:rPr>
              <a:t>. \n”,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bwMode="auto">
          <a:xfrm>
            <a:off x="76200" y="1295400"/>
            <a:ext cx="4419599"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NESTED CONTROL FLOW EXAMPLE //</a:t>
            </a: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char j = ‘A’; </a:t>
            </a:r>
            <a:r>
              <a:rPr lang="en-US" sz="1600" dirty="0">
                <a:solidFill>
                  <a:schemeClr val="accent2"/>
                </a:solidFill>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4;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(“%d. \n”,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for(j = ‘A’, j &lt; ‘D’;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solidFill>
                <a:schemeClr val="accent2"/>
              </a:solidFill>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t%c</a:t>
            </a:r>
            <a:r>
              <a:rPr lang="en-US" sz="1600" dirty="0">
                <a:latin typeface="Courier New" panose="02070309020205020404" pitchFamily="49" charset="0"/>
                <a:cs typeface="Courier New" panose="02070309020205020404" pitchFamily="49" charset="0"/>
              </a:rPr>
              <a:t>. \n”, j);</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
        <p:nvSpPr>
          <p:cNvPr id="10" name="Content Placeholder 2"/>
          <p:cNvSpPr txBox="1">
            <a:spLocks/>
          </p:cNvSpPr>
          <p:nvPr/>
        </p:nvSpPr>
        <p:spPr bwMode="auto">
          <a:xfrm>
            <a:off x="4645152" y="1295400"/>
            <a:ext cx="4419599"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NESTED CONTROL FLOW OUTPUT //</a:t>
            </a:r>
          </a:p>
          <a:p>
            <a:pPr marL="0" indent="0">
              <a:buNone/>
            </a:pPr>
            <a:r>
              <a:rPr lang="en-US" sz="1600" dirty="0">
                <a:latin typeface="Courier New" panose="02070309020205020404" pitchFamily="49" charset="0"/>
                <a:cs typeface="Courier New" panose="02070309020205020404" pitchFamily="49" charset="0"/>
              </a:rPr>
              <a:t>1.</a:t>
            </a:r>
          </a:p>
          <a:p>
            <a:pPr marL="0" indent="0">
              <a:buNone/>
            </a:pPr>
            <a:r>
              <a:rPr lang="en-US" sz="1600" dirty="0">
                <a:latin typeface="Courier New" panose="02070309020205020404" pitchFamily="49" charset="0"/>
                <a:cs typeface="Courier New" panose="02070309020205020404" pitchFamily="49" charset="0"/>
              </a:rPr>
              <a:t>	A.</a:t>
            </a:r>
          </a:p>
          <a:p>
            <a:pPr marL="0" indent="0">
              <a:buNone/>
            </a:pP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	C.</a:t>
            </a:r>
          </a:p>
          <a:p>
            <a:pPr marL="0" indent="0">
              <a:buNone/>
            </a:pPr>
            <a:r>
              <a:rPr lang="en-US" sz="1600" dirty="0">
                <a:latin typeface="Courier New" panose="02070309020205020404" pitchFamily="49" charset="0"/>
                <a:cs typeface="Courier New" panose="02070309020205020404" pitchFamily="49" charset="0"/>
              </a:rPr>
              <a:t>2.</a:t>
            </a:r>
          </a:p>
          <a:p>
            <a:pPr marL="0" indent="0">
              <a:buNone/>
            </a:pPr>
            <a:r>
              <a:rPr lang="en-US" sz="1600" dirty="0">
                <a:latin typeface="Courier New" panose="02070309020205020404" pitchFamily="49" charset="0"/>
                <a:cs typeface="Courier New" panose="02070309020205020404" pitchFamily="49" charset="0"/>
              </a:rPr>
              <a:t>	A.</a:t>
            </a:r>
          </a:p>
          <a:p>
            <a:pPr marL="0" indent="0">
              <a:buNone/>
            </a:pP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	C.</a:t>
            </a:r>
          </a:p>
          <a:p>
            <a:pPr marL="0" indent="0">
              <a:buNone/>
            </a:pPr>
            <a:r>
              <a:rPr lang="en-US" sz="1600" dirty="0">
                <a:latin typeface="Courier New" panose="02070309020205020404" pitchFamily="49" charset="0"/>
                <a:cs typeface="Courier New" panose="02070309020205020404" pitchFamily="49" charset="0"/>
              </a:rPr>
              <a:t>3.</a:t>
            </a:r>
          </a:p>
          <a:p>
            <a:pPr marL="0" indent="0">
              <a:buNone/>
            </a:pPr>
            <a:r>
              <a:rPr lang="en-US" sz="1600" dirty="0">
                <a:latin typeface="Courier New" panose="02070309020205020404" pitchFamily="49" charset="0"/>
                <a:cs typeface="Courier New" panose="02070309020205020404" pitchFamily="49" charset="0"/>
              </a:rPr>
              <a:t>	A.</a:t>
            </a:r>
          </a:p>
          <a:p>
            <a:pPr marL="0" indent="0">
              <a:buNone/>
            </a:pP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	C.</a:t>
            </a:r>
          </a:p>
          <a:p>
            <a:pPr marL="0" indent="0">
              <a:buNone/>
            </a:pPr>
            <a:r>
              <a:rPr lang="en-US" sz="1600" dirty="0">
                <a:latin typeface="Courier New" panose="02070309020205020404" pitchFamily="49" charset="0"/>
                <a:cs typeface="Courier New" panose="02070309020205020404" pitchFamily="49" charset="0"/>
              </a:rPr>
              <a:t>4.</a:t>
            </a:r>
          </a:p>
          <a:p>
            <a:pPr marL="0" indent="0">
              <a:buNone/>
            </a:pPr>
            <a:r>
              <a:rPr lang="en-US" sz="1600" dirty="0">
                <a:latin typeface="Courier New" panose="02070309020205020404" pitchFamily="49" charset="0"/>
                <a:cs typeface="Courier New" panose="02070309020205020404" pitchFamily="49" charset="0"/>
              </a:rPr>
              <a:t>	A.</a:t>
            </a:r>
          </a:p>
          <a:p>
            <a:pPr marL="0" indent="0">
              <a:buNone/>
            </a:pPr>
            <a:r>
              <a:rPr lang="en-US" sz="1600" dirty="0">
                <a:latin typeface="Courier New" panose="02070309020205020404" pitchFamily="49" charset="0"/>
                <a:cs typeface="Courier New" panose="02070309020205020404" pitchFamily="49" charset="0"/>
              </a:rPr>
              <a:t>	B.</a:t>
            </a:r>
          </a:p>
          <a:p>
            <a:pPr marL="0" indent="0">
              <a:buNone/>
            </a:pPr>
            <a:r>
              <a:rPr lang="en-US" sz="1600" dirty="0">
                <a:latin typeface="Courier New" panose="02070309020205020404" pitchFamily="49" charset="0"/>
                <a:cs typeface="Courier New" panose="02070309020205020404" pitchFamily="49" charset="0"/>
              </a:rPr>
              <a:t>	C.</a:t>
            </a:r>
          </a:p>
          <a:p>
            <a:pPr marL="0" indent="0">
              <a:buNone/>
            </a:pPr>
            <a:endParaRPr lang="en-US" sz="1600" dirty="0">
              <a:latin typeface="Courier New" panose="02070309020205020404" pitchFamily="49" charset="0"/>
              <a:cs typeface="Courier New" panose="02070309020205020404" pitchFamily="49" charset="0"/>
            </a:endParaRPr>
          </a:p>
        </p:txBody>
      </p:sp>
      <p:sp>
        <p:nvSpPr>
          <p:cNvPr id="8" name="Content Placeholder 2"/>
          <p:cNvSpPr txBox="1">
            <a:spLocks/>
          </p:cNvSpPr>
          <p:nvPr/>
        </p:nvSpPr>
        <p:spPr bwMode="auto">
          <a:xfrm>
            <a:off x="4648201" y="1295400"/>
            <a:ext cx="4419599" cy="52578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NESTED CONTROL FLOW OUTPUT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Nested Control Flow</a:t>
            </a:r>
          </a:p>
        </p:txBody>
      </p:sp>
    </p:spTree>
    <p:extLst>
      <p:ext uri="{BB962C8B-B14F-4D97-AF65-F5344CB8AC3E}">
        <p14:creationId xmlns:p14="http://schemas.microsoft.com/office/powerpoint/2010/main" val="797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0" nodeType="clickEffect">
                                  <p:stCondLst>
                                    <p:cond delay="0"/>
                                  </p:stCondLst>
                                  <p:childTnLst>
                                    <p:animEffect transition="out" filter="wipe(up)">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22"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10"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Lab</a:t>
            </a:r>
            <a:endParaRPr lang="en-US" dirty="0">
              <a:solidFill>
                <a:srgbClr val="FF0000"/>
              </a:solidFill>
            </a:endParaRPr>
          </a:p>
        </p:txBody>
      </p:sp>
      <p:sp>
        <p:nvSpPr>
          <p:cNvPr id="5" name="Content Placeholder 2"/>
          <p:cNvSpPr>
            <a:spLocks noGrp="1"/>
          </p:cNvSpPr>
          <p:nvPr>
            <p:ph idx="1"/>
          </p:nvPr>
        </p:nvSpPr>
        <p:spPr>
          <a:xfrm>
            <a:off x="554038" y="1298448"/>
            <a:ext cx="8294687" cy="4725988"/>
          </a:xfrm>
        </p:spPr>
        <p:txBody>
          <a:bodyPr/>
          <a:lstStyle/>
          <a:p>
            <a:pPr marL="0" indent="0" algn="ctr">
              <a:buNone/>
            </a:pPr>
            <a:r>
              <a:rPr lang="en-US" dirty="0">
                <a:effectLst>
                  <a:outerShdw blurRad="38100" dist="38100" dir="2700000" algn="tl">
                    <a:srgbClr val="000000">
                      <a:alpha val="43137"/>
                    </a:srgbClr>
                  </a:outerShdw>
                </a:effectLst>
              </a:rPr>
              <a:t>Nested Control Flow</a:t>
            </a:r>
            <a:endParaRPr lang="en-US" dirty="0"/>
          </a:p>
          <a:p>
            <a:r>
              <a:rPr lang="en-US" dirty="0"/>
              <a:t>Print all the even or odd numbers from [0-100]</a:t>
            </a:r>
          </a:p>
          <a:p>
            <a:r>
              <a:rPr lang="en-US" dirty="0"/>
              <a:t>Prompt the user for input to indicate odds or evens</a:t>
            </a:r>
          </a:p>
          <a:p>
            <a:r>
              <a:rPr lang="en-US" dirty="0"/>
              <a:t>Loop from [0-100] and print all the indicated numbers </a:t>
            </a:r>
          </a:p>
          <a:p>
            <a:r>
              <a:rPr lang="en-US" dirty="0"/>
              <a:t>Use an if statement to check even or oddness </a:t>
            </a:r>
          </a:p>
          <a:p>
            <a:r>
              <a:rPr lang="en-US" dirty="0"/>
              <a:t>Bonus: Ask the user to continue with a do while loop</a:t>
            </a:r>
          </a:p>
          <a:p>
            <a:r>
              <a:rPr lang="en-US" dirty="0"/>
              <a:t>Write a version with the counting loop written as a for-loop, and a while-loop version. </a:t>
            </a:r>
          </a:p>
        </p:txBody>
      </p:sp>
    </p:spTree>
    <p:extLst>
      <p:ext uri="{BB962C8B-B14F-4D97-AF65-F5344CB8AC3E}">
        <p14:creationId xmlns:p14="http://schemas.microsoft.com/office/powerpoint/2010/main" val="101162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if</a:t>
            </a:r>
            <a:r>
              <a:rPr lang="en-US" dirty="0"/>
              <a:t> statements create a conditional jump</a:t>
            </a:r>
          </a:p>
        </p:txBody>
      </p:sp>
      <p:sp>
        <p:nvSpPr>
          <p:cNvPr id="4" name="Content Placeholder 2"/>
          <p:cNvSpPr txBox="1">
            <a:spLocks/>
          </p:cNvSpPr>
          <p:nvPr/>
        </p:nvSpPr>
        <p:spPr bwMode="auto">
          <a:xfrm>
            <a:off x="277615" y="1752600"/>
            <a:ext cx="8588771" cy="4800600"/>
          </a:xfrm>
          <a:prstGeom prst="rect">
            <a:avLst/>
          </a:prstGeom>
          <a:solidFill>
            <a:schemeClr val="accent4"/>
          </a:solidFill>
          <a:ln w="12700">
            <a:solidFill>
              <a:schemeClr val="bg1"/>
            </a:solidFill>
            <a:miter lim="800000"/>
            <a:headEnd/>
            <a:tailEnd/>
          </a:ln>
        </p:spPr>
        <p:txBody>
          <a:bodyPr vert="horz" wrap="square" lIns="85725" tIns="39688" rIns="85725" bIns="39688" numCol="1" anchor="t" anchorCtr="0" compatLnSpc="1">
            <a:prstTxWarp prst="textNoShape">
              <a:avLst/>
            </a:prstTxWarp>
          </a:bodyPr>
          <a:lst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a:lstStyle>
          <a:p>
            <a:pPr marL="0" indent="0">
              <a:buNone/>
            </a:pPr>
            <a:r>
              <a:rPr lang="en-US" sz="1600" dirty="0">
                <a:latin typeface="Courier New" panose="02070309020205020404" pitchFamily="49" charset="0"/>
                <a:cs typeface="Courier New" panose="02070309020205020404" pitchFamily="49" charset="0"/>
              </a:rPr>
              <a:t>//////// BASIC IF STATEMENT EXAMPLES ////////</a:t>
            </a:r>
          </a:p>
          <a:p>
            <a:pPr marL="0" indent="0">
              <a:buNone/>
            </a:pPr>
            <a:r>
              <a:rPr lang="en-US" sz="1600" dirty="0">
                <a:latin typeface="Courier New" panose="02070309020205020404" pitchFamily="49" charset="0"/>
                <a:cs typeface="Courier New" panose="02070309020205020404" pitchFamily="49" charset="0"/>
              </a:rPr>
              <a:t>if (1 &gt; 0)				// Example 1</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printf(“All is right with the world. \n”);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if (1) 					// Example 2</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printf(“1 evaluates to True. \n”);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if (i &gt; u) 				// Example 3</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printf(“I is greater than u. \n”);</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if (i &amp;&amp; i == u)			// Example 4</a:t>
            </a:r>
          </a:p>
          <a:p>
            <a:pPr marL="0" indent="0">
              <a:buNone/>
            </a:pPr>
            <a:r>
              <a:rPr lang="en-US" sz="1600" dirty="0">
                <a:latin typeface="Courier New" panose="02070309020205020404" pitchFamily="49" charset="0"/>
                <a:cs typeface="Courier New" panose="02070309020205020404" pitchFamily="49" charset="0"/>
              </a:rPr>
              <a:t>	printf(“Apparently, this works and i evaluates to True. \n”);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Conditional Statements</a:t>
            </a:r>
          </a:p>
        </p:txBody>
      </p:sp>
      <p:sp>
        <p:nvSpPr>
          <p:cNvPr id="6" name="TextBox 5"/>
          <p:cNvSpPr txBox="1"/>
          <p:nvPr/>
        </p:nvSpPr>
        <p:spPr>
          <a:xfrm>
            <a:off x="-533400" y="6208776"/>
            <a:ext cx="10210800" cy="369332"/>
          </a:xfrm>
          <a:prstGeom prst="rect">
            <a:avLst/>
          </a:prstGeom>
          <a:solidFill>
            <a:schemeClr val="bg1"/>
          </a:solidFill>
          <a:ln>
            <a:solidFill>
              <a:schemeClr val="bg1"/>
            </a:solidFill>
          </a:ln>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EVIL:  Don’t leave </a:t>
            </a:r>
            <a:r>
              <a:rPr lang="en-US"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a:t>
            </a:r>
            <a:r>
              <a:rPr lang="en-US" b="1" dirty="0">
                <a:solidFill>
                  <a:srgbClr val="FF0000"/>
                </a:solidFill>
                <a:effectLst>
                  <a:outerShdw blurRad="38100" dist="38100" dir="2700000" algn="tl">
                    <a:srgbClr val="000000">
                      <a:alpha val="43137"/>
                    </a:srgbClr>
                  </a:outerShdw>
                </a:effectLst>
                <a:latin typeface="Papyrus" panose="03070502060502030205" pitchFamily="66" charset="0"/>
                <a:cs typeface="Courier New" panose="02070309020205020404" pitchFamily="49" charset="0"/>
              </a:rPr>
              <a:t> statements unwrapped</a:t>
            </a:r>
          </a:p>
        </p:txBody>
      </p:sp>
    </p:spTree>
    <p:extLst>
      <p:ext uri="{BB962C8B-B14F-4D97-AF65-F5344CB8AC3E}">
        <p14:creationId xmlns:p14="http://schemas.microsoft.com/office/powerpoint/2010/main" val="734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IF-ELSE</a:t>
            </a:r>
            <a:r>
              <a:rPr lang="en-US" dirty="0">
                <a:effectLst>
                  <a:outerShdw blurRad="38100" dist="38100" dir="2700000" algn="tl">
                    <a:srgbClr val="000000">
                      <a:alpha val="43137"/>
                    </a:srgbClr>
                  </a:outerShdw>
                </a:effectLst>
              </a:rPr>
              <a:t> Statement</a:t>
            </a:r>
          </a:p>
          <a:p>
            <a:r>
              <a:rPr lang="en-US" dirty="0"/>
              <a:t>An </a:t>
            </a:r>
            <a:r>
              <a:rPr lang="en-US" dirty="0">
                <a:latin typeface="Courier New" panose="02070309020205020404" pitchFamily="49" charset="0"/>
                <a:cs typeface="Courier New" panose="02070309020205020404" pitchFamily="49" charset="0"/>
              </a:rPr>
              <a:t>if</a:t>
            </a:r>
            <a:r>
              <a:rPr lang="en-US" dirty="0"/>
              <a:t> statement may also include an </a:t>
            </a:r>
            <a:r>
              <a:rPr lang="en-US" dirty="0">
                <a:latin typeface="Courier New" panose="02070309020205020404" pitchFamily="49" charset="0"/>
                <a:cs typeface="Courier New" panose="02070309020205020404" pitchFamily="49" charset="0"/>
              </a:rPr>
              <a:t>else</a:t>
            </a:r>
            <a:r>
              <a:rPr lang="en-US" dirty="0"/>
              <a:t> </a:t>
            </a:r>
          </a:p>
          <a:p>
            <a:r>
              <a:rPr lang="en-US" dirty="0"/>
              <a:t>Tests an expression as TRUE or FALSE</a:t>
            </a:r>
          </a:p>
          <a:p>
            <a:r>
              <a:rPr lang="en-US" dirty="0"/>
              <a:t>When the expression is TRUE, the </a:t>
            </a:r>
            <a:r>
              <a:rPr lang="en-US" dirty="0">
                <a:latin typeface="Courier New" panose="02070309020205020404" pitchFamily="49" charset="0"/>
                <a:cs typeface="Courier New" panose="02070309020205020404" pitchFamily="49" charset="0"/>
              </a:rPr>
              <a:t>if</a:t>
            </a:r>
            <a:r>
              <a:rPr lang="en-US" dirty="0"/>
              <a:t> code block will be executed</a:t>
            </a:r>
          </a:p>
          <a:p>
            <a:r>
              <a:rPr lang="en-US" dirty="0"/>
              <a:t>Otherwise, the </a:t>
            </a:r>
            <a:r>
              <a:rPr lang="en-US" dirty="0">
                <a:latin typeface="Courier New" panose="02070309020205020404" pitchFamily="49" charset="0"/>
                <a:cs typeface="Courier New" panose="02070309020205020404" pitchFamily="49" charset="0"/>
              </a:rPr>
              <a:t>else</a:t>
            </a:r>
            <a:r>
              <a:rPr lang="en-US" dirty="0"/>
              <a:t> code block will be executed</a:t>
            </a:r>
          </a:p>
          <a:p>
            <a:endParaRPr lang="en-US" dirty="0"/>
          </a:p>
        </p:txBody>
      </p:sp>
      <p:sp>
        <p:nvSpPr>
          <p:cNvPr id="2" name="Title 1"/>
          <p:cNvSpPr>
            <a:spLocks noGrp="1"/>
          </p:cNvSpPr>
          <p:nvPr>
            <p:ph type="title"/>
          </p:nvPr>
        </p:nvSpPr>
        <p:spPr/>
        <p:txBody>
          <a:bodyPr/>
          <a:lstStyle/>
          <a:p>
            <a:r>
              <a:rPr lang="en-US" dirty="0"/>
              <a:t>Conditional Statements</a:t>
            </a:r>
          </a:p>
        </p:txBody>
      </p:sp>
    </p:spTree>
    <p:extLst>
      <p:ext uri="{BB962C8B-B14F-4D97-AF65-F5344CB8AC3E}">
        <p14:creationId xmlns:p14="http://schemas.microsoft.com/office/powerpoint/2010/main" val="34140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Lab </a:t>
            </a:r>
          </a:p>
        </p:txBody>
      </p:sp>
      <p:sp>
        <p:nvSpPr>
          <p:cNvPr id="3" name="Content Placeholder 2"/>
          <p:cNvSpPr>
            <a:spLocks noGrp="1"/>
          </p:cNvSpPr>
          <p:nvPr>
            <p:ph idx="1"/>
          </p:nvPr>
        </p:nvSpPr>
        <p:spPr/>
        <p:txBody>
          <a:bodyPr/>
          <a:lstStyle/>
          <a:p>
            <a:pPr marL="0" indent="0" algn="ctr">
              <a:buNone/>
            </a:pPr>
            <a:r>
              <a:rPr lang="en-US"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IF</a:t>
            </a:r>
            <a:r>
              <a:rPr lang="en-US" dirty="0">
                <a:effectLst>
                  <a:outerShdw blurRad="38100" dist="38100" dir="2700000" algn="tl">
                    <a:srgbClr val="000000">
                      <a:alpha val="43137"/>
                    </a:srgbClr>
                  </a:outerShdw>
                </a:effectLst>
              </a:rPr>
              <a:t> Statement</a:t>
            </a:r>
          </a:p>
          <a:p>
            <a:r>
              <a:rPr lang="en-US" dirty="0"/>
              <a:t>Initialize a char array to zero</a:t>
            </a:r>
          </a:p>
          <a:p>
            <a:r>
              <a:rPr lang="en-US" dirty="0"/>
              <a:t>Safely store a user-input string in that char array</a:t>
            </a:r>
          </a:p>
          <a:p>
            <a:r>
              <a:rPr lang="en-US" dirty="0"/>
              <a:t>Safely print the string *if* the first element is not equal to zero</a:t>
            </a:r>
          </a:p>
          <a:p>
            <a:endParaRPr lang="en-US" dirty="0"/>
          </a:p>
        </p:txBody>
      </p:sp>
    </p:spTree>
    <p:extLst>
      <p:ext uri="{BB962C8B-B14F-4D97-AF65-F5344CB8AC3E}">
        <p14:creationId xmlns:p14="http://schemas.microsoft.com/office/powerpoint/2010/main" val="520148360"/>
      </p:ext>
    </p:extLst>
  </p:cSld>
  <p:clrMapOvr>
    <a:masterClrMapping/>
  </p:clrMapOvr>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b46a1f42-d9ef-485c-a1c8-eb38d14efb06">688CW-1390982759-774</_dlc_DocId>
    <_dlc_DocIdUrl xmlns="b46a1f42-d9ef-485c-a1c8-eb38d14efb06">
      <Url>https://org1.eis.af.mil/sites/688iow/318IOG/90ios/DOT/_layouts/DocIdRedir.aspx?ID=688CW-1390982759-774</Url>
      <Description>688CW-1390982759-774</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674591-288E-407E-B9B8-EFC3D90616AD}">
  <ds:schemaRefs>
    <ds:schemaRef ds:uri="http://schemas.microsoft.com/office/2006/documentManagement/types"/>
    <ds:schemaRef ds:uri="http://purl.org/dc/terms/"/>
    <ds:schemaRef ds:uri="http://schemas.openxmlformats.org/package/2006/metadata/core-properties"/>
    <ds:schemaRef ds:uri="http://purl.org/dc/elements/1.1/"/>
    <ds:schemaRef ds:uri="http://www.w3.org/XML/1998/namespace"/>
    <ds:schemaRef ds:uri="http://purl.org/dc/dcmitype/"/>
    <ds:schemaRef ds:uri="http://schemas.microsoft.com/office/infopath/2007/PartnerControls"/>
    <ds:schemaRef ds:uri="b46a1f42-d9ef-485c-a1c8-eb38d14efb06"/>
    <ds:schemaRef ds:uri="http://schemas.microsoft.com/office/2006/metadata/properties"/>
  </ds:schemaRefs>
</ds:datastoreItem>
</file>

<file path=customXml/itemProps2.xml><?xml version="1.0" encoding="utf-8"?>
<ds:datastoreItem xmlns:ds="http://schemas.openxmlformats.org/officeDocument/2006/customXml" ds:itemID="{E57B73F6-CA6A-4278-9902-006916D1AB8D}">
  <ds:schemaRefs>
    <ds:schemaRef ds:uri="http://schemas.microsoft.com/sharepoint/events"/>
  </ds:schemaRefs>
</ds:datastoreItem>
</file>

<file path=customXml/itemProps3.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4.xml><?xml version="1.0" encoding="utf-8"?>
<ds:datastoreItem xmlns:ds="http://schemas.openxmlformats.org/officeDocument/2006/customXml" ds:itemID="{67514351-D225-475C-AC27-62ECDA7F11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9332</TotalTime>
  <Words>5651</Words>
  <Application>Microsoft Office PowerPoint</Application>
  <PresentationFormat>On-screen Show (4:3)</PresentationFormat>
  <Paragraphs>1393</Paragraphs>
  <Slides>67</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Courier New</vt:lpstr>
      <vt:lpstr>Papyrus</vt:lpstr>
      <vt:lpstr>Generic</vt:lpstr>
      <vt:lpstr>Control Flow</vt:lpstr>
      <vt:lpstr>Outline</vt:lpstr>
      <vt:lpstr>Statements and Blocks</vt:lpstr>
      <vt:lpstr>Conditional Statements</vt:lpstr>
      <vt:lpstr>Conditional Statements</vt:lpstr>
      <vt:lpstr>Conditional Statements</vt:lpstr>
      <vt:lpstr>Conditional Statements</vt:lpstr>
      <vt:lpstr>Conditional Statements</vt:lpstr>
      <vt:lpstr>Demonstration Lab </vt:lpstr>
      <vt:lpstr>Performance Lab </vt:lpstr>
      <vt:lpstr>Conditional Statements</vt:lpstr>
      <vt:lpstr>Conditional Statements</vt:lpstr>
      <vt:lpstr>Demonstration Lab </vt:lpstr>
      <vt:lpstr>Performance Lab</vt:lpstr>
      <vt:lpstr>Conditional Statements</vt:lpstr>
      <vt:lpstr>Conditional Statements</vt:lpstr>
      <vt:lpstr>Conditional Statements</vt:lpstr>
      <vt:lpstr>Demonstration Lab</vt:lpstr>
      <vt:lpstr>Performance Lab</vt:lpstr>
      <vt:lpstr>Conditional Statements</vt:lpstr>
      <vt:lpstr>Conditional Statements</vt:lpstr>
      <vt:lpstr>Conditional Statements</vt:lpstr>
      <vt:lpstr>Demonstration Lab</vt:lpstr>
      <vt:lpstr>Performance Lab</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Conditional Statements</vt:lpstr>
      <vt:lpstr>Loops</vt:lpstr>
      <vt:lpstr>Loops</vt:lpstr>
      <vt:lpstr>Loops</vt:lpstr>
      <vt:lpstr>Loops</vt:lpstr>
      <vt:lpstr>Loops</vt:lpstr>
      <vt:lpstr>Demonstration Lab</vt:lpstr>
      <vt:lpstr>Performance Lab</vt:lpstr>
      <vt:lpstr>Loops</vt:lpstr>
      <vt:lpstr>Loops</vt:lpstr>
      <vt:lpstr>Loops</vt:lpstr>
      <vt:lpstr>Performance Lab </vt:lpstr>
      <vt:lpstr>Loops</vt:lpstr>
      <vt:lpstr>Loops</vt:lpstr>
      <vt:lpstr>Loops</vt:lpstr>
      <vt:lpstr>Performance Lab</vt:lpstr>
      <vt:lpstr>Loops</vt:lpstr>
      <vt:lpstr>Loops</vt:lpstr>
      <vt:lpstr>Loops</vt:lpstr>
      <vt:lpstr>Loops</vt:lpstr>
      <vt:lpstr>Loops</vt:lpstr>
      <vt:lpstr>Break</vt:lpstr>
      <vt:lpstr>Continue</vt:lpstr>
      <vt:lpstr>Demonstration Lab</vt:lpstr>
      <vt:lpstr>Performance Lab </vt:lpstr>
      <vt:lpstr>Loops</vt:lpstr>
      <vt:lpstr>Nested Control Flow</vt:lpstr>
      <vt:lpstr>Nested Control Flow</vt:lpstr>
      <vt:lpstr>Performance Lab</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366</cp:revision>
  <dcterms:created xsi:type="dcterms:W3CDTF">2012-04-23T20:09:00Z</dcterms:created>
  <dcterms:modified xsi:type="dcterms:W3CDTF">2017-09-05T14:19:13Z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724660bc-44bc-4851-9fc9-526dbbf89d0b</vt:lpwstr>
  </property>
</Properties>
</file>