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19"/>
  </p:notesMasterIdLst>
  <p:sldIdLst>
    <p:sldId id="310" r:id="rId6"/>
    <p:sldId id="312" r:id="rId7"/>
    <p:sldId id="313" r:id="rId8"/>
    <p:sldId id="314" r:id="rId9"/>
    <p:sldId id="315" r:id="rId10"/>
    <p:sldId id="316" r:id="rId11"/>
    <p:sldId id="319" r:id="rId12"/>
    <p:sldId id="320" r:id="rId13"/>
    <p:sldId id="321" r:id="rId14"/>
    <p:sldId id="322" r:id="rId15"/>
    <p:sldId id="323" r:id="rId16"/>
    <p:sldId id="324" r:id="rId17"/>
    <p:sldId id="32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0409" autoAdjust="0"/>
  </p:normalViewPr>
  <p:slideViewPr>
    <p:cSldViewPr>
      <p:cViewPr varScale="1">
        <p:scale>
          <a:sx n="57" d="100"/>
          <a:sy n="57" d="100"/>
        </p:scale>
        <p:origin x="122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93" d="100"/>
          <a:sy n="93" d="100"/>
        </p:scale>
        <p:origin x="4022"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4374-D4FC-4808-A285-1E746415DA7E}" type="datetimeFigureOut">
              <a:rPr lang="en-US" smtClean="0"/>
              <a:pPr/>
              <a:t>8/23/2017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04FC-0A2E-412C-9EC8-7BDEBE27C85D}" type="slidenum">
              <a:rPr lang="en-US" smtClean="0"/>
              <a:pPr/>
              <a:t>‹#›</a:t>
            </a:fld>
            <a:endParaRPr lang="en-US" dirty="0"/>
          </a:p>
        </p:txBody>
      </p:sp>
    </p:spTree>
    <p:extLst>
      <p:ext uri="{BB962C8B-B14F-4D97-AF65-F5344CB8AC3E}">
        <p14:creationId xmlns:p14="http://schemas.microsoft.com/office/powerpoint/2010/main" val="1154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Middle-level – vague; mixed low/high attributes</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3</a:t>
            </a:fld>
            <a:endParaRPr lang="en-US" dirty="0"/>
          </a:p>
        </p:txBody>
      </p:sp>
    </p:spTree>
    <p:extLst>
      <p:ext uri="{BB962C8B-B14F-4D97-AF65-F5344CB8AC3E}">
        <p14:creationId xmlns:p14="http://schemas.microsoft.com/office/powerpoint/2010/main" val="1447326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12</a:t>
            </a:fld>
            <a:endParaRPr lang="en-US" dirty="0"/>
          </a:p>
        </p:txBody>
      </p:sp>
    </p:spTree>
    <p:extLst>
      <p:ext uri="{BB962C8B-B14F-4D97-AF65-F5344CB8AC3E}">
        <p14:creationId xmlns:p14="http://schemas.microsoft.com/office/powerpoint/2010/main" val="1474191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13</a:t>
            </a:fld>
            <a:endParaRPr lang="en-US" dirty="0"/>
          </a:p>
        </p:txBody>
      </p:sp>
    </p:spTree>
    <p:extLst>
      <p:ext uri="{BB962C8B-B14F-4D97-AF65-F5344CB8AC3E}">
        <p14:creationId xmlns:p14="http://schemas.microsoft.com/office/powerpoint/2010/main" val="1703731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Whitespace</a:t>
            </a:r>
            <a:r>
              <a:rPr lang="en-US" baseline="0" dirty="0"/>
              <a:t> - </a:t>
            </a:r>
            <a:r>
              <a:rPr lang="en-US" dirty="0"/>
              <a:t>any character or series of whitespace characters that represent horizontal or vertical space in typography. When rendered, a whitespace character does not correspond to a visible mark, but typically does occupy an area on a page.</a:t>
            </a:r>
          </a:p>
          <a:p>
            <a:endParaRPr lang="en-US" dirty="0"/>
          </a:p>
          <a:p>
            <a:r>
              <a:rPr lang="en-US" dirty="0"/>
              <a:t>Whitespace Examples:</a:t>
            </a:r>
          </a:p>
          <a:p>
            <a:endParaRPr lang="en-US" dirty="0"/>
          </a:p>
          <a:p>
            <a:r>
              <a:rPr lang="en-US" dirty="0"/>
              <a:t>' ' (0x20) space (SPC) </a:t>
            </a:r>
          </a:p>
          <a:p>
            <a:r>
              <a:rPr lang="en-US" dirty="0"/>
              <a:t>'\t' (0x09) horizontal tab (TAB) </a:t>
            </a:r>
          </a:p>
          <a:p>
            <a:r>
              <a:rPr lang="en-US" dirty="0"/>
              <a:t>'\n' (0x0a) newline (LF) </a:t>
            </a:r>
          </a:p>
          <a:p>
            <a:r>
              <a:rPr lang="en-US" dirty="0"/>
              <a:t>'\v' (0x0b) vertical tab (VT) </a:t>
            </a:r>
          </a:p>
          <a:p>
            <a:r>
              <a:rPr lang="en-US" dirty="0"/>
              <a:t>'\f' (0x0c) feed (FF) </a:t>
            </a:r>
          </a:p>
          <a:p>
            <a:r>
              <a:rPr lang="en-US" dirty="0"/>
              <a:t>'\r' (0x0d) carriage return (CR) </a:t>
            </a:r>
          </a:p>
          <a:p>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4</a:t>
            </a:fld>
            <a:endParaRPr lang="en-US" dirty="0"/>
          </a:p>
        </p:txBody>
      </p:sp>
    </p:spTree>
    <p:extLst>
      <p:ext uri="{BB962C8B-B14F-4D97-AF65-F5344CB8AC3E}">
        <p14:creationId xmlns:p14="http://schemas.microsoft.com/office/powerpoint/2010/main" val="296815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5</a:t>
            </a:fld>
            <a:endParaRPr lang="en-US" dirty="0"/>
          </a:p>
        </p:txBody>
      </p:sp>
    </p:spTree>
    <p:extLst>
      <p:ext uri="{BB962C8B-B14F-4D97-AF65-F5344CB8AC3E}">
        <p14:creationId xmlns:p14="http://schemas.microsoft.com/office/powerpoint/2010/main" val="373575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6</a:t>
            </a:fld>
            <a:endParaRPr lang="en-US" dirty="0"/>
          </a:p>
        </p:txBody>
      </p:sp>
    </p:spTree>
    <p:extLst>
      <p:ext uri="{BB962C8B-B14F-4D97-AF65-F5344CB8AC3E}">
        <p14:creationId xmlns:p14="http://schemas.microsoft.com/office/powerpoint/2010/main" val="2930435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Data Types:</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Basic/Built-In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Integer (int)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Floating-point (float)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Double precision (double)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Character (char)</a:t>
            </a:r>
          </a:p>
          <a:p>
            <a:pPr lvl="0"/>
            <a:r>
              <a:rPr lang="en-US" sz="1200" kern="1200" dirty="0">
                <a:solidFill>
                  <a:schemeClr val="tx1"/>
                </a:solidFill>
                <a:effectLst/>
                <a:latin typeface="+mn-lt"/>
                <a:ea typeface="+mn-ea"/>
                <a:cs typeface="+mn-cs"/>
              </a:rPr>
              <a:t>Derived</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Arrays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Character strings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structures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7</a:t>
            </a:fld>
            <a:endParaRPr lang="en-US" dirty="0"/>
          </a:p>
        </p:txBody>
      </p:sp>
    </p:spTree>
    <p:extLst>
      <p:ext uri="{BB962C8B-B14F-4D97-AF65-F5344CB8AC3E}">
        <p14:creationId xmlns:p14="http://schemas.microsoft.com/office/powerpoint/2010/main" val="3635550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dirty="0">
                <a:solidFill>
                  <a:schemeClr val="tx1"/>
                </a:solidFill>
                <a:effectLst/>
                <a:latin typeface="+mn-lt"/>
                <a:ea typeface="+mn-ea"/>
                <a:cs typeface="+mn-cs"/>
              </a:rPr>
              <a:t>Data Types:</a:t>
            </a:r>
          </a:p>
          <a:p>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Basic/Built-In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Integer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 basic signed integer type. At least in the [−32767,+32767] range, thus at least 16 bits in size.</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Floating-point (float) - single precision floating-point type. Actual properties unspecified (except minimum limits), however on most systems this is the IEEE 754 single-precision binary floating-point format. This format is required by the optional Annex F "IEC 60559 floating-point arithmetic".</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Double precision (double) - double precision floating-point type. Actual properties unspecified (except minimum limits), however on most systems this is the IEEE 754 double-precision binary floating-point format. This format is required by the optional Annex F "IEC 60559 floating-point arithmetic".</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Character (char) - smallest addressable unit of the machine that can contain basic character set. It is an integer type. Actual type can be either signed or unsigned depending on the implementation.</a:t>
            </a:r>
          </a:p>
          <a:p>
            <a:pPr lvl="0"/>
            <a:r>
              <a:rPr lang="en-US" sz="1200" kern="1200" dirty="0">
                <a:solidFill>
                  <a:schemeClr val="tx1"/>
                </a:solidFill>
                <a:effectLst/>
                <a:latin typeface="+mn-lt"/>
                <a:ea typeface="+mn-ea"/>
                <a:cs typeface="+mn-cs"/>
              </a:rPr>
              <a:t>Derived</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Arrays</a:t>
            </a:r>
          </a:p>
          <a:p>
            <a:pPr rtl="0"/>
            <a:r>
              <a:rPr lang="en-US" dirty="0"/>
              <a:t>For every type </a:t>
            </a:r>
            <a:r>
              <a:rPr lang="en-US" i="1" dirty="0"/>
              <a:t>T</a:t>
            </a:r>
            <a:r>
              <a:rPr lang="en-US" dirty="0"/>
              <a:t>, except void and function types, there exist the types “array of </a:t>
            </a:r>
            <a:r>
              <a:rPr lang="en-US" i="1" dirty="0"/>
              <a:t>N</a:t>
            </a:r>
            <a:r>
              <a:rPr lang="en-US" dirty="0"/>
              <a:t> elements of type </a:t>
            </a:r>
            <a:r>
              <a:rPr lang="en-US" i="1" dirty="0"/>
              <a:t>T</a:t>
            </a:r>
            <a:r>
              <a:rPr lang="en-US" dirty="0"/>
              <a:t>”.</a:t>
            </a:r>
          </a:p>
          <a:p>
            <a:pPr rtl="0"/>
            <a:r>
              <a:rPr lang="en-US" dirty="0"/>
              <a:t>An array is a collection of values, all of the same type, stored contiguously in memory. An array of size </a:t>
            </a:r>
            <a:r>
              <a:rPr lang="en-US" i="1" dirty="0"/>
              <a:t>N</a:t>
            </a:r>
            <a:r>
              <a:rPr lang="en-US" dirty="0"/>
              <a:t> is indexed by integers from </a:t>
            </a:r>
            <a:r>
              <a:rPr lang="en-US" i="1" dirty="0"/>
              <a:t>0</a:t>
            </a:r>
            <a:r>
              <a:rPr lang="en-US" dirty="0"/>
              <a:t> up to and including </a:t>
            </a:r>
            <a:r>
              <a:rPr lang="en-US" i="1" dirty="0"/>
              <a:t>N-1</a:t>
            </a:r>
            <a:r>
              <a:rPr lang="en-US" dirty="0"/>
              <a: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Character strings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Structures</a:t>
            </a:r>
          </a:p>
          <a:p>
            <a:pPr rtl="0"/>
            <a:r>
              <a:rPr lang="en-US" dirty="0"/>
              <a:t>Structures are a way of storing multiple pieces of data in one variable. For example, say we wanted to store the name and birthday of a person in strings, in one variable. We could use a structure to house that data:</a:t>
            </a:r>
          </a:p>
          <a:p>
            <a:pPr rtl="0"/>
            <a:r>
              <a:rPr lang="en-US" dirty="0" err="1"/>
              <a:t>struct</a:t>
            </a:r>
            <a:r>
              <a:rPr lang="en-US" dirty="0"/>
              <a:t> birthday { char name[20]; </a:t>
            </a:r>
            <a:r>
              <a:rPr lang="en-US" dirty="0" err="1"/>
              <a:t>int</a:t>
            </a:r>
            <a:r>
              <a:rPr lang="en-US" dirty="0"/>
              <a:t> day; </a:t>
            </a:r>
            <a:r>
              <a:rPr lang="en-US" dirty="0" err="1"/>
              <a:t>int</a:t>
            </a:r>
            <a:r>
              <a:rPr lang="en-US" dirty="0"/>
              <a:t> month; </a:t>
            </a:r>
            <a:r>
              <a:rPr lang="en-US" dirty="0" err="1"/>
              <a:t>int</a:t>
            </a:r>
            <a:r>
              <a:rPr lang="en-US" dirty="0"/>
              <a:t> year; }; </a:t>
            </a:r>
          </a:p>
          <a:p>
            <a:pPr marL="457200" lvl="1" indent="0">
              <a:buFont typeface="Arial" panose="020B0604020202020204" pitchFamily="34" charset="0"/>
              <a:buNone/>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8</a:t>
            </a:fld>
            <a:endParaRPr lang="en-US" dirty="0"/>
          </a:p>
        </p:txBody>
      </p:sp>
    </p:spTree>
    <p:extLst>
      <p:ext uri="{BB962C8B-B14F-4D97-AF65-F5344CB8AC3E}">
        <p14:creationId xmlns:p14="http://schemas.microsoft.com/office/powerpoint/2010/main" val="403527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steps to compile and execute C code</a:t>
            </a:r>
            <a:r>
              <a:rPr lang="en-US" baseline="0" dirty="0"/>
              <a:t> in Ubuntu is included here in case the instructor wishes to lead the students through some amplifying hands-on exercises.  The steps listed are described here:</a:t>
            </a:r>
          </a:p>
          <a:p>
            <a:endParaRPr lang="en-US" baseline="0" dirty="0"/>
          </a:p>
          <a:p>
            <a:r>
              <a:rPr lang="en-US" baseline="0" dirty="0"/>
              <a:t>Step 1:  The syntax for </a:t>
            </a:r>
            <a:r>
              <a:rPr lang="en-US" baseline="0" dirty="0" err="1"/>
              <a:t>gcc</a:t>
            </a:r>
            <a:r>
              <a:rPr lang="en-US" baseline="0" dirty="0"/>
              <a:t> includes a switch (-o) to name your output file.  Spaces are necessary between the command elements… </a:t>
            </a:r>
            <a:r>
              <a:rPr lang="en-US" baseline="0" dirty="0" err="1"/>
              <a:t>gcc</a:t>
            </a:r>
            <a:r>
              <a:rPr lang="en-US" baseline="0" dirty="0"/>
              <a:t>^-</a:t>
            </a:r>
            <a:r>
              <a:rPr lang="en-US" baseline="0" dirty="0" err="1"/>
              <a:t>o^output</a:t>
            </a:r>
            <a:r>
              <a:rPr lang="en-US" baseline="0" dirty="0"/>
              <a:t> </a:t>
            </a:r>
            <a:r>
              <a:rPr lang="en-US" baseline="0" dirty="0" err="1"/>
              <a:t>file^input</a:t>
            </a:r>
            <a:r>
              <a:rPr lang="en-US" baseline="0" dirty="0"/>
              <a:t> file</a:t>
            </a:r>
          </a:p>
          <a:p>
            <a:r>
              <a:rPr lang="en-US" baseline="0" dirty="0"/>
              <a:t>Step 2:  The </a:t>
            </a:r>
            <a:r>
              <a:rPr lang="en-US" baseline="0" dirty="0" err="1"/>
              <a:t>chmod</a:t>
            </a:r>
            <a:r>
              <a:rPr lang="en-US" baseline="0" dirty="0"/>
              <a:t> command modifies file mode bits.  To execute the compiled code, the “execute” bit must be turned on.  In the command syntax, “a” modifies the bit for everyone (owner, group, and everyone else), the plus symbol (+) turns on a bit.  “x” represents the bit that will be modified.  In the case of Step 2, “x” happens to be the “execute” bit.  The last element of the command is the file to be modified.  To explain the syntax of example in Step 2 using plain-speak, the </a:t>
            </a:r>
            <a:r>
              <a:rPr lang="en-US" baseline="0" dirty="0" err="1"/>
              <a:t>chmod</a:t>
            </a:r>
            <a:r>
              <a:rPr lang="en-US" baseline="0" dirty="0"/>
              <a:t> command will be turning on the execute bit for the “</a:t>
            </a:r>
            <a:r>
              <a:rPr lang="en-US" baseline="0" dirty="0" err="1"/>
              <a:t>evilscript</a:t>
            </a:r>
            <a:r>
              <a:rPr lang="en-US" baseline="0" dirty="0"/>
              <a:t>” file’s owner, group and anyone who cares to execute it.</a:t>
            </a:r>
          </a:p>
          <a:p>
            <a:r>
              <a:rPr lang="en-US" baseline="0" dirty="0"/>
              <a:t>Step 3:  Attempting to run the code without “./” in front of “</a:t>
            </a:r>
            <a:r>
              <a:rPr lang="en-US" baseline="0" dirty="0" err="1"/>
              <a:t>evilscript</a:t>
            </a:r>
            <a:r>
              <a:rPr lang="en-US" baseline="0" dirty="0"/>
              <a:t>” is likely not to work.  Ubuntu, like most operating systems, has a list of default paths to look for binaries when an executable command is issued.  Chances are, the student did not compile the </a:t>
            </a:r>
            <a:r>
              <a:rPr lang="en-US" baseline="0" dirty="0" err="1"/>
              <a:t>evilscript</a:t>
            </a:r>
            <a:r>
              <a:rPr lang="en-US" baseline="0" dirty="0"/>
              <a:t> executable into one of those paths.  To be safe, execute the command preceded by a period and forward slash (./).  The period indicates “this directory” and the forward slash indicates “a file or directory within this directory”.</a:t>
            </a:r>
            <a:endParaRPr lang="en-US" dirty="0"/>
          </a:p>
        </p:txBody>
      </p:sp>
      <p:sp>
        <p:nvSpPr>
          <p:cNvPr id="4" name="Slide Number Placeholder 3"/>
          <p:cNvSpPr>
            <a:spLocks noGrp="1"/>
          </p:cNvSpPr>
          <p:nvPr>
            <p:ph type="sldNum" sz="quarter" idx="10"/>
          </p:nvPr>
        </p:nvSpPr>
        <p:spPr/>
        <p:txBody>
          <a:bodyPr/>
          <a:lstStyle/>
          <a:p>
            <a:fld id="{8BDA04FC-0A2E-412C-9EC8-7BDEBE27C85D}" type="slidenum">
              <a:rPr lang="en-US" smtClean="0"/>
              <a:pPr/>
              <a:t>9</a:t>
            </a:fld>
            <a:endParaRPr lang="en-US" dirty="0"/>
          </a:p>
        </p:txBody>
      </p:sp>
    </p:spTree>
    <p:extLst>
      <p:ext uri="{BB962C8B-B14F-4D97-AF65-F5344CB8AC3E}">
        <p14:creationId xmlns:p14="http://schemas.microsoft.com/office/powerpoint/2010/main" val="1401511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10</a:t>
            </a:fld>
            <a:endParaRPr lang="en-US" dirty="0"/>
          </a:p>
        </p:txBody>
      </p:sp>
    </p:spTree>
    <p:extLst>
      <p:ext uri="{BB962C8B-B14F-4D97-AF65-F5344CB8AC3E}">
        <p14:creationId xmlns:p14="http://schemas.microsoft.com/office/powerpoint/2010/main" val="404560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DA04FC-0A2E-412C-9EC8-7BDEBE27C85D}" type="slidenum">
              <a:rPr lang="en-US" smtClean="0"/>
              <a:pPr/>
              <a:t>11</a:t>
            </a:fld>
            <a:endParaRPr lang="en-US" dirty="0"/>
          </a:p>
        </p:txBody>
      </p:sp>
    </p:spTree>
    <p:extLst>
      <p:ext uri="{BB962C8B-B14F-4D97-AF65-F5344CB8AC3E}">
        <p14:creationId xmlns:p14="http://schemas.microsoft.com/office/powerpoint/2010/main" val="3356665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userDrawn="1"/>
        </p:nvSpPr>
        <p:spPr bwMode="auto">
          <a:xfrm>
            <a:off x="3375025" y="1992313"/>
            <a:ext cx="5486400" cy="1143000"/>
          </a:xfrm>
          <a:prstGeom prst="rect">
            <a:avLst/>
          </a:prstGeom>
          <a:noFill/>
          <a:ln w="12700">
            <a:noFill/>
            <a:miter lim="800000"/>
            <a:headEnd/>
            <a:tailEnd/>
          </a:ln>
          <a:effectLst/>
        </p:spPr>
        <p:txBody>
          <a:bodyPr lIns="85725" tIns="39688" rIns="85725" bIns="39688" anchor="b"/>
          <a:lstStyle/>
          <a:p>
            <a:pPr algn="ctr" fontAlgn="base">
              <a:lnSpc>
                <a:spcPct val="80000"/>
              </a:lnSpc>
              <a:spcBef>
                <a:spcPct val="0"/>
              </a:spcBef>
              <a:spcAft>
                <a:spcPct val="0"/>
              </a:spcAft>
              <a:defRPr/>
            </a:pPr>
            <a:endParaRPr lang="en-US" sz="3600" b="1" i="1" dirty="0">
              <a:solidFill>
                <a:srgbClr val="000000"/>
              </a:solidFill>
            </a:endParaRPr>
          </a:p>
        </p:txBody>
      </p:sp>
      <p:sp>
        <p:nvSpPr>
          <p:cNvPr id="5" name="Rectangle 20"/>
          <p:cNvSpPr>
            <a:spLocks noChangeArrowheads="1"/>
          </p:cNvSpPr>
          <p:nvPr userDrawn="1"/>
        </p:nvSpPr>
        <p:spPr bwMode="auto">
          <a:xfrm>
            <a:off x="304800" y="0"/>
            <a:ext cx="1096963" cy="6718300"/>
          </a:xfrm>
          <a:prstGeom prst="rect">
            <a:avLst/>
          </a:prstGeom>
          <a:solidFill>
            <a:srgbClr val="003399"/>
          </a:solidFill>
          <a:ln w="9525">
            <a:solidFill>
              <a:schemeClr val="accent2"/>
            </a:solid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6" name="Rectangle 21"/>
          <p:cNvSpPr>
            <a:spLocks noChangeArrowheads="1"/>
          </p:cNvSpPr>
          <p:nvPr userDrawn="1"/>
        </p:nvSpPr>
        <p:spPr bwMode="auto">
          <a:xfrm>
            <a:off x="228600" y="3657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7" name="Rectangle 22"/>
          <p:cNvSpPr>
            <a:spLocks noChangeArrowheads="1"/>
          </p:cNvSpPr>
          <p:nvPr userDrawn="1"/>
        </p:nvSpPr>
        <p:spPr bwMode="auto">
          <a:xfrm>
            <a:off x="228600" y="4800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8" name="Rectangle 23"/>
          <p:cNvSpPr>
            <a:spLocks noChangeArrowheads="1"/>
          </p:cNvSpPr>
          <p:nvPr userDrawn="1"/>
        </p:nvSpPr>
        <p:spPr bwMode="auto">
          <a:xfrm>
            <a:off x="241300" y="57150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9" name="Rectangle 24"/>
          <p:cNvSpPr>
            <a:spLocks noChangeArrowheads="1"/>
          </p:cNvSpPr>
          <p:nvPr userDrawn="1"/>
        </p:nvSpPr>
        <p:spPr bwMode="auto">
          <a:xfrm>
            <a:off x="228600" y="6324600"/>
            <a:ext cx="1219200" cy="152400"/>
          </a:xfrm>
          <a:prstGeom prst="rect">
            <a:avLst/>
          </a:prstGeom>
          <a:solidFill>
            <a:schemeClr val="tx1"/>
          </a:solidFill>
          <a:ln w="9525">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1" name="Text Box 31"/>
          <p:cNvSpPr txBox="1">
            <a:spLocks noChangeArrowheads="1"/>
          </p:cNvSpPr>
          <p:nvPr userDrawn="1"/>
        </p:nvSpPr>
        <p:spPr bwMode="auto">
          <a:xfrm>
            <a:off x="5410200" y="5410200"/>
            <a:ext cx="228600" cy="214313"/>
          </a:xfrm>
          <a:prstGeom prst="rect">
            <a:avLst/>
          </a:prstGeom>
          <a:noFill/>
          <a:ln w="9525">
            <a:noFill/>
            <a:miter lim="800000"/>
            <a:headEnd/>
            <a:tailEnd/>
          </a:ln>
          <a:effectLst/>
        </p:spPr>
        <p:txBody>
          <a:bodyPr>
            <a:spAutoFit/>
          </a:bodyPr>
          <a:lstStyle/>
          <a:p>
            <a:pPr fontAlgn="base">
              <a:spcBef>
                <a:spcPct val="0"/>
              </a:spcBef>
              <a:spcAft>
                <a:spcPct val="0"/>
              </a:spcAft>
              <a:defRPr/>
            </a:pPr>
            <a:endParaRPr lang="en-US" sz="800" b="1" dirty="0">
              <a:solidFill>
                <a:srgbClr val="000000"/>
              </a:solidFill>
            </a:endParaRPr>
          </a:p>
        </p:txBody>
      </p:sp>
      <p:sp>
        <p:nvSpPr>
          <p:cNvPr id="12" name="Rectangle 41"/>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b="1" dirty="0">
              <a:solidFill>
                <a:srgbClr val="000000"/>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33400"/>
            <a:ext cx="3164187" cy="3124200"/>
          </a:xfrm>
          <a:prstGeom prst="rect">
            <a:avLst/>
          </a:prstGeom>
        </p:spPr>
      </p:pic>
      <p:sp>
        <p:nvSpPr>
          <p:cNvPr id="13" name="Rectangle 42"/>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b="1" dirty="0">
              <a:solidFill>
                <a:srgbClr val="000000"/>
              </a:solidFill>
            </a:endParaRPr>
          </a:p>
        </p:txBody>
      </p:sp>
      <p:sp>
        <p:nvSpPr>
          <p:cNvPr id="14" name="Rectangle 43"/>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3B3DE317-AA7B-4C95-9373-67937A4777C0}" type="slidenum">
              <a:rPr lang="en-US" b="1">
                <a:solidFill>
                  <a:srgbClr val="000000"/>
                </a:solidFill>
              </a:rPr>
              <a:pPr fontAlgn="base">
                <a:spcBef>
                  <a:spcPct val="0"/>
                </a:spcBef>
                <a:spcAft>
                  <a:spcPct val="0"/>
                </a:spcAft>
                <a:defRPr/>
              </a:pPr>
              <a:t>‹#›</a:t>
            </a:fld>
            <a:endParaRPr lang="en-US" b="1" dirty="0">
              <a:solidFill>
                <a:srgbClr val="000000"/>
              </a:solidFill>
            </a:endParaRP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77842" y="2367279"/>
            <a:ext cx="2705668" cy="2788920"/>
          </a:xfrm>
          <a:prstGeom prst="rect">
            <a:avLst/>
          </a:prstGeom>
        </p:spPr>
      </p:pic>
      <p:sp>
        <p:nvSpPr>
          <p:cNvPr id="3112" name="Rectangle 40"/>
          <p:cNvSpPr>
            <a:spLocks noGrp="1" noChangeArrowheads="1"/>
          </p:cNvSpPr>
          <p:nvPr>
            <p:ph type="subTitle" sz="quarter" idx="1"/>
          </p:nvPr>
        </p:nvSpPr>
        <p:spPr>
          <a:xfrm>
            <a:off x="1371600" y="3810000"/>
            <a:ext cx="6934200" cy="838200"/>
          </a:xfrm>
          <a:ln w="9525"/>
        </p:spPr>
        <p:txBody>
          <a:bodyPr lIns="91440" tIns="45720" rIns="91440" bIns="45720"/>
          <a:lstStyle>
            <a:lvl1pPr marL="0" indent="0" algn="ctr">
              <a:buFontTx/>
              <a:buNone/>
              <a:defRPr sz="3200" i="1"/>
            </a:lvl1pPr>
          </a:lstStyle>
          <a:p>
            <a:r>
              <a:rPr lang="en-US"/>
              <a:t>Click to edit Master subtitle style</a:t>
            </a:r>
          </a:p>
        </p:txBody>
      </p:sp>
      <p:sp>
        <p:nvSpPr>
          <p:cNvPr id="3099" name="Rectangle 27"/>
          <p:cNvSpPr>
            <a:spLocks noGrp="1" noChangeArrowheads="1"/>
          </p:cNvSpPr>
          <p:nvPr>
            <p:ph type="ctrTitle" sz="quarter"/>
          </p:nvPr>
        </p:nvSpPr>
        <p:spPr>
          <a:xfrm>
            <a:off x="3352800" y="1600200"/>
            <a:ext cx="5484813" cy="1143000"/>
          </a:xfrm>
          <a:ln w="9525"/>
        </p:spPr>
        <p:txBody>
          <a:bodyPr lIns="82296" tIns="36576" rIns="82296" bIns="36576" anchorCtr="1"/>
          <a:lstStyle>
            <a:lvl1pPr algn="ctr">
              <a:lnSpc>
                <a:spcPct val="80000"/>
              </a:lnSpc>
              <a:defRPr sz="3600"/>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319088"/>
            <a:ext cx="2073275" cy="5702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038" y="319088"/>
            <a:ext cx="6069012" cy="570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7"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7100888" cy="539750"/>
          </a:xfrm>
        </p:spPr>
        <p:txBody>
          <a:bodyPr/>
          <a:lstStyle/>
          <a:p>
            <a:r>
              <a:rPr lang="en-US"/>
              <a:t>Click to edit Master title style</a:t>
            </a:r>
          </a:p>
        </p:txBody>
      </p:sp>
      <p:sp>
        <p:nvSpPr>
          <p:cNvPr id="3" name="Table Placeholder 2"/>
          <p:cNvSpPr>
            <a:spLocks noGrp="1"/>
          </p:cNvSpPr>
          <p:nvPr>
            <p:ph type="tbl" idx="1"/>
          </p:nvPr>
        </p:nvSpPr>
        <p:spPr>
          <a:xfrm>
            <a:off x="554038" y="1295400"/>
            <a:ext cx="8294687" cy="4725988"/>
          </a:xfrm>
        </p:spPr>
        <p:txBody>
          <a:bodyPr/>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13"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6" name="Text Box 6"/>
          <p:cNvSpPr txBox="1">
            <a:spLocks noChangeArrowheads="1"/>
          </p:cNvSpPr>
          <p:nvPr userDrawn="1"/>
        </p:nvSpPr>
        <p:spPr bwMode="auto">
          <a:xfrm>
            <a:off x="0" y="6519863"/>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7" name="Text Box 5"/>
          <p:cNvSpPr txBox="1">
            <a:spLocks noChangeArrowheads="1"/>
          </p:cNvSpPr>
          <p:nvPr userDrawn="1"/>
        </p:nvSpPr>
        <p:spPr bwMode="auto">
          <a:xfrm>
            <a:off x="6796883" y="0"/>
            <a:ext cx="2347117" cy="338554"/>
          </a:xfrm>
          <a:prstGeom prst="rect">
            <a:avLst/>
          </a:prstGeom>
          <a:noFill/>
          <a:ln w="12700">
            <a:noFill/>
            <a:miter lim="800000"/>
            <a:headEnd/>
            <a:tailEnd/>
          </a:ln>
        </p:spPr>
        <p:txBody>
          <a:bodyPr wrap="none">
            <a:spAutoFit/>
          </a:bodyPr>
          <a:lstStyle/>
          <a:p>
            <a:pPr eaLnBrk="0" fontAlgn="base" hangingPunct="0">
              <a:spcBef>
                <a:spcPct val="0"/>
              </a:spcBef>
              <a:spcAft>
                <a:spcPct val="0"/>
              </a:spcAft>
              <a:defRPr/>
            </a:pPr>
            <a:r>
              <a:rPr lang="en-US" sz="1600" b="1" cap="all" baseline="0" dirty="0">
                <a:solidFill>
                  <a:srgbClr val="008000"/>
                </a:solidFill>
              </a:rPr>
              <a:t>Unclassified</a:t>
            </a:r>
            <a:r>
              <a:rPr lang="en-US" sz="1600" b="1" dirty="0">
                <a:solidFill>
                  <a:srgbClr val="008000"/>
                </a:solidFill>
              </a:rPr>
              <a:t>/FOUO</a:t>
            </a:r>
          </a:p>
        </p:txBody>
      </p:sp>
      <p:sp>
        <p:nvSpPr>
          <p:cNvPr id="4" name="Title 1"/>
          <p:cNvSpPr>
            <a:spLocks noGrp="1"/>
          </p:cNvSpPr>
          <p:nvPr>
            <p:ph type="title"/>
          </p:nvPr>
        </p:nvSpPr>
        <p:spPr>
          <a:xfrm>
            <a:off x="1524000" y="319088"/>
            <a:ext cx="7100888" cy="539750"/>
          </a:xfrm>
        </p:spPr>
        <p:txBody>
          <a:bodyPr/>
          <a:lstStyle/>
          <a:p>
            <a:r>
              <a:rPr lang="en-US"/>
              <a:t>Click to edit Master title style</a:t>
            </a:r>
          </a:p>
        </p:txBody>
      </p:sp>
      <p:sp>
        <p:nvSpPr>
          <p:cNvPr id="5" name="Content Placeholder 2"/>
          <p:cNvSpPr>
            <a:spLocks noGrp="1"/>
          </p:cNvSpPr>
          <p:nvPr>
            <p:ph idx="1"/>
          </p:nvPr>
        </p:nvSpPr>
        <p:spPr>
          <a:xfrm>
            <a:off x="554038" y="1522413"/>
            <a:ext cx="8294687" cy="47259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4"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5"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1143000" y="0"/>
            <a:ext cx="2044700" cy="338138"/>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5" name="Text Box 6"/>
          <p:cNvSpPr txBox="1">
            <a:spLocks noChangeArrowheads="1"/>
          </p:cNvSpPr>
          <p:nvPr userDrawn="1"/>
        </p:nvSpPr>
        <p:spPr bwMode="auto">
          <a:xfrm>
            <a:off x="6248400" y="6557963"/>
            <a:ext cx="2044700" cy="339725"/>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Unclassified/FOUO</a:t>
            </a:r>
          </a:p>
        </p:txBody>
      </p:sp>
      <p:sp>
        <p:nvSpPr>
          <p:cNvPr id="2" name="Title 1"/>
          <p:cNvSpPr>
            <a:spLocks noGrp="1"/>
          </p:cNvSpPr>
          <p:nvPr>
            <p:ph type="title"/>
          </p:nvPr>
        </p:nvSpPr>
        <p:spPr>
          <a:xfrm>
            <a:off x="1524000" y="319088"/>
            <a:ext cx="6324600" cy="53975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865" y="9144"/>
            <a:ext cx="1170977" cy="120700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9"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422796" cy="539750"/>
          </a:xfrm>
        </p:spPr>
        <p:txBody>
          <a:bodyPr/>
          <a:lstStyle/>
          <a:p>
            <a:r>
              <a:rPr lang="en-US"/>
              <a:t>Click to edit Master title style</a:t>
            </a:r>
          </a:p>
        </p:txBody>
      </p:sp>
      <p:sp>
        <p:nvSpPr>
          <p:cNvPr id="3" name="Content Placeholder 2"/>
          <p:cNvSpPr>
            <a:spLocks noGrp="1"/>
          </p:cNvSpPr>
          <p:nvPr>
            <p:ph sz="half" idx="1"/>
          </p:nvPr>
        </p:nvSpPr>
        <p:spPr>
          <a:xfrm>
            <a:off x="554038" y="1295400"/>
            <a:ext cx="4070350"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76788" y="1295400"/>
            <a:ext cx="4071937" cy="4725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0"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33035" cy="49836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2"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9088"/>
            <a:ext cx="6375662" cy="539750"/>
          </a:xfrm>
        </p:spPr>
        <p:txBody>
          <a:bodyPr/>
          <a:lstStyle/>
          <a:p>
            <a:r>
              <a:rPr lang="en-US" dirty="0"/>
              <a:t>Click to edit Master 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8"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9"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7"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8"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8671" y="8467"/>
            <a:ext cx="1170977" cy="1207008"/>
          </a:xfrm>
          <a:prstGeom prst="rect">
            <a:avLst/>
          </a:prstGeom>
        </p:spPr>
      </p:pic>
      <p:sp>
        <p:nvSpPr>
          <p:cNvPr id="10" name="Text Box 5"/>
          <p:cNvSpPr txBox="1">
            <a:spLocks noChangeArrowheads="1"/>
          </p:cNvSpPr>
          <p:nvPr userDrawn="1"/>
        </p:nvSpPr>
        <p:spPr bwMode="auto">
          <a:xfrm>
            <a:off x="1143000" y="0"/>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
        <p:nvSpPr>
          <p:cNvPr id="11" name="Text Box 6"/>
          <p:cNvSpPr txBox="1">
            <a:spLocks noChangeArrowheads="1"/>
          </p:cNvSpPr>
          <p:nvPr userDrawn="1"/>
        </p:nvSpPr>
        <p:spPr bwMode="auto">
          <a:xfrm>
            <a:off x="6705600" y="6557963"/>
            <a:ext cx="1696298"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cap="all" baseline="0" dirty="0">
                <a:solidFill>
                  <a:srgbClr val="009900"/>
                </a:solidFill>
              </a:rPr>
              <a:t>Unclassified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Group 55"/>
          <p:cNvGrpSpPr>
            <a:grpSpLocks/>
          </p:cNvGrpSpPr>
          <p:nvPr userDrawn="1"/>
        </p:nvGrpSpPr>
        <p:grpSpPr bwMode="auto">
          <a:xfrm>
            <a:off x="136642" y="865188"/>
            <a:ext cx="8504121" cy="134937"/>
            <a:chOff x="0" y="534"/>
            <a:chExt cx="5443" cy="85"/>
          </a:xfrm>
        </p:grpSpPr>
        <p:sp>
          <p:nvSpPr>
            <p:cNvPr id="1080" name="Rectangle 56"/>
            <p:cNvSpPr>
              <a:spLocks noChangeArrowheads="1"/>
            </p:cNvSpPr>
            <p:nvPr/>
          </p:nvSpPr>
          <p:spPr bwMode="auto">
            <a:xfrm>
              <a:off x="3739" y="534"/>
              <a:ext cx="24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1" name="Rectangle 57"/>
            <p:cNvSpPr>
              <a:spLocks noChangeArrowheads="1"/>
            </p:cNvSpPr>
            <p:nvPr/>
          </p:nvSpPr>
          <p:spPr bwMode="auto">
            <a:xfrm>
              <a:off x="4012" y="534"/>
              <a:ext cx="22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2" name="Rectangle 58"/>
            <p:cNvSpPr>
              <a:spLocks noChangeArrowheads="1"/>
            </p:cNvSpPr>
            <p:nvPr/>
          </p:nvSpPr>
          <p:spPr bwMode="auto">
            <a:xfrm>
              <a:off x="4260" y="534"/>
              <a:ext cx="19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3" name="Rectangle 59"/>
            <p:cNvSpPr>
              <a:spLocks noChangeArrowheads="1"/>
            </p:cNvSpPr>
            <p:nvPr/>
          </p:nvSpPr>
          <p:spPr bwMode="auto">
            <a:xfrm>
              <a:off x="4484" y="534"/>
              <a:ext cx="174"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4" name="Rectangle 60"/>
            <p:cNvSpPr>
              <a:spLocks noChangeArrowheads="1"/>
            </p:cNvSpPr>
            <p:nvPr/>
          </p:nvSpPr>
          <p:spPr bwMode="auto">
            <a:xfrm>
              <a:off x="4684" y="534"/>
              <a:ext cx="15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5" name="Rectangle 61"/>
            <p:cNvSpPr>
              <a:spLocks noChangeArrowheads="1"/>
            </p:cNvSpPr>
            <p:nvPr/>
          </p:nvSpPr>
          <p:spPr bwMode="auto">
            <a:xfrm>
              <a:off x="4859" y="534"/>
              <a:ext cx="127"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6" name="Rectangle 62"/>
            <p:cNvSpPr>
              <a:spLocks noChangeArrowheads="1"/>
            </p:cNvSpPr>
            <p:nvPr/>
          </p:nvSpPr>
          <p:spPr bwMode="auto">
            <a:xfrm>
              <a:off x="0" y="534"/>
              <a:ext cx="371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7" name="Rectangle 63"/>
            <p:cNvSpPr>
              <a:spLocks noChangeArrowheads="1"/>
            </p:cNvSpPr>
            <p:nvPr/>
          </p:nvSpPr>
          <p:spPr bwMode="auto">
            <a:xfrm>
              <a:off x="5350" y="534"/>
              <a:ext cx="45"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8" name="Rectangle 64"/>
            <p:cNvSpPr>
              <a:spLocks noChangeArrowheads="1"/>
            </p:cNvSpPr>
            <p:nvPr/>
          </p:nvSpPr>
          <p:spPr bwMode="auto">
            <a:xfrm>
              <a:off x="5254" y="534"/>
              <a:ext cx="70"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89" name="Rectangle 65"/>
            <p:cNvSpPr>
              <a:spLocks noChangeArrowheads="1"/>
            </p:cNvSpPr>
            <p:nvPr/>
          </p:nvSpPr>
          <p:spPr bwMode="auto">
            <a:xfrm>
              <a:off x="5139" y="534"/>
              <a:ext cx="91"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0" name="Rectangle 66"/>
            <p:cNvSpPr>
              <a:spLocks noChangeArrowheads="1"/>
            </p:cNvSpPr>
            <p:nvPr/>
          </p:nvSpPr>
          <p:spPr bwMode="auto">
            <a:xfrm>
              <a:off x="5011" y="534"/>
              <a:ext cx="102"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sp>
          <p:nvSpPr>
            <p:cNvPr id="1091" name="Rectangle 67"/>
            <p:cNvSpPr>
              <a:spLocks noChangeArrowheads="1"/>
            </p:cNvSpPr>
            <p:nvPr/>
          </p:nvSpPr>
          <p:spPr bwMode="auto">
            <a:xfrm>
              <a:off x="5420" y="534"/>
              <a:ext cx="23" cy="85"/>
            </a:xfrm>
            <a:prstGeom prst="rect">
              <a:avLst/>
            </a:prstGeom>
            <a:solidFill>
              <a:srgbClr val="003399"/>
            </a:solidFill>
            <a:ln w="12700">
              <a:noFill/>
              <a:miter lim="800000"/>
              <a:headEnd/>
              <a:tailEnd/>
            </a:ln>
            <a:effectLst/>
          </p:spPr>
          <p:txBody>
            <a:bodyPr wrap="none" anchor="ctr"/>
            <a:lstStyle/>
            <a:p>
              <a:pPr fontAlgn="base">
                <a:spcBef>
                  <a:spcPct val="0"/>
                </a:spcBef>
                <a:spcAft>
                  <a:spcPct val="0"/>
                </a:spcAft>
                <a:defRPr/>
              </a:pPr>
              <a:endParaRPr lang="en-US" sz="800" b="1" dirty="0">
                <a:solidFill>
                  <a:srgbClr val="000000"/>
                </a:solidFill>
              </a:endParaRPr>
            </a:p>
          </p:txBody>
        </p:sp>
      </p:grpSp>
      <p:sp>
        <p:nvSpPr>
          <p:cNvPr id="1027" name="Rectangle 22"/>
          <p:cNvSpPr>
            <a:spLocks noGrp="1" noChangeArrowheads="1"/>
          </p:cNvSpPr>
          <p:nvPr>
            <p:ph type="title"/>
          </p:nvPr>
        </p:nvSpPr>
        <p:spPr bwMode="auto">
          <a:xfrm>
            <a:off x="1524000" y="319088"/>
            <a:ext cx="7100888" cy="539750"/>
          </a:xfrm>
          <a:prstGeom prst="rect">
            <a:avLst/>
          </a:prstGeom>
          <a:noFill/>
          <a:ln w="12700">
            <a:noFill/>
            <a:miter lim="800000"/>
            <a:headEnd/>
            <a:tailEnd/>
          </a:ln>
        </p:spPr>
        <p:txBody>
          <a:bodyPr vert="horz" wrap="square" lIns="85725" tIns="39688" rIns="85725" bIns="39688" numCol="1" anchor="b" anchorCtr="0" compatLnSpc="1">
            <a:prstTxWarp prst="textNoShape">
              <a:avLst/>
            </a:prstTxWarp>
          </a:bodyPr>
          <a:lstStyle/>
          <a:p>
            <a:pPr lvl="0"/>
            <a:r>
              <a:rPr lang="en-US"/>
              <a:t>Click to Edit Master Title Style:</a:t>
            </a:r>
            <a:br>
              <a:rPr lang="en-US"/>
            </a:br>
            <a:r>
              <a:rPr lang="en-US"/>
              <a:t>Multiple Lines</a:t>
            </a:r>
          </a:p>
        </p:txBody>
      </p:sp>
      <p:sp>
        <p:nvSpPr>
          <p:cNvPr id="1028" name="Rectangle 23"/>
          <p:cNvSpPr>
            <a:spLocks noGrp="1" noChangeArrowheads="1"/>
          </p:cNvSpPr>
          <p:nvPr>
            <p:ph type="body" idx="1"/>
          </p:nvPr>
        </p:nvSpPr>
        <p:spPr bwMode="auto">
          <a:xfrm>
            <a:off x="554038" y="1295400"/>
            <a:ext cx="8294687" cy="4725988"/>
          </a:xfrm>
          <a:prstGeom prst="rect">
            <a:avLst/>
          </a:prstGeom>
          <a:noFill/>
          <a:ln w="12700">
            <a:noFill/>
            <a:miter lim="800000"/>
            <a:headEnd/>
            <a:tailEnd/>
          </a:ln>
        </p:spPr>
        <p:txBody>
          <a:bodyPr vert="horz" wrap="square" lIns="85725" tIns="39688" rIns="85725" bIns="3968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 name="Rectangle 25"/>
          <p:cNvSpPr>
            <a:spLocks noChangeArrowheads="1"/>
          </p:cNvSpPr>
          <p:nvPr userDrawn="1"/>
        </p:nvSpPr>
        <p:spPr bwMode="auto">
          <a:xfrm>
            <a:off x="8382000" y="6553200"/>
            <a:ext cx="496888" cy="207963"/>
          </a:xfrm>
          <a:prstGeom prst="rect">
            <a:avLst/>
          </a:prstGeom>
          <a:noFill/>
          <a:ln w="12700">
            <a:noFill/>
            <a:miter lim="800000"/>
            <a:headEnd/>
            <a:tailEnd/>
          </a:ln>
          <a:effectLst/>
        </p:spPr>
        <p:txBody>
          <a:bodyPr lIns="87312" tIns="42862" rIns="87312" bIns="42862">
            <a:spAutoFit/>
          </a:bodyPr>
          <a:lstStyle/>
          <a:p>
            <a:pPr defTabSz="814388" eaLnBrk="0" fontAlgn="base" hangingPunct="0">
              <a:spcBef>
                <a:spcPct val="0"/>
              </a:spcBef>
              <a:spcAft>
                <a:spcPct val="0"/>
              </a:spcAft>
              <a:defRPr/>
            </a:pPr>
            <a:fld id="{817551D6-DE53-4ED6-AC80-9186A700D29E}" type="slidenum">
              <a:rPr lang="en-US" sz="800" b="1">
                <a:solidFill>
                  <a:srgbClr val="000000"/>
                </a:solidFill>
              </a:rPr>
              <a:pPr defTabSz="814388" eaLnBrk="0" fontAlgn="base" hangingPunct="0">
                <a:spcBef>
                  <a:spcPct val="0"/>
                </a:spcBef>
                <a:spcAft>
                  <a:spcPct val="0"/>
                </a:spcAft>
                <a:defRPr/>
              </a:pPr>
              <a:t>‹#›</a:t>
            </a:fld>
            <a:endParaRPr lang="en-US" sz="800" b="1" dirty="0">
              <a:solidFill>
                <a:srgbClr val="000000"/>
              </a:solidFill>
            </a:endParaRPr>
          </a:p>
        </p:txBody>
      </p:sp>
      <p:sp>
        <p:nvSpPr>
          <p:cNvPr id="67586" name="Rectangle 2"/>
          <p:cNvSpPr>
            <a:spLocks noChangeArrowheads="1"/>
          </p:cNvSpPr>
          <p:nvPr userDrawn="1"/>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sz="800" b="1" dirty="0">
              <a:solidFill>
                <a:srgbClr val="000000"/>
              </a:solidFill>
            </a:endParaRPr>
          </a:p>
        </p:txBody>
      </p:sp>
      <p:pic>
        <p:nvPicPr>
          <p:cNvPr id="3" name="Picture 2"/>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356" y="49353"/>
            <a:ext cx="1107644" cy="1093647"/>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r" rtl="0" eaLnBrk="0" fontAlgn="base" hangingPunct="0">
        <a:lnSpc>
          <a:spcPct val="70000"/>
        </a:lnSpc>
        <a:spcBef>
          <a:spcPct val="0"/>
        </a:spcBef>
        <a:spcAft>
          <a:spcPct val="0"/>
        </a:spcAft>
        <a:defRPr sz="3000" b="1" i="1">
          <a:solidFill>
            <a:schemeClr val="bg1"/>
          </a:solidFill>
          <a:latin typeface="+mj-lt"/>
          <a:ea typeface="+mj-ea"/>
          <a:cs typeface="+mj-cs"/>
        </a:defRPr>
      </a:lvl1pPr>
      <a:lvl2pPr algn="r" rtl="0" eaLnBrk="0" fontAlgn="base" hangingPunct="0">
        <a:lnSpc>
          <a:spcPct val="70000"/>
        </a:lnSpc>
        <a:spcBef>
          <a:spcPct val="0"/>
        </a:spcBef>
        <a:spcAft>
          <a:spcPct val="0"/>
        </a:spcAft>
        <a:defRPr sz="3000" b="1" i="1">
          <a:solidFill>
            <a:schemeClr val="bg1"/>
          </a:solidFill>
          <a:latin typeface="Arial" charset="0"/>
        </a:defRPr>
      </a:lvl2pPr>
      <a:lvl3pPr algn="r" rtl="0" eaLnBrk="0" fontAlgn="base" hangingPunct="0">
        <a:lnSpc>
          <a:spcPct val="70000"/>
        </a:lnSpc>
        <a:spcBef>
          <a:spcPct val="0"/>
        </a:spcBef>
        <a:spcAft>
          <a:spcPct val="0"/>
        </a:spcAft>
        <a:defRPr sz="3000" b="1" i="1">
          <a:solidFill>
            <a:schemeClr val="bg1"/>
          </a:solidFill>
          <a:latin typeface="Arial" charset="0"/>
        </a:defRPr>
      </a:lvl3pPr>
      <a:lvl4pPr algn="r" rtl="0" eaLnBrk="0" fontAlgn="base" hangingPunct="0">
        <a:lnSpc>
          <a:spcPct val="70000"/>
        </a:lnSpc>
        <a:spcBef>
          <a:spcPct val="0"/>
        </a:spcBef>
        <a:spcAft>
          <a:spcPct val="0"/>
        </a:spcAft>
        <a:defRPr sz="3000" b="1" i="1">
          <a:solidFill>
            <a:schemeClr val="bg1"/>
          </a:solidFill>
          <a:latin typeface="Arial" charset="0"/>
        </a:defRPr>
      </a:lvl4pPr>
      <a:lvl5pPr algn="r" rtl="0" eaLnBrk="0" fontAlgn="base" hangingPunct="0">
        <a:lnSpc>
          <a:spcPct val="70000"/>
        </a:lnSpc>
        <a:spcBef>
          <a:spcPct val="0"/>
        </a:spcBef>
        <a:spcAft>
          <a:spcPct val="0"/>
        </a:spcAft>
        <a:defRPr sz="3000" b="1" i="1">
          <a:solidFill>
            <a:schemeClr val="bg1"/>
          </a:solidFill>
          <a:latin typeface="Arial" charset="0"/>
        </a:defRPr>
      </a:lvl5pPr>
      <a:lvl6pPr marL="457200" algn="r" rtl="0" fontAlgn="base">
        <a:lnSpc>
          <a:spcPct val="70000"/>
        </a:lnSpc>
        <a:spcBef>
          <a:spcPct val="0"/>
        </a:spcBef>
        <a:spcAft>
          <a:spcPct val="0"/>
        </a:spcAft>
        <a:defRPr sz="3000" b="1" i="1">
          <a:solidFill>
            <a:schemeClr val="bg1"/>
          </a:solidFill>
          <a:latin typeface="Arial" charset="0"/>
        </a:defRPr>
      </a:lvl6pPr>
      <a:lvl7pPr marL="914400" algn="r" rtl="0" fontAlgn="base">
        <a:lnSpc>
          <a:spcPct val="70000"/>
        </a:lnSpc>
        <a:spcBef>
          <a:spcPct val="0"/>
        </a:spcBef>
        <a:spcAft>
          <a:spcPct val="0"/>
        </a:spcAft>
        <a:defRPr sz="3000" b="1" i="1">
          <a:solidFill>
            <a:schemeClr val="bg1"/>
          </a:solidFill>
          <a:latin typeface="Arial" charset="0"/>
        </a:defRPr>
      </a:lvl7pPr>
      <a:lvl8pPr marL="1371600" algn="r" rtl="0" fontAlgn="base">
        <a:lnSpc>
          <a:spcPct val="70000"/>
        </a:lnSpc>
        <a:spcBef>
          <a:spcPct val="0"/>
        </a:spcBef>
        <a:spcAft>
          <a:spcPct val="0"/>
        </a:spcAft>
        <a:defRPr sz="3000" b="1" i="1">
          <a:solidFill>
            <a:schemeClr val="bg1"/>
          </a:solidFill>
          <a:latin typeface="Arial" charset="0"/>
        </a:defRPr>
      </a:lvl8pPr>
      <a:lvl9pPr marL="1828800" algn="r" rtl="0" fontAlgn="base">
        <a:lnSpc>
          <a:spcPct val="70000"/>
        </a:lnSpc>
        <a:spcBef>
          <a:spcPct val="0"/>
        </a:spcBef>
        <a:spcAft>
          <a:spcPct val="0"/>
        </a:spcAft>
        <a:defRPr sz="3000" b="1" i="1">
          <a:solidFill>
            <a:schemeClr val="bg1"/>
          </a:solidFill>
          <a:latin typeface="Arial" charset="0"/>
        </a:defRPr>
      </a:lvl9pPr>
    </p:titleStyle>
    <p:bodyStyle>
      <a:lvl1pPr marL="342900" indent="-342900" algn="l" rtl="0" eaLnBrk="0" fontAlgn="base" hangingPunct="0">
        <a:spcBef>
          <a:spcPct val="20000"/>
        </a:spcBef>
        <a:spcAft>
          <a:spcPct val="0"/>
        </a:spcAft>
        <a:buClr>
          <a:schemeClr val="bg1"/>
        </a:buClr>
        <a:buChar char="•"/>
        <a:defRPr sz="24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bg1"/>
        </a:buClr>
        <a:buChar char="•"/>
        <a:defRPr sz="2200" b="1">
          <a:solidFill>
            <a:schemeClr val="bg1"/>
          </a:solidFill>
          <a:latin typeface="+mn-lt"/>
        </a:defRPr>
      </a:lvl2pPr>
      <a:lvl3pPr marL="1143000" indent="-228600" algn="l" rtl="0" eaLnBrk="0" fontAlgn="base" hangingPunct="0">
        <a:spcBef>
          <a:spcPct val="20000"/>
        </a:spcBef>
        <a:spcAft>
          <a:spcPct val="0"/>
        </a:spcAft>
        <a:buClr>
          <a:schemeClr val="bg1"/>
        </a:buClr>
        <a:buChar char="•"/>
        <a:defRPr sz="2000" b="1">
          <a:solidFill>
            <a:schemeClr val="bg1"/>
          </a:solidFill>
          <a:latin typeface="+mn-lt"/>
        </a:defRPr>
      </a:lvl3pPr>
      <a:lvl4pPr marL="1600200" indent="-228600" algn="l" rtl="0" eaLnBrk="0" fontAlgn="base" hangingPunct="0">
        <a:spcBef>
          <a:spcPct val="20000"/>
        </a:spcBef>
        <a:spcAft>
          <a:spcPct val="0"/>
        </a:spcAft>
        <a:buClr>
          <a:schemeClr val="bg1"/>
        </a:buClr>
        <a:buChar char="•"/>
        <a:defRPr sz="2000" b="1">
          <a:solidFill>
            <a:schemeClr val="bg1"/>
          </a:solidFill>
          <a:latin typeface="+mn-lt"/>
        </a:defRPr>
      </a:lvl4pPr>
      <a:lvl5pPr marL="2057400" indent="-228600" algn="l" rtl="0" eaLnBrk="0" fontAlgn="base" hangingPunct="0">
        <a:spcBef>
          <a:spcPct val="20000"/>
        </a:spcBef>
        <a:spcAft>
          <a:spcPct val="0"/>
        </a:spcAft>
        <a:buClr>
          <a:schemeClr val="bg1"/>
        </a:buClr>
        <a:buChar char="•"/>
        <a:defRPr sz="2000" b="1">
          <a:solidFill>
            <a:schemeClr val="bg1"/>
          </a:solidFill>
          <a:latin typeface="+mn-lt"/>
        </a:defRPr>
      </a:lvl5pPr>
      <a:lvl6pPr marL="2514600" indent="-228600" algn="l" rtl="0" fontAlgn="base">
        <a:spcBef>
          <a:spcPct val="20000"/>
        </a:spcBef>
        <a:spcAft>
          <a:spcPct val="0"/>
        </a:spcAft>
        <a:buClr>
          <a:schemeClr val="bg1"/>
        </a:buClr>
        <a:buChar char="•"/>
        <a:defRPr sz="2000" b="1">
          <a:solidFill>
            <a:schemeClr val="bg1"/>
          </a:solidFill>
          <a:latin typeface="+mn-lt"/>
        </a:defRPr>
      </a:lvl6pPr>
      <a:lvl7pPr marL="2971800" indent="-228600" algn="l" rtl="0" fontAlgn="base">
        <a:spcBef>
          <a:spcPct val="20000"/>
        </a:spcBef>
        <a:spcAft>
          <a:spcPct val="0"/>
        </a:spcAft>
        <a:buClr>
          <a:schemeClr val="bg1"/>
        </a:buClr>
        <a:buChar char="•"/>
        <a:defRPr sz="2000" b="1">
          <a:solidFill>
            <a:schemeClr val="bg1"/>
          </a:solidFill>
          <a:latin typeface="+mn-lt"/>
        </a:defRPr>
      </a:lvl7pPr>
      <a:lvl8pPr marL="3429000" indent="-228600" algn="l" rtl="0" fontAlgn="base">
        <a:spcBef>
          <a:spcPct val="20000"/>
        </a:spcBef>
        <a:spcAft>
          <a:spcPct val="0"/>
        </a:spcAft>
        <a:buClr>
          <a:schemeClr val="bg1"/>
        </a:buClr>
        <a:buChar char="•"/>
        <a:defRPr sz="2000" b="1">
          <a:solidFill>
            <a:schemeClr val="bg1"/>
          </a:solidFill>
          <a:latin typeface="+mn-lt"/>
        </a:defRPr>
      </a:lvl8pPr>
      <a:lvl9pPr marL="3886200" indent="-228600" algn="l" rtl="0" fontAlgn="base">
        <a:spcBef>
          <a:spcPct val="20000"/>
        </a:spcBef>
        <a:spcAft>
          <a:spcPct val="0"/>
        </a:spcAft>
        <a:buClr>
          <a:schemeClr val="bg1"/>
        </a:buClr>
        <a:buChar char="•"/>
        <a:defRPr sz="2000"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3352800" y="1524000"/>
            <a:ext cx="5484813" cy="1371600"/>
          </a:xfrm>
        </p:spPr>
        <p:txBody>
          <a:bodyPr/>
          <a:lstStyle/>
          <a:p>
            <a:r>
              <a:rPr lang="en-US" dirty="0"/>
              <a:t>Introduction to C</a:t>
            </a:r>
          </a:p>
        </p:txBody>
      </p:sp>
      <p:sp>
        <p:nvSpPr>
          <p:cNvPr id="6" name="TextBox 5"/>
          <p:cNvSpPr txBox="1"/>
          <p:nvPr/>
        </p:nvSpPr>
        <p:spPr>
          <a:xfrm>
            <a:off x="2667000" y="0"/>
            <a:ext cx="3733800" cy="369332"/>
          </a:xfrm>
          <a:prstGeom prst="rect">
            <a:avLst/>
          </a:prstGeom>
          <a:noFill/>
        </p:spPr>
        <p:txBody>
          <a:bodyPr wrap="square" rtlCol="0">
            <a:spAutoFit/>
          </a:bodyPr>
          <a:lstStyle/>
          <a:p>
            <a:pPr algn="ctr"/>
            <a:r>
              <a:rPr lang="en-US" b="1" dirty="0">
                <a:solidFill>
                  <a:srgbClr val="00B050"/>
                </a:solidFill>
              </a:rPr>
              <a:t>UNCLASSIFIED</a:t>
            </a:r>
          </a:p>
        </p:txBody>
      </p:sp>
    </p:spTree>
    <p:extLst>
      <p:ext uri="{BB962C8B-B14F-4D97-AF65-F5344CB8AC3E}">
        <p14:creationId xmlns:p14="http://schemas.microsoft.com/office/powerpoint/2010/main" val="334871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Specifics</a:t>
            </a:r>
          </a:p>
        </p:txBody>
      </p:sp>
      <p:sp>
        <p:nvSpPr>
          <p:cNvPr id="3" name="Content Placeholder 2"/>
          <p:cNvSpPr>
            <a:spLocks noGrp="1"/>
          </p:cNvSpPr>
          <p:nvPr>
            <p:ph idx="1"/>
          </p:nvPr>
        </p:nvSpPr>
        <p:spPr/>
        <p:txBody>
          <a:bodyPr/>
          <a:lstStyle/>
          <a:p>
            <a:r>
              <a:rPr lang="en-US" dirty="0"/>
              <a:t>Powerful Features</a:t>
            </a:r>
          </a:p>
          <a:p>
            <a:pPr lvl="1"/>
            <a:r>
              <a:rPr lang="en-US" dirty="0"/>
              <a:t>Pointers</a:t>
            </a:r>
          </a:p>
          <a:p>
            <a:pPr lvl="1"/>
            <a:r>
              <a:rPr lang="en-US" dirty="0"/>
              <a:t>Pointer variables</a:t>
            </a:r>
          </a:p>
          <a:p>
            <a:pPr lvl="1"/>
            <a:r>
              <a:rPr lang="en-US" dirty="0"/>
              <a:t>Dynamic Storage</a:t>
            </a:r>
          </a:p>
          <a:p>
            <a:r>
              <a:rPr lang="en-US" dirty="0"/>
              <a:t>Blocks/functions book-ended with {}</a:t>
            </a:r>
          </a:p>
        </p:txBody>
      </p:sp>
      <p:sp>
        <p:nvSpPr>
          <p:cNvPr id="6" name="TextBox 5"/>
          <p:cNvSpPr txBox="1"/>
          <p:nvPr/>
        </p:nvSpPr>
        <p:spPr>
          <a:xfrm>
            <a:off x="533400" y="4083784"/>
            <a:ext cx="8153400" cy="1631216"/>
          </a:xfrm>
          <a:prstGeom prst="rect">
            <a:avLst/>
          </a:prstGeom>
          <a:solidFill>
            <a:srgbClr val="660066"/>
          </a:solidFill>
          <a:ln>
            <a:solidFill>
              <a:schemeClr val="bg1"/>
            </a:solidFill>
          </a:ln>
        </p:spPr>
        <p:txBody>
          <a:bodyPr wrap="square" rtlCol="0">
            <a:spAutoFit/>
          </a:bodyPr>
          <a:lstStyle/>
          <a:p>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main()</a:t>
            </a: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printf</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(“Hello world”);  //Prints to screen</a:t>
            </a: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return 0;  //Ends main()</a:t>
            </a: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2494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Specifics</a:t>
            </a:r>
          </a:p>
        </p:txBody>
      </p:sp>
      <p:sp>
        <p:nvSpPr>
          <p:cNvPr id="3" name="Content Placeholder 2"/>
          <p:cNvSpPr>
            <a:spLocks noGrp="1"/>
          </p:cNvSpPr>
          <p:nvPr>
            <p:ph idx="1"/>
          </p:nvPr>
        </p:nvSpPr>
        <p:spPr/>
        <p:txBody>
          <a:bodyPr/>
          <a:lstStyle/>
          <a:p>
            <a:r>
              <a:rPr lang="en-US" dirty="0"/>
              <a:t>Filenames</a:t>
            </a:r>
          </a:p>
          <a:p>
            <a:pPr lvl="1"/>
            <a:r>
              <a:rPr lang="en-US" dirty="0"/>
              <a:t>Header files (.h)</a:t>
            </a:r>
          </a:p>
          <a:p>
            <a:pPr lvl="1"/>
            <a:r>
              <a:rPr lang="en-US" dirty="0"/>
              <a:t>Object files (.o)</a:t>
            </a:r>
          </a:p>
          <a:p>
            <a:pPr lvl="1"/>
            <a:r>
              <a:rPr lang="en-US" dirty="0"/>
              <a:t>Source code (.c)</a:t>
            </a:r>
          </a:p>
          <a:p>
            <a:r>
              <a:rPr lang="en-US" dirty="0"/>
              <a:t>Uses header files to define C functions to be shared between several source files</a:t>
            </a:r>
          </a:p>
          <a:p>
            <a:pPr lvl="1"/>
            <a:r>
              <a:rPr lang="en-US" dirty="0"/>
              <a:t>System headers - define interfaces to the operating system</a:t>
            </a:r>
          </a:p>
          <a:p>
            <a:pPr lvl="1"/>
            <a:r>
              <a:rPr lang="en-US" dirty="0"/>
              <a:t>Personal headers</a:t>
            </a:r>
          </a:p>
        </p:txBody>
      </p:sp>
    </p:spTree>
    <p:extLst>
      <p:ext uri="{BB962C8B-B14F-4D97-AF65-F5344CB8AC3E}">
        <p14:creationId xmlns:p14="http://schemas.microsoft.com/office/powerpoint/2010/main" val="3309219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Specifics</a:t>
            </a:r>
          </a:p>
        </p:txBody>
      </p:sp>
      <p:sp>
        <p:nvSpPr>
          <p:cNvPr id="3" name="Content Placeholder 2"/>
          <p:cNvSpPr>
            <a:spLocks noGrp="1"/>
          </p:cNvSpPr>
          <p:nvPr>
            <p:ph idx="1"/>
          </p:nvPr>
        </p:nvSpPr>
        <p:spPr/>
        <p:txBody>
          <a:bodyPr/>
          <a:lstStyle/>
          <a:p>
            <a:r>
              <a:rPr lang="en-US" dirty="0"/>
              <a:t>Comments</a:t>
            </a:r>
          </a:p>
          <a:p>
            <a:pPr marL="457200" lvl="1" indent="0">
              <a:buNone/>
            </a:pPr>
            <a:r>
              <a:rPr lang="en-US" dirty="0"/>
              <a:t>// Single line comment</a:t>
            </a:r>
          </a:p>
          <a:p>
            <a:pPr marL="457200" lvl="1" indent="0">
              <a:buNone/>
            </a:pPr>
            <a:r>
              <a:rPr lang="en-US" dirty="0"/>
              <a:t>/* Multi-line comment */</a:t>
            </a:r>
          </a:p>
        </p:txBody>
      </p:sp>
      <p:sp>
        <p:nvSpPr>
          <p:cNvPr id="4" name="TextBox 3"/>
          <p:cNvSpPr txBox="1"/>
          <p:nvPr/>
        </p:nvSpPr>
        <p:spPr>
          <a:xfrm>
            <a:off x="533400" y="2743200"/>
            <a:ext cx="8153400" cy="3477875"/>
          </a:xfrm>
          <a:prstGeom prst="rect">
            <a:avLst/>
          </a:prstGeom>
          <a:solidFill>
            <a:srgbClr val="660066"/>
          </a:solidFill>
          <a:ln>
            <a:solidFill>
              <a:schemeClr val="bg1"/>
            </a:solidFill>
          </a:ln>
        </p:spPr>
        <p:txBody>
          <a:bodyPr wrap="square" rtlCol="0">
            <a:spAutoFit/>
          </a:bodyPr>
          <a:lstStyle/>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#include &lt;</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stdio.h</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&gt;</a:t>
            </a:r>
          </a:p>
          <a:p>
            <a:endPar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Written for P-IQT ***</a:t>
            </a: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endPar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main()</a:t>
            </a: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printf</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(“Hello world”);  //Prints to screen</a:t>
            </a: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return 0;  //Ends main()</a:t>
            </a: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7403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4820" y="1289304"/>
            <a:ext cx="5599180" cy="5306714"/>
          </a:xfrm>
          <a:prstGeom prst="rect">
            <a:avLst/>
          </a:prstGeom>
        </p:spPr>
      </p:pic>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Definitions</a:t>
            </a:r>
          </a:p>
          <a:p>
            <a:r>
              <a:rPr lang="en-US" dirty="0"/>
              <a:t>Language Features</a:t>
            </a:r>
          </a:p>
          <a:p>
            <a:r>
              <a:rPr lang="en-US" dirty="0"/>
              <a:t>C Specifics</a:t>
            </a:r>
          </a:p>
          <a:p>
            <a:endParaRPr lang="en-US" dirty="0"/>
          </a:p>
        </p:txBody>
      </p:sp>
      <p:sp>
        <p:nvSpPr>
          <p:cNvPr id="5" name="Text Box 6"/>
          <p:cNvSpPr txBox="1">
            <a:spLocks noChangeArrowheads="1"/>
          </p:cNvSpPr>
          <p:nvPr/>
        </p:nvSpPr>
        <p:spPr bwMode="auto">
          <a:xfrm>
            <a:off x="6841090" y="6557963"/>
            <a:ext cx="1393330" cy="338554"/>
          </a:xfrm>
          <a:prstGeom prst="rect">
            <a:avLst/>
          </a:prstGeom>
          <a:noFill/>
          <a:ln w="12700">
            <a:noFill/>
            <a:miter lim="800000"/>
            <a:headEnd/>
            <a:tailEnd/>
          </a:ln>
          <a:effectLst/>
        </p:spPr>
        <p:txBody>
          <a:bodyPr wrap="none">
            <a:spAutoFit/>
          </a:bodyPr>
          <a:lstStyle/>
          <a:p>
            <a:pPr eaLnBrk="0" fontAlgn="base" hangingPunct="0">
              <a:spcBef>
                <a:spcPct val="0"/>
              </a:spcBef>
              <a:spcAft>
                <a:spcPct val="0"/>
              </a:spcAft>
              <a:defRPr/>
            </a:pPr>
            <a:r>
              <a:rPr lang="en-US" sz="1600" b="1" dirty="0">
                <a:solidFill>
                  <a:srgbClr val="009900"/>
                </a:solidFill>
              </a:rPr>
              <a:t>Unclassified</a:t>
            </a:r>
          </a:p>
        </p:txBody>
      </p:sp>
    </p:spTree>
    <p:extLst>
      <p:ext uri="{BB962C8B-B14F-4D97-AF65-F5344CB8AC3E}">
        <p14:creationId xmlns:p14="http://schemas.microsoft.com/office/powerpoint/2010/main" val="222749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4820" y="1287621"/>
            <a:ext cx="5599180" cy="5306714"/>
          </a:xfrm>
          <a:prstGeom prst="rect">
            <a:avLst/>
          </a:prstGeom>
        </p:spPr>
      </p:pic>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Definitions</a:t>
            </a:r>
          </a:p>
          <a:p>
            <a:r>
              <a:rPr lang="en-US" dirty="0"/>
              <a:t>Language Features</a:t>
            </a:r>
          </a:p>
          <a:p>
            <a:r>
              <a:rPr lang="en-US" dirty="0"/>
              <a:t>C Specifics</a:t>
            </a:r>
          </a:p>
        </p:txBody>
      </p:sp>
    </p:spTree>
    <p:extLst>
      <p:ext uri="{BB962C8B-B14F-4D97-AF65-F5344CB8AC3E}">
        <p14:creationId xmlns:p14="http://schemas.microsoft.com/office/powerpoint/2010/main" val="3374563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541" y="5181600"/>
            <a:ext cx="6724650" cy="1438275"/>
          </a:xfrm>
          <a:prstGeom prst="rect">
            <a:avLst/>
          </a:prstGeom>
        </p:spPr>
      </p:pic>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Language Level</a:t>
            </a:r>
          </a:p>
          <a:p>
            <a:pPr lvl="1"/>
            <a:r>
              <a:rPr lang="en-US" dirty="0">
                <a:solidFill>
                  <a:srgbClr val="FF0000"/>
                </a:solidFill>
              </a:rPr>
              <a:t>Low-level</a:t>
            </a:r>
          </a:p>
          <a:p>
            <a:pPr lvl="2"/>
            <a:r>
              <a:rPr lang="en-US" dirty="0"/>
              <a:t>Provides little to no abstraction from hardware</a:t>
            </a:r>
          </a:p>
          <a:p>
            <a:pPr lvl="2"/>
            <a:r>
              <a:rPr lang="en-US" dirty="0"/>
              <a:t>Concentrates on what’s going on in the machine hardware</a:t>
            </a:r>
          </a:p>
          <a:p>
            <a:pPr lvl="2"/>
            <a:r>
              <a:rPr lang="en-US" dirty="0"/>
              <a:t>Direct memory management</a:t>
            </a:r>
          </a:p>
          <a:p>
            <a:pPr lvl="1"/>
            <a:r>
              <a:rPr lang="en-US" dirty="0">
                <a:solidFill>
                  <a:srgbClr val="00B050"/>
                </a:solidFill>
              </a:rPr>
              <a:t>High-level</a:t>
            </a:r>
          </a:p>
          <a:p>
            <a:pPr lvl="2"/>
            <a:r>
              <a:rPr lang="en-US" dirty="0"/>
              <a:t>Strong abstraction from hardware</a:t>
            </a:r>
          </a:p>
          <a:p>
            <a:pPr lvl="2"/>
            <a:r>
              <a:rPr lang="en-US" dirty="0"/>
              <a:t>Easier to understand, comparatively</a:t>
            </a:r>
          </a:p>
          <a:p>
            <a:pPr lvl="2"/>
            <a:r>
              <a:rPr lang="en-US" dirty="0"/>
              <a:t>Concentrates on the program</a:t>
            </a:r>
          </a:p>
        </p:txBody>
      </p:sp>
    </p:spTree>
    <p:extLst>
      <p:ext uri="{BB962C8B-B14F-4D97-AF65-F5344CB8AC3E}">
        <p14:creationId xmlns:p14="http://schemas.microsoft.com/office/powerpoint/2010/main" val="204849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Statement</a:t>
            </a:r>
          </a:p>
          <a:p>
            <a:pPr lvl="1"/>
            <a:r>
              <a:rPr lang="en-US" dirty="0"/>
              <a:t>Bits of code that do things</a:t>
            </a:r>
          </a:p>
          <a:p>
            <a:pPr lvl="1"/>
            <a:r>
              <a:rPr lang="en-US" dirty="0"/>
              <a:t>Human readable text a compiler will turn into executable statements</a:t>
            </a:r>
          </a:p>
          <a:p>
            <a:r>
              <a:rPr lang="en-US" dirty="0"/>
              <a:t>Block – A group of executable statements</a:t>
            </a:r>
          </a:p>
          <a:p>
            <a:r>
              <a:rPr lang="en-US" dirty="0"/>
              <a:t>Function – A block of code written to perform a single specific task</a:t>
            </a:r>
          </a:p>
          <a:p>
            <a:r>
              <a:rPr lang="en-US" dirty="0"/>
              <a:t>Whitespace</a:t>
            </a:r>
          </a:p>
          <a:p>
            <a:pPr lvl="1"/>
            <a:r>
              <a:rPr lang="en-US" dirty="0"/>
              <a:t>Tabs, spaces and newline/End of Line (EOL) characters that separate text characters in source code</a:t>
            </a:r>
          </a:p>
          <a:p>
            <a:pPr lvl="1"/>
            <a:r>
              <a:rPr lang="en-US" dirty="0"/>
              <a:t>Any character or series of whitespace characters that represent horizontal or vertical space</a:t>
            </a:r>
          </a:p>
        </p:txBody>
      </p:sp>
    </p:spTree>
    <p:extLst>
      <p:ext uri="{BB962C8B-B14F-4D97-AF65-F5344CB8AC3E}">
        <p14:creationId xmlns:p14="http://schemas.microsoft.com/office/powerpoint/2010/main" val="116452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Scope – The level at which a piece of data or function is visible</a:t>
            </a:r>
          </a:p>
          <a:p>
            <a:r>
              <a:rPr lang="en-US" dirty="0"/>
              <a:t>Integrated Development Environment (IDE)</a:t>
            </a:r>
          </a:p>
          <a:p>
            <a:pPr lvl="1"/>
            <a:r>
              <a:rPr lang="en-US" dirty="0"/>
              <a:t>Software application that provides facilities to computer programmers for software development</a:t>
            </a:r>
          </a:p>
          <a:p>
            <a:pPr lvl="1"/>
            <a:r>
              <a:rPr lang="en-US" dirty="0"/>
              <a:t>Normally consists of source code editor, build automations tool and a debugger</a:t>
            </a:r>
          </a:p>
          <a:p>
            <a:r>
              <a:rPr lang="en-US" dirty="0"/>
              <a:t>Pseudocode</a:t>
            </a:r>
          </a:p>
          <a:p>
            <a:pPr lvl="1"/>
            <a:r>
              <a:rPr lang="en-US" dirty="0"/>
              <a:t>Informal high-level description of an operating principle or a computer program or algorithm</a:t>
            </a:r>
          </a:p>
          <a:p>
            <a:pPr lvl="1"/>
            <a:r>
              <a:rPr lang="en-US" dirty="0"/>
              <a:t>Uses structural conventions of the intended language</a:t>
            </a:r>
          </a:p>
          <a:p>
            <a:pPr lvl="1"/>
            <a:r>
              <a:rPr lang="en-US" dirty="0"/>
              <a:t>Intended to be human readable, not machine code</a:t>
            </a:r>
          </a:p>
        </p:txBody>
      </p:sp>
    </p:spTree>
    <p:extLst>
      <p:ext uri="{BB962C8B-B14F-4D97-AF65-F5344CB8AC3E}">
        <p14:creationId xmlns:p14="http://schemas.microsoft.com/office/powerpoint/2010/main" val="20123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Language Features</a:t>
            </a:r>
          </a:p>
        </p:txBody>
      </p:sp>
      <p:sp>
        <p:nvSpPr>
          <p:cNvPr id="3" name="Content Placeholder 2"/>
          <p:cNvSpPr>
            <a:spLocks noGrp="1"/>
          </p:cNvSpPr>
          <p:nvPr>
            <p:ph idx="1"/>
          </p:nvPr>
        </p:nvSpPr>
        <p:spPr/>
        <p:txBody>
          <a:bodyPr/>
          <a:lstStyle/>
          <a:p>
            <a:r>
              <a:rPr lang="en-US" dirty="0"/>
              <a:t>Program Control Flow</a:t>
            </a:r>
          </a:p>
          <a:p>
            <a:pPr lvl="1"/>
            <a:r>
              <a:rPr lang="en-US" dirty="0"/>
              <a:t>Enter at top, exit at bottom</a:t>
            </a:r>
          </a:p>
          <a:p>
            <a:pPr lvl="1"/>
            <a:r>
              <a:rPr lang="en-US" dirty="0"/>
              <a:t>Single-entry/single-exit structure</a:t>
            </a:r>
          </a:p>
          <a:p>
            <a:pPr lvl="1"/>
            <a:r>
              <a:rPr lang="en-US" dirty="0"/>
              <a:t>Connect exit point of one control structure to entry point of next (control-structure stacking)</a:t>
            </a:r>
          </a:p>
          <a:p>
            <a:pPr lvl="1"/>
            <a:r>
              <a:rPr lang="en-US" dirty="0"/>
              <a:t>Makes programs easy to build</a:t>
            </a:r>
          </a:p>
          <a:p>
            <a:r>
              <a:rPr lang="en-US" dirty="0"/>
              <a:t>Free Format – several statements can share a single line</a:t>
            </a:r>
          </a:p>
        </p:txBody>
      </p:sp>
      <p:sp>
        <p:nvSpPr>
          <p:cNvPr id="4" name="TextBox 3"/>
          <p:cNvSpPr txBox="1"/>
          <p:nvPr/>
        </p:nvSpPr>
        <p:spPr>
          <a:xfrm>
            <a:off x="497840" y="4495800"/>
            <a:ext cx="8153400" cy="400110"/>
          </a:xfrm>
          <a:prstGeom prst="rect">
            <a:avLst/>
          </a:prstGeom>
          <a:solidFill>
            <a:srgbClr val="660066"/>
          </a:solidFill>
          <a:ln>
            <a:solidFill>
              <a:schemeClr val="bg1"/>
            </a:solidFill>
          </a:ln>
        </p:spPr>
        <p:txBody>
          <a:bodyPr wrap="square" rtlCol="0">
            <a:spAutoFit/>
          </a:bodyPr>
          <a:lstStyle/>
          <a:p>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printf</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(“Integer?\n”);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scanf</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 &amp;</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10;</a:t>
            </a:r>
          </a:p>
        </p:txBody>
      </p:sp>
      <p:sp>
        <p:nvSpPr>
          <p:cNvPr id="5" name="TextBox 4"/>
          <p:cNvSpPr txBox="1"/>
          <p:nvPr/>
        </p:nvSpPr>
        <p:spPr>
          <a:xfrm>
            <a:off x="497840" y="5181600"/>
            <a:ext cx="8153400" cy="1015663"/>
          </a:xfrm>
          <a:prstGeom prst="rect">
            <a:avLst/>
          </a:prstGeom>
          <a:solidFill>
            <a:srgbClr val="660066"/>
          </a:solidFill>
          <a:ln>
            <a:solidFill>
              <a:schemeClr val="bg1"/>
            </a:solidFill>
          </a:ln>
        </p:spPr>
        <p:txBody>
          <a:bodyPr wrap="square" rtlCol="0">
            <a:spAutoFit/>
          </a:bodyPr>
          <a:lstStyle/>
          <a:p>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printf</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(“Integer?\n”);</a:t>
            </a:r>
          </a:p>
          <a:p>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scanf</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(“%d”, &amp;</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t>
            </a:r>
          </a:p>
          <a:p>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i</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 10;</a:t>
            </a:r>
          </a:p>
        </p:txBody>
      </p:sp>
    </p:spTree>
    <p:extLst>
      <p:ext uri="{BB962C8B-B14F-4D97-AF65-F5344CB8AC3E}">
        <p14:creationId xmlns:p14="http://schemas.microsoft.com/office/powerpoint/2010/main" val="99491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Language Features</a:t>
            </a:r>
          </a:p>
        </p:txBody>
      </p:sp>
      <p:sp>
        <p:nvSpPr>
          <p:cNvPr id="3" name="Content Placeholder 2"/>
          <p:cNvSpPr>
            <a:spLocks noGrp="1"/>
          </p:cNvSpPr>
          <p:nvPr>
            <p:ph idx="1"/>
          </p:nvPr>
        </p:nvSpPr>
        <p:spPr/>
        <p:txBody>
          <a:bodyPr/>
          <a:lstStyle/>
          <a:p>
            <a:r>
              <a:rPr lang="en-US" dirty="0"/>
              <a:t>Functions</a:t>
            </a:r>
          </a:p>
          <a:p>
            <a:pPr lvl="1"/>
            <a:r>
              <a:rPr lang="en-US" dirty="0"/>
              <a:t>main() is customarily the first function</a:t>
            </a:r>
          </a:p>
          <a:p>
            <a:pPr lvl="1"/>
            <a:r>
              <a:rPr lang="en-US" dirty="0"/>
              <a:t>Any function referenced by main() must be declared or listed before main()</a:t>
            </a:r>
          </a:p>
          <a:p>
            <a:pPr lvl="1"/>
            <a:r>
              <a:rPr lang="en-US" dirty="0"/>
              <a:t>main() is only required in a hosted environment (such as an operating system)</a:t>
            </a:r>
          </a:p>
          <a:p>
            <a:r>
              <a:rPr lang="en-US" dirty="0"/>
              <a:t>Types</a:t>
            </a:r>
          </a:p>
          <a:p>
            <a:pPr lvl="1"/>
            <a:r>
              <a:rPr lang="en-US" dirty="0"/>
              <a:t>Enforces data types</a:t>
            </a:r>
          </a:p>
          <a:p>
            <a:pPr lvl="1"/>
            <a:r>
              <a:rPr lang="en-US" dirty="0"/>
              <a:t>Declarations/definitions eliminate ambiguities</a:t>
            </a:r>
          </a:p>
          <a:p>
            <a:pPr lvl="1"/>
            <a:r>
              <a:rPr lang="en-US" dirty="0"/>
              <a:t>Two types of data:</a:t>
            </a:r>
          </a:p>
          <a:p>
            <a:pPr marL="1371600" lvl="2" indent="-457200">
              <a:buFont typeface="+mj-lt"/>
              <a:buAutoNum type="arabicPeriod"/>
            </a:pPr>
            <a:r>
              <a:rPr lang="en-US" dirty="0"/>
              <a:t>Built-In</a:t>
            </a:r>
          </a:p>
          <a:p>
            <a:pPr marL="1371600" lvl="2" indent="-457200">
              <a:buFont typeface="+mj-lt"/>
              <a:buAutoNum type="arabicPeriod"/>
            </a:pPr>
            <a:r>
              <a:rPr lang="en-US" dirty="0"/>
              <a:t>Derived</a:t>
            </a:r>
          </a:p>
          <a:p>
            <a:endParaRPr lang="en-US" dirty="0"/>
          </a:p>
        </p:txBody>
      </p:sp>
    </p:spTree>
    <p:extLst>
      <p:ext uri="{BB962C8B-B14F-4D97-AF65-F5344CB8AC3E}">
        <p14:creationId xmlns:p14="http://schemas.microsoft.com/office/powerpoint/2010/main" val="226004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Language Features</a:t>
            </a:r>
          </a:p>
        </p:txBody>
      </p:sp>
      <p:sp>
        <p:nvSpPr>
          <p:cNvPr id="3" name="Content Placeholder 2"/>
          <p:cNvSpPr>
            <a:spLocks noGrp="1"/>
          </p:cNvSpPr>
          <p:nvPr>
            <p:ph idx="1"/>
          </p:nvPr>
        </p:nvSpPr>
        <p:spPr/>
        <p:txBody>
          <a:bodyPr/>
          <a:lstStyle/>
          <a:p>
            <a:r>
              <a:rPr lang="en-US" dirty="0"/>
              <a:t>Two types of data:</a:t>
            </a:r>
          </a:p>
          <a:p>
            <a:pPr marL="971550" lvl="1" indent="-457200">
              <a:buFont typeface="+mj-lt"/>
              <a:buAutoNum type="arabicPeriod"/>
            </a:pPr>
            <a:r>
              <a:rPr lang="en-US" dirty="0"/>
              <a:t>Built-In</a:t>
            </a:r>
          </a:p>
          <a:p>
            <a:pPr lvl="2"/>
            <a:r>
              <a:rPr lang="en-US" dirty="0"/>
              <a:t>Integer (</a:t>
            </a:r>
            <a:r>
              <a:rPr lang="en-US" dirty="0" err="1"/>
              <a:t>int</a:t>
            </a:r>
            <a:r>
              <a:rPr lang="en-US" dirty="0"/>
              <a:t>) – positive or negative integer</a:t>
            </a:r>
          </a:p>
          <a:p>
            <a:pPr lvl="2"/>
            <a:r>
              <a:rPr lang="en-US" dirty="0"/>
              <a:t>Floating-point (float) – single precision decimal number</a:t>
            </a:r>
          </a:p>
          <a:p>
            <a:pPr lvl="2"/>
            <a:r>
              <a:rPr lang="en-US" dirty="0"/>
              <a:t>Double precision (double) – double float precision</a:t>
            </a:r>
          </a:p>
          <a:p>
            <a:pPr lvl="2"/>
            <a:r>
              <a:rPr lang="en-US" dirty="0"/>
              <a:t>Character (char) – stores a single character</a:t>
            </a:r>
          </a:p>
          <a:p>
            <a:pPr marL="971550" lvl="1" indent="-457200">
              <a:buFont typeface="+mj-lt"/>
              <a:buAutoNum type="arabicPeriod"/>
            </a:pPr>
            <a:r>
              <a:rPr lang="en-US" dirty="0"/>
              <a:t>Derived</a:t>
            </a:r>
          </a:p>
          <a:p>
            <a:pPr lvl="2"/>
            <a:r>
              <a:rPr lang="en-US" dirty="0"/>
              <a:t>Arrays – a collection of values, all of the same type, stored contiguously in memory</a:t>
            </a:r>
          </a:p>
          <a:p>
            <a:pPr lvl="2"/>
            <a:r>
              <a:rPr lang="en-US" dirty="0"/>
              <a:t>Character strings – an array of characters (char)</a:t>
            </a:r>
          </a:p>
          <a:p>
            <a:pPr lvl="2"/>
            <a:r>
              <a:rPr lang="en-US" dirty="0"/>
              <a:t>Structures – a grouped list of variables referenced by one name and one memory pointer</a:t>
            </a:r>
          </a:p>
          <a:p>
            <a:endParaRPr lang="en-US" dirty="0"/>
          </a:p>
        </p:txBody>
      </p:sp>
    </p:spTree>
    <p:extLst>
      <p:ext uri="{BB962C8B-B14F-4D97-AF65-F5344CB8AC3E}">
        <p14:creationId xmlns:p14="http://schemas.microsoft.com/office/powerpoint/2010/main" val="336405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Language Features</a:t>
            </a:r>
          </a:p>
        </p:txBody>
      </p:sp>
      <p:sp>
        <p:nvSpPr>
          <p:cNvPr id="3" name="Content Placeholder 2"/>
          <p:cNvSpPr>
            <a:spLocks noGrp="1"/>
          </p:cNvSpPr>
          <p:nvPr>
            <p:ph idx="1"/>
          </p:nvPr>
        </p:nvSpPr>
        <p:spPr/>
        <p:txBody>
          <a:bodyPr/>
          <a:lstStyle/>
          <a:p>
            <a:r>
              <a:rPr lang="en-US" dirty="0"/>
              <a:t>IDE</a:t>
            </a:r>
          </a:p>
          <a:p>
            <a:pPr lvl="1"/>
            <a:r>
              <a:rPr lang="en-US" dirty="0"/>
              <a:t>Eclipse – Cross-platform</a:t>
            </a:r>
          </a:p>
          <a:p>
            <a:pPr lvl="1"/>
            <a:r>
              <a:rPr lang="en-US" dirty="0"/>
              <a:t>Microsoft Visual Studio Express – Windows</a:t>
            </a:r>
          </a:p>
          <a:p>
            <a:pPr lvl="1"/>
            <a:r>
              <a:rPr lang="en-US" dirty="0"/>
              <a:t>Borland C++ – Windows</a:t>
            </a:r>
          </a:p>
          <a:p>
            <a:pPr lvl="1"/>
            <a:r>
              <a:rPr lang="en-US" dirty="0"/>
              <a:t>Turbo C – oldest IDE for C; Windows</a:t>
            </a:r>
          </a:p>
          <a:p>
            <a:pPr lvl="1"/>
            <a:r>
              <a:rPr lang="en-US" dirty="0"/>
              <a:t>GNU Compiler Collection (GCC) – Cross-platform</a:t>
            </a:r>
          </a:p>
          <a:p>
            <a:r>
              <a:rPr lang="en-US" dirty="0"/>
              <a:t>C Whitespace</a:t>
            </a:r>
          </a:p>
          <a:p>
            <a:pPr lvl="1"/>
            <a:r>
              <a:rPr lang="en-US" dirty="0"/>
              <a:t>Mostly benefits humans, not the machine</a:t>
            </a:r>
          </a:p>
          <a:p>
            <a:pPr lvl="1"/>
            <a:r>
              <a:rPr lang="en-US" dirty="0"/>
              <a:t>Tabs, spaces, and carriage returns typically used to organize code blocks</a:t>
            </a:r>
          </a:p>
          <a:p>
            <a:pPr lvl="1"/>
            <a:r>
              <a:rPr lang="en-US" dirty="0"/>
              <a:t>Semi-colon (;) is used as End-Of-Line (EOL) marker</a:t>
            </a:r>
          </a:p>
          <a:p>
            <a:endParaRPr lang="en-US" dirty="0"/>
          </a:p>
          <a:p>
            <a:pPr lvl="1"/>
            <a:endParaRPr lang="en-US" dirty="0"/>
          </a:p>
        </p:txBody>
      </p:sp>
      <p:sp>
        <p:nvSpPr>
          <p:cNvPr id="4" name="TextBox 3"/>
          <p:cNvSpPr txBox="1"/>
          <p:nvPr/>
        </p:nvSpPr>
        <p:spPr>
          <a:xfrm>
            <a:off x="533400" y="3724747"/>
            <a:ext cx="8153400" cy="3170099"/>
          </a:xfrm>
          <a:prstGeom prst="rect">
            <a:avLst/>
          </a:prstGeom>
          <a:solidFill>
            <a:srgbClr val="660066"/>
          </a:solidFill>
          <a:ln>
            <a:solidFill>
              <a:schemeClr val="bg1"/>
            </a:solidFill>
          </a:ln>
        </p:spPr>
        <p:txBody>
          <a:bodyPr wrap="square" rtlCol="0">
            <a:spAutoFit/>
          </a:bodyPr>
          <a:lstStyle/>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To compile and run C code in Ubuntu using GCC:</a:t>
            </a:r>
          </a:p>
          <a:p>
            <a:endPar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Step 1: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gcc</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–o &lt;output file&gt; &lt;input file&gt;</a:t>
            </a: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Step 2: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chmod</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a+x</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&lt;output file&gt;</a:t>
            </a: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Step 3:  ./&lt;output file&gt;</a:t>
            </a:r>
          </a:p>
          <a:p>
            <a:endPar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Example…</a:t>
            </a: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Step 1: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gcc</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–o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evilscript</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evilscript.c</a:t>
            </a:r>
            <a:endPar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Step 2: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chmod</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a+x</a:t>
            </a:r>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evilscript</a:t>
            </a:r>
            <a:endPar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a:p>
            <a:r>
              <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Step 3: ./</a:t>
            </a:r>
            <a:r>
              <a:rPr lang="en-US" sz="2000" b="1" dirty="0" err="1">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evilscript</a:t>
            </a:r>
            <a:endParaRPr lang="en-US" sz="2000" b="1" dirty="0">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7611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10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1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theme/theme1.xml><?xml version="1.0" encoding="utf-8"?>
<a:theme xmlns:a="http://schemas.openxmlformats.org/drawingml/2006/main" name="Generic">
  <a:themeElements>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fontScheme name="Gener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bg1"/>
            </a:solidFill>
            <a:effectLst/>
            <a:latin typeface="Arial" charset="0"/>
          </a:defRPr>
        </a:defPPr>
      </a:lstStyle>
    </a:lnDef>
  </a:objectDefaults>
  <a:extraClrSchemeLst>
    <a:extraClrScheme>
      <a:clrScheme name="Generic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CC66"/>
        </a:folHlink>
      </a:clrScheme>
      <a:clrMap bg1="lt1" tx1="dk1" bg2="lt2" tx2="dk2" accent1="accent1" accent2="accent2" accent3="accent3" accent4="accent4" accent5="accent5" accent6="accent6" hlink="hlink" folHlink="folHlink"/>
    </a:extraClrScheme>
    <a:extraClrScheme>
      <a:clrScheme name="Generic 2">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Generic 3">
        <a:dk1>
          <a:srgbClr val="800000"/>
        </a:dk1>
        <a:lt1>
          <a:srgbClr val="FFFFFF"/>
        </a:lt1>
        <a:dk2>
          <a:srgbClr val="000000"/>
        </a:dk2>
        <a:lt2>
          <a:srgbClr val="FFFFCC"/>
        </a:lt2>
        <a:accent1>
          <a:srgbClr val="777777"/>
        </a:accent1>
        <a:accent2>
          <a:srgbClr val="0033CC"/>
        </a:accent2>
        <a:accent3>
          <a:srgbClr val="AAAAAA"/>
        </a:accent3>
        <a:accent4>
          <a:srgbClr val="DADADA"/>
        </a:accent4>
        <a:accent5>
          <a:srgbClr val="BDBDBD"/>
        </a:accent5>
        <a:accent6>
          <a:srgbClr val="002DB9"/>
        </a:accent6>
        <a:hlink>
          <a:srgbClr val="800000"/>
        </a:hlink>
        <a:folHlink>
          <a:srgbClr val="66006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_dlc_DocId xmlns="b46a1f42-d9ef-485c-a1c8-eb38d14efb06">688CW-1390982759-721</_dlc_DocId>
    <_dlc_DocIdUrl xmlns="b46a1f42-d9ef-485c-a1c8-eb38d14efb06">
      <Url>https://org1.eis.af.mil/sites/688iow/318IOG/90ios/DOT/_layouts/DocIdRedir.aspx?ID=688CW-1390982759-721</Url>
      <Description>688CW-1390982759-721</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531333463000054BB27FDB3362C7CB4B" ma:contentTypeVersion="7" ma:contentTypeDescription="Create a new document." ma:contentTypeScope="" ma:versionID="8ef8e1f36183df7cde0d00ebc85da96a">
  <xsd:schema xmlns:xsd="http://www.w3.org/2001/XMLSchema" xmlns:xs="http://www.w3.org/2001/XMLSchema" xmlns:p="http://schemas.microsoft.com/office/2006/metadata/properties" xmlns:ns2="b46a1f42-d9ef-485c-a1c8-eb38d14efb06" targetNamespace="http://schemas.microsoft.com/office/2006/metadata/properties" ma:root="true" ma:fieldsID="49030ad115b250cbf108dda8043a7e28" ns2:_="">
    <xsd:import namespace="b46a1f42-d9ef-485c-a1c8-eb38d14efb0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6a1f42-d9ef-485c-a1c8-eb38d14efb0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B7B354-F66D-4872-85C8-1504F414152B}">
  <ds:schemaRefs>
    <ds:schemaRef ds:uri="http://schemas.microsoft.com/sharepoint/v3/contenttype/forms"/>
  </ds:schemaRefs>
</ds:datastoreItem>
</file>

<file path=customXml/itemProps2.xml><?xml version="1.0" encoding="utf-8"?>
<ds:datastoreItem xmlns:ds="http://schemas.openxmlformats.org/officeDocument/2006/customXml" ds:itemID="{C7674591-288E-407E-B9B8-EFC3D90616AD}">
  <ds:schemaRefs>
    <ds:schemaRef ds:uri="http://purl.org/dc/elements/1.1/"/>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b46a1f42-d9ef-485c-a1c8-eb38d14efb06"/>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D0D268-5208-46D6-8B8E-43C8723AFC32}">
  <ds:schemaRefs>
    <ds:schemaRef ds:uri="http://schemas.microsoft.com/sharepoint/events"/>
  </ds:schemaRefs>
</ds:datastoreItem>
</file>

<file path=customXml/itemProps4.xml><?xml version="1.0" encoding="utf-8"?>
<ds:datastoreItem xmlns:ds="http://schemas.openxmlformats.org/officeDocument/2006/customXml" ds:itemID="{465D8246-0023-4337-AC53-89FF6CC6BA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6a1f42-d9ef-485c-a1c8-eb38d14efb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7664</TotalTime>
  <Words>1420</Words>
  <Application>Microsoft Office PowerPoint</Application>
  <PresentationFormat>On-screen Show (4:3)</PresentationFormat>
  <Paragraphs>180</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Courier New</vt:lpstr>
      <vt:lpstr>Generic</vt:lpstr>
      <vt:lpstr>Introduction to C</vt:lpstr>
      <vt:lpstr>Outline</vt:lpstr>
      <vt:lpstr>Definitions</vt:lpstr>
      <vt:lpstr>Definitions</vt:lpstr>
      <vt:lpstr>Definitions</vt:lpstr>
      <vt:lpstr>C Language Features</vt:lpstr>
      <vt:lpstr>C Language Features</vt:lpstr>
      <vt:lpstr>C Language Features</vt:lpstr>
      <vt:lpstr>C Language Features</vt:lpstr>
      <vt:lpstr>C Specifics</vt:lpstr>
      <vt:lpstr>C Specifics</vt:lpstr>
      <vt:lpstr>C Specifics</vt:lpstr>
      <vt:lpstr>Summary</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Slides</dc:title>
  <dc:creator>1079285206A</dc:creator>
  <cp:lastModifiedBy>Curriculum Dev</cp:lastModifiedBy>
  <cp:revision>342</cp:revision>
  <dcterms:created xsi:type="dcterms:W3CDTF">2012-04-23T20:09:00Z</dcterms:created>
  <dcterms:modified xsi:type="dcterms:W3CDTF">2017-08-23T20:21:37Z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0x010100531333463000054BB27FDB3362C7CB4B</vt:lpwstr>
  </property>
  <property fmtid="{D5CDD505-2E9C-101B-9397-08002B2CF9AE}" pid="3" name="_dlc_DocIdItemGuid">
    <vt:lpwstr>61ca20fa-9b12-4556-949e-5dd8b4c7ab0d</vt:lpwstr>
  </property>
</Properties>
</file>