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70"/>
  </p:notesMasterIdLst>
  <p:sldIdLst>
    <p:sldId id="302"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65" r:id="rId68"/>
    <p:sldId id="36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481" autoAdjust="0"/>
  </p:normalViewPr>
  <p:slideViewPr>
    <p:cSldViewPr>
      <p:cViewPr varScale="1">
        <p:scale>
          <a:sx n="59" d="100"/>
          <a:sy n="59" d="100"/>
        </p:scale>
        <p:origin x="116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4225528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fact that the C preprocessor won’t make replacements within quoted strings.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301102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fact that the C preprocessor won’t make partial replacements.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compiler error for this code</a:t>
            </a:r>
          </a:p>
          <a:p>
            <a:r>
              <a:rPr lang="en-US" dirty="0"/>
              <a:t>Step 4:  Discuss</a:t>
            </a:r>
            <a:r>
              <a:rPr lang="en-US" baseline="0" dirty="0"/>
              <a:t> how to fix this code before moving on to the “good” solution</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75485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fact that the C preprocessor won’t make replacements within quoted strings.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r>
              <a:rPr lang="en-US" dirty="0"/>
              <a:t>Step 4:  Discuss</a:t>
            </a:r>
            <a:r>
              <a:rPr lang="en-US" baseline="0" dirty="0"/>
              <a:t> how to fix this code before moving on to the “good” solution</a:t>
            </a:r>
            <a:endParaRPr lang="en-US" dirty="0"/>
          </a:p>
          <a:p>
            <a:r>
              <a:rPr lang="en-US" dirty="0"/>
              <a:t>NOTE:  This solution is a bit of a kludge but it compiles and executes.  It also should be a good visualization of macro constant substitution.</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3416355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fact that the C preprocessor merely performs a find-and-replace for macros and constants.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r>
              <a:rPr lang="en-US" dirty="0"/>
              <a:t>Step 4:  Discuss</a:t>
            </a:r>
            <a:r>
              <a:rPr lang="en-US" baseline="0" dirty="0"/>
              <a:t> how to fix this code before moving on to the “good” solution</a:t>
            </a:r>
          </a:p>
          <a:p>
            <a:r>
              <a:rPr lang="en-US" baseline="0" dirty="0"/>
              <a:t>NOTE:  This is a good opportunity to reiterate operator precedence from Objective (x.1.f) Operators + Expressions.</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19796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fact that the C preprocessor merely performs a find-and-replace for macros and constants.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2769869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fact that the C preprocessor merely performs a find-and-replace for macros and constants.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r>
              <a:rPr lang="en-US" dirty="0"/>
              <a:t>Step 4:  Discuss</a:t>
            </a:r>
            <a:r>
              <a:rPr lang="en-US" baseline="0" dirty="0"/>
              <a:t> how to fix this code before moving on to the “good” solution</a:t>
            </a:r>
          </a:p>
          <a:p>
            <a:r>
              <a:rPr lang="en-US" dirty="0"/>
              <a:t>NOTE:  </a:t>
            </a:r>
          </a:p>
          <a:p>
            <a:pPr marL="171450" indent="-171450">
              <a:buFont typeface="Arial" panose="020B0604020202020204" pitchFamily="34" charset="0"/>
              <a:buChar char="•"/>
            </a:pPr>
            <a:r>
              <a:rPr lang="en-US" dirty="0"/>
              <a:t>This is a good opportunity to reiterate the if statement best practice…</a:t>
            </a:r>
            <a:r>
              <a:rPr lang="en-US" baseline="0" dirty="0"/>
              <a:t> “Always use a code block with if statements, even if there’s only one statement.”</a:t>
            </a:r>
          </a:p>
          <a:p>
            <a:pPr marL="171450" indent="-171450">
              <a:buFont typeface="Arial" panose="020B0604020202020204" pitchFamily="34" charset="0"/>
              <a:buChar char="•"/>
            </a:pPr>
            <a:r>
              <a:rPr lang="en-US" baseline="0" dirty="0" err="1"/>
              <a:t>stdlib.h</a:t>
            </a:r>
            <a:r>
              <a:rPr lang="en-US" baseline="0" dirty="0"/>
              <a:t> was included for use of the macro constant EXIT_FAILURE</a:t>
            </a:r>
          </a:p>
          <a:p>
            <a:pPr marL="171450" indent="-171450">
              <a:buFont typeface="Arial" panose="020B0604020202020204" pitchFamily="34" charset="0"/>
              <a:buChar char="•"/>
            </a:pPr>
            <a:r>
              <a:rPr lang="en-US" baseline="0" dirty="0"/>
              <a:t>Checking for (0 == x) is a safety feature since x is utilized as a denominator.  Dividing by 0 will end the world.</a:t>
            </a:r>
          </a:p>
          <a:p>
            <a:pPr marL="171450" indent="-171450">
              <a:buFont typeface="Arial" panose="020B0604020202020204" pitchFamily="34" charset="0"/>
              <a:buChar char="•"/>
            </a:pPr>
            <a:r>
              <a:rPr lang="en-US" baseline="0" dirty="0"/>
              <a:t>5 digits of precision is used for the float to avoid the usual float trailing imprecision.</a:t>
            </a:r>
          </a:p>
          <a:p>
            <a:pPr marL="171450" indent="-171450">
              <a:buFont typeface="Arial" panose="020B0604020202020204" pitchFamily="34" charset="0"/>
              <a:buChar char="•"/>
            </a:pPr>
            <a:r>
              <a:rPr lang="en-US" baseline="0" dirty="0"/>
              <a:t>10.0 is used instead of 10 to ensure the result is treated as a float without type casting.  If “10 / x” was utilized, then the result would be treated as an int.  10.0 ensures the result is of data type float.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3382159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fact that the C preprocessor merely performs a find-and-replace for macros and constants.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r>
              <a:rPr lang="en-US" dirty="0"/>
              <a:t>NOTE:  </a:t>
            </a:r>
          </a:p>
          <a:p>
            <a:pPr marL="171450" indent="-171450">
              <a:buFont typeface="Arial" panose="020B0604020202020204" pitchFamily="34" charset="0"/>
              <a:buChar char="•"/>
            </a:pPr>
            <a:r>
              <a:rPr lang="en-US" dirty="0"/>
              <a:t>This is a good opportunity to reiterate the if statement best practice…</a:t>
            </a:r>
            <a:r>
              <a:rPr lang="en-US" baseline="0" dirty="0"/>
              <a:t> “Always use a code block with if statements, even if there’s only one statement.”</a:t>
            </a:r>
          </a:p>
          <a:p>
            <a:pPr marL="171450" indent="-171450">
              <a:buFont typeface="Arial" panose="020B0604020202020204" pitchFamily="34" charset="0"/>
              <a:buChar char="•"/>
            </a:pPr>
            <a:r>
              <a:rPr lang="en-US" baseline="0" dirty="0" err="1"/>
              <a:t>stdlib.h</a:t>
            </a:r>
            <a:r>
              <a:rPr lang="en-US" baseline="0" dirty="0"/>
              <a:t> was included for use of the macro constant EXIT_FAILURE</a:t>
            </a:r>
          </a:p>
          <a:p>
            <a:pPr marL="171450" indent="-171450">
              <a:buFont typeface="Arial" panose="020B0604020202020204" pitchFamily="34" charset="0"/>
              <a:buChar char="•"/>
            </a:pPr>
            <a:r>
              <a:rPr lang="en-US" baseline="0" dirty="0"/>
              <a:t>Checking for (0 == x) is a safety feature since x is utilized as a denominator.  Dividing by 0 will end the world.</a:t>
            </a:r>
          </a:p>
          <a:p>
            <a:pPr marL="171450" indent="-171450">
              <a:buFont typeface="Arial" panose="020B0604020202020204" pitchFamily="34" charset="0"/>
              <a:buChar char="•"/>
            </a:pPr>
            <a:r>
              <a:rPr lang="en-US" baseline="0" dirty="0"/>
              <a:t>5 digits of precision is used for the float to avoid the usual float trailing imprecision.</a:t>
            </a:r>
          </a:p>
          <a:p>
            <a:pPr marL="171450" indent="-171450">
              <a:buFont typeface="Arial" panose="020B0604020202020204" pitchFamily="34" charset="0"/>
              <a:buChar char="•"/>
            </a:pPr>
            <a:r>
              <a:rPr lang="en-US" baseline="0" dirty="0"/>
              <a:t>10.0 is used instead of 10 to ensure the result is treated as a float without type casting.  If “10 / x” was utilized, then the result would be treated as an int.  10.0 ensures the result is of data type float.</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951492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indent="0">
              <a:buNone/>
            </a:pPr>
            <a:r>
              <a:rPr lang="en-US" dirty="0" err="1">
                <a:latin typeface="Courier New" panose="02070309020205020404" pitchFamily="49" charset="0"/>
                <a:cs typeface="Courier New" panose="02070309020205020404" pitchFamily="49" charset="0"/>
              </a:rPr>
              <a:t>const</a:t>
            </a:r>
            <a:r>
              <a:rPr lang="en-US" dirty="0">
                <a:cs typeface="Courier New" panose="02070309020205020404" pitchFamily="49" charset="0"/>
              </a:rPr>
              <a:t> variables…</a:t>
            </a:r>
            <a:endParaRPr lang="en-US" dirty="0">
              <a:solidFill>
                <a:schemeClr val="accent2"/>
              </a:solidFill>
              <a:cs typeface="Courier New" panose="02070309020205020404" pitchFamily="49" charset="0"/>
            </a:endParaRPr>
          </a:p>
          <a:p>
            <a:pPr lvl="1"/>
            <a:r>
              <a:rPr lang="en-US" dirty="0">
                <a:cs typeface="Courier New" panose="02070309020205020404" pitchFamily="49" charset="0"/>
              </a:rPr>
              <a:t>…have a data type (while</a:t>
            </a:r>
            <a:r>
              <a:rPr lang="en-US" baseline="0" dirty="0">
                <a:cs typeface="Courier New" panose="02070309020205020404" pitchFamily="49" charset="0"/>
              </a:rPr>
              <a:t> the compiler does not type-check a macro, including macro arguments)</a:t>
            </a:r>
            <a:endParaRPr lang="en-US" dirty="0">
              <a:cs typeface="Courier New" panose="02070309020205020404" pitchFamily="49" charset="0"/>
            </a:endParaRPr>
          </a:p>
          <a:p>
            <a:pPr lvl="1"/>
            <a:r>
              <a:rPr lang="en-US" dirty="0">
                <a:cs typeface="Courier New" panose="02070309020205020404" pitchFamily="49" charset="0"/>
              </a:rPr>
              <a:t>…give you fine control over scope (whereas a constant created using #define is not)</a:t>
            </a:r>
          </a:p>
          <a:p>
            <a:pPr lvl="1"/>
            <a:r>
              <a:rPr lang="en-US" dirty="0">
                <a:cs typeface="Courier New" panose="02070309020205020404" pitchFamily="49" charset="0"/>
              </a:rPr>
              <a:t>…are available to the debugger (whereas</a:t>
            </a:r>
            <a:r>
              <a:rPr lang="en-US" baseline="0" dirty="0">
                <a:cs typeface="Courier New" panose="02070309020205020404" pitchFamily="49" charset="0"/>
              </a:rPr>
              <a:t> the value of a macro does not appear immediately in the source code)</a:t>
            </a:r>
          </a:p>
          <a:p>
            <a:pPr lvl="1"/>
            <a:endParaRPr lang="en-US" baseline="0" dirty="0">
              <a:cs typeface="Courier New" panose="02070309020205020404" pitchFamily="49" charset="0"/>
            </a:endParaRPr>
          </a:p>
          <a:p>
            <a:pPr lvl="0"/>
            <a:r>
              <a:rPr lang="en-US" dirty="0">
                <a:cs typeface="Courier New" panose="02070309020205020404" pitchFamily="49" charset="0"/>
              </a:rPr>
              <a:t>There are some supporters of macro constants</a:t>
            </a:r>
            <a:r>
              <a:rPr lang="en-US" baseline="0" dirty="0">
                <a:cs typeface="Courier New" panose="02070309020205020404" pitchFamily="49" charset="0"/>
              </a:rPr>
              <a:t> that claim less memory is used (see: microcontroller programming) by macro constants than </a:t>
            </a:r>
            <a:r>
              <a:rPr lang="en-US" baseline="0" dirty="0" err="1">
                <a:cs typeface="Courier New" panose="02070309020205020404" pitchFamily="49" charset="0"/>
              </a:rPr>
              <a:t>const</a:t>
            </a:r>
            <a:r>
              <a:rPr lang="en-US" baseline="0" dirty="0">
                <a:cs typeface="Courier New" panose="02070309020205020404" pitchFamily="49" charset="0"/>
              </a:rPr>
              <a:t> variables.  This is not always true.  (https://www.baldengineer.com/const-vs-define-when-do-you-them-and-why.html) …shows an example that not all compilers will assign memory to </a:t>
            </a:r>
            <a:r>
              <a:rPr lang="en-US" baseline="0" dirty="0" err="1">
                <a:cs typeface="Courier New" panose="02070309020205020404" pitchFamily="49" charset="0"/>
              </a:rPr>
              <a:t>const</a:t>
            </a:r>
            <a:r>
              <a:rPr lang="en-US" baseline="0" dirty="0">
                <a:cs typeface="Courier New" panose="02070309020205020404" pitchFamily="49" charset="0"/>
              </a:rPr>
              <a:t> variables.</a:t>
            </a:r>
            <a:endParaRPr lang="en-US" dirty="0">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3323255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pros and cons between #</a:t>
            </a:r>
            <a:r>
              <a:rPr lang="en-US" baseline="0" dirty="0" err="1"/>
              <a:t>define’d</a:t>
            </a:r>
            <a:r>
              <a:rPr lang="en-US" baseline="0" dirty="0"/>
              <a:t> macro constants and </a:t>
            </a:r>
            <a:r>
              <a:rPr lang="en-US" baseline="0" dirty="0" err="1"/>
              <a:t>const</a:t>
            </a:r>
            <a:r>
              <a:rPr lang="en-US" baseline="0" dirty="0"/>
              <a:t> variables.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4:  Discuss</a:t>
            </a:r>
            <a:r>
              <a:rPr lang="en-US" baseline="0" dirty="0"/>
              <a:t> how to fix this code before moving on to the “good” solution</a:t>
            </a:r>
          </a:p>
          <a:p>
            <a:r>
              <a:rPr lang="en-US" baseline="0" dirty="0"/>
              <a:t> </a:t>
            </a:r>
          </a:p>
          <a:p>
            <a:r>
              <a:rPr lang="en-US" baseline="0" dirty="0"/>
              <a:t>NOTE:  It was difficult to find a true don’t-do-this-at-home usage of a macro constant that should be replaced by a </a:t>
            </a:r>
            <a:r>
              <a:rPr lang="en-US" baseline="0" dirty="0" err="1"/>
              <a:t>const</a:t>
            </a:r>
            <a:r>
              <a:rPr lang="en-US" baseline="0" dirty="0"/>
              <a:t> variable.  This example is simplistic but an example of a problem that might arise in a larger project.  The difficulty with this code is that NUM substitutes to 68.8 *but* the programmer doesn’t know what data type 68.8 will be treated as.  As it turns out, the compiler used in the preparation of this objective treats 68.8 as a double.  This code will exit with a -1 because the size of NUM (aka 68.8) will be the same size as a double (8).  Meanwhile, the size of x, declared with data type float, takes up less memory (4).  This code may be a mere comparison but this brings to light a potential issue with code.  Sometimes, it’s necessary to know how much memory is dedicated to a particular variable/value/etc.  In this case, there are no compile-time assurances of NUM’s data type, thus leaving some ambiguity in the code.  This could possibly come back to bite the programmer in ASCII when doing some comparison or measuring size.</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2214798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pros and cons between #</a:t>
            </a:r>
            <a:r>
              <a:rPr lang="en-US" baseline="0" dirty="0" err="1"/>
              <a:t>define’d</a:t>
            </a:r>
            <a:r>
              <a:rPr lang="en-US" baseline="0" dirty="0"/>
              <a:t> macro constants and </a:t>
            </a:r>
            <a:r>
              <a:rPr lang="en-US" baseline="0" dirty="0" err="1"/>
              <a:t>const</a:t>
            </a:r>
            <a:r>
              <a:rPr lang="en-US" baseline="0" dirty="0"/>
              <a:t> variables.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r>
              <a:rPr lang="en-US" baseline="0" dirty="0"/>
              <a:t> </a:t>
            </a:r>
          </a:p>
          <a:p>
            <a:r>
              <a:rPr lang="en-US" baseline="0" dirty="0"/>
              <a:t>NOTE:  This is listed as “NOT GOOD” because, while being *a* solution, it’s not the best solution.  Typecasting the value associated with NUM is *a* solution to ensuring NUM (AKA 68.8) has the intended data type.</a:t>
            </a:r>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100743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a:t>
            </a:r>
            <a:r>
              <a:rPr lang="en-US" baseline="0"/>
              <a:t>’ conducive </a:t>
            </a:r>
            <a:r>
              <a:rPr lang="en-US" baseline="0" dirty="0"/>
              <a:t>to learning</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2297386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pros and cons between #</a:t>
            </a:r>
            <a:r>
              <a:rPr lang="en-US" baseline="0" dirty="0" err="1"/>
              <a:t>define’d</a:t>
            </a:r>
            <a:r>
              <a:rPr lang="en-US" baseline="0" dirty="0"/>
              <a:t> macro constants and </a:t>
            </a:r>
            <a:r>
              <a:rPr lang="en-US" baseline="0" dirty="0" err="1"/>
              <a:t>const</a:t>
            </a:r>
            <a:r>
              <a:rPr lang="en-US" baseline="0" dirty="0"/>
              <a:t> variables.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r>
              <a:rPr lang="en-US" baseline="0" dirty="0"/>
              <a:t> </a:t>
            </a:r>
          </a:p>
          <a:p>
            <a:r>
              <a:rPr lang="en-US" baseline="0" dirty="0"/>
              <a:t>NOTE:  This is the recommended solution.  Utilizing a </a:t>
            </a:r>
            <a:r>
              <a:rPr lang="en-US" baseline="0" dirty="0" err="1"/>
              <a:t>const</a:t>
            </a:r>
            <a:r>
              <a:rPr lang="en-US" baseline="0" dirty="0"/>
              <a:t> variable assures the programmer that </a:t>
            </a:r>
            <a:r>
              <a:rPr lang="en-US" baseline="0" dirty="0" err="1"/>
              <a:t>num</a:t>
            </a:r>
            <a:r>
              <a:rPr lang="en-US" baseline="0" dirty="0"/>
              <a:t> has a data type… for safety.</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dirty="0"/>
          </a:p>
        </p:txBody>
      </p:sp>
    </p:spTree>
    <p:extLst>
      <p:ext uri="{BB962C8B-B14F-4D97-AF65-F5344CB8AC3E}">
        <p14:creationId xmlns:p14="http://schemas.microsoft.com/office/powerpoint/2010/main" val="3021307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pros and cons between #</a:t>
            </a:r>
            <a:r>
              <a:rPr lang="en-US" baseline="0" dirty="0" err="1"/>
              <a:t>define’d</a:t>
            </a:r>
            <a:r>
              <a:rPr lang="en-US" baseline="0" dirty="0"/>
              <a:t> macro constants and </a:t>
            </a:r>
            <a:r>
              <a:rPr lang="en-US" baseline="0" dirty="0" err="1"/>
              <a:t>const</a:t>
            </a:r>
            <a:r>
              <a:rPr lang="en-US" baseline="0" dirty="0"/>
              <a:t> variables.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4:  Discuss</a:t>
            </a:r>
            <a:r>
              <a:rPr lang="en-US" baseline="0" dirty="0"/>
              <a:t> how to fix this code before moving on to the “good” solution</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1156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pros and cons between #</a:t>
            </a:r>
            <a:r>
              <a:rPr lang="en-US" baseline="0" dirty="0" err="1"/>
              <a:t>define’d</a:t>
            </a:r>
            <a:r>
              <a:rPr lang="en-US" baseline="0" dirty="0"/>
              <a:t> macro constants and </a:t>
            </a:r>
            <a:r>
              <a:rPr lang="en-US" baseline="0" dirty="0" err="1"/>
              <a:t>const</a:t>
            </a:r>
            <a:r>
              <a:rPr lang="en-US" baseline="0" dirty="0"/>
              <a:t> variables.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endParaRPr lang="en-US" dirty="0"/>
          </a:p>
          <a:p>
            <a:r>
              <a:rPr lang="en-US" dirty="0"/>
              <a:t>NOTE:  Macro constants have many uses.  One</a:t>
            </a:r>
            <a:r>
              <a:rPr lang="en-US" baseline="0" dirty="0"/>
              <a:t> such use is to use a macro constant to ensure a standardized array dimension throughout your code (for safety).  They are commonly used in this method.  This was provided to show one of the acceptable uses of a #define.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2332866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The</a:t>
            </a:r>
            <a:r>
              <a:rPr lang="en-US" baseline="0" dirty="0"/>
              <a:t> three “# Operator” examples are merely that… examples.  Many of the other preprocessing directives include BAD and GOOD code as how-to vignettes.  That is because the student has already been exposed to the other preprocessing directives.  The # Operator, however, is new to the student.  The following slides only include examples and common uses.  There are no don’t-try-this-at-home examples like there are, for example, in #define and #</a:t>
            </a:r>
            <a:r>
              <a:rPr lang="en-US" baseline="0" dirty="0" err="1"/>
              <a:t>undef</a:t>
            </a:r>
            <a:r>
              <a:rPr lang="en-US" baseline="0" dirty="0"/>
              <a:t>.</a:t>
            </a:r>
            <a:endParaRPr lang="en-US" dirty="0"/>
          </a:p>
          <a:p>
            <a:endParaRPr lang="en-US" dirty="0"/>
          </a:p>
          <a:p>
            <a:r>
              <a:rPr lang="en-US" dirty="0"/>
              <a:t>Step 1:  Talk to the students about what happens in this</a:t>
            </a:r>
            <a:r>
              <a:rPr lang="en-US" baseline="0" dirty="0"/>
              <a:t> code while relating the fact that the C preprocessor wraps # Operator tokens in quotes.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endParaRPr lang="en-US" baseline="0" dirty="0"/>
          </a:p>
          <a:p>
            <a:r>
              <a:rPr lang="en-US" baseline="0" dirty="0"/>
              <a:t>NOTE:  </a:t>
            </a:r>
            <a:r>
              <a:rPr lang="en-US" baseline="0" dirty="0" err="1"/>
              <a:t>printf</a:t>
            </a:r>
            <a:r>
              <a:rPr lang="en-US" baseline="0" dirty="0"/>
              <a:t>() will concatenate consecutive string literals.  This means…</a:t>
            </a:r>
          </a:p>
          <a:p>
            <a:r>
              <a:rPr lang="en-US" baseline="0" dirty="0" err="1"/>
              <a:t>printf</a:t>
            </a:r>
            <a:r>
              <a:rPr lang="en-US" baseline="0" dirty="0"/>
              <a:t>(“value “”x-y” = %d”, x-y);</a:t>
            </a:r>
          </a:p>
          <a:p>
            <a:r>
              <a:rPr lang="en-US" baseline="0" dirty="0"/>
              <a:t>…is equivalent to…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printf</a:t>
            </a:r>
            <a:r>
              <a:rPr lang="en-US" baseline="0" dirty="0"/>
              <a:t>(“value x-y” = %d”, x-y);</a:t>
            </a:r>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28</a:t>
            </a:fld>
            <a:endParaRPr lang="en-US" dirty="0"/>
          </a:p>
        </p:txBody>
      </p:sp>
    </p:spTree>
    <p:extLst>
      <p:ext uri="{BB962C8B-B14F-4D97-AF65-F5344CB8AC3E}">
        <p14:creationId xmlns:p14="http://schemas.microsoft.com/office/powerpoint/2010/main" val="2380424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NOTE 1:  The</a:t>
            </a:r>
            <a:r>
              <a:rPr lang="en-US" baseline="0" dirty="0"/>
              <a:t> three “# Operator” examples are merely that… examples.  Many of the other preprocessing directives include BAD and GOOD code as how-to vignettes.  That is because the student has already been exposed to the other preprocessing directives.  The # Operator, however, is new to the student.  The following slides only include examples and common uses.  There are no don’t-try-this-at-home examples like there are, for example, in #define and #</a:t>
            </a:r>
            <a:r>
              <a:rPr lang="en-US" baseline="0" dirty="0" err="1"/>
              <a:t>undef</a:t>
            </a:r>
            <a:r>
              <a:rPr lang="en-US" baseline="0" dirty="0"/>
              <a:t>.</a:t>
            </a:r>
          </a:p>
          <a:p>
            <a:endParaRPr lang="en-US" baseline="0" dirty="0"/>
          </a:p>
          <a:p>
            <a:r>
              <a:rPr lang="en-US" baseline="0" dirty="0"/>
              <a:t>NOTE 2:  This example is adopted from the #define section.  The intent is to expand on the DIE macro by adding a bit more information.</a:t>
            </a:r>
            <a:endParaRPr lang="en-US" dirty="0"/>
          </a:p>
          <a:p>
            <a:endParaRPr lang="en-US" dirty="0"/>
          </a:p>
          <a:p>
            <a:r>
              <a:rPr lang="en-US" dirty="0"/>
              <a:t>Step 1:  Talk to the students about what happens in this</a:t>
            </a:r>
            <a:r>
              <a:rPr lang="en-US" baseline="0" dirty="0"/>
              <a:t> code while relating the fact that the C preprocessor wraps # Operator tokens in quotes.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endParaRPr lang="en-US" baseline="0" dirty="0"/>
          </a:p>
          <a:p>
            <a:r>
              <a:rPr lang="en-US" baseline="0" dirty="0"/>
              <a:t>NOTE:  </a:t>
            </a:r>
            <a:r>
              <a:rPr lang="en-US" baseline="0" dirty="0" err="1"/>
              <a:t>printf</a:t>
            </a:r>
            <a:r>
              <a:rPr lang="en-US" baseline="0" dirty="0"/>
              <a:t>() will concatenate consecutive string literals.  This means…</a:t>
            </a:r>
          </a:p>
          <a:p>
            <a:r>
              <a:rPr lang="en-US" baseline="0" dirty="0" err="1"/>
              <a:t>printf</a:t>
            </a:r>
            <a:r>
              <a:rPr lang="en-US" baseline="0" dirty="0"/>
              <a:t>(“value “”x-y” = %d”, x-y);</a:t>
            </a:r>
          </a:p>
          <a:p>
            <a:r>
              <a:rPr lang="en-US" baseline="0" dirty="0"/>
              <a:t>…is equivalent to…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printf</a:t>
            </a:r>
            <a:r>
              <a:rPr lang="en-US" baseline="0" dirty="0"/>
              <a:t>(“value x-y” = %d”, x-y);</a:t>
            </a:r>
          </a:p>
          <a:p>
            <a:endParaRPr lang="en-US" dirty="0"/>
          </a:p>
          <a:p>
            <a:r>
              <a:rPr lang="en-US" dirty="0"/>
              <a:t>NOTE:  </a:t>
            </a:r>
          </a:p>
          <a:p>
            <a:pPr marL="171450" indent="-171450">
              <a:buFont typeface="Arial" panose="020B0604020202020204" pitchFamily="34" charset="0"/>
              <a:buChar char="•"/>
            </a:pPr>
            <a:r>
              <a:rPr lang="en-US" dirty="0"/>
              <a:t>This is a good opportunity to reiterate the if statement best practice…</a:t>
            </a:r>
            <a:r>
              <a:rPr lang="en-US" baseline="0" dirty="0"/>
              <a:t> “Always use a code block with if statements, even if there’s only one statement.”</a:t>
            </a:r>
          </a:p>
          <a:p>
            <a:pPr marL="171450" indent="-171450">
              <a:buFont typeface="Arial" panose="020B0604020202020204" pitchFamily="34" charset="0"/>
              <a:buChar char="•"/>
            </a:pPr>
            <a:r>
              <a:rPr lang="en-US" baseline="0" dirty="0" err="1"/>
              <a:t>stdlib.h</a:t>
            </a:r>
            <a:r>
              <a:rPr lang="en-US" baseline="0" dirty="0"/>
              <a:t> was included for use of the macro constant EXIT_FAILURE</a:t>
            </a:r>
          </a:p>
          <a:p>
            <a:pPr marL="171450" indent="-171450">
              <a:buFont typeface="Arial" panose="020B0604020202020204" pitchFamily="34" charset="0"/>
              <a:buChar char="•"/>
            </a:pPr>
            <a:r>
              <a:rPr lang="en-US" baseline="0" dirty="0"/>
              <a:t>Checking for (0 == x) is a safety feature since x is utilized as a denominator.  Dividing by 0 will end the world.</a:t>
            </a:r>
          </a:p>
          <a:p>
            <a:pPr marL="171450" indent="-171450">
              <a:buFont typeface="Arial" panose="020B0604020202020204" pitchFamily="34" charset="0"/>
              <a:buChar char="•"/>
            </a:pPr>
            <a:r>
              <a:rPr lang="en-US" baseline="0" dirty="0"/>
              <a:t>5 digits of precision is used for the float to avoid the usual float trailing imprecision.</a:t>
            </a:r>
          </a:p>
          <a:p>
            <a:pPr marL="171450" indent="-171450">
              <a:buFont typeface="Arial" panose="020B0604020202020204" pitchFamily="34" charset="0"/>
              <a:buChar char="•"/>
            </a:pPr>
            <a:r>
              <a:rPr lang="en-US" baseline="0" dirty="0"/>
              <a:t>10.0 is used instead of 10 to ensure the result is treated as a float without type casting.  If “10 / x” was utilized, then the result would be treated as an int.  10.0 ensures the result is of data type float.</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TRIVIA NOTE:  ERMAC was rumored to be a secret, unlockable character in the original 1992 Mortal </a:t>
            </a:r>
            <a:r>
              <a:rPr lang="en-US" baseline="0" dirty="0" err="1"/>
              <a:t>Kombat</a:t>
            </a:r>
            <a:r>
              <a:rPr lang="en-US" baseline="0" dirty="0"/>
              <a:t> game.  “ERMACS” would appear on the audit screen of the arcade machine’s diagnostics menu.  ERMACS, a pluralized contraction of error macro, was written in order to catch coding errors.  Later, </a:t>
            </a:r>
            <a:r>
              <a:rPr lang="en-US" baseline="0" dirty="0" err="1"/>
              <a:t>Ermac</a:t>
            </a:r>
            <a:r>
              <a:rPr lang="en-US" baseline="0" dirty="0"/>
              <a:t> was included in the Mortal </a:t>
            </a:r>
            <a:r>
              <a:rPr lang="en-US" baseline="0" dirty="0" err="1"/>
              <a:t>Kombat</a:t>
            </a:r>
            <a:r>
              <a:rPr lang="en-US" baseline="0" dirty="0"/>
              <a:t> series as a playable character.</a:t>
            </a:r>
          </a:p>
          <a:p>
            <a:pPr marL="0" indent="0">
              <a:buFont typeface="Arial" panose="020B0604020202020204" pitchFamily="34" charset="0"/>
              <a:buNone/>
            </a:pPr>
            <a:r>
              <a:rPr lang="en-US" baseline="0" dirty="0"/>
              <a:t>(Wikipedia history)</a:t>
            </a:r>
          </a:p>
          <a:p>
            <a:pPr marL="0" indent="0">
              <a:buFont typeface="Arial" panose="020B0604020202020204" pitchFamily="34" charset="0"/>
              <a:buNone/>
            </a:pPr>
            <a:r>
              <a:rPr lang="en-US" dirty="0"/>
              <a:t>https://en.wikipedia.org/wiki/Ermac#History_and_conception</a:t>
            </a:r>
          </a:p>
          <a:p>
            <a:pPr marL="0" indent="0">
              <a:buFont typeface="Arial" panose="020B0604020202020204" pitchFamily="34" charset="0"/>
              <a:buNone/>
            </a:pPr>
            <a:r>
              <a:rPr lang="en-US" dirty="0"/>
              <a:t>(This</a:t>
            </a:r>
            <a:r>
              <a:rPr lang="en-US" baseline="0" dirty="0"/>
              <a:t> history includes a picture of the arcade machine’s diagnostic menu</a:t>
            </a:r>
            <a:r>
              <a:rPr lang="en-US" dirty="0"/>
              <a:t>)</a:t>
            </a:r>
          </a:p>
          <a:p>
            <a:pPr marL="0" indent="0">
              <a:buFont typeface="Arial" panose="020B0604020202020204" pitchFamily="34" charset="0"/>
              <a:buNone/>
            </a:pPr>
            <a:r>
              <a:rPr lang="en-US" dirty="0"/>
              <a:t>http://www.denofgeek.us/games/mortal-kombat/244423/mortal-kombat-x-a-look-at-ermac</a:t>
            </a:r>
          </a:p>
          <a:p>
            <a:pPr marL="0" indent="0">
              <a:buFont typeface="Arial" panose="020B0604020202020204" pitchFamily="34" charset="0"/>
              <a:buNone/>
            </a:pPr>
            <a:r>
              <a:rPr lang="en-US" dirty="0"/>
              <a:t>(This is a link directly to the picture of the arcade </a:t>
            </a:r>
            <a:r>
              <a:rPr lang="en-US"/>
              <a:t>machine’s diagnostic menu)</a:t>
            </a:r>
            <a:endParaRPr lang="en-US" dirty="0"/>
          </a:p>
          <a:p>
            <a:pPr marL="0" indent="0">
              <a:buFont typeface="Arial" panose="020B0604020202020204" pitchFamily="34" charset="0"/>
              <a:buNone/>
            </a:pPr>
            <a:r>
              <a:rPr lang="en-US" dirty="0"/>
              <a:t>http://cdn3.denofgeek.us/sites/denofgeekus/files/styles/insert_main_wide_image/public/ermacaudit.jpg?itok=k310F38r</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29</a:t>
            </a:fld>
            <a:endParaRPr lang="en-US" dirty="0"/>
          </a:p>
        </p:txBody>
      </p:sp>
    </p:spTree>
    <p:extLst>
      <p:ext uri="{BB962C8B-B14F-4D97-AF65-F5344CB8AC3E}">
        <p14:creationId xmlns:p14="http://schemas.microsoft.com/office/powerpoint/2010/main" val="2570229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The</a:t>
            </a:r>
            <a:r>
              <a:rPr lang="en-US" baseline="0" dirty="0"/>
              <a:t> three “# Operator” examples are merely that… examples.  Many of the other preprocessing directives include BAD and GOOD code as how-to vignettes.  That is because the student has already been exposed to the other preprocessing directives.  The # Operator, however, is new to the student.  The following slides only include examples and common uses.  There are no don’t-try-this-at-home examples like there are, for example, in #define and #</a:t>
            </a:r>
            <a:r>
              <a:rPr lang="en-US" baseline="0" dirty="0" err="1"/>
              <a:t>undef</a:t>
            </a:r>
            <a:r>
              <a:rPr lang="en-US" baseline="0" dirty="0"/>
              <a:t>.</a:t>
            </a:r>
          </a:p>
          <a:p>
            <a:endParaRPr lang="en-US" dirty="0"/>
          </a:p>
          <a:p>
            <a:r>
              <a:rPr lang="en-US" dirty="0"/>
              <a:t>Step 1:  Talk to the students about what happens in this</a:t>
            </a:r>
            <a:r>
              <a:rPr lang="en-US" baseline="0" dirty="0"/>
              <a:t> code while relating the fact that the C preprocessor wraps # Operator tokens in quotes.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r>
              <a:rPr lang="en-US" baseline="0" dirty="0"/>
              <a:t> </a:t>
            </a:r>
          </a:p>
          <a:p>
            <a:r>
              <a:rPr lang="en-US" baseline="0" dirty="0"/>
              <a:t>NOTE 2:  The author of this slide can not think of a </a:t>
            </a:r>
            <a:r>
              <a:rPr lang="en-US" u="sng" baseline="0" dirty="0"/>
              <a:t>realistic</a:t>
            </a:r>
            <a:r>
              <a:rPr lang="en-US" baseline="0" dirty="0"/>
              <a:t> example of why a programmer would want to write a MACRO to “</a:t>
            </a:r>
            <a:r>
              <a:rPr lang="en-US" baseline="0" dirty="0" err="1"/>
              <a:t>stringize</a:t>
            </a:r>
            <a:r>
              <a:rPr lang="en-US" baseline="0" dirty="0"/>
              <a:t>” a token prior to compilation, which would be the only reason to use a “</a:t>
            </a:r>
            <a:r>
              <a:rPr lang="en-US" baseline="0" dirty="0" err="1"/>
              <a:t>stringize</a:t>
            </a:r>
            <a:r>
              <a:rPr lang="en-US" baseline="0" dirty="0"/>
              <a:t>” MACRO.</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30</a:t>
            </a:fld>
            <a:endParaRPr lang="en-US" dirty="0"/>
          </a:p>
        </p:txBody>
      </p:sp>
    </p:spTree>
    <p:extLst>
      <p:ext uri="{BB962C8B-B14F-4D97-AF65-F5344CB8AC3E}">
        <p14:creationId xmlns:p14="http://schemas.microsoft.com/office/powerpoint/2010/main" val="3689650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a:t>
            </a:r>
            <a:r>
              <a:rPr lang="en-US" baseline="0" dirty="0"/>
              <a:t> ## Operator cannot be the first or last token in the macro definition</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31</a:t>
            </a:fld>
            <a:endParaRPr lang="en-US" dirty="0"/>
          </a:p>
        </p:txBody>
      </p:sp>
    </p:spTree>
    <p:extLst>
      <p:ext uri="{BB962C8B-B14F-4D97-AF65-F5344CB8AC3E}">
        <p14:creationId xmlns:p14="http://schemas.microsoft.com/office/powerpoint/2010/main" val="1106716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The author of this objective had difficulty locating</a:t>
            </a:r>
            <a:r>
              <a:rPr lang="en-US" baseline="0" dirty="0"/>
              <a:t> useful examples of the double-hash operator.  It appears as if the main use of the double-hash operator is a mild timesaver in some situations.  The only *real* use of understanding this preprocessor directive is that the students will eventually run across it in code.</a:t>
            </a:r>
            <a:endParaRPr lang="en-US" dirty="0"/>
          </a:p>
          <a:p>
            <a:r>
              <a:rPr lang="en-US" dirty="0"/>
              <a:t>NOTE 2:  The</a:t>
            </a:r>
            <a:r>
              <a:rPr lang="en-US" baseline="0" dirty="0"/>
              <a:t> ## Operator cannot be the first or last token in the macro definition.</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32</a:t>
            </a:fld>
            <a:endParaRPr lang="en-US" dirty="0"/>
          </a:p>
        </p:txBody>
      </p:sp>
    </p:spTree>
    <p:extLst>
      <p:ext uri="{BB962C8B-B14F-4D97-AF65-F5344CB8AC3E}">
        <p14:creationId xmlns:p14="http://schemas.microsoft.com/office/powerpoint/2010/main" val="3390229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One of the reasons this preprocessor</a:t>
            </a:r>
            <a:r>
              <a:rPr lang="en-US" baseline="0" dirty="0"/>
              <a:t> directive can be buggy or dangerous is this… Extra levels of indirection are necessary for these # and ## macros to work in all cases.  One case in which an extra level of indirection is necessary is when you pass a MACRO as a token.  Of course, this all depends on the preprocessor you’re using.  The author of this objective has verified this output on Microsoft’s C/C++ Optimizing Compiler Version 18.00.40629 for x86.</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33</a:t>
            </a:fld>
            <a:endParaRPr lang="en-US" dirty="0"/>
          </a:p>
        </p:txBody>
      </p:sp>
    </p:spTree>
    <p:extLst>
      <p:ext uri="{BB962C8B-B14F-4D97-AF65-F5344CB8AC3E}">
        <p14:creationId xmlns:p14="http://schemas.microsoft.com/office/powerpoint/2010/main" val="3722840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This API header is a good, if inexplicable, implemented</a:t>
            </a:r>
            <a:r>
              <a:rPr lang="en-US" baseline="0" dirty="0"/>
              <a:t> </a:t>
            </a:r>
            <a:r>
              <a:rPr lang="en-US" dirty="0"/>
              <a:t>example of both</a:t>
            </a:r>
            <a:r>
              <a:rPr lang="en-US" baseline="0" dirty="0"/>
              <a:t> the double hash operator *and* the fact that extra levels of indirection (see previous notes).  ZEND_FN prepends “name” with “</a:t>
            </a:r>
            <a:r>
              <a:rPr lang="en-US" baseline="0" dirty="0" err="1"/>
              <a:t>zif</a:t>
            </a:r>
            <a:r>
              <a:rPr lang="en-US" baseline="0" dirty="0"/>
              <a:t>_”.  This snippet is also a good example of necessary indirection.  ZEND_FUNCTION is defined with a MACRO as a parameter so it is also defined with a level of indirection (ZEND_NAMED_FUNCTION).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2:  The author of this objective does not know and can not conjecture as to why this header utilizes the ## Operator to prepend names with </a:t>
            </a:r>
            <a:r>
              <a:rPr lang="en-US" baseline="0" dirty="0" err="1"/>
              <a:t>Zend</a:t>
            </a:r>
            <a:r>
              <a:rPr lang="en-US" baseline="0" dirty="0"/>
              <a:t>-style conventions.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3:  There is no build-animation for this slide.  Also, there is no example code associated with this example.  This is merely a static slide.  Just talk through using the double hash operator to prepend text using this header excerpt as an example.  Also, take the opportunity to discuss the necessity of indirection so that these macros will function in all cases (most importantly, function with macros).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Source:  http://www.opensource.apple.com/source/apache_mod_php/apache_mod_php-7/php/Zend/zend_API.h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34</a:t>
            </a:fld>
            <a:endParaRPr lang="en-US" dirty="0"/>
          </a:p>
        </p:txBody>
      </p:sp>
    </p:spTree>
    <p:extLst>
      <p:ext uri="{BB962C8B-B14F-4D97-AF65-F5344CB8AC3E}">
        <p14:creationId xmlns:p14="http://schemas.microsoft.com/office/powerpoint/2010/main" val="259836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Slideshow presentations will no</a:t>
            </a:r>
            <a:r>
              <a:rPr lang="en-US" baseline="0" dirty="0"/>
              <a:t> longer include full code examples because of limited space.  Code “shell” is presented here.  From here on out, only stub code will be presented on slideshows.  Actual on-screen instructor examples of code in an IDE or text editor should be full and complete.  Necessary additions to this code “shell” should be included along with the stub code as a modification to the “shell”.  Emphasis should be placed on return codes.</a:t>
            </a:r>
          </a:p>
          <a:p>
            <a:endParaRPr lang="en-US" baseline="0" dirty="0"/>
          </a:p>
          <a:p>
            <a:r>
              <a:rPr lang="en-US" baseline="0" dirty="0"/>
              <a:t>Many of the macro examples included in this objective are contrived and the work they accomplish, arguably, would best be served as code instead of macros.  Many examples included in this objective are taken from real sources (see: </a:t>
            </a:r>
            <a:r>
              <a:rPr lang="en-US" baseline="0" dirty="0" err="1"/>
              <a:t>Zend</a:t>
            </a:r>
            <a:r>
              <a:rPr lang="en-US" baseline="0" dirty="0"/>
              <a:t> header, </a:t>
            </a:r>
            <a:r>
              <a:rPr lang="en-US" baseline="0" dirty="0" err="1"/>
              <a:t>stdio.h</a:t>
            </a:r>
            <a:r>
              <a:rPr lang="en-US" baseline="0" dirty="0"/>
              <a:t>, </a:t>
            </a:r>
            <a:r>
              <a:rPr lang="en-US" baseline="0" dirty="0" err="1"/>
              <a:t>stackoverflow</a:t>
            </a:r>
            <a:r>
              <a:rPr lang="en-US" baseline="0" dirty="0"/>
              <a:t> examples).  It is possible the students may never be called upon to write or utilize preprocessor directives more advanced than #including a header, #defining a constant, or writing header guards (see: </a:t>
            </a:r>
            <a:r>
              <a:rPr lang="en-US" baseline="0" dirty="0" err="1"/>
              <a:t>ifdef</a:t>
            </a:r>
            <a:r>
              <a:rPr lang="en-US" baseline="0" dirty="0"/>
              <a:t>/define).  While this may be true, it is likely they will need to read/understand/adapt/utilize source code/header files/header source code that *does* utilize advanced macros.</a:t>
            </a:r>
          </a:p>
          <a:p>
            <a:endParaRPr lang="en-US" baseline="0" dirty="0"/>
          </a:p>
          <a:p>
            <a:r>
              <a:rPr lang="en-US" dirty="0"/>
              <a:t>http://stackoverflow.com/questions/204476/what-should-main-return-in-c-and-c</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28104419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This is the students</a:t>
            </a:r>
            <a:r>
              <a:rPr lang="en-US" baseline="0" dirty="0"/>
              <a:t> first exposure to a </a:t>
            </a:r>
            <a:r>
              <a:rPr lang="en-US" baseline="0" dirty="0" err="1"/>
              <a:t>struct</a:t>
            </a:r>
            <a:r>
              <a:rPr lang="en-US" baseline="0" dirty="0"/>
              <a:t>.  It is very simple and very short.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2:  The idea behind these macros is to simplify the definition of the </a:t>
            </a:r>
            <a:r>
              <a:rPr lang="en-US" baseline="0" dirty="0" err="1"/>
              <a:t>struct</a:t>
            </a:r>
            <a:r>
              <a:rPr lang="en-US" baseline="0" dirty="0"/>
              <a:t> members.  The names of the members were purposely made long to illustrate the benefit of a macro to shortcut lengthy names.  Sometimes, as programmers, we are made to adapt to someone else’s code (good, bad, or indifferent).  Sometimes, self-documenting code and get out of control (as indicated by this example).  Declaring and defining multiple </a:t>
            </a:r>
            <a:r>
              <a:rPr lang="en-US" baseline="0" dirty="0" err="1"/>
              <a:t>PeopleAtWork</a:t>
            </a:r>
            <a:r>
              <a:rPr lang="en-US" baseline="0" dirty="0"/>
              <a:t> objects would normally take a lot of mind-numbing copy/paste/updating.  Instead, preprocessor directives (to include the double hash operator) can be utilized to aid the programmer.  It may not seem like much of a time saver here since we only have one </a:t>
            </a:r>
            <a:r>
              <a:rPr lang="en-US" baseline="0" dirty="0" err="1"/>
              <a:t>PeopleAtWork</a:t>
            </a:r>
            <a:r>
              <a:rPr lang="en-US" baseline="0" dirty="0"/>
              <a:t> object (hark) but it would be a big time saver were there 10 or 20 </a:t>
            </a:r>
            <a:r>
              <a:rPr lang="en-US" baseline="0" dirty="0" err="1"/>
              <a:t>PeopleAtWork</a:t>
            </a:r>
            <a:r>
              <a:rPr lang="en-US" baseline="0" dirty="0"/>
              <a:t> objects we had to hard code in.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35</a:t>
            </a:fld>
            <a:endParaRPr lang="en-US" dirty="0"/>
          </a:p>
        </p:txBody>
      </p:sp>
    </p:spTree>
    <p:extLst>
      <p:ext uri="{BB962C8B-B14F-4D97-AF65-F5344CB8AC3E}">
        <p14:creationId xmlns:p14="http://schemas.microsoft.com/office/powerpoint/2010/main" val="4026040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The</a:t>
            </a:r>
            <a:r>
              <a:rPr lang="en-US" baseline="0" dirty="0"/>
              <a:t> three “# Operator” examples are merely that… examples.  Many of the other preprocessing directives include BAD and GOOD code as how-to vignettes.  That is because the student has already been exposed to the other preprocessing directives.  The # Operator, however, is new to the student.  The following slides only include examples and common uses.  There are no don’t-try-this-at-home examples like there are, for example, in #define and #</a:t>
            </a:r>
            <a:r>
              <a:rPr lang="en-US" baseline="0" dirty="0" err="1"/>
              <a:t>undef</a:t>
            </a:r>
            <a:r>
              <a:rPr lang="en-US" baseline="0" dirty="0"/>
              <a:t>.</a:t>
            </a:r>
          </a:p>
          <a:p>
            <a:endParaRPr lang="en-US" dirty="0"/>
          </a:p>
          <a:p>
            <a:r>
              <a:rPr lang="en-US" dirty="0"/>
              <a:t>Step 1:  Talk to the students about what happens in this</a:t>
            </a:r>
            <a:r>
              <a:rPr lang="en-US" baseline="0" dirty="0"/>
              <a:t> code while relating the fact that the C preprocessor wraps # Operator tokens in quotes.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r>
              <a:rPr lang="en-US" baseline="0" dirty="0"/>
              <a:t> </a:t>
            </a:r>
          </a:p>
          <a:p>
            <a:r>
              <a:rPr lang="en-US" baseline="0" dirty="0"/>
              <a:t>NOTE 2:  The author of this slide can not think of a </a:t>
            </a:r>
            <a:r>
              <a:rPr lang="en-US" u="sng" baseline="0" dirty="0"/>
              <a:t>realistic</a:t>
            </a:r>
            <a:r>
              <a:rPr lang="en-US" baseline="0" dirty="0"/>
              <a:t> example of why a programmer would want to write a MACRO to “</a:t>
            </a:r>
            <a:r>
              <a:rPr lang="en-US" baseline="0" dirty="0" err="1"/>
              <a:t>stringize</a:t>
            </a:r>
            <a:r>
              <a:rPr lang="en-US" baseline="0" dirty="0"/>
              <a:t>” a token prior to compilation, which would be the only reason to use a “</a:t>
            </a:r>
            <a:r>
              <a:rPr lang="en-US" baseline="0" dirty="0" err="1"/>
              <a:t>stringize</a:t>
            </a:r>
            <a:r>
              <a:rPr lang="en-US" baseline="0" dirty="0"/>
              <a:t>” MACRO.</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36</a:t>
            </a:fld>
            <a:endParaRPr lang="en-US" dirty="0"/>
          </a:p>
        </p:txBody>
      </p:sp>
    </p:spTree>
    <p:extLst>
      <p:ext uri="{BB962C8B-B14F-4D97-AF65-F5344CB8AC3E}">
        <p14:creationId xmlns:p14="http://schemas.microsoft.com/office/powerpoint/2010/main" val="2822339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possible uses of #</a:t>
            </a:r>
            <a:r>
              <a:rPr lang="en-US" baseline="0" dirty="0" err="1"/>
              <a:t>undef</a:t>
            </a:r>
            <a:r>
              <a:rPr lang="en-US" baseline="0" dirty="0"/>
              <a:t>.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warnings from the preprocessor</a:t>
            </a:r>
          </a:p>
          <a:p>
            <a:r>
              <a:rPr lang="en-US" baseline="0" dirty="0"/>
              <a:t>Step 4:  Click next once and discuss the output of this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5:  Discuss</a:t>
            </a:r>
            <a:r>
              <a:rPr lang="en-US" baseline="0" dirty="0"/>
              <a:t> how to fix this code before moving on to the “good” solution</a:t>
            </a:r>
          </a:p>
          <a:p>
            <a:endParaRPr lang="en-US" dirty="0"/>
          </a:p>
          <a:p>
            <a:r>
              <a:rPr lang="en-US" dirty="0"/>
              <a:t>NOTE:  Evidence</a:t>
            </a:r>
            <a:r>
              <a:rPr lang="en-US" baseline="0" dirty="0"/>
              <a:t> indicates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38</a:t>
            </a:fld>
            <a:endParaRPr lang="en-US" dirty="0"/>
          </a:p>
        </p:txBody>
      </p:sp>
    </p:spTree>
    <p:extLst>
      <p:ext uri="{BB962C8B-B14F-4D97-AF65-F5344CB8AC3E}">
        <p14:creationId xmlns:p14="http://schemas.microsoft.com/office/powerpoint/2010/main" val="3119896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possible uses of #</a:t>
            </a:r>
            <a:r>
              <a:rPr lang="en-US" baseline="0" dirty="0" err="1"/>
              <a:t>undef</a:t>
            </a:r>
            <a:r>
              <a:rPr lang="en-US" baseline="0" dirty="0"/>
              <a:t>.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why there are no warnings from the preprocessor</a:t>
            </a:r>
          </a:p>
          <a:p>
            <a:r>
              <a:rPr lang="en-US" baseline="0" dirty="0"/>
              <a:t>Step 4:  Click next once and discuss the output of this code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39</a:t>
            </a:fld>
            <a:endParaRPr lang="en-US" dirty="0"/>
          </a:p>
        </p:txBody>
      </p:sp>
    </p:spTree>
    <p:extLst>
      <p:ext uri="{BB962C8B-B14F-4D97-AF65-F5344CB8AC3E}">
        <p14:creationId xmlns:p14="http://schemas.microsoft.com/office/powerpoint/2010/main" val="3190391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required preprocessor directives.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40</a:t>
            </a:fld>
            <a:endParaRPr lang="en-US" dirty="0"/>
          </a:p>
        </p:txBody>
      </p:sp>
    </p:spTree>
    <p:extLst>
      <p:ext uri="{BB962C8B-B14F-4D97-AF65-F5344CB8AC3E}">
        <p14:creationId xmlns:p14="http://schemas.microsoft.com/office/powerpoint/2010/main" val="2740808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The intent of this exercise is to nest a</a:t>
            </a:r>
            <a:r>
              <a:rPr lang="en-US" baseline="0" dirty="0">
                <a:latin typeface="Courier New" panose="02070309020205020404" pitchFamily="49" charset="0"/>
                <a:cs typeface="Courier New" panose="02070309020205020404" pitchFamily="49" charset="0"/>
              </a:rPr>
              <a:t> ## operator macro (PASTE) inside a # operator macro (WRAP).</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41</a:t>
            </a:fld>
            <a:endParaRPr lang="en-US" dirty="0"/>
          </a:p>
        </p:txBody>
      </p:sp>
    </p:spTree>
    <p:extLst>
      <p:ext uri="{BB962C8B-B14F-4D97-AF65-F5344CB8AC3E}">
        <p14:creationId xmlns:p14="http://schemas.microsoft.com/office/powerpoint/2010/main" val="3001194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At</a:t>
            </a:r>
            <a:r>
              <a:rPr lang="en-US" baseline="0" dirty="0"/>
              <a:t> this point in the course, the students have seen multiple examples of #</a:t>
            </a:r>
            <a:r>
              <a:rPr lang="en-US" baseline="0" dirty="0" err="1"/>
              <a:t>ifdef</a:t>
            </a:r>
            <a:r>
              <a:rPr lang="en-US" baseline="0" dirty="0"/>
              <a:t>, #</a:t>
            </a:r>
            <a:r>
              <a:rPr lang="en-US" baseline="0" dirty="0" err="1"/>
              <a:t>ifndef</a:t>
            </a:r>
            <a:r>
              <a:rPr lang="en-US" baseline="0" dirty="0"/>
              <a:t> and related #</a:t>
            </a:r>
            <a:r>
              <a:rPr lang="en-US" baseline="0" dirty="0" err="1"/>
              <a:t>endifs</a:t>
            </a:r>
            <a:r>
              <a:rPr lang="en-US" baseline="0" dirty="0"/>
              <a:t>.  The course C coding standard requires header guards (e.g., #</a:t>
            </a:r>
            <a:r>
              <a:rPr lang="en-US" baseline="0" dirty="0" err="1"/>
              <a:t>ifndef</a:t>
            </a:r>
            <a:r>
              <a:rPr lang="en-US" baseline="0" dirty="0"/>
              <a:t>…#</a:t>
            </a:r>
            <a:r>
              <a:rPr lang="en-US" baseline="0" dirty="0" err="1"/>
              <a:t>endif</a:t>
            </a:r>
            <a:r>
              <a:rPr lang="en-US" baseline="0" dirty="0"/>
              <a:t>).  Much of the instructor testing code utilizes to #</a:t>
            </a:r>
            <a:r>
              <a:rPr lang="en-US" baseline="0" dirty="0" err="1"/>
              <a:t>ifdefs</a:t>
            </a:r>
            <a:r>
              <a:rPr lang="en-US" baseline="0" dirty="0"/>
              <a:t> to dynamically debug student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42</a:t>
            </a:fld>
            <a:endParaRPr lang="en-US" dirty="0"/>
          </a:p>
        </p:txBody>
      </p:sp>
    </p:spTree>
    <p:extLst>
      <p:ext uri="{BB962C8B-B14F-4D97-AF65-F5344CB8AC3E}">
        <p14:creationId xmlns:p14="http://schemas.microsoft.com/office/powerpoint/2010/main" val="24581695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At</a:t>
            </a:r>
            <a:r>
              <a:rPr lang="en-US" baseline="0" dirty="0"/>
              <a:t> this point in the course, the students have seen multiple examples of #</a:t>
            </a:r>
            <a:r>
              <a:rPr lang="en-US" baseline="0" dirty="0" err="1"/>
              <a:t>ifdef</a:t>
            </a:r>
            <a:r>
              <a:rPr lang="en-US" baseline="0" dirty="0"/>
              <a:t>, #</a:t>
            </a:r>
            <a:r>
              <a:rPr lang="en-US" baseline="0" dirty="0" err="1"/>
              <a:t>ifndef</a:t>
            </a:r>
            <a:r>
              <a:rPr lang="en-US" baseline="0" dirty="0"/>
              <a:t> and related #</a:t>
            </a:r>
            <a:r>
              <a:rPr lang="en-US" baseline="0" dirty="0" err="1"/>
              <a:t>endifs</a:t>
            </a:r>
            <a:r>
              <a:rPr lang="en-US" baseline="0" dirty="0"/>
              <a:t>.  The course C coding standard requires header guards (e.g., #</a:t>
            </a:r>
            <a:r>
              <a:rPr lang="en-US" baseline="0" dirty="0" err="1"/>
              <a:t>ifndef</a:t>
            </a:r>
            <a:r>
              <a:rPr lang="en-US" baseline="0" dirty="0"/>
              <a:t>…#</a:t>
            </a:r>
            <a:r>
              <a:rPr lang="en-US" baseline="0" dirty="0" err="1"/>
              <a:t>endif</a:t>
            </a:r>
            <a:r>
              <a:rPr lang="en-US" baseline="0" dirty="0"/>
              <a:t>).  Much of the instructor testing code utilizes to #</a:t>
            </a:r>
            <a:r>
              <a:rPr lang="en-US" baseline="0" dirty="0" err="1"/>
              <a:t>ifdefs</a:t>
            </a:r>
            <a:r>
              <a:rPr lang="en-US" baseline="0" dirty="0"/>
              <a:t> to dynamically debug student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43</a:t>
            </a:fld>
            <a:endParaRPr lang="en-US" dirty="0"/>
          </a:p>
        </p:txBody>
      </p:sp>
    </p:spTree>
    <p:extLst>
      <p:ext uri="{BB962C8B-B14F-4D97-AF65-F5344CB8AC3E}">
        <p14:creationId xmlns:p14="http://schemas.microsoft.com/office/powerpoint/2010/main" val="3566878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It is generally more readable,</a:t>
            </a:r>
            <a:r>
              <a:rPr lang="en-US" baseline="0" dirty="0"/>
              <a:t> and common, to use #</a:t>
            </a:r>
            <a:r>
              <a:rPr lang="en-US" baseline="0" dirty="0" err="1"/>
              <a:t>ifdef</a:t>
            </a:r>
            <a:r>
              <a:rPr lang="en-US" baseline="0" dirty="0"/>
              <a:t> and #</a:t>
            </a:r>
            <a:r>
              <a:rPr lang="en-US" baseline="0" dirty="0" err="1"/>
              <a:t>ifndef</a:t>
            </a:r>
            <a:r>
              <a:rPr lang="en-US" baseline="0" dirty="0"/>
              <a:t> instead of #if defined() and #if !defined(), respectively.  Even so, #if defined(name) is mixed in with #</a:t>
            </a:r>
            <a:r>
              <a:rPr lang="en-US" baseline="0" dirty="0" err="1"/>
              <a:t>ifdef</a:t>
            </a:r>
            <a:r>
              <a:rPr lang="en-US" baseline="0" dirty="0"/>
              <a:t>(name) in standard template library header files.  Example:  </a:t>
            </a:r>
            <a:r>
              <a:rPr lang="en-US" baseline="0" dirty="0" err="1"/>
              <a:t>stdio.h</a:t>
            </a:r>
            <a:r>
              <a:rPr lang="en-US" baseline="0" dirty="0"/>
              <a:t> (http://www2.hs-fulda.de/~klingebiel/c-stdlib/stdio.h.htm) has the following lines within the header:</a:t>
            </a:r>
          </a:p>
          <a:p>
            <a:endParaRPr lang="en-US" baseline="0" dirty="0"/>
          </a:p>
          <a:p>
            <a:r>
              <a:rPr lang="en-US" baseline="0" dirty="0"/>
              <a:t>#</a:t>
            </a:r>
            <a:r>
              <a:rPr lang="en-US" baseline="0" dirty="0" err="1"/>
              <a:t>ifdef</a:t>
            </a:r>
            <a:r>
              <a:rPr lang="en-US" baseline="0" dirty="0"/>
              <a:t> __STDC__</a:t>
            </a:r>
          </a:p>
          <a:p>
            <a:r>
              <a:rPr lang="en-US" baseline="0" dirty="0"/>
              <a:t>…but also uses…</a:t>
            </a:r>
          </a:p>
          <a:p>
            <a:r>
              <a:rPr lang="en-US" baseline="0" dirty="0"/>
              <a:t>#if defined(__STDC__)</a:t>
            </a:r>
          </a:p>
          <a:p>
            <a:endParaRPr lang="en-US" baseline="0" dirty="0"/>
          </a:p>
          <a:p>
            <a:r>
              <a:rPr lang="en-US" baseline="0" dirty="0"/>
              <a:t>The author of this objective has no reasonable explanation for the non-standardized nature of the </a:t>
            </a:r>
            <a:r>
              <a:rPr lang="en-US" baseline="0" dirty="0" err="1"/>
              <a:t>stdio</a:t>
            </a:r>
            <a:r>
              <a:rPr lang="en-US" baseline="0" dirty="0"/>
              <a:t> header.  In this specific example, “#</a:t>
            </a:r>
            <a:r>
              <a:rPr lang="en-US" baseline="0" dirty="0" err="1"/>
              <a:t>ifdef</a:t>
            </a:r>
            <a:r>
              <a:rPr lang="en-US" baseline="0" dirty="0"/>
              <a:t> __STDC__” is the same as “#if defined(__STDC__)”</a:t>
            </a:r>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44</a:t>
            </a:fld>
            <a:endParaRPr lang="en-US" dirty="0"/>
          </a:p>
        </p:txBody>
      </p:sp>
    </p:spTree>
    <p:extLst>
      <p:ext uri="{BB962C8B-B14F-4D97-AF65-F5344CB8AC3E}">
        <p14:creationId xmlns:p14="http://schemas.microsoft.com/office/powerpoint/2010/main" val="3124391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45</a:t>
            </a:fld>
            <a:endParaRPr lang="en-US" dirty="0"/>
          </a:p>
        </p:txBody>
      </p:sp>
    </p:spTree>
    <p:extLst>
      <p:ext uri="{BB962C8B-B14F-4D97-AF65-F5344CB8AC3E}">
        <p14:creationId xmlns:p14="http://schemas.microsoft.com/office/powerpoint/2010/main" val="209298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students should already</a:t>
            </a:r>
            <a:r>
              <a:rPr lang="en-US" baseline="0" dirty="0"/>
              <a:t> be familiar with common uses of #include.  #include has appeared multiple times in the stub code and instructor code up to this point.  This slide merely provides some formalized details on #include in addition to common pitfalls and best practices when utilizing #include.</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257878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46</a:t>
            </a:fld>
            <a:endParaRPr lang="en-US" dirty="0"/>
          </a:p>
        </p:txBody>
      </p:sp>
    </p:spTree>
    <p:extLst>
      <p:ext uri="{BB962C8B-B14F-4D97-AF65-F5344CB8AC3E}">
        <p14:creationId xmlns:p14="http://schemas.microsoft.com/office/powerpoint/2010/main" val="28860123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These preprocessor directives all look for macros defined by the compiler based on the operating system.  They are not standardized</a:t>
            </a:r>
            <a:r>
              <a:rPr lang="en-US" baseline="0" dirty="0"/>
              <a:t> but the source (see: NOTE 2) of these macros takes care to indicate which macros are most commonly used.</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2:   These</a:t>
            </a:r>
            <a:r>
              <a:rPr lang="en-US" baseline="0" dirty="0"/>
              <a:t> macros were gleaned from </a:t>
            </a:r>
            <a:r>
              <a:rPr lang="en-US" dirty="0"/>
              <a:t>http://sourceforge.net/p/predef/wiki/OperatingSystems/ and tested in Visual Studio</a:t>
            </a:r>
            <a:r>
              <a:rPr lang="en-US" baseline="0" dirty="0"/>
              <a:t> 2013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3:  The purpose of OS independent code should be intuitively obvious to the casual observer.  For instance, there’s no common reason to #include </a:t>
            </a:r>
            <a:r>
              <a:rPr lang="en-US" baseline="0" dirty="0" err="1"/>
              <a:t>Windows.h</a:t>
            </a:r>
            <a:r>
              <a:rPr lang="en-US" baseline="0" dirty="0"/>
              <a:t> when you’re compiling with </a:t>
            </a:r>
            <a:r>
              <a:rPr lang="en-US" baseline="0" dirty="0" err="1"/>
              <a:t>gcc</a:t>
            </a:r>
            <a:r>
              <a:rPr lang="en-US" baseline="0" dirty="0"/>
              <a:t> on a Linux </a:t>
            </a:r>
            <a:r>
              <a:rPr lang="en-US" baseline="0" dirty="0" err="1"/>
              <a:t>distro</a:t>
            </a:r>
            <a:r>
              <a:rPr lang="en-US" baseline="0" dirty="0"/>
              <a: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47</a:t>
            </a:fld>
            <a:endParaRPr lang="en-US" dirty="0"/>
          </a:p>
        </p:txBody>
      </p:sp>
    </p:spTree>
    <p:extLst>
      <p:ext uri="{BB962C8B-B14F-4D97-AF65-F5344CB8AC3E}">
        <p14:creationId xmlns:p14="http://schemas.microsoft.com/office/powerpoint/2010/main" val="1618901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These preprocessor directives all look for macros defined by the compiler based on the operating system.  They are not standardized</a:t>
            </a:r>
            <a:r>
              <a:rPr lang="en-US" baseline="0" dirty="0"/>
              <a:t> but the source (see: NOTE 2) of these macros takes care to indicate which macros are most commonly used.</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2:   These</a:t>
            </a:r>
            <a:r>
              <a:rPr lang="en-US" baseline="0" dirty="0"/>
              <a:t> macros were gleaned from </a:t>
            </a:r>
            <a:r>
              <a:rPr lang="en-US" dirty="0"/>
              <a:t>http://sourceforge.net/p/predef/wiki/OperatingSystems/ and tested in Visual Studio</a:t>
            </a:r>
            <a:r>
              <a:rPr lang="en-US" baseline="0" dirty="0"/>
              <a:t> 2013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3:  The purpose of this OS independent code is to notify the programmer of the OS-specific macros that have been define.  The result of this code should be that the #defined macro name should be printed to </a:t>
            </a:r>
            <a:r>
              <a:rPr lang="en-US" baseline="0" dirty="0" err="1"/>
              <a:t>stdout</a:t>
            </a:r>
            <a:r>
              <a:rPr lang="en-US" baseline="0" dirty="0"/>
              <a:t> as a string.  Side Note:  This is a good example of why a programmer would *not* a level of indirection to help translate macro names into their #defined values.  In this example, we want to see the name of the actual macro, not the value it’s been #defined to.  A second level of indirection for WRAP() would likely print out “1” instead of the macro name “_WIN32”.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4:  A final “Unknown compiler!” is included as a catch-all in case none of these macros are #defined by the compiler.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48</a:t>
            </a:fld>
            <a:endParaRPr lang="en-US" dirty="0"/>
          </a:p>
        </p:txBody>
      </p:sp>
    </p:spTree>
    <p:extLst>
      <p:ext uri="{BB962C8B-B14F-4D97-AF65-F5344CB8AC3E}">
        <p14:creationId xmlns:p14="http://schemas.microsoft.com/office/powerpoint/2010/main" val="819054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49</a:t>
            </a:fld>
            <a:endParaRPr lang="en-US" dirty="0"/>
          </a:p>
        </p:txBody>
      </p:sp>
    </p:spTree>
    <p:extLst>
      <p:ext uri="{BB962C8B-B14F-4D97-AF65-F5344CB8AC3E}">
        <p14:creationId xmlns:p14="http://schemas.microsoft.com/office/powerpoint/2010/main" val="1462045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These preprocessor directives all look for macros defined by the compiler based on the operating system.  They are not standardized</a:t>
            </a:r>
            <a:r>
              <a:rPr lang="en-US" baseline="0" dirty="0"/>
              <a:t> but the source (see: NOTE 2) of these macros takes care to indicate which macros are most commonly used.</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2:   These</a:t>
            </a:r>
            <a:r>
              <a:rPr lang="en-US" baseline="0" dirty="0"/>
              <a:t> macros were gleaned from </a:t>
            </a:r>
            <a:r>
              <a:rPr lang="en-US" dirty="0"/>
              <a:t>http://sourceforge.net/p/predef/wiki/OperatingSystems/ and tested in Visual Studio</a:t>
            </a:r>
            <a:r>
              <a:rPr lang="en-US" baseline="0" dirty="0"/>
              <a:t> 2013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3:  The purpose of OS independent code should be intuitively obvious to the casual observer.  For instance, there’s no common reason to #include </a:t>
            </a:r>
            <a:r>
              <a:rPr lang="en-US" baseline="0" dirty="0" err="1"/>
              <a:t>Windows.h</a:t>
            </a:r>
            <a:r>
              <a:rPr lang="en-US" baseline="0" dirty="0"/>
              <a:t> when you’re compiling with </a:t>
            </a:r>
            <a:r>
              <a:rPr lang="en-US" baseline="0" dirty="0" err="1"/>
              <a:t>gcc</a:t>
            </a:r>
            <a:r>
              <a:rPr lang="en-US" baseline="0" dirty="0"/>
              <a:t> on a Linux </a:t>
            </a:r>
            <a:r>
              <a:rPr lang="en-US" baseline="0" dirty="0" err="1"/>
              <a:t>distro</a:t>
            </a:r>
            <a:r>
              <a:rPr lang="en-US" baseline="0" dirty="0"/>
              <a: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50</a:t>
            </a:fld>
            <a:endParaRPr lang="en-US" dirty="0"/>
          </a:p>
        </p:txBody>
      </p:sp>
    </p:spTree>
    <p:extLst>
      <p:ext uri="{BB962C8B-B14F-4D97-AF65-F5344CB8AC3E}">
        <p14:creationId xmlns:p14="http://schemas.microsoft.com/office/powerpoint/2010/main" val="1637334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These preprocessor directives all look for macros defined by the compiler based on the operating system.  They are not standardized</a:t>
            </a:r>
            <a:r>
              <a:rPr lang="en-US" baseline="0" dirty="0"/>
              <a:t> but the source (see: NOTE 2) of these macros takes care to indicate which macros are most commonly used.</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2:   These</a:t>
            </a:r>
            <a:r>
              <a:rPr lang="en-US" baseline="0" dirty="0"/>
              <a:t> macros were gleaned from </a:t>
            </a:r>
            <a:r>
              <a:rPr lang="en-US" dirty="0"/>
              <a:t>http://sourceforge.net/p/predef/wiki/OperatingSystems/ and tested in Visual Studio</a:t>
            </a:r>
            <a:r>
              <a:rPr lang="en-US" baseline="0" dirty="0"/>
              <a:t> 2013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3:  The purpose of this OS independent code is to notify the programmer of the OS-specific macros that have been define.  The result of this code should be that the #defined macro name should be printed to </a:t>
            </a:r>
            <a:r>
              <a:rPr lang="en-US" baseline="0" dirty="0" err="1"/>
              <a:t>stdout</a:t>
            </a:r>
            <a:r>
              <a:rPr lang="en-US" baseline="0" dirty="0"/>
              <a:t> as a string.  Side Note:  This is a good example of why a programmer would *not* a level of indirection to help translate macro names into their #defined values.  In this example, we want to see the name of the actual macro, not the value it’s been #defined to.  A second level of indirection for WRAP() would likely print out “1” instead of the macro name “_WIN32”.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4:  A final “Unknown compiler!” is included as a catch-all in case none of these macros are #defined by the compiler.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51</a:t>
            </a:fld>
            <a:endParaRPr lang="en-US" dirty="0"/>
          </a:p>
        </p:txBody>
      </p:sp>
    </p:spTree>
    <p:extLst>
      <p:ext uri="{BB962C8B-B14F-4D97-AF65-F5344CB8AC3E}">
        <p14:creationId xmlns:p14="http://schemas.microsoft.com/office/powerpoint/2010/main" val="2641788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At</a:t>
            </a:r>
            <a:r>
              <a:rPr lang="en-US" baseline="0" dirty="0"/>
              <a:t> this point in the course, the students have seen multiple examples of #</a:t>
            </a:r>
            <a:r>
              <a:rPr lang="en-US" baseline="0" dirty="0" err="1"/>
              <a:t>ifdef</a:t>
            </a:r>
            <a:r>
              <a:rPr lang="en-US" baseline="0" dirty="0"/>
              <a:t>, #</a:t>
            </a:r>
            <a:r>
              <a:rPr lang="en-US" baseline="0" dirty="0" err="1"/>
              <a:t>ifndef</a:t>
            </a:r>
            <a:r>
              <a:rPr lang="en-US" baseline="0" dirty="0"/>
              <a:t> and related #</a:t>
            </a:r>
            <a:r>
              <a:rPr lang="en-US" baseline="0" dirty="0" err="1"/>
              <a:t>endifs</a:t>
            </a:r>
            <a:r>
              <a:rPr lang="en-US" baseline="0" dirty="0"/>
              <a:t>.  The course C coding standard requires header guards (e.g., #</a:t>
            </a:r>
            <a:r>
              <a:rPr lang="en-US" baseline="0" dirty="0" err="1"/>
              <a:t>ifndef</a:t>
            </a:r>
            <a:r>
              <a:rPr lang="en-US" baseline="0" dirty="0"/>
              <a:t>…#</a:t>
            </a:r>
            <a:r>
              <a:rPr lang="en-US" baseline="0" dirty="0" err="1"/>
              <a:t>endif</a:t>
            </a:r>
            <a:r>
              <a:rPr lang="en-US" baseline="0" dirty="0"/>
              <a:t>).  Much of the instructor testing code utilizes to #</a:t>
            </a:r>
            <a:r>
              <a:rPr lang="en-US" baseline="0" dirty="0" err="1"/>
              <a:t>ifdefs</a:t>
            </a:r>
            <a:r>
              <a:rPr lang="en-US" baseline="0" dirty="0"/>
              <a:t> to dynamically debug student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52</a:t>
            </a:fld>
            <a:endParaRPr lang="en-US" dirty="0"/>
          </a:p>
        </p:txBody>
      </p:sp>
    </p:spTree>
    <p:extLst>
      <p:ext uri="{BB962C8B-B14F-4D97-AF65-F5344CB8AC3E}">
        <p14:creationId xmlns:p14="http://schemas.microsoft.com/office/powerpoint/2010/main" val="1404344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At</a:t>
            </a:r>
            <a:r>
              <a:rPr lang="en-US" baseline="0" dirty="0"/>
              <a:t> this point in the course, the students have seen multiple examples of #</a:t>
            </a:r>
            <a:r>
              <a:rPr lang="en-US" baseline="0" dirty="0" err="1"/>
              <a:t>ifdef</a:t>
            </a:r>
            <a:r>
              <a:rPr lang="en-US" baseline="0" dirty="0"/>
              <a:t>, #</a:t>
            </a:r>
            <a:r>
              <a:rPr lang="en-US" baseline="0" dirty="0" err="1"/>
              <a:t>ifndef</a:t>
            </a:r>
            <a:r>
              <a:rPr lang="en-US" baseline="0" dirty="0"/>
              <a:t> and related #</a:t>
            </a:r>
            <a:r>
              <a:rPr lang="en-US" baseline="0" dirty="0" err="1"/>
              <a:t>endifs</a:t>
            </a:r>
            <a:r>
              <a:rPr lang="en-US" baseline="0" dirty="0"/>
              <a:t>.  The course C coding standard requires header guards (e.g., #</a:t>
            </a:r>
            <a:r>
              <a:rPr lang="en-US" baseline="0" dirty="0" err="1"/>
              <a:t>ifndef</a:t>
            </a:r>
            <a:r>
              <a:rPr lang="en-US" baseline="0" dirty="0"/>
              <a:t>…#</a:t>
            </a:r>
            <a:r>
              <a:rPr lang="en-US" baseline="0" dirty="0" err="1"/>
              <a:t>endif</a:t>
            </a:r>
            <a:r>
              <a:rPr lang="en-US" baseline="0" dirty="0"/>
              <a:t>).  Much of the instructor testing code utilizes to #</a:t>
            </a:r>
            <a:r>
              <a:rPr lang="en-US" baseline="0" dirty="0" err="1"/>
              <a:t>ifdefs</a:t>
            </a:r>
            <a:r>
              <a:rPr lang="en-US" baseline="0" dirty="0"/>
              <a:t> to dynamically debug student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53</a:t>
            </a:fld>
            <a:endParaRPr lang="en-US" dirty="0"/>
          </a:p>
        </p:txBody>
      </p:sp>
    </p:spTree>
    <p:extLst>
      <p:ext uri="{BB962C8B-B14F-4D97-AF65-F5344CB8AC3E}">
        <p14:creationId xmlns:p14="http://schemas.microsoft.com/office/powerpoint/2010/main" val="36347842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Utilizing</a:t>
            </a:r>
            <a:r>
              <a:rPr lang="en-US" baseline="0" dirty="0"/>
              <a:t> </a:t>
            </a:r>
            <a:r>
              <a:rPr lang="en-US" baseline="0" dirty="0" err="1"/>
              <a:t>ifdefs</a:t>
            </a:r>
            <a:r>
              <a:rPr lang="en-US" baseline="0" dirty="0"/>
              <a:t>/</a:t>
            </a:r>
            <a:r>
              <a:rPr lang="en-US" baseline="0" dirty="0" err="1"/>
              <a:t>ifndefs</a:t>
            </a:r>
            <a:r>
              <a:rPr lang="en-US" baseline="0" dirty="0"/>
              <a:t> to conditionally compile debugging code can be done in many ways.  This particular version (1a) utilizes a programmer-defined preprocessor directive (DEBUG) to conditionally compile some debug-only macros (DEBUG_INT).  The </a:t>
            </a:r>
            <a:r>
              <a:rPr lang="en-US" baseline="0" dirty="0" err="1"/>
              <a:t>ifdef</a:t>
            </a:r>
            <a:r>
              <a:rPr lang="en-US" baseline="0" dirty="0"/>
              <a:t>/</a:t>
            </a:r>
            <a:r>
              <a:rPr lang="en-US" baseline="0" dirty="0" err="1"/>
              <a:t>endif</a:t>
            </a:r>
            <a:r>
              <a:rPr lang="en-US" baseline="0" dirty="0"/>
              <a:t> wrappers must also be used within main() to conditionally compile the actual use of the DEBUG_INT macro.  ‘</a:t>
            </a:r>
            <a:r>
              <a:rPr lang="en-US" baseline="0" dirty="0" err="1"/>
              <a:t>ifdef’ing</a:t>
            </a:r>
            <a:r>
              <a:rPr lang="en-US" baseline="0" dirty="0"/>
              <a:t> the statement in main() without the macro will cause a compiler error.  This is not an ideal inclusion because it’s cumbersome.  Every occurrence of DEBUG_INT in the main() must be wrapped by the appropriate </a:t>
            </a:r>
            <a:r>
              <a:rPr lang="en-US" baseline="0" dirty="0" err="1"/>
              <a:t>ifdef</a:t>
            </a:r>
            <a:r>
              <a:rPr lang="en-US" baseline="0" dirty="0"/>
              <a:t>/</a:t>
            </a:r>
            <a:r>
              <a:rPr lang="en-US" baseline="0" dirty="0" err="1"/>
              <a:t>endif</a:t>
            </a:r>
            <a:r>
              <a:rPr lang="en-US" baseline="0" dirty="0"/>
              <a:t> wrappers.  There are two more examples which will expand upon this idea.  Feel free to ask the students for ideas to improve upon this method.</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54</a:t>
            </a:fld>
            <a:endParaRPr lang="en-US" dirty="0"/>
          </a:p>
        </p:txBody>
      </p:sp>
    </p:spTree>
    <p:extLst>
      <p:ext uri="{BB962C8B-B14F-4D97-AF65-F5344CB8AC3E}">
        <p14:creationId xmlns:p14="http://schemas.microsoft.com/office/powerpoint/2010/main" val="3472783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Utilizing</a:t>
            </a:r>
            <a:r>
              <a:rPr lang="en-US" baseline="0" dirty="0"/>
              <a:t> </a:t>
            </a:r>
            <a:r>
              <a:rPr lang="en-US" baseline="0" dirty="0" err="1"/>
              <a:t>ifdefs</a:t>
            </a:r>
            <a:r>
              <a:rPr lang="en-US" baseline="0" dirty="0"/>
              <a:t>/</a:t>
            </a:r>
            <a:r>
              <a:rPr lang="en-US" baseline="0" dirty="0" err="1"/>
              <a:t>ifndefs</a:t>
            </a:r>
            <a:r>
              <a:rPr lang="en-US" baseline="0" dirty="0"/>
              <a:t> to conditionally compile debugging code can be done in many ways.  This particular version (1b) utilizes a compiler-defined preprocessor directive (_DEBUG) to conditionally compile some debug-only macros (DEBUG_INT).  The </a:t>
            </a:r>
            <a:r>
              <a:rPr lang="en-US" baseline="0" dirty="0" err="1"/>
              <a:t>ifdef</a:t>
            </a:r>
            <a:r>
              <a:rPr lang="en-US" baseline="0" dirty="0"/>
              <a:t>/</a:t>
            </a:r>
            <a:r>
              <a:rPr lang="en-US" baseline="0" dirty="0" err="1"/>
              <a:t>endif</a:t>
            </a:r>
            <a:r>
              <a:rPr lang="en-US" baseline="0" dirty="0"/>
              <a:t> wrappers must also be used within main() to conditionally compile the actual use of the DEBUG_INT macro.  ‘</a:t>
            </a:r>
            <a:r>
              <a:rPr lang="en-US" baseline="0" dirty="0" err="1"/>
              <a:t>ifdef’ing</a:t>
            </a:r>
            <a:r>
              <a:rPr lang="en-US" baseline="0" dirty="0"/>
              <a:t> the statement in main() without the macro will cause a compiler error.  This is not an ideal inclusion because it’s cumbersome.  Every occurrence of DEBUG_INT in the main() must be wrapped by the appropriate </a:t>
            </a:r>
            <a:r>
              <a:rPr lang="en-US" baseline="0" dirty="0" err="1"/>
              <a:t>ifdef</a:t>
            </a:r>
            <a:r>
              <a:rPr lang="en-US" baseline="0" dirty="0"/>
              <a:t>/</a:t>
            </a:r>
            <a:r>
              <a:rPr lang="en-US" baseline="0" dirty="0" err="1"/>
              <a:t>endif</a:t>
            </a:r>
            <a:r>
              <a:rPr lang="en-US" baseline="0" dirty="0"/>
              <a:t> wrappers.  There is one more examples which will expand upon this idea.  Feel free to ask the students for ideas to improve upon this method.</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55</a:t>
            </a:fld>
            <a:endParaRPr lang="en-US" dirty="0"/>
          </a:p>
        </p:txBody>
      </p:sp>
    </p:spTree>
    <p:extLst>
      <p:ext uri="{BB962C8B-B14F-4D97-AF65-F5344CB8AC3E}">
        <p14:creationId xmlns:p14="http://schemas.microsoft.com/office/powerpoint/2010/main" val="312435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students should already</a:t>
            </a:r>
            <a:r>
              <a:rPr lang="en-US" baseline="0" dirty="0"/>
              <a:t> be familiar with common uses of #include.  #include has appeared multiple times in the stub code and instructor code up to this point.  This slide merely provides some formalized details on #include in addition to common pitfalls and best practices when utilizing #include.</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23569184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Utilizing</a:t>
            </a:r>
            <a:r>
              <a:rPr lang="en-US" baseline="0" dirty="0"/>
              <a:t> </a:t>
            </a:r>
            <a:r>
              <a:rPr lang="en-US" baseline="0" dirty="0" err="1"/>
              <a:t>ifdefs</a:t>
            </a:r>
            <a:r>
              <a:rPr lang="en-US" baseline="0" dirty="0"/>
              <a:t>/</a:t>
            </a:r>
            <a:r>
              <a:rPr lang="en-US" baseline="0" dirty="0" err="1"/>
              <a:t>ifndefs</a:t>
            </a:r>
            <a:r>
              <a:rPr lang="en-US" baseline="0" dirty="0"/>
              <a:t> to conditionally compile debugging code can be done in many ways.  This particular version (1c) utilizes a compiler-defined preprocessor directive (_DEBUG) to conditionally compile some debug-only macros (DEBUG_INT).  This example is superior to the previous two because any macro inclusion in main() doesn’t need to be wrapped in </a:t>
            </a:r>
            <a:r>
              <a:rPr lang="en-US" baseline="0" dirty="0" err="1"/>
              <a:t>ifdef</a:t>
            </a:r>
            <a:r>
              <a:rPr lang="en-US" baseline="0" dirty="0"/>
              <a:t>/</a:t>
            </a:r>
            <a:r>
              <a:rPr lang="en-US" baseline="0" dirty="0" err="1"/>
              <a:t>endifs</a:t>
            </a:r>
            <a:r>
              <a:rPr lang="en-US" baseline="0" dirty="0"/>
              <a:t>.  All necessary conditional compilation is included in the original </a:t>
            </a:r>
            <a:r>
              <a:rPr lang="en-US" baseline="0" dirty="0" err="1"/>
              <a:t>ifdef</a:t>
            </a:r>
            <a:r>
              <a:rPr lang="en-US" baseline="0" dirty="0"/>
              <a:t> outside of main().  If _DEBUG, the compiler-define macro, is defined then DEBUG_INT is substituted with </a:t>
            </a:r>
            <a:r>
              <a:rPr lang="en-US" baseline="0" dirty="0" err="1"/>
              <a:t>printf</a:t>
            </a:r>
            <a:r>
              <a:rPr lang="en-US" baseline="0" dirty="0"/>
              <a:t>().  If _DEBUG is not defined (see: Release), then DEBUG_INT is substituted with the “nothing code” of a semi-colon… which does nothing.  This tactic effectively conditionally removes the DEBUG_INT macro from main() if _DEBUG is </a:t>
            </a:r>
            <a:r>
              <a:rPr lang="en-US" baseline="0" dirty="0" err="1"/>
              <a:t>ifndef</a:t>
            </a:r>
            <a:r>
              <a:rPr lang="en-US" baseline="0"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56</a:t>
            </a:fld>
            <a:endParaRPr lang="en-US" dirty="0"/>
          </a:p>
        </p:txBody>
      </p:sp>
    </p:spTree>
    <p:extLst>
      <p:ext uri="{BB962C8B-B14F-4D97-AF65-F5344CB8AC3E}">
        <p14:creationId xmlns:p14="http://schemas.microsoft.com/office/powerpoint/2010/main" val="16824958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The slide doesn’t answer the “why” of the #</a:t>
            </a:r>
            <a:r>
              <a:rPr lang="en-US" dirty="0" err="1"/>
              <a:t>undef</a:t>
            </a:r>
            <a:r>
              <a:rPr lang="en-US" dirty="0"/>
              <a:t>/#define</a:t>
            </a:r>
            <a:r>
              <a:rPr lang="en-US" baseline="0" dirty="0"/>
              <a:t> combo (let’s call that redefining something).  NULL is an “ok” example of redefining a macro.  Depending on your compiler, NULL could be #defined as any of the following: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#define NULL ((char *)0)	// It is possible that this is a legacy definition.  There are earlier version of C that did have void pointers or, if they did, it wasn’t part of the C Standard.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#define NULL ((void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#define NULL 0L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#define NULL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 a programmer, you may prefer one over the</a:t>
            </a:r>
            <a:r>
              <a:rPr lang="en-US" baseline="0" dirty="0"/>
              <a:t> other.  To take some of the guess work out of what NULL is #defined as, which may change depending on the order of your #includes and/or the compiler you’re using, you can redefine (#</a:t>
            </a:r>
            <a:r>
              <a:rPr lang="en-US" baseline="0" dirty="0" err="1"/>
              <a:t>undef</a:t>
            </a:r>
            <a:r>
              <a:rPr lang="en-US" baseline="0" dirty="0"/>
              <a:t>/#define) NULL as exactly what you want.  In the example above, the programmer is reasonably assured that NULL is now #defined as ((void *)0).</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57</a:t>
            </a:fld>
            <a:endParaRPr lang="en-US" dirty="0"/>
          </a:p>
        </p:txBody>
      </p:sp>
    </p:spTree>
    <p:extLst>
      <p:ext uri="{BB962C8B-B14F-4D97-AF65-F5344CB8AC3E}">
        <p14:creationId xmlns:p14="http://schemas.microsoft.com/office/powerpoint/2010/main" val="17916194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The students should be generally</a:t>
            </a:r>
            <a:r>
              <a:rPr lang="en-US" baseline="0" dirty="0"/>
              <a:t> familiar with “header guards” at this point but now is the time to discuss them in more depth.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(BAD)  A header file *without* header guards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Sometimes, header files get #included</a:t>
            </a:r>
            <a:r>
              <a:rPr lang="en-US" baseline="0" dirty="0"/>
              <a:t> twice (it happens) (Some header files #include other headers files).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this happens, ‘things’ get declared twice (because there’s no conditional check to see if they were already defined)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Best case scenario, you’ll only get compiler warnings (examples were given previously in this objective)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Worst case scenario, you get a compiler error (e.g., double declared </a:t>
            </a:r>
            <a:r>
              <a:rPr lang="en-US" baseline="0" dirty="0" err="1"/>
              <a:t>struct</a:t>
            </a:r>
            <a:r>
              <a:rPr lang="en-US" baseline="0" dirty="0"/>
              <a:t> or union)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Illustrate this scenario by #including a header file missing header guards twice.  Then, compile it from the CLI using cl.exe /P or cl.exe /E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(GOOD)  A header file *with* header guards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type of safety-conscious header files wraps all of its declaration in warm, safe </a:t>
            </a:r>
            <a:r>
              <a:rPr lang="en-US" baseline="0" dirty="0" err="1"/>
              <a:t>ifndef</a:t>
            </a:r>
            <a:r>
              <a:rPr lang="en-US" baseline="0" dirty="0"/>
              <a:t>/</a:t>
            </a:r>
            <a:r>
              <a:rPr lang="en-US" baseline="0" dirty="0" err="1"/>
              <a:t>endif</a:t>
            </a:r>
            <a:r>
              <a:rPr lang="en-US" baseline="0" dirty="0"/>
              <a:t> wrappers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Much like an “if” statement, the #</a:t>
            </a:r>
            <a:r>
              <a:rPr lang="en-US" baseline="0" dirty="0" err="1"/>
              <a:t>ifndef</a:t>
            </a:r>
            <a:r>
              <a:rPr lang="en-US" baseline="0" dirty="0"/>
              <a:t> preprocessor directive is a way to determine if this header has already been #included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the header’s macro (in this example, _MY_HEADER_) has already been defined, then the second #include will skip all of the header’s declarations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Otherwise, if the header’s macro is not already defined (in this example, _MY_HEADER_) then the preprocessor directives in the header will:</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Define that macro (in this example, _MY_HEADER_)</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#include all of the header’s declarations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58</a:t>
            </a:fld>
            <a:endParaRPr lang="en-US" dirty="0"/>
          </a:p>
        </p:txBody>
      </p:sp>
    </p:spTree>
    <p:extLst>
      <p:ext uri="{BB962C8B-B14F-4D97-AF65-F5344CB8AC3E}">
        <p14:creationId xmlns:p14="http://schemas.microsoft.com/office/powerpoint/2010/main" val="23849825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These preprocessor directives all look for macros defined by the compiler based on the operating system.  They are not standardized</a:t>
            </a:r>
            <a:r>
              <a:rPr lang="en-US" baseline="0" dirty="0"/>
              <a:t> but the source (see: NOTE 2) of these macros takes care to indicate which macros are most commonly used.</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2:   These</a:t>
            </a:r>
            <a:r>
              <a:rPr lang="en-US" baseline="0" dirty="0"/>
              <a:t> macros were gleaned from </a:t>
            </a:r>
            <a:r>
              <a:rPr lang="en-US" dirty="0"/>
              <a:t>http://sourceforge.net/p/predef/wiki/OperatingSystems/ and tested in Visual Studio</a:t>
            </a:r>
            <a:r>
              <a:rPr lang="en-US" baseline="0" dirty="0"/>
              <a:t> 2013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3:  The purpose of OS independent code should be intuitively obvious to the casual observer.  For instance, there’s no common reason to #include </a:t>
            </a:r>
            <a:r>
              <a:rPr lang="en-US" baseline="0" dirty="0" err="1"/>
              <a:t>Windows.h</a:t>
            </a:r>
            <a:r>
              <a:rPr lang="en-US" baseline="0" dirty="0"/>
              <a:t> when you’re compiling with </a:t>
            </a:r>
            <a:r>
              <a:rPr lang="en-US" baseline="0" dirty="0" err="1"/>
              <a:t>gcc</a:t>
            </a:r>
            <a:r>
              <a:rPr lang="en-US" baseline="0" dirty="0"/>
              <a:t> on a Linux </a:t>
            </a:r>
            <a:r>
              <a:rPr lang="en-US" baseline="0" dirty="0" err="1"/>
              <a:t>distro</a:t>
            </a:r>
            <a:r>
              <a:rPr lang="en-US" baseline="0" dirty="0"/>
              <a: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59</a:t>
            </a:fld>
            <a:endParaRPr lang="en-US" dirty="0"/>
          </a:p>
        </p:txBody>
      </p:sp>
    </p:spTree>
    <p:extLst>
      <p:ext uri="{BB962C8B-B14F-4D97-AF65-F5344CB8AC3E}">
        <p14:creationId xmlns:p14="http://schemas.microsoft.com/office/powerpoint/2010/main" val="11503865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1:  These preprocessor directives all look for macros defined by the compiler based on the operating system.  They are not standardized</a:t>
            </a:r>
            <a:r>
              <a:rPr lang="en-US" baseline="0" dirty="0"/>
              <a:t> but the source (see: NOTE 2) of these macros takes care to indicate which macros are most commonly used.</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2:   These</a:t>
            </a:r>
            <a:r>
              <a:rPr lang="en-US" baseline="0" dirty="0"/>
              <a:t> macros were gleaned from </a:t>
            </a:r>
            <a:r>
              <a:rPr lang="en-US" dirty="0"/>
              <a:t>http://sourceforge.net/p/predef/wiki/OperatingSystems/ and tested in Visual Studio</a:t>
            </a:r>
            <a:r>
              <a:rPr lang="en-US" baseline="0" dirty="0"/>
              <a:t> 2013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3:  The purpose of this OS independent code is to notify the programmer of the OS-specific macros that have been define.  The result of this code should be that the #defined macro name should be printed to </a:t>
            </a:r>
            <a:r>
              <a:rPr lang="en-US" baseline="0" dirty="0" err="1"/>
              <a:t>stdout</a:t>
            </a:r>
            <a:r>
              <a:rPr lang="en-US" baseline="0" dirty="0"/>
              <a:t> as a string.  Side Note:  This is a good example of why a programmer would *not* a level of indirection to help translate macro names into their #defined values.  In this example, we want to see the name of the actual macro, not the value it’s been #defined to.  A second level of indirection for WRAP() would likely print out “1” instead of the macro name “_WIN32”.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4:  A final “Unknown compiler!” is included as a catch-all in case none of these macros are #defined by the compiler.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60</a:t>
            </a:fld>
            <a:endParaRPr lang="en-US" dirty="0"/>
          </a:p>
        </p:txBody>
      </p:sp>
    </p:spTree>
    <p:extLst>
      <p:ext uri="{BB962C8B-B14F-4D97-AF65-F5344CB8AC3E}">
        <p14:creationId xmlns:p14="http://schemas.microsoft.com/office/powerpoint/2010/main" val="5694920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At</a:t>
            </a:r>
            <a:r>
              <a:rPr lang="en-US" baseline="0" dirty="0"/>
              <a:t> this point in the course, the students have seen multiple examples of #</a:t>
            </a:r>
            <a:r>
              <a:rPr lang="en-US" baseline="0" dirty="0" err="1"/>
              <a:t>ifdef</a:t>
            </a:r>
            <a:r>
              <a:rPr lang="en-US" baseline="0" dirty="0"/>
              <a:t>, #</a:t>
            </a:r>
            <a:r>
              <a:rPr lang="en-US" baseline="0" dirty="0" err="1"/>
              <a:t>ifndef</a:t>
            </a:r>
            <a:r>
              <a:rPr lang="en-US" baseline="0" dirty="0"/>
              <a:t> and related #</a:t>
            </a:r>
            <a:r>
              <a:rPr lang="en-US" baseline="0" dirty="0" err="1"/>
              <a:t>endifs</a:t>
            </a:r>
            <a:r>
              <a:rPr lang="en-US" baseline="0" dirty="0"/>
              <a:t>.  The course C coding standard requires header guards (e.g., #</a:t>
            </a:r>
            <a:r>
              <a:rPr lang="en-US" baseline="0" dirty="0" err="1"/>
              <a:t>ifndef</a:t>
            </a:r>
            <a:r>
              <a:rPr lang="en-US" baseline="0" dirty="0"/>
              <a:t>…#</a:t>
            </a:r>
            <a:r>
              <a:rPr lang="en-US" baseline="0" dirty="0" err="1"/>
              <a:t>endif</a:t>
            </a:r>
            <a:r>
              <a:rPr lang="en-US" baseline="0" dirty="0"/>
              <a:t>).  Much of the instructor testing code utilizes to #</a:t>
            </a:r>
            <a:r>
              <a:rPr lang="en-US" baseline="0" dirty="0" err="1"/>
              <a:t>ifdefs</a:t>
            </a:r>
            <a:r>
              <a:rPr lang="en-US" baseline="0" dirty="0"/>
              <a:t> to dynamically debug student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61</a:t>
            </a:fld>
            <a:endParaRPr lang="en-US" dirty="0"/>
          </a:p>
        </p:txBody>
      </p:sp>
    </p:spTree>
    <p:extLst>
      <p:ext uri="{BB962C8B-B14F-4D97-AF65-F5344CB8AC3E}">
        <p14:creationId xmlns:p14="http://schemas.microsoft.com/office/powerpoint/2010/main" val="57138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62</a:t>
            </a:fld>
            <a:endParaRPr lang="en-US" dirty="0"/>
          </a:p>
        </p:txBody>
      </p:sp>
    </p:spTree>
    <p:extLst>
      <p:ext uri="{BB962C8B-B14F-4D97-AF65-F5344CB8AC3E}">
        <p14:creationId xmlns:p14="http://schemas.microsoft.com/office/powerpoint/2010/main" val="40465777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63</a:t>
            </a:fld>
            <a:endParaRPr lang="en-US" dirty="0"/>
          </a:p>
        </p:txBody>
      </p:sp>
    </p:spTree>
    <p:extLst>
      <p:ext uri="{BB962C8B-B14F-4D97-AF65-F5344CB8AC3E}">
        <p14:creationId xmlns:p14="http://schemas.microsoft.com/office/powerpoint/2010/main" val="299478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will compile even though the header</a:t>
            </a:r>
            <a:r>
              <a:rPr lang="en-US" baseline="0" dirty="0"/>
              <a:t> files are poorly written.  Later preprocessing directives (#</a:t>
            </a:r>
            <a:r>
              <a:rPr lang="en-US" baseline="0" dirty="0" err="1"/>
              <a:t>ifndef</a:t>
            </a:r>
            <a:r>
              <a:rPr lang="en-US" baseline="0" dirty="0"/>
              <a:t>) will detail how to avoid this problem.  In this case, however, the preprocessor has two references to macro constants (PI).  The compiler used in preparation for this block of instruction prints the macro constant from </a:t>
            </a:r>
            <a:r>
              <a:rPr lang="en-US" baseline="0" dirty="0" err="1"/>
              <a:t>my_geometry.h</a:t>
            </a:r>
            <a:r>
              <a:rPr lang="en-US" baseline="0" dirty="0"/>
              <a:t> instead of </a:t>
            </a:r>
            <a:r>
              <a:rPr lang="en-US" baseline="0" dirty="0" err="1"/>
              <a:t>my_math.h</a:t>
            </a:r>
            <a:r>
              <a:rPr lang="en-US" baseline="0" dirty="0"/>
              <a:t>.  Other compilers may perform differently.  Instead of attempting to reverse engineer why, this objective will address methods to avoid this lack of preprocessor insight (#</a:t>
            </a:r>
            <a:r>
              <a:rPr lang="en-US" baseline="0" dirty="0" err="1"/>
              <a:t>ifndef</a:t>
            </a:r>
            <a:r>
              <a:rPr lang="en-US" baseline="0" dirty="0"/>
              <a: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1576138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of this section is to walk students through the process</a:t>
            </a:r>
            <a:r>
              <a:rPr lang="en-US" baseline="0" dirty="0"/>
              <a:t> of assembling a header into an object file and then linking it to source code using simple C code.</a:t>
            </a:r>
            <a:endParaRPr lang="en-US" dirty="0"/>
          </a:p>
          <a:p>
            <a:endParaRPr lang="en-US" baseline="0" dirty="0"/>
          </a:p>
          <a:p>
            <a:r>
              <a:rPr lang="en-US" baseline="0" dirty="0"/>
              <a:t>https://msdn.microsoft.com/en-us/library/y0zzbyt4.aspx</a:t>
            </a:r>
          </a:p>
          <a:p>
            <a:r>
              <a:rPr lang="en-US" baseline="0" dirty="0"/>
              <a:t>https://msdn.microsoft.com/en-us/library/37b80k4a.aspx</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185696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already</a:t>
            </a:r>
            <a:r>
              <a:rPr lang="en-US" baseline="0" dirty="0"/>
              <a:t> be familiar with common uses of #define.  #define has appeared multiple times in the stub code and instructor code up to this point.  The following slides and descriptions merely provide some formalized details on #define in addition to common pitfalls and best practices when utilizing #define.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327160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code while relating the fact that the C preprocessor won’t make replacements within quoted strings.  Discuss what the preprocessed version of this source code will look like and why.</a:t>
            </a:r>
          </a:p>
          <a:p>
            <a:r>
              <a:rPr lang="en-US" baseline="0" dirty="0"/>
              <a:t>Step 2:  Click next once and discuss what the preprocessor has done to this file and why</a:t>
            </a:r>
          </a:p>
          <a:p>
            <a:r>
              <a:rPr lang="en-US" baseline="0" dirty="0"/>
              <a:t>Step 3:  Click next once and discuss the output of this code</a:t>
            </a:r>
          </a:p>
          <a:p>
            <a:r>
              <a:rPr lang="en-US" dirty="0"/>
              <a:t>Step 4:  Discuss</a:t>
            </a:r>
            <a:r>
              <a:rPr lang="en-US" baseline="0" dirty="0"/>
              <a:t> how to fix this code before moving on to the “good” solution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2204458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Preprocessor</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159748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54038" y="1295400"/>
            <a:ext cx="8294687" cy="4725988"/>
          </a:xfrm>
        </p:spPr>
        <p:txBody>
          <a:bodyPr/>
          <a:lstStyle/>
          <a:p>
            <a:endParaRPr lang="en-US" dirty="0"/>
          </a:p>
          <a:p>
            <a:endParaRPr lang="en-US" dirty="0"/>
          </a:p>
          <a:p>
            <a:endParaRPr lang="en-US" dirty="0"/>
          </a:p>
          <a:p>
            <a:pPr marL="0" indent="0">
              <a:buNone/>
            </a:pPr>
            <a:endParaRPr lang="en-US" dirty="0"/>
          </a:p>
          <a:p>
            <a:endParaRPr lang="en-US" dirty="0"/>
          </a:p>
          <a:p>
            <a:r>
              <a:rPr lang="en-US" dirty="0"/>
              <a:t>“</a:t>
            </a:r>
            <a:r>
              <a:rPr lang="en-US" dirty="0">
                <a:latin typeface="Courier New" panose="02070309020205020404" pitchFamily="49" charset="0"/>
                <a:cs typeface="Courier New" panose="02070309020205020404" pitchFamily="49" charset="0"/>
              </a:rPr>
              <a:t>macro redefinition</a:t>
            </a:r>
            <a:r>
              <a:rPr lang="en-US" dirty="0"/>
              <a:t>” – the preprocessor has already found a definition of ‘</a:t>
            </a:r>
            <a:r>
              <a:rPr lang="en-US" dirty="0">
                <a:latin typeface="Courier New" panose="02070309020205020404" pitchFamily="49" charset="0"/>
                <a:cs typeface="Courier New" panose="02070309020205020404" pitchFamily="49" charset="0"/>
              </a:rPr>
              <a:t>PI</a:t>
            </a:r>
            <a:r>
              <a:rPr lang="en-US" dirty="0"/>
              <a:t>’…</a:t>
            </a:r>
          </a:p>
          <a:p>
            <a:r>
              <a:rPr lang="en-US" dirty="0"/>
              <a:t>“</a:t>
            </a:r>
            <a:r>
              <a:rPr lang="en-US" dirty="0">
                <a:latin typeface="Courier New" panose="02070309020205020404" pitchFamily="49" charset="0"/>
                <a:cs typeface="Courier New" panose="02070309020205020404" pitchFamily="49" charset="0"/>
              </a:rPr>
              <a:t>see previous definition</a:t>
            </a:r>
            <a:r>
              <a:rPr lang="en-US" dirty="0"/>
              <a:t>” - …in </a:t>
            </a:r>
            <a:r>
              <a:rPr lang="en-US" dirty="0" err="1">
                <a:latin typeface="Courier New" panose="02070309020205020404" pitchFamily="49" charset="0"/>
                <a:cs typeface="Courier New" panose="02070309020205020404" pitchFamily="49" charset="0"/>
              </a:rPr>
              <a:t>my_math.h</a:t>
            </a:r>
            <a:r>
              <a:rPr lang="en-US" dirty="0"/>
              <a:t> </a:t>
            </a:r>
          </a:p>
        </p:txBody>
      </p:sp>
      <p:sp>
        <p:nvSpPr>
          <p:cNvPr id="2" name="Title 1"/>
          <p:cNvSpPr>
            <a:spLocks noGrp="1"/>
          </p:cNvSpPr>
          <p:nvPr>
            <p:ph type="title"/>
          </p:nvPr>
        </p:nvSpPr>
        <p:spPr/>
        <p:txBody>
          <a:bodyPr/>
          <a:lstStyle/>
          <a:p>
            <a:r>
              <a:rPr lang="en-US" dirty="0"/>
              <a:t>#include</a:t>
            </a:r>
          </a:p>
        </p:txBody>
      </p:sp>
      <p:sp>
        <p:nvSpPr>
          <p:cNvPr id="4" name="Content Placeholder 2"/>
          <p:cNvSpPr txBox="1">
            <a:spLocks/>
          </p:cNvSpPr>
          <p:nvPr/>
        </p:nvSpPr>
        <p:spPr bwMode="auto">
          <a:xfrm>
            <a:off x="277615" y="1295400"/>
            <a:ext cx="8588771" cy="2209800"/>
          </a:xfrm>
          <a:prstGeom prst="rect">
            <a:avLst/>
          </a:prstGeom>
          <a:solidFill>
            <a:schemeClr val="bg1"/>
          </a:solidFill>
          <a:ln w="50800">
            <a:solidFill>
              <a:srgbClr val="FFCC66"/>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C:\Temp&gt;cl /P </a:t>
            </a:r>
            <a:r>
              <a:rPr lang="en-US" sz="1300" dirty="0" err="1">
                <a:solidFill>
                  <a:schemeClr val="tx1">
                    <a:lumMod val="95000"/>
                  </a:schemeClr>
                </a:solidFill>
                <a:latin typeface="Courier New" panose="02070309020205020404" pitchFamily="49" charset="0"/>
                <a:cs typeface="Courier New" panose="02070309020205020404" pitchFamily="49" charset="0"/>
              </a:rPr>
              <a:t>bad_headers.c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Microsoft (R) C/C++ Optimizing Compiler Version 18.00.40629 for x86</a:t>
            </a: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Copyright (C) Microsoft Corporation.  All rights reserved.</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err="1">
                <a:solidFill>
                  <a:schemeClr val="tx1">
                    <a:lumMod val="95000"/>
                  </a:schemeClr>
                </a:solidFill>
                <a:latin typeface="Courier New" panose="02070309020205020404" pitchFamily="49" charset="0"/>
                <a:cs typeface="Courier New" panose="02070309020205020404" pitchFamily="49" charset="0"/>
              </a:rPr>
              <a:t>bad_headers.c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c:\temp\my_geometry.h(1) : warning C4005: ‘PI’ : macro redefinition</a:t>
            </a: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        c:\temp\my_math.h(1) : see previous definition of ‘PI’;</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C:\Temp&gt;</a:t>
            </a:r>
          </a:p>
        </p:txBody>
      </p:sp>
      <p:sp>
        <p:nvSpPr>
          <p:cNvPr id="3" name="Left Arrow 2"/>
          <p:cNvSpPr/>
          <p:nvPr/>
        </p:nvSpPr>
        <p:spPr bwMode="auto">
          <a:xfrm>
            <a:off x="7315200" y="1210147"/>
            <a:ext cx="2057400" cy="466344"/>
          </a:xfrm>
          <a:prstGeom prst="leftArrow">
            <a:avLst/>
          </a:prstGeom>
          <a:solidFill>
            <a:srgbClr val="3333CC"/>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lumMod val="95000"/>
                  </a:schemeClr>
                </a:solidFill>
                <a:effectLst/>
                <a:latin typeface="Arial" charset="0"/>
              </a:rPr>
              <a:t>Preprocessing</a:t>
            </a:r>
          </a:p>
        </p:txBody>
      </p:sp>
      <p:sp>
        <p:nvSpPr>
          <p:cNvPr id="7" name="Left Arrow 6"/>
          <p:cNvSpPr/>
          <p:nvPr/>
        </p:nvSpPr>
        <p:spPr bwMode="auto">
          <a:xfrm>
            <a:off x="7315200" y="2496494"/>
            <a:ext cx="2057400" cy="466344"/>
          </a:xfrm>
          <a:prstGeom prst="leftArrow">
            <a:avLst/>
          </a:prstGeom>
          <a:pattFill prst="ltUpDiag">
            <a:fgClr>
              <a:schemeClr val="bg1"/>
            </a:fgClr>
            <a:bgClr>
              <a:srgbClr val="FFC000"/>
            </a:bgClr>
          </a:patt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w="12700">
                  <a:solidFill>
                    <a:schemeClr val="bg1"/>
                  </a:solidFill>
                </a:ln>
                <a:solidFill>
                  <a:srgbClr val="FF0000"/>
                </a:solidFill>
                <a:effectLst/>
                <a:latin typeface="Arial Black" panose="020B0A04020102020204" pitchFamily="34" charset="0"/>
              </a:rPr>
              <a:t>WARNING</a:t>
            </a:r>
          </a:p>
        </p:txBody>
      </p:sp>
      <p:sp>
        <p:nvSpPr>
          <p:cNvPr id="11" name="TextBox 10"/>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This warning will be resolved in the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ifndef</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section</a:t>
            </a:r>
          </a:p>
        </p:txBody>
      </p:sp>
    </p:spTree>
    <p:extLst>
      <p:ext uri="{BB962C8B-B14F-4D97-AF65-F5344CB8AC3E}">
        <p14:creationId xmlns:p14="http://schemas.microsoft.com/office/powerpoint/2010/main" val="307858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a:t>
            </a:r>
          </a:p>
        </p:txBody>
      </p:sp>
      <p:sp>
        <p:nvSpPr>
          <p:cNvPr id="3" name="Content Placeholder 2"/>
          <p:cNvSpPr>
            <a:spLocks noGrp="1"/>
          </p:cNvSpPr>
          <p:nvPr>
            <p:ph idx="1"/>
          </p:nvPr>
        </p:nvSpPr>
        <p:spPr/>
        <p:txBody>
          <a:bodyPr/>
          <a:lstStyle/>
          <a:p>
            <a:endParaRPr lang="en-US" dirty="0"/>
          </a:p>
          <a:p>
            <a:r>
              <a:rPr lang="en-US" dirty="0"/>
              <a:t>Defines constants and macros</a:t>
            </a:r>
          </a:p>
          <a:p>
            <a:r>
              <a:rPr lang="en-US" dirty="0"/>
              <a:t>Preprocessor replaces all </a:t>
            </a:r>
            <a:r>
              <a:rPr lang="en-US" dirty="0" err="1"/>
              <a:t>occurences</a:t>
            </a:r>
            <a:r>
              <a:rPr lang="en-US" dirty="0"/>
              <a:t> of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parameter_list</a:t>
            </a:r>
            <a:r>
              <a:rPr lang="en-US" dirty="0">
                <a:latin typeface="Courier New" panose="02070309020205020404" pitchFamily="49" charset="0"/>
                <a:cs typeface="Courier New" panose="02070309020205020404" pitchFamily="49" charset="0"/>
              </a:rPr>
              <a:t>)]</a:t>
            </a:r>
            <a:r>
              <a:rPr lang="en-US" dirty="0"/>
              <a:t> with </a:t>
            </a:r>
            <a:r>
              <a:rPr lang="en-US" dirty="0" err="1">
                <a:latin typeface="Courier New" panose="02070309020205020404" pitchFamily="49" charset="0"/>
                <a:cs typeface="Courier New" panose="02070309020205020404" pitchFamily="49" charset="0"/>
              </a:rPr>
              <a:t>replacement_text</a:t>
            </a:r>
            <a:endParaRPr lang="en-US" dirty="0">
              <a:latin typeface="Courier New" panose="02070309020205020404" pitchFamily="49" charset="0"/>
              <a:cs typeface="Courier New" panose="02070309020205020404" pitchFamily="49" charset="0"/>
            </a:endParaRPr>
          </a:p>
          <a:p>
            <a:r>
              <a:rPr lang="en-US" dirty="0"/>
              <a:t>CAUTION</a:t>
            </a:r>
          </a:p>
          <a:p>
            <a:pPr marL="914400" lvl="1" indent="-457200">
              <a:buFont typeface="+mj-lt"/>
              <a:buAutoNum type="arabicPeriod"/>
            </a:pPr>
            <a:r>
              <a:rPr lang="en-US" dirty="0"/>
              <a:t>Substitutions are not made within quoted strings</a:t>
            </a:r>
          </a:p>
          <a:p>
            <a:pPr marL="914400" lvl="1" indent="-457200">
              <a:buFont typeface="+mj-lt"/>
              <a:buAutoNum type="arabicPeriod"/>
            </a:pPr>
            <a:r>
              <a:rPr lang="en-US" dirty="0"/>
              <a:t>Partial substitutions are not made</a:t>
            </a:r>
          </a:p>
          <a:p>
            <a:pPr marL="914400" lvl="1" indent="-457200">
              <a:buFont typeface="+mj-lt"/>
              <a:buAutoNum type="arabicPeriod"/>
            </a:pPr>
            <a:r>
              <a:rPr lang="en-US" dirty="0"/>
              <a:t>Lack of explicit parentheses may result in unexpected behavior</a:t>
            </a:r>
          </a:p>
          <a:p>
            <a:pPr marL="914400" lvl="1" indent="-457200">
              <a:buFont typeface="+mj-lt"/>
              <a:buAutoNum type="arabicPeriod"/>
            </a:pPr>
            <a:r>
              <a:rPr lang="en-US" dirty="0">
                <a:cs typeface="Courier New" panose="02070309020205020404" pitchFamily="49" charset="0"/>
              </a:rPr>
              <a:t>Surround macros that contain complete statements with curly braces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p>
          <a:p>
            <a:pPr marL="914400" lvl="1" indent="-457200">
              <a:buFont typeface="+mj-lt"/>
              <a:buAutoNum type="arabicPeriod"/>
            </a:pPr>
            <a:r>
              <a:rPr lang="en-US" dirty="0"/>
              <a:t>Consider using </a:t>
            </a:r>
            <a:r>
              <a:rPr lang="en-US" dirty="0" err="1">
                <a:latin typeface="Courier New" panose="02070309020205020404" pitchFamily="49" charset="0"/>
                <a:cs typeface="Courier New" panose="02070309020205020404" pitchFamily="49" charset="0"/>
              </a:rPr>
              <a:t>const</a:t>
            </a:r>
            <a:r>
              <a:rPr lang="en-US" dirty="0"/>
              <a:t> declaration instead of </a:t>
            </a:r>
            <a:r>
              <a:rPr lang="en-US" dirty="0">
                <a:latin typeface="Courier New" panose="02070309020205020404" pitchFamily="49" charset="0"/>
                <a:cs typeface="Courier New" panose="02070309020205020404" pitchFamily="49" charset="0"/>
              </a:rPr>
              <a:t>#define</a:t>
            </a:r>
          </a:p>
        </p:txBody>
      </p:sp>
      <p:sp>
        <p:nvSpPr>
          <p:cNvPr id="4" name="Content Placeholder 2"/>
          <p:cNvSpPr txBox="1">
            <a:spLocks/>
          </p:cNvSpPr>
          <p:nvPr/>
        </p:nvSpPr>
        <p:spPr bwMode="auto">
          <a:xfrm>
            <a:off x="277615" y="13716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#define name[(</a:t>
            </a:r>
            <a:r>
              <a:rPr lang="en-US" sz="1600" dirty="0" err="1">
                <a:latin typeface="Courier New" panose="02070309020205020404" pitchFamily="49" charset="0"/>
                <a:cs typeface="Courier New" panose="02070309020205020404" pitchFamily="49" charset="0"/>
              </a:rPr>
              <a:t>parameter_list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replacement_text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9655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a:pPr>
            <a:r>
              <a:rPr lang="en-US" dirty="0"/>
              <a:t>Substitutions are not made within quoted strings</a:t>
            </a:r>
          </a:p>
        </p:txBody>
      </p:sp>
      <p:sp>
        <p:nvSpPr>
          <p:cNvPr id="8"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11"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bad_constant.c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squadron[] = {“UNIT”};</a:t>
            </a:r>
          </a:p>
          <a:p>
            <a:pPr marL="0" indent="0">
              <a:buNone/>
            </a:pPr>
            <a:r>
              <a:rPr lang="en-US" sz="1600" dirty="0">
                <a:latin typeface="Courier New" panose="02070309020205020404" pitchFamily="49" charset="0"/>
                <a:cs typeface="Courier New" panose="02070309020205020404" pitchFamily="49" charset="0"/>
              </a:rPr>
              <a:t>    puts(squadron);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UNIT 90COS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squadron[] = {“UNIT”};</a:t>
            </a:r>
          </a:p>
          <a:p>
            <a:pPr marL="0" indent="0">
              <a:buNone/>
            </a:pPr>
            <a:r>
              <a:rPr lang="en-US" sz="1600" dirty="0">
                <a:latin typeface="Courier New" panose="02070309020205020404" pitchFamily="49" charset="0"/>
                <a:cs typeface="Courier New" panose="02070309020205020404" pitchFamily="49" charset="0"/>
              </a:rPr>
              <a:t>    puts(squadron);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UNIT</a:t>
            </a:r>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345863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a:pPr>
            <a:r>
              <a:rPr lang="en-US" dirty="0"/>
              <a:t>Substitutions are not made within quoted strings</a:t>
            </a:r>
          </a:p>
        </p:txBody>
      </p:sp>
      <p:sp>
        <p:nvSpPr>
          <p:cNvPr id="13"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good_constant.c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squadron[] = {</a:t>
            </a:r>
            <a:r>
              <a:rPr lang="en-US" sz="1600" dirty="0">
                <a:solidFill>
                  <a:schemeClr val="accent2"/>
                </a:solidFill>
                <a:latin typeface="Courier New" panose="02070309020205020404" pitchFamily="49" charset="0"/>
                <a:cs typeface="Courier New" panose="02070309020205020404" pitchFamily="49" charset="0"/>
              </a:rPr>
              <a:t>“90COS”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puts(squadron);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277614"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UNIT </a:t>
            </a:r>
            <a:r>
              <a:rPr lang="en-US" sz="1600" dirty="0">
                <a:solidFill>
                  <a:schemeClr val="accent2"/>
                </a:solidFill>
                <a:latin typeface="Courier New" panose="02070309020205020404" pitchFamily="49" charset="0"/>
                <a:cs typeface="Courier New" panose="02070309020205020404" pitchFamily="49" charset="0"/>
              </a:rPr>
              <a:t>“90COS”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squadron[] = {</a:t>
            </a:r>
            <a:r>
              <a:rPr lang="en-US" sz="1600" dirty="0">
                <a:solidFill>
                  <a:schemeClr val="accent2"/>
                </a:solidFill>
                <a:latin typeface="Courier New" panose="02070309020205020404" pitchFamily="49" charset="0"/>
                <a:cs typeface="Courier New" panose="02070309020205020404" pitchFamily="49" charset="0"/>
              </a:rPr>
              <a:t>UNIT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puts(squadron);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90COS</a:t>
            </a:r>
          </a:p>
        </p:txBody>
      </p:sp>
      <p:sp>
        <p:nvSpPr>
          <p:cNvPr id="14"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310983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10"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SUBSTITUTION EXAMPLE ///</a:t>
            </a:r>
          </a:p>
          <a:p>
            <a:pPr marL="0" indent="0">
              <a:buNone/>
            </a:pPr>
            <a:r>
              <a:rPr lang="en-US" sz="14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400" dirty="0">
                <a:solidFill>
                  <a:schemeClr val="accent2"/>
                </a:solidFill>
                <a:latin typeface="Courier New" panose="02070309020205020404" pitchFamily="49" charset="0"/>
                <a:cs typeface="Courier New" panose="02070309020205020404" pitchFamily="49" charset="0"/>
              </a:rPr>
              <a:t>#line 2 “</a:t>
            </a:r>
            <a:r>
              <a:rPr lang="en-US" sz="1400" dirty="0" err="1">
                <a:solidFill>
                  <a:schemeClr val="accent2"/>
                </a:solidFill>
                <a:latin typeface="Courier New" panose="02070309020205020404" pitchFamily="49" charset="0"/>
                <a:cs typeface="Courier New" panose="02070309020205020404" pitchFamily="49" charset="0"/>
              </a:rPr>
              <a:t>bad_substitution.c</a:t>
            </a:r>
            <a:r>
              <a:rPr lang="en-US" sz="14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(“LAUNCH# %d\n”\</a:t>
            </a:r>
          </a:p>
          <a:p>
            <a:pPr marL="0" indent="0">
              <a:buNone/>
            </a:pPr>
            <a:r>
              <a:rPr lang="en-US" sz="1400" dirty="0">
                <a:latin typeface="Courier New" panose="02070309020205020404" pitchFamily="49" charset="0"/>
                <a:cs typeface="Courier New" panose="02070309020205020404" pitchFamily="49" charset="0"/>
              </a:rPr>
              <a:t>, COUNTCOUNT);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a:t>
            </a:r>
            <a:r>
              <a:rPr lang="en-US" sz="1400" dirty="0">
                <a:solidFill>
                  <a:schemeClr val="accent2"/>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 3);</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a:t>
            </a:r>
            <a:r>
              <a:rPr lang="en-US" sz="1400" dirty="0">
                <a:solidFill>
                  <a:schemeClr val="accent2"/>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 </a:t>
            </a:r>
            <a:r>
              <a:rPr lang="en-US" sz="1400" dirty="0">
                <a:solidFill>
                  <a:schemeClr val="accent2"/>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a:t>
            </a:r>
            <a:r>
              <a:rPr lang="en-US" sz="1400" dirty="0">
                <a:solidFill>
                  <a:schemeClr val="accent2"/>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277614"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SUBSTITUTION EXAMPLE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#define COUNT 1</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(“LAUNCH# %d\n”\</a:t>
            </a:r>
          </a:p>
          <a:p>
            <a:pPr marL="0" indent="0">
              <a:buNone/>
            </a:pPr>
            <a:r>
              <a:rPr lang="en-US" sz="1400" dirty="0">
                <a:latin typeface="Courier New" panose="02070309020205020404" pitchFamily="49" charset="0"/>
                <a:cs typeface="Courier New" panose="02070309020205020404" pitchFamily="49" charset="0"/>
              </a:rPr>
              <a:t>, COUNTCOUNT);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COUNT * 3);</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COUNT + COUNT);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COUNT);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SUBSTITUTION OUTPUT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error C2065: ‘COUNTCOUNT’ : </a:t>
            </a:r>
          </a:p>
          <a:p>
            <a:pPr marL="0" indent="0">
              <a:buNone/>
            </a:pPr>
            <a:r>
              <a:rPr lang="en-US" sz="1400" dirty="0">
                <a:latin typeface="Courier New" panose="02070309020205020404" pitchFamily="49" charset="0"/>
                <a:cs typeface="Courier New" panose="02070309020205020404" pitchFamily="49" charset="0"/>
              </a:rPr>
              <a:t>undeclared identifier</a:t>
            </a:r>
          </a:p>
        </p:txBody>
      </p:sp>
      <p:sp>
        <p:nvSpPr>
          <p:cNvPr id="10" name="Explosion 1 9"/>
          <p:cNvSpPr/>
          <p:nvPr/>
        </p:nvSpPr>
        <p:spPr bwMode="auto">
          <a:xfrm>
            <a:off x="4695525" y="3702519"/>
            <a:ext cx="4343400" cy="2819400"/>
          </a:xfrm>
          <a:prstGeom prst="irregularSeal1">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COMPILE</a:t>
            </a:r>
          </a:p>
          <a:p>
            <a:pPr marL="0" marR="0" indent="0" algn="ctr" defTabSz="914400" rtl="0" eaLnBrk="1" fontAlgn="base" latinLnBrk="0" hangingPunct="1">
              <a:lnSpc>
                <a:spcPct val="100000"/>
              </a:lnSpc>
              <a:spcBef>
                <a:spcPct val="0"/>
              </a:spcBef>
              <a:spcAft>
                <a:spcPct val="0"/>
              </a:spcAft>
              <a:buClrTx/>
              <a:buSzTx/>
              <a:buFontTx/>
              <a:buNone/>
              <a:tabLst/>
            </a:pPr>
            <a:r>
              <a:rPr lang="en-US" sz="4000" b="1" dirty="0">
                <a:solidFill>
                  <a:srgbClr val="FF0000"/>
                </a:solidFill>
                <a:latin typeface="Courier New" panose="02070309020205020404" pitchFamily="49" charset="0"/>
                <a:cs typeface="Courier New" panose="02070309020205020404" pitchFamily="49" charset="0"/>
              </a:rPr>
              <a:t>ERROR</a:t>
            </a:r>
            <a:endPar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514350" indent="-457200">
              <a:buFont typeface="+mj-lt"/>
              <a:buAutoNum type="arabicPeriod" startAt="2"/>
            </a:pPr>
            <a:r>
              <a:rPr lang="en-US" dirty="0"/>
              <a:t>Partial substitutions are not made</a:t>
            </a:r>
          </a:p>
        </p:txBody>
      </p:sp>
      <p:sp>
        <p:nvSpPr>
          <p:cNvPr id="8"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SUBSTITUTION OUTPUT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250319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2" grpId="0" animBg="1"/>
      <p:bldP spid="10"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startAt="2"/>
            </a:pPr>
            <a:r>
              <a:rPr lang="en-US" dirty="0"/>
              <a:t>Partial substitutions are not made</a:t>
            </a:r>
          </a:p>
        </p:txBody>
      </p:sp>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SUBSTITUTION OUTPUT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LAUNCH# 11</a:t>
            </a:r>
          </a:p>
          <a:p>
            <a:pPr marL="0" indent="0">
              <a:buNone/>
            </a:pPr>
            <a:r>
              <a:rPr lang="en-US" sz="1400" dirty="0">
                <a:latin typeface="Courier New" panose="02070309020205020404" pitchFamily="49" charset="0"/>
                <a:cs typeface="Courier New" panose="02070309020205020404" pitchFamily="49" charset="0"/>
              </a:rPr>
              <a:t>3</a:t>
            </a:r>
          </a:p>
          <a:p>
            <a:pPr marL="0" indent="0">
              <a:buNone/>
            </a:pPr>
            <a:r>
              <a:rPr lang="en-US" sz="1400" dirty="0">
                <a:latin typeface="Courier New" panose="02070309020205020404" pitchFamily="49" charset="0"/>
                <a:cs typeface="Courier New" panose="02070309020205020404" pitchFamily="49" charset="0"/>
              </a:rPr>
              <a:t>2</a:t>
            </a:r>
          </a:p>
          <a:p>
            <a:pPr marL="0" indent="0">
              <a:buNone/>
            </a:pPr>
            <a:r>
              <a:rPr lang="en-US" sz="1400" dirty="0">
                <a:latin typeface="Courier New" panose="02070309020205020404" pitchFamily="49" charset="0"/>
                <a:cs typeface="Courier New" panose="02070309020205020404" pitchFamily="49" charset="0"/>
              </a:rPr>
              <a:t>1</a:t>
            </a:r>
          </a:p>
        </p:txBody>
      </p:sp>
      <p:sp>
        <p:nvSpPr>
          <p:cNvPr id="14" name="Content Placeholder 2"/>
          <p:cNvSpPr txBox="1">
            <a:spLocks/>
          </p:cNvSpPr>
          <p:nvPr/>
        </p:nvSpPr>
        <p:spPr bwMode="auto">
          <a:xfrm>
            <a:off x="4731327"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SUBSTITUTION OUTPUT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SUBSTITUTION EXAMPLE ///</a:t>
            </a:r>
          </a:p>
          <a:p>
            <a:pPr marL="0" indent="0">
              <a:buNone/>
            </a:pPr>
            <a:r>
              <a:rPr lang="en-US" sz="14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400" dirty="0">
                <a:solidFill>
                  <a:schemeClr val="accent2"/>
                </a:solidFill>
                <a:latin typeface="Courier New" panose="02070309020205020404" pitchFamily="49" charset="0"/>
                <a:cs typeface="Courier New" panose="02070309020205020404" pitchFamily="49" charset="0"/>
              </a:rPr>
              <a:t>#line 2 “</a:t>
            </a:r>
            <a:r>
              <a:rPr lang="en-US" sz="1400" dirty="0" err="1">
                <a:solidFill>
                  <a:schemeClr val="accent2"/>
                </a:solidFill>
                <a:latin typeface="Courier New" panose="02070309020205020404" pitchFamily="49" charset="0"/>
                <a:cs typeface="Courier New" panose="02070309020205020404" pitchFamily="49" charset="0"/>
              </a:rPr>
              <a:t>good_substitution.c</a:t>
            </a:r>
            <a:r>
              <a:rPr lang="en-US" sz="14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(“LAUNCH# %d\n”\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solidFill>
                <a:latin typeface="Courier New" panose="02070309020205020404" pitchFamily="49" charset="0"/>
                <a:cs typeface="Courier New" panose="02070309020205020404" pitchFamily="49" charset="0"/>
              </a:rPr>
              <a:t>(1 * 10) + (1)</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a:t>
            </a:r>
            <a:r>
              <a:rPr lang="en-US" sz="1400" dirty="0">
                <a:solidFill>
                  <a:schemeClr val="accent2"/>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 3);</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a:t>
            </a:r>
            <a:r>
              <a:rPr lang="en-US" sz="1400" dirty="0">
                <a:solidFill>
                  <a:schemeClr val="accent2"/>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 </a:t>
            </a:r>
            <a:r>
              <a:rPr lang="en-US" sz="1400" dirty="0">
                <a:solidFill>
                  <a:schemeClr val="accent2"/>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a:t>
            </a:r>
            <a:r>
              <a:rPr lang="en-US" sz="1400" dirty="0">
                <a:solidFill>
                  <a:schemeClr val="accent2"/>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SUBSTITUTION EXAMPLE ///</a:t>
            </a:r>
          </a:p>
          <a:p>
            <a:pPr marL="0" indent="0">
              <a:buNone/>
            </a:pPr>
            <a:endParaRPr lang="en-US" sz="1400" dirty="0">
              <a:solidFill>
                <a:schemeClr val="accent2"/>
              </a:solidFill>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#define COUNT 1</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(“LAUNCH# %d\n”\</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solidFill>
                <a:latin typeface="Courier New" panose="02070309020205020404" pitchFamily="49" charset="0"/>
                <a:cs typeface="Courier New" panose="02070309020205020404" pitchFamily="49" charset="0"/>
              </a:rPr>
              <a:t>(COUNT * 10) + (COUNT)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COUNT * 3);</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COUNT + COUNT);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(“%d\n”, COUNT);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207274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bad_macro.c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result = (45 + 45)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result);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result = </a:t>
            </a:r>
            <a:r>
              <a:rPr lang="en-US" sz="1600" dirty="0">
                <a:solidFill>
                  <a:schemeClr val="accent2"/>
                </a:solidFill>
                <a:latin typeface="Courier New" panose="02070309020205020404" pitchFamily="49" charset="0"/>
                <a:cs typeface="Courier New" panose="02070309020205020404" pitchFamily="49" charset="0"/>
              </a:rPr>
              <a:t>45 + 45 * 2</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result);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9"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TIMES(</a:t>
            </a:r>
            <a:r>
              <a:rPr lang="en-US" sz="1600" dirty="0" err="1">
                <a:latin typeface="Courier New" panose="02070309020205020404" pitchFamily="49" charset="0"/>
                <a:cs typeface="Courier New" panose="02070309020205020404" pitchFamily="49" charset="0"/>
              </a:rPr>
              <a:t>a,b</a:t>
            </a:r>
            <a:r>
              <a:rPr lang="en-US" sz="1600" dirty="0">
                <a:latin typeface="Courier New" panose="02070309020205020404" pitchFamily="49" charset="0"/>
                <a:cs typeface="Courier New" panose="02070309020205020404" pitchFamily="49" charset="0"/>
              </a:rPr>
              <a:t>) a * b</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result = (45 + 45)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result);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result = TIMES(45 + 45,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result);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180</a:t>
            </a:r>
          </a:p>
          <a:p>
            <a:pPr marL="0" indent="0">
              <a:buNone/>
            </a:pPr>
            <a:r>
              <a:rPr lang="en-US" sz="1600" dirty="0">
                <a:latin typeface="Courier New" panose="02070309020205020404" pitchFamily="49" charset="0"/>
                <a:cs typeface="Courier New" panose="02070309020205020404" pitchFamily="49" charset="0"/>
              </a:rPr>
              <a:t>135</a:t>
            </a:r>
          </a:p>
        </p:txBody>
      </p:sp>
      <p:sp>
        <p:nvSpPr>
          <p:cNvPr id="3" name="Content Placeholder 2"/>
          <p:cNvSpPr>
            <a:spLocks noGrp="1"/>
          </p:cNvSpPr>
          <p:nvPr>
            <p:ph idx="1"/>
          </p:nvPr>
        </p:nvSpPr>
        <p:spPr/>
        <p:txBody>
          <a:bodyPr/>
          <a:lstStyle/>
          <a:p>
            <a:pPr marL="514350" indent="-457200">
              <a:buFont typeface="+mj-lt"/>
              <a:buAutoNum type="arabicPeriod" startAt="3"/>
            </a:pPr>
            <a:r>
              <a:rPr lang="en-US" dirty="0"/>
              <a:t>Lack of explicit parentheses may result in unexpected behavior</a:t>
            </a:r>
          </a:p>
        </p:txBody>
      </p:sp>
      <p:sp>
        <p:nvSpPr>
          <p:cNvPr id="8"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24280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180</a:t>
            </a:r>
          </a:p>
          <a:p>
            <a:pPr marL="0" indent="0">
              <a:buNone/>
            </a:pPr>
            <a:r>
              <a:rPr lang="en-US" sz="1600" dirty="0">
                <a:latin typeface="Courier New" panose="02070309020205020404" pitchFamily="49" charset="0"/>
                <a:cs typeface="Courier New" panose="02070309020205020404" pitchFamily="49" charset="0"/>
              </a:rPr>
              <a:t>180</a:t>
            </a:r>
          </a:p>
        </p:txBody>
      </p:sp>
      <p:sp>
        <p:nvSpPr>
          <p:cNvPr id="14"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MACRO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good_macro.c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result = (45 + 45)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result);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result = </a:t>
            </a:r>
            <a:r>
              <a:rPr lang="en-US" sz="1600" dirty="0">
                <a:solidFill>
                  <a:schemeClr val="accent2"/>
                </a:solidFill>
                <a:latin typeface="Courier New" panose="02070309020205020404" pitchFamily="49" charset="0"/>
                <a:cs typeface="Courier New" panose="02070309020205020404" pitchFamily="49" charset="0"/>
              </a:rPr>
              <a:t>((45 + 45), 2)</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result);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MACRO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TIMES(</a:t>
            </a:r>
            <a:r>
              <a:rPr lang="en-US" sz="1600" dirty="0" err="1">
                <a:latin typeface="Courier New" panose="02070309020205020404" pitchFamily="49" charset="0"/>
                <a:cs typeface="Courier New" panose="02070309020205020404" pitchFamily="49" charset="0"/>
              </a:rPr>
              <a:t>a,b</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((a) * (b))</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result = (45 + 45)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result);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result = TIMES(45 + 45,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result);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pPr marL="514350" indent="-457200">
              <a:buFont typeface="+mj-lt"/>
              <a:buAutoNum type="arabicPeriod" startAt="3"/>
            </a:pPr>
            <a:r>
              <a:rPr lang="en-US" dirty="0"/>
              <a:t>Lack of explicit parentheses may result in unexpected behavior</a:t>
            </a:r>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350300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3"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STATEMENTS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bad_macro.c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3;</a:t>
            </a:r>
          </a:p>
          <a:p>
            <a:pPr marL="0" indent="0">
              <a:buNone/>
            </a:pPr>
            <a:r>
              <a:rPr lang="en-US" sz="1600" dirty="0">
                <a:latin typeface="Courier New" panose="02070309020205020404" pitchFamily="49" charset="0"/>
                <a:cs typeface="Courier New" panose="02070309020205020404" pitchFamily="49" charset="0"/>
              </a:rPr>
              <a:t>    if (0 == x)</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puts(“Error”);\</a:t>
            </a:r>
          </a:p>
          <a:p>
            <a:pPr marL="0" indent="0">
              <a:buNone/>
            </a:pPr>
            <a:r>
              <a:rPr lang="en-US" sz="1600" dirty="0">
                <a:solidFill>
                  <a:schemeClr val="accent2"/>
                </a:solidFill>
                <a:latin typeface="Courier New" panose="02070309020205020404" pitchFamily="49" charset="0"/>
                <a:cs typeface="Courier New" panose="02070309020205020404" pitchFamily="49" charset="0"/>
              </a:rPr>
              <a:t>exit(EXIT_FAILURE);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(“%.5f”, 10.0 / x);</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9" name="Content Placeholder 2"/>
          <p:cNvSpPr txBox="1">
            <a:spLocks/>
          </p:cNvSpPr>
          <p:nvPr/>
        </p:nvSpPr>
        <p:spPr bwMode="auto">
          <a:xfrm>
            <a:off x="274320"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STATEMENTS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#define &lt;</a:t>
            </a:r>
            <a:r>
              <a:rPr lang="en-US" sz="1600" dirty="0" err="1">
                <a:solidFill>
                  <a:schemeClr val="accent2"/>
                </a:solidFill>
                <a:latin typeface="Courier New" panose="02070309020205020404" pitchFamily="49" charset="0"/>
                <a:cs typeface="Courier New" panose="02070309020205020404" pitchFamily="49" charset="0"/>
              </a:rPr>
              <a:t>stdlib.h</a:t>
            </a:r>
            <a:r>
              <a:rPr lang="en-US" sz="1600" dirty="0">
                <a:solidFill>
                  <a:schemeClr val="accent2"/>
                </a:solidFill>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#define DIE puts(“Error”);\</a:t>
            </a:r>
          </a:p>
          <a:p>
            <a:pPr marL="0" indent="0">
              <a:buNone/>
            </a:pPr>
            <a:r>
              <a:rPr lang="en-US" sz="1600" dirty="0">
                <a:latin typeface="Courier New" panose="02070309020205020404" pitchFamily="49" charset="0"/>
                <a:cs typeface="Courier New" panose="02070309020205020404" pitchFamily="49" charset="0"/>
              </a:rPr>
              <a:t>exit(EXIT_FAILURE);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3;</a:t>
            </a:r>
          </a:p>
          <a:p>
            <a:pPr marL="0" indent="0">
              <a:buNone/>
            </a:pPr>
            <a:r>
              <a:rPr lang="en-US" sz="1600" dirty="0">
                <a:latin typeface="Courier New" panose="02070309020205020404" pitchFamily="49" charset="0"/>
                <a:cs typeface="Courier New" panose="02070309020205020404" pitchFamily="49" charset="0"/>
              </a:rPr>
              <a:t>    if (0 == x)</a:t>
            </a:r>
          </a:p>
          <a:p>
            <a:pPr marL="0" indent="0">
              <a:buNone/>
            </a:pPr>
            <a:r>
              <a:rPr lang="en-US" sz="1600" dirty="0">
                <a:latin typeface="Courier New" panose="02070309020205020404" pitchFamily="49" charset="0"/>
                <a:cs typeface="Courier New" panose="02070309020205020404" pitchFamily="49" charset="0"/>
              </a:rPr>
              <a:t>        DIE;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(“%.5f”, 10.0 / x);</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The program ‘bad_macro.exe’ has exited with code 1 (0x1).</a:t>
            </a:r>
          </a:p>
        </p:txBody>
      </p:sp>
      <p:sp>
        <p:nvSpPr>
          <p:cNvPr id="8"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514350" indent="-457200">
              <a:buFont typeface="+mj-lt"/>
              <a:buAutoNum type="arabicPeriod" startAt="4"/>
            </a:pPr>
            <a:r>
              <a:rPr lang="en-US" dirty="0">
                <a:cs typeface="Courier New" panose="02070309020205020404" pitchFamily="49" charset="0"/>
              </a:rPr>
              <a:t>Surround macros that contain complete statements with curly braces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endParaRPr lang="en-US" dirty="0"/>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199812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STATEMENTS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good_macro.c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3;</a:t>
            </a:r>
          </a:p>
          <a:p>
            <a:pPr marL="0" indent="0">
              <a:buNone/>
            </a:pPr>
            <a:r>
              <a:rPr lang="en-US" sz="1600" dirty="0">
                <a:latin typeface="Courier New" panose="02070309020205020404" pitchFamily="49" charset="0"/>
                <a:cs typeface="Courier New" panose="02070309020205020404" pitchFamily="49" charset="0"/>
              </a:rPr>
              <a:t>    if (0 == x)</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{puts(“Error”);\</a:t>
            </a:r>
          </a:p>
          <a:p>
            <a:pPr marL="0" indent="0">
              <a:buNone/>
            </a:pPr>
            <a:r>
              <a:rPr lang="en-US" sz="1600" dirty="0">
                <a:solidFill>
                  <a:schemeClr val="accent2"/>
                </a:solidFill>
                <a:latin typeface="Courier New" panose="02070309020205020404" pitchFamily="49" charset="0"/>
                <a:cs typeface="Courier New" panose="02070309020205020404" pitchFamily="49" charset="0"/>
              </a:rPr>
              <a:t>exit(EXIT_FAILURE);}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(“%.5f”, 10.0 / x);</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STATEMENTS EXAMPLE ////</a:t>
            </a:r>
          </a:p>
          <a:p>
            <a:pPr marL="0" indent="0">
              <a:buNone/>
            </a:pPr>
            <a:r>
              <a:rPr lang="en-US" sz="1600" dirty="0">
                <a:latin typeface="Courier New" panose="02070309020205020404" pitchFamily="49" charset="0"/>
                <a:cs typeface="Courier New" panose="02070309020205020404" pitchFamily="49" charset="0"/>
              </a:rPr>
              <a:t>#define &lt;</a:t>
            </a:r>
            <a:r>
              <a:rPr lang="en-US" sz="1600" dirty="0" err="1">
                <a:latin typeface="Courier New" panose="02070309020205020404" pitchFamily="49" charset="0"/>
                <a:cs typeface="Courier New" panose="02070309020205020404" pitchFamily="49" charset="0"/>
              </a:rPr>
              <a:t>stdlib.h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#define DIE </a:t>
            </a:r>
            <a:r>
              <a:rPr lang="en-US" sz="1600" dirty="0">
                <a:solidFill>
                  <a:schemeClr val="accent2"/>
                </a:solidFill>
                <a:latin typeface="Courier New" panose="02070309020205020404" pitchFamily="49" charset="0"/>
                <a:cs typeface="Courier New" panose="02070309020205020404" pitchFamily="49" charset="0"/>
              </a:rPr>
              <a:t>{puts(“Error”);\</a:t>
            </a:r>
          </a:p>
          <a:p>
            <a:pPr marL="0" indent="0">
              <a:buNone/>
            </a:pPr>
            <a:r>
              <a:rPr lang="en-US" sz="1600" dirty="0">
                <a:solidFill>
                  <a:schemeClr val="accent2"/>
                </a:solidFill>
                <a:latin typeface="Courier New" panose="02070309020205020404" pitchFamily="49" charset="0"/>
                <a:cs typeface="Courier New" panose="02070309020205020404" pitchFamily="49" charset="0"/>
              </a:rPr>
              <a:t>exit(EXIT_FAILURE);}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3;</a:t>
            </a:r>
          </a:p>
          <a:p>
            <a:pPr marL="0" indent="0">
              <a:buNone/>
            </a:pPr>
            <a:r>
              <a:rPr lang="en-US" sz="1600" dirty="0">
                <a:latin typeface="Courier New" panose="02070309020205020404" pitchFamily="49" charset="0"/>
                <a:cs typeface="Courier New" panose="02070309020205020404" pitchFamily="49" charset="0"/>
              </a:rPr>
              <a:t>    if (0 == x)</a:t>
            </a:r>
          </a:p>
          <a:p>
            <a:pPr marL="0" indent="0">
              <a:buNone/>
            </a:pPr>
            <a:r>
              <a:rPr lang="en-US" sz="1600" dirty="0">
                <a:latin typeface="Courier New" panose="02070309020205020404" pitchFamily="49" charset="0"/>
                <a:cs typeface="Courier New" panose="02070309020205020404" pitchFamily="49" charset="0"/>
              </a:rPr>
              <a:t>        DIE;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(“%.5f”, 10.0 / x);</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pPr marL="514350" indent="-457200">
              <a:buFont typeface="+mj-lt"/>
              <a:buAutoNum type="arabicPeriod" startAt="4"/>
            </a:pPr>
            <a:r>
              <a:rPr lang="en-US" dirty="0">
                <a:cs typeface="Courier New" panose="02070309020205020404" pitchFamily="49" charset="0"/>
              </a:rPr>
              <a:t>Surround macros that contain complete statements with curly braces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endParaRPr lang="en-US" dirty="0"/>
          </a:p>
        </p:txBody>
      </p:sp>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STATEMENTS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3.33333</a:t>
            </a:r>
          </a:p>
        </p:txBody>
      </p:sp>
      <p:sp>
        <p:nvSpPr>
          <p:cNvPr id="14"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STATEMENTS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42601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10"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Coding Style Guide</a:t>
            </a:r>
          </a:p>
          <a:p>
            <a:r>
              <a:rPr lang="en-US" dirty="0"/>
              <a:t>Stub Code</a:t>
            </a:r>
          </a:p>
          <a:p>
            <a:r>
              <a:rPr lang="en-US" dirty="0"/>
              <a:t>Definitions</a:t>
            </a:r>
          </a:p>
          <a:p>
            <a:r>
              <a:rPr lang="en-US" dirty="0"/>
              <a:t>#include</a:t>
            </a:r>
          </a:p>
          <a:p>
            <a:r>
              <a:rPr lang="en-US" dirty="0"/>
              <a:t>#define</a:t>
            </a:r>
          </a:p>
          <a:p>
            <a:r>
              <a:rPr lang="en-US" dirty="0"/>
              <a:t># Operator</a:t>
            </a:r>
          </a:p>
          <a:p>
            <a:r>
              <a:rPr lang="en-US" dirty="0"/>
              <a:t>##</a:t>
            </a:r>
          </a:p>
          <a:p>
            <a:r>
              <a:rPr lang="en-US" dirty="0"/>
              <a:t>#</a:t>
            </a:r>
            <a:r>
              <a:rPr lang="en-US" dirty="0" err="1"/>
              <a:t>undef</a:t>
            </a:r>
            <a:endParaRPr lang="en-US" dirty="0"/>
          </a:p>
          <a:p>
            <a:r>
              <a:rPr lang="en-US" dirty="0"/>
              <a:t>Conditional Compilation</a:t>
            </a:r>
          </a:p>
        </p:txBody>
      </p:sp>
    </p:spTree>
    <p:extLst>
      <p:ext uri="{BB962C8B-B14F-4D97-AF65-F5344CB8AC3E}">
        <p14:creationId xmlns:p14="http://schemas.microsoft.com/office/powerpoint/2010/main" val="371279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a:t>
            </a:r>
          </a:p>
        </p:txBody>
      </p:sp>
      <p:sp>
        <p:nvSpPr>
          <p:cNvPr id="3" name="Content Placeholder 2"/>
          <p:cNvSpPr>
            <a:spLocks noGrp="1"/>
          </p:cNvSpPr>
          <p:nvPr>
            <p:ph idx="1"/>
          </p:nvPr>
        </p:nvSpPr>
        <p:spPr/>
        <p:txBody>
          <a:bodyPr/>
          <a:lstStyle/>
          <a:p>
            <a:endParaRPr lang="en-US" dirty="0"/>
          </a:p>
          <a:p>
            <a:pPr marL="514350" indent="-457200">
              <a:buFont typeface="+mj-lt"/>
              <a:buAutoNum type="arabicPeriod" startAt="5"/>
            </a:pPr>
            <a:r>
              <a:rPr lang="en-US" dirty="0"/>
              <a:t>Consider using </a:t>
            </a:r>
            <a:r>
              <a:rPr lang="en-US" dirty="0" err="1">
                <a:latin typeface="Courier New" panose="02070309020205020404" pitchFamily="49" charset="0"/>
                <a:cs typeface="Courier New" panose="02070309020205020404" pitchFamily="49" charset="0"/>
              </a:rPr>
              <a:t>const</a:t>
            </a:r>
            <a:r>
              <a:rPr lang="en-US" dirty="0"/>
              <a:t> declaration instead of </a:t>
            </a:r>
            <a:r>
              <a:rPr lang="en-US" dirty="0">
                <a:latin typeface="Courier New" panose="02070309020205020404" pitchFamily="49" charset="0"/>
                <a:cs typeface="Courier New" panose="02070309020205020404" pitchFamily="49" charset="0"/>
              </a:rPr>
              <a:t>#define </a:t>
            </a:r>
            <a:r>
              <a:rPr lang="en-US" dirty="0">
                <a:solidFill>
                  <a:schemeClr val="accent2"/>
                </a:solidFill>
                <a:cs typeface="Courier New" panose="02070309020205020404" pitchFamily="49" charset="0"/>
              </a:rPr>
              <a:t>…Why?</a:t>
            </a:r>
          </a:p>
          <a:p>
            <a:pPr marL="57150" indent="0">
              <a:buNone/>
            </a:pPr>
            <a:r>
              <a:rPr lang="en-US" dirty="0" err="1">
                <a:latin typeface="Courier New" panose="02070309020205020404" pitchFamily="49" charset="0"/>
                <a:cs typeface="Courier New" panose="02070309020205020404" pitchFamily="49" charset="0"/>
              </a:rPr>
              <a:t>const</a:t>
            </a:r>
            <a:r>
              <a:rPr lang="en-US" dirty="0">
                <a:cs typeface="Courier New" panose="02070309020205020404" pitchFamily="49" charset="0"/>
              </a:rPr>
              <a:t> variables…</a:t>
            </a:r>
            <a:endParaRPr lang="en-US" dirty="0">
              <a:solidFill>
                <a:schemeClr val="accent2"/>
              </a:solidFill>
              <a:cs typeface="Courier New" panose="02070309020205020404" pitchFamily="49" charset="0"/>
            </a:endParaRPr>
          </a:p>
          <a:p>
            <a:pPr lvl="1"/>
            <a:r>
              <a:rPr lang="en-US" dirty="0">
                <a:cs typeface="Courier New" panose="02070309020205020404" pitchFamily="49" charset="0"/>
              </a:rPr>
              <a:t>…have a data type</a:t>
            </a:r>
          </a:p>
          <a:p>
            <a:pPr lvl="1"/>
            <a:r>
              <a:rPr lang="en-US" dirty="0">
                <a:cs typeface="Courier New" panose="02070309020205020404" pitchFamily="49" charset="0"/>
              </a:rPr>
              <a:t>…give you fine control over scope</a:t>
            </a:r>
          </a:p>
          <a:p>
            <a:pPr lvl="1"/>
            <a:r>
              <a:rPr lang="en-US" dirty="0">
                <a:cs typeface="Courier New" panose="02070309020205020404" pitchFamily="49" charset="0"/>
              </a:rPr>
              <a:t>…are available to the debugger </a:t>
            </a:r>
          </a:p>
          <a:p>
            <a:pPr lvl="1"/>
            <a:endParaRPr lang="en-US" dirty="0">
              <a:cs typeface="Courier New" panose="02070309020205020404" pitchFamily="49" charset="0"/>
            </a:endParaRPr>
          </a:p>
          <a:p>
            <a:pPr lvl="1"/>
            <a:endParaRPr lang="en-US" dirty="0">
              <a:cs typeface="Courier New" panose="02070309020205020404" pitchFamily="49" charset="0"/>
            </a:endParaRPr>
          </a:p>
          <a:p>
            <a:pPr lvl="1"/>
            <a:endParaRPr lang="en-US" dirty="0">
              <a:cs typeface="Courier New" panose="02070309020205020404" pitchFamily="49" charset="0"/>
            </a:endParaRPr>
          </a:p>
        </p:txBody>
      </p:sp>
      <p:sp>
        <p:nvSpPr>
          <p:cNvPr id="4" name="Content Placeholder 2"/>
          <p:cNvSpPr txBox="1">
            <a:spLocks/>
          </p:cNvSpPr>
          <p:nvPr/>
        </p:nvSpPr>
        <p:spPr bwMode="auto">
          <a:xfrm>
            <a:off x="277615" y="13716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#define name[(</a:t>
            </a:r>
            <a:r>
              <a:rPr lang="en-US" sz="1600" dirty="0" err="1">
                <a:latin typeface="Courier New" panose="02070309020205020404" pitchFamily="49" charset="0"/>
                <a:cs typeface="Courier New" panose="02070309020205020404" pitchFamily="49" charset="0"/>
              </a:rPr>
              <a:t>parameter_list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replacement_text</a:t>
            </a:r>
            <a:r>
              <a:rPr lang="en-US" sz="1600" dirty="0">
                <a:latin typeface="Courier New" panose="02070309020205020404" pitchFamily="49" charset="0"/>
                <a:cs typeface="Courier New" panose="02070309020205020404" pitchFamily="49" charset="0"/>
              </a:rPr>
              <a:t>]</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DISCLAIMER: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const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cannot be used as a dimension for arrays</a:t>
            </a:r>
          </a:p>
        </p:txBody>
      </p:sp>
    </p:spTree>
    <p:extLst>
      <p:ext uri="{BB962C8B-B14F-4D97-AF65-F5344CB8AC3E}">
        <p14:creationId xmlns:p14="http://schemas.microsoft.com/office/powerpoint/2010/main" val="1648024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startAt="5"/>
            </a:pPr>
            <a:r>
              <a:rPr lang="en-US" dirty="0"/>
              <a:t>Consider using </a:t>
            </a:r>
            <a:r>
              <a:rPr lang="en-US" dirty="0" err="1">
                <a:latin typeface="Courier New" panose="02070309020205020404" pitchFamily="49" charset="0"/>
                <a:cs typeface="Courier New" panose="02070309020205020404" pitchFamily="49" charset="0"/>
              </a:rPr>
              <a:t>const</a:t>
            </a:r>
            <a:r>
              <a:rPr lang="en-US" dirty="0"/>
              <a:t> declaration instead of </a:t>
            </a:r>
            <a:r>
              <a:rPr lang="en-US" dirty="0">
                <a:latin typeface="Courier New" panose="02070309020205020404" pitchFamily="49" charset="0"/>
                <a:cs typeface="Courier New" panose="02070309020205020404" pitchFamily="49" charset="0"/>
              </a:rPr>
              <a:t>#define</a:t>
            </a:r>
          </a:p>
        </p:txBody>
      </p:sp>
      <p:sp>
        <p:nvSpPr>
          <p:cNvPr id="7"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The program ‘bad_type.exe’ has exited with code -1 (0xffffffff).</a:t>
            </a:r>
          </a:p>
        </p:txBody>
      </p:sp>
      <p:sp>
        <p:nvSpPr>
          <p:cNvPr id="11"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bad_type.c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x = </a:t>
            </a:r>
            <a:r>
              <a:rPr lang="en-US" sz="1600" dirty="0">
                <a:solidFill>
                  <a:schemeClr val="accent2"/>
                </a:solidFill>
                <a:latin typeface="Courier New" panose="02070309020205020404" pitchFamily="49" charset="0"/>
                <a:cs typeface="Courier New" panose="02070309020205020404" pitchFamily="49" charset="0"/>
              </a:rPr>
              <a:t>68.8</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a:solidFill>
                  <a:schemeClr val="accent2"/>
                </a:solidFill>
                <a:latin typeface="Courier New" panose="02070309020205020404" pitchFamily="49" charset="0"/>
                <a:cs typeface="Courier New" panose="02070309020205020404" pitchFamily="49" charset="0"/>
              </a:rPr>
              <a:t>68.8</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(x);</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-1;</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9"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NUM 68.8</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x = NUM;</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(NUM);</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(x);</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-1;</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bwMode="auto">
          <a:xfrm>
            <a:off x="4724400" y="2214372"/>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346282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277615" y="2218944"/>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CC6600"/>
                </a:solidFill>
                <a:latin typeface="Courier New" panose="02070309020205020404" pitchFamily="49" charset="0"/>
                <a:cs typeface="Courier New" panose="02070309020205020404" pitchFamily="49" charset="0"/>
              </a:rPr>
              <a:t>NOT GOOD</a:t>
            </a:r>
            <a:r>
              <a:rPr lang="en-US" sz="1600" dirty="0">
                <a:latin typeface="Courier New" panose="02070309020205020404" pitchFamily="49" charset="0"/>
                <a:cs typeface="Courier New" panose="02070309020205020404" pitchFamily="49" charset="0"/>
              </a:rPr>
              <a:t> CONSTANT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not_good_type.c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x = </a:t>
            </a:r>
            <a:r>
              <a:rPr lang="en-US" sz="1600" dirty="0">
                <a:solidFill>
                  <a:schemeClr val="accent2"/>
                </a:solidFill>
                <a:latin typeface="Courier New" panose="02070309020205020404" pitchFamily="49" charset="0"/>
                <a:cs typeface="Courier New" panose="02070309020205020404" pitchFamily="49" charset="0"/>
              </a:rPr>
              <a:t>(float)68.8</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a:solidFill>
                  <a:schemeClr val="accent2"/>
                </a:solidFill>
                <a:latin typeface="Courier New" panose="02070309020205020404" pitchFamily="49" charset="0"/>
                <a:cs typeface="Courier New" panose="02070309020205020404" pitchFamily="49" charset="0"/>
              </a:rPr>
              <a:t>(float)68.8</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(x);</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-1;</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pPr marL="514350" indent="-457200">
              <a:buFont typeface="+mj-lt"/>
              <a:buAutoNum type="arabicPeriod" startAt="5"/>
            </a:pPr>
            <a:r>
              <a:rPr lang="en-US" dirty="0"/>
              <a:t>Consider using </a:t>
            </a:r>
            <a:r>
              <a:rPr lang="en-US" dirty="0" err="1">
                <a:latin typeface="Courier New" panose="02070309020205020404" pitchFamily="49" charset="0"/>
                <a:cs typeface="Courier New" panose="02070309020205020404" pitchFamily="49" charset="0"/>
              </a:rPr>
              <a:t>const</a:t>
            </a:r>
            <a:r>
              <a:rPr lang="en-US" dirty="0"/>
              <a:t> declaration instead of </a:t>
            </a:r>
            <a:r>
              <a:rPr lang="en-US" dirty="0">
                <a:latin typeface="Courier New" panose="02070309020205020404" pitchFamily="49" charset="0"/>
                <a:cs typeface="Courier New" panose="02070309020205020404" pitchFamily="49" charset="0"/>
              </a:rPr>
              <a:t>#define</a:t>
            </a:r>
          </a:p>
        </p:txBody>
      </p:sp>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CC6600"/>
                </a:solidFill>
                <a:latin typeface="Courier New" panose="02070309020205020404" pitchFamily="49" charset="0"/>
                <a:cs typeface="Courier New" panose="02070309020205020404" pitchFamily="49" charset="0"/>
              </a:rPr>
              <a:t>NOT GOOD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The program ‘not_good_type.exe’ has exited with code 0 (0x0).</a:t>
            </a:r>
          </a:p>
        </p:txBody>
      </p:sp>
      <p:sp>
        <p:nvSpPr>
          <p:cNvPr id="14"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CC6600"/>
                </a:solidFill>
                <a:latin typeface="Courier New" panose="02070309020205020404" pitchFamily="49" charset="0"/>
                <a:cs typeface="Courier New" panose="02070309020205020404" pitchFamily="49" charset="0"/>
              </a:rPr>
              <a:t>NOT GOOD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#define</a:t>
            </a:r>
          </a:p>
        </p:txBody>
      </p:sp>
      <p:sp>
        <p:nvSpPr>
          <p:cNvPr id="5"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CC6600"/>
                </a:solidFill>
                <a:latin typeface="Courier New" panose="02070309020205020404" pitchFamily="49" charset="0"/>
                <a:cs typeface="Courier New" panose="02070309020205020404" pitchFamily="49" charset="0"/>
              </a:rPr>
              <a:t>NOT GOOD</a:t>
            </a:r>
            <a:r>
              <a:rPr lang="en-US" sz="1600" dirty="0">
                <a:latin typeface="Courier New" panose="02070309020205020404" pitchFamily="49" charset="0"/>
                <a:cs typeface="Courier New" panose="02070309020205020404" pitchFamily="49" charset="0"/>
              </a:rPr>
              <a:t> CONSTANT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NUM </a:t>
            </a:r>
            <a:r>
              <a:rPr lang="en-US" sz="1600" dirty="0">
                <a:solidFill>
                  <a:schemeClr val="accent2"/>
                </a:solidFill>
                <a:latin typeface="Courier New" panose="02070309020205020404" pitchFamily="49" charset="0"/>
                <a:cs typeface="Courier New" panose="02070309020205020404" pitchFamily="49" charset="0"/>
              </a:rPr>
              <a:t>(float)68.8</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x = NUM;</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p>
          <a:p>
            <a:pPr marL="0" indent="0">
              <a:buNone/>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(NUM);</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(x);</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-1;</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624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277615" y="2218944"/>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 68.8;</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x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(x);</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-1;</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4" y="2218944"/>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const</a:t>
            </a:r>
            <a:r>
              <a:rPr lang="en-US" sz="1600" dirty="0">
                <a:solidFill>
                  <a:schemeClr val="accent2"/>
                </a:solidFill>
                <a:latin typeface="Courier New" panose="02070309020205020404" pitchFamily="49" charset="0"/>
                <a:cs typeface="Courier New" panose="02070309020205020404" pitchFamily="49" charset="0"/>
              </a:rPr>
              <a:t> float </a:t>
            </a:r>
            <a:r>
              <a:rPr lang="en-US" sz="1600" dirty="0" err="1">
                <a:solidFill>
                  <a:schemeClr val="accent2"/>
                </a:solidFill>
                <a:latin typeface="Courier New" panose="02070309020205020404" pitchFamily="49" charset="0"/>
                <a:cs typeface="Courier New" panose="02070309020205020404" pitchFamily="49" charset="0"/>
              </a:rPr>
              <a:t>num</a:t>
            </a:r>
            <a:r>
              <a:rPr lang="en-US" sz="1600" dirty="0">
                <a:solidFill>
                  <a:schemeClr val="accent2"/>
                </a:solidFill>
                <a:latin typeface="Courier New" panose="02070309020205020404" pitchFamily="49" charset="0"/>
                <a:cs typeface="Courier New" panose="02070309020205020404" pitchFamily="49" charset="0"/>
              </a:rPr>
              <a:t> = 68.8;</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float x = </a:t>
            </a:r>
            <a:r>
              <a:rPr lang="en-US" sz="1600" dirty="0" err="1">
                <a:solidFill>
                  <a:schemeClr val="accent2"/>
                </a:solidFill>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(x);</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numSize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xSize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-1;</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pPr marL="514350" indent="-457200">
              <a:buFont typeface="+mj-lt"/>
              <a:buAutoNum type="arabicPeriod" startAt="5"/>
            </a:pPr>
            <a:r>
              <a:rPr lang="en-US" dirty="0"/>
              <a:t>Consider using </a:t>
            </a:r>
            <a:r>
              <a:rPr lang="en-US" dirty="0" err="1">
                <a:latin typeface="Courier New" panose="02070309020205020404" pitchFamily="49" charset="0"/>
                <a:cs typeface="Courier New" panose="02070309020205020404" pitchFamily="49" charset="0"/>
              </a:rPr>
              <a:t>const</a:t>
            </a:r>
            <a:r>
              <a:rPr lang="en-US" dirty="0"/>
              <a:t> declaration instead of </a:t>
            </a:r>
            <a:r>
              <a:rPr lang="en-US" dirty="0">
                <a:latin typeface="Courier New" panose="02070309020205020404" pitchFamily="49" charset="0"/>
                <a:cs typeface="Courier New" panose="02070309020205020404" pitchFamily="49" charset="0"/>
              </a:rPr>
              <a:t>#define</a:t>
            </a:r>
          </a:p>
        </p:txBody>
      </p:sp>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The program ‘good_type.exe’ has exited with code 0 (0x0).</a:t>
            </a:r>
          </a:p>
        </p:txBody>
      </p:sp>
      <p:sp>
        <p:nvSpPr>
          <p:cNvPr id="2" name="Title 1"/>
          <p:cNvSpPr>
            <a:spLocks noGrp="1"/>
          </p:cNvSpPr>
          <p:nvPr>
            <p:ph type="title"/>
          </p:nvPr>
        </p:nvSpPr>
        <p:spPr/>
        <p:txBody>
          <a:bodyPr/>
          <a:lstStyle/>
          <a:p>
            <a:r>
              <a:rPr lang="en-US" dirty="0"/>
              <a:t>#define</a:t>
            </a:r>
          </a:p>
        </p:txBody>
      </p:sp>
      <p:sp>
        <p:nvSpPr>
          <p:cNvPr id="14"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320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10"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bad_constant.c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bufSize</a:t>
            </a:r>
            <a:r>
              <a:rPr lang="en-US" sz="1600" dirty="0">
                <a:latin typeface="Courier New" panose="02070309020205020404" pitchFamily="49" charset="0"/>
                <a:cs typeface="Courier New" panose="02070309020205020404" pitchFamily="49" charset="0"/>
              </a:rPr>
              <a:t> = 10;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inBuff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bufSize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_</a:t>
            </a:r>
            <a:r>
              <a:rPr lang="en-US" sz="1600" dirty="0" err="1">
                <a:latin typeface="Courier New" panose="02070309020205020404" pitchFamily="49" charset="0"/>
                <a:cs typeface="Courier New" panose="02070309020205020404" pitchFamily="49" charset="0"/>
              </a:rPr>
              <a:t>flushall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fgets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inBuff,bufSize,stdin</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inBuff</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9" name="Content Placeholder 2"/>
          <p:cNvSpPr txBox="1">
            <a:spLocks/>
          </p:cNvSpPr>
          <p:nvPr/>
        </p:nvSpPr>
        <p:spPr bwMode="auto">
          <a:xfrm>
            <a:off x="274320"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bufSize</a:t>
            </a:r>
            <a:r>
              <a:rPr lang="en-US" sz="1600" dirty="0">
                <a:latin typeface="Courier New" panose="02070309020205020404" pitchFamily="49" charset="0"/>
                <a:cs typeface="Courier New" panose="02070309020205020404" pitchFamily="49" charset="0"/>
              </a:rPr>
              <a:t> = 10;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inBuff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bufSize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_</a:t>
            </a:r>
            <a:r>
              <a:rPr lang="en-US" sz="1600" dirty="0" err="1">
                <a:latin typeface="Courier New" panose="02070309020205020404" pitchFamily="49" charset="0"/>
                <a:cs typeface="Courier New" panose="02070309020205020404" pitchFamily="49" charset="0"/>
              </a:rPr>
              <a:t>flushall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fgets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inBuff,bufSize,stdin</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inBuff</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57150" indent="0">
              <a:buNone/>
            </a:pPr>
            <a:r>
              <a:rPr lang="en-US" dirty="0"/>
              <a:t>DISCLAIMER: “</a:t>
            </a:r>
            <a:r>
              <a:rPr lang="en-US" dirty="0" err="1">
                <a:latin typeface="Courier New" panose="02070309020205020404" pitchFamily="49" charset="0"/>
                <a:cs typeface="Courier New" panose="02070309020205020404" pitchFamily="49" charset="0"/>
              </a:rPr>
              <a:t>const</a:t>
            </a:r>
            <a:r>
              <a:rPr lang="en-US" dirty="0"/>
              <a:t>…” cannot be used as a dimension for arrays</a:t>
            </a:r>
          </a:p>
        </p:txBody>
      </p:sp>
      <p:sp>
        <p:nvSpPr>
          <p:cNvPr id="7"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error C2057: expected constant expression</a:t>
            </a:r>
          </a:p>
        </p:txBody>
      </p:sp>
      <p:sp>
        <p:nvSpPr>
          <p:cNvPr id="2" name="Title 1"/>
          <p:cNvSpPr>
            <a:spLocks noGrp="1"/>
          </p:cNvSpPr>
          <p:nvPr>
            <p:ph type="title"/>
          </p:nvPr>
        </p:nvSpPr>
        <p:spPr/>
        <p:txBody>
          <a:bodyPr/>
          <a:lstStyle/>
          <a:p>
            <a:r>
              <a:rPr lang="en-US" dirty="0"/>
              <a:t>#define</a:t>
            </a:r>
          </a:p>
        </p:txBody>
      </p:sp>
      <p:sp>
        <p:nvSpPr>
          <p:cNvPr id="10" name="Explosion 1 9"/>
          <p:cNvSpPr/>
          <p:nvPr/>
        </p:nvSpPr>
        <p:spPr bwMode="auto">
          <a:xfrm>
            <a:off x="4695525" y="3702519"/>
            <a:ext cx="4343400" cy="2819400"/>
          </a:xfrm>
          <a:prstGeom prst="irregularSeal1">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COMPILE</a:t>
            </a:r>
          </a:p>
          <a:p>
            <a:pPr marL="0" marR="0" indent="0" algn="ctr" defTabSz="914400" rtl="0" eaLnBrk="1" fontAlgn="base" latinLnBrk="0" hangingPunct="1">
              <a:lnSpc>
                <a:spcPct val="100000"/>
              </a:lnSpc>
              <a:spcBef>
                <a:spcPct val="0"/>
              </a:spcBef>
              <a:spcAft>
                <a:spcPct val="0"/>
              </a:spcAft>
              <a:buClrTx/>
              <a:buSzTx/>
              <a:buFontTx/>
              <a:buNone/>
              <a:tabLst/>
            </a:pPr>
            <a:r>
              <a:rPr lang="en-US" sz="4000" b="1" dirty="0">
                <a:solidFill>
                  <a:srgbClr val="FF0000"/>
                </a:solidFill>
                <a:latin typeface="Courier New" panose="02070309020205020404" pitchFamily="49" charset="0"/>
                <a:cs typeface="Courier New" panose="02070309020205020404" pitchFamily="49" charset="0"/>
              </a:rPr>
              <a:t>ERROR</a:t>
            </a:r>
            <a:endPar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425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0" presetClass="exit" presetSubtype="0" fill="hold" grpId="0"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7" grpId="0" animBg="1"/>
      <p:bldP spid="10"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 indent="0">
              <a:buNone/>
            </a:pPr>
            <a:r>
              <a:rPr lang="en-US" dirty="0"/>
              <a:t>DISCLAIMER: “</a:t>
            </a:r>
            <a:r>
              <a:rPr lang="en-US" dirty="0" err="1">
                <a:latin typeface="Courier New" panose="02070309020205020404" pitchFamily="49" charset="0"/>
                <a:cs typeface="Courier New" panose="02070309020205020404" pitchFamily="49" charset="0"/>
              </a:rPr>
              <a:t>const</a:t>
            </a:r>
            <a:r>
              <a:rPr lang="en-US" dirty="0"/>
              <a:t>…” cannot be used as a dimension for arrays</a:t>
            </a:r>
          </a:p>
        </p:txBody>
      </p:sp>
      <p:sp>
        <p:nvSpPr>
          <p:cNvPr id="10" name="Content Placeholder 2"/>
          <p:cNvSpPr txBox="1">
            <a:spLocks/>
          </p:cNvSpPr>
          <p:nvPr/>
        </p:nvSpPr>
        <p:spPr bwMode="auto">
          <a:xfrm>
            <a:off x="4724400" y="2218853"/>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This guy?  He’s the best!</a:t>
            </a:r>
          </a:p>
        </p:txBody>
      </p:sp>
      <p:sp>
        <p:nvSpPr>
          <p:cNvPr id="8"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This guy?  He’s the best!</a:t>
            </a:r>
          </a:p>
          <a:p>
            <a:pPr marL="0" indent="0">
              <a:buNone/>
            </a:pPr>
            <a:r>
              <a:rPr lang="en-US" sz="1600" dirty="0">
                <a:latin typeface="Courier New" panose="02070309020205020404" pitchFamily="49" charset="0"/>
                <a:cs typeface="Courier New" panose="02070309020205020404" pitchFamily="49" charset="0"/>
              </a:rPr>
              <a:t>This guy?</a:t>
            </a:r>
          </a:p>
        </p:txBody>
      </p:sp>
      <p:sp>
        <p:nvSpPr>
          <p:cNvPr id="14"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good_constant.c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inBuff</a:t>
            </a:r>
            <a:r>
              <a:rPr lang="en-US" sz="1600" dirty="0">
                <a:latin typeface="Courier New" panose="02070309020205020404" pitchFamily="49" charset="0"/>
                <a:cs typeface="Courier New" panose="02070309020205020404" pitchFamily="49" charset="0"/>
              </a:rPr>
              <a:t>[</a:t>
            </a:r>
            <a:r>
              <a:rPr lang="en-US" sz="1600" dirty="0">
                <a:solidFill>
                  <a:schemeClr val="accent2"/>
                </a:solidFill>
                <a:latin typeface="Courier New" panose="02070309020205020404" pitchFamily="49" charset="0"/>
                <a:cs typeface="Courier New" panose="02070309020205020404" pitchFamily="49" charset="0"/>
              </a:rPr>
              <a:t>10</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_</a:t>
            </a:r>
            <a:r>
              <a:rPr lang="en-US" sz="1600" dirty="0" err="1">
                <a:latin typeface="Courier New" panose="02070309020205020404" pitchFamily="49" charset="0"/>
                <a:cs typeface="Courier New" panose="02070309020205020404" pitchFamily="49" charset="0"/>
              </a:rPr>
              <a:t>flushall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fgets</a:t>
            </a:r>
            <a:r>
              <a:rPr lang="en-US" sz="1600" dirty="0">
                <a:latin typeface="Courier New" panose="02070309020205020404" pitchFamily="49" charset="0"/>
                <a:cs typeface="Courier New" panose="02070309020205020404" pitchFamily="49" charset="0"/>
              </a:rPr>
              <a:t>(inBuff,</a:t>
            </a:r>
            <a:r>
              <a:rPr lang="en-US" sz="1600" dirty="0">
                <a:solidFill>
                  <a:schemeClr val="accent2"/>
                </a:solidFill>
                <a:latin typeface="Courier New" panose="02070309020205020404" pitchFamily="49" charset="0"/>
                <a:cs typeface="Courier New" panose="02070309020205020404" pitchFamily="49" charset="0"/>
              </a:rPr>
              <a:t>10</a:t>
            </a:r>
            <a:r>
              <a:rPr lang="en-US" sz="1600" dirty="0">
                <a:latin typeface="Courier New" panose="02070309020205020404" pitchFamily="49" charset="0"/>
                <a:cs typeface="Courier New" panose="02070309020205020404" pitchFamily="49" charset="0"/>
              </a:rPr>
              <a:t>,stdin);</a:t>
            </a: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inBuff</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CONSTANT EXAMPLE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#define BUFSIZE 10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inBuff</a:t>
            </a:r>
            <a:r>
              <a:rPr lang="en-US" sz="1600" dirty="0">
                <a:latin typeface="Courier New" panose="02070309020205020404" pitchFamily="49" charset="0"/>
                <a:cs typeface="Courier New" panose="02070309020205020404" pitchFamily="49" charset="0"/>
              </a:rPr>
              <a:t>[</a:t>
            </a:r>
            <a:r>
              <a:rPr lang="en-US" sz="1600" dirty="0">
                <a:solidFill>
                  <a:schemeClr val="accent2"/>
                </a:solidFill>
                <a:latin typeface="Courier New" panose="02070309020205020404" pitchFamily="49" charset="0"/>
                <a:cs typeface="Courier New" panose="02070309020205020404" pitchFamily="49" charset="0"/>
              </a:rPr>
              <a:t>BUFSIZE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_</a:t>
            </a:r>
            <a:r>
              <a:rPr lang="en-US" sz="1600" dirty="0" err="1">
                <a:latin typeface="Courier New" panose="02070309020205020404" pitchFamily="49" charset="0"/>
                <a:cs typeface="Courier New" panose="02070309020205020404" pitchFamily="49" charset="0"/>
              </a:rPr>
              <a:t>flushall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fgets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inBuff,</a:t>
            </a:r>
            <a:r>
              <a:rPr lang="en-US" sz="1600" dirty="0" err="1">
                <a:solidFill>
                  <a:schemeClr val="accent2"/>
                </a:solidFill>
                <a:latin typeface="Courier New" panose="02070309020205020404" pitchFamily="49" charset="0"/>
                <a:cs typeface="Courier New" panose="02070309020205020404" pitchFamily="49" charset="0"/>
              </a:rPr>
              <a:t>BUFSIZE</a:t>
            </a:r>
            <a:r>
              <a:rPr lang="en-US" sz="1600" dirty="0" err="1">
                <a:latin typeface="Courier New" panose="02070309020205020404" pitchFamily="49" charset="0"/>
                <a:cs typeface="Courier New" panose="02070309020205020404" pitchFamily="49" charset="0"/>
              </a:rPr>
              <a:t>,stdin</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inBuff</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#define</a:t>
            </a:r>
          </a:p>
        </p:txBody>
      </p:sp>
    </p:spTree>
    <p:extLst>
      <p:ext uri="{BB962C8B-B14F-4D97-AF65-F5344CB8AC3E}">
        <p14:creationId xmlns:p14="http://schemas.microsoft.com/office/powerpoint/2010/main" val="51979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2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
                                        <p:tgtEl>
                                          <p:spTgt spid="8"/>
                                        </p:tgtEl>
                                      </p:cBhvr>
                                    </p:animEffect>
                                  </p:childTnLst>
                                </p:cTn>
                              </p:par>
                              <p:par>
                                <p:cTn id="23" presetID="1" presetClass="exit" presetSubtype="0" fill="hold" grpId="1" nodeType="withEffect">
                                  <p:stCondLst>
                                    <p:cond delay="200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8" grpId="0" animBg="1"/>
      <p:bldP spid="14" grpId="0" animBg="1"/>
      <p:bldP spid="13"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a:t>
            </a:r>
          </a:p>
        </p:txBody>
      </p:sp>
      <p:sp>
        <p:nvSpPr>
          <p:cNvPr id="3" name="Content Placeholder 2"/>
          <p:cNvSpPr>
            <a:spLocks noGrp="1"/>
          </p:cNvSpPr>
          <p:nvPr>
            <p:ph idx="1"/>
          </p:nvPr>
        </p:nvSpPr>
        <p:spPr/>
        <p:txBody>
          <a:bodyPr/>
          <a:lstStyle/>
          <a:p>
            <a:endParaRPr lang="en-US" dirty="0"/>
          </a:p>
          <a:p>
            <a:pPr marL="514350" indent="-457200">
              <a:buFont typeface="+mj-lt"/>
              <a:buAutoNum type="arabicPeriod"/>
            </a:pPr>
            <a:r>
              <a:rPr lang="en-US" dirty="0"/>
              <a:t>Substitutions are not made within quoted strings</a:t>
            </a:r>
          </a:p>
          <a:p>
            <a:pPr marL="514350" indent="-457200">
              <a:buFont typeface="+mj-lt"/>
              <a:buAutoNum type="arabicPeriod"/>
            </a:pPr>
            <a:r>
              <a:rPr lang="en-US" dirty="0"/>
              <a:t>Partial substitutions are not made</a:t>
            </a:r>
          </a:p>
          <a:p>
            <a:pPr marL="514350" indent="-457200">
              <a:buFont typeface="+mj-lt"/>
              <a:buAutoNum type="arabicPeriod"/>
            </a:pPr>
            <a:r>
              <a:rPr lang="en-US" dirty="0"/>
              <a:t>Lack of explicit parentheses may result in unexpected behavior</a:t>
            </a:r>
          </a:p>
          <a:p>
            <a:pPr marL="514350" indent="-457200">
              <a:buFont typeface="+mj-lt"/>
              <a:buAutoNum type="arabicPeriod"/>
            </a:pPr>
            <a:r>
              <a:rPr lang="en-US" dirty="0">
                <a:cs typeface="Courier New" panose="02070309020205020404" pitchFamily="49" charset="0"/>
              </a:rPr>
              <a:t>Surround macros that contain complete statements with curly braces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p>
          <a:p>
            <a:pPr marL="514350" indent="-457200">
              <a:buFont typeface="+mj-lt"/>
              <a:buAutoNum type="arabicPeriod"/>
            </a:pPr>
            <a:r>
              <a:rPr lang="en-US" dirty="0"/>
              <a:t>Consider using </a:t>
            </a:r>
            <a:r>
              <a:rPr lang="en-US" dirty="0" err="1">
                <a:latin typeface="Courier New" panose="02070309020205020404" pitchFamily="49" charset="0"/>
                <a:cs typeface="Courier New" panose="02070309020205020404" pitchFamily="49" charset="0"/>
              </a:rPr>
              <a:t>const</a:t>
            </a:r>
            <a:r>
              <a:rPr lang="en-US" dirty="0"/>
              <a:t> declaration instead of </a:t>
            </a:r>
            <a:r>
              <a:rPr lang="en-US" dirty="0">
                <a:latin typeface="Courier New" panose="02070309020205020404" pitchFamily="49" charset="0"/>
                <a:cs typeface="Courier New" panose="02070309020205020404" pitchFamily="49" charset="0"/>
              </a:rPr>
              <a:t>#define</a:t>
            </a:r>
          </a:p>
        </p:txBody>
      </p:sp>
      <p:sp>
        <p:nvSpPr>
          <p:cNvPr id="4" name="Content Placeholder 2"/>
          <p:cNvSpPr txBox="1">
            <a:spLocks/>
          </p:cNvSpPr>
          <p:nvPr/>
        </p:nvSpPr>
        <p:spPr bwMode="auto">
          <a:xfrm>
            <a:off x="277615" y="13716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#define name[(</a:t>
            </a:r>
            <a:r>
              <a:rPr lang="en-US" sz="1600" dirty="0" err="1">
                <a:latin typeface="Courier New" panose="02070309020205020404" pitchFamily="49" charset="0"/>
                <a:cs typeface="Courier New" panose="02070309020205020404" pitchFamily="49" charset="0"/>
              </a:rPr>
              <a:t>parameter_list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replacement_text</a:t>
            </a:r>
            <a:r>
              <a:rPr lang="en-US" sz="1600" dirty="0">
                <a:latin typeface="Courier New" panose="02070309020205020404" pitchFamily="49" charset="0"/>
                <a:cs typeface="Courier New" panose="02070309020205020404" pitchFamily="49" charset="0"/>
              </a:rPr>
              <a:t>]</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DISCLAIMER: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const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cannot be used as a dimension for arrays</a:t>
            </a:r>
          </a:p>
        </p:txBody>
      </p:sp>
    </p:spTree>
    <p:extLst>
      <p:ext uri="{BB962C8B-B14F-4D97-AF65-F5344CB8AC3E}">
        <p14:creationId xmlns:p14="http://schemas.microsoft.com/office/powerpoint/2010/main" val="84223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Operator</a:t>
            </a:r>
          </a:p>
        </p:txBody>
      </p:sp>
      <p:sp>
        <p:nvSpPr>
          <p:cNvPr id="3" name="Content Placeholder 2"/>
          <p:cNvSpPr>
            <a:spLocks noGrp="1"/>
          </p:cNvSpPr>
          <p:nvPr>
            <p:ph idx="1"/>
          </p:nvPr>
        </p:nvSpPr>
        <p:spPr/>
        <p:txBody>
          <a:bodyPr/>
          <a:lstStyle/>
          <a:p>
            <a:endParaRPr lang="en-US" dirty="0"/>
          </a:p>
          <a:p>
            <a:r>
              <a:rPr lang="en-US" dirty="0"/>
              <a:t>Called the “hash operator” or the “</a:t>
            </a:r>
            <a:r>
              <a:rPr lang="en-US" dirty="0" err="1"/>
              <a:t>stringizing</a:t>
            </a:r>
            <a:r>
              <a:rPr lang="en-US" dirty="0"/>
              <a:t> operator”</a:t>
            </a:r>
          </a:p>
          <a:p>
            <a:r>
              <a:rPr lang="en-US" dirty="0"/>
              <a:t>This preprocessor directive sets the corresponding token in quotation marks</a:t>
            </a:r>
          </a:p>
          <a:p>
            <a:r>
              <a:rPr lang="en-US" dirty="0"/>
              <a:t>The # operator effectively converts its token into a string</a:t>
            </a:r>
          </a:p>
          <a:p>
            <a:r>
              <a:rPr lang="en-US" dirty="0"/>
              <a:t>The preprocessor changes #token to “token”</a:t>
            </a:r>
          </a:p>
        </p:txBody>
      </p:sp>
      <p:sp>
        <p:nvSpPr>
          <p:cNvPr id="4" name="Content Placeholder 2"/>
          <p:cNvSpPr txBox="1">
            <a:spLocks/>
          </p:cNvSpPr>
          <p:nvPr/>
        </p:nvSpPr>
        <p:spPr bwMode="auto">
          <a:xfrm>
            <a:off x="277615" y="13716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#token				// …becomes “token”</a:t>
            </a:r>
          </a:p>
        </p:txBody>
      </p:sp>
    </p:spTree>
    <p:extLst>
      <p:ext uri="{BB962C8B-B14F-4D97-AF65-F5344CB8AC3E}">
        <p14:creationId xmlns:p14="http://schemas.microsoft.com/office/powerpoint/2010/main" val="474079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a:pPr>
            <a:r>
              <a:rPr lang="en-US" dirty="0"/>
              <a:t>Example – Debug Macro</a:t>
            </a:r>
          </a:p>
        </p:txBody>
      </p:sp>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OUTPUT #1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90</a:t>
            </a:r>
          </a:p>
        </p:txBody>
      </p:sp>
      <p:sp>
        <p:nvSpPr>
          <p:cNvPr id="2" name="Title 1"/>
          <p:cNvSpPr>
            <a:spLocks noGrp="1"/>
          </p:cNvSpPr>
          <p:nvPr>
            <p:ph type="title"/>
          </p:nvPr>
        </p:nvSpPr>
        <p:spPr/>
        <p:txBody>
          <a:bodyPr/>
          <a:lstStyle/>
          <a:p>
            <a:r>
              <a:rPr lang="en-US" dirty="0"/>
              <a:t># Operator</a:t>
            </a:r>
          </a:p>
        </p:txBody>
      </p:sp>
      <p:sp>
        <p:nvSpPr>
          <p:cNvPr id="13"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EXAMPLE #1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“hash_ex1.c”</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getNum</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_</a:t>
            </a:r>
            <a:r>
              <a:rPr lang="en-US" sz="1600" dirty="0" err="1">
                <a:latin typeface="Courier New" panose="02070309020205020404" pitchFamily="49" charset="0"/>
                <a:cs typeface="Courier New" panose="02070309020205020404" pitchFamily="49" charset="0"/>
              </a:rPr>
              <a:t>flushall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getNum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printf</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getNum</a:t>
            </a:r>
            <a:r>
              <a:rPr lang="en-US" sz="1600" dirty="0">
                <a:solidFill>
                  <a:schemeClr val="accent2"/>
                </a:solidFill>
                <a:latin typeface="Courier New" panose="02070309020205020404" pitchFamily="49" charset="0"/>
                <a:cs typeface="Courier New" panose="02070309020205020404" pitchFamily="49" charset="0"/>
              </a:rPr>
              <a:t>” “ is %d\n”,\</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getNum</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277614" y="2214327"/>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EXAMPLE #1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DEBUG_INT(x) \</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is %d”, x)</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getNum</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_</a:t>
            </a:r>
            <a:r>
              <a:rPr lang="en-US" sz="1600" dirty="0" err="1">
                <a:latin typeface="Courier New" panose="02070309020205020404" pitchFamily="49" charset="0"/>
                <a:cs typeface="Courier New" panose="02070309020205020404" pitchFamily="49" charset="0"/>
              </a:rPr>
              <a:t>flushall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getNum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DEBUG_INT(</a:t>
            </a:r>
            <a:r>
              <a:rPr lang="en-US" sz="1600" dirty="0" err="1">
                <a:latin typeface="Courier New" panose="02070309020205020404" pitchFamily="49" charset="0"/>
                <a:cs typeface="Courier New" panose="02070309020205020404" pitchFamily="49" charset="0"/>
              </a:rPr>
              <a:t>getNum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OUTPUT #1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90</a:t>
            </a:r>
          </a:p>
          <a:p>
            <a:pPr marL="0" indent="0">
              <a:buNone/>
            </a:pPr>
            <a:r>
              <a:rPr lang="en-US" sz="1600" dirty="0" err="1">
                <a:latin typeface="Courier New" panose="02070309020205020404" pitchFamily="49" charset="0"/>
                <a:cs typeface="Courier New" panose="02070309020205020404" pitchFamily="49" charset="0"/>
              </a:rPr>
              <a:t>getNum</a:t>
            </a:r>
            <a:r>
              <a:rPr lang="en-US" sz="1600" dirty="0">
                <a:latin typeface="Courier New" panose="02070309020205020404" pitchFamily="49" charset="0"/>
                <a:cs typeface="Courier New" panose="02070309020205020404" pitchFamily="49" charset="0"/>
              </a:rPr>
              <a:t> is 90</a:t>
            </a:r>
          </a:p>
        </p:txBody>
      </p:sp>
      <p:sp>
        <p:nvSpPr>
          <p:cNvPr id="14" name="Content Placeholder 2"/>
          <p:cNvSpPr txBox="1">
            <a:spLocks/>
          </p:cNvSpPr>
          <p:nvPr/>
        </p:nvSpPr>
        <p:spPr bwMode="auto">
          <a:xfrm>
            <a:off x="4724400" y="2214327"/>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OUTPUT #1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815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2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
                                        <p:tgtEl>
                                          <p:spTgt spid="8"/>
                                        </p:tgtEl>
                                      </p:cBhvr>
                                    </p:animEffect>
                                  </p:childTnLst>
                                </p:cTn>
                              </p:par>
                              <p:par>
                                <p:cTn id="23" presetID="10" presetClass="exit" presetSubtype="0" fill="hold" grpId="1" nodeType="withEffect">
                                  <p:stCondLst>
                                    <p:cond delay="200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5" grpId="0" animBg="1"/>
      <p:bldP spid="8"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startAt="2"/>
            </a:pPr>
            <a:r>
              <a:rPr lang="en-US" dirty="0"/>
              <a:t>Example – Error Macro</a:t>
            </a:r>
          </a:p>
        </p:txBody>
      </p:sp>
      <p:sp>
        <p:nvSpPr>
          <p:cNvPr id="13"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EXAMPLE #2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“hash_ex2.c”</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3;</a:t>
            </a:r>
          </a:p>
          <a:p>
            <a:pPr marL="0" indent="0">
              <a:buNone/>
            </a:pPr>
            <a:r>
              <a:rPr lang="en-US" sz="1600" dirty="0">
                <a:latin typeface="Courier New" panose="02070309020205020404" pitchFamily="49" charset="0"/>
                <a:cs typeface="Courier New" panose="02070309020205020404" pitchFamily="49" charset="0"/>
              </a:rPr>
              <a:t>    if (0 == x)</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{puts(“x” \</a:t>
            </a:r>
          </a:p>
          <a:p>
            <a:pPr marL="0" indent="0">
              <a:buNone/>
            </a:pPr>
            <a:r>
              <a:rPr lang="en-US" sz="1600" dirty="0">
                <a:solidFill>
                  <a:schemeClr val="accent2"/>
                </a:solidFill>
                <a:latin typeface="Courier New" panose="02070309020205020404" pitchFamily="49" charset="0"/>
                <a:cs typeface="Courier New" panose="02070309020205020404" pitchFamily="49" charset="0"/>
              </a:rPr>
              <a:t>“ error”); exit(EXIT_FAILURE);}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(“%.5f”, 10.0 / x);</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EXAMPLE #2 ///</a:t>
            </a:r>
          </a:p>
          <a:p>
            <a:pPr marL="0" indent="0">
              <a:buNone/>
            </a:pPr>
            <a:r>
              <a:rPr lang="en-US" sz="1600" dirty="0">
                <a:latin typeface="Courier New" panose="02070309020205020404" pitchFamily="49" charset="0"/>
                <a:cs typeface="Courier New" panose="02070309020205020404" pitchFamily="49" charset="0"/>
              </a:rPr>
              <a:t>#define &lt;</a:t>
            </a:r>
            <a:r>
              <a:rPr lang="en-US" sz="1600" dirty="0" err="1">
                <a:latin typeface="Courier New" panose="02070309020205020404" pitchFamily="49" charset="0"/>
                <a:cs typeface="Courier New" panose="02070309020205020404" pitchFamily="49" charset="0"/>
              </a:rPr>
              <a:t>stdlib.h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#define ERMAC</a:t>
            </a:r>
            <a:r>
              <a:rPr lang="en-US" sz="1600" dirty="0">
                <a:solidFill>
                  <a:schemeClr val="accent2"/>
                </a:solidFill>
                <a:latin typeface="Courier New" panose="02070309020205020404" pitchFamily="49" charset="0"/>
                <a:cs typeface="Courier New" panose="02070309020205020404" pitchFamily="49" charset="0"/>
              </a:rPr>
              <a:t>(d)</a:t>
            </a:r>
            <a:r>
              <a:rPr lang="en-US" sz="1600" dirty="0">
                <a:latin typeface="Courier New" panose="02070309020205020404" pitchFamily="49" charset="0"/>
                <a:cs typeface="Courier New" panose="02070309020205020404" pitchFamily="49" charset="0"/>
              </a:rPr>
              <a:t> {puts(</a:t>
            </a:r>
            <a:r>
              <a:rPr lang="en-US" sz="1600" dirty="0">
                <a:solidFill>
                  <a:schemeClr val="accent2"/>
                </a:solidFill>
                <a:latin typeface="Courier New" panose="02070309020205020404" pitchFamily="49" charset="0"/>
                <a:cs typeface="Courier New" panose="02070309020205020404" pitchFamily="49" charset="0"/>
              </a:rPr>
              <a:t>#d </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error”); exit(EXIT_FAILURE);}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3;</a:t>
            </a:r>
          </a:p>
          <a:p>
            <a:pPr marL="0" indent="0">
              <a:buNone/>
            </a:pPr>
            <a:r>
              <a:rPr lang="en-US" sz="1600" dirty="0">
                <a:latin typeface="Courier New" panose="02070309020205020404" pitchFamily="49" charset="0"/>
                <a:cs typeface="Courier New" panose="02070309020205020404" pitchFamily="49" charset="0"/>
              </a:rPr>
              <a:t>    if (0 == x)</a:t>
            </a:r>
          </a:p>
          <a:p>
            <a:pPr marL="0" indent="0">
              <a:buNone/>
            </a:pPr>
            <a:r>
              <a:rPr lang="en-US" sz="1600" dirty="0">
                <a:latin typeface="Courier New" panose="02070309020205020404" pitchFamily="49" charset="0"/>
                <a:cs typeface="Courier New" panose="02070309020205020404" pitchFamily="49" charset="0"/>
              </a:rPr>
              <a:t>        ERMAC</a:t>
            </a:r>
            <a:r>
              <a:rPr lang="en-US" sz="1600" dirty="0">
                <a:solidFill>
                  <a:schemeClr val="accent2"/>
                </a:solidFill>
                <a:latin typeface="Courier New" panose="02070309020205020404" pitchFamily="49" charset="0"/>
                <a:cs typeface="Courier New" panose="02070309020205020404" pitchFamily="49" charset="0"/>
              </a:rPr>
              <a:t>(x)</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(“%.5f”, 10.0 / x);</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OUTPUT #2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0</a:t>
            </a:r>
          </a:p>
        </p:txBody>
      </p:sp>
      <p:sp>
        <p:nvSpPr>
          <p:cNvPr id="8"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OUTPUT #2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0</a:t>
            </a:r>
          </a:p>
          <a:p>
            <a:pPr marL="0" indent="0">
              <a:buNone/>
            </a:pPr>
            <a:r>
              <a:rPr lang="en-US" sz="1600" dirty="0">
                <a:latin typeface="Courier New" panose="02070309020205020404" pitchFamily="49" charset="0"/>
                <a:cs typeface="Courier New" panose="02070309020205020404" pitchFamily="49" charset="0"/>
              </a:rPr>
              <a:t>x error</a:t>
            </a:r>
          </a:p>
          <a:p>
            <a:pPr marL="0" indent="0">
              <a:buNone/>
            </a:pPr>
            <a:r>
              <a:rPr lang="en-US" sz="1600" dirty="0">
                <a:latin typeface="Courier New" panose="02070309020205020404" pitchFamily="49" charset="0"/>
                <a:cs typeface="Courier New" panose="02070309020205020404" pitchFamily="49" charset="0"/>
              </a:rPr>
              <a:t>The program ‘[3032] hash_ex2.exe’ has exited with code 1 (0x1).</a:t>
            </a:r>
          </a:p>
          <a:p>
            <a:pPr marL="0" indent="0">
              <a:buNone/>
            </a:pPr>
            <a:endParaRPr lang="en-US" sz="1600" dirty="0">
              <a:latin typeface="Courier New" panose="02070309020205020404" pitchFamily="49" charset="0"/>
              <a:cs typeface="Courier New" panose="02070309020205020404" pitchFamily="49" charset="0"/>
            </a:endParaRPr>
          </a:p>
        </p:txBody>
      </p:sp>
      <p:sp>
        <p:nvSpPr>
          <p:cNvPr id="14"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OUTPUT #2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 Operator</a:t>
            </a:r>
          </a:p>
        </p:txBody>
      </p:sp>
    </p:spTree>
    <p:extLst>
      <p:ext uri="{BB962C8B-B14F-4D97-AF65-F5344CB8AC3E}">
        <p14:creationId xmlns:p14="http://schemas.microsoft.com/office/powerpoint/2010/main" val="362289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2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
                                        <p:tgtEl>
                                          <p:spTgt spid="8"/>
                                        </p:tgtEl>
                                      </p:cBhvr>
                                    </p:animEffect>
                                  </p:childTnLst>
                                </p:cTn>
                              </p:par>
                              <p:par>
                                <p:cTn id="23" presetID="10" presetClass="exit" presetSubtype="0" fill="hold" grpId="1" nodeType="withEffect">
                                  <p:stCondLst>
                                    <p:cond delay="200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10" grpId="0" animBg="1"/>
      <p:bldP spid="10" grpId="1" animBg="1"/>
      <p:bldP spid="8"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Requirements</a:t>
            </a:r>
          </a:p>
          <a:p>
            <a:pPr marL="457200" indent="-457200">
              <a:buAutoNum type="arabicPeriod"/>
            </a:pPr>
            <a:r>
              <a:rPr lang="en-US" dirty="0"/>
              <a:t>Comments</a:t>
            </a:r>
          </a:p>
          <a:p>
            <a:pPr marL="457200" indent="-457200">
              <a:buAutoNum type="arabicPeriod"/>
            </a:pPr>
            <a:r>
              <a:rPr lang="en-US" dirty="0"/>
              <a:t>Don’t Repeat Yourself (DRY)</a:t>
            </a:r>
          </a:p>
          <a:p>
            <a:pPr marL="457200" indent="-457200">
              <a:buAutoNum type="arabicPeriod"/>
            </a:pPr>
            <a:r>
              <a:rPr lang="en-US" dirty="0">
                <a:solidFill>
                  <a:schemeClr val="accent2"/>
                </a:solidFill>
              </a:rPr>
              <a:t>Names</a:t>
            </a:r>
          </a:p>
          <a:p>
            <a:pPr marL="857250" lvl="1" indent="-457200"/>
            <a:r>
              <a:rPr lang="en-US" dirty="0">
                <a:solidFill>
                  <a:schemeClr val="accent2"/>
                </a:solidFill>
              </a:rPr>
              <a:t>MACRO_NAME</a:t>
            </a:r>
          </a:p>
          <a:p>
            <a:pPr marL="857250" lvl="1" indent="-457200"/>
            <a:r>
              <a:rPr lang="en-US" dirty="0">
                <a:solidFill>
                  <a:schemeClr val="accent2"/>
                </a:solidFill>
              </a:rPr>
              <a:t>CONSTANT_NAME</a:t>
            </a:r>
          </a:p>
          <a:p>
            <a:pPr marL="457200" indent="-457200">
              <a:buAutoNum type="arabicPeriod"/>
            </a:pPr>
            <a:r>
              <a:rPr lang="en-US" dirty="0"/>
              <a:t>Indent/Brace Style</a:t>
            </a:r>
          </a:p>
          <a:p>
            <a:pPr marL="457200" indent="-457200">
              <a:buAutoNum type="arabicPeriod"/>
            </a:pPr>
            <a:r>
              <a:rPr lang="en-US" dirty="0"/>
              <a:t>Files</a:t>
            </a:r>
          </a:p>
          <a:p>
            <a:pPr marL="457200" indent="-457200">
              <a:buAutoNum type="arabicPeriod"/>
            </a:pPr>
            <a:r>
              <a:rPr lang="en-US" dirty="0">
                <a:solidFill>
                  <a:schemeClr val="accent2"/>
                </a:solidFill>
              </a:rPr>
              <a:t>Headers</a:t>
            </a:r>
          </a:p>
          <a:p>
            <a:pPr marL="857250" lvl="1" indent="-457200"/>
            <a:r>
              <a:rPr lang="en-US" dirty="0">
                <a:solidFill>
                  <a:schemeClr val="accent2"/>
                </a:solidFill>
              </a:rPr>
              <a:t>Internal header guards </a:t>
            </a:r>
          </a:p>
        </p:txBody>
      </p:sp>
    </p:spTree>
    <p:extLst>
      <p:ext uri="{BB962C8B-B14F-4D97-AF65-F5344CB8AC3E}">
        <p14:creationId xmlns:p14="http://schemas.microsoft.com/office/powerpoint/2010/main" val="1612819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startAt="3"/>
            </a:pPr>
            <a:r>
              <a:rPr lang="en-US" dirty="0"/>
              <a:t>Example – “</a:t>
            </a:r>
            <a:r>
              <a:rPr lang="en-US" dirty="0" err="1"/>
              <a:t>Stringize</a:t>
            </a:r>
            <a:r>
              <a:rPr lang="en-US" dirty="0"/>
              <a:t>” a Token</a:t>
            </a:r>
          </a:p>
        </p:txBody>
      </p:sp>
      <p:sp>
        <p:nvSpPr>
          <p:cNvPr id="13" name="Content Placeholder 2"/>
          <p:cNvSpPr txBox="1">
            <a:spLocks/>
          </p:cNvSpPr>
          <p:nvPr/>
        </p:nvSpPr>
        <p:spPr bwMode="auto">
          <a:xfrm>
            <a:off x="277615" y="2218944"/>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EXAMPLE #3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“hash_ex3.c”</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 = {</a:t>
            </a:r>
            <a:r>
              <a:rPr lang="en-US" sz="1600" dirty="0">
                <a:solidFill>
                  <a:schemeClr val="accent2"/>
                </a:solidFill>
                <a:latin typeface="Courier New" panose="02070309020205020404" pitchFamily="49" charset="0"/>
                <a:cs typeface="Courier New" panose="02070309020205020404" pitchFamily="49" charset="0"/>
              </a:rPr>
              <a:t>“It!”</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4" y="2217435"/>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EXAMPLE #3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STRING(s) #s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 = {STRING(It!)};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OUTPUT #3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It!</a:t>
            </a:r>
          </a:p>
        </p:txBody>
      </p:sp>
      <p:sp>
        <p:nvSpPr>
          <p:cNvPr id="2" name="Title 1"/>
          <p:cNvSpPr>
            <a:spLocks noGrp="1"/>
          </p:cNvSpPr>
          <p:nvPr>
            <p:ph type="title"/>
          </p:nvPr>
        </p:nvSpPr>
        <p:spPr/>
        <p:txBody>
          <a:bodyPr/>
          <a:lstStyle/>
          <a:p>
            <a:r>
              <a:rPr lang="en-US" dirty="0"/>
              <a:t># Operator</a:t>
            </a:r>
          </a:p>
        </p:txBody>
      </p:sp>
      <p:sp>
        <p:nvSpPr>
          <p:cNvPr id="14" name="Content Placeholder 2"/>
          <p:cNvSpPr txBox="1">
            <a:spLocks/>
          </p:cNvSpPr>
          <p:nvPr/>
        </p:nvSpPr>
        <p:spPr bwMode="auto">
          <a:xfrm>
            <a:off x="4724400" y="2218944"/>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HASH OPERATOR OUTPUT #3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207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grpId="0"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10"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Operator</a:t>
            </a:r>
          </a:p>
        </p:txBody>
      </p:sp>
      <p:sp>
        <p:nvSpPr>
          <p:cNvPr id="3" name="Content Placeholder 2"/>
          <p:cNvSpPr>
            <a:spLocks noGrp="1"/>
          </p:cNvSpPr>
          <p:nvPr>
            <p:ph idx="1"/>
          </p:nvPr>
        </p:nvSpPr>
        <p:spPr/>
        <p:txBody>
          <a:bodyPr/>
          <a:lstStyle/>
          <a:p>
            <a:endParaRPr lang="en-US" dirty="0"/>
          </a:p>
          <a:p>
            <a:r>
              <a:rPr lang="en-US" dirty="0"/>
              <a:t>Called the “double-hash operator”, “merging operator” or the “token-pasting operator”</a:t>
            </a:r>
          </a:p>
          <a:p>
            <a:r>
              <a:rPr lang="en-US" dirty="0"/>
              <a:t>The ## preprocessor operator can concatenate arguments during macro expansion</a:t>
            </a:r>
          </a:p>
          <a:p>
            <a:r>
              <a:rPr lang="en-US" dirty="0"/>
              <a:t>The preprocessor concatenates the tokens to the left and right of the operator, ignoring spaces</a:t>
            </a:r>
          </a:p>
          <a:p>
            <a:r>
              <a:rPr lang="en-US" dirty="0"/>
              <a:t>If the resulting text contains a macro name, then macro replacement is performed once again</a:t>
            </a:r>
          </a:p>
          <a:p>
            <a:endParaRPr lang="en-US" dirty="0"/>
          </a:p>
        </p:txBody>
      </p:sp>
      <p:sp>
        <p:nvSpPr>
          <p:cNvPr id="4" name="Content Placeholder 2"/>
          <p:cNvSpPr txBox="1">
            <a:spLocks/>
          </p:cNvSpPr>
          <p:nvPr/>
        </p:nvSpPr>
        <p:spPr bwMode="auto">
          <a:xfrm>
            <a:off x="277615" y="13716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token1 ## token2		// …becomes token1token2</a:t>
            </a:r>
          </a:p>
        </p:txBody>
      </p:sp>
    </p:spTree>
    <p:extLst>
      <p:ext uri="{BB962C8B-B14F-4D97-AF65-F5344CB8AC3E}">
        <p14:creationId xmlns:p14="http://schemas.microsoft.com/office/powerpoint/2010/main" val="2638161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Operator</a:t>
            </a:r>
          </a:p>
        </p:txBody>
      </p:sp>
      <p:sp>
        <p:nvSpPr>
          <p:cNvPr id="3" name="Content Placeholder 2"/>
          <p:cNvSpPr>
            <a:spLocks noGrp="1"/>
          </p:cNvSpPr>
          <p:nvPr>
            <p:ph idx="1"/>
          </p:nvPr>
        </p:nvSpPr>
        <p:spPr/>
        <p:txBody>
          <a:bodyPr/>
          <a:lstStyle/>
          <a:p>
            <a:endParaRPr lang="en-US" dirty="0"/>
          </a:p>
          <a:p>
            <a:r>
              <a:rPr lang="en-US" dirty="0"/>
              <a:t>Double-hash operator uses</a:t>
            </a:r>
          </a:p>
          <a:p>
            <a:pPr marL="914400" lvl="1" indent="-457200">
              <a:buFont typeface="+mj-lt"/>
              <a:buAutoNum type="arabicPeriod"/>
            </a:pPr>
            <a:r>
              <a:rPr lang="en-US" dirty="0"/>
              <a:t>Paste text together</a:t>
            </a:r>
          </a:p>
          <a:p>
            <a:pPr marL="914400" lvl="1" indent="-457200">
              <a:buFont typeface="+mj-lt"/>
              <a:buAutoNum type="arabicPeriod"/>
            </a:pPr>
            <a:r>
              <a:rPr lang="en-US" dirty="0"/>
              <a:t>Prepend or append text</a:t>
            </a:r>
          </a:p>
          <a:p>
            <a:pPr marL="914400" lvl="1" indent="-457200">
              <a:buFont typeface="+mj-lt"/>
              <a:buAutoNum type="arabicPeriod"/>
            </a:pPr>
            <a:r>
              <a:rPr lang="en-US" dirty="0"/>
              <a:t>Shortcut lengthy names</a:t>
            </a:r>
          </a:p>
          <a:p>
            <a:pPr marL="914400" lvl="1" indent="-457200">
              <a:buFont typeface="+mj-lt"/>
              <a:buAutoNum type="arabicPeriod"/>
            </a:pPr>
            <a:r>
              <a:rPr lang="en-US" dirty="0"/>
              <a:t>Automate variable declaration/definition</a:t>
            </a:r>
          </a:p>
          <a:p>
            <a:pPr lvl="1"/>
            <a:endParaRPr lang="en-US" dirty="0"/>
          </a:p>
        </p:txBody>
      </p:sp>
      <p:sp>
        <p:nvSpPr>
          <p:cNvPr id="4" name="Content Placeholder 2"/>
          <p:cNvSpPr txBox="1">
            <a:spLocks/>
          </p:cNvSpPr>
          <p:nvPr/>
        </p:nvSpPr>
        <p:spPr bwMode="auto">
          <a:xfrm>
            <a:off x="277615" y="13716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token1 ## token2		// …becomes token1token2</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This preprocessor directive can be buggy and/or dangerous</a:t>
            </a:r>
          </a:p>
        </p:txBody>
      </p:sp>
    </p:spTree>
    <p:extLst>
      <p:ext uri="{BB962C8B-B14F-4D97-AF65-F5344CB8AC3E}">
        <p14:creationId xmlns:p14="http://schemas.microsoft.com/office/powerpoint/2010/main" val="2274583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a:pPr>
            <a:r>
              <a:rPr lang="en-US" dirty="0"/>
              <a:t>Example – Paste text together</a:t>
            </a:r>
          </a:p>
        </p:txBody>
      </p:sp>
      <p:sp>
        <p:nvSpPr>
          <p:cNvPr id="2" name="Title 1"/>
          <p:cNvSpPr>
            <a:spLocks noGrp="1"/>
          </p:cNvSpPr>
          <p:nvPr>
            <p:ph type="title"/>
          </p:nvPr>
        </p:nvSpPr>
        <p:spPr/>
        <p:txBody>
          <a:bodyPr/>
          <a:lstStyle/>
          <a:p>
            <a:r>
              <a:rPr lang="en-US" dirty="0"/>
              <a:t>## Operator</a:t>
            </a:r>
          </a:p>
        </p:txBody>
      </p:sp>
      <p:sp>
        <p:nvSpPr>
          <p:cNvPr id="13" name="Content Placeholder 2"/>
          <p:cNvSpPr txBox="1">
            <a:spLocks/>
          </p:cNvSpPr>
          <p:nvPr/>
        </p:nvSpPr>
        <p:spPr bwMode="auto">
          <a:xfrm>
            <a:off x="277615" y="1752600"/>
            <a:ext cx="8588771" cy="4808235"/>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HASH OPERATOR EXAMPLE #1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“double_hash_ex1.c”</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BillDing</a:t>
            </a:r>
            <a:r>
              <a:rPr lang="en-US" sz="1600" dirty="0">
                <a:solidFill>
                  <a:schemeClr val="accent2"/>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puts(</a:t>
            </a:r>
            <a:r>
              <a:rPr lang="en-US" sz="1600" dirty="0">
                <a:solidFill>
                  <a:schemeClr val="accent2"/>
                </a:solidFill>
                <a:latin typeface="Courier New" panose="02070309020205020404" pitchFamily="49" charset="0"/>
                <a:cs typeface="Courier New" panose="02070309020205020404" pitchFamily="49" charset="0"/>
              </a:rPr>
              <a:t>“PASTE_FOR_REAL(Brock, Lee)”</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[…code…]</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4320" y="1752600"/>
            <a:ext cx="8588772" cy="4805187"/>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HASH OPERATOR EXAMPLE #1 //////////////////</a:t>
            </a:r>
          </a:p>
          <a:p>
            <a:pPr marL="0" indent="0">
              <a:buNone/>
            </a:pPr>
            <a:r>
              <a:rPr lang="en-US" sz="1600" dirty="0">
                <a:latin typeface="Courier New" panose="02070309020205020404" pitchFamily="49" charset="0"/>
                <a:cs typeface="Courier New" panose="02070309020205020404" pitchFamily="49" charset="0"/>
              </a:rPr>
              <a:t>#define STRINGIFY_FOR_REAL(x) #x</a:t>
            </a:r>
          </a:p>
          <a:p>
            <a:pPr marL="0" indent="0">
              <a:buNone/>
            </a:pPr>
            <a:r>
              <a:rPr lang="en-US" sz="1600" dirty="0">
                <a:latin typeface="Courier New" panose="02070309020205020404" pitchFamily="49" charset="0"/>
                <a:cs typeface="Courier New" panose="02070309020205020404" pitchFamily="49" charset="0"/>
              </a:rPr>
              <a:t>#define STRINGIFY(a) STRINGIFY_FOR_REAL(a)</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PASTE_FOR_REAL(x, y) x##y</a:t>
            </a:r>
          </a:p>
          <a:p>
            <a:pPr marL="0" indent="0">
              <a:buNone/>
            </a:pPr>
            <a:r>
              <a:rPr lang="en-US" sz="1600" dirty="0">
                <a:latin typeface="Courier New" panose="02070309020205020404" pitchFamily="49" charset="0"/>
                <a:cs typeface="Courier New" panose="02070309020205020404" pitchFamily="49" charset="0"/>
              </a:rPr>
              <a:t>#define PASTE(a, b) PASTE_FOR_REAL(</a:t>
            </a:r>
            <a:r>
              <a:rPr lang="en-US" sz="1600" dirty="0" err="1">
                <a:latin typeface="Courier New" panose="02070309020205020404" pitchFamily="49" charset="0"/>
                <a:cs typeface="Courier New" panose="02070309020205020404" pitchFamily="49" charset="0"/>
              </a:rPr>
              <a:t>a,b</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puts(STRINGIFY(PASTE(Bill, Ding));			// Right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puts(STRINGIFY_FOR_REAL(PASTE_FOR_REAL(Brock, Lee));	// Wrong</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[…code…]</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121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startAt="2"/>
            </a:pPr>
            <a:r>
              <a:rPr lang="en-US" dirty="0"/>
              <a:t>Example – Prepend or append text</a:t>
            </a:r>
          </a:p>
          <a:p>
            <a:pPr marL="514350" indent="-457200">
              <a:buFont typeface="+mj-lt"/>
              <a:buAutoNum type="arabicPeriod" startAt="2"/>
            </a:pPr>
            <a:endParaRPr lang="en-US" dirty="0"/>
          </a:p>
        </p:txBody>
      </p:sp>
      <p:sp>
        <p:nvSpPr>
          <p:cNvPr id="2" name="Title 1"/>
          <p:cNvSpPr>
            <a:spLocks noGrp="1"/>
          </p:cNvSpPr>
          <p:nvPr>
            <p:ph type="title"/>
          </p:nvPr>
        </p:nvSpPr>
        <p:spPr/>
        <p:txBody>
          <a:bodyPr/>
          <a:lstStyle/>
          <a:p>
            <a:r>
              <a:rPr lang="en-US" dirty="0"/>
              <a:t>## Operator</a:t>
            </a:r>
          </a:p>
        </p:txBody>
      </p:sp>
      <p:sp>
        <p:nvSpPr>
          <p:cNvPr id="5" name="Content Placeholder 2"/>
          <p:cNvSpPr txBox="1">
            <a:spLocks/>
          </p:cNvSpPr>
          <p:nvPr/>
        </p:nvSpPr>
        <p:spPr bwMode="auto">
          <a:xfrm>
            <a:off x="152400" y="1752598"/>
            <a:ext cx="8839200" cy="4808235"/>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 DOUBLE HASH OPERATOR EXAMPLE #2 ///////////////////////////////</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  The following code is an excerpt from the </a:t>
            </a:r>
            <a:r>
              <a:rPr lang="en-US" sz="1200" dirty="0" err="1">
                <a:latin typeface="Courier New" panose="02070309020205020404" pitchFamily="49" charset="0"/>
                <a:cs typeface="Courier New" panose="02070309020205020404" pitchFamily="49" charset="0"/>
              </a:rPr>
              <a:t>Zend</a:t>
            </a:r>
            <a:r>
              <a:rPr lang="en-US" sz="1200" dirty="0">
                <a:latin typeface="Courier New" panose="02070309020205020404" pitchFamily="49" charset="0"/>
                <a:cs typeface="Courier New" panose="02070309020205020404" pitchFamily="49" charset="0"/>
              </a:rPr>
              <a:t> Engine API (</a:t>
            </a:r>
            <a:r>
              <a:rPr lang="en-US" sz="1200" dirty="0" err="1">
                <a:latin typeface="Courier New" panose="02070309020205020404" pitchFamily="49" charset="0"/>
                <a:cs typeface="Courier New" panose="02070309020205020404" pitchFamily="49" charset="0"/>
              </a:rPr>
              <a:t>zend_API.h</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The </a:t>
            </a:r>
            <a:r>
              <a:rPr lang="en-US" sz="1200" dirty="0" err="1">
                <a:latin typeface="Courier New" panose="02070309020205020404" pitchFamily="49" charset="0"/>
                <a:cs typeface="Courier New" panose="02070309020205020404" pitchFamily="49" charset="0"/>
              </a:rPr>
              <a:t>Zend</a:t>
            </a:r>
            <a:r>
              <a:rPr lang="en-US" sz="1200" dirty="0">
                <a:latin typeface="Courier New" panose="02070309020205020404" pitchFamily="49" charset="0"/>
                <a:cs typeface="Courier New" panose="02070309020205020404" pitchFamily="49" charset="0"/>
              </a:rPr>
              <a:t> Engine is a open source scripting engine that interprets PHP</a:t>
            </a:r>
          </a:p>
          <a:p>
            <a:pPr marL="0" indent="0">
              <a:buNone/>
            </a:pPr>
            <a:r>
              <a:rPr lang="en-US" sz="1200" dirty="0">
                <a:latin typeface="Courier New" panose="02070309020205020404" pitchFamily="49" charset="0"/>
                <a:cs typeface="Courier New" panose="02070309020205020404" pitchFamily="49" charset="0"/>
              </a:rPr>
              <a:t> *  Copyright (c) 1998-2001 </a:t>
            </a:r>
            <a:r>
              <a:rPr lang="en-US" sz="1200" dirty="0" err="1">
                <a:latin typeface="Courier New" panose="02070309020205020404" pitchFamily="49" charset="0"/>
                <a:cs typeface="Courier New" panose="02070309020205020404" pitchFamily="49" charset="0"/>
              </a:rPr>
              <a:t>Zend</a:t>
            </a:r>
            <a:r>
              <a:rPr lang="en-US" sz="1200" dirty="0">
                <a:latin typeface="Courier New" panose="02070309020205020404" pitchFamily="49" charset="0"/>
                <a:cs typeface="Courier New" panose="02070309020205020404" pitchFamily="49" charset="0"/>
              </a:rPr>
              <a:t> Technologies Ltd. (http://www.zend.com)</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Function macros */</a:t>
            </a:r>
          </a:p>
          <a:p>
            <a:pPr marL="0" indent="0">
              <a:buNone/>
            </a:pPr>
            <a:r>
              <a:rPr lang="en-US" sz="1200" dirty="0">
                <a:latin typeface="Courier New" panose="02070309020205020404" pitchFamily="49" charset="0"/>
                <a:cs typeface="Courier New" panose="02070309020205020404" pitchFamily="49" charset="0"/>
              </a:rPr>
              <a:t>#define ZEND_FN(name) 		</a:t>
            </a:r>
            <a:r>
              <a:rPr lang="en-US" sz="1200" dirty="0" err="1">
                <a:latin typeface="Courier New" panose="02070309020205020404" pitchFamily="49" charset="0"/>
                <a:cs typeface="Courier New" panose="02070309020205020404" pitchFamily="49" charset="0"/>
              </a:rPr>
              <a:t>zif</a:t>
            </a:r>
            <a:r>
              <a:rPr lang="en-US" sz="1200" dirty="0">
                <a:latin typeface="Courier New" panose="02070309020205020404" pitchFamily="49" charset="0"/>
                <a:cs typeface="Courier New" panose="02070309020205020404" pitchFamily="49" charset="0"/>
              </a:rPr>
              <a:t>_##name</a:t>
            </a:r>
          </a:p>
          <a:p>
            <a:pPr marL="0" indent="0">
              <a:buNone/>
            </a:pPr>
            <a:r>
              <a:rPr lang="en-US" sz="1200" dirty="0">
                <a:latin typeface="Courier New" panose="02070309020205020404" pitchFamily="49" charset="0"/>
                <a:cs typeface="Courier New" panose="02070309020205020404" pitchFamily="49" charset="0"/>
              </a:rPr>
              <a:t>#define ZEND_NAMED_FUNCTION(name) 	void name(INTERNAL_FUNCTION_PARAMETERS)</a:t>
            </a:r>
          </a:p>
          <a:p>
            <a:pPr marL="0" indent="0">
              <a:buNone/>
            </a:pPr>
            <a:r>
              <a:rPr lang="en-US" sz="1200" dirty="0">
                <a:latin typeface="Courier New" panose="02070309020205020404" pitchFamily="49" charset="0"/>
                <a:cs typeface="Courier New" panose="02070309020205020404" pitchFamily="49" charset="0"/>
              </a:rPr>
              <a:t>#define ZEND_FUNCTION(name) 		ZEND_NAMED_FUNCTION(ZEND_FN(name))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Name macros */</a:t>
            </a:r>
          </a:p>
          <a:p>
            <a:pPr marL="0" indent="0">
              <a:buNone/>
            </a:pPr>
            <a:r>
              <a:rPr lang="en-US" sz="1200" dirty="0">
                <a:latin typeface="Courier New" panose="02070309020205020404" pitchFamily="49" charset="0"/>
                <a:cs typeface="Courier New" panose="02070309020205020404" pitchFamily="49" charset="0"/>
              </a:rPr>
              <a:t>#define ZEND_MODULE_STARTUP_N(module)	</a:t>
            </a:r>
            <a:r>
              <a:rPr lang="en-US" sz="1200" dirty="0" err="1">
                <a:latin typeface="Courier New" panose="02070309020205020404" pitchFamily="49" charset="0"/>
                <a:cs typeface="Courier New" panose="02070309020205020404" pitchFamily="49" charset="0"/>
              </a:rPr>
              <a:t>zm_startup</a:t>
            </a:r>
            <a:r>
              <a:rPr lang="en-US" sz="1200" dirty="0">
                <a:latin typeface="Courier New" panose="02070309020205020404" pitchFamily="49" charset="0"/>
                <a:cs typeface="Courier New" panose="02070309020205020404" pitchFamily="49" charset="0"/>
              </a:rPr>
              <a:t>_##module</a:t>
            </a:r>
          </a:p>
          <a:p>
            <a:pPr marL="0" indent="0">
              <a:buNone/>
            </a:pPr>
            <a:r>
              <a:rPr lang="en-US" sz="1200" dirty="0">
                <a:latin typeface="Courier New" panose="02070309020205020404" pitchFamily="49" charset="0"/>
                <a:cs typeface="Courier New" panose="02070309020205020404" pitchFamily="49" charset="0"/>
              </a:rPr>
              <a:t>#define ZEND_MODULE_SHUTDOWN_N(module)	</a:t>
            </a:r>
            <a:r>
              <a:rPr lang="en-US" sz="1200" dirty="0" err="1">
                <a:latin typeface="Courier New" panose="02070309020205020404" pitchFamily="49" charset="0"/>
                <a:cs typeface="Courier New" panose="02070309020205020404" pitchFamily="49" charset="0"/>
              </a:rPr>
              <a:t>zm_shutdown</a:t>
            </a:r>
            <a:r>
              <a:rPr lang="en-US" sz="1200" dirty="0">
                <a:latin typeface="Courier New" panose="02070309020205020404" pitchFamily="49" charset="0"/>
                <a:cs typeface="Courier New" panose="02070309020205020404" pitchFamily="49" charset="0"/>
              </a:rPr>
              <a:t>_##module</a:t>
            </a:r>
          </a:p>
          <a:p>
            <a:pPr marL="0" indent="0">
              <a:buNone/>
            </a:pPr>
            <a:r>
              <a:rPr lang="en-US" sz="1200" dirty="0">
                <a:latin typeface="Courier New" panose="02070309020205020404" pitchFamily="49" charset="0"/>
                <a:cs typeface="Courier New" panose="02070309020205020404" pitchFamily="49" charset="0"/>
              </a:rPr>
              <a:t>[…code…]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Declaration macros */</a:t>
            </a:r>
          </a:p>
          <a:p>
            <a:pPr marL="0" indent="0">
              <a:buNone/>
            </a:pPr>
            <a:r>
              <a:rPr lang="en-US" sz="1200" dirty="0">
                <a:latin typeface="Courier New" panose="02070309020205020404" pitchFamily="49" charset="0"/>
                <a:cs typeface="Courier New" panose="02070309020205020404" pitchFamily="49" charset="0"/>
              </a:rPr>
              <a:t>#define ZEND_MODULE_STARTUP_D(module)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ZEND_MODULE_STARTUP_N(module)(INIT_FUNC_ARGS)</a:t>
            </a:r>
          </a:p>
          <a:p>
            <a:pPr marL="0" indent="0">
              <a:buNone/>
            </a:pPr>
            <a:r>
              <a:rPr lang="en-US" sz="1200" dirty="0">
                <a:latin typeface="Courier New" panose="02070309020205020404" pitchFamily="49" charset="0"/>
                <a:cs typeface="Courier New" panose="02070309020205020404" pitchFamily="49" charset="0"/>
              </a:rPr>
              <a:t>#define ZEND_MODULE_SHUTDOWN_D(module)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ZEND_MODULE_SHUTDOWN_N(module)(SHUTDOWN_FUNC_ARGS)</a:t>
            </a:r>
          </a:p>
          <a:p>
            <a:pPr marL="0" indent="0">
              <a:buNone/>
            </a:pPr>
            <a:r>
              <a:rPr lang="en-US" sz="1200" dirty="0">
                <a:latin typeface="Courier New" panose="02070309020205020404" pitchFamily="49" charset="0"/>
                <a:cs typeface="Courier New" panose="02070309020205020404" pitchFamily="49" charset="0"/>
              </a:rPr>
              <a:t>[…code…]</a:t>
            </a:r>
          </a:p>
        </p:txBody>
      </p:sp>
    </p:spTree>
    <p:extLst>
      <p:ext uri="{BB962C8B-B14F-4D97-AF65-F5344CB8AC3E}">
        <p14:creationId xmlns:p14="http://schemas.microsoft.com/office/powerpoint/2010/main" val="2808387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startAt="3"/>
            </a:pPr>
            <a:r>
              <a:rPr lang="en-US" dirty="0"/>
              <a:t>Example – Shortcut lengthy names</a:t>
            </a:r>
          </a:p>
        </p:txBody>
      </p:sp>
      <p:sp>
        <p:nvSpPr>
          <p:cNvPr id="2" name="Title 1"/>
          <p:cNvSpPr>
            <a:spLocks noGrp="1"/>
          </p:cNvSpPr>
          <p:nvPr>
            <p:ph type="title"/>
          </p:nvPr>
        </p:nvSpPr>
        <p:spPr/>
        <p:txBody>
          <a:bodyPr/>
          <a:lstStyle/>
          <a:p>
            <a:r>
              <a:rPr lang="en-US" dirty="0"/>
              <a:t>## Operator</a:t>
            </a:r>
          </a:p>
        </p:txBody>
      </p:sp>
      <p:sp>
        <p:nvSpPr>
          <p:cNvPr id="13" name="Content Placeholder 2"/>
          <p:cNvSpPr txBox="1">
            <a:spLocks/>
          </p:cNvSpPr>
          <p:nvPr/>
        </p:nvSpPr>
        <p:spPr bwMode="auto">
          <a:xfrm>
            <a:off x="274320" y="1752599"/>
            <a:ext cx="8588771" cy="4808235"/>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300" dirty="0">
                <a:latin typeface="Courier New" panose="02070309020205020404" pitchFamily="49" charset="0"/>
                <a:cs typeface="Courier New" panose="02070309020205020404" pitchFamily="49" charset="0"/>
              </a:rPr>
              <a:t>////////////////////////// DOUBLE HASH OPERATOR EXAMPLE #3 //////////////////////////</a:t>
            </a:r>
          </a:p>
          <a:p>
            <a:pPr marL="0" indent="0">
              <a:buNone/>
            </a:pPr>
            <a:endParaRPr lang="en-US" sz="1300" dirty="0">
              <a:latin typeface="Courier New" panose="02070309020205020404" pitchFamily="49" charset="0"/>
              <a:cs typeface="Courier New" panose="02070309020205020404" pitchFamily="49" charset="0"/>
            </a:endParaRPr>
          </a:p>
          <a:p>
            <a:pPr marL="0" indent="0">
              <a:buNone/>
            </a:pPr>
            <a:endParaRPr lang="en-US" sz="1300" dirty="0">
              <a:latin typeface="Courier New" panose="02070309020205020404" pitchFamily="49" charset="0"/>
              <a:cs typeface="Courier New" panose="02070309020205020404" pitchFamily="49" charset="0"/>
            </a:endParaRPr>
          </a:p>
          <a:p>
            <a:pPr marL="0" indent="0">
              <a:buNone/>
            </a:pPr>
            <a:r>
              <a:rPr lang="en-US" sz="13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300" dirty="0">
                <a:solidFill>
                  <a:schemeClr val="accent2"/>
                </a:solidFill>
                <a:latin typeface="Courier New" panose="02070309020205020404" pitchFamily="49" charset="0"/>
                <a:cs typeface="Courier New" panose="02070309020205020404" pitchFamily="49" charset="0"/>
              </a:rPr>
              <a:t>#line 2 “double_hash_ex3.c”</a:t>
            </a:r>
            <a:endParaRPr lang="en-US" sz="1300" dirty="0">
              <a:latin typeface="Courier New" panose="02070309020205020404" pitchFamily="49" charset="0"/>
              <a:cs typeface="Courier New" panose="02070309020205020404" pitchFamily="49" charset="0"/>
            </a:endParaRPr>
          </a:p>
          <a:p>
            <a:pPr marL="0" indent="0">
              <a:buNone/>
            </a:pPr>
            <a:endParaRPr lang="en-US" sz="1300" dirty="0">
              <a:latin typeface="Courier New" panose="02070309020205020404" pitchFamily="49" charset="0"/>
              <a:cs typeface="Courier New" panose="02070309020205020404" pitchFamily="49" charset="0"/>
            </a:endParaRPr>
          </a:p>
          <a:p>
            <a:pPr marL="0" indent="0">
              <a:buNone/>
            </a:pPr>
            <a:r>
              <a:rPr lang="en-US" sz="1300" dirty="0" err="1">
                <a:latin typeface="Courier New" panose="02070309020205020404" pitchFamily="49" charset="0"/>
                <a:cs typeface="Courier New" panose="02070309020205020404" pitchFamily="49" charset="0"/>
              </a:rPr>
              <a:t>struct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PeopleAtWork</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char </a:t>
            </a:r>
            <a:r>
              <a:rPr lang="en-US" sz="1300" dirty="0" err="1">
                <a:latin typeface="Courier New" panose="02070309020205020404" pitchFamily="49" charset="0"/>
                <a:cs typeface="Courier New" panose="02070309020205020404" pitchFamily="49" charset="0"/>
              </a:rPr>
              <a:t>thePersonsFirstName</a:t>
            </a:r>
            <a:r>
              <a:rPr lang="en-US" sz="1300" dirty="0">
                <a:latin typeface="Courier New" panose="02070309020205020404" pitchFamily="49" charset="0"/>
                <a:cs typeface="Courier New" panose="02070309020205020404" pitchFamily="49" charset="0"/>
              </a:rPr>
              <a:t>[50];</a:t>
            </a:r>
          </a:p>
          <a:p>
            <a:pPr marL="0" indent="0">
              <a:buNone/>
            </a:pPr>
            <a:r>
              <a:rPr lang="en-US" sz="1300" dirty="0">
                <a:latin typeface="Courier New" panose="02070309020205020404" pitchFamily="49" charset="0"/>
                <a:cs typeface="Courier New" panose="02070309020205020404" pitchFamily="49" charset="0"/>
              </a:rPr>
              <a:t>    char </a:t>
            </a:r>
            <a:r>
              <a:rPr lang="en-US" sz="1300" dirty="0" err="1">
                <a:latin typeface="Courier New" panose="02070309020205020404" pitchFamily="49" charset="0"/>
                <a:cs typeface="Courier New" panose="02070309020205020404" pitchFamily="49" charset="0"/>
              </a:rPr>
              <a:t>thePersonsLastName</a:t>
            </a:r>
            <a:r>
              <a:rPr lang="en-US" sz="1300" dirty="0">
                <a:latin typeface="Courier New" panose="02070309020205020404" pitchFamily="49" charset="0"/>
                <a:cs typeface="Courier New" panose="02070309020205020404" pitchFamily="49" charset="0"/>
              </a:rPr>
              <a:t>[50];</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int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thatPersonsEmployeeIdentificationNumber</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a:t>
            </a:r>
          </a:p>
          <a:p>
            <a:pPr marL="0" indent="0">
              <a:buNone/>
            </a:pPr>
            <a:endParaRPr lang="en-US" sz="1300" dirty="0">
              <a:latin typeface="Courier New" panose="02070309020205020404" pitchFamily="49" charset="0"/>
              <a:cs typeface="Courier New" panose="02070309020205020404" pitchFamily="49" charset="0"/>
            </a:endParaRPr>
          </a:p>
          <a:p>
            <a:pPr marL="0" indent="0">
              <a:buNone/>
            </a:pPr>
            <a:r>
              <a:rPr lang="en-US" sz="1300" dirty="0" err="1">
                <a:latin typeface="Courier New" panose="02070309020205020404" pitchFamily="49" charset="0"/>
                <a:cs typeface="Courier New" panose="02070309020205020404" pitchFamily="49" charset="0"/>
              </a:rPr>
              <a:t>int</a:t>
            </a:r>
            <a:r>
              <a:rPr lang="en-US" sz="1300" dirty="0">
                <a:latin typeface="Courier New" panose="02070309020205020404" pitchFamily="49" charset="0"/>
                <a:cs typeface="Courier New" panose="02070309020205020404" pitchFamily="49" charset="0"/>
              </a:rPr>
              <a:t> main(void)</a:t>
            </a:r>
          </a:p>
          <a:p>
            <a:pPr marL="0" indent="0">
              <a:buNone/>
            </a:pP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struct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PeopleAtWork</a:t>
            </a:r>
            <a:r>
              <a:rPr lang="en-US" sz="1300" dirty="0">
                <a:latin typeface="Courier New" panose="02070309020205020404" pitchFamily="49" charset="0"/>
                <a:cs typeface="Courier New" panose="02070309020205020404" pitchFamily="49" charset="0"/>
              </a:rPr>
              <a:t> hark;	</a:t>
            </a:r>
          </a:p>
          <a:p>
            <a:pPr marL="0" indent="0">
              <a:buNone/>
            </a:pPr>
            <a:r>
              <a:rPr lang="en-US" sz="1300" dirty="0">
                <a:latin typeface="Courier New" panose="02070309020205020404" pitchFamily="49" charset="0"/>
                <a:cs typeface="Courier New" panose="02070309020205020404" pitchFamily="49" charset="0"/>
              </a:rPr>
              <a:t>    </a:t>
            </a:r>
            <a:r>
              <a:rPr lang="en-US" sz="1300" dirty="0" err="1">
                <a:solidFill>
                  <a:schemeClr val="accent2"/>
                </a:solidFill>
                <a:latin typeface="Courier New" panose="02070309020205020404" pitchFamily="49" charset="0"/>
                <a:cs typeface="Courier New" panose="02070309020205020404" pitchFamily="49" charset="0"/>
              </a:rPr>
              <a:t>strcpy</a:t>
            </a:r>
            <a:r>
              <a:rPr lang="en-US" sz="1300" dirty="0">
                <a:solidFill>
                  <a:schemeClr val="accent2"/>
                </a:solidFill>
                <a:latin typeface="Courier New" panose="02070309020205020404" pitchFamily="49" charset="0"/>
                <a:cs typeface="Courier New" panose="02070309020205020404" pitchFamily="49" charset="0"/>
              </a:rPr>
              <a:t>(</a:t>
            </a:r>
            <a:r>
              <a:rPr lang="en-US" sz="1300" dirty="0" err="1">
                <a:solidFill>
                  <a:schemeClr val="accent2"/>
                </a:solidFill>
                <a:latin typeface="Courier New" panose="02070309020205020404" pitchFamily="49" charset="0"/>
                <a:cs typeface="Courier New" panose="02070309020205020404" pitchFamily="49" charset="0"/>
              </a:rPr>
              <a:t>hark.thePersonsFirstName</a:t>
            </a:r>
            <a:r>
              <a:rPr lang="en-US" sz="1300" dirty="0">
                <a:solidFill>
                  <a:schemeClr val="accent2"/>
                </a:solidFill>
                <a:latin typeface="Courier New" panose="02070309020205020404" pitchFamily="49" charset="0"/>
                <a:cs typeface="Courier New" panose="02070309020205020404" pitchFamily="49" charset="0"/>
              </a:rPr>
              <a:t>, “Joseph”)</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a:t>
            </a:r>
            <a:r>
              <a:rPr lang="en-US" sz="1300" dirty="0" err="1">
                <a:solidFill>
                  <a:schemeClr val="accent2"/>
                </a:solidFill>
                <a:latin typeface="Courier New" panose="02070309020205020404" pitchFamily="49" charset="0"/>
                <a:cs typeface="Courier New" panose="02070309020205020404" pitchFamily="49" charset="0"/>
              </a:rPr>
              <a:t>strcpy</a:t>
            </a:r>
            <a:r>
              <a:rPr lang="en-US" sz="1300" dirty="0">
                <a:solidFill>
                  <a:schemeClr val="accent2"/>
                </a:solidFill>
                <a:latin typeface="Courier New" panose="02070309020205020404" pitchFamily="49" charset="0"/>
                <a:cs typeface="Courier New" panose="02070309020205020404" pitchFamily="49" charset="0"/>
              </a:rPr>
              <a:t>(</a:t>
            </a:r>
            <a:r>
              <a:rPr lang="en-US" sz="1300" dirty="0" err="1">
                <a:solidFill>
                  <a:schemeClr val="accent2"/>
                </a:solidFill>
                <a:latin typeface="Courier New" panose="02070309020205020404" pitchFamily="49" charset="0"/>
                <a:cs typeface="Courier New" panose="02070309020205020404" pitchFamily="49" charset="0"/>
              </a:rPr>
              <a:t>hark.thePersonsLastName</a:t>
            </a:r>
            <a:r>
              <a:rPr lang="en-US" sz="1300" dirty="0">
                <a:solidFill>
                  <a:schemeClr val="accent2"/>
                </a:solidFill>
                <a:latin typeface="Courier New" panose="02070309020205020404" pitchFamily="49" charset="0"/>
                <a:cs typeface="Courier New" panose="02070309020205020404" pitchFamily="49" charset="0"/>
              </a:rPr>
              <a:t>, “Harkleroad”);</a:t>
            </a:r>
          </a:p>
          <a:p>
            <a:pPr marL="0" indent="0">
              <a:buNone/>
            </a:pPr>
            <a:r>
              <a:rPr lang="en-US" sz="1300" dirty="0">
                <a:latin typeface="Courier New" panose="02070309020205020404" pitchFamily="49" charset="0"/>
                <a:cs typeface="Courier New" panose="02070309020205020404" pitchFamily="49" charset="0"/>
              </a:rPr>
              <a:t>    </a:t>
            </a:r>
            <a:r>
              <a:rPr lang="en-US" sz="1300" dirty="0" err="1">
                <a:solidFill>
                  <a:schemeClr val="accent2"/>
                </a:solidFill>
                <a:latin typeface="Courier New" panose="02070309020205020404" pitchFamily="49" charset="0"/>
                <a:cs typeface="Courier New" panose="02070309020205020404" pitchFamily="49" charset="0"/>
              </a:rPr>
              <a:t>hark.thatPersonsEmployeeIdentificationNumber</a:t>
            </a:r>
            <a:r>
              <a:rPr lang="en-US" sz="1300" dirty="0">
                <a:solidFill>
                  <a:schemeClr val="accent2"/>
                </a:solidFill>
                <a:latin typeface="Courier New" panose="02070309020205020404" pitchFamily="49" charset="0"/>
                <a:cs typeface="Courier New" panose="02070309020205020404" pitchFamily="49" charset="0"/>
              </a:rPr>
              <a:t> = 31337;</a:t>
            </a:r>
          </a:p>
          <a:p>
            <a:pPr marL="0" indent="0">
              <a:buNone/>
            </a:pPr>
            <a:r>
              <a:rPr lang="en-US" sz="1300" dirty="0">
                <a:latin typeface="Courier New" panose="02070309020205020404" pitchFamily="49" charset="0"/>
                <a:cs typeface="Courier New" panose="02070309020205020404" pitchFamily="49" charset="0"/>
              </a:rPr>
              <a:t>[…code…] }</a:t>
            </a:r>
          </a:p>
        </p:txBody>
      </p:sp>
      <p:sp>
        <p:nvSpPr>
          <p:cNvPr id="5" name="Content Placeholder 2"/>
          <p:cNvSpPr txBox="1">
            <a:spLocks/>
          </p:cNvSpPr>
          <p:nvPr/>
        </p:nvSpPr>
        <p:spPr bwMode="auto">
          <a:xfrm>
            <a:off x="277614" y="1752598"/>
            <a:ext cx="8588772" cy="4808235"/>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300" dirty="0">
                <a:latin typeface="Courier New" panose="02070309020205020404" pitchFamily="49" charset="0"/>
                <a:cs typeface="Courier New" panose="02070309020205020404" pitchFamily="49" charset="0"/>
              </a:rPr>
              <a:t>////////////////////////// DOUBLE HASH OPERATOR EXAMPLE #3 //////////////////////////</a:t>
            </a:r>
          </a:p>
          <a:p>
            <a:pPr marL="0" indent="0">
              <a:buNone/>
            </a:pPr>
            <a:r>
              <a:rPr lang="en-US" sz="1300" dirty="0">
                <a:latin typeface="Courier New" panose="02070309020205020404" pitchFamily="49" charset="0"/>
                <a:cs typeface="Courier New" panose="02070309020205020404" pitchFamily="49" charset="0"/>
              </a:rPr>
              <a:t>#define MERGE(x, y) x##y</a:t>
            </a:r>
          </a:p>
          <a:p>
            <a:pPr marL="0" indent="0">
              <a:buNone/>
            </a:pPr>
            <a:r>
              <a:rPr lang="en-US" sz="1300" dirty="0">
                <a:latin typeface="Courier New" panose="02070309020205020404" pitchFamily="49" charset="0"/>
                <a:cs typeface="Courier New" panose="02070309020205020404" pitchFamily="49" charset="0"/>
              </a:rPr>
              <a:t>#define FIRST_NAME(p, </a:t>
            </a:r>
            <a:r>
              <a:rPr lang="en-US" sz="1300" dirty="0" err="1">
                <a:latin typeface="Courier New" panose="02070309020205020404" pitchFamily="49" charset="0"/>
                <a:cs typeface="Courier New" panose="02070309020205020404" pitchFamily="49" charset="0"/>
              </a:rPr>
              <a:t>fN</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strcpy</a:t>
            </a:r>
            <a:r>
              <a:rPr lang="en-US" sz="1300" dirty="0">
                <a:latin typeface="Courier New" panose="02070309020205020404" pitchFamily="49" charset="0"/>
                <a:cs typeface="Courier New" panose="02070309020205020404" pitchFamily="49" charset="0"/>
              </a:rPr>
              <a:t>(MERGE(p,.</a:t>
            </a:r>
            <a:r>
              <a:rPr lang="en-US" sz="1300" dirty="0" err="1">
                <a:latin typeface="Courier New" panose="02070309020205020404" pitchFamily="49" charset="0"/>
                <a:cs typeface="Courier New" panose="02070309020205020404" pitchFamily="49" charset="0"/>
              </a:rPr>
              <a:t>thePersonsFirstName</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fN</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#define LAST_NAME(p, </a:t>
            </a:r>
            <a:r>
              <a:rPr lang="en-US" sz="1300" dirty="0" err="1">
                <a:latin typeface="Courier New" panose="02070309020205020404" pitchFamily="49" charset="0"/>
                <a:cs typeface="Courier New" panose="02070309020205020404" pitchFamily="49" charset="0"/>
              </a:rPr>
              <a:t>lN</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strcpy</a:t>
            </a:r>
            <a:r>
              <a:rPr lang="en-US" sz="1300" dirty="0">
                <a:latin typeface="Courier New" panose="02070309020205020404" pitchFamily="49" charset="0"/>
                <a:cs typeface="Courier New" panose="02070309020205020404" pitchFamily="49" charset="0"/>
              </a:rPr>
              <a:t>(MERGE(p,.</a:t>
            </a:r>
            <a:r>
              <a:rPr lang="en-US" sz="1300" dirty="0" err="1">
                <a:latin typeface="Courier New" panose="02070309020205020404" pitchFamily="49" charset="0"/>
                <a:cs typeface="Courier New" panose="02070309020205020404" pitchFamily="49" charset="0"/>
              </a:rPr>
              <a:t>thePersonsLastName</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lN</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#define ID(p, n) p##.</a:t>
            </a:r>
            <a:r>
              <a:rPr lang="en-US" sz="1300" dirty="0" err="1">
                <a:latin typeface="Courier New" panose="02070309020205020404" pitchFamily="49" charset="0"/>
                <a:cs typeface="Courier New" panose="02070309020205020404" pitchFamily="49" charset="0"/>
              </a:rPr>
              <a:t>thatPersonsEmployeeIdentificationNumber</a:t>
            </a:r>
            <a:r>
              <a:rPr lang="en-US" sz="1300" dirty="0">
                <a:latin typeface="Courier New" panose="02070309020205020404" pitchFamily="49" charset="0"/>
                <a:cs typeface="Courier New" panose="02070309020205020404" pitchFamily="49" charset="0"/>
              </a:rPr>
              <a:t> = n</a:t>
            </a:r>
          </a:p>
          <a:p>
            <a:pPr marL="0" indent="0">
              <a:buNone/>
            </a:pPr>
            <a:endParaRPr lang="en-US" sz="1300" dirty="0">
              <a:latin typeface="Courier New" panose="02070309020205020404" pitchFamily="49" charset="0"/>
              <a:cs typeface="Courier New" panose="02070309020205020404" pitchFamily="49" charset="0"/>
            </a:endParaRPr>
          </a:p>
          <a:p>
            <a:pPr marL="0" indent="0">
              <a:buNone/>
            </a:pPr>
            <a:r>
              <a:rPr lang="en-US" sz="1300" dirty="0" err="1">
                <a:latin typeface="Courier New" panose="02070309020205020404" pitchFamily="49" charset="0"/>
                <a:cs typeface="Courier New" panose="02070309020205020404" pitchFamily="49" charset="0"/>
              </a:rPr>
              <a:t>struct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PeopleAtWork</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char </a:t>
            </a:r>
            <a:r>
              <a:rPr lang="en-US" sz="1300" dirty="0" err="1">
                <a:latin typeface="Courier New" panose="02070309020205020404" pitchFamily="49" charset="0"/>
                <a:cs typeface="Courier New" panose="02070309020205020404" pitchFamily="49" charset="0"/>
              </a:rPr>
              <a:t>thePersonsFirstName</a:t>
            </a:r>
            <a:r>
              <a:rPr lang="en-US" sz="1300" dirty="0">
                <a:latin typeface="Courier New" panose="02070309020205020404" pitchFamily="49" charset="0"/>
                <a:cs typeface="Courier New" panose="02070309020205020404" pitchFamily="49" charset="0"/>
              </a:rPr>
              <a:t>[50];</a:t>
            </a:r>
          </a:p>
          <a:p>
            <a:pPr marL="0" indent="0">
              <a:buNone/>
            </a:pPr>
            <a:r>
              <a:rPr lang="en-US" sz="1300" dirty="0">
                <a:latin typeface="Courier New" panose="02070309020205020404" pitchFamily="49" charset="0"/>
                <a:cs typeface="Courier New" panose="02070309020205020404" pitchFamily="49" charset="0"/>
              </a:rPr>
              <a:t>    char </a:t>
            </a:r>
            <a:r>
              <a:rPr lang="en-US" sz="1300" dirty="0" err="1">
                <a:latin typeface="Courier New" panose="02070309020205020404" pitchFamily="49" charset="0"/>
                <a:cs typeface="Courier New" panose="02070309020205020404" pitchFamily="49" charset="0"/>
              </a:rPr>
              <a:t>thePersonsLastName</a:t>
            </a:r>
            <a:r>
              <a:rPr lang="en-US" sz="1300" dirty="0">
                <a:latin typeface="Courier New" panose="02070309020205020404" pitchFamily="49" charset="0"/>
                <a:cs typeface="Courier New" panose="02070309020205020404" pitchFamily="49" charset="0"/>
              </a:rPr>
              <a:t>[50];</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int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thatPersonsEmployeeIdentificationNumber</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a:t>
            </a:r>
          </a:p>
          <a:p>
            <a:pPr marL="0" indent="0">
              <a:buNone/>
            </a:pPr>
            <a:endParaRPr lang="en-US" sz="1300" dirty="0">
              <a:latin typeface="Courier New" panose="02070309020205020404" pitchFamily="49" charset="0"/>
              <a:cs typeface="Courier New" panose="02070309020205020404" pitchFamily="49" charset="0"/>
            </a:endParaRPr>
          </a:p>
          <a:p>
            <a:pPr marL="0" indent="0">
              <a:buNone/>
            </a:pPr>
            <a:r>
              <a:rPr lang="en-US" sz="1300" dirty="0" err="1">
                <a:latin typeface="Courier New" panose="02070309020205020404" pitchFamily="49" charset="0"/>
                <a:cs typeface="Courier New" panose="02070309020205020404" pitchFamily="49" charset="0"/>
              </a:rPr>
              <a:t>int</a:t>
            </a:r>
            <a:r>
              <a:rPr lang="en-US" sz="1300" dirty="0">
                <a:latin typeface="Courier New" panose="02070309020205020404" pitchFamily="49" charset="0"/>
                <a:cs typeface="Courier New" panose="02070309020205020404" pitchFamily="49" charset="0"/>
              </a:rPr>
              <a:t> main(void)</a:t>
            </a:r>
          </a:p>
          <a:p>
            <a:pPr marL="0" indent="0">
              <a:buNone/>
            </a:pP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struct</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PeopleAtWork</a:t>
            </a:r>
            <a:r>
              <a:rPr lang="en-US" sz="1300" dirty="0">
                <a:latin typeface="Courier New" panose="02070309020205020404" pitchFamily="49" charset="0"/>
                <a:cs typeface="Courier New" panose="02070309020205020404" pitchFamily="49" charset="0"/>
              </a:rPr>
              <a:t> hark;	// Declare hark of </a:t>
            </a:r>
            <a:r>
              <a:rPr lang="en-US" sz="1300" dirty="0" err="1">
                <a:latin typeface="Courier New" panose="02070309020205020404" pitchFamily="49" charset="0"/>
                <a:cs typeface="Courier New" panose="02070309020205020404" pitchFamily="49" charset="0"/>
              </a:rPr>
              <a:t>struct</a:t>
            </a:r>
            <a:r>
              <a:rPr lang="en-US" sz="1300" dirty="0">
                <a:latin typeface="Courier New" panose="02070309020205020404" pitchFamily="49" charset="0"/>
                <a:cs typeface="Courier New" panose="02070309020205020404" pitchFamily="49" charset="0"/>
              </a:rPr>
              <a:t> type </a:t>
            </a:r>
            <a:r>
              <a:rPr lang="en-US" sz="1300" dirty="0" err="1">
                <a:latin typeface="Courier New" panose="02070309020205020404" pitchFamily="49" charset="0"/>
                <a:cs typeface="Courier New" panose="02070309020205020404" pitchFamily="49" charset="0"/>
              </a:rPr>
              <a:t>PeopleAtWork</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    FIRST_NAME(hark, Joseph);	// Define “Joseph” as </a:t>
            </a:r>
            <a:r>
              <a:rPr lang="en-US" sz="1300" dirty="0" err="1">
                <a:latin typeface="Courier New" panose="02070309020205020404" pitchFamily="49" charset="0"/>
                <a:cs typeface="Courier New" panose="02070309020205020404" pitchFamily="49" charset="0"/>
              </a:rPr>
              <a:t>hark’s</a:t>
            </a:r>
            <a:r>
              <a:rPr lang="en-US" sz="1300" dirty="0">
                <a:latin typeface="Courier New" panose="02070309020205020404" pitchFamily="49" charset="0"/>
                <a:cs typeface="Courier New" panose="02070309020205020404" pitchFamily="49" charset="0"/>
              </a:rPr>
              <a:t> first name</a:t>
            </a:r>
          </a:p>
          <a:p>
            <a:pPr marL="0" indent="0">
              <a:buNone/>
            </a:pPr>
            <a:r>
              <a:rPr lang="en-US" sz="1300" dirty="0">
                <a:latin typeface="Courier New" panose="02070309020205020404" pitchFamily="49" charset="0"/>
                <a:cs typeface="Courier New" panose="02070309020205020404" pitchFamily="49" charset="0"/>
              </a:rPr>
              <a:t>    LAST_NAME(hark, Harkleroad);	// Define “Harkleroad” as </a:t>
            </a:r>
            <a:r>
              <a:rPr lang="en-US" sz="1300" dirty="0" err="1">
                <a:latin typeface="Courier New" panose="02070309020205020404" pitchFamily="49" charset="0"/>
                <a:cs typeface="Courier New" panose="02070309020205020404" pitchFamily="49" charset="0"/>
              </a:rPr>
              <a:t>hark’s</a:t>
            </a:r>
            <a:r>
              <a:rPr lang="en-US" sz="1300" dirty="0">
                <a:latin typeface="Courier New" panose="02070309020205020404" pitchFamily="49" charset="0"/>
                <a:cs typeface="Courier New" panose="02070309020205020404" pitchFamily="49" charset="0"/>
              </a:rPr>
              <a:t> last name</a:t>
            </a:r>
          </a:p>
          <a:p>
            <a:pPr marL="0" indent="0">
              <a:buNone/>
            </a:pPr>
            <a:r>
              <a:rPr lang="en-US" sz="1300" dirty="0">
                <a:latin typeface="Courier New" panose="02070309020205020404" pitchFamily="49" charset="0"/>
                <a:cs typeface="Courier New" panose="02070309020205020404" pitchFamily="49" charset="0"/>
              </a:rPr>
              <a:t>    ID(hark, 31337);		// Define 31337 as </a:t>
            </a:r>
            <a:r>
              <a:rPr lang="en-US" sz="1300" dirty="0" err="1">
                <a:latin typeface="Courier New" panose="02070309020205020404" pitchFamily="49" charset="0"/>
                <a:cs typeface="Courier New" panose="02070309020205020404" pitchFamily="49" charset="0"/>
              </a:rPr>
              <a:t>hark’s</a:t>
            </a:r>
            <a:r>
              <a:rPr lang="en-US" sz="1300" dirty="0">
                <a:latin typeface="Courier New" panose="02070309020205020404" pitchFamily="49" charset="0"/>
                <a:cs typeface="Courier New" panose="02070309020205020404" pitchFamily="49" charset="0"/>
              </a:rPr>
              <a:t> employee ID</a:t>
            </a:r>
          </a:p>
          <a:p>
            <a:pPr marL="0" indent="0">
              <a:buNone/>
            </a:pPr>
            <a:r>
              <a:rPr lang="en-US" sz="1300" dirty="0">
                <a:latin typeface="Courier New" panose="02070309020205020404" pitchFamily="49" charset="0"/>
                <a:cs typeface="Courier New" panose="02070309020205020404" pitchFamily="49" charset="0"/>
              </a:rPr>
              <a:t>[…code…] }</a:t>
            </a:r>
          </a:p>
        </p:txBody>
      </p:sp>
    </p:spTree>
    <p:extLst>
      <p:ext uri="{BB962C8B-B14F-4D97-AF65-F5344CB8AC3E}">
        <p14:creationId xmlns:p14="http://schemas.microsoft.com/office/powerpoint/2010/main" val="26173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77615" y="1898904"/>
            <a:ext cx="8588772" cy="4655835"/>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HASH OPERATOR EXAMPLE #4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BIT_MASK_MAKER(n) </a:t>
            </a:r>
            <a:r>
              <a:rPr lang="en-US" sz="1600" dirty="0" err="1">
                <a:latin typeface="Courier New" panose="02070309020205020404" pitchFamily="49" charset="0"/>
                <a:cs typeface="Courier New" panose="02070309020205020404" pitchFamily="49" charset="0"/>
              </a:rPr>
              <a:t>bitMaskValue</a:t>
            </a:r>
            <a:r>
              <a:rPr lang="en-US" sz="1600" dirty="0">
                <a:latin typeface="Courier New" panose="02070309020205020404" pitchFamily="49" charset="0"/>
                <a:cs typeface="Courier New" panose="02070309020205020404" pitchFamily="49" charset="0"/>
              </a:rPr>
              <a:t>##n = 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uint8_t BIT_MASK_MAKER(1); 	// 00000001</a:t>
            </a:r>
          </a:p>
          <a:p>
            <a:pPr marL="0" indent="0">
              <a:buNone/>
            </a:pPr>
            <a:r>
              <a:rPr lang="en-US" sz="1600" dirty="0">
                <a:latin typeface="Courier New" panose="02070309020205020404" pitchFamily="49" charset="0"/>
                <a:cs typeface="Courier New" panose="02070309020205020404" pitchFamily="49" charset="0"/>
              </a:rPr>
              <a:t>    uint8_t BIT_MASK_MAKER(2); 	// 00000010</a:t>
            </a:r>
          </a:p>
          <a:p>
            <a:pPr marL="0" indent="0">
              <a:buNone/>
            </a:pPr>
            <a:r>
              <a:rPr lang="en-US" sz="1600" dirty="0">
                <a:latin typeface="Courier New" panose="02070309020205020404" pitchFamily="49" charset="0"/>
                <a:cs typeface="Courier New" panose="02070309020205020404" pitchFamily="49" charset="0"/>
              </a:rPr>
              <a:t>    uint8_t BIT_MASK_MAKER(4); 	// 00000100</a:t>
            </a:r>
          </a:p>
          <a:p>
            <a:pPr marL="0" indent="0">
              <a:buNone/>
            </a:pPr>
            <a:r>
              <a:rPr lang="en-US" sz="1600" dirty="0">
                <a:latin typeface="Courier New" panose="02070309020205020404" pitchFamily="49" charset="0"/>
                <a:cs typeface="Courier New" panose="02070309020205020404" pitchFamily="49" charset="0"/>
              </a:rPr>
              <a:t>    uint8_t BIT_MASK_MAKER(8); 	// 00001000</a:t>
            </a:r>
          </a:p>
          <a:p>
            <a:pPr marL="0" indent="0">
              <a:buNone/>
            </a:pPr>
            <a:r>
              <a:rPr lang="en-US" sz="1600" dirty="0">
                <a:latin typeface="Courier New" panose="02070309020205020404" pitchFamily="49" charset="0"/>
                <a:cs typeface="Courier New" panose="02070309020205020404" pitchFamily="49" charset="0"/>
              </a:rPr>
              <a:t>    uint8_t BIT_MASK_MAKER(16); 	// 00010000</a:t>
            </a:r>
          </a:p>
          <a:p>
            <a:pPr marL="0" indent="0">
              <a:buNone/>
            </a:pPr>
            <a:r>
              <a:rPr lang="en-US" sz="1600" dirty="0">
                <a:latin typeface="Courier New" panose="02070309020205020404" pitchFamily="49" charset="0"/>
                <a:cs typeface="Courier New" panose="02070309020205020404" pitchFamily="49" charset="0"/>
              </a:rPr>
              <a:t>    uint8_t BIT_MASK_MAKER(32); 	// 00100000</a:t>
            </a:r>
          </a:p>
          <a:p>
            <a:pPr marL="0" indent="0">
              <a:buNone/>
            </a:pPr>
            <a:r>
              <a:rPr lang="en-US" sz="1600" dirty="0">
                <a:latin typeface="Courier New" panose="02070309020205020404" pitchFamily="49" charset="0"/>
                <a:cs typeface="Courier New" panose="02070309020205020404" pitchFamily="49" charset="0"/>
              </a:rPr>
              <a:t>    uint8_t BIT_MASK_MAKER(64); 	// 01000000</a:t>
            </a:r>
          </a:p>
          <a:p>
            <a:pPr marL="0" indent="0">
              <a:buNone/>
            </a:pPr>
            <a:r>
              <a:rPr lang="en-US" sz="1600" dirty="0">
                <a:latin typeface="Courier New" panose="02070309020205020404" pitchFamily="49" charset="0"/>
                <a:cs typeface="Courier New" panose="02070309020205020404" pitchFamily="49" charset="0"/>
              </a:rPr>
              <a:t>    uint8_t BIT_MASK_MAKER(128); 	// 10000000</a:t>
            </a:r>
          </a:p>
          <a:p>
            <a:pPr marL="0" indent="0">
              <a:buNone/>
            </a:pPr>
            <a:r>
              <a:rPr lang="en-US" sz="1600" dirty="0">
                <a:latin typeface="Courier New" panose="02070309020205020404" pitchFamily="49" charset="0"/>
                <a:cs typeface="Courier New" panose="02070309020205020404" pitchFamily="49" charset="0"/>
              </a:rPr>
              <a:t>[…code…]</a:t>
            </a:r>
          </a:p>
          <a:p>
            <a:pPr marL="0" indent="0">
              <a:buNone/>
            </a:pP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277615" y="1905000"/>
            <a:ext cx="8588771" cy="4655835"/>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HASH OPERATOR EXAMPLE #4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“double_hash_ex4.c”</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uint8_t </a:t>
            </a:r>
            <a:r>
              <a:rPr lang="en-US" sz="1600" dirty="0">
                <a:solidFill>
                  <a:schemeClr val="accent2"/>
                </a:solidFill>
                <a:latin typeface="Courier New" panose="02070309020205020404" pitchFamily="49" charset="0"/>
                <a:cs typeface="Courier New" panose="02070309020205020404" pitchFamily="49" charset="0"/>
              </a:rPr>
              <a:t>bitMaskValue1 = 1</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uint8_t </a:t>
            </a:r>
            <a:r>
              <a:rPr lang="en-US" sz="1600" dirty="0">
                <a:solidFill>
                  <a:schemeClr val="accent2"/>
                </a:solidFill>
                <a:latin typeface="Courier New" panose="02070309020205020404" pitchFamily="49" charset="0"/>
                <a:cs typeface="Courier New" panose="02070309020205020404" pitchFamily="49" charset="0"/>
              </a:rPr>
              <a:t>bitMaskValue2 = 2</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uint8_t </a:t>
            </a:r>
            <a:r>
              <a:rPr lang="en-US" sz="1600" dirty="0">
                <a:solidFill>
                  <a:schemeClr val="accent2"/>
                </a:solidFill>
                <a:latin typeface="Courier New" panose="02070309020205020404" pitchFamily="49" charset="0"/>
                <a:cs typeface="Courier New" panose="02070309020205020404" pitchFamily="49" charset="0"/>
              </a:rPr>
              <a:t>bitMaskValue4 = 4</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uint8_t </a:t>
            </a:r>
            <a:r>
              <a:rPr lang="en-US" sz="1600" dirty="0">
                <a:solidFill>
                  <a:schemeClr val="accent2"/>
                </a:solidFill>
                <a:latin typeface="Courier New" panose="02070309020205020404" pitchFamily="49" charset="0"/>
                <a:cs typeface="Courier New" panose="02070309020205020404" pitchFamily="49" charset="0"/>
              </a:rPr>
              <a:t>bitMaskValue8 = 8</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uint8_t </a:t>
            </a:r>
            <a:r>
              <a:rPr lang="en-US" sz="1600" dirty="0">
                <a:solidFill>
                  <a:schemeClr val="accent2"/>
                </a:solidFill>
                <a:latin typeface="Courier New" panose="02070309020205020404" pitchFamily="49" charset="0"/>
                <a:cs typeface="Courier New" panose="02070309020205020404" pitchFamily="49" charset="0"/>
              </a:rPr>
              <a:t>bitMaskValue16 = 16</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uint8_t </a:t>
            </a:r>
            <a:r>
              <a:rPr lang="en-US" sz="1600" dirty="0">
                <a:solidFill>
                  <a:schemeClr val="accent2"/>
                </a:solidFill>
                <a:latin typeface="Courier New" panose="02070309020205020404" pitchFamily="49" charset="0"/>
                <a:cs typeface="Courier New" panose="02070309020205020404" pitchFamily="49" charset="0"/>
              </a:rPr>
              <a:t>bitMaskValue32 = 32</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uint8_t </a:t>
            </a:r>
            <a:r>
              <a:rPr lang="en-US" sz="1600" dirty="0">
                <a:solidFill>
                  <a:schemeClr val="accent2"/>
                </a:solidFill>
                <a:latin typeface="Courier New" panose="02070309020205020404" pitchFamily="49" charset="0"/>
                <a:cs typeface="Courier New" panose="02070309020205020404" pitchFamily="49" charset="0"/>
              </a:rPr>
              <a:t>bitMaskValue64 = 64</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uint8_t </a:t>
            </a:r>
            <a:r>
              <a:rPr lang="en-US" sz="1600" dirty="0">
                <a:solidFill>
                  <a:schemeClr val="accent2"/>
                </a:solidFill>
                <a:latin typeface="Courier New" panose="02070309020205020404" pitchFamily="49" charset="0"/>
                <a:cs typeface="Courier New" panose="02070309020205020404" pitchFamily="49" charset="0"/>
              </a:rPr>
              <a:t>bitMaskValue128 = 128</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[…code…]</a:t>
            </a:r>
          </a:p>
          <a:p>
            <a:pPr marL="0" indent="0">
              <a:buNone/>
            </a:pPr>
            <a:r>
              <a:rPr lang="en-US" sz="1600" dirty="0">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pPr marL="514350" indent="-457200">
              <a:buFont typeface="+mj-lt"/>
              <a:buAutoNum type="arabicPeriod" startAt="4"/>
            </a:pPr>
            <a:r>
              <a:rPr lang="en-US" dirty="0"/>
              <a:t>Example – Automate variable declaration/definition</a:t>
            </a:r>
          </a:p>
        </p:txBody>
      </p:sp>
      <p:sp>
        <p:nvSpPr>
          <p:cNvPr id="2" name="Title 1"/>
          <p:cNvSpPr>
            <a:spLocks noGrp="1"/>
          </p:cNvSpPr>
          <p:nvPr>
            <p:ph type="title"/>
          </p:nvPr>
        </p:nvSpPr>
        <p:spPr/>
        <p:txBody>
          <a:bodyPr/>
          <a:lstStyle/>
          <a:p>
            <a:r>
              <a:rPr lang="en-US" dirty="0"/>
              <a:t>## Operator</a:t>
            </a:r>
          </a:p>
        </p:txBody>
      </p:sp>
    </p:spTree>
    <p:extLst>
      <p:ext uri="{BB962C8B-B14F-4D97-AF65-F5344CB8AC3E}">
        <p14:creationId xmlns:p14="http://schemas.microsoft.com/office/powerpoint/2010/main" val="4408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undef</a:t>
            </a:r>
            <a:endParaRPr lang="en-US" dirty="0"/>
          </a:p>
        </p:txBody>
      </p:sp>
      <p:sp>
        <p:nvSpPr>
          <p:cNvPr id="3" name="Content Placeholder 2"/>
          <p:cNvSpPr>
            <a:spLocks noGrp="1"/>
          </p:cNvSpPr>
          <p:nvPr>
            <p:ph idx="1"/>
          </p:nvPr>
        </p:nvSpPr>
        <p:spPr/>
        <p:txBody>
          <a:bodyPr/>
          <a:lstStyle/>
          <a:p>
            <a:endParaRPr lang="en-US" dirty="0"/>
          </a:p>
          <a:p>
            <a:r>
              <a:rPr lang="en-US" dirty="0"/>
              <a:t>Preprocessing directive that cancels a macro definition</a:t>
            </a:r>
          </a:p>
          <a:p>
            <a:r>
              <a:rPr lang="en-US" dirty="0"/>
              <a:t>Used to…</a:t>
            </a:r>
          </a:p>
          <a:p>
            <a:pPr lvl="1"/>
            <a:r>
              <a:rPr lang="en-US" dirty="0"/>
              <a:t>…redefine a macro</a:t>
            </a:r>
          </a:p>
          <a:p>
            <a:pPr lvl="1"/>
            <a:r>
              <a:rPr lang="en-US" dirty="0"/>
              <a:t>…allow a function of the same name to run</a:t>
            </a:r>
          </a:p>
          <a:p>
            <a:pPr lvl="1"/>
            <a:r>
              <a:rPr lang="en-US" dirty="0"/>
              <a:t>…verify a routine is really a function, not a macro</a:t>
            </a:r>
          </a:p>
          <a:p>
            <a:pPr lvl="1"/>
            <a:endParaRPr lang="en-US" dirty="0"/>
          </a:p>
        </p:txBody>
      </p:sp>
      <p:sp>
        <p:nvSpPr>
          <p:cNvPr id="4" name="Content Placeholder 2"/>
          <p:cNvSpPr txBox="1">
            <a:spLocks/>
          </p:cNvSpPr>
          <p:nvPr/>
        </p:nvSpPr>
        <p:spPr bwMode="auto">
          <a:xfrm>
            <a:off x="277615" y="13716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undef</a:t>
            </a:r>
            <a:r>
              <a:rPr lang="en-US" sz="1600" dirty="0">
                <a:latin typeface="Courier New" panose="02070309020205020404" pitchFamily="49" charset="0"/>
                <a:cs typeface="Courier New" panose="02070309020205020404" pitchFamily="49" charset="0"/>
              </a:rPr>
              <a:t> name</a:t>
            </a:r>
          </a:p>
        </p:txBody>
      </p:sp>
    </p:spTree>
    <p:extLst>
      <p:ext uri="{BB962C8B-B14F-4D97-AF65-F5344CB8AC3E}">
        <p14:creationId xmlns:p14="http://schemas.microsoft.com/office/powerpoint/2010/main" val="3607955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00050"/>
            <a:r>
              <a:rPr lang="en-US" dirty="0"/>
              <a:t>Used to redefine a macro</a:t>
            </a:r>
          </a:p>
        </p:txBody>
      </p:sp>
      <p:sp>
        <p:nvSpPr>
          <p:cNvPr id="7"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-1</a:t>
            </a:r>
          </a:p>
          <a:p>
            <a:pPr marL="0" indent="0">
              <a:buNone/>
            </a:pPr>
            <a:r>
              <a:rPr lang="en-US" sz="1600" dirty="0">
                <a:latin typeface="Courier New" panose="02070309020205020404" pitchFamily="49" charset="0"/>
                <a:cs typeface="Courier New" panose="02070309020205020404" pitchFamily="49" charset="0"/>
              </a:rPr>
              <a:t>-3</a:t>
            </a:r>
          </a:p>
        </p:txBody>
      </p:sp>
      <p:sp>
        <p:nvSpPr>
          <p:cNvPr id="2" name="Title 1"/>
          <p:cNvSpPr>
            <a:spLocks noGrp="1"/>
          </p:cNvSpPr>
          <p:nvPr>
            <p:ph type="title"/>
          </p:nvPr>
        </p:nvSpPr>
        <p:spPr/>
        <p:txBody>
          <a:bodyPr/>
          <a:lstStyle/>
          <a:p>
            <a:r>
              <a:rPr lang="en-US" dirty="0"/>
              <a:t>#</a:t>
            </a:r>
            <a:r>
              <a:rPr lang="en-US" dirty="0" err="1"/>
              <a:t>undef</a:t>
            </a:r>
            <a:endParaRPr lang="en-US" dirty="0"/>
          </a:p>
        </p:txBody>
      </p:sp>
      <p:sp>
        <p:nvSpPr>
          <p:cNvPr id="8"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11" name="Content Placeholder 2"/>
          <p:cNvSpPr txBox="1">
            <a:spLocks/>
          </p:cNvSpPr>
          <p:nvPr/>
        </p:nvSpPr>
        <p:spPr bwMode="auto">
          <a:xfrm>
            <a:off x="277615" y="2209800"/>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bad_macro.c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a:t>
            </a:r>
            <a:r>
              <a:rPr lang="en-US" sz="1600" dirty="0">
                <a:solidFill>
                  <a:schemeClr val="accent2"/>
                </a:solidFill>
                <a:latin typeface="Courier New" panose="02070309020205020404" pitchFamily="49" charset="0"/>
                <a:cs typeface="Courier New" panose="02070309020205020404" pitchFamily="49" charset="0"/>
              </a:rPr>
              <a:t>(-1)</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a:t>
            </a:r>
            <a:r>
              <a:rPr lang="en-US" sz="1600" dirty="0">
                <a:solidFill>
                  <a:schemeClr val="accent2"/>
                </a:solidFill>
                <a:latin typeface="Courier New" panose="02070309020205020404" pitchFamily="49" charset="0"/>
                <a:cs typeface="Courier New" panose="02070309020205020404" pitchFamily="49" charset="0"/>
              </a:rPr>
              <a:t>(-3)</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bwMode="auto">
          <a:xfrm>
            <a:off x="277615" y="3733800"/>
            <a:ext cx="8588771" cy="2819400"/>
          </a:xfrm>
          <a:prstGeom prst="rect">
            <a:avLst/>
          </a:prstGeom>
          <a:solidFill>
            <a:schemeClr val="bg1"/>
          </a:solidFill>
          <a:ln w="50800">
            <a:solidFill>
              <a:srgbClr val="FFCC66"/>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C:\Temp&gt;cl /P </a:t>
            </a:r>
            <a:r>
              <a:rPr lang="en-US" sz="1300" dirty="0" err="1">
                <a:solidFill>
                  <a:schemeClr val="tx1">
                    <a:lumMod val="95000"/>
                  </a:schemeClr>
                </a:solidFill>
                <a:latin typeface="Courier New" panose="02070309020205020404" pitchFamily="49" charset="0"/>
                <a:cs typeface="Courier New" panose="02070309020205020404" pitchFamily="49" charset="0"/>
              </a:rPr>
              <a:t>bad_macro.c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Microsoft (R) C/C++ Optimizing Compiler Version 18.00.40629 for x86</a:t>
            </a: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Copyright (C) Microsoft Corporation.  All rights reserved.</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err="1">
                <a:solidFill>
                  <a:schemeClr val="tx1">
                    <a:lumMod val="95000"/>
                  </a:schemeClr>
                </a:solidFill>
                <a:latin typeface="Courier New" panose="02070309020205020404" pitchFamily="49" charset="0"/>
                <a:cs typeface="Courier New" panose="02070309020205020404" pitchFamily="49" charset="0"/>
              </a:rPr>
              <a:t>bad_macro.c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c:\temp\bad_macro.c(7) : warning C4005: ‘EOF’ : macro redefinition</a:t>
            </a: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        &lt;Include Path&gt;\</a:t>
            </a:r>
            <a:r>
              <a:rPr lang="en-US" sz="1300" dirty="0" err="1">
                <a:solidFill>
                  <a:schemeClr val="tx1">
                    <a:lumMod val="95000"/>
                  </a:schemeClr>
                </a:solidFill>
                <a:latin typeface="Courier New" panose="02070309020205020404" pitchFamily="49" charset="0"/>
                <a:cs typeface="Courier New" panose="02070309020205020404" pitchFamily="49" charset="0"/>
              </a:rPr>
              <a:t>stdio.h</a:t>
            </a:r>
            <a:r>
              <a:rPr lang="en-US" sz="1300" dirty="0">
                <a:solidFill>
                  <a:schemeClr val="tx1">
                    <a:lumMod val="95000"/>
                  </a:schemeClr>
                </a:solidFill>
                <a:latin typeface="Courier New" panose="02070309020205020404" pitchFamily="49" charset="0"/>
                <a:cs typeface="Courier New" panose="02070309020205020404" pitchFamily="49" charset="0"/>
              </a:rPr>
              <a:t>(59) : see previous definition of ‘EOF’;</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C:\Temp&gt;</a:t>
            </a:r>
          </a:p>
        </p:txBody>
      </p:sp>
      <p:sp>
        <p:nvSpPr>
          <p:cNvPr id="9" name="Content Placeholder 2"/>
          <p:cNvSpPr txBox="1">
            <a:spLocks/>
          </p:cNvSpPr>
          <p:nvPr/>
        </p:nvSpPr>
        <p:spPr bwMode="auto">
          <a:xfrm>
            <a:off x="277615" y="2214704"/>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BAD</a:t>
            </a:r>
            <a:r>
              <a:rPr lang="en-US" sz="1600" dirty="0">
                <a:latin typeface="Courier New" panose="02070309020205020404" pitchFamily="49" charset="0"/>
                <a:cs typeface="Courier New" panose="02070309020205020404" pitchFamily="49" charset="0"/>
              </a:rPr>
              <a:t> MACRO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 defines EOF as -1</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EOF);</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EOF (-3)</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EOF);</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3" name="Left Arrow 12"/>
          <p:cNvSpPr/>
          <p:nvPr/>
        </p:nvSpPr>
        <p:spPr bwMode="auto">
          <a:xfrm>
            <a:off x="7315200" y="3644771"/>
            <a:ext cx="2057400" cy="466344"/>
          </a:xfrm>
          <a:prstGeom prst="leftArrow">
            <a:avLst/>
          </a:prstGeom>
          <a:solidFill>
            <a:srgbClr val="3333CC"/>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lumMod val="95000"/>
                  </a:schemeClr>
                </a:solidFill>
                <a:effectLst/>
                <a:latin typeface="Arial" charset="0"/>
              </a:rPr>
              <a:t>Preprocessing</a:t>
            </a:r>
          </a:p>
        </p:txBody>
      </p:sp>
      <p:sp>
        <p:nvSpPr>
          <p:cNvPr id="14" name="Left Arrow 13"/>
          <p:cNvSpPr/>
          <p:nvPr/>
        </p:nvSpPr>
        <p:spPr bwMode="auto">
          <a:xfrm>
            <a:off x="7315200" y="4931118"/>
            <a:ext cx="2057400" cy="466344"/>
          </a:xfrm>
          <a:prstGeom prst="leftArrow">
            <a:avLst/>
          </a:prstGeom>
          <a:pattFill prst="ltUpDiag">
            <a:fgClr>
              <a:schemeClr val="bg1"/>
            </a:fgClr>
            <a:bgClr>
              <a:srgbClr val="FFC000"/>
            </a:bgClr>
          </a:patt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w="12700">
                  <a:solidFill>
                    <a:schemeClr val="bg1"/>
                  </a:solidFill>
                </a:ln>
                <a:solidFill>
                  <a:srgbClr val="FF0000"/>
                </a:solidFill>
                <a:effectLst/>
                <a:latin typeface="Arial Black" panose="020B0A04020102020204" pitchFamily="34" charset="0"/>
              </a:rPr>
              <a:t>WARNING</a:t>
            </a:r>
          </a:p>
        </p:txBody>
      </p:sp>
    </p:spTree>
    <p:extLst>
      <p:ext uri="{BB962C8B-B14F-4D97-AF65-F5344CB8AC3E}">
        <p14:creationId xmlns:p14="http://schemas.microsoft.com/office/powerpoint/2010/main" val="53748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1+#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xit" presetSubtype="0" fill="hold" grpId="0"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9"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00050"/>
            <a:r>
              <a:rPr lang="en-US" dirty="0"/>
              <a:t>Used to redefine a macro</a:t>
            </a:r>
          </a:p>
        </p:txBody>
      </p:sp>
      <p:sp>
        <p:nvSpPr>
          <p:cNvPr id="10" name="Content Placeholder 2"/>
          <p:cNvSpPr txBox="1">
            <a:spLocks/>
          </p:cNvSpPr>
          <p:nvPr/>
        </p:nvSpPr>
        <p:spPr bwMode="auto">
          <a:xfrm>
            <a:off x="4724400" y="2209800"/>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-1</a:t>
            </a:r>
          </a:p>
          <a:p>
            <a:pPr marL="0" indent="0">
              <a:buNone/>
            </a:pPr>
            <a:r>
              <a:rPr lang="en-US" sz="1600" dirty="0">
                <a:latin typeface="Courier New" panose="02070309020205020404" pitchFamily="49" charset="0"/>
                <a:cs typeface="Courier New" panose="02070309020205020404" pitchFamily="49" charset="0"/>
              </a:rPr>
              <a:t>-3</a:t>
            </a:r>
          </a:p>
        </p:txBody>
      </p:sp>
      <p:sp>
        <p:nvSpPr>
          <p:cNvPr id="2" name="Title 1"/>
          <p:cNvSpPr>
            <a:spLocks noGrp="1"/>
          </p:cNvSpPr>
          <p:nvPr>
            <p:ph type="title"/>
          </p:nvPr>
        </p:nvSpPr>
        <p:spPr/>
        <p:txBody>
          <a:bodyPr/>
          <a:lstStyle/>
          <a:p>
            <a:r>
              <a:rPr lang="en-US" dirty="0"/>
              <a:t>#</a:t>
            </a:r>
            <a:r>
              <a:rPr lang="en-US" dirty="0" err="1"/>
              <a:t>undef</a:t>
            </a:r>
            <a:endParaRPr lang="en-US" dirty="0"/>
          </a:p>
        </p:txBody>
      </p:sp>
      <p:sp>
        <p:nvSpPr>
          <p:cNvPr id="14" name="Content Placeholder 2"/>
          <p:cNvSpPr txBox="1">
            <a:spLocks/>
          </p:cNvSpPr>
          <p:nvPr/>
        </p:nvSpPr>
        <p:spPr bwMode="auto">
          <a:xfrm>
            <a:off x="4724400" y="2218944"/>
            <a:ext cx="4141986"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MACRO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bwMode="auto">
          <a:xfrm>
            <a:off x="274596" y="2218944"/>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MACRO EXAMPLE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Post-Preprocessor */</a:t>
            </a:r>
          </a:p>
          <a:p>
            <a:pPr marL="0" indent="0">
              <a:buNone/>
            </a:pPr>
            <a:r>
              <a:rPr lang="en-US" sz="1600" dirty="0">
                <a:solidFill>
                  <a:schemeClr val="accent2"/>
                </a:solidFill>
                <a:latin typeface="Courier New" panose="02070309020205020404" pitchFamily="49" charset="0"/>
                <a:cs typeface="Courier New" panose="02070309020205020404" pitchFamily="49" charset="0"/>
              </a:rPr>
              <a:t>#line 2 “</a:t>
            </a:r>
            <a:r>
              <a:rPr lang="en-US" sz="1600" dirty="0" err="1">
                <a:solidFill>
                  <a:schemeClr val="accent2"/>
                </a:solidFill>
                <a:latin typeface="Courier New" panose="02070309020205020404" pitchFamily="49" charset="0"/>
                <a:cs typeface="Courier New" panose="02070309020205020404" pitchFamily="49" charset="0"/>
              </a:rPr>
              <a:t>good_macro.c</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a:t>
            </a:r>
            <a:r>
              <a:rPr lang="en-US" sz="1600" dirty="0">
                <a:solidFill>
                  <a:schemeClr val="accent2"/>
                </a:solidFill>
                <a:latin typeface="Courier New" panose="02070309020205020404" pitchFamily="49" charset="0"/>
                <a:cs typeface="Courier New" panose="02070309020205020404" pitchFamily="49" charset="0"/>
              </a:rPr>
              <a:t>(-1)</a:t>
            </a:r>
            <a:r>
              <a:rPr lang="en-US" sz="1600" dirty="0">
                <a:latin typeface="Courier New" panose="02070309020205020404" pitchFamily="49" charset="0"/>
                <a:cs typeface="Courier New" panose="02070309020205020404" pitchFamily="49" charset="0"/>
              </a:rPr>
              <a:t>);</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a:t>
            </a:r>
            <a:r>
              <a:rPr lang="en-US" sz="1600" dirty="0">
                <a:solidFill>
                  <a:schemeClr val="accent2"/>
                </a:solidFill>
                <a:latin typeface="Courier New" panose="02070309020205020404" pitchFamily="49" charset="0"/>
                <a:cs typeface="Courier New" panose="02070309020205020404" pitchFamily="49" charset="0"/>
              </a:rPr>
              <a:t>(-3)</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bwMode="auto">
          <a:xfrm>
            <a:off x="277615" y="3733800"/>
            <a:ext cx="8588771" cy="2819400"/>
          </a:xfrm>
          <a:prstGeom prst="rect">
            <a:avLst/>
          </a:prstGeom>
          <a:solidFill>
            <a:schemeClr val="bg1"/>
          </a:solidFill>
          <a:ln w="50800">
            <a:solidFill>
              <a:srgbClr val="FFCC66"/>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C:\Temp&gt;cl /P </a:t>
            </a:r>
            <a:r>
              <a:rPr lang="en-US" sz="1300" dirty="0" err="1">
                <a:solidFill>
                  <a:schemeClr val="tx1">
                    <a:lumMod val="95000"/>
                  </a:schemeClr>
                </a:solidFill>
                <a:latin typeface="Courier New" panose="02070309020205020404" pitchFamily="49" charset="0"/>
                <a:cs typeface="Courier New" panose="02070309020205020404" pitchFamily="49" charset="0"/>
              </a:rPr>
              <a:t>good_macro.c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Microsoft (R) C/C++ Optimizing Compiler Version 18.00.40629 for x86</a:t>
            </a: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Copyright (C) Microsoft Corporation.  All rights reserved.</a:t>
            </a: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err="1">
                <a:solidFill>
                  <a:schemeClr val="tx1">
                    <a:lumMod val="95000"/>
                  </a:schemeClr>
                </a:solidFill>
                <a:latin typeface="Courier New" panose="02070309020205020404" pitchFamily="49" charset="0"/>
                <a:cs typeface="Courier New" panose="02070309020205020404" pitchFamily="49" charset="0"/>
              </a:rPr>
              <a:t>good_macro.c</a:t>
            </a: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endParaRPr lang="en-US" sz="13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n-US" sz="1300" dirty="0">
                <a:solidFill>
                  <a:schemeClr val="tx1">
                    <a:lumMod val="95000"/>
                  </a:schemeClr>
                </a:solidFill>
                <a:latin typeface="Courier New" panose="02070309020205020404" pitchFamily="49" charset="0"/>
                <a:cs typeface="Courier New" panose="02070309020205020404" pitchFamily="49" charset="0"/>
              </a:rPr>
              <a:t>C:\Temp&gt;</a:t>
            </a:r>
          </a:p>
        </p:txBody>
      </p:sp>
      <p:sp>
        <p:nvSpPr>
          <p:cNvPr id="5" name="Content Placeholder 2"/>
          <p:cNvSpPr txBox="1">
            <a:spLocks/>
          </p:cNvSpPr>
          <p:nvPr/>
        </p:nvSpPr>
        <p:spPr bwMode="auto">
          <a:xfrm>
            <a:off x="274597" y="2218944"/>
            <a:ext cx="4141985" cy="4343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GOOD</a:t>
            </a:r>
            <a:r>
              <a:rPr lang="en-US" sz="1600" dirty="0">
                <a:latin typeface="Courier New" panose="02070309020205020404" pitchFamily="49" charset="0"/>
                <a:cs typeface="Courier New" panose="02070309020205020404" pitchFamily="49" charset="0"/>
              </a:rPr>
              <a:t> MACRO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 defines EOF as -1</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EOF);</a:t>
            </a:r>
          </a:p>
          <a:p>
            <a:pPr marL="0" indent="0">
              <a:buNone/>
            </a:pP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undef</a:t>
            </a:r>
            <a:r>
              <a:rPr lang="en-US" sz="1600" dirty="0">
                <a:solidFill>
                  <a:schemeClr val="accent2"/>
                </a:solidFill>
                <a:latin typeface="Courier New" panose="02070309020205020404" pitchFamily="49" charset="0"/>
                <a:cs typeface="Courier New" panose="02070309020205020404" pitchFamily="49" charset="0"/>
              </a:rPr>
              <a:t> EOF</a:t>
            </a:r>
          </a:p>
          <a:p>
            <a:pPr marL="0" indent="0">
              <a:buNone/>
            </a:pPr>
            <a:r>
              <a:rPr lang="en-US" sz="1600" dirty="0">
                <a:latin typeface="Courier New" panose="02070309020205020404" pitchFamily="49" charset="0"/>
                <a:cs typeface="Courier New" panose="02070309020205020404" pitchFamily="49" charset="0"/>
              </a:rPr>
              <a:t>#define EOF (-3)</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EOF);</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9" name="Left Arrow 8"/>
          <p:cNvSpPr/>
          <p:nvPr/>
        </p:nvSpPr>
        <p:spPr bwMode="auto">
          <a:xfrm>
            <a:off x="7315200" y="3644771"/>
            <a:ext cx="2057400" cy="466344"/>
          </a:xfrm>
          <a:prstGeom prst="leftArrow">
            <a:avLst/>
          </a:prstGeom>
          <a:solidFill>
            <a:srgbClr val="3333CC"/>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lumMod val="95000"/>
                  </a:schemeClr>
                </a:solidFill>
                <a:effectLst/>
                <a:latin typeface="Arial" charset="0"/>
              </a:rPr>
              <a:t>Preprocessing</a:t>
            </a:r>
          </a:p>
        </p:txBody>
      </p:sp>
    </p:spTree>
    <p:extLst>
      <p:ext uri="{BB962C8B-B14F-4D97-AF65-F5344CB8AC3E}">
        <p14:creationId xmlns:p14="http://schemas.microsoft.com/office/powerpoint/2010/main" val="38110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xit" presetSubtype="0" fill="hold" grpId="0"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3" grpId="0" animBg="1"/>
      <p:bldP spid="8" grpId="0" animBg="1"/>
      <p:bldP spid="5"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Recommendations</a:t>
            </a:r>
          </a:p>
          <a:p>
            <a:pPr marL="457200" indent="-457200">
              <a:buAutoNum type="arabicPeriod"/>
            </a:pPr>
            <a:r>
              <a:rPr lang="en-US" dirty="0"/>
              <a:t>Comments</a:t>
            </a:r>
          </a:p>
          <a:p>
            <a:pPr marL="457200" indent="-457200">
              <a:buAutoNum type="arabicPeriod"/>
            </a:pPr>
            <a:r>
              <a:rPr lang="en-US" dirty="0"/>
              <a:t>Don’t Repeat Yourself (DRY)</a:t>
            </a:r>
          </a:p>
          <a:p>
            <a:pPr marL="857250" lvl="1" indent="-457200"/>
            <a:r>
              <a:rPr lang="en-US" dirty="0"/>
              <a:t>Divide a big problem into several smaller problems</a:t>
            </a:r>
          </a:p>
          <a:p>
            <a:pPr marL="857250" lvl="1" indent="-457200"/>
            <a:r>
              <a:rPr lang="en-US" dirty="0"/>
              <a:t>Small solutions can become repeatable functions</a:t>
            </a:r>
          </a:p>
          <a:p>
            <a:pPr marL="857250" lvl="1" indent="-457200"/>
            <a:r>
              <a:rPr lang="en-US" dirty="0">
                <a:solidFill>
                  <a:schemeClr val="accent2"/>
                </a:solidFill>
              </a:rPr>
              <a:t>Repeated functions can become headers</a:t>
            </a:r>
          </a:p>
          <a:p>
            <a:pPr marL="457200" indent="-457200">
              <a:buFont typeface="+mj-lt"/>
              <a:buAutoNum type="arabicPeriod"/>
            </a:pPr>
            <a:r>
              <a:rPr lang="en-US" dirty="0"/>
              <a:t>General Formatting</a:t>
            </a:r>
          </a:p>
          <a:p>
            <a:pPr marL="457200" indent="-457200">
              <a:buFont typeface="+mj-lt"/>
              <a:buAutoNum type="arabicPeriod"/>
            </a:pPr>
            <a:r>
              <a:rPr lang="en-US" dirty="0"/>
              <a:t>Indent/Brace Style</a:t>
            </a:r>
          </a:p>
          <a:p>
            <a:pPr marL="457200" indent="-457200">
              <a:buFont typeface="+mj-lt"/>
              <a:buAutoNum type="arabicPeriod"/>
            </a:pPr>
            <a:r>
              <a:rPr lang="en-US" dirty="0"/>
              <a:t>Variables</a:t>
            </a:r>
          </a:p>
          <a:p>
            <a:pPr marL="457200" indent="-457200">
              <a:buAutoNum type="arabicPeriod"/>
            </a:pPr>
            <a:endParaRPr lang="en-US" dirty="0"/>
          </a:p>
        </p:txBody>
      </p:sp>
    </p:spTree>
    <p:extLst>
      <p:ext uri="{BB962C8B-B14F-4D97-AF65-F5344CB8AC3E}">
        <p14:creationId xmlns:p14="http://schemas.microsoft.com/office/powerpoint/2010/main" val="3208415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Preprocessor Directives</a:t>
            </a:r>
            <a:endParaRPr lang="en-US" dirty="0"/>
          </a:p>
          <a:p>
            <a:r>
              <a:rPr lang="en-US" dirty="0"/>
              <a:t>Write a simple C program that utilizes a header file</a:t>
            </a:r>
          </a:p>
          <a:p>
            <a:r>
              <a:rPr lang="en-US" dirty="0"/>
              <a:t>Write a definition file for the header file</a:t>
            </a:r>
          </a:p>
          <a:p>
            <a:r>
              <a:rPr lang="en-US" dirty="0"/>
              <a:t>Utilize the following preprocessor directives:</a:t>
            </a:r>
          </a:p>
          <a:p>
            <a:pPr lvl="1"/>
            <a:r>
              <a:rPr lang="en-US" dirty="0"/>
              <a:t>#include</a:t>
            </a:r>
          </a:p>
          <a:p>
            <a:pPr lvl="1"/>
            <a:r>
              <a:rPr lang="en-US" dirty="0"/>
              <a:t>#define</a:t>
            </a:r>
          </a:p>
          <a:p>
            <a:pPr lvl="1"/>
            <a:r>
              <a:rPr lang="en-US" dirty="0"/>
              <a:t># Operator</a:t>
            </a:r>
          </a:p>
          <a:p>
            <a:pPr lvl="1"/>
            <a:r>
              <a:rPr lang="en-US" dirty="0"/>
              <a:t>##</a:t>
            </a:r>
          </a:p>
          <a:p>
            <a:pPr lvl="1"/>
            <a:r>
              <a:rPr lang="en-US" dirty="0"/>
              <a:t>#</a:t>
            </a:r>
            <a:r>
              <a:rPr lang="en-US" dirty="0" err="1"/>
              <a:t>undef</a:t>
            </a:r>
            <a:endParaRPr lang="en-US" dirty="0"/>
          </a:p>
          <a:p>
            <a:pPr lvl="1"/>
            <a:endParaRPr lang="en-US" dirty="0"/>
          </a:p>
        </p:txBody>
      </p:sp>
    </p:spTree>
    <p:extLst>
      <p:ext uri="{BB962C8B-B14F-4D97-AF65-F5344CB8AC3E}">
        <p14:creationId xmlns:p14="http://schemas.microsoft.com/office/powerpoint/2010/main" val="4026969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1298448"/>
            <a:ext cx="8294687" cy="4725988"/>
          </a:xfrm>
        </p:spPr>
        <p:txBody>
          <a:bodyPr/>
          <a:lstStyle/>
          <a:p>
            <a:pPr marL="0" indent="0" algn="ctr">
              <a:buNone/>
            </a:pPr>
            <a:r>
              <a:rPr lang="en-US" dirty="0">
                <a:effectLst>
                  <a:outerShdw blurRad="38100" dist="38100" dir="2700000" algn="tl">
                    <a:srgbClr val="000000">
                      <a:alpha val="43137"/>
                    </a:srgbClr>
                  </a:outerShdw>
                </a:effectLst>
              </a:rPr>
              <a:t>Preprocessor Directives</a:t>
            </a:r>
          </a:p>
          <a:p>
            <a:r>
              <a:rPr lang="en-US" dirty="0"/>
              <a:t>Write a C program with preprocessor directives to:</a:t>
            </a:r>
          </a:p>
          <a:p>
            <a:pPr marL="914400" lvl="1" indent="-457200">
              <a:buFont typeface="+mj-lt"/>
              <a:buAutoNum type="arabicPeriod"/>
            </a:pPr>
            <a:r>
              <a:rPr lang="en-US" dirty="0"/>
              <a:t>Combine two string literals</a:t>
            </a:r>
          </a:p>
          <a:p>
            <a:pPr marL="914400" lvl="1" indent="-457200">
              <a:buFont typeface="+mj-lt"/>
              <a:buAutoNum type="arabicPeriod"/>
            </a:pPr>
            <a:r>
              <a:rPr lang="en-US" dirty="0"/>
              <a:t>Wrap those string literals in quotes</a:t>
            </a:r>
          </a:p>
          <a:p>
            <a:pPr marL="914400" lvl="1" indent="-457200">
              <a:buFont typeface="+mj-lt"/>
              <a:buAutoNum type="arabicPeriod"/>
            </a:pPr>
            <a:r>
              <a:rPr lang="en-US" dirty="0"/>
              <a:t>Define a constant buffer size of 64</a:t>
            </a:r>
          </a:p>
          <a:p>
            <a:pPr marL="514350" indent="-457200"/>
            <a:r>
              <a:rPr lang="en-US" dirty="0"/>
              <a:t>Define an array:</a:t>
            </a:r>
          </a:p>
          <a:p>
            <a:pPr marL="914400" lvl="1" indent="-457200">
              <a:buFont typeface="+mj-lt"/>
              <a:buAutoNum type="arabicPeriod"/>
            </a:pPr>
            <a:r>
              <a:rPr lang="en-US" dirty="0"/>
              <a:t>Of standard buffer size</a:t>
            </a:r>
          </a:p>
          <a:p>
            <a:pPr marL="914400" lvl="1" indent="-457200">
              <a:buFont typeface="+mj-lt"/>
              <a:buAutoNum type="arabicPeriod"/>
            </a:pPr>
            <a:r>
              <a:rPr lang="en-US" dirty="0"/>
              <a:t>Assign the wrapped string literals to the array</a:t>
            </a:r>
          </a:p>
          <a:p>
            <a:pPr marL="514350" indent="-457200"/>
            <a:r>
              <a:rPr lang="en-US" dirty="0"/>
              <a:t>Print the array</a:t>
            </a:r>
          </a:p>
        </p:txBody>
      </p:sp>
    </p:spTree>
    <p:extLst>
      <p:ext uri="{BB962C8B-B14F-4D97-AF65-F5344CB8AC3E}">
        <p14:creationId xmlns:p14="http://schemas.microsoft.com/office/powerpoint/2010/main" val="952577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1370012"/>
            <a:ext cx="8294687" cy="4725988"/>
          </a:xfrm>
        </p:spPr>
        <p:txBody>
          <a:bodyPr/>
          <a:lstStyle/>
          <a:p>
            <a:r>
              <a:rPr lang="en-US" dirty="0"/>
              <a:t>A variety of preprocessor directives exist to accomplish this</a:t>
            </a:r>
          </a:p>
          <a:p>
            <a:r>
              <a:rPr lang="en-US" dirty="0"/>
              <a:t>Conditional compilation preprocessor directives</a:t>
            </a:r>
          </a:p>
          <a:p>
            <a:pPr lvl="1"/>
            <a:r>
              <a:rPr lang="en-US" dirty="0"/>
              <a:t>Allows code to function on many different machines</a:t>
            </a:r>
          </a:p>
          <a:p>
            <a:pPr lvl="1"/>
            <a:r>
              <a:rPr lang="en-US" dirty="0"/>
              <a:t>Increases the portability of code</a:t>
            </a:r>
          </a:p>
          <a:p>
            <a:pPr lvl="1"/>
            <a:r>
              <a:rPr lang="en-US" dirty="0"/>
              <a:t>Aids the programmer in changing the code generated (e.g., debugging vs production code)</a:t>
            </a:r>
          </a:p>
          <a:p>
            <a:pPr lvl="1"/>
            <a:r>
              <a:rPr lang="en-US" dirty="0"/>
              <a:t>Can be used to safely assemble code</a:t>
            </a:r>
          </a:p>
          <a:p>
            <a:endParaRPr lang="en-US" dirty="0"/>
          </a:p>
          <a:p>
            <a:pPr lvl="1"/>
            <a:endParaRPr lang="en-US" dirty="0"/>
          </a:p>
        </p:txBody>
      </p:sp>
      <p:sp>
        <p:nvSpPr>
          <p:cNvPr id="2" name="Title 1"/>
          <p:cNvSpPr>
            <a:spLocks noGrp="1"/>
          </p:cNvSpPr>
          <p:nvPr>
            <p:ph type="title"/>
          </p:nvPr>
        </p:nvSpPr>
        <p:spPr/>
        <p:txBody>
          <a:bodyPr/>
          <a:lstStyle/>
          <a:p>
            <a:r>
              <a:rPr lang="en-US" dirty="0"/>
              <a:t>Conditional Compilation</a:t>
            </a:r>
          </a:p>
        </p:txBody>
      </p:sp>
    </p:spTree>
    <p:extLst>
      <p:ext uri="{BB962C8B-B14F-4D97-AF65-F5344CB8AC3E}">
        <p14:creationId xmlns:p14="http://schemas.microsoft.com/office/powerpoint/2010/main" val="1587662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1370012"/>
            <a:ext cx="8294687" cy="4725988"/>
          </a:xfrm>
        </p:spPr>
        <p:txBody>
          <a:bodyPr/>
          <a:lstStyle/>
          <a:p>
            <a:r>
              <a:rPr lang="en-US" dirty="0"/>
              <a:t>The preprocessor, through the use of conditional compilation, allows great flexibility</a:t>
            </a:r>
          </a:p>
          <a:p>
            <a:r>
              <a:rPr lang="en-US" dirty="0"/>
              <a:t>Conditional compilation…</a:t>
            </a:r>
          </a:p>
          <a:p>
            <a:pPr lvl="1"/>
            <a:r>
              <a:rPr lang="en-US" dirty="0">
                <a:latin typeface="Courier New" panose="02070309020205020404" pitchFamily="49" charset="0"/>
                <a:cs typeface="Courier New" panose="02070309020205020404" pitchFamily="49" charset="0"/>
              </a:rPr>
              <a:t>#if</a:t>
            </a:r>
            <a:r>
              <a:rPr lang="en-US" dirty="0">
                <a:cs typeface="Courier New" panose="02070309020205020404" pitchFamily="49" charset="0"/>
              </a:rPr>
              <a:t> </a:t>
            </a:r>
            <a:r>
              <a:rPr lang="en-US" dirty="0"/>
              <a:t>– functions much like if statements</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elif</a:t>
            </a:r>
            <a:r>
              <a:rPr lang="en-US" dirty="0">
                <a:cs typeface="Courier New" panose="02070309020205020404" pitchFamily="49" charset="0"/>
              </a:rPr>
              <a:t> </a:t>
            </a:r>
            <a:r>
              <a:rPr lang="en-US" dirty="0"/>
              <a:t>– functions much like else if</a:t>
            </a:r>
          </a:p>
          <a:p>
            <a:pPr lvl="1"/>
            <a:r>
              <a:rPr lang="en-US" dirty="0">
                <a:latin typeface="Courier New" panose="02070309020205020404" pitchFamily="49" charset="0"/>
                <a:cs typeface="Courier New" panose="02070309020205020404" pitchFamily="49" charset="0"/>
              </a:rPr>
              <a:t>#else</a:t>
            </a:r>
            <a:r>
              <a:rPr lang="en-US" dirty="0">
                <a:cs typeface="Courier New" panose="02070309020205020404" pitchFamily="49" charset="0"/>
              </a:rPr>
              <a:t> </a:t>
            </a:r>
            <a:r>
              <a:rPr lang="en-US" dirty="0"/>
              <a:t>– functions much like if … else </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ifdef</a:t>
            </a:r>
            <a:r>
              <a:rPr lang="en-US" dirty="0">
                <a:cs typeface="Courier New" panose="02070309020205020404" pitchFamily="49" charset="0"/>
              </a:rPr>
              <a:t> </a:t>
            </a:r>
            <a:r>
              <a:rPr lang="en-US" dirty="0"/>
              <a:t>– a common, specific application of #if</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ifndef</a:t>
            </a:r>
            <a:r>
              <a:rPr lang="en-US" dirty="0">
                <a:cs typeface="Courier New" panose="02070309020205020404" pitchFamily="49" charset="0"/>
              </a:rPr>
              <a:t> </a:t>
            </a:r>
            <a:r>
              <a:rPr lang="en-US" dirty="0"/>
              <a:t>– a common, specific application of #if</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endif</a:t>
            </a:r>
            <a:r>
              <a:rPr lang="en-US" dirty="0">
                <a:cs typeface="Courier New" panose="02070309020205020404" pitchFamily="49" charset="0"/>
              </a:rPr>
              <a:t> </a:t>
            </a:r>
            <a:r>
              <a:rPr lang="en-US" dirty="0"/>
              <a:t>– used as a tailing wrapper for #if[anything]</a:t>
            </a:r>
          </a:p>
          <a:p>
            <a:endParaRPr lang="en-US" dirty="0"/>
          </a:p>
          <a:p>
            <a:pPr lvl="1"/>
            <a:endParaRPr lang="en-US" dirty="0"/>
          </a:p>
        </p:txBody>
      </p:sp>
      <p:sp>
        <p:nvSpPr>
          <p:cNvPr id="2" name="Title 1"/>
          <p:cNvSpPr>
            <a:spLocks noGrp="1"/>
          </p:cNvSpPr>
          <p:nvPr>
            <p:ph type="title"/>
          </p:nvPr>
        </p:nvSpPr>
        <p:spPr/>
        <p:txBody>
          <a:bodyPr/>
          <a:lstStyle/>
          <a:p>
            <a:r>
              <a:rPr lang="en-US" dirty="0"/>
              <a:t>Conditional Compilation</a:t>
            </a:r>
          </a:p>
        </p:txBody>
      </p:sp>
    </p:spTree>
    <p:extLst>
      <p:ext uri="{BB962C8B-B14F-4D97-AF65-F5344CB8AC3E}">
        <p14:creationId xmlns:p14="http://schemas.microsoft.com/office/powerpoint/2010/main" val="3819703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1370012"/>
            <a:ext cx="8294687" cy="4725988"/>
          </a:xfrm>
        </p:spPr>
        <p:txBody>
          <a:bodyPr/>
          <a:lstStyle/>
          <a:p>
            <a:endParaRPr lang="en-US" dirty="0"/>
          </a:p>
          <a:p>
            <a:endParaRPr lang="en-US" dirty="0"/>
          </a:p>
          <a:p>
            <a:endParaRPr lang="en-US" dirty="0"/>
          </a:p>
          <a:p>
            <a:endParaRPr lang="en-US" dirty="0"/>
          </a:p>
          <a:p>
            <a:pPr lvl="1"/>
            <a:endParaRPr lang="en-US" dirty="0"/>
          </a:p>
        </p:txBody>
      </p:sp>
      <p:sp>
        <p:nvSpPr>
          <p:cNvPr id="2" name="Title 1"/>
          <p:cNvSpPr>
            <a:spLocks noGrp="1"/>
          </p:cNvSpPr>
          <p:nvPr>
            <p:ph type="title"/>
          </p:nvPr>
        </p:nvSpPr>
        <p:spPr/>
        <p:txBody>
          <a:bodyPr/>
          <a:lstStyle/>
          <a:p>
            <a:r>
              <a:rPr lang="en-US" dirty="0"/>
              <a:t>Conditional Compilation</a:t>
            </a:r>
          </a:p>
        </p:txBody>
      </p:sp>
      <p:sp>
        <p:nvSpPr>
          <p:cNvPr id="5" name="Content Placeholder 2"/>
          <p:cNvSpPr txBox="1">
            <a:spLocks/>
          </p:cNvSpPr>
          <p:nvPr/>
        </p:nvSpPr>
        <p:spPr bwMode="auto">
          <a:xfrm>
            <a:off x="277615" y="1981200"/>
            <a:ext cx="8588771" cy="83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#if defined(name)			// If name </a:t>
            </a:r>
            <a:r>
              <a:rPr lang="en-US" sz="1400" dirty="0">
                <a:solidFill>
                  <a:srgbClr val="006600"/>
                </a:solidFill>
                <a:latin typeface="Courier New" panose="02070309020205020404" pitchFamily="49" charset="0"/>
                <a:cs typeface="Courier New" panose="02070309020205020404" pitchFamily="49" charset="0"/>
              </a:rPr>
              <a:t>*is*</a:t>
            </a:r>
            <a:r>
              <a:rPr lang="en-US" sz="1400" dirty="0">
                <a:latin typeface="Courier New" panose="02070309020205020404" pitchFamily="49" charset="0"/>
                <a:cs typeface="Courier New" panose="02070309020205020404" pitchFamily="49" charset="0"/>
              </a:rPr>
              <a:t> defined…</a:t>
            </a:r>
          </a:p>
          <a:p>
            <a:pPr marL="0" indent="0">
              <a:buNone/>
            </a:pPr>
            <a:r>
              <a:rPr lang="en-US" sz="1400" dirty="0">
                <a:latin typeface="Courier New" panose="02070309020205020404" pitchFamily="49" charset="0"/>
                <a:cs typeface="Courier New" panose="02070309020205020404" pitchFamily="49" charset="0"/>
              </a:rPr>
              <a:t>[…code…]				// …then conditionally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 That is all.</a:t>
            </a:r>
          </a:p>
        </p:txBody>
      </p:sp>
      <p:sp>
        <p:nvSpPr>
          <p:cNvPr id="6" name="Content Placeholder 2"/>
          <p:cNvSpPr txBox="1">
            <a:spLocks/>
          </p:cNvSpPr>
          <p:nvPr/>
        </p:nvSpPr>
        <p:spPr bwMode="auto">
          <a:xfrm>
            <a:off x="277615" y="2895600"/>
            <a:ext cx="8588771" cy="83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#if !defined(name)		// If name is </a:t>
            </a:r>
            <a:r>
              <a:rPr lang="en-US" sz="1400" dirty="0">
                <a:solidFill>
                  <a:srgbClr val="FF0000"/>
                </a:solidFill>
                <a:latin typeface="Courier New" panose="02070309020205020404" pitchFamily="49" charset="0"/>
                <a:cs typeface="Courier New" panose="02070309020205020404" pitchFamily="49" charset="0"/>
              </a:rPr>
              <a:t>*not*</a:t>
            </a:r>
            <a:r>
              <a:rPr lang="en-US" sz="1400" dirty="0">
                <a:latin typeface="Courier New" panose="02070309020205020404" pitchFamily="49" charset="0"/>
                <a:cs typeface="Courier New" panose="02070309020205020404" pitchFamily="49" charset="0"/>
              </a:rPr>
              <a:t> defined…</a:t>
            </a:r>
          </a:p>
          <a:p>
            <a:pPr marL="0" indent="0">
              <a:buNone/>
            </a:pPr>
            <a:r>
              <a:rPr lang="en-US" sz="1400" dirty="0">
                <a:latin typeface="Courier New" panose="02070309020205020404" pitchFamily="49" charset="0"/>
                <a:cs typeface="Courier New" panose="02070309020205020404" pitchFamily="49" charset="0"/>
              </a:rPr>
              <a:t>[…code…]				// …then conditionally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 That is all.</a:t>
            </a:r>
          </a:p>
        </p:txBody>
      </p:sp>
      <p:sp>
        <p:nvSpPr>
          <p:cNvPr id="7" name="Content Placeholder 2"/>
          <p:cNvSpPr txBox="1">
            <a:spLocks/>
          </p:cNvSpPr>
          <p:nvPr/>
        </p:nvSpPr>
        <p:spPr bwMode="auto">
          <a:xfrm>
            <a:off x="706438" y="1522412"/>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kern="0" dirty="0">
                <a:latin typeface="Courier New" panose="02070309020205020404" pitchFamily="49" charset="0"/>
                <a:cs typeface="Courier New" panose="02070309020205020404" pitchFamily="49" charset="0"/>
              </a:rPr>
              <a:t>#if</a:t>
            </a:r>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r>
              <a:rPr lang="en-US" kern="0" dirty="0"/>
              <a:t>Common in standard template library headers</a:t>
            </a:r>
          </a:p>
          <a:p>
            <a:r>
              <a:rPr lang="en-US" kern="0" dirty="0"/>
              <a:t>Checks </a:t>
            </a:r>
            <a:r>
              <a:rPr lang="en-US" kern="0" dirty="0" err="1"/>
              <a:t>boolean</a:t>
            </a:r>
            <a:r>
              <a:rPr lang="en-US" kern="0" dirty="0"/>
              <a:t> conditions</a:t>
            </a:r>
          </a:p>
          <a:p>
            <a:r>
              <a:rPr lang="en-US" kern="0" dirty="0"/>
              <a:t>Can utilizes conditional operators</a:t>
            </a:r>
          </a:p>
          <a:p>
            <a:r>
              <a:rPr lang="en-US" kern="0" dirty="0"/>
              <a:t>Wrapped with #</a:t>
            </a:r>
            <a:r>
              <a:rPr lang="en-US" kern="0" dirty="0" err="1"/>
              <a:t>endif</a:t>
            </a:r>
            <a:endParaRPr lang="en-US" kern="0" dirty="0"/>
          </a:p>
          <a:p>
            <a:r>
              <a:rPr lang="en-US" kern="0" dirty="0">
                <a:latin typeface="Courier New" panose="02070309020205020404" pitchFamily="49" charset="0"/>
                <a:cs typeface="Courier New" panose="02070309020205020404" pitchFamily="49" charset="0"/>
              </a:rPr>
              <a:t>#if defined()</a:t>
            </a:r>
            <a:r>
              <a:rPr lang="en-US" kern="0" dirty="0"/>
              <a:t> is interchangeable with </a:t>
            </a:r>
            <a:r>
              <a:rPr lang="en-US" kern="0" dirty="0">
                <a:latin typeface="Courier New" panose="02070309020205020404" pitchFamily="49" charset="0"/>
                <a:cs typeface="Courier New" panose="02070309020205020404" pitchFamily="49" charset="0"/>
              </a:rPr>
              <a:t>#</a:t>
            </a:r>
            <a:r>
              <a:rPr lang="en-US" kern="0" dirty="0" err="1">
                <a:latin typeface="Courier New" panose="02070309020205020404" pitchFamily="49" charset="0"/>
                <a:cs typeface="Courier New" panose="02070309020205020404" pitchFamily="49" charset="0"/>
              </a:rPr>
              <a:t>ifdef</a:t>
            </a:r>
            <a:r>
              <a:rPr lang="en-US" kern="0" dirty="0"/>
              <a:t> </a:t>
            </a:r>
          </a:p>
          <a:p>
            <a:r>
              <a:rPr lang="en-US" kern="0" dirty="0">
                <a:latin typeface="Courier New" panose="02070309020205020404" pitchFamily="49" charset="0"/>
                <a:cs typeface="Courier New" panose="02070309020205020404" pitchFamily="49" charset="0"/>
              </a:rPr>
              <a:t>#if !defined()</a:t>
            </a:r>
            <a:r>
              <a:rPr lang="en-US" kern="0" dirty="0"/>
              <a:t> is interchangeable with </a:t>
            </a:r>
            <a:r>
              <a:rPr lang="en-US" kern="0" dirty="0">
                <a:latin typeface="Courier New" panose="02070309020205020404" pitchFamily="49" charset="0"/>
                <a:cs typeface="Courier New" panose="02070309020205020404" pitchFamily="49" charset="0"/>
              </a:rPr>
              <a:t>#</a:t>
            </a:r>
            <a:r>
              <a:rPr lang="en-US" kern="0" dirty="0" err="1">
                <a:latin typeface="Courier New" panose="02070309020205020404" pitchFamily="49" charset="0"/>
                <a:cs typeface="Courier New" panose="02070309020205020404" pitchFamily="49" charset="0"/>
              </a:rPr>
              <a:t>ifndef</a:t>
            </a:r>
            <a:r>
              <a:rPr lang="en-US" kern="0" dirty="0"/>
              <a:t> </a:t>
            </a:r>
          </a:p>
          <a:p>
            <a:endParaRPr lang="en-US" kern="0" dirty="0"/>
          </a:p>
        </p:txBody>
      </p:sp>
    </p:spTree>
    <p:extLst>
      <p:ext uri="{BB962C8B-B14F-4D97-AF65-F5344CB8AC3E}">
        <p14:creationId xmlns:p14="http://schemas.microsoft.com/office/powerpoint/2010/main" val="1315366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706438" y="1522412"/>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kern="0" dirty="0">
                <a:latin typeface="Courier New" panose="02070309020205020404" pitchFamily="49" charset="0"/>
                <a:cs typeface="Courier New" panose="02070309020205020404" pitchFamily="49" charset="0"/>
              </a:rPr>
              <a:t>#if</a:t>
            </a:r>
            <a:r>
              <a:rPr lang="en-US" kern="0" dirty="0">
                <a:cs typeface="Courier New" panose="02070309020205020404" pitchFamily="49" charset="0"/>
              </a:rPr>
              <a:t> (</a:t>
            </a:r>
            <a:r>
              <a:rPr lang="en-US" kern="0" dirty="0" err="1">
                <a:cs typeface="Courier New" panose="02070309020205020404" pitchFamily="49" charset="0"/>
              </a:rPr>
              <a:t>cont</a:t>
            </a:r>
            <a:r>
              <a:rPr lang="en-US" kern="0" dirty="0">
                <a:cs typeface="Courier New" panose="02070309020205020404" pitchFamily="49" charset="0"/>
              </a:rPr>
              <a:t>)</a:t>
            </a:r>
          </a:p>
          <a:p>
            <a:pPr marL="0" indent="0">
              <a:buNone/>
            </a:pP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r>
              <a:rPr lang="en-US" kern="0" dirty="0"/>
              <a:t>The real power of </a:t>
            </a:r>
            <a:r>
              <a:rPr lang="en-US" kern="0" dirty="0">
                <a:latin typeface="Courier New" panose="02070309020205020404" pitchFamily="49" charset="0"/>
                <a:cs typeface="Courier New" panose="02070309020205020404" pitchFamily="49" charset="0"/>
              </a:rPr>
              <a:t>#if</a:t>
            </a:r>
            <a:r>
              <a:rPr lang="en-US" kern="0" dirty="0"/>
              <a:t> comes with compound conditional statements</a:t>
            </a:r>
          </a:p>
          <a:p>
            <a:r>
              <a:rPr lang="en-US" kern="0" dirty="0">
                <a:latin typeface="Courier New" panose="02070309020205020404" pitchFamily="49" charset="0"/>
                <a:cs typeface="Courier New" panose="02070309020205020404" pitchFamily="49" charset="0"/>
              </a:rPr>
              <a:t>#if</a:t>
            </a:r>
            <a:r>
              <a:rPr lang="en-US" kern="0" dirty="0">
                <a:cs typeface="Courier New" panose="02070309020205020404" pitchFamily="49" charset="0"/>
              </a:rPr>
              <a:t> can check multiple comparative conditions at once</a:t>
            </a:r>
          </a:p>
          <a:p>
            <a:r>
              <a:rPr lang="en-US" kern="0" dirty="0">
                <a:cs typeface="Courier New" panose="02070309020205020404" pitchFamily="49" charset="0"/>
              </a:rPr>
              <a:t>To replicate this feature using </a:t>
            </a:r>
            <a:r>
              <a:rPr lang="en-US" kern="0" dirty="0">
                <a:latin typeface="Courier New" panose="02070309020205020404" pitchFamily="49" charset="0"/>
                <a:cs typeface="Courier New" panose="02070309020205020404" pitchFamily="49" charset="0"/>
              </a:rPr>
              <a:t>#</a:t>
            </a:r>
            <a:r>
              <a:rPr lang="en-US" kern="0" dirty="0" err="1">
                <a:latin typeface="Courier New" panose="02070309020205020404" pitchFamily="49" charset="0"/>
                <a:cs typeface="Courier New" panose="02070309020205020404" pitchFamily="49" charset="0"/>
              </a:rPr>
              <a:t>ifdef</a:t>
            </a:r>
            <a:r>
              <a:rPr lang="en-US" kern="0" dirty="0">
                <a:cs typeface="Courier New" panose="02070309020205020404" pitchFamily="49" charset="0"/>
              </a:rPr>
              <a:t> of </a:t>
            </a:r>
            <a:r>
              <a:rPr lang="en-US" kern="0" dirty="0">
                <a:latin typeface="Courier New" panose="02070309020205020404" pitchFamily="49" charset="0"/>
                <a:cs typeface="Courier New" panose="02070309020205020404" pitchFamily="49" charset="0"/>
              </a:rPr>
              <a:t>#</a:t>
            </a:r>
            <a:r>
              <a:rPr lang="en-US" kern="0" dirty="0" err="1">
                <a:latin typeface="Courier New" panose="02070309020205020404" pitchFamily="49" charset="0"/>
                <a:cs typeface="Courier New" panose="02070309020205020404" pitchFamily="49" charset="0"/>
              </a:rPr>
              <a:t>ifndef</a:t>
            </a:r>
            <a:r>
              <a:rPr lang="en-US" kern="0" dirty="0">
                <a:cs typeface="Courier New" panose="02070309020205020404" pitchFamily="49" charset="0"/>
              </a:rPr>
              <a:t>, nested preprocessor directives are necessary</a:t>
            </a:r>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p:txBody>
      </p:sp>
      <p:sp>
        <p:nvSpPr>
          <p:cNvPr id="5" name="Content Placeholder 2"/>
          <p:cNvSpPr txBox="1">
            <a:spLocks/>
          </p:cNvSpPr>
          <p:nvPr/>
        </p:nvSpPr>
        <p:spPr bwMode="auto">
          <a:xfrm>
            <a:off x="277615" y="1981200"/>
            <a:ext cx="8588771" cy="83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#if defined(name1) &amp;&amp; defined(name2)     	// If name1 </a:t>
            </a:r>
            <a:r>
              <a:rPr lang="en-US" sz="1400" dirty="0">
                <a:solidFill>
                  <a:srgbClr val="006600"/>
                </a:solidFill>
                <a:latin typeface="Courier New" panose="02070309020205020404" pitchFamily="49" charset="0"/>
                <a:cs typeface="Courier New" panose="02070309020205020404" pitchFamily="49" charset="0"/>
              </a:rPr>
              <a:t>*and*</a:t>
            </a:r>
            <a:r>
              <a:rPr lang="en-US" sz="1400" dirty="0">
                <a:latin typeface="Courier New" panose="02070309020205020404" pitchFamily="49" charset="0"/>
                <a:cs typeface="Courier New" panose="02070309020205020404" pitchFamily="49" charset="0"/>
              </a:rPr>
              <a:t> name2 are defined…</a:t>
            </a:r>
          </a:p>
          <a:p>
            <a:pPr marL="0" indent="0">
              <a:buNone/>
            </a:pPr>
            <a:r>
              <a:rPr lang="en-US" sz="1400" dirty="0">
                <a:latin typeface="Courier New" panose="02070309020205020404" pitchFamily="49" charset="0"/>
                <a:cs typeface="Courier New" panose="02070309020205020404" pitchFamily="49" charset="0"/>
              </a:rPr>
              <a:t>[…code…]					// …then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 That is all.</a:t>
            </a:r>
          </a:p>
        </p:txBody>
      </p:sp>
      <p:sp>
        <p:nvSpPr>
          <p:cNvPr id="2" name="Title 1"/>
          <p:cNvSpPr>
            <a:spLocks noGrp="1"/>
          </p:cNvSpPr>
          <p:nvPr>
            <p:ph type="title"/>
          </p:nvPr>
        </p:nvSpPr>
        <p:spPr/>
        <p:txBody>
          <a:bodyPr/>
          <a:lstStyle/>
          <a:p>
            <a:r>
              <a:rPr lang="en-US" dirty="0"/>
              <a:t>Conditional Compilation</a:t>
            </a:r>
          </a:p>
        </p:txBody>
      </p:sp>
      <p:sp>
        <p:nvSpPr>
          <p:cNvPr id="11" name="Content Placeholder 2"/>
          <p:cNvSpPr txBox="1">
            <a:spLocks/>
          </p:cNvSpPr>
          <p:nvPr/>
        </p:nvSpPr>
        <p:spPr bwMode="auto">
          <a:xfrm>
            <a:off x="277615" y="2895600"/>
            <a:ext cx="8588771" cy="83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#if name1 == 0 || defined(name2)        	// name1 is 0 </a:t>
            </a:r>
            <a:r>
              <a:rPr lang="en-US" sz="1400" dirty="0">
                <a:solidFill>
                  <a:srgbClr val="006600"/>
                </a:solidFill>
                <a:latin typeface="Courier New" panose="02070309020205020404" pitchFamily="49" charset="0"/>
                <a:cs typeface="Courier New" panose="02070309020205020404" pitchFamily="49" charset="0"/>
              </a:rPr>
              <a:t>*or*</a:t>
            </a:r>
            <a:r>
              <a:rPr lang="en-US" sz="1400" dirty="0">
                <a:latin typeface="Courier New" panose="02070309020205020404" pitchFamily="49" charset="0"/>
                <a:cs typeface="Courier New" panose="02070309020205020404" pitchFamily="49" charset="0"/>
              </a:rPr>
              <a:t> name2 is defined…</a:t>
            </a:r>
          </a:p>
          <a:p>
            <a:pPr marL="0" indent="0">
              <a:buNone/>
            </a:pPr>
            <a:r>
              <a:rPr lang="en-US" sz="1400" dirty="0">
                <a:latin typeface="Courier New" panose="02070309020205020404" pitchFamily="49" charset="0"/>
                <a:cs typeface="Courier New" panose="02070309020205020404" pitchFamily="49" charset="0"/>
              </a:rPr>
              <a:t>[…code…]				 	// …then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a:t>
            </a:r>
            <a:r>
              <a:rPr lang="en-US" sz="140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That is all.</a:t>
            </a:r>
          </a:p>
        </p:txBody>
      </p:sp>
    </p:spTree>
    <p:extLst>
      <p:ext uri="{BB962C8B-B14F-4D97-AF65-F5344CB8AC3E}">
        <p14:creationId xmlns:p14="http://schemas.microsoft.com/office/powerpoint/2010/main" val="4173068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706438" y="1522412"/>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kern="0" dirty="0">
                <a:latin typeface="Courier New" panose="02070309020205020404" pitchFamily="49" charset="0"/>
                <a:cs typeface="Courier New" panose="02070309020205020404" pitchFamily="49" charset="0"/>
              </a:rPr>
              <a:t>#</a:t>
            </a:r>
            <a:r>
              <a:rPr lang="en-US" kern="0" dirty="0" err="1">
                <a:latin typeface="Courier New" panose="02070309020205020404" pitchFamily="49" charset="0"/>
                <a:cs typeface="Courier New" panose="02070309020205020404" pitchFamily="49" charset="0"/>
              </a:rPr>
              <a:t>elif</a:t>
            </a: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r>
              <a:rPr lang="en-US" kern="0" dirty="0">
                <a:latin typeface="Courier New" panose="02070309020205020404" pitchFamily="49" charset="0"/>
                <a:cs typeface="Courier New" panose="02070309020205020404" pitchFamily="49" charset="0"/>
              </a:rPr>
              <a:t>#</a:t>
            </a:r>
            <a:r>
              <a:rPr lang="en-US" kern="0" dirty="0" err="1">
                <a:latin typeface="Courier New" panose="02070309020205020404" pitchFamily="49" charset="0"/>
                <a:cs typeface="Courier New" panose="02070309020205020404" pitchFamily="49" charset="0"/>
              </a:rPr>
              <a:t>elif</a:t>
            </a:r>
            <a:r>
              <a:rPr lang="en-US" kern="0" dirty="0"/>
              <a:t> can be used to check multiple in-line conditions</a:t>
            </a:r>
          </a:p>
          <a:p>
            <a:r>
              <a:rPr lang="en-US" kern="0" dirty="0"/>
              <a:t>Not commonly used in header files</a:t>
            </a:r>
          </a:p>
          <a:p>
            <a:pPr marL="0" indent="0">
              <a:buNone/>
            </a:pPr>
            <a:endParaRPr lang="en-US" kern="0" dirty="0"/>
          </a:p>
          <a:p>
            <a:pPr marL="0" indent="0">
              <a:buNone/>
            </a:pPr>
            <a:endParaRPr lang="en-US" kern="0" dirty="0"/>
          </a:p>
          <a:p>
            <a:pPr marL="0" indent="0">
              <a:buNone/>
            </a:pPr>
            <a:endParaRPr lang="en-US" kern="0" dirty="0"/>
          </a:p>
        </p:txBody>
      </p:sp>
      <p:sp>
        <p:nvSpPr>
          <p:cNvPr id="5" name="Content Placeholder 2"/>
          <p:cNvSpPr txBox="1">
            <a:spLocks/>
          </p:cNvSpPr>
          <p:nvPr/>
        </p:nvSpPr>
        <p:spPr bwMode="auto">
          <a:xfrm>
            <a:off x="277615" y="1981200"/>
            <a:ext cx="8588771" cy="1371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#if name &gt; 5			// If name1 is greater than 5…</a:t>
            </a:r>
          </a:p>
          <a:p>
            <a:pPr marL="0" indent="0">
              <a:buNone/>
            </a:pPr>
            <a:r>
              <a:rPr lang="en-US" sz="1400" dirty="0">
                <a:latin typeface="Courier New" panose="02070309020205020404" pitchFamily="49" charset="0"/>
                <a:cs typeface="Courier New" panose="02070309020205020404" pitchFamily="49" charset="0"/>
              </a:rPr>
              <a:t>[…code…]				// …then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name &lt; 5			// …Otherwise, if name is less than 5…</a:t>
            </a:r>
          </a:p>
          <a:p>
            <a:pPr marL="0" indent="0">
              <a:buNone/>
            </a:pPr>
            <a:r>
              <a:rPr lang="en-US" sz="1400" dirty="0">
                <a:latin typeface="Courier New" panose="02070309020205020404" pitchFamily="49" charset="0"/>
                <a:cs typeface="Courier New" panose="02070309020205020404" pitchFamily="49" charset="0"/>
              </a:rPr>
              <a:t>[…code…]				// …then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 That is all.</a:t>
            </a:r>
          </a:p>
        </p:txBody>
      </p:sp>
      <p:sp>
        <p:nvSpPr>
          <p:cNvPr id="2" name="Title 1"/>
          <p:cNvSpPr>
            <a:spLocks noGrp="1"/>
          </p:cNvSpPr>
          <p:nvPr>
            <p:ph type="title"/>
          </p:nvPr>
        </p:nvSpPr>
        <p:spPr/>
        <p:txBody>
          <a:bodyPr/>
          <a:lstStyle/>
          <a:p>
            <a:r>
              <a:rPr lang="en-US" dirty="0"/>
              <a:t>Conditional Compilation</a:t>
            </a:r>
          </a:p>
        </p:txBody>
      </p:sp>
    </p:spTree>
    <p:extLst>
      <p:ext uri="{BB962C8B-B14F-4D97-AF65-F5344CB8AC3E}">
        <p14:creationId xmlns:p14="http://schemas.microsoft.com/office/powerpoint/2010/main" val="3814270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elif</a:t>
            </a:r>
            <a:r>
              <a:rPr lang="en-US" dirty="0"/>
              <a:t> example – OS independent code</a:t>
            </a:r>
          </a:p>
          <a:p>
            <a:pPr marL="514350" lvl="1" indent="-457200">
              <a:buFont typeface="+mj-lt"/>
              <a:buAutoNum type="arabicPeriod" startAt="4"/>
            </a:pPr>
            <a:endParaRPr lang="en-US" dirty="0"/>
          </a:p>
          <a:p>
            <a:pPr marL="514350" indent="-457200">
              <a:buFont typeface="+mj-lt"/>
              <a:buAutoNum type="arabicPeriod" startAt="2"/>
            </a:pPr>
            <a:endParaRPr lang="en-US" dirty="0"/>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1694872"/>
            <a:ext cx="8588772" cy="48783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 CONDITIONAL COMPILATION EXAMPLE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MyPortableCode.c</a:t>
            </a:r>
            <a:r>
              <a:rPr lang="en-US" sz="1400" dirty="0">
                <a:latin typeface="Courier New" panose="02070309020205020404" pitchFamily="49" charset="0"/>
                <a:cs typeface="Courier New" panose="02070309020205020404" pitchFamily="49" charset="0"/>
              </a:rPr>
              <a: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ifdef</a:t>
            </a:r>
            <a:r>
              <a:rPr lang="en-US" sz="1400" dirty="0">
                <a:latin typeface="Courier New" panose="02070309020205020404" pitchFamily="49" charset="0"/>
                <a:cs typeface="Courier New" panose="02070309020205020404" pitchFamily="49" charset="0"/>
              </a:rPr>
              <a:t> _WIN32</a:t>
            </a:r>
          </a:p>
          <a:p>
            <a:pPr marL="0" indent="0">
              <a:buNone/>
            </a:pPr>
            <a:r>
              <a:rPr lang="en-US" sz="1400" dirty="0">
                <a:latin typeface="Courier New" panose="02070309020205020404" pitchFamily="49" charset="0"/>
                <a:cs typeface="Courier New" panose="02070309020205020404" pitchFamily="49" charset="0"/>
              </a:rPr>
              <a:t>#    include </a:t>
            </a:r>
            <a:r>
              <a:rPr lang="en-US" sz="1400" dirty="0" err="1">
                <a:latin typeface="Courier New" panose="02070309020205020404" pitchFamily="49" charset="0"/>
                <a:cs typeface="Courier New" panose="02070309020205020404" pitchFamily="49" charset="0"/>
              </a:rPr>
              <a:t>Windows.h</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linux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 #include Linux kernel headers</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 #include UNIX environment headers here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defined(__APPLE__)</a:t>
            </a:r>
          </a:p>
          <a:p>
            <a:pPr marL="0" indent="0">
              <a:buNone/>
            </a:pPr>
            <a:r>
              <a:rPr lang="en-US" sz="1400" dirty="0">
                <a:latin typeface="Courier New" panose="02070309020205020404" pitchFamily="49" charset="0"/>
                <a:cs typeface="Courier New" panose="02070309020205020404" pitchFamily="49" charset="0"/>
              </a:rPr>
              <a:t>     // #include Mac OS X headers here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[…code…]</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2961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elif</a:t>
            </a:r>
            <a:r>
              <a:rPr lang="en-US" dirty="0"/>
              <a:t> example – OS independent code</a:t>
            </a:r>
          </a:p>
          <a:p>
            <a:pPr marL="514350" lvl="1" indent="-457200">
              <a:buFont typeface="+mj-lt"/>
              <a:buAutoNum type="arabicPeriod" startAt="4"/>
            </a:pPr>
            <a:endParaRPr lang="en-US" dirty="0"/>
          </a:p>
          <a:p>
            <a:pPr marL="514350" indent="-457200">
              <a:buFont typeface="+mj-lt"/>
              <a:buAutoNum type="arabicPeriod" startAt="2"/>
            </a:pPr>
            <a:endParaRPr lang="en-US" dirty="0"/>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1694872"/>
            <a:ext cx="8588772" cy="48783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 CONDITIONAL COMPILATION EXAMPLE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MyPortableCode.c</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#define WRAP(x) #x</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ifdef</a:t>
            </a:r>
            <a:r>
              <a:rPr lang="en-US" sz="1400" dirty="0">
                <a:latin typeface="Courier New" panose="02070309020205020404" pitchFamily="49" charset="0"/>
                <a:cs typeface="Courier New" panose="02070309020205020404" pitchFamily="49" charset="0"/>
              </a:rPr>
              <a:t> _WIN32</a:t>
            </a:r>
          </a:p>
          <a:p>
            <a:pPr marL="0" indent="0">
              <a:buNone/>
            </a:pPr>
            <a:r>
              <a:rPr lang="en-US" sz="1400" dirty="0">
                <a:latin typeface="Courier New" panose="02070309020205020404" pitchFamily="49" charset="0"/>
                <a:cs typeface="Courier New" panose="02070309020205020404" pitchFamily="49" charset="0"/>
              </a:rPr>
              <a:t>#    define THIS_OS WRAP(_WIN32)			// 32 and 64-bit Windows OS</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linux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define THIS_OS WRAP(__</a:t>
            </a:r>
            <a:r>
              <a:rPr lang="en-US" sz="1400" dirty="0" err="1">
                <a:latin typeface="Courier New" panose="02070309020205020404" pitchFamily="49" charset="0"/>
                <a:cs typeface="Courier New" panose="02070309020205020404" pitchFamily="49" charset="0"/>
              </a:rPr>
              <a:t>linux</a:t>
            </a:r>
            <a:r>
              <a:rPr lang="en-US" sz="1400" dirty="0">
                <a:latin typeface="Courier New" panose="02070309020205020404" pitchFamily="49" charset="0"/>
                <a:cs typeface="Courier New" panose="02070309020205020404" pitchFamily="49" charset="0"/>
              </a:rPr>
              <a:t>__)		// Linux kernel</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define THIS_OS WRAP(__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			// UNIX environment</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defined(__APPLE__)</a:t>
            </a:r>
          </a:p>
          <a:p>
            <a:pPr marL="0" indent="0">
              <a:buNone/>
            </a:pPr>
            <a:r>
              <a:rPr lang="en-US" sz="1400" dirty="0">
                <a:latin typeface="Courier New" panose="02070309020205020404" pitchFamily="49" charset="0"/>
                <a:cs typeface="Courier New" panose="02070309020205020404" pitchFamily="49" charset="0"/>
              </a:rPr>
              <a:t>#    define THIS_OS WRAP(__APPLE__)		// Mac OS X</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puts(THIS_OS);</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0580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706438" y="1522412"/>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kern="0" dirty="0">
                <a:latin typeface="Courier New" panose="02070309020205020404" pitchFamily="49" charset="0"/>
                <a:cs typeface="Courier New" panose="02070309020205020404" pitchFamily="49" charset="0"/>
              </a:rPr>
              <a:t>#else</a:t>
            </a: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pPr marL="0" indent="0">
              <a:buNone/>
            </a:pPr>
            <a:endParaRPr lang="en-US" kern="0" dirty="0">
              <a:cs typeface="Courier New" panose="02070309020205020404" pitchFamily="49" charset="0"/>
            </a:endParaRPr>
          </a:p>
          <a:p>
            <a:endParaRPr lang="en-US" kern="0" dirty="0">
              <a:latin typeface="Courier New" panose="02070309020205020404" pitchFamily="49" charset="0"/>
              <a:cs typeface="Courier New" panose="02070309020205020404" pitchFamily="49" charset="0"/>
            </a:endParaRPr>
          </a:p>
          <a:p>
            <a:r>
              <a:rPr lang="en-US" kern="0" dirty="0">
                <a:latin typeface="Courier New" panose="02070309020205020404" pitchFamily="49" charset="0"/>
                <a:cs typeface="Courier New" panose="02070309020205020404" pitchFamily="49" charset="0"/>
              </a:rPr>
              <a:t>#else</a:t>
            </a:r>
            <a:r>
              <a:rPr lang="en-US" kern="0" dirty="0"/>
              <a:t> can be used to establish fall through conditions (see: </a:t>
            </a:r>
            <a:r>
              <a:rPr lang="en-US" kern="0" dirty="0">
                <a:latin typeface="Courier New" panose="02070309020205020404" pitchFamily="49" charset="0"/>
                <a:cs typeface="Courier New" panose="02070309020205020404" pitchFamily="49" charset="0"/>
              </a:rPr>
              <a:t>switch</a:t>
            </a:r>
            <a:r>
              <a:rPr lang="en-US" kern="0" dirty="0"/>
              <a:t> or </a:t>
            </a:r>
            <a:r>
              <a:rPr lang="en-US" kern="0" dirty="0">
                <a:latin typeface="Courier New" panose="02070309020205020404" pitchFamily="49" charset="0"/>
                <a:cs typeface="Courier New" panose="02070309020205020404" pitchFamily="49" charset="0"/>
              </a:rPr>
              <a:t>if</a:t>
            </a:r>
            <a:r>
              <a:rPr lang="en-US" kern="0" dirty="0"/>
              <a:t>/</a:t>
            </a:r>
            <a:r>
              <a:rPr lang="en-US" kern="0" dirty="0">
                <a:latin typeface="Courier New" panose="02070309020205020404" pitchFamily="49" charset="0"/>
                <a:cs typeface="Courier New" panose="02070309020205020404" pitchFamily="49" charset="0"/>
              </a:rPr>
              <a:t>else</a:t>
            </a:r>
            <a:r>
              <a:rPr lang="en-US" kern="0" dirty="0"/>
              <a:t> statements)</a:t>
            </a:r>
          </a:p>
          <a:p>
            <a:r>
              <a:rPr lang="en-US" kern="0" dirty="0"/>
              <a:t>Not commonly used in header files</a:t>
            </a:r>
          </a:p>
          <a:p>
            <a:pPr marL="0" indent="0">
              <a:buNone/>
            </a:pPr>
            <a:endParaRPr lang="en-US" kern="0" dirty="0"/>
          </a:p>
          <a:p>
            <a:pPr marL="0" indent="0">
              <a:buNone/>
            </a:pPr>
            <a:endParaRPr lang="en-US" kern="0" dirty="0"/>
          </a:p>
          <a:p>
            <a:pPr marL="0" indent="0">
              <a:buNone/>
            </a:pPr>
            <a:endParaRPr lang="en-US" kern="0" dirty="0"/>
          </a:p>
        </p:txBody>
      </p:sp>
      <p:sp>
        <p:nvSpPr>
          <p:cNvPr id="5" name="Content Placeholder 2"/>
          <p:cNvSpPr txBox="1">
            <a:spLocks/>
          </p:cNvSpPr>
          <p:nvPr/>
        </p:nvSpPr>
        <p:spPr bwMode="auto">
          <a:xfrm>
            <a:off x="277615" y="1981200"/>
            <a:ext cx="8588771" cy="1904206"/>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#if name &gt; 5			// If name1 is greater than 5…</a:t>
            </a:r>
          </a:p>
          <a:p>
            <a:pPr marL="0" indent="0">
              <a:buNone/>
            </a:pPr>
            <a:r>
              <a:rPr lang="en-US" sz="1400" dirty="0">
                <a:latin typeface="Courier New" panose="02070309020205020404" pitchFamily="49" charset="0"/>
                <a:cs typeface="Courier New" panose="02070309020205020404" pitchFamily="49" charset="0"/>
              </a:rPr>
              <a:t>[…code…]				// …then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name &lt; 5			// …Otherwise, if name is less than 5…</a:t>
            </a:r>
          </a:p>
          <a:p>
            <a:pPr marL="0" indent="0">
              <a:buNone/>
            </a:pPr>
            <a:r>
              <a:rPr lang="en-US" sz="1400" dirty="0">
                <a:latin typeface="Courier New" panose="02070309020205020404" pitchFamily="49" charset="0"/>
                <a:cs typeface="Courier New" panose="02070309020205020404" pitchFamily="49" charset="0"/>
              </a:rPr>
              <a:t>[…code…]				// …then compile this code…</a:t>
            </a:r>
          </a:p>
          <a:p>
            <a:pPr marL="0" indent="0">
              <a:buNone/>
            </a:pPr>
            <a:r>
              <a:rPr lang="en-US" sz="1400" dirty="0">
                <a:solidFill>
                  <a:schemeClr val="accent2"/>
                </a:solidFill>
                <a:latin typeface="Courier New" panose="02070309020205020404" pitchFamily="49" charset="0"/>
                <a:cs typeface="Courier New" panose="02070309020205020404" pitchFamily="49" charset="0"/>
              </a:rPr>
              <a:t>#else				// …and if none of the conditions were true…</a:t>
            </a:r>
          </a:p>
          <a:p>
            <a:pPr marL="0" indent="0">
              <a:buNone/>
            </a:pPr>
            <a:r>
              <a:rPr lang="en-US" sz="1400" dirty="0">
                <a:solidFill>
                  <a:schemeClr val="accent2"/>
                </a:solidFill>
                <a:latin typeface="Courier New" panose="02070309020205020404" pitchFamily="49" charset="0"/>
                <a:cs typeface="Courier New" panose="02070309020205020404" pitchFamily="49" charset="0"/>
              </a:rPr>
              <a:t>[…code…]				// …then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 That is all.</a:t>
            </a:r>
          </a:p>
        </p:txBody>
      </p:sp>
      <p:sp>
        <p:nvSpPr>
          <p:cNvPr id="2" name="Title 1"/>
          <p:cNvSpPr>
            <a:spLocks noGrp="1"/>
          </p:cNvSpPr>
          <p:nvPr>
            <p:ph type="title"/>
          </p:nvPr>
        </p:nvSpPr>
        <p:spPr/>
        <p:txBody>
          <a:bodyPr/>
          <a:lstStyle/>
          <a:p>
            <a:r>
              <a:rPr lang="en-US" dirty="0"/>
              <a:t>Conditional Compilation</a:t>
            </a:r>
          </a:p>
        </p:txBody>
      </p:sp>
    </p:spTree>
    <p:extLst>
      <p:ext uri="{BB962C8B-B14F-4D97-AF65-F5344CB8AC3E}">
        <p14:creationId xmlns:p14="http://schemas.microsoft.com/office/powerpoint/2010/main" val="31859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990600"/>
            <a:ext cx="8294687" cy="4725988"/>
          </a:xfrm>
        </p:spPr>
        <p:txBody>
          <a:bodyPr/>
          <a:lstStyle/>
          <a:p>
            <a:endParaRPr lang="en-US" dirty="0"/>
          </a:p>
          <a:p>
            <a:r>
              <a:rPr lang="en-US" dirty="0"/>
              <a:t>Presentations are not guaranteed to show complete code</a:t>
            </a:r>
          </a:p>
          <a:p>
            <a:endParaRPr lang="en-US" dirty="0"/>
          </a:p>
          <a:p>
            <a:endParaRPr lang="en-US" dirty="0"/>
          </a:p>
        </p:txBody>
      </p:sp>
      <p:sp>
        <p:nvSpPr>
          <p:cNvPr id="4" name="Content Placeholder 2"/>
          <p:cNvSpPr txBox="1">
            <a:spLocks/>
          </p:cNvSpPr>
          <p:nvPr/>
        </p:nvSpPr>
        <p:spPr bwMode="auto">
          <a:xfrm>
            <a:off x="424657" y="2286000"/>
            <a:ext cx="8294687" cy="4267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			</a:t>
            </a:r>
            <a:r>
              <a:rPr lang="en-US" sz="1800" kern="0" dirty="0">
                <a:solidFill>
                  <a:schemeClr val="accent2"/>
                </a:solidFill>
                <a:latin typeface="Courier New" panose="02070309020205020404" pitchFamily="49" charset="0"/>
                <a:cs typeface="Courier New" panose="02070309020205020404" pitchFamily="49" charset="0"/>
              </a:rPr>
              <a:t>// Add this header</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Some macro examples may seem contrived */</a:t>
            </a:r>
          </a:p>
          <a:p>
            <a:pPr marL="0" indent="0">
              <a:buFontTx/>
              <a:buNone/>
            </a:pPr>
            <a:r>
              <a:rPr lang="en-US" sz="1800" kern="0" dirty="0">
                <a:latin typeface="Courier New" panose="02070309020205020404" pitchFamily="49" charset="0"/>
                <a:cs typeface="Courier New" panose="02070309020205020404" pitchFamily="49" charset="0"/>
              </a:rPr>
              <a:t>#define PRINT_CHAR(letter) </a:t>
            </a:r>
            <a:r>
              <a:rPr lang="en-US" sz="1800" kern="0" dirty="0" err="1">
                <a:latin typeface="Courier New" panose="02070309020205020404" pitchFamily="49" charset="0"/>
                <a:cs typeface="Courier New" panose="02070309020205020404" pitchFamily="49" charset="0"/>
              </a:rPr>
              <a:t>putchar</a:t>
            </a:r>
            <a:r>
              <a:rPr lang="en-US" sz="1800" kern="0" dirty="0">
                <a:latin typeface="Courier New" panose="02070309020205020404" pitchFamily="49" charset="0"/>
                <a:cs typeface="Courier New" panose="02070309020205020404" pitchFamily="49" charset="0"/>
              </a:rPr>
              <a:t>(letter)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 42;</a:t>
            </a:r>
          </a:p>
          <a:p>
            <a:pPr marL="0" indent="0">
              <a:buFontTx/>
              <a:buNone/>
            </a:pPr>
            <a:r>
              <a:rPr lang="en-US" sz="1800" kern="0" dirty="0">
                <a:latin typeface="Courier New" panose="02070309020205020404" pitchFamily="49" charset="0"/>
                <a:cs typeface="Courier New" panose="02070309020205020404" pitchFamily="49" charset="0"/>
              </a:rPr>
              <a:t>    PRINT_CHAR(</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a:t>
            </a:r>
            <a:r>
              <a:rPr lang="en-US" sz="1800" kern="0" dirty="0">
                <a:solidFill>
                  <a:schemeClr val="accent2"/>
                </a:solidFill>
                <a:latin typeface="Courier New" panose="02070309020205020404" pitchFamily="49" charset="0"/>
                <a:cs typeface="Courier New" panose="02070309020205020404" pitchFamily="49" charset="0"/>
              </a:rPr>
              <a:t>// Contrived macro use</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  Sometimes, it will be necessary for the students to use</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  their imagination as to genuine implementation</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424657" y="2286000"/>
            <a:ext cx="8294687" cy="427024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#define PRINT_CHAR(letter) </a:t>
            </a:r>
            <a:r>
              <a:rPr lang="en-US" sz="1800" kern="0" dirty="0" err="1">
                <a:latin typeface="Courier New" panose="02070309020205020404" pitchFamily="49" charset="0"/>
                <a:cs typeface="Courier New" panose="02070309020205020404" pitchFamily="49" charset="0"/>
              </a:rPr>
              <a:t>putchar</a:t>
            </a:r>
            <a:r>
              <a:rPr lang="en-US" sz="1800" kern="0" dirty="0">
                <a:latin typeface="Courier New" panose="02070309020205020404" pitchFamily="49" charset="0"/>
                <a:cs typeface="Courier New" panose="02070309020205020404" pitchFamily="49" charset="0"/>
              </a:rPr>
              <a:t>(letter)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 42;</a:t>
            </a:r>
          </a:p>
          <a:p>
            <a:pPr marL="0" indent="0">
              <a:buFontTx/>
              <a:buNone/>
            </a:pPr>
            <a:r>
              <a:rPr lang="en-US" sz="1800" kern="0" dirty="0">
                <a:latin typeface="Courier New" panose="02070309020205020404" pitchFamily="49" charset="0"/>
                <a:cs typeface="Courier New" panose="02070309020205020404" pitchFamily="49" charset="0"/>
              </a:rPr>
              <a:t>    PRINT_CHAR(</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Stub Code</a:t>
            </a:r>
          </a:p>
        </p:txBody>
      </p:sp>
    </p:spTree>
    <p:extLst>
      <p:ext uri="{BB962C8B-B14F-4D97-AF65-F5344CB8AC3E}">
        <p14:creationId xmlns:p14="http://schemas.microsoft.com/office/powerpoint/2010/main" val="7104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 lvl="1" indent="0">
              <a:buNone/>
            </a:pPr>
            <a:r>
              <a:rPr lang="en-US" dirty="0">
                <a:solidFill>
                  <a:schemeClr val="accent2"/>
                </a:solidFill>
                <a:latin typeface="Courier New" panose="02070309020205020404" pitchFamily="49" charset="0"/>
                <a:cs typeface="Courier New" panose="02070309020205020404" pitchFamily="49" charset="0"/>
              </a:rPr>
              <a:t>#else</a:t>
            </a:r>
            <a:r>
              <a:rPr lang="en-US" dirty="0"/>
              <a:t> example – OS independent code </a:t>
            </a:r>
            <a:r>
              <a:rPr lang="en-US" dirty="0">
                <a:solidFill>
                  <a:schemeClr val="accent2"/>
                </a:solidFill>
              </a:rPr>
              <a:t>expansion</a:t>
            </a:r>
          </a:p>
          <a:p>
            <a:pPr marL="514350" lvl="1" indent="-457200">
              <a:buFont typeface="+mj-lt"/>
              <a:buAutoNum type="arabicPeriod" startAt="4"/>
            </a:pPr>
            <a:endParaRPr lang="en-US" dirty="0"/>
          </a:p>
          <a:p>
            <a:pPr marL="514350" indent="-457200">
              <a:buFont typeface="+mj-lt"/>
              <a:buAutoNum type="arabicPeriod" startAt="2"/>
            </a:pPr>
            <a:endParaRPr lang="en-US" dirty="0"/>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1694872"/>
            <a:ext cx="8588772" cy="48783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 CONDITIONAL COMPILATION EXAMPLE #4a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MyPortableCode.c</a:t>
            </a:r>
            <a:r>
              <a:rPr lang="en-US" sz="1400" dirty="0">
                <a:latin typeface="Courier New" panose="02070309020205020404" pitchFamily="49" charset="0"/>
                <a:cs typeface="Courier New" panose="02070309020205020404" pitchFamily="49" charset="0"/>
              </a:rPr>
              <a: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ifdef</a:t>
            </a:r>
            <a:r>
              <a:rPr lang="en-US" sz="1400" dirty="0">
                <a:latin typeface="Courier New" panose="02070309020205020404" pitchFamily="49" charset="0"/>
                <a:cs typeface="Courier New" panose="02070309020205020404" pitchFamily="49" charset="0"/>
              </a:rPr>
              <a:t> _WIN32</a:t>
            </a:r>
          </a:p>
          <a:p>
            <a:pPr marL="0" indent="0">
              <a:buNone/>
            </a:pPr>
            <a:r>
              <a:rPr lang="en-US" sz="1400" dirty="0">
                <a:latin typeface="Courier New" panose="02070309020205020404" pitchFamily="49" charset="0"/>
                <a:cs typeface="Courier New" panose="02070309020205020404" pitchFamily="49" charset="0"/>
              </a:rPr>
              <a:t>#    include </a:t>
            </a:r>
            <a:r>
              <a:rPr lang="en-US" sz="1400" dirty="0" err="1">
                <a:latin typeface="Courier New" panose="02070309020205020404" pitchFamily="49" charset="0"/>
                <a:cs typeface="Courier New" panose="02070309020205020404" pitchFamily="49" charset="0"/>
              </a:rPr>
              <a:t>Windows.h</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linux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 #include Linux kernel headers</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 #include UNIX environment headers here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defined(__APPLE__)</a:t>
            </a:r>
          </a:p>
          <a:p>
            <a:pPr marL="0" indent="0">
              <a:buNone/>
            </a:pPr>
            <a:r>
              <a:rPr lang="en-US" sz="1400" dirty="0">
                <a:latin typeface="Courier New" panose="02070309020205020404" pitchFamily="49" charset="0"/>
                <a:cs typeface="Courier New" panose="02070309020205020404" pitchFamily="49" charset="0"/>
              </a:rPr>
              <a:t>     // #include Mac OS X headers here</a:t>
            </a:r>
          </a:p>
          <a:p>
            <a:pPr marL="0" indent="0">
              <a:buNone/>
            </a:pPr>
            <a:r>
              <a:rPr lang="en-US" sz="1400" dirty="0">
                <a:solidFill>
                  <a:schemeClr val="accent2"/>
                </a:solidFill>
                <a:latin typeface="Courier New" panose="02070309020205020404" pitchFamily="49" charset="0"/>
                <a:cs typeface="Courier New" panose="02070309020205020404" pitchFamily="49" charset="0"/>
              </a:rPr>
              <a:t>#else</a:t>
            </a:r>
          </a:p>
          <a:p>
            <a:pPr marL="0" indent="0">
              <a:buNone/>
            </a:pPr>
            <a:r>
              <a:rPr lang="en-US" sz="1400" dirty="0">
                <a:solidFill>
                  <a:schemeClr val="accent2"/>
                </a:solidFill>
                <a:latin typeface="Courier New" panose="02070309020205020404" pitchFamily="49" charset="0"/>
                <a:cs typeface="Courier New" panose="02070309020205020404" pitchFamily="49" charset="0"/>
              </a:rPr>
              <a:t>#    error “Unknown compiler!”			// Error message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[…code…]</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6809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 lvl="1" indent="0">
              <a:buNone/>
            </a:pPr>
            <a:r>
              <a:rPr lang="en-US" dirty="0">
                <a:solidFill>
                  <a:schemeClr val="accent2"/>
                </a:solidFill>
                <a:latin typeface="Courier New" panose="02070309020205020404" pitchFamily="49" charset="0"/>
                <a:cs typeface="Courier New" panose="02070309020205020404" pitchFamily="49" charset="0"/>
              </a:rPr>
              <a:t>#else</a:t>
            </a:r>
            <a:r>
              <a:rPr lang="en-US" dirty="0"/>
              <a:t> example – OS independent code </a:t>
            </a:r>
            <a:r>
              <a:rPr lang="en-US" dirty="0">
                <a:solidFill>
                  <a:schemeClr val="accent2"/>
                </a:solidFill>
              </a:rPr>
              <a:t>expansion</a:t>
            </a:r>
          </a:p>
          <a:p>
            <a:pPr marL="514350" lvl="1" indent="-457200">
              <a:buFont typeface="+mj-lt"/>
              <a:buAutoNum type="arabicPeriod" startAt="4"/>
            </a:pPr>
            <a:endParaRPr lang="en-US" dirty="0"/>
          </a:p>
          <a:p>
            <a:pPr marL="514350" indent="-457200">
              <a:buFont typeface="+mj-lt"/>
              <a:buAutoNum type="arabicPeriod" startAt="2"/>
            </a:pPr>
            <a:endParaRPr lang="en-US" dirty="0"/>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1694872"/>
            <a:ext cx="8588772" cy="48783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 CONDITIONAL COMPILATION EXAMPLE #4b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MyPortableCode.c</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#define WRAP(x) #x</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ifdef</a:t>
            </a:r>
            <a:r>
              <a:rPr lang="en-US" sz="1400" dirty="0">
                <a:latin typeface="Courier New" panose="02070309020205020404" pitchFamily="49" charset="0"/>
                <a:cs typeface="Courier New" panose="02070309020205020404" pitchFamily="49" charset="0"/>
              </a:rPr>
              <a:t> _WIN32</a:t>
            </a:r>
          </a:p>
          <a:p>
            <a:pPr marL="0" indent="0">
              <a:buNone/>
            </a:pPr>
            <a:r>
              <a:rPr lang="en-US" sz="1400" dirty="0">
                <a:latin typeface="Courier New" panose="02070309020205020404" pitchFamily="49" charset="0"/>
                <a:cs typeface="Courier New" panose="02070309020205020404" pitchFamily="49" charset="0"/>
              </a:rPr>
              <a:t>#    define THIS_OS WRAP(_WIN32)			// 32 and 64-bit Windows OS</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linux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define THIS_OS WRAP(__</a:t>
            </a:r>
            <a:r>
              <a:rPr lang="en-US" sz="1400" dirty="0" err="1">
                <a:latin typeface="Courier New" panose="02070309020205020404" pitchFamily="49" charset="0"/>
                <a:cs typeface="Courier New" panose="02070309020205020404" pitchFamily="49" charset="0"/>
              </a:rPr>
              <a:t>linux</a:t>
            </a:r>
            <a:r>
              <a:rPr lang="en-US" sz="1400" dirty="0">
                <a:latin typeface="Courier New" panose="02070309020205020404" pitchFamily="49" charset="0"/>
                <a:cs typeface="Courier New" panose="02070309020205020404" pitchFamily="49" charset="0"/>
              </a:rPr>
              <a:t>__)		// Linux kernel</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define THIS_OS WRAP(__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			// UNIX environment</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defined(__APPLE__)</a:t>
            </a:r>
          </a:p>
          <a:p>
            <a:pPr marL="0" indent="0">
              <a:buNone/>
            </a:pPr>
            <a:r>
              <a:rPr lang="en-US" sz="1400" dirty="0">
                <a:latin typeface="Courier New" panose="02070309020205020404" pitchFamily="49" charset="0"/>
                <a:cs typeface="Courier New" panose="02070309020205020404" pitchFamily="49" charset="0"/>
              </a:rPr>
              <a:t>#    define THIS_OS WRAP(__APPLE__)		// Mac OS X</a:t>
            </a:r>
          </a:p>
          <a:p>
            <a:pPr marL="0" indent="0">
              <a:buNone/>
            </a:pPr>
            <a:r>
              <a:rPr lang="en-US" sz="1400" dirty="0">
                <a:solidFill>
                  <a:schemeClr val="accent2"/>
                </a:solidFill>
                <a:latin typeface="Courier New" panose="02070309020205020404" pitchFamily="49" charset="0"/>
                <a:cs typeface="Courier New" panose="02070309020205020404" pitchFamily="49" charset="0"/>
              </a:rPr>
              <a:t>#else</a:t>
            </a:r>
          </a:p>
          <a:p>
            <a:pPr marL="0" indent="0">
              <a:buNone/>
            </a:pPr>
            <a:r>
              <a:rPr lang="en-US" sz="1400" dirty="0">
                <a:solidFill>
                  <a:schemeClr val="accent2"/>
                </a:solidFill>
                <a:latin typeface="Courier New" panose="02070309020205020404" pitchFamily="49" charset="0"/>
                <a:cs typeface="Courier New" panose="02070309020205020404" pitchFamily="49" charset="0"/>
              </a:rPr>
              <a:t>#    define THIS_OS WRAP(Unknown compiler!)	// Error message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puts(THIS_OS);</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6857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990600"/>
            <a:ext cx="8294687" cy="4725988"/>
          </a:xfrm>
        </p:spPr>
        <p:txBody>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ifdef</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endParaRPr lang="en-US" dirty="0"/>
          </a:p>
          <a:p>
            <a:r>
              <a:rPr lang="en-US" dirty="0"/>
              <a:t>The preprocessor, through the use of conditional compilation, allows great flexibility</a:t>
            </a:r>
          </a:p>
          <a:p>
            <a:r>
              <a:rPr lang="en-US" dirty="0"/>
              <a:t>Conditional compilation…</a:t>
            </a:r>
          </a:p>
          <a:p>
            <a:pPr lvl="1"/>
            <a:r>
              <a:rPr lang="en-US" dirty="0"/>
              <a:t>Allows code to function on many different machines</a:t>
            </a:r>
          </a:p>
          <a:p>
            <a:pPr lvl="1"/>
            <a:r>
              <a:rPr lang="en-US" dirty="0"/>
              <a:t>Increases the portability of code</a:t>
            </a:r>
          </a:p>
          <a:p>
            <a:pPr lvl="1"/>
            <a:r>
              <a:rPr lang="en-US" dirty="0"/>
              <a:t>Aids the programmer in changing the code generated (e.g., debugging vs production code)</a:t>
            </a:r>
          </a:p>
          <a:p>
            <a:pPr lvl="1"/>
            <a:r>
              <a:rPr lang="en-US" dirty="0"/>
              <a:t>Can be used to safely assemble code</a:t>
            </a:r>
          </a:p>
          <a:p>
            <a:pPr lvl="1"/>
            <a:endParaRPr lang="en-US" dirty="0"/>
          </a:p>
        </p:txBody>
      </p:sp>
      <p:sp>
        <p:nvSpPr>
          <p:cNvPr id="2" name="Title 1"/>
          <p:cNvSpPr>
            <a:spLocks noGrp="1"/>
          </p:cNvSpPr>
          <p:nvPr>
            <p:ph type="title"/>
          </p:nvPr>
        </p:nvSpPr>
        <p:spPr/>
        <p:txBody>
          <a:bodyPr/>
          <a:lstStyle/>
          <a:p>
            <a:r>
              <a:rPr lang="en-US" dirty="0"/>
              <a:t>Conditional Compilation</a:t>
            </a:r>
          </a:p>
        </p:txBody>
      </p:sp>
      <p:sp>
        <p:nvSpPr>
          <p:cNvPr id="5" name="Content Placeholder 2"/>
          <p:cNvSpPr txBox="1">
            <a:spLocks/>
          </p:cNvSpPr>
          <p:nvPr/>
        </p:nvSpPr>
        <p:spPr bwMode="auto">
          <a:xfrm>
            <a:off x="277615" y="1371600"/>
            <a:ext cx="8588771" cy="83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ifdef</a:t>
            </a:r>
            <a:r>
              <a:rPr lang="en-US" sz="1400" dirty="0">
                <a:latin typeface="Courier New" panose="02070309020205020404" pitchFamily="49" charset="0"/>
                <a:cs typeface="Courier New" panose="02070309020205020404" pitchFamily="49" charset="0"/>
              </a:rPr>
              <a:t> name			// If name </a:t>
            </a:r>
            <a:r>
              <a:rPr lang="en-US" sz="1400" dirty="0">
                <a:solidFill>
                  <a:srgbClr val="006600"/>
                </a:solidFill>
                <a:latin typeface="Courier New" panose="02070309020205020404" pitchFamily="49" charset="0"/>
                <a:cs typeface="Courier New" panose="02070309020205020404" pitchFamily="49" charset="0"/>
              </a:rPr>
              <a:t>*is*</a:t>
            </a:r>
            <a:r>
              <a:rPr lang="en-US" sz="1400" dirty="0">
                <a:latin typeface="Courier New" panose="02070309020205020404" pitchFamily="49" charset="0"/>
                <a:cs typeface="Courier New" panose="02070309020205020404" pitchFamily="49" charset="0"/>
              </a:rPr>
              <a:t> defined…</a:t>
            </a:r>
          </a:p>
          <a:p>
            <a:pPr marL="0" indent="0">
              <a:buNone/>
            </a:pPr>
            <a:r>
              <a:rPr lang="en-US" sz="1400" dirty="0">
                <a:latin typeface="Courier New" panose="02070309020205020404" pitchFamily="49" charset="0"/>
                <a:cs typeface="Courier New" panose="02070309020205020404" pitchFamily="49" charset="0"/>
              </a:rPr>
              <a:t>[…code…]				// …then conditionally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 That is all.</a:t>
            </a:r>
          </a:p>
        </p:txBody>
      </p:sp>
      <p:sp>
        <p:nvSpPr>
          <p:cNvPr id="6" name="Content Placeholder 2"/>
          <p:cNvSpPr txBox="1">
            <a:spLocks/>
          </p:cNvSpPr>
          <p:nvPr/>
        </p:nvSpPr>
        <p:spPr bwMode="auto">
          <a:xfrm>
            <a:off x="277615" y="2267528"/>
            <a:ext cx="8588771" cy="83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name			// If name is </a:t>
            </a:r>
            <a:r>
              <a:rPr lang="en-US" sz="1400" dirty="0">
                <a:solidFill>
                  <a:srgbClr val="FF0000"/>
                </a:solidFill>
                <a:latin typeface="Courier New" panose="02070309020205020404" pitchFamily="49" charset="0"/>
                <a:cs typeface="Courier New" panose="02070309020205020404" pitchFamily="49" charset="0"/>
              </a:rPr>
              <a:t>*not*</a:t>
            </a:r>
            <a:r>
              <a:rPr lang="en-US" sz="1400" dirty="0">
                <a:latin typeface="Courier New" panose="02070309020205020404" pitchFamily="49" charset="0"/>
                <a:cs typeface="Courier New" panose="02070309020205020404" pitchFamily="49" charset="0"/>
              </a:rPr>
              <a:t> defined…</a:t>
            </a:r>
          </a:p>
          <a:p>
            <a:pPr marL="0" indent="0">
              <a:buNone/>
            </a:pPr>
            <a:r>
              <a:rPr lang="en-US" sz="1400" dirty="0">
                <a:latin typeface="Courier New" panose="02070309020205020404" pitchFamily="49" charset="0"/>
                <a:cs typeface="Courier New" panose="02070309020205020404" pitchFamily="49" charset="0"/>
              </a:rPr>
              <a:t>[…code…]				// …then conditionally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 That is all.</a:t>
            </a:r>
          </a:p>
        </p:txBody>
      </p:sp>
    </p:spTree>
    <p:extLst>
      <p:ext uri="{BB962C8B-B14F-4D97-AF65-F5344CB8AC3E}">
        <p14:creationId xmlns:p14="http://schemas.microsoft.com/office/powerpoint/2010/main" val="3423863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990600"/>
            <a:ext cx="8294687" cy="4725988"/>
          </a:xfrm>
        </p:spPr>
        <p:txBody>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ifdef</a:t>
            </a:r>
            <a:r>
              <a:rPr lang="en-US" dirty="0"/>
              <a:t> (</a:t>
            </a:r>
            <a:r>
              <a:rPr lang="en-US" dirty="0" err="1"/>
              <a:t>cont</a:t>
            </a:r>
            <a:r>
              <a:rPr lang="en-US" dirty="0"/>
              <a:t>)</a:t>
            </a:r>
          </a:p>
          <a:p>
            <a:pPr marL="0" indent="0">
              <a:buNone/>
            </a:pPr>
            <a:endParaRPr lang="en-US" dirty="0"/>
          </a:p>
          <a:p>
            <a:endParaRPr lang="en-US" dirty="0"/>
          </a:p>
          <a:p>
            <a:endParaRPr lang="en-US" dirty="0"/>
          </a:p>
          <a:p>
            <a:endParaRPr lang="en-US" dirty="0"/>
          </a:p>
          <a:p>
            <a:r>
              <a:rPr lang="en-US" dirty="0"/>
              <a:t>Uses:</a:t>
            </a:r>
          </a:p>
          <a:p>
            <a:pPr marL="914400" lvl="1" indent="-457200">
              <a:buFont typeface="+mj-lt"/>
              <a:buAutoNum type="arabicPeriod"/>
            </a:pPr>
            <a:r>
              <a:rPr lang="en-US" dirty="0"/>
              <a:t>Utilize debugging code that escapes production release</a:t>
            </a:r>
          </a:p>
          <a:p>
            <a:pPr marL="914400" lvl="1" indent="-457200">
              <a:buFont typeface="+mj-lt"/>
              <a:buAutoNum type="arabicPeriod"/>
            </a:pPr>
            <a:r>
              <a:rPr lang="en-US" dirty="0"/>
              <a:t>Avoid double-declaring/defining (for safety)</a:t>
            </a:r>
          </a:p>
          <a:p>
            <a:pPr marL="914400" lvl="1" indent="-457200">
              <a:buFont typeface="+mj-lt"/>
              <a:buAutoNum type="arabicPeriod"/>
            </a:pPr>
            <a:r>
              <a:rPr lang="en-US" dirty="0"/>
              <a:t>Header guards</a:t>
            </a:r>
          </a:p>
          <a:p>
            <a:pPr marL="914400" lvl="1" indent="-457200">
              <a:buFont typeface="+mj-lt"/>
              <a:buAutoNum type="arabicPeriod"/>
            </a:pPr>
            <a:r>
              <a:rPr lang="en-US" dirty="0"/>
              <a:t>OS independent code</a:t>
            </a:r>
          </a:p>
          <a:p>
            <a:pPr lvl="1"/>
            <a:endParaRPr lang="en-US" dirty="0"/>
          </a:p>
        </p:txBody>
      </p:sp>
      <p:sp>
        <p:nvSpPr>
          <p:cNvPr id="2" name="Title 1"/>
          <p:cNvSpPr>
            <a:spLocks noGrp="1"/>
          </p:cNvSpPr>
          <p:nvPr>
            <p:ph type="title"/>
          </p:nvPr>
        </p:nvSpPr>
        <p:spPr/>
        <p:txBody>
          <a:bodyPr/>
          <a:lstStyle/>
          <a:p>
            <a:r>
              <a:rPr lang="en-US" dirty="0"/>
              <a:t>Conditional Compilation</a:t>
            </a:r>
          </a:p>
        </p:txBody>
      </p:sp>
      <p:sp>
        <p:nvSpPr>
          <p:cNvPr id="5" name="Content Placeholder 2"/>
          <p:cNvSpPr txBox="1">
            <a:spLocks/>
          </p:cNvSpPr>
          <p:nvPr/>
        </p:nvSpPr>
        <p:spPr bwMode="auto">
          <a:xfrm>
            <a:off x="277615" y="1371600"/>
            <a:ext cx="8588771" cy="83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ifdef</a:t>
            </a:r>
            <a:r>
              <a:rPr lang="en-US" sz="1400" dirty="0">
                <a:latin typeface="Courier New" panose="02070309020205020404" pitchFamily="49" charset="0"/>
                <a:cs typeface="Courier New" panose="02070309020205020404" pitchFamily="49" charset="0"/>
              </a:rPr>
              <a:t> name			// If name </a:t>
            </a:r>
            <a:r>
              <a:rPr lang="en-US" sz="1400" dirty="0">
                <a:solidFill>
                  <a:srgbClr val="006600"/>
                </a:solidFill>
                <a:latin typeface="Courier New" panose="02070309020205020404" pitchFamily="49" charset="0"/>
                <a:cs typeface="Courier New" panose="02070309020205020404" pitchFamily="49" charset="0"/>
              </a:rPr>
              <a:t>*is*</a:t>
            </a:r>
            <a:r>
              <a:rPr lang="en-US" sz="1400" dirty="0">
                <a:latin typeface="Courier New" panose="02070309020205020404" pitchFamily="49" charset="0"/>
                <a:cs typeface="Courier New" panose="02070309020205020404" pitchFamily="49" charset="0"/>
              </a:rPr>
              <a:t> defined…</a:t>
            </a:r>
          </a:p>
          <a:p>
            <a:pPr marL="0" indent="0">
              <a:buNone/>
            </a:pPr>
            <a:r>
              <a:rPr lang="en-US" sz="1400" dirty="0">
                <a:latin typeface="Courier New" panose="02070309020205020404" pitchFamily="49" charset="0"/>
                <a:cs typeface="Courier New" panose="02070309020205020404" pitchFamily="49" charset="0"/>
              </a:rPr>
              <a:t>[…code…]				// …then conditionally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 That is all.</a:t>
            </a:r>
          </a:p>
        </p:txBody>
      </p:sp>
      <p:sp>
        <p:nvSpPr>
          <p:cNvPr id="6" name="Content Placeholder 2"/>
          <p:cNvSpPr txBox="1">
            <a:spLocks/>
          </p:cNvSpPr>
          <p:nvPr/>
        </p:nvSpPr>
        <p:spPr bwMode="auto">
          <a:xfrm>
            <a:off x="277615" y="2267528"/>
            <a:ext cx="8588771" cy="83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ifndef</a:t>
            </a:r>
            <a:r>
              <a:rPr lang="en-US" sz="1400" dirty="0">
                <a:latin typeface="Courier New" panose="02070309020205020404" pitchFamily="49" charset="0"/>
                <a:cs typeface="Courier New" panose="02070309020205020404" pitchFamily="49" charset="0"/>
              </a:rPr>
              <a:t> name			// If name is </a:t>
            </a:r>
            <a:r>
              <a:rPr lang="en-US" sz="1400" dirty="0">
                <a:solidFill>
                  <a:srgbClr val="FF0000"/>
                </a:solidFill>
                <a:latin typeface="Courier New" panose="02070309020205020404" pitchFamily="49" charset="0"/>
                <a:cs typeface="Courier New" panose="02070309020205020404" pitchFamily="49" charset="0"/>
              </a:rPr>
              <a:t>*not*</a:t>
            </a:r>
            <a:r>
              <a:rPr lang="en-US" sz="1400" dirty="0">
                <a:latin typeface="Courier New" panose="02070309020205020404" pitchFamily="49" charset="0"/>
                <a:cs typeface="Courier New" panose="02070309020205020404" pitchFamily="49" charset="0"/>
              </a:rPr>
              <a:t> defined…</a:t>
            </a:r>
          </a:p>
          <a:p>
            <a:pPr marL="0" indent="0">
              <a:buNone/>
            </a:pPr>
            <a:r>
              <a:rPr lang="en-US" sz="1400" dirty="0">
                <a:latin typeface="Courier New" panose="02070309020205020404" pitchFamily="49" charset="0"/>
                <a:cs typeface="Courier New" panose="02070309020205020404" pitchFamily="49" charset="0"/>
              </a:rPr>
              <a:t>[…code…]				// …then conditionally compile this code.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 That is all.</a:t>
            </a:r>
          </a:p>
        </p:txBody>
      </p:sp>
    </p:spTree>
    <p:extLst>
      <p:ext uri="{BB962C8B-B14F-4D97-AF65-F5344CB8AC3E}">
        <p14:creationId xmlns:p14="http://schemas.microsoft.com/office/powerpoint/2010/main" val="548558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a:pP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ifdef</a:t>
            </a:r>
            <a:r>
              <a:rPr lang="en-US" dirty="0"/>
              <a:t> Example – Utilize debugging code that escapes production release</a:t>
            </a:r>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2133600"/>
            <a:ext cx="8588772" cy="44211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CONDITIONAL COMPILATION EXAMPLE #1a ////////////////</a:t>
            </a:r>
          </a:p>
          <a:p>
            <a:pPr marL="0" indent="0">
              <a:buNone/>
            </a:pPr>
            <a:r>
              <a:rPr lang="en-US" sz="1600" dirty="0">
                <a:latin typeface="Courier New" panose="02070309020205020404" pitchFamily="49" charset="0"/>
                <a:cs typeface="Courier New" panose="02070309020205020404" pitchFamily="49" charset="0"/>
              </a:rPr>
              <a:t>#define DEBUG			// Comment it out to skip DEBUG macros</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ifdef</a:t>
            </a:r>
            <a:r>
              <a:rPr lang="en-US" sz="1600" dirty="0">
                <a:latin typeface="Courier New" panose="02070309020205020404" pitchFamily="49" charset="0"/>
                <a:cs typeface="Courier New" panose="02070309020205020404" pitchFamily="49" charset="0"/>
              </a:rPr>
              <a:t> DEBUG			// If the DEBUG macro is defined…</a:t>
            </a:r>
          </a:p>
          <a:p>
            <a:pPr marL="0" indent="0">
              <a:buNone/>
            </a:pPr>
            <a:r>
              <a:rPr lang="en-US" sz="1600" dirty="0">
                <a:latin typeface="Courier New" panose="02070309020205020404" pitchFamily="49" charset="0"/>
                <a:cs typeface="Courier New" panose="02070309020205020404" pitchFamily="49" charset="0"/>
              </a:rPr>
              <a:t>/* This example is an expansion of “# Operator Example 1” */</a:t>
            </a:r>
          </a:p>
          <a:p>
            <a:pPr marL="0" indent="0">
              <a:buNone/>
            </a:pPr>
            <a:r>
              <a:rPr lang="en-US" sz="1600" dirty="0">
                <a:latin typeface="Courier New" panose="02070309020205020404" pitchFamily="49" charset="0"/>
                <a:cs typeface="Courier New" panose="02070309020205020404" pitchFamily="49" charset="0"/>
              </a:rPr>
              <a:t>#define DEBUG_INT(x)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is %d”, x)	// …then define this</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endif</a:t>
            </a:r>
            <a:r>
              <a:rPr lang="en-US" sz="1600" dirty="0">
                <a:latin typeface="Courier New" panose="02070309020205020404" pitchFamily="49" charset="0"/>
                <a:cs typeface="Courier New" panose="02070309020205020404" pitchFamily="49" charset="0"/>
              </a:rPr>
              <a:t>	/* DEBUG */		// That is all</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42;</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ifdef</a:t>
            </a:r>
            <a:r>
              <a:rPr lang="en-US" sz="1600" dirty="0">
                <a:latin typeface="Courier New" panose="02070309020205020404" pitchFamily="49" charset="0"/>
                <a:cs typeface="Courier New" panose="02070309020205020404" pitchFamily="49" charset="0"/>
              </a:rPr>
              <a:t> DEBUG			// If the DEBUG macro is defined…</a:t>
            </a:r>
          </a:p>
          <a:p>
            <a:pPr marL="0" indent="0">
              <a:buNone/>
            </a:pPr>
            <a:r>
              <a:rPr lang="en-US" sz="1600" dirty="0">
                <a:latin typeface="Courier New" panose="02070309020205020404" pitchFamily="49" charset="0"/>
                <a:cs typeface="Courier New" panose="02070309020205020404" pitchFamily="49" charset="0"/>
              </a:rPr>
              <a:t>    DEBUG_INT(</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…then compile this</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endif</a:t>
            </a:r>
            <a:r>
              <a:rPr lang="en-US" sz="1600" dirty="0">
                <a:latin typeface="Courier New" panose="02070309020205020404" pitchFamily="49" charset="0"/>
                <a:cs typeface="Courier New" panose="02070309020205020404" pitchFamily="49" charset="0"/>
              </a:rPr>
              <a:t> /* DEBUG */		// That is all</a:t>
            </a:r>
          </a:p>
          <a:p>
            <a:pPr marL="0" indent="0">
              <a:buNone/>
            </a:pPr>
            <a:r>
              <a:rPr lang="en-US" sz="1600" dirty="0">
                <a:latin typeface="Courier New" panose="02070309020205020404" pitchFamily="49" charset="0"/>
                <a:cs typeface="Courier New" panose="02070309020205020404" pitchFamily="49" charset="0"/>
              </a:rPr>
              <a:t>[…code…]</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4771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a:pP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ifdef</a:t>
            </a:r>
            <a:r>
              <a:rPr lang="en-US" dirty="0"/>
              <a:t> Example – Utilize debugging code that escapes production release</a:t>
            </a:r>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2133600"/>
            <a:ext cx="8588772" cy="44211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chemeClr val="accent2"/>
                </a:solidFill>
                <a:latin typeface="Courier New" panose="02070309020205020404" pitchFamily="49" charset="0"/>
                <a:cs typeface="Courier New" panose="02070309020205020404" pitchFamily="49" charset="0"/>
              </a:rPr>
              <a:t>/////////////// CONDITIONAL COMPILATION EXAMPLE #1b ////////////////</a:t>
            </a:r>
          </a:p>
          <a:p>
            <a:pPr marL="0" indent="0">
              <a:buNone/>
            </a:pPr>
            <a:r>
              <a:rPr lang="en-US" sz="1600" dirty="0">
                <a:solidFill>
                  <a:schemeClr val="accent2"/>
                </a:solidFill>
                <a:latin typeface="Courier New" panose="02070309020205020404" pitchFamily="49" charset="0"/>
                <a:cs typeface="Courier New" panose="02070309020205020404" pitchFamily="49" charset="0"/>
              </a:rPr>
              <a:t>/* _DEBUG is defined in Visual Studio debug mode (/</a:t>
            </a:r>
            <a:r>
              <a:rPr lang="en-US" sz="1600" dirty="0" err="1">
                <a:solidFill>
                  <a:schemeClr val="accent2"/>
                </a:solidFill>
                <a:latin typeface="Courier New" panose="02070309020205020404" pitchFamily="49" charset="0"/>
                <a:cs typeface="Courier New" panose="02070309020205020404" pitchFamily="49" charset="0"/>
              </a:rPr>
              <a:t>MTd</a:t>
            </a:r>
            <a:r>
              <a:rPr lang="en-US" sz="1600" dirty="0">
                <a:solidFill>
                  <a:schemeClr val="accent2"/>
                </a:solidFill>
                <a:latin typeface="Courier New" panose="02070309020205020404" pitchFamily="49" charset="0"/>
                <a:cs typeface="Courier New" panose="02070309020205020404" pitchFamily="49" charset="0"/>
              </a:rPr>
              <a:t> or /</a:t>
            </a:r>
            <a:r>
              <a:rPr lang="en-US" sz="1600" dirty="0" err="1">
                <a:solidFill>
                  <a:schemeClr val="accent2"/>
                </a:solidFill>
                <a:latin typeface="Courier New" panose="02070309020205020404" pitchFamily="49" charset="0"/>
                <a:cs typeface="Courier New" panose="02070309020205020404" pitchFamily="49" charset="0"/>
              </a:rPr>
              <a:t>MDd</a:t>
            </a: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ifdef</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_DEBUG</a:t>
            </a:r>
            <a:r>
              <a:rPr lang="en-US" sz="1600" dirty="0">
                <a:latin typeface="Courier New" panose="02070309020205020404" pitchFamily="49" charset="0"/>
                <a:cs typeface="Courier New" panose="02070309020205020404" pitchFamily="49" charset="0"/>
              </a:rPr>
              <a:t>			// If the </a:t>
            </a:r>
            <a:r>
              <a:rPr lang="en-US" sz="1600" dirty="0">
                <a:solidFill>
                  <a:schemeClr val="accent2"/>
                </a:solidFill>
                <a:latin typeface="Courier New" panose="02070309020205020404" pitchFamily="49" charset="0"/>
                <a:cs typeface="Courier New" panose="02070309020205020404" pitchFamily="49" charset="0"/>
              </a:rPr>
              <a:t>_DEBUG</a:t>
            </a:r>
            <a:r>
              <a:rPr lang="en-US" sz="1600" dirty="0">
                <a:latin typeface="Courier New" panose="02070309020205020404" pitchFamily="49" charset="0"/>
                <a:cs typeface="Courier New" panose="02070309020205020404" pitchFamily="49" charset="0"/>
              </a:rPr>
              <a:t> macro is defined…</a:t>
            </a:r>
          </a:p>
          <a:p>
            <a:pPr marL="0" indent="0">
              <a:buNone/>
            </a:pPr>
            <a:r>
              <a:rPr lang="en-US" sz="1600" dirty="0">
                <a:latin typeface="Courier New" panose="02070309020205020404" pitchFamily="49" charset="0"/>
                <a:cs typeface="Courier New" panose="02070309020205020404" pitchFamily="49" charset="0"/>
              </a:rPr>
              <a:t>/* This example is an expansion of “# Operator Example 1” */</a:t>
            </a:r>
          </a:p>
          <a:p>
            <a:pPr marL="0" indent="0">
              <a:buNone/>
            </a:pPr>
            <a:r>
              <a:rPr lang="en-US" sz="1600" dirty="0">
                <a:latin typeface="Courier New" panose="02070309020205020404" pitchFamily="49" charset="0"/>
                <a:cs typeface="Courier New" panose="02070309020205020404" pitchFamily="49" charset="0"/>
              </a:rPr>
              <a:t>#define DEBUG_INT(x)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is %d”, x)	// …then define this</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endif</a:t>
            </a:r>
            <a:r>
              <a:rPr lang="en-US" sz="1600" dirty="0">
                <a:latin typeface="Courier New" panose="02070309020205020404" pitchFamily="49" charset="0"/>
                <a:cs typeface="Courier New" panose="02070309020205020404" pitchFamily="49" charset="0"/>
              </a:rPr>
              <a:t>	/* </a:t>
            </a:r>
            <a:r>
              <a:rPr lang="en-US" sz="1600" dirty="0">
                <a:solidFill>
                  <a:schemeClr val="accent2"/>
                </a:solidFill>
                <a:latin typeface="Courier New" panose="02070309020205020404" pitchFamily="49" charset="0"/>
                <a:cs typeface="Courier New" panose="02070309020205020404" pitchFamily="49" charset="0"/>
              </a:rPr>
              <a:t>_DEBUG</a:t>
            </a:r>
            <a:r>
              <a:rPr lang="en-US" sz="1600" dirty="0">
                <a:latin typeface="Courier New" panose="02070309020205020404" pitchFamily="49" charset="0"/>
                <a:cs typeface="Courier New" panose="02070309020205020404" pitchFamily="49" charset="0"/>
              </a:rPr>
              <a:t> */		// That is all</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42;</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ifdef</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_DEBUG</a:t>
            </a:r>
            <a:r>
              <a:rPr lang="en-US" sz="1600" dirty="0">
                <a:latin typeface="Courier New" panose="02070309020205020404" pitchFamily="49" charset="0"/>
                <a:cs typeface="Courier New" panose="02070309020205020404" pitchFamily="49" charset="0"/>
              </a:rPr>
              <a:t>			// If the </a:t>
            </a:r>
            <a:r>
              <a:rPr lang="en-US" sz="1600" dirty="0">
                <a:solidFill>
                  <a:schemeClr val="accent2"/>
                </a:solidFill>
                <a:latin typeface="Courier New" panose="02070309020205020404" pitchFamily="49" charset="0"/>
                <a:cs typeface="Courier New" panose="02070309020205020404" pitchFamily="49" charset="0"/>
              </a:rPr>
              <a:t>_DEBUG</a:t>
            </a:r>
            <a:r>
              <a:rPr lang="en-US" sz="1600" dirty="0">
                <a:latin typeface="Courier New" panose="02070309020205020404" pitchFamily="49" charset="0"/>
                <a:cs typeface="Courier New" panose="02070309020205020404" pitchFamily="49" charset="0"/>
              </a:rPr>
              <a:t> macro is defined…</a:t>
            </a:r>
          </a:p>
          <a:p>
            <a:pPr marL="0" indent="0">
              <a:buNone/>
            </a:pPr>
            <a:r>
              <a:rPr lang="en-US" sz="1600" dirty="0">
                <a:latin typeface="Courier New" panose="02070309020205020404" pitchFamily="49" charset="0"/>
                <a:cs typeface="Courier New" panose="02070309020205020404" pitchFamily="49" charset="0"/>
              </a:rPr>
              <a:t>    DEBUG_INT(</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…then compile this</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endif</a:t>
            </a:r>
            <a:r>
              <a:rPr lang="en-US" sz="1600" dirty="0">
                <a:latin typeface="Courier New" panose="02070309020205020404" pitchFamily="49" charset="0"/>
                <a:cs typeface="Courier New" panose="02070309020205020404" pitchFamily="49" charset="0"/>
              </a:rPr>
              <a:t> /* </a:t>
            </a:r>
            <a:r>
              <a:rPr lang="en-US" sz="1600" dirty="0">
                <a:solidFill>
                  <a:schemeClr val="accent2"/>
                </a:solidFill>
                <a:latin typeface="Courier New" panose="02070309020205020404" pitchFamily="49" charset="0"/>
                <a:cs typeface="Courier New" panose="02070309020205020404" pitchFamily="49" charset="0"/>
              </a:rPr>
              <a:t>_DEBUG</a:t>
            </a:r>
            <a:r>
              <a:rPr lang="en-US" sz="1600" dirty="0">
                <a:latin typeface="Courier New" panose="02070309020205020404" pitchFamily="49" charset="0"/>
                <a:cs typeface="Courier New" panose="02070309020205020404" pitchFamily="49" charset="0"/>
              </a:rPr>
              <a:t> */		// That is all</a:t>
            </a:r>
          </a:p>
          <a:p>
            <a:pPr marL="0" indent="0">
              <a:buNone/>
            </a:pPr>
            <a:r>
              <a:rPr lang="en-US" sz="1600" dirty="0">
                <a:latin typeface="Courier New" panose="02070309020205020404" pitchFamily="49" charset="0"/>
                <a:cs typeface="Courier New" panose="02070309020205020404" pitchFamily="49" charset="0"/>
              </a:rPr>
              <a:t>[…code…]</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08856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a:pP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ifdef</a:t>
            </a:r>
            <a:r>
              <a:rPr lang="en-US" dirty="0"/>
              <a:t> Example – Utilize debugging code that escapes production release</a:t>
            </a:r>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2133600"/>
            <a:ext cx="8588772" cy="44211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chemeClr val="accent2"/>
                </a:solidFill>
                <a:latin typeface="Courier New" panose="02070309020205020404" pitchFamily="49" charset="0"/>
                <a:cs typeface="Courier New" panose="02070309020205020404" pitchFamily="49" charset="0"/>
              </a:rPr>
              <a:t>/////////////// CONDITIONAL COMPILATION EXAMPLE #1c ////////////////</a:t>
            </a:r>
          </a:p>
          <a:p>
            <a:pPr marL="0" indent="0">
              <a:buNone/>
            </a:pPr>
            <a:r>
              <a:rPr lang="en-US" sz="1600" dirty="0">
                <a:latin typeface="Courier New" panose="02070309020205020404" pitchFamily="49" charset="0"/>
                <a:cs typeface="Courier New" panose="02070309020205020404" pitchFamily="49" charset="0"/>
              </a:rPr>
              <a:t>/* _DEBUG is defined in Visual Studio debug mode (/</a:t>
            </a:r>
            <a:r>
              <a:rPr lang="en-US" sz="1600" dirty="0" err="1">
                <a:latin typeface="Courier New" panose="02070309020205020404" pitchFamily="49" charset="0"/>
                <a:cs typeface="Courier New" panose="02070309020205020404" pitchFamily="49" charset="0"/>
              </a:rPr>
              <a:t>MTd</a:t>
            </a:r>
            <a:r>
              <a:rPr lang="en-US" sz="1600" dirty="0">
                <a:latin typeface="Courier New" panose="02070309020205020404" pitchFamily="49" charset="0"/>
                <a:cs typeface="Courier New" panose="02070309020205020404" pitchFamily="49" charset="0"/>
              </a:rPr>
              <a:t> or /</a:t>
            </a:r>
            <a:r>
              <a:rPr lang="en-US" sz="1600" dirty="0" err="1">
                <a:latin typeface="Courier New" panose="02070309020205020404" pitchFamily="49" charset="0"/>
                <a:cs typeface="Courier New" panose="02070309020205020404" pitchFamily="49" charset="0"/>
              </a:rPr>
              <a:t>MDd</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ifdef</a:t>
            </a:r>
            <a:r>
              <a:rPr lang="en-US" sz="1600" dirty="0">
                <a:latin typeface="Courier New" panose="02070309020205020404" pitchFamily="49" charset="0"/>
                <a:cs typeface="Courier New" panose="02070309020205020404" pitchFamily="49" charset="0"/>
              </a:rPr>
              <a:t> _DEBUG			// If the _DEBUG macro is defined…</a:t>
            </a:r>
          </a:p>
          <a:p>
            <a:pPr marL="0" indent="0">
              <a:buNone/>
            </a:pPr>
            <a:r>
              <a:rPr lang="en-US" sz="1600" dirty="0">
                <a:latin typeface="Courier New" panose="02070309020205020404" pitchFamily="49" charset="0"/>
                <a:cs typeface="Courier New" panose="02070309020205020404" pitchFamily="49" charset="0"/>
              </a:rPr>
              <a:t>/* This example is an expansion of “# Operator Example 1” */</a:t>
            </a:r>
          </a:p>
          <a:p>
            <a:pPr marL="0" indent="0">
              <a:buNone/>
            </a:pPr>
            <a:r>
              <a:rPr lang="en-US" sz="1600" dirty="0">
                <a:latin typeface="Courier New" panose="02070309020205020404" pitchFamily="49" charset="0"/>
                <a:cs typeface="Courier New" panose="02070309020205020404" pitchFamily="49" charset="0"/>
              </a:rPr>
              <a:t>#define DEBUG_INT(x)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is %d”, x)	// …then define this</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solidFill>
                  <a:schemeClr val="accent2"/>
                </a:solidFill>
                <a:latin typeface="Courier New" panose="02070309020205020404" pitchFamily="49" charset="0"/>
                <a:cs typeface="Courier New" panose="02070309020205020404" pitchFamily="49" charset="0"/>
              </a:rPr>
              <a:t>#define DEBUG_INT(y) ;		// …Otherwise, define this.</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endif</a:t>
            </a:r>
            <a:r>
              <a:rPr lang="en-US" sz="1600" dirty="0">
                <a:latin typeface="Courier New" panose="02070309020205020404" pitchFamily="49" charset="0"/>
                <a:cs typeface="Courier New" panose="02070309020205020404" pitchFamily="49" charset="0"/>
              </a:rPr>
              <a:t>	/* _DEBUG */		// That is all</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42;</a:t>
            </a:r>
          </a:p>
          <a:p>
            <a:pPr marL="0" indent="0">
              <a:buNone/>
            </a:pPr>
            <a:r>
              <a:rPr lang="en-US" sz="1600" dirty="0">
                <a:latin typeface="Courier New" panose="02070309020205020404" pitchFamily="49" charset="0"/>
                <a:cs typeface="Courier New" panose="02070309020205020404" pitchFamily="49" charset="0"/>
              </a:rPr>
              <a:t>    DEBUG_INT(</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Conditionally compiles this MACRO</a:t>
            </a:r>
          </a:p>
          <a:p>
            <a:pPr marL="0" indent="0">
              <a:buNone/>
            </a:pPr>
            <a:r>
              <a:rPr lang="en-US" sz="1600" dirty="0">
                <a:latin typeface="Courier New" panose="02070309020205020404" pitchFamily="49" charset="0"/>
                <a:cs typeface="Courier New" panose="02070309020205020404" pitchFamily="49" charset="0"/>
              </a:rPr>
              <a:t>[…code…]</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97481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457200">
              <a:buFont typeface="+mj-lt"/>
              <a:buAutoNum type="arabicPeriod" startAt="2"/>
            </a:pP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ifdef</a:t>
            </a:r>
            <a:r>
              <a:rPr lang="en-US" dirty="0"/>
              <a:t> Example – Avoid double-declaring/defining (for safety)</a:t>
            </a:r>
          </a:p>
          <a:p>
            <a:pPr marL="514350" indent="-457200">
              <a:buFont typeface="+mj-lt"/>
              <a:buAutoNum type="arabicPeriod" startAt="2"/>
            </a:pPr>
            <a:endParaRPr lang="en-US" dirty="0"/>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2133600"/>
            <a:ext cx="8588772" cy="44211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CONDITIONAL COMPILATION EXAMPLE #2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ifdef</a:t>
            </a:r>
            <a:r>
              <a:rPr lang="en-US" sz="1600" dirty="0">
                <a:latin typeface="Courier New" panose="02070309020205020404" pitchFamily="49" charset="0"/>
                <a:cs typeface="Courier New" panose="02070309020205020404" pitchFamily="49" charset="0"/>
              </a:rPr>
              <a:t> NULL			// If the NULL macro is defined…</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undef</a:t>
            </a:r>
            <a:r>
              <a:rPr lang="en-US" sz="1600" dirty="0">
                <a:latin typeface="Courier New" panose="02070309020205020404" pitchFamily="49" charset="0"/>
                <a:cs typeface="Courier New" panose="02070309020205020404" pitchFamily="49" charset="0"/>
              </a:rPr>
              <a:t> NULL			// …then </a:t>
            </a:r>
            <a:r>
              <a:rPr lang="en-US" sz="1600" dirty="0" err="1">
                <a:latin typeface="Courier New" panose="02070309020205020404" pitchFamily="49" charset="0"/>
                <a:cs typeface="Courier New" panose="02070309020205020404" pitchFamily="49" charset="0"/>
              </a:rPr>
              <a:t>undefine</a:t>
            </a:r>
            <a:r>
              <a:rPr lang="en-US" sz="1600" dirty="0">
                <a:latin typeface="Courier New" panose="02070309020205020404" pitchFamily="49" charset="0"/>
                <a:cs typeface="Courier New" panose="02070309020205020404" pitchFamily="49" charset="0"/>
              </a:rPr>
              <a:t> it.</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endif</a:t>
            </a:r>
            <a:r>
              <a:rPr lang="en-US" sz="1600" dirty="0">
                <a:latin typeface="Courier New" panose="02070309020205020404" pitchFamily="49" charset="0"/>
                <a:cs typeface="Courier New" panose="02070309020205020404" pitchFamily="49" charset="0"/>
              </a:rPr>
              <a:t>				// That is all.</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#define NULL ((void *)0)	// Redefine the NULL macro</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char * </a:t>
            </a:r>
            <a:r>
              <a:rPr lang="en-US" sz="1600" dirty="0" err="1">
                <a:latin typeface="Courier New" panose="02070309020205020404" pitchFamily="49" charset="0"/>
                <a:cs typeface="Courier New" panose="02070309020205020404" pitchFamily="49" charset="0"/>
              </a:rPr>
              <a:t>stringPointer</a:t>
            </a:r>
            <a:r>
              <a:rPr lang="en-US" sz="1600" dirty="0">
                <a:latin typeface="Courier New" panose="02070309020205020404" pitchFamily="49" charset="0"/>
                <a:cs typeface="Courier New" panose="02070309020205020404" pitchFamily="49" charset="0"/>
              </a:rPr>
              <a:t> = NULL;</a:t>
            </a:r>
          </a:p>
          <a:p>
            <a:pPr marL="0" indent="0">
              <a:buNone/>
            </a:pPr>
            <a:r>
              <a:rPr lang="en-US" sz="1600" dirty="0">
                <a:latin typeface="Courier New" panose="02070309020205020404" pitchFamily="49" charset="0"/>
                <a:cs typeface="Courier New" panose="02070309020205020404" pitchFamily="49" charset="0"/>
              </a:rPr>
              <a:t>[…code…]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13705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1" indent="-457200">
              <a:buFont typeface="+mj-lt"/>
              <a:buAutoNum type="arabicPeriod" startAt="3"/>
            </a:pPr>
            <a:r>
              <a:rPr lang="en-US" sz="2400" dirty="0"/>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ifndef</a:t>
            </a:r>
            <a:r>
              <a:rPr lang="en-US" sz="2400" dirty="0"/>
              <a:t> Example – Header guards</a:t>
            </a:r>
          </a:p>
          <a:p>
            <a:pPr marL="514350" indent="-457200">
              <a:buFont typeface="+mj-lt"/>
              <a:buAutoNum type="arabicPeriod" startAt="2"/>
            </a:pPr>
            <a:endParaRPr lang="en-US" dirty="0"/>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2133600"/>
            <a:ext cx="8588772" cy="44211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CONDITIONAL COMPILATION EXAMPLE #3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MyHeader.h</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ifndef</a:t>
            </a:r>
            <a:r>
              <a:rPr lang="en-US" sz="1600" dirty="0">
                <a:latin typeface="Courier New" panose="02070309020205020404" pitchFamily="49" charset="0"/>
                <a:cs typeface="Courier New" panose="02070309020205020404" pitchFamily="49" charset="0"/>
              </a:rPr>
              <a:t> _MY_HEADER_		// If _MY_HEADER_ is not defined…</a:t>
            </a:r>
          </a:p>
          <a:p>
            <a:pPr marL="0" indent="0">
              <a:buNone/>
            </a:pPr>
            <a:r>
              <a:rPr lang="en-US" sz="1600" dirty="0">
                <a:latin typeface="Courier New" panose="02070309020205020404" pitchFamily="49" charset="0"/>
                <a:cs typeface="Courier New" panose="02070309020205020404" pitchFamily="49" charset="0"/>
              </a:rPr>
              <a:t>#define _MY_HEADER_		// …then define _MY_HEADER_ and…</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myFunction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			// …this declaration…</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myOtherFunction</a:t>
            </a:r>
            <a:r>
              <a:rPr lang="en-US" sz="1600" dirty="0">
                <a:latin typeface="Courier New" panose="02070309020205020404" pitchFamily="49" charset="0"/>
                <a:cs typeface="Courier New" panose="02070309020205020404" pitchFamily="49" charset="0"/>
              </a:rPr>
              <a:t>(char x, char y);		// …and this one…</a:t>
            </a:r>
          </a:p>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myLastFunction</a:t>
            </a:r>
            <a:r>
              <a:rPr lang="en-US" sz="1600" dirty="0">
                <a:latin typeface="Courier New" panose="02070309020205020404" pitchFamily="49" charset="0"/>
                <a:cs typeface="Courier New" panose="02070309020205020404" pitchFamily="49" charset="0"/>
              </a:rPr>
              <a:t>(void);			// …and this one too.</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endif</a:t>
            </a:r>
            <a:r>
              <a:rPr lang="en-US" sz="1600" dirty="0">
                <a:latin typeface="Courier New" panose="02070309020205020404" pitchFamily="49" charset="0"/>
                <a:cs typeface="Courier New" panose="02070309020205020404" pitchFamily="49" charset="0"/>
              </a:rPr>
              <a:t>				// That is all.</a:t>
            </a:r>
          </a:p>
        </p:txBody>
      </p:sp>
    </p:spTree>
    <p:extLst>
      <p:ext uri="{BB962C8B-B14F-4D97-AF65-F5344CB8AC3E}">
        <p14:creationId xmlns:p14="http://schemas.microsoft.com/office/powerpoint/2010/main" val="4138566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1" indent="-457200">
              <a:buFont typeface="+mj-lt"/>
              <a:buAutoNum type="arabicPeriod" startAt="4"/>
            </a:pPr>
            <a:r>
              <a:rPr lang="en-US" sz="2400" dirty="0"/>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ifdef</a:t>
            </a:r>
            <a:r>
              <a:rPr lang="en-US" sz="2400" dirty="0"/>
              <a:t> Example – OS independent code</a:t>
            </a:r>
          </a:p>
          <a:p>
            <a:pPr marL="514350" lvl="1" indent="-457200">
              <a:buFont typeface="+mj-lt"/>
              <a:buAutoNum type="arabicPeriod" startAt="4"/>
            </a:pPr>
            <a:endParaRPr lang="en-US" dirty="0"/>
          </a:p>
          <a:p>
            <a:pPr marL="514350" indent="-457200">
              <a:buFont typeface="+mj-lt"/>
              <a:buAutoNum type="arabicPeriod" startAt="2"/>
            </a:pPr>
            <a:endParaRPr lang="en-US" dirty="0"/>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1694872"/>
            <a:ext cx="8588772" cy="48783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 CONDITIONAL COMPILATION EXAMPLE #4a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MyPortableCode.c</a:t>
            </a:r>
            <a:r>
              <a:rPr lang="en-US" sz="1400" dirty="0">
                <a:latin typeface="Courier New" panose="02070309020205020404" pitchFamily="49" charset="0"/>
                <a:cs typeface="Courier New" panose="02070309020205020404" pitchFamily="49" charset="0"/>
              </a:rPr>
              <a: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ifdef</a:t>
            </a:r>
            <a:r>
              <a:rPr lang="en-US" sz="1400" dirty="0">
                <a:latin typeface="Courier New" panose="02070309020205020404" pitchFamily="49" charset="0"/>
                <a:cs typeface="Courier New" panose="02070309020205020404" pitchFamily="49" charset="0"/>
              </a:rPr>
              <a:t> _WIN32</a:t>
            </a:r>
          </a:p>
          <a:p>
            <a:pPr marL="0" indent="0">
              <a:buNone/>
            </a:pPr>
            <a:r>
              <a:rPr lang="en-US" sz="1400" dirty="0">
                <a:latin typeface="Courier New" panose="02070309020205020404" pitchFamily="49" charset="0"/>
                <a:cs typeface="Courier New" panose="02070309020205020404" pitchFamily="49" charset="0"/>
              </a:rPr>
              <a:t>#    include </a:t>
            </a:r>
            <a:r>
              <a:rPr lang="en-US" sz="1400" dirty="0" err="1">
                <a:latin typeface="Courier New" panose="02070309020205020404" pitchFamily="49" charset="0"/>
                <a:cs typeface="Courier New" panose="02070309020205020404" pitchFamily="49" charset="0"/>
              </a:rPr>
              <a:t>Windows.h</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linux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 #include Linux kernel headers</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 #include UNIX environment headers here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defined(__APPLE__)</a:t>
            </a:r>
          </a:p>
          <a:p>
            <a:pPr marL="0" indent="0">
              <a:buNone/>
            </a:pPr>
            <a:r>
              <a:rPr lang="en-US" sz="1400" dirty="0">
                <a:latin typeface="Courier New" panose="02070309020205020404" pitchFamily="49" charset="0"/>
                <a:cs typeface="Courier New" panose="02070309020205020404" pitchFamily="49" charset="0"/>
              </a:rPr>
              <a:t>     // #include Mac OS X headers here</a:t>
            </a:r>
          </a:p>
          <a:p>
            <a:pPr marL="0" indent="0">
              <a:buNone/>
            </a:pPr>
            <a:r>
              <a:rPr lang="en-US" sz="1400" dirty="0">
                <a:latin typeface="Courier New" panose="02070309020205020404" pitchFamily="49" charset="0"/>
                <a:cs typeface="Courier New" panose="02070309020205020404" pitchFamily="49" charset="0"/>
              </a:rPr>
              <a:t>#else</a:t>
            </a:r>
          </a:p>
          <a:p>
            <a:pPr marL="0" indent="0">
              <a:buNone/>
            </a:pPr>
            <a:r>
              <a:rPr lang="en-US" sz="1400" dirty="0">
                <a:latin typeface="Courier New" panose="02070309020205020404" pitchFamily="49" charset="0"/>
                <a:cs typeface="Courier New" panose="02070309020205020404" pitchFamily="49" charset="0"/>
              </a:rPr>
              <a:t>#    error “Unknown compiler!”			// Error message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[…code…]</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037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Preprocessor – A specialized text editor that provides certain language facilities (such as text replacement and comment removal)</a:t>
            </a:r>
          </a:p>
          <a:p>
            <a:r>
              <a:rPr lang="en-US" dirty="0"/>
              <a:t>Preprocessing Directive – Any preprocessor command, beginning with a hash symbol (#), that provides a particular function</a:t>
            </a:r>
          </a:p>
          <a:p>
            <a:endParaRPr lang="en-US" dirty="0"/>
          </a:p>
        </p:txBody>
      </p:sp>
    </p:spTree>
    <p:extLst>
      <p:ext uri="{BB962C8B-B14F-4D97-AF65-F5344CB8AC3E}">
        <p14:creationId xmlns:p14="http://schemas.microsoft.com/office/powerpoint/2010/main" val="4127494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1" indent="-457200">
              <a:buFont typeface="+mj-lt"/>
              <a:buAutoNum type="arabicPeriod" startAt="4"/>
            </a:pPr>
            <a:r>
              <a:rPr lang="en-US" sz="2400" dirty="0"/>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ifdef</a:t>
            </a:r>
            <a:r>
              <a:rPr lang="en-US" sz="2400" dirty="0"/>
              <a:t> Example – OS independent code</a:t>
            </a:r>
          </a:p>
          <a:p>
            <a:pPr marL="514350" lvl="1" indent="-457200">
              <a:buFont typeface="+mj-lt"/>
              <a:buAutoNum type="arabicPeriod" startAt="4"/>
            </a:pPr>
            <a:endParaRPr lang="en-US" dirty="0"/>
          </a:p>
          <a:p>
            <a:pPr marL="514350" indent="-457200">
              <a:buFont typeface="+mj-lt"/>
              <a:buAutoNum type="arabicPeriod" startAt="2"/>
            </a:pPr>
            <a:endParaRPr lang="en-US" dirty="0"/>
          </a:p>
        </p:txBody>
      </p:sp>
      <p:sp>
        <p:nvSpPr>
          <p:cNvPr id="2" name="Title 1"/>
          <p:cNvSpPr>
            <a:spLocks noGrp="1"/>
          </p:cNvSpPr>
          <p:nvPr>
            <p:ph type="title"/>
          </p:nvPr>
        </p:nvSpPr>
        <p:spPr/>
        <p:txBody>
          <a:bodyPr/>
          <a:lstStyle/>
          <a:p>
            <a:r>
              <a:rPr lang="en-US" dirty="0"/>
              <a:t>Conditional Compilation</a:t>
            </a:r>
          </a:p>
        </p:txBody>
      </p:sp>
      <p:sp>
        <p:nvSpPr>
          <p:cNvPr id="8" name="Content Placeholder 2"/>
          <p:cNvSpPr txBox="1">
            <a:spLocks/>
          </p:cNvSpPr>
          <p:nvPr/>
        </p:nvSpPr>
        <p:spPr bwMode="auto">
          <a:xfrm>
            <a:off x="277615" y="1694872"/>
            <a:ext cx="8588772" cy="487833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 CONDITIONAL COMPILATION EXAMPLE #4b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MyPortableCode.c</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#define WRAP(x) #x</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ifdef</a:t>
            </a:r>
            <a:r>
              <a:rPr lang="en-US" sz="1400" dirty="0">
                <a:latin typeface="Courier New" panose="02070309020205020404" pitchFamily="49" charset="0"/>
                <a:cs typeface="Courier New" panose="02070309020205020404" pitchFamily="49" charset="0"/>
              </a:rPr>
              <a:t> _WIN32</a:t>
            </a:r>
          </a:p>
          <a:p>
            <a:pPr marL="0" indent="0">
              <a:buNone/>
            </a:pPr>
            <a:r>
              <a:rPr lang="en-US" sz="1400" dirty="0">
                <a:latin typeface="Courier New" panose="02070309020205020404" pitchFamily="49" charset="0"/>
                <a:cs typeface="Courier New" panose="02070309020205020404" pitchFamily="49" charset="0"/>
              </a:rPr>
              <a:t>#    define THIS_OS WRAP(_WIN32)			// 32 and 64-bit Windows OS</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linux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define THIS_OS WRAP(__</a:t>
            </a:r>
            <a:r>
              <a:rPr lang="en-US" sz="1400" dirty="0" err="1">
                <a:latin typeface="Courier New" panose="02070309020205020404" pitchFamily="49" charset="0"/>
                <a:cs typeface="Courier New" panose="02070309020205020404" pitchFamily="49" charset="0"/>
              </a:rPr>
              <a:t>linux</a:t>
            </a:r>
            <a:r>
              <a:rPr lang="en-US" sz="1400" dirty="0">
                <a:latin typeface="Courier New" panose="02070309020205020404" pitchFamily="49" charset="0"/>
                <a:cs typeface="Courier New" panose="02070309020205020404" pitchFamily="49" charset="0"/>
              </a:rPr>
              <a:t>__)		// Linux kernel</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a:t>
            </a:r>
          </a:p>
          <a:p>
            <a:pPr marL="0" indent="0">
              <a:buNone/>
            </a:pPr>
            <a:r>
              <a:rPr lang="en-US" sz="1400" dirty="0">
                <a:latin typeface="Courier New" panose="02070309020205020404" pitchFamily="49" charset="0"/>
                <a:cs typeface="Courier New" panose="02070309020205020404" pitchFamily="49" charset="0"/>
              </a:rPr>
              <a:t>#    define THIS_OS WRAP(__</a:t>
            </a:r>
            <a:r>
              <a:rPr lang="en-US" sz="1400" dirty="0" err="1">
                <a:latin typeface="Courier New" panose="02070309020205020404" pitchFamily="49" charset="0"/>
                <a:cs typeface="Courier New" panose="02070309020205020404" pitchFamily="49" charset="0"/>
              </a:rPr>
              <a:t>unix</a:t>
            </a:r>
            <a:r>
              <a:rPr lang="en-US" sz="1400" dirty="0">
                <a:latin typeface="Courier New" panose="02070309020205020404" pitchFamily="49" charset="0"/>
                <a:cs typeface="Courier New" panose="02070309020205020404" pitchFamily="49" charset="0"/>
              </a:rPr>
              <a:t>__)			// UNIX environment</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elif</a:t>
            </a:r>
            <a:r>
              <a:rPr lang="en-US" sz="1400" dirty="0">
                <a:latin typeface="Courier New" panose="02070309020205020404" pitchFamily="49" charset="0"/>
                <a:cs typeface="Courier New" panose="02070309020205020404" pitchFamily="49" charset="0"/>
              </a:rPr>
              <a:t> defined(__APPLE__)</a:t>
            </a:r>
          </a:p>
          <a:p>
            <a:pPr marL="0" indent="0">
              <a:buNone/>
            </a:pPr>
            <a:r>
              <a:rPr lang="en-US" sz="1400" dirty="0">
                <a:latin typeface="Courier New" panose="02070309020205020404" pitchFamily="49" charset="0"/>
                <a:cs typeface="Courier New" panose="02070309020205020404" pitchFamily="49" charset="0"/>
              </a:rPr>
              <a:t>#    define THIS_OS WRAP(__APPLE__)		// Mac OS X</a:t>
            </a:r>
          </a:p>
          <a:p>
            <a:pPr marL="0" indent="0">
              <a:buNone/>
            </a:pPr>
            <a:r>
              <a:rPr lang="en-US" sz="1400" dirty="0">
                <a:latin typeface="Courier New" panose="02070309020205020404" pitchFamily="49" charset="0"/>
                <a:cs typeface="Courier New" panose="02070309020205020404" pitchFamily="49" charset="0"/>
              </a:rPr>
              <a:t>#else</a:t>
            </a:r>
          </a:p>
          <a:p>
            <a:pPr marL="0" indent="0">
              <a:buNone/>
            </a:pPr>
            <a:r>
              <a:rPr lang="en-US" sz="1400" dirty="0">
                <a:latin typeface="Courier New" panose="02070309020205020404" pitchFamily="49" charset="0"/>
                <a:cs typeface="Courier New" panose="02070309020205020404" pitchFamily="49" charset="0"/>
              </a:rPr>
              <a:t>#    define THIS_OS WRAP(Unknown compiler!)	// Error message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endif</a:t>
            </a: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puts(THIS_OS);</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9152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1370012"/>
            <a:ext cx="8294687" cy="4725988"/>
          </a:xfrm>
        </p:spPr>
        <p:txBody>
          <a:bodyPr/>
          <a:lstStyle/>
          <a:p>
            <a:r>
              <a:rPr lang="en-US" dirty="0"/>
              <a:t>The preprocessor, through the use of conditional compilation, allows great flexibility</a:t>
            </a:r>
          </a:p>
          <a:p>
            <a:r>
              <a:rPr lang="en-US" dirty="0"/>
              <a:t>Conditional compilation…</a:t>
            </a:r>
          </a:p>
          <a:p>
            <a:pPr lvl="1"/>
            <a:r>
              <a:rPr lang="en-US" dirty="0">
                <a:latin typeface="Courier New" panose="02070309020205020404" pitchFamily="49" charset="0"/>
                <a:cs typeface="Courier New" panose="02070309020205020404" pitchFamily="49" charset="0"/>
              </a:rPr>
              <a:t>#if</a:t>
            </a:r>
            <a:r>
              <a:rPr lang="en-US" dirty="0">
                <a:cs typeface="Courier New" panose="02070309020205020404" pitchFamily="49" charset="0"/>
              </a:rPr>
              <a:t> </a:t>
            </a:r>
            <a:r>
              <a:rPr lang="en-US" dirty="0"/>
              <a:t>– functions much like if statements</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elif</a:t>
            </a:r>
            <a:r>
              <a:rPr lang="en-US" dirty="0">
                <a:cs typeface="Courier New" panose="02070309020205020404" pitchFamily="49" charset="0"/>
              </a:rPr>
              <a:t> </a:t>
            </a:r>
            <a:r>
              <a:rPr lang="en-US" dirty="0"/>
              <a:t>– functions much like else if</a:t>
            </a:r>
          </a:p>
          <a:p>
            <a:pPr lvl="1"/>
            <a:r>
              <a:rPr lang="en-US" dirty="0">
                <a:latin typeface="Courier New" panose="02070309020205020404" pitchFamily="49" charset="0"/>
                <a:cs typeface="Courier New" panose="02070309020205020404" pitchFamily="49" charset="0"/>
              </a:rPr>
              <a:t>#else</a:t>
            </a:r>
            <a:r>
              <a:rPr lang="en-US" dirty="0">
                <a:cs typeface="Courier New" panose="02070309020205020404" pitchFamily="49" charset="0"/>
              </a:rPr>
              <a:t> </a:t>
            </a:r>
            <a:r>
              <a:rPr lang="en-US" dirty="0"/>
              <a:t>– functions much like if … else </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ifdef</a:t>
            </a:r>
            <a:r>
              <a:rPr lang="en-US" dirty="0">
                <a:cs typeface="Courier New" panose="02070309020205020404" pitchFamily="49" charset="0"/>
              </a:rPr>
              <a:t> </a:t>
            </a:r>
            <a:r>
              <a:rPr lang="en-US" dirty="0"/>
              <a:t>– a common, specific application of #if</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ifndef</a:t>
            </a:r>
            <a:r>
              <a:rPr lang="en-US" dirty="0">
                <a:cs typeface="Courier New" panose="02070309020205020404" pitchFamily="49" charset="0"/>
              </a:rPr>
              <a:t> </a:t>
            </a:r>
            <a:r>
              <a:rPr lang="en-US" dirty="0"/>
              <a:t>– a common, specific application of #if</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endif</a:t>
            </a:r>
            <a:r>
              <a:rPr lang="en-US" dirty="0">
                <a:cs typeface="Courier New" panose="02070309020205020404" pitchFamily="49" charset="0"/>
              </a:rPr>
              <a:t> </a:t>
            </a:r>
            <a:r>
              <a:rPr lang="en-US" dirty="0"/>
              <a:t>– used as a tailing wrapper for #if[anything]</a:t>
            </a:r>
          </a:p>
          <a:p>
            <a:endParaRPr lang="en-US" dirty="0"/>
          </a:p>
          <a:p>
            <a:pPr lvl="1"/>
            <a:endParaRPr lang="en-US" dirty="0"/>
          </a:p>
        </p:txBody>
      </p:sp>
      <p:sp>
        <p:nvSpPr>
          <p:cNvPr id="2" name="Title 1"/>
          <p:cNvSpPr>
            <a:spLocks noGrp="1"/>
          </p:cNvSpPr>
          <p:nvPr>
            <p:ph type="title"/>
          </p:nvPr>
        </p:nvSpPr>
        <p:spPr/>
        <p:txBody>
          <a:bodyPr/>
          <a:lstStyle/>
          <a:p>
            <a:r>
              <a:rPr lang="en-US" dirty="0"/>
              <a:t>Conditional Compilation</a:t>
            </a:r>
          </a:p>
        </p:txBody>
      </p:sp>
    </p:spTree>
    <p:extLst>
      <p:ext uri="{BB962C8B-B14F-4D97-AF65-F5344CB8AC3E}">
        <p14:creationId xmlns:p14="http://schemas.microsoft.com/office/powerpoint/2010/main" val="496710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Conditional Compilation</a:t>
            </a:r>
          </a:p>
          <a:p>
            <a:pPr marL="0" indent="0" algn="ctr">
              <a:buNone/>
            </a:pPr>
            <a:endParaRPr lang="en-US" dirty="0"/>
          </a:p>
          <a:p>
            <a:r>
              <a:rPr lang="en-US" dirty="0"/>
              <a:t>Write a simple C program that utilizes conditional compilation</a:t>
            </a:r>
          </a:p>
          <a:p>
            <a:endParaRPr lang="en-US" dirty="0"/>
          </a:p>
        </p:txBody>
      </p:sp>
    </p:spTree>
    <p:extLst>
      <p:ext uri="{BB962C8B-B14F-4D97-AF65-F5344CB8AC3E}">
        <p14:creationId xmlns:p14="http://schemas.microsoft.com/office/powerpoint/2010/main" val="3737166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1298448"/>
            <a:ext cx="8294687" cy="4725988"/>
          </a:xfrm>
        </p:spPr>
        <p:txBody>
          <a:bodyPr/>
          <a:lstStyle/>
          <a:p>
            <a:pPr marL="0" indent="0" algn="ctr">
              <a:buNone/>
            </a:pPr>
            <a:r>
              <a:rPr lang="en-US" dirty="0">
                <a:effectLst>
                  <a:outerShdw blurRad="38100" dist="38100" dir="2700000" algn="tl">
                    <a:srgbClr val="000000">
                      <a:alpha val="43137"/>
                    </a:srgbClr>
                  </a:outerShdw>
                </a:effectLst>
              </a:rPr>
              <a:t>Conditional Compilation</a:t>
            </a:r>
          </a:p>
          <a:p>
            <a:endParaRPr lang="en-US" dirty="0"/>
          </a:p>
          <a:p>
            <a:r>
              <a:rPr lang="en-US" dirty="0"/>
              <a:t>Redefine </a:t>
            </a:r>
            <a:r>
              <a:rPr lang="en-US" dirty="0">
                <a:latin typeface="Courier New" panose="02070309020205020404" pitchFamily="49" charset="0"/>
                <a:cs typeface="Courier New" panose="02070309020205020404" pitchFamily="49" charset="0"/>
              </a:rPr>
              <a:t>EOF</a:t>
            </a:r>
            <a:r>
              <a:rPr lang="en-US" dirty="0"/>
              <a:t> as </a:t>
            </a:r>
            <a:r>
              <a:rPr lang="en-US" dirty="0">
                <a:latin typeface="Courier New" panose="02070309020205020404" pitchFamily="49" charset="0"/>
                <a:cs typeface="Courier New" panose="02070309020205020404" pitchFamily="49" charset="0"/>
              </a:rPr>
              <a:t>66</a:t>
            </a:r>
            <a:r>
              <a:rPr lang="en-US" dirty="0">
                <a:cs typeface="Courier New" panose="02070309020205020404" pitchFamily="49" charset="0"/>
              </a:rPr>
              <a:t> (without compiler warnings)</a:t>
            </a:r>
            <a:endParaRPr lang="en-US" dirty="0"/>
          </a:p>
          <a:p>
            <a:r>
              <a:rPr lang="en-US" dirty="0"/>
              <a:t>Use preprocessor directive(s) to:</a:t>
            </a:r>
          </a:p>
          <a:p>
            <a:pPr lvl="1"/>
            <a:r>
              <a:rPr lang="en-US" dirty="0"/>
              <a:t>Only compile in “release” and only compile if </a:t>
            </a:r>
            <a:r>
              <a:rPr lang="en-US" dirty="0">
                <a:latin typeface="Courier New" panose="02070309020205020404" pitchFamily="49" charset="0"/>
                <a:cs typeface="Courier New" panose="02070309020205020404" pitchFamily="49" charset="0"/>
              </a:rPr>
              <a:t>_INC_STDIO</a:t>
            </a:r>
            <a:r>
              <a:rPr lang="en-US" dirty="0"/>
              <a:t> is defined</a:t>
            </a:r>
          </a:p>
          <a:p>
            <a:pPr lvl="1"/>
            <a:r>
              <a:rPr lang="en-US" dirty="0"/>
              <a:t>Prints the name of a macro and also print the integer value of that macro</a:t>
            </a:r>
          </a:p>
          <a:p>
            <a:pPr lvl="1"/>
            <a:r>
              <a:rPr lang="en-US" dirty="0"/>
              <a:t>Use a </a:t>
            </a:r>
            <a:r>
              <a:rPr lang="en-US" dirty="0">
                <a:latin typeface="Courier New" panose="02070309020205020404" pitchFamily="49" charset="0"/>
                <a:cs typeface="Courier New" panose="02070309020205020404" pitchFamily="49" charset="0"/>
              </a:rPr>
              <a:t>#else</a:t>
            </a:r>
            <a:r>
              <a:rPr lang="en-US" dirty="0"/>
              <a:t> ‘fall through’ for ease of use and safety</a:t>
            </a:r>
          </a:p>
          <a:p>
            <a:r>
              <a:rPr lang="en-US" dirty="0"/>
              <a:t>Use your preprocessor directives on </a:t>
            </a:r>
            <a:r>
              <a:rPr lang="en-US" dirty="0">
                <a:latin typeface="Courier New" panose="02070309020205020404" pitchFamily="49" charset="0"/>
                <a:cs typeface="Courier New" panose="02070309020205020404" pitchFamily="49" charset="0"/>
              </a:rPr>
              <a:t>FOPEN_MAX</a:t>
            </a:r>
            <a:r>
              <a:rPr lang="en-US" dirty="0"/>
              <a:t>, </a:t>
            </a:r>
            <a:r>
              <a:rPr lang="en-US" dirty="0">
                <a:latin typeface="Courier New" panose="02070309020205020404" pitchFamily="49" charset="0"/>
                <a:cs typeface="Courier New" panose="02070309020205020404" pitchFamily="49" charset="0"/>
              </a:rPr>
              <a:t>FILENAME_MAX</a:t>
            </a:r>
            <a:r>
              <a:rPr lang="en-US" dirty="0"/>
              <a:t>, and </a:t>
            </a:r>
            <a:r>
              <a:rPr lang="en-US" dirty="0">
                <a:latin typeface="Courier New" panose="02070309020205020404" pitchFamily="49" charset="0"/>
                <a:cs typeface="Courier New" panose="02070309020205020404" pitchFamily="49" charset="0"/>
              </a:rPr>
              <a:t>EOF</a:t>
            </a:r>
            <a:endParaRPr lang="en-US" dirty="0"/>
          </a:p>
          <a:p>
            <a:endParaRPr lang="en-US" dirty="0"/>
          </a:p>
        </p:txBody>
      </p:sp>
    </p:spTree>
    <p:extLst>
      <p:ext uri="{BB962C8B-B14F-4D97-AF65-F5344CB8AC3E}">
        <p14:creationId xmlns:p14="http://schemas.microsoft.com/office/powerpoint/2010/main" val="35752801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Definitions</a:t>
            </a:r>
          </a:p>
          <a:p>
            <a:r>
              <a:rPr lang="en-US" dirty="0"/>
              <a:t>#include</a:t>
            </a:r>
          </a:p>
          <a:p>
            <a:r>
              <a:rPr lang="en-US" dirty="0"/>
              <a:t>#define</a:t>
            </a:r>
          </a:p>
          <a:p>
            <a:r>
              <a:rPr lang="en-US" dirty="0"/>
              <a:t># Operator</a:t>
            </a:r>
          </a:p>
          <a:p>
            <a:r>
              <a:rPr lang="en-US" dirty="0"/>
              <a:t>##</a:t>
            </a:r>
          </a:p>
          <a:p>
            <a:r>
              <a:rPr lang="en-US" dirty="0"/>
              <a:t>#</a:t>
            </a:r>
            <a:r>
              <a:rPr lang="en-US" dirty="0" err="1"/>
              <a:t>undef</a:t>
            </a:r>
            <a:endParaRPr lang="en-US" dirty="0"/>
          </a:p>
          <a:p>
            <a:r>
              <a:rPr lang="en-US" dirty="0"/>
              <a:t>Conditional Compilation</a:t>
            </a:r>
          </a:p>
          <a:p>
            <a:endParaRPr lang="en-US" dirty="0"/>
          </a:p>
        </p:txBody>
      </p:sp>
    </p:spTree>
    <p:extLst>
      <p:ext uri="{BB962C8B-B14F-4D97-AF65-F5344CB8AC3E}">
        <p14:creationId xmlns:p14="http://schemas.microsoft.com/office/powerpoint/2010/main" val="379180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a:t>
            </a:r>
          </a:p>
        </p:txBody>
      </p:sp>
      <p:sp>
        <p:nvSpPr>
          <p:cNvPr id="3" name="Content Placeholder 2"/>
          <p:cNvSpPr>
            <a:spLocks noGrp="1"/>
          </p:cNvSpPr>
          <p:nvPr>
            <p:ph idx="1"/>
          </p:nvPr>
        </p:nvSpPr>
        <p:spPr/>
        <p:txBody>
          <a:bodyPr/>
          <a:lstStyle/>
          <a:p>
            <a:endParaRPr lang="en-US" dirty="0"/>
          </a:p>
          <a:p>
            <a:endParaRPr lang="en-US" dirty="0"/>
          </a:p>
          <a:p>
            <a:r>
              <a:rPr lang="en-US" dirty="0"/>
              <a:t>This preprocessing directive allows the program to use source code from another file</a:t>
            </a:r>
          </a:p>
          <a:p>
            <a:r>
              <a:rPr lang="en-US" dirty="0"/>
              <a:t>#include tells the preprocessor to insert the entire filename into the program</a:t>
            </a:r>
          </a:p>
          <a:p>
            <a:r>
              <a:rPr lang="en-US" dirty="0"/>
              <a:t>Common convention places #includes at the beginning of the source file</a:t>
            </a:r>
          </a:p>
          <a:p>
            <a:r>
              <a:rPr lang="en-US" dirty="0"/>
              <a:t>Header filenames can include relative or absolute paths</a:t>
            </a:r>
          </a:p>
          <a:p>
            <a:r>
              <a:rPr lang="en-US" dirty="0"/>
              <a:t>Include files may be nested but this feature can cause problems</a:t>
            </a:r>
          </a:p>
          <a:p>
            <a:endParaRPr lang="en-US" dirty="0"/>
          </a:p>
          <a:p>
            <a:endParaRPr lang="en-US" dirty="0"/>
          </a:p>
        </p:txBody>
      </p:sp>
      <p:sp>
        <p:nvSpPr>
          <p:cNvPr id="4" name="Content Placeholder 2"/>
          <p:cNvSpPr txBox="1">
            <a:spLocks/>
          </p:cNvSpPr>
          <p:nvPr/>
        </p:nvSpPr>
        <p:spPr bwMode="auto">
          <a:xfrm>
            <a:off x="277615" y="1371600"/>
            <a:ext cx="8588771" cy="6096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#include &lt;header file&gt;		// Standard header file</a:t>
            </a:r>
          </a:p>
          <a:p>
            <a:pPr marL="0" indent="0">
              <a:buNone/>
            </a:pPr>
            <a:r>
              <a:rPr lang="en-US" sz="1600" dirty="0">
                <a:latin typeface="Courier New" panose="02070309020205020404" pitchFamily="49" charset="0"/>
                <a:cs typeface="Courier New" panose="02070309020205020404" pitchFamily="49" charset="0"/>
              </a:rPr>
              <a:t>#include “header file”		// Local header file</a:t>
            </a:r>
          </a:p>
        </p:txBody>
      </p:sp>
    </p:spTree>
    <p:extLst>
      <p:ext uri="{BB962C8B-B14F-4D97-AF65-F5344CB8AC3E}">
        <p14:creationId xmlns:p14="http://schemas.microsoft.com/office/powerpoint/2010/main" val="354519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a:t>
            </a:r>
          </a:p>
        </p:txBody>
      </p:sp>
      <p:sp>
        <p:nvSpPr>
          <p:cNvPr id="3" name="Content Placeholder 2"/>
          <p:cNvSpPr>
            <a:spLocks noGrp="1"/>
          </p:cNvSpPr>
          <p:nvPr>
            <p:ph idx="1"/>
          </p:nvPr>
        </p:nvSpPr>
        <p:spPr/>
        <p:txBody>
          <a:bodyPr/>
          <a:lstStyle/>
          <a:p>
            <a:endParaRPr lang="en-US" dirty="0"/>
          </a:p>
          <a:p>
            <a:endParaRPr lang="en-US" dirty="0"/>
          </a:p>
          <a:p>
            <a:r>
              <a:rPr lang="en-US" dirty="0"/>
              <a:t>CAUTION</a:t>
            </a:r>
          </a:p>
          <a:p>
            <a:pPr marL="914400" lvl="1" indent="-457200">
              <a:buFont typeface="+mj-lt"/>
              <a:buAutoNum type="arabicPeriod"/>
            </a:pPr>
            <a:r>
              <a:rPr lang="en-US" dirty="0"/>
              <a:t>Avoid duplication of header inclusion with header guards (see: #</a:t>
            </a:r>
            <a:r>
              <a:rPr lang="en-US" dirty="0" err="1"/>
              <a:t>ifndef</a:t>
            </a:r>
            <a:r>
              <a:rPr lang="en-US" dirty="0"/>
              <a:t>)</a:t>
            </a:r>
          </a:p>
          <a:p>
            <a:pPr marL="914400" lvl="1" indent="-457200">
              <a:buFont typeface="+mj-lt"/>
              <a:buAutoNum type="arabicPeriod"/>
            </a:pPr>
            <a:r>
              <a:rPr lang="en-US" dirty="0"/>
              <a:t>Avoid duplication of macros (see: #</a:t>
            </a:r>
            <a:r>
              <a:rPr lang="en-US" dirty="0" err="1"/>
              <a:t>ifndef</a:t>
            </a:r>
            <a:r>
              <a:rPr lang="en-US" dirty="0"/>
              <a:t>)</a:t>
            </a:r>
          </a:p>
          <a:p>
            <a:pPr lvl="2"/>
            <a:r>
              <a:rPr lang="en-US" dirty="0"/>
              <a:t>Defining a constant twice is not fatal</a:t>
            </a:r>
          </a:p>
          <a:p>
            <a:pPr lvl="2"/>
            <a:r>
              <a:rPr lang="en-US" dirty="0"/>
              <a:t>Defining a data structure or union twice is fatal and must be avoided</a:t>
            </a:r>
          </a:p>
          <a:p>
            <a:endParaRPr lang="en-US" dirty="0"/>
          </a:p>
          <a:p>
            <a:endParaRPr lang="en-US" dirty="0"/>
          </a:p>
        </p:txBody>
      </p:sp>
      <p:sp>
        <p:nvSpPr>
          <p:cNvPr id="4" name="Content Placeholder 2"/>
          <p:cNvSpPr txBox="1">
            <a:spLocks/>
          </p:cNvSpPr>
          <p:nvPr/>
        </p:nvSpPr>
        <p:spPr bwMode="auto">
          <a:xfrm>
            <a:off x="277615" y="1371600"/>
            <a:ext cx="8588771" cy="6096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#include &lt;header file&gt;		// Standard header file</a:t>
            </a:r>
          </a:p>
          <a:p>
            <a:pPr marL="0" indent="0">
              <a:buNone/>
            </a:pPr>
            <a:r>
              <a:rPr lang="en-US" sz="1600" dirty="0">
                <a:latin typeface="Courier New" panose="02070309020205020404" pitchFamily="49" charset="0"/>
                <a:cs typeface="Courier New" panose="02070309020205020404" pitchFamily="49" charset="0"/>
              </a:rPr>
              <a:t>#include “header file”		// Local header file</a:t>
            </a:r>
          </a:p>
        </p:txBody>
      </p:sp>
    </p:spTree>
    <p:extLst>
      <p:ext uri="{BB962C8B-B14F-4D97-AF65-F5344CB8AC3E}">
        <p14:creationId xmlns:p14="http://schemas.microsoft.com/office/powerpoint/2010/main" val="102028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54038" y="1295400"/>
            <a:ext cx="8294687" cy="4725988"/>
          </a:xfrm>
        </p:spPr>
        <p:txBody>
          <a:bodyPr/>
          <a:lstStyle/>
          <a:p>
            <a:pPr marL="457200" indent="-457200">
              <a:buFont typeface="+mj-lt"/>
              <a:buAutoNum type="arabicPeriod" startAt="2"/>
            </a:pPr>
            <a:r>
              <a:rPr lang="en-US" dirty="0"/>
              <a:t>Avoid duplication of macros in headers</a:t>
            </a:r>
          </a:p>
        </p:txBody>
      </p:sp>
      <p:sp>
        <p:nvSpPr>
          <p:cNvPr id="2" name="Title 1"/>
          <p:cNvSpPr>
            <a:spLocks noGrp="1"/>
          </p:cNvSpPr>
          <p:nvPr>
            <p:ph type="title"/>
          </p:nvPr>
        </p:nvSpPr>
        <p:spPr/>
        <p:txBody>
          <a:bodyPr/>
          <a:lstStyle/>
          <a:p>
            <a:r>
              <a:rPr lang="en-US" dirty="0"/>
              <a:t>#include</a:t>
            </a:r>
          </a:p>
        </p:txBody>
      </p:sp>
      <p:sp>
        <p:nvSpPr>
          <p:cNvPr id="4" name="Content Placeholder 2"/>
          <p:cNvSpPr txBox="1">
            <a:spLocks/>
          </p:cNvSpPr>
          <p:nvPr/>
        </p:nvSpPr>
        <p:spPr bwMode="auto">
          <a:xfrm>
            <a:off x="277615" y="1905000"/>
            <a:ext cx="8588771" cy="2362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my_math.h</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#include “</a:t>
            </a:r>
            <a:r>
              <a:rPr lang="en-US" sz="1400" dirty="0" err="1">
                <a:latin typeface="Courier New" panose="02070309020205020404" pitchFamily="49" charset="0"/>
                <a:cs typeface="Courier New" panose="02070309020205020404" pitchFamily="49" charset="0"/>
              </a:rPr>
              <a:t>my_geometry.h</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(“%.5f\n”, PI);		// 3.14159</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p:txBody>
      </p:sp>
      <p:sp>
        <p:nvSpPr>
          <p:cNvPr id="6" name="TextBox 5"/>
          <p:cNvSpPr txBox="1"/>
          <p:nvPr/>
        </p:nvSpPr>
        <p:spPr>
          <a:xfrm>
            <a:off x="5562600" y="1981200"/>
            <a:ext cx="32004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err="1">
                <a:solidFill>
                  <a:schemeClr val="bg1"/>
                </a:solidFill>
              </a:rPr>
              <a:t>my_source.c</a:t>
            </a:r>
            <a:endParaRPr lang="en-US" b="1" dirty="0">
              <a:solidFill>
                <a:schemeClr val="bg1"/>
              </a:solidFill>
            </a:endParaRPr>
          </a:p>
          <a:p>
            <a:r>
              <a:rPr lang="en-US" b="1" dirty="0">
                <a:solidFill>
                  <a:schemeClr val="bg1"/>
                </a:solidFill>
              </a:rPr>
              <a:t>Source File</a:t>
            </a:r>
          </a:p>
          <a:p>
            <a:endParaRPr lang="en-US" dirty="0">
              <a:solidFill>
                <a:srgbClr val="FF0000"/>
              </a:solidFill>
            </a:endParaRPr>
          </a:p>
        </p:txBody>
      </p:sp>
      <p:sp>
        <p:nvSpPr>
          <p:cNvPr id="5" name="Content Placeholder 2"/>
          <p:cNvSpPr txBox="1">
            <a:spLocks/>
          </p:cNvSpPr>
          <p:nvPr/>
        </p:nvSpPr>
        <p:spPr bwMode="auto">
          <a:xfrm>
            <a:off x="277615" y="4343400"/>
            <a:ext cx="8588771" cy="1066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#define PI 3.14</a:t>
            </a:r>
          </a:p>
        </p:txBody>
      </p:sp>
      <p:sp>
        <p:nvSpPr>
          <p:cNvPr id="7" name="Content Placeholder 2"/>
          <p:cNvSpPr txBox="1">
            <a:spLocks/>
          </p:cNvSpPr>
          <p:nvPr/>
        </p:nvSpPr>
        <p:spPr bwMode="auto">
          <a:xfrm>
            <a:off x="277615" y="5486400"/>
            <a:ext cx="8588771" cy="1066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#define PI 3.14159265359</a:t>
            </a:r>
          </a:p>
        </p:txBody>
      </p:sp>
      <p:sp>
        <p:nvSpPr>
          <p:cNvPr id="8" name="TextBox 7"/>
          <p:cNvSpPr txBox="1"/>
          <p:nvPr/>
        </p:nvSpPr>
        <p:spPr>
          <a:xfrm>
            <a:off x="5562600" y="4410670"/>
            <a:ext cx="32004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err="1">
                <a:solidFill>
                  <a:schemeClr val="bg1"/>
                </a:solidFill>
              </a:rPr>
              <a:t>my_math.h</a:t>
            </a:r>
            <a:endParaRPr lang="en-US" b="1" dirty="0">
              <a:solidFill>
                <a:schemeClr val="bg1"/>
              </a:solidFill>
            </a:endParaRPr>
          </a:p>
          <a:p>
            <a:r>
              <a:rPr lang="en-US" b="1" dirty="0">
                <a:solidFill>
                  <a:schemeClr val="bg1"/>
                </a:solidFill>
              </a:rPr>
              <a:t>Header File</a:t>
            </a:r>
          </a:p>
          <a:p>
            <a:endParaRPr lang="en-US" dirty="0">
              <a:solidFill>
                <a:srgbClr val="FF0000"/>
              </a:solidFill>
            </a:endParaRPr>
          </a:p>
        </p:txBody>
      </p:sp>
      <p:sp>
        <p:nvSpPr>
          <p:cNvPr id="9" name="TextBox 8"/>
          <p:cNvSpPr txBox="1"/>
          <p:nvPr/>
        </p:nvSpPr>
        <p:spPr>
          <a:xfrm>
            <a:off x="5562600" y="5562600"/>
            <a:ext cx="3200400" cy="923330"/>
          </a:xfrm>
          <a:prstGeom prst="rect">
            <a:avLst/>
          </a:prstGeom>
          <a:solidFill>
            <a:schemeClr val="tx1"/>
          </a:solidFill>
          <a:ln w="12700">
            <a:solidFill>
              <a:schemeClr val="bg1"/>
            </a:solidFill>
          </a:ln>
          <a:effectLst>
            <a:outerShdw blurRad="50800" dist="63500" dir="8100000" algn="tr" rotWithShape="0">
              <a:prstClr val="black">
                <a:alpha val="40000"/>
              </a:prstClr>
            </a:outerShdw>
          </a:effectLst>
        </p:spPr>
        <p:txBody>
          <a:bodyPr wrap="square" rtlCol="0">
            <a:spAutoFit/>
          </a:bodyPr>
          <a:lstStyle/>
          <a:p>
            <a:r>
              <a:rPr lang="en-US" b="1" dirty="0" err="1">
                <a:solidFill>
                  <a:schemeClr val="bg1"/>
                </a:solidFill>
              </a:rPr>
              <a:t>my_geometry.h</a:t>
            </a:r>
            <a:endParaRPr lang="en-US" b="1" dirty="0">
              <a:solidFill>
                <a:schemeClr val="bg1"/>
              </a:solidFill>
            </a:endParaRPr>
          </a:p>
          <a:p>
            <a:r>
              <a:rPr lang="en-US" b="1" dirty="0">
                <a:solidFill>
                  <a:schemeClr val="bg1"/>
                </a:solidFill>
              </a:rPr>
              <a:t>Header File</a:t>
            </a:r>
          </a:p>
          <a:p>
            <a:endParaRPr lang="en-US" dirty="0">
              <a:solidFill>
                <a:srgbClr val="FF0000"/>
              </a:solidFill>
            </a:endParaRPr>
          </a:p>
        </p:txBody>
      </p:sp>
    </p:spTree>
    <p:extLst>
      <p:ext uri="{BB962C8B-B14F-4D97-AF65-F5344CB8AC3E}">
        <p14:creationId xmlns:p14="http://schemas.microsoft.com/office/powerpoint/2010/main" val="2047121809"/>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b46a1f42-d9ef-485c-a1c8-eb38d14efb06">688CW-1390982759-797</_dlc_DocId>
    <_dlc_DocIdUrl xmlns="b46a1f42-d9ef-485c-a1c8-eb38d14efb06">
      <Url>https://org1.eis.af.mil/sites/688iow/318IOG/90ios/DOT/_layouts/DocIdRedir.aspx?ID=688CW-1390982759-797</Url>
      <Description>688CW-1390982759-797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01749B-B19F-4CC5-BDC0-B767317A6666}">
  <ds:schemaRefs>
    <ds:schemaRef ds:uri="http://schemas.microsoft.com/sharepoint/events"/>
  </ds:schemaRefs>
</ds:datastoreItem>
</file>

<file path=customXml/itemProps2.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3.xml><?xml version="1.0" encoding="utf-8"?>
<ds:datastoreItem xmlns:ds="http://schemas.openxmlformats.org/officeDocument/2006/customXml" ds:itemID="{C7674591-288E-407E-B9B8-EFC3D90616AD}">
  <ds:schemaRefs>
    <ds:schemaRef ds:uri="http://schemas.microsoft.com/office/2006/metadata/properties"/>
    <ds:schemaRef ds:uri="http://purl.org/dc/terms/"/>
    <ds:schemaRef ds:uri="http://purl.org/dc/elements/1.1/"/>
    <ds:schemaRef ds:uri="http://www.w3.org/XML/1998/namespace"/>
    <ds:schemaRef ds:uri="http://purl.org/dc/dcmitype/"/>
    <ds:schemaRef ds:uri="http://schemas.microsoft.com/office/infopath/2007/PartnerControls"/>
    <ds:schemaRef ds:uri="b46a1f42-d9ef-485c-a1c8-eb38d14efb06"/>
    <ds:schemaRef ds:uri="http://schemas.microsoft.com/office/2006/documentManagement/types"/>
    <ds:schemaRef ds:uri="http://schemas.openxmlformats.org/package/2006/metadata/core-properties"/>
  </ds:schemaRefs>
</ds:datastoreItem>
</file>

<file path=customXml/itemProps4.xml><?xml version="1.0" encoding="utf-8"?>
<ds:datastoreItem xmlns:ds="http://schemas.openxmlformats.org/officeDocument/2006/customXml" ds:itemID="{9F026DD5-E937-4C2F-BBDB-CA8968A69B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7997</TotalTime>
  <Words>12258</Words>
  <Application>Microsoft Office PowerPoint</Application>
  <PresentationFormat>On-screen Show (4:3)</PresentationFormat>
  <Paragraphs>1646</Paragraphs>
  <Slides>64</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Arial Black</vt:lpstr>
      <vt:lpstr>Calibri</vt:lpstr>
      <vt:lpstr>Courier New</vt:lpstr>
      <vt:lpstr>Generic</vt:lpstr>
      <vt:lpstr>Preprocessor</vt:lpstr>
      <vt:lpstr>Outline</vt:lpstr>
      <vt:lpstr>Coding Style Guide</vt:lpstr>
      <vt:lpstr>Coding Style Guide</vt:lpstr>
      <vt:lpstr>Stub Code</vt:lpstr>
      <vt:lpstr>Definitions</vt:lpstr>
      <vt:lpstr>#include</vt:lpstr>
      <vt:lpstr>#include</vt:lpstr>
      <vt:lpstr>#include</vt:lpstr>
      <vt:lpstr>#include</vt:lpstr>
      <vt:lpstr>#define</vt:lpstr>
      <vt:lpstr>#define</vt:lpstr>
      <vt:lpstr>#define</vt:lpstr>
      <vt:lpstr>#define</vt:lpstr>
      <vt:lpstr>#define</vt:lpstr>
      <vt:lpstr>#define</vt:lpstr>
      <vt:lpstr>#define</vt:lpstr>
      <vt:lpstr>#define</vt:lpstr>
      <vt:lpstr>#define</vt:lpstr>
      <vt:lpstr>#define</vt:lpstr>
      <vt:lpstr>#define</vt:lpstr>
      <vt:lpstr>#define</vt:lpstr>
      <vt:lpstr>#define</vt:lpstr>
      <vt:lpstr>#define</vt:lpstr>
      <vt:lpstr>#define</vt:lpstr>
      <vt:lpstr>#define</vt:lpstr>
      <vt:lpstr># Operator</vt:lpstr>
      <vt:lpstr># Operator</vt:lpstr>
      <vt:lpstr># Operator</vt:lpstr>
      <vt:lpstr># Operator</vt:lpstr>
      <vt:lpstr>## Operator</vt:lpstr>
      <vt:lpstr>## Operator</vt:lpstr>
      <vt:lpstr>## Operator</vt:lpstr>
      <vt:lpstr>## Operator</vt:lpstr>
      <vt:lpstr>## Operator</vt:lpstr>
      <vt:lpstr>## Operator</vt:lpstr>
      <vt:lpstr>#undef</vt:lpstr>
      <vt:lpstr>#undef</vt:lpstr>
      <vt:lpstr>#undef</vt:lpstr>
      <vt:lpstr>Demonstration Lab</vt:lpstr>
      <vt:lpstr>Performance Lab</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Conditional Compilation</vt:lpstr>
      <vt:lpstr>Demonstration Lab</vt:lpstr>
      <vt:lpstr>Performance Lab</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343</cp:revision>
  <dcterms:created xsi:type="dcterms:W3CDTF">2012-04-23T20:09:00Z</dcterms:created>
  <dcterms:modified xsi:type="dcterms:W3CDTF">2017-08-23T20:23:31Z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dcf3fec4-073a-4d2c-a5b7-a4e06571a5e6</vt:lpwstr>
  </property>
</Properties>
</file>