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 id="2147483725" r:id="rId2"/>
  </p:sldMasterIdLst>
  <p:sldIdLst>
    <p:sldId id="272" r:id="rId3"/>
    <p:sldId id="258" r:id="rId4"/>
    <p:sldId id="271" r:id="rId5"/>
    <p:sldId id="260"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29152E-84E4-43B7-9281-6920904245B8}" v="50" dt="2020-04-01T19:24:35.052"/>
    <p1510:client id="{8F928CBB-3E29-4352-A7A7-E25561BC7D7C}" v="1053" dt="2020-04-03T03:05:18.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7" d="100"/>
          <a:sy n="67" d="100"/>
        </p:scale>
        <p:origin x="45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B6A21-7A4C-4B86-91AA-0A9D87EEED3B}" type="doc">
      <dgm:prSet loTypeId="urn:microsoft.com/office/officeart/2005/8/layout/vProcess5" loCatId="process" qsTypeId="urn:microsoft.com/office/officeart/2005/8/quickstyle/simple2" qsCatId="simple" csTypeId="urn:microsoft.com/office/officeart/2005/8/colors/colorful1#1" csCatId="colorful"/>
      <dgm:spPr/>
      <dgm:t>
        <a:bodyPr/>
        <a:lstStyle/>
        <a:p>
          <a:endParaRPr lang="en-US"/>
        </a:p>
      </dgm:t>
    </dgm:pt>
    <dgm:pt modelId="{528078D8-27F5-4F8D-B9A0-6AF903A657BA}">
      <dgm:prSet/>
      <dgm:spPr/>
      <dgm:t>
        <a:bodyPr/>
        <a:lstStyle/>
        <a:p>
          <a:r>
            <a:rPr lang="en-GB"/>
            <a:t>Azure Maps (distance API and routing)</a:t>
          </a:r>
          <a:endParaRPr lang="en-US"/>
        </a:p>
      </dgm:t>
    </dgm:pt>
    <dgm:pt modelId="{67A990B2-5489-491D-AD2F-E53806762596}" type="parTrans" cxnId="{7636CF87-8A31-437F-81B2-142B10ACB0F9}">
      <dgm:prSet/>
      <dgm:spPr/>
      <dgm:t>
        <a:bodyPr/>
        <a:lstStyle/>
        <a:p>
          <a:endParaRPr lang="en-US"/>
        </a:p>
      </dgm:t>
    </dgm:pt>
    <dgm:pt modelId="{29167320-9887-4405-A9FE-2D4F1CA700A0}" type="sibTrans" cxnId="{7636CF87-8A31-437F-81B2-142B10ACB0F9}">
      <dgm:prSet/>
      <dgm:spPr/>
      <dgm:t>
        <a:bodyPr/>
        <a:lstStyle/>
        <a:p>
          <a:endParaRPr lang="en-US"/>
        </a:p>
      </dgm:t>
    </dgm:pt>
    <dgm:pt modelId="{6C7A464D-2818-4C62-AEF5-8C36CC860981}">
      <dgm:prSet/>
      <dgm:spPr/>
      <dgm:t>
        <a:bodyPr/>
        <a:lstStyle/>
        <a:p>
          <a:r>
            <a:rPr lang="en-GB"/>
            <a:t>Azure Machine Learning (training modified K-NN)</a:t>
          </a:r>
          <a:endParaRPr lang="en-US"/>
        </a:p>
      </dgm:t>
    </dgm:pt>
    <dgm:pt modelId="{85B41414-1735-40D2-9D01-04F781C5782D}" type="parTrans" cxnId="{B33C126E-C289-4627-ACC8-7B5D47959D5A}">
      <dgm:prSet/>
      <dgm:spPr/>
      <dgm:t>
        <a:bodyPr/>
        <a:lstStyle/>
        <a:p>
          <a:endParaRPr lang="en-US"/>
        </a:p>
      </dgm:t>
    </dgm:pt>
    <dgm:pt modelId="{7F063D4C-FDC2-4CEC-8C1D-495EF79CC651}" type="sibTrans" cxnId="{B33C126E-C289-4627-ACC8-7B5D47959D5A}">
      <dgm:prSet/>
      <dgm:spPr/>
      <dgm:t>
        <a:bodyPr/>
        <a:lstStyle/>
        <a:p>
          <a:endParaRPr lang="en-US"/>
        </a:p>
      </dgm:t>
    </dgm:pt>
    <dgm:pt modelId="{5746524D-1189-42FF-8BCE-18261D80C4EA}">
      <dgm:prSet/>
      <dgm:spPr/>
      <dgm:t>
        <a:bodyPr/>
        <a:lstStyle/>
        <a:p>
          <a:r>
            <a:rPr lang="en-GB"/>
            <a:t>Azure Notebooks (prototyping and data analysis)</a:t>
          </a:r>
          <a:endParaRPr lang="en-US"/>
        </a:p>
      </dgm:t>
    </dgm:pt>
    <dgm:pt modelId="{A6608A9B-5889-4EC6-AF08-1219CA9C8845}" type="parTrans" cxnId="{6081C206-98F2-48E0-9025-073E51C6607F}">
      <dgm:prSet/>
      <dgm:spPr/>
      <dgm:t>
        <a:bodyPr/>
        <a:lstStyle/>
        <a:p>
          <a:endParaRPr lang="en-US"/>
        </a:p>
      </dgm:t>
    </dgm:pt>
    <dgm:pt modelId="{38AE9E4A-86A3-4EA8-83FB-1C67843CD8F6}" type="sibTrans" cxnId="{6081C206-98F2-48E0-9025-073E51C6607F}">
      <dgm:prSet/>
      <dgm:spPr/>
      <dgm:t>
        <a:bodyPr/>
        <a:lstStyle/>
        <a:p>
          <a:endParaRPr lang="en-US"/>
        </a:p>
      </dgm:t>
    </dgm:pt>
    <dgm:pt modelId="{4B59044D-76E1-4F9D-94E5-947C009E108E}">
      <dgm:prSet/>
      <dgm:spPr/>
      <dgm:t>
        <a:bodyPr/>
        <a:lstStyle/>
        <a:p>
          <a:r>
            <a:rPr lang="en-GB"/>
            <a:t>MapBox, Streamlit and Deck.gl for visualization</a:t>
          </a:r>
          <a:endParaRPr lang="en-US"/>
        </a:p>
      </dgm:t>
    </dgm:pt>
    <dgm:pt modelId="{A847B22B-EEED-4420-A1DE-8FB883E2CD91}" type="parTrans" cxnId="{FF313C81-BA57-4B3D-88DB-C1D653055D00}">
      <dgm:prSet/>
      <dgm:spPr/>
      <dgm:t>
        <a:bodyPr/>
        <a:lstStyle/>
        <a:p>
          <a:endParaRPr lang="en-US"/>
        </a:p>
      </dgm:t>
    </dgm:pt>
    <dgm:pt modelId="{3CE3122D-857C-4714-BD12-6C4059C7B2B7}" type="sibTrans" cxnId="{FF313C81-BA57-4B3D-88DB-C1D653055D00}">
      <dgm:prSet/>
      <dgm:spPr/>
      <dgm:t>
        <a:bodyPr/>
        <a:lstStyle/>
        <a:p>
          <a:endParaRPr lang="en-US"/>
        </a:p>
      </dgm:t>
    </dgm:pt>
    <dgm:pt modelId="{9E30FBF7-D381-45F0-9828-9525874F0DD4}">
      <dgm:prSet/>
      <dgm:spPr/>
      <dgm:t>
        <a:bodyPr/>
        <a:lstStyle/>
        <a:p>
          <a:r>
            <a:rPr lang="en-GB" dirty="0"/>
            <a:t>Heroku (Web-based deployment)</a:t>
          </a:r>
          <a:endParaRPr lang="en-US" dirty="0"/>
        </a:p>
      </dgm:t>
    </dgm:pt>
    <dgm:pt modelId="{A626D2A0-99E7-4171-9548-833B4E5EA9A2}" type="parTrans" cxnId="{567C219B-5153-4BD9-99C8-72F3C25D9126}">
      <dgm:prSet/>
      <dgm:spPr/>
      <dgm:t>
        <a:bodyPr/>
        <a:lstStyle/>
        <a:p>
          <a:endParaRPr lang="en-US"/>
        </a:p>
      </dgm:t>
    </dgm:pt>
    <dgm:pt modelId="{D18AE9ED-1757-47E0-8ADD-356333A67091}" type="sibTrans" cxnId="{567C219B-5153-4BD9-99C8-72F3C25D9126}">
      <dgm:prSet/>
      <dgm:spPr/>
      <dgm:t>
        <a:bodyPr/>
        <a:lstStyle/>
        <a:p>
          <a:endParaRPr lang="en-US"/>
        </a:p>
      </dgm:t>
    </dgm:pt>
    <dgm:pt modelId="{0D7FFCB5-E9D6-49D7-95CA-005E09157869}" type="pres">
      <dgm:prSet presAssocID="{7EEB6A21-7A4C-4B86-91AA-0A9D87EEED3B}" presName="outerComposite" presStyleCnt="0">
        <dgm:presLayoutVars>
          <dgm:chMax val="5"/>
          <dgm:dir/>
          <dgm:resizeHandles val="exact"/>
        </dgm:presLayoutVars>
      </dgm:prSet>
      <dgm:spPr/>
    </dgm:pt>
    <dgm:pt modelId="{03E60FC1-FE28-4A61-ADA4-92B35FDFC65B}" type="pres">
      <dgm:prSet presAssocID="{7EEB6A21-7A4C-4B86-91AA-0A9D87EEED3B}" presName="dummyMaxCanvas" presStyleCnt="0">
        <dgm:presLayoutVars/>
      </dgm:prSet>
      <dgm:spPr/>
    </dgm:pt>
    <dgm:pt modelId="{719C48DF-CF50-4D5D-8DB6-409E0133C359}" type="pres">
      <dgm:prSet presAssocID="{7EEB6A21-7A4C-4B86-91AA-0A9D87EEED3B}" presName="FiveNodes_1" presStyleLbl="node1" presStyleIdx="0" presStyleCnt="5">
        <dgm:presLayoutVars>
          <dgm:bulletEnabled val="1"/>
        </dgm:presLayoutVars>
      </dgm:prSet>
      <dgm:spPr/>
    </dgm:pt>
    <dgm:pt modelId="{136B607B-4957-4353-B7E8-7157498B60C6}" type="pres">
      <dgm:prSet presAssocID="{7EEB6A21-7A4C-4B86-91AA-0A9D87EEED3B}" presName="FiveNodes_2" presStyleLbl="node1" presStyleIdx="1" presStyleCnt="5">
        <dgm:presLayoutVars>
          <dgm:bulletEnabled val="1"/>
        </dgm:presLayoutVars>
      </dgm:prSet>
      <dgm:spPr/>
    </dgm:pt>
    <dgm:pt modelId="{B6B1E48F-DA51-4406-9ACE-D3C7FA4A749A}" type="pres">
      <dgm:prSet presAssocID="{7EEB6A21-7A4C-4B86-91AA-0A9D87EEED3B}" presName="FiveNodes_3" presStyleLbl="node1" presStyleIdx="2" presStyleCnt="5">
        <dgm:presLayoutVars>
          <dgm:bulletEnabled val="1"/>
        </dgm:presLayoutVars>
      </dgm:prSet>
      <dgm:spPr/>
    </dgm:pt>
    <dgm:pt modelId="{C4C83B2C-29C5-40DD-B6CE-AA34177EA1CA}" type="pres">
      <dgm:prSet presAssocID="{7EEB6A21-7A4C-4B86-91AA-0A9D87EEED3B}" presName="FiveNodes_4" presStyleLbl="node1" presStyleIdx="3" presStyleCnt="5">
        <dgm:presLayoutVars>
          <dgm:bulletEnabled val="1"/>
        </dgm:presLayoutVars>
      </dgm:prSet>
      <dgm:spPr/>
    </dgm:pt>
    <dgm:pt modelId="{C5F1A3AB-8D0B-4119-83FA-7AACE18178C5}" type="pres">
      <dgm:prSet presAssocID="{7EEB6A21-7A4C-4B86-91AA-0A9D87EEED3B}" presName="FiveNodes_5" presStyleLbl="node1" presStyleIdx="4" presStyleCnt="5">
        <dgm:presLayoutVars>
          <dgm:bulletEnabled val="1"/>
        </dgm:presLayoutVars>
      </dgm:prSet>
      <dgm:spPr/>
    </dgm:pt>
    <dgm:pt modelId="{F7007B4F-1438-4A50-90F4-D57F36637ED0}" type="pres">
      <dgm:prSet presAssocID="{7EEB6A21-7A4C-4B86-91AA-0A9D87EEED3B}" presName="FiveConn_1-2" presStyleLbl="fgAccFollowNode1" presStyleIdx="0" presStyleCnt="4">
        <dgm:presLayoutVars>
          <dgm:bulletEnabled val="1"/>
        </dgm:presLayoutVars>
      </dgm:prSet>
      <dgm:spPr/>
    </dgm:pt>
    <dgm:pt modelId="{2880E021-2084-4423-A6BB-1B9B4EBD7BA5}" type="pres">
      <dgm:prSet presAssocID="{7EEB6A21-7A4C-4B86-91AA-0A9D87EEED3B}" presName="FiveConn_2-3" presStyleLbl="fgAccFollowNode1" presStyleIdx="1" presStyleCnt="4">
        <dgm:presLayoutVars>
          <dgm:bulletEnabled val="1"/>
        </dgm:presLayoutVars>
      </dgm:prSet>
      <dgm:spPr/>
    </dgm:pt>
    <dgm:pt modelId="{7E7EE7CE-3138-4AA4-9563-5A4A00DC167C}" type="pres">
      <dgm:prSet presAssocID="{7EEB6A21-7A4C-4B86-91AA-0A9D87EEED3B}" presName="FiveConn_3-4" presStyleLbl="fgAccFollowNode1" presStyleIdx="2" presStyleCnt="4">
        <dgm:presLayoutVars>
          <dgm:bulletEnabled val="1"/>
        </dgm:presLayoutVars>
      </dgm:prSet>
      <dgm:spPr/>
    </dgm:pt>
    <dgm:pt modelId="{7178B74C-4F6D-46C8-9896-4646B5B1C849}" type="pres">
      <dgm:prSet presAssocID="{7EEB6A21-7A4C-4B86-91AA-0A9D87EEED3B}" presName="FiveConn_4-5" presStyleLbl="fgAccFollowNode1" presStyleIdx="3" presStyleCnt="4">
        <dgm:presLayoutVars>
          <dgm:bulletEnabled val="1"/>
        </dgm:presLayoutVars>
      </dgm:prSet>
      <dgm:spPr/>
    </dgm:pt>
    <dgm:pt modelId="{E0E13C63-0F96-41A0-9B4D-6573D1CDBC29}" type="pres">
      <dgm:prSet presAssocID="{7EEB6A21-7A4C-4B86-91AA-0A9D87EEED3B}" presName="FiveNodes_1_text" presStyleLbl="node1" presStyleIdx="4" presStyleCnt="5">
        <dgm:presLayoutVars>
          <dgm:bulletEnabled val="1"/>
        </dgm:presLayoutVars>
      </dgm:prSet>
      <dgm:spPr/>
    </dgm:pt>
    <dgm:pt modelId="{DAB5FE5F-29E8-4C39-A23B-B4DA9F63C7E7}" type="pres">
      <dgm:prSet presAssocID="{7EEB6A21-7A4C-4B86-91AA-0A9D87EEED3B}" presName="FiveNodes_2_text" presStyleLbl="node1" presStyleIdx="4" presStyleCnt="5">
        <dgm:presLayoutVars>
          <dgm:bulletEnabled val="1"/>
        </dgm:presLayoutVars>
      </dgm:prSet>
      <dgm:spPr/>
    </dgm:pt>
    <dgm:pt modelId="{8B533FC0-44E9-4278-8199-94AEA6CF86E7}" type="pres">
      <dgm:prSet presAssocID="{7EEB6A21-7A4C-4B86-91AA-0A9D87EEED3B}" presName="FiveNodes_3_text" presStyleLbl="node1" presStyleIdx="4" presStyleCnt="5">
        <dgm:presLayoutVars>
          <dgm:bulletEnabled val="1"/>
        </dgm:presLayoutVars>
      </dgm:prSet>
      <dgm:spPr/>
    </dgm:pt>
    <dgm:pt modelId="{5BD46D3C-16F2-4F7B-AD71-3B92C5B2B851}" type="pres">
      <dgm:prSet presAssocID="{7EEB6A21-7A4C-4B86-91AA-0A9D87EEED3B}" presName="FiveNodes_4_text" presStyleLbl="node1" presStyleIdx="4" presStyleCnt="5">
        <dgm:presLayoutVars>
          <dgm:bulletEnabled val="1"/>
        </dgm:presLayoutVars>
      </dgm:prSet>
      <dgm:spPr/>
    </dgm:pt>
    <dgm:pt modelId="{1C3E3035-66AB-452E-9210-9F03CEA66AD8}" type="pres">
      <dgm:prSet presAssocID="{7EEB6A21-7A4C-4B86-91AA-0A9D87EEED3B}" presName="FiveNodes_5_text" presStyleLbl="node1" presStyleIdx="4" presStyleCnt="5">
        <dgm:presLayoutVars>
          <dgm:bulletEnabled val="1"/>
        </dgm:presLayoutVars>
      </dgm:prSet>
      <dgm:spPr/>
    </dgm:pt>
  </dgm:ptLst>
  <dgm:cxnLst>
    <dgm:cxn modelId="{3214E002-0468-4439-BD2D-12BDE70F0908}" type="presOf" srcId="{4B59044D-76E1-4F9D-94E5-947C009E108E}" destId="{5BD46D3C-16F2-4F7B-AD71-3B92C5B2B851}" srcOrd="1" destOrd="0" presId="urn:microsoft.com/office/officeart/2005/8/layout/vProcess5"/>
    <dgm:cxn modelId="{6081C206-98F2-48E0-9025-073E51C6607F}" srcId="{7EEB6A21-7A4C-4B86-91AA-0A9D87EEED3B}" destId="{5746524D-1189-42FF-8BCE-18261D80C4EA}" srcOrd="2" destOrd="0" parTransId="{A6608A9B-5889-4EC6-AF08-1219CA9C8845}" sibTransId="{38AE9E4A-86A3-4EA8-83FB-1C67843CD8F6}"/>
    <dgm:cxn modelId="{6B8EFE1A-84A8-4C72-B9AE-3A52F710611D}" type="presOf" srcId="{528078D8-27F5-4F8D-B9A0-6AF903A657BA}" destId="{719C48DF-CF50-4D5D-8DB6-409E0133C359}" srcOrd="0" destOrd="0" presId="urn:microsoft.com/office/officeart/2005/8/layout/vProcess5"/>
    <dgm:cxn modelId="{8CA1871F-2ED5-41FB-BCA8-A4B00517065B}" type="presOf" srcId="{9E30FBF7-D381-45F0-9828-9525874F0DD4}" destId="{C5F1A3AB-8D0B-4119-83FA-7AACE18178C5}" srcOrd="0" destOrd="0" presId="urn:microsoft.com/office/officeart/2005/8/layout/vProcess5"/>
    <dgm:cxn modelId="{AC31883E-E9BA-4B58-9DAC-D993B20C632A}" type="presOf" srcId="{6C7A464D-2818-4C62-AEF5-8C36CC860981}" destId="{136B607B-4957-4353-B7E8-7157498B60C6}" srcOrd="0" destOrd="0" presId="urn:microsoft.com/office/officeart/2005/8/layout/vProcess5"/>
    <dgm:cxn modelId="{02FEF56D-4294-4DB7-8375-A01A7E90A11B}" type="presOf" srcId="{5746524D-1189-42FF-8BCE-18261D80C4EA}" destId="{8B533FC0-44E9-4278-8199-94AEA6CF86E7}" srcOrd="1" destOrd="0" presId="urn:microsoft.com/office/officeart/2005/8/layout/vProcess5"/>
    <dgm:cxn modelId="{B33C126E-C289-4627-ACC8-7B5D47959D5A}" srcId="{7EEB6A21-7A4C-4B86-91AA-0A9D87EEED3B}" destId="{6C7A464D-2818-4C62-AEF5-8C36CC860981}" srcOrd="1" destOrd="0" parTransId="{85B41414-1735-40D2-9D01-04F781C5782D}" sibTransId="{7F063D4C-FDC2-4CEC-8C1D-495EF79CC651}"/>
    <dgm:cxn modelId="{8B953081-6BD8-4535-A021-77D6058B1A8F}" type="presOf" srcId="{6C7A464D-2818-4C62-AEF5-8C36CC860981}" destId="{DAB5FE5F-29E8-4C39-A23B-B4DA9F63C7E7}" srcOrd="1" destOrd="0" presId="urn:microsoft.com/office/officeart/2005/8/layout/vProcess5"/>
    <dgm:cxn modelId="{FF313C81-BA57-4B3D-88DB-C1D653055D00}" srcId="{7EEB6A21-7A4C-4B86-91AA-0A9D87EEED3B}" destId="{4B59044D-76E1-4F9D-94E5-947C009E108E}" srcOrd="3" destOrd="0" parTransId="{A847B22B-EEED-4420-A1DE-8FB883E2CD91}" sibTransId="{3CE3122D-857C-4714-BD12-6C4059C7B2B7}"/>
    <dgm:cxn modelId="{C71A5B84-9C71-4A90-B004-27478503F0BF}" type="presOf" srcId="{9E30FBF7-D381-45F0-9828-9525874F0DD4}" destId="{1C3E3035-66AB-452E-9210-9F03CEA66AD8}" srcOrd="1" destOrd="0" presId="urn:microsoft.com/office/officeart/2005/8/layout/vProcess5"/>
    <dgm:cxn modelId="{7636CF87-8A31-437F-81B2-142B10ACB0F9}" srcId="{7EEB6A21-7A4C-4B86-91AA-0A9D87EEED3B}" destId="{528078D8-27F5-4F8D-B9A0-6AF903A657BA}" srcOrd="0" destOrd="0" parTransId="{67A990B2-5489-491D-AD2F-E53806762596}" sibTransId="{29167320-9887-4405-A9FE-2D4F1CA700A0}"/>
    <dgm:cxn modelId="{FD12B899-ECA8-4452-ABDD-F8CA0B43C5FB}" type="presOf" srcId="{3CE3122D-857C-4714-BD12-6C4059C7B2B7}" destId="{7178B74C-4F6D-46C8-9896-4646B5B1C849}" srcOrd="0" destOrd="0" presId="urn:microsoft.com/office/officeart/2005/8/layout/vProcess5"/>
    <dgm:cxn modelId="{567C219B-5153-4BD9-99C8-72F3C25D9126}" srcId="{7EEB6A21-7A4C-4B86-91AA-0A9D87EEED3B}" destId="{9E30FBF7-D381-45F0-9828-9525874F0DD4}" srcOrd="4" destOrd="0" parTransId="{A626D2A0-99E7-4171-9548-833B4E5EA9A2}" sibTransId="{D18AE9ED-1757-47E0-8ADD-356333A67091}"/>
    <dgm:cxn modelId="{1482D09B-DD90-4DC4-AB1C-B86AAA681A85}" type="presOf" srcId="{528078D8-27F5-4F8D-B9A0-6AF903A657BA}" destId="{E0E13C63-0F96-41A0-9B4D-6573D1CDBC29}" srcOrd="1" destOrd="0" presId="urn:microsoft.com/office/officeart/2005/8/layout/vProcess5"/>
    <dgm:cxn modelId="{1E3F28AD-34B9-4B62-A354-C8F27400BBF5}" type="presOf" srcId="{7F063D4C-FDC2-4CEC-8C1D-495EF79CC651}" destId="{2880E021-2084-4423-A6BB-1B9B4EBD7BA5}" srcOrd="0" destOrd="0" presId="urn:microsoft.com/office/officeart/2005/8/layout/vProcess5"/>
    <dgm:cxn modelId="{356045B1-D9CC-4133-BFBF-44965B7607ED}" type="presOf" srcId="{38AE9E4A-86A3-4EA8-83FB-1C67843CD8F6}" destId="{7E7EE7CE-3138-4AA4-9563-5A4A00DC167C}" srcOrd="0" destOrd="0" presId="urn:microsoft.com/office/officeart/2005/8/layout/vProcess5"/>
    <dgm:cxn modelId="{C9BE84B5-BB14-4EE5-973C-1948BC46EAD0}" type="presOf" srcId="{29167320-9887-4405-A9FE-2D4F1CA700A0}" destId="{F7007B4F-1438-4A50-90F4-D57F36637ED0}" srcOrd="0" destOrd="0" presId="urn:microsoft.com/office/officeart/2005/8/layout/vProcess5"/>
    <dgm:cxn modelId="{E92F2BD3-9096-4A6E-9AF4-EF9F987142D6}" type="presOf" srcId="{7EEB6A21-7A4C-4B86-91AA-0A9D87EEED3B}" destId="{0D7FFCB5-E9D6-49D7-95CA-005E09157869}" srcOrd="0" destOrd="0" presId="urn:microsoft.com/office/officeart/2005/8/layout/vProcess5"/>
    <dgm:cxn modelId="{51A5FAF5-E720-4457-BC4F-6B2BED63EEF8}" type="presOf" srcId="{4B59044D-76E1-4F9D-94E5-947C009E108E}" destId="{C4C83B2C-29C5-40DD-B6CE-AA34177EA1CA}" srcOrd="0" destOrd="0" presId="urn:microsoft.com/office/officeart/2005/8/layout/vProcess5"/>
    <dgm:cxn modelId="{4CDCC5FF-2EAC-44B2-A007-33363AB9F6C6}" type="presOf" srcId="{5746524D-1189-42FF-8BCE-18261D80C4EA}" destId="{B6B1E48F-DA51-4406-9ACE-D3C7FA4A749A}" srcOrd="0" destOrd="0" presId="urn:microsoft.com/office/officeart/2005/8/layout/vProcess5"/>
    <dgm:cxn modelId="{98B94F24-2405-4C73-9DC1-F22B309D0BFE}" type="presParOf" srcId="{0D7FFCB5-E9D6-49D7-95CA-005E09157869}" destId="{03E60FC1-FE28-4A61-ADA4-92B35FDFC65B}" srcOrd="0" destOrd="0" presId="urn:microsoft.com/office/officeart/2005/8/layout/vProcess5"/>
    <dgm:cxn modelId="{4136FC14-9928-4198-85F8-70A164B69054}" type="presParOf" srcId="{0D7FFCB5-E9D6-49D7-95CA-005E09157869}" destId="{719C48DF-CF50-4D5D-8DB6-409E0133C359}" srcOrd="1" destOrd="0" presId="urn:microsoft.com/office/officeart/2005/8/layout/vProcess5"/>
    <dgm:cxn modelId="{957CDC98-1B02-4EBE-915E-9A0C0220A7A2}" type="presParOf" srcId="{0D7FFCB5-E9D6-49D7-95CA-005E09157869}" destId="{136B607B-4957-4353-B7E8-7157498B60C6}" srcOrd="2" destOrd="0" presId="urn:microsoft.com/office/officeart/2005/8/layout/vProcess5"/>
    <dgm:cxn modelId="{DAAEB409-E3EC-4F46-A4F9-3049569D6C2C}" type="presParOf" srcId="{0D7FFCB5-E9D6-49D7-95CA-005E09157869}" destId="{B6B1E48F-DA51-4406-9ACE-D3C7FA4A749A}" srcOrd="3" destOrd="0" presId="urn:microsoft.com/office/officeart/2005/8/layout/vProcess5"/>
    <dgm:cxn modelId="{29C010D9-5800-41D3-A588-91EF74244141}" type="presParOf" srcId="{0D7FFCB5-E9D6-49D7-95CA-005E09157869}" destId="{C4C83B2C-29C5-40DD-B6CE-AA34177EA1CA}" srcOrd="4" destOrd="0" presId="urn:microsoft.com/office/officeart/2005/8/layout/vProcess5"/>
    <dgm:cxn modelId="{15494EA9-1BCA-4D32-97CC-61F0096A46A0}" type="presParOf" srcId="{0D7FFCB5-E9D6-49D7-95CA-005E09157869}" destId="{C5F1A3AB-8D0B-4119-83FA-7AACE18178C5}" srcOrd="5" destOrd="0" presId="urn:microsoft.com/office/officeart/2005/8/layout/vProcess5"/>
    <dgm:cxn modelId="{4E349C5F-A66D-4945-BD62-A9C98EEE2906}" type="presParOf" srcId="{0D7FFCB5-E9D6-49D7-95CA-005E09157869}" destId="{F7007B4F-1438-4A50-90F4-D57F36637ED0}" srcOrd="6" destOrd="0" presId="urn:microsoft.com/office/officeart/2005/8/layout/vProcess5"/>
    <dgm:cxn modelId="{5AC0B5E6-31EF-4412-8B60-D62E0EE369EF}" type="presParOf" srcId="{0D7FFCB5-E9D6-49D7-95CA-005E09157869}" destId="{2880E021-2084-4423-A6BB-1B9B4EBD7BA5}" srcOrd="7" destOrd="0" presId="urn:microsoft.com/office/officeart/2005/8/layout/vProcess5"/>
    <dgm:cxn modelId="{1C303A19-D1B7-4E6B-ADB3-7146CBF0DB04}" type="presParOf" srcId="{0D7FFCB5-E9D6-49D7-95CA-005E09157869}" destId="{7E7EE7CE-3138-4AA4-9563-5A4A00DC167C}" srcOrd="8" destOrd="0" presId="urn:microsoft.com/office/officeart/2005/8/layout/vProcess5"/>
    <dgm:cxn modelId="{BEE7B66F-B7C2-4961-802E-C3EE0D222019}" type="presParOf" srcId="{0D7FFCB5-E9D6-49D7-95CA-005E09157869}" destId="{7178B74C-4F6D-46C8-9896-4646B5B1C849}" srcOrd="9" destOrd="0" presId="urn:microsoft.com/office/officeart/2005/8/layout/vProcess5"/>
    <dgm:cxn modelId="{6ED1A6EE-3158-4C37-B26D-5D0390BDE994}" type="presParOf" srcId="{0D7FFCB5-E9D6-49D7-95CA-005E09157869}" destId="{E0E13C63-0F96-41A0-9B4D-6573D1CDBC29}" srcOrd="10" destOrd="0" presId="urn:microsoft.com/office/officeart/2005/8/layout/vProcess5"/>
    <dgm:cxn modelId="{9B64404B-6EDE-4100-A9F6-E307F7645D9D}" type="presParOf" srcId="{0D7FFCB5-E9D6-49D7-95CA-005E09157869}" destId="{DAB5FE5F-29E8-4C39-A23B-B4DA9F63C7E7}" srcOrd="11" destOrd="0" presId="urn:microsoft.com/office/officeart/2005/8/layout/vProcess5"/>
    <dgm:cxn modelId="{85876FB5-3C88-4EC5-A484-3810A4996BF3}" type="presParOf" srcId="{0D7FFCB5-E9D6-49D7-95CA-005E09157869}" destId="{8B533FC0-44E9-4278-8199-94AEA6CF86E7}" srcOrd="12" destOrd="0" presId="urn:microsoft.com/office/officeart/2005/8/layout/vProcess5"/>
    <dgm:cxn modelId="{C54C073B-7AFF-40F5-8727-E741365EFBA0}" type="presParOf" srcId="{0D7FFCB5-E9D6-49D7-95CA-005E09157869}" destId="{5BD46D3C-16F2-4F7B-AD71-3B92C5B2B851}" srcOrd="13" destOrd="0" presId="urn:microsoft.com/office/officeart/2005/8/layout/vProcess5"/>
    <dgm:cxn modelId="{F893742D-D941-42BA-BEED-B3CF709E7264}" type="presParOf" srcId="{0D7FFCB5-E9D6-49D7-95CA-005E09157869}" destId="{1C3E3035-66AB-452E-9210-9F03CEA66AD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C48DF-CF50-4D5D-8DB6-409E0133C359}">
      <dsp:nvSpPr>
        <dsp:cNvPr id="0" name=""/>
        <dsp:cNvSpPr/>
      </dsp:nvSpPr>
      <dsp:spPr>
        <a:xfrm>
          <a:off x="0" y="0"/>
          <a:ext cx="7744967" cy="67061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Azure Maps (distance API and routing)</a:t>
          </a:r>
          <a:endParaRPr lang="en-US" sz="2500" kern="1200"/>
        </a:p>
      </dsp:txBody>
      <dsp:txXfrm>
        <a:off x="19641" y="19641"/>
        <a:ext cx="6942866" cy="631328"/>
      </dsp:txXfrm>
    </dsp:sp>
    <dsp:sp modelId="{136B607B-4957-4353-B7E8-7157498B60C6}">
      <dsp:nvSpPr>
        <dsp:cNvPr id="0" name=""/>
        <dsp:cNvSpPr/>
      </dsp:nvSpPr>
      <dsp:spPr>
        <a:xfrm>
          <a:off x="578358" y="763750"/>
          <a:ext cx="7744967" cy="67061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Azure Machine Learning (training modified K-NN)</a:t>
          </a:r>
          <a:endParaRPr lang="en-US" sz="2500" kern="1200"/>
        </a:p>
      </dsp:txBody>
      <dsp:txXfrm>
        <a:off x="597999" y="783391"/>
        <a:ext cx="6691431" cy="631328"/>
      </dsp:txXfrm>
    </dsp:sp>
    <dsp:sp modelId="{B6B1E48F-DA51-4406-9ACE-D3C7FA4A749A}">
      <dsp:nvSpPr>
        <dsp:cNvPr id="0" name=""/>
        <dsp:cNvSpPr/>
      </dsp:nvSpPr>
      <dsp:spPr>
        <a:xfrm>
          <a:off x="1156716" y="1527500"/>
          <a:ext cx="7744967" cy="670610"/>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Azure Notebooks (prototyping and data analysis)</a:t>
          </a:r>
          <a:endParaRPr lang="en-US" sz="2500" kern="1200"/>
        </a:p>
      </dsp:txBody>
      <dsp:txXfrm>
        <a:off x="1176357" y="1547141"/>
        <a:ext cx="6691431" cy="631328"/>
      </dsp:txXfrm>
    </dsp:sp>
    <dsp:sp modelId="{C4C83B2C-29C5-40DD-B6CE-AA34177EA1CA}">
      <dsp:nvSpPr>
        <dsp:cNvPr id="0" name=""/>
        <dsp:cNvSpPr/>
      </dsp:nvSpPr>
      <dsp:spPr>
        <a:xfrm>
          <a:off x="1735073" y="2291251"/>
          <a:ext cx="7744967" cy="67061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MapBox, Streamlit and Deck.gl for visualization</a:t>
          </a:r>
          <a:endParaRPr lang="en-US" sz="2500" kern="1200"/>
        </a:p>
      </dsp:txBody>
      <dsp:txXfrm>
        <a:off x="1754714" y="2310892"/>
        <a:ext cx="6691431" cy="631328"/>
      </dsp:txXfrm>
    </dsp:sp>
    <dsp:sp modelId="{C5F1A3AB-8D0B-4119-83FA-7AACE18178C5}">
      <dsp:nvSpPr>
        <dsp:cNvPr id="0" name=""/>
        <dsp:cNvSpPr/>
      </dsp:nvSpPr>
      <dsp:spPr>
        <a:xfrm>
          <a:off x="2313432" y="3055001"/>
          <a:ext cx="7744967" cy="67061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Heroku (Web-based deployment)</a:t>
          </a:r>
          <a:endParaRPr lang="en-US" sz="2500" kern="1200" dirty="0"/>
        </a:p>
      </dsp:txBody>
      <dsp:txXfrm>
        <a:off x="2333073" y="3074642"/>
        <a:ext cx="6691431" cy="631328"/>
      </dsp:txXfrm>
    </dsp:sp>
    <dsp:sp modelId="{F7007B4F-1438-4A50-90F4-D57F36637ED0}">
      <dsp:nvSpPr>
        <dsp:cNvPr id="0" name=""/>
        <dsp:cNvSpPr/>
      </dsp:nvSpPr>
      <dsp:spPr>
        <a:xfrm>
          <a:off x="7309071" y="489917"/>
          <a:ext cx="435896" cy="4358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407148" y="489917"/>
        <a:ext cx="239742" cy="328012"/>
      </dsp:txXfrm>
    </dsp:sp>
    <dsp:sp modelId="{2880E021-2084-4423-A6BB-1B9B4EBD7BA5}">
      <dsp:nvSpPr>
        <dsp:cNvPr id="0" name=""/>
        <dsp:cNvSpPr/>
      </dsp:nvSpPr>
      <dsp:spPr>
        <a:xfrm>
          <a:off x="7887429" y="1253668"/>
          <a:ext cx="435896" cy="43589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985506" y="1253668"/>
        <a:ext cx="239742" cy="328012"/>
      </dsp:txXfrm>
    </dsp:sp>
    <dsp:sp modelId="{7E7EE7CE-3138-4AA4-9563-5A4A00DC167C}">
      <dsp:nvSpPr>
        <dsp:cNvPr id="0" name=""/>
        <dsp:cNvSpPr/>
      </dsp:nvSpPr>
      <dsp:spPr>
        <a:xfrm>
          <a:off x="8465787" y="2006242"/>
          <a:ext cx="435896" cy="435896"/>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563864" y="2006242"/>
        <a:ext cx="239742" cy="328012"/>
      </dsp:txXfrm>
    </dsp:sp>
    <dsp:sp modelId="{7178B74C-4F6D-46C8-9896-4646B5B1C849}">
      <dsp:nvSpPr>
        <dsp:cNvPr id="0" name=""/>
        <dsp:cNvSpPr/>
      </dsp:nvSpPr>
      <dsp:spPr>
        <a:xfrm>
          <a:off x="9044145" y="2777443"/>
          <a:ext cx="435896" cy="43589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142222" y="2777443"/>
        <a:ext cx="239742" cy="3280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9/4/2021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2432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95091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79982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2345051-2045-45DA-935E-2E3CA1A69ADC}" type="datetimeFigureOut">
              <a:rPr lang="en-US" smtClean="0"/>
              <a:pPr/>
              <a:t>9/4/2021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7CD31F4-64FA-4BA0-9498-67783267A8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345051-2045-45DA-935E-2E3CA1A69ADC}"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2345051-2045-45DA-935E-2E3CA1A69ADC}" type="datetimeFigureOut">
              <a:rPr lang="en-US" smtClean="0"/>
              <a:pPr/>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2345051-2045-45DA-935E-2E3CA1A69ADC}" type="datetimeFigureOut">
              <a:rPr lang="en-US" smtClean="0"/>
              <a:pPr/>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2345051-2045-45DA-935E-2E3CA1A69ADC}" type="datetimeFigureOut">
              <a:rPr lang="en-US" smtClean="0"/>
              <a:pPr/>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pPr/>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2345051-2045-45DA-935E-2E3CA1A69ADC}" type="datetimeFigureOut">
              <a:rPr lang="en-US" smtClean="0"/>
              <a:pPr/>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10428646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pPr/>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A7CD31F4-64FA-4BA0-9498-67783267A8C8}"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345051-2045-45DA-935E-2E3CA1A69ADC}"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345051-2045-45DA-935E-2E3CA1A69ADC}"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9/4/2021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05098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78358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pPr/>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81984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56771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86167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9/4/2021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155064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8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pPr/>
              <a:t>9/4/2021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3841849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1" r:id="rId5"/>
    <p:sldLayoutId id="2147483706" r:id="rId6"/>
    <p:sldLayoutId id="2147483707" r:id="rId7"/>
    <p:sldLayoutId id="2147483708" r:id="rId8"/>
    <p:sldLayoutId id="2147483709" r:id="rId9"/>
    <p:sldLayoutId id="2147483710" r:id="rId10"/>
    <p:sldLayoutId id="2147483712"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2345051-2045-45DA-935E-2E3CA1A69ADC}" type="datetimeFigureOut">
              <a:rPr lang="en-US" smtClean="0"/>
              <a:pPr/>
              <a:t>9/4/2021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CD31F4-64FA-4BA0-9498-67783267A8C8}"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NUL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E31B-98BF-408B-A1D6-5C2968845904}"/>
              </a:ext>
            </a:extLst>
          </p:cNvPr>
          <p:cNvSpPr>
            <a:spLocks noGrp="1"/>
          </p:cNvSpPr>
          <p:nvPr>
            <p:ph type="title"/>
          </p:nvPr>
        </p:nvSpPr>
        <p:spPr>
          <a:xfrm>
            <a:off x="1629156" y="2275166"/>
            <a:ext cx="8933688" cy="1411010"/>
          </a:xfrm>
        </p:spPr>
        <p:txBody>
          <a:bodyPr/>
          <a:lstStyle/>
          <a:p>
            <a:r>
              <a:rPr lang="en-US" dirty="0"/>
              <a:t>Team Name Growth</a:t>
            </a:r>
            <a:endParaRPr lang="en-IN" dirty="0"/>
          </a:p>
        </p:txBody>
      </p:sp>
      <p:sp>
        <p:nvSpPr>
          <p:cNvPr id="3" name="Text Placeholder 2">
            <a:extLst>
              <a:ext uri="{FF2B5EF4-FFF2-40B4-BE49-F238E27FC236}">
                <a16:creationId xmlns:a16="http://schemas.microsoft.com/office/drawing/2014/main" id="{CE1167F2-0EAA-48F2-89CC-9E5A29805682}"/>
              </a:ext>
            </a:extLst>
          </p:cNvPr>
          <p:cNvSpPr>
            <a:spLocks noGrp="1"/>
          </p:cNvSpPr>
          <p:nvPr>
            <p:ph type="body" idx="1"/>
          </p:nvPr>
        </p:nvSpPr>
        <p:spPr>
          <a:xfrm>
            <a:off x="1629156" y="3429000"/>
            <a:ext cx="8939784" cy="1710262"/>
          </a:xfrm>
        </p:spPr>
        <p:txBody>
          <a:bodyPr>
            <a:noAutofit/>
          </a:bodyPr>
          <a:lstStyle/>
          <a:p>
            <a:r>
              <a:rPr lang="en-US" sz="900" dirty="0"/>
              <a:t>Designed and </a:t>
            </a:r>
            <a:r>
              <a:rPr lang="en-US" sz="900" dirty="0" err="1"/>
              <a:t>Devloped</a:t>
            </a:r>
            <a:r>
              <a:rPr lang="en-US" sz="900" dirty="0"/>
              <a:t> By</a:t>
            </a:r>
          </a:p>
          <a:p>
            <a:pPr algn="l"/>
            <a:r>
              <a:rPr lang="en-IN" sz="900" b="1" i="0" dirty="0">
                <a:solidFill>
                  <a:srgbClr val="122E46"/>
                </a:solidFill>
                <a:effectLst/>
                <a:latin typeface="Quicksand"/>
              </a:rPr>
              <a:t>                                                                                                                                                                                                                                                                                        Himanshu </a:t>
            </a:r>
            <a:r>
              <a:rPr lang="en-IN" sz="900" b="1" i="0" dirty="0" err="1">
                <a:solidFill>
                  <a:srgbClr val="122E46"/>
                </a:solidFill>
                <a:effectLst/>
                <a:latin typeface="Quicksand"/>
              </a:rPr>
              <a:t>priyadarshi</a:t>
            </a:r>
            <a:endParaRPr lang="en-IN" sz="900" b="1" i="0" dirty="0">
              <a:solidFill>
                <a:srgbClr val="122E46"/>
              </a:solidFill>
              <a:effectLst/>
              <a:latin typeface="Quicksand"/>
            </a:endParaRPr>
          </a:p>
          <a:p>
            <a:pPr algn="l"/>
            <a:r>
              <a:rPr lang="en-IN" sz="900" b="1" i="0" dirty="0">
                <a:solidFill>
                  <a:srgbClr val="122E46"/>
                </a:solidFill>
                <a:effectLst/>
                <a:latin typeface="Quicksand"/>
              </a:rPr>
              <a:t>                                                                                                                                                                                                                                                                                         KRUTARTH THAKKAR</a:t>
            </a:r>
          </a:p>
          <a:p>
            <a:pPr algn="l"/>
            <a:r>
              <a:rPr lang="en-IN" sz="900" b="1" i="0" dirty="0">
                <a:solidFill>
                  <a:srgbClr val="122E46"/>
                </a:solidFill>
                <a:effectLst/>
                <a:latin typeface="Quicksand"/>
              </a:rPr>
              <a:t>                                                                                                                                                                                                                                                                                        Fahad Umar</a:t>
            </a:r>
          </a:p>
          <a:p>
            <a:pPr algn="l"/>
            <a:r>
              <a:rPr lang="en-IN" sz="900" b="1" i="0" dirty="0">
                <a:solidFill>
                  <a:srgbClr val="122E46"/>
                </a:solidFill>
                <a:effectLst/>
                <a:latin typeface="Quicksand"/>
              </a:rPr>
              <a:t>                                                                                                                                                                                                                                                                                     Mohammed </a:t>
            </a:r>
            <a:r>
              <a:rPr lang="en-IN" sz="900" b="1" i="0" dirty="0" err="1">
                <a:solidFill>
                  <a:srgbClr val="122E46"/>
                </a:solidFill>
                <a:effectLst/>
                <a:latin typeface="Quicksand"/>
              </a:rPr>
              <a:t>Mushahid</a:t>
            </a:r>
            <a:r>
              <a:rPr lang="en-IN" sz="900" b="1" i="0" dirty="0">
                <a:solidFill>
                  <a:srgbClr val="122E46"/>
                </a:solidFill>
                <a:effectLst/>
                <a:latin typeface="Quicksand"/>
              </a:rPr>
              <a:t> Qureshi </a:t>
            </a:r>
          </a:p>
          <a:p>
            <a:pPr algn="l"/>
            <a:r>
              <a:rPr lang="en-IN" sz="900" b="1" dirty="0">
                <a:solidFill>
                  <a:srgbClr val="122E46"/>
                </a:solidFill>
                <a:latin typeface="Quicksand"/>
              </a:rPr>
              <a:t>                                                                                                                                                                                                                                                                                      Kiran kumar</a:t>
            </a:r>
            <a:endParaRPr lang="en-IN" sz="900" b="1" i="0" dirty="0">
              <a:solidFill>
                <a:srgbClr val="122E46"/>
              </a:solidFill>
              <a:effectLst/>
              <a:latin typeface="Quicksand"/>
            </a:endParaRPr>
          </a:p>
          <a:p>
            <a:pPr algn="l"/>
            <a:endParaRPr lang="en-IN" sz="900" b="1" i="0" dirty="0">
              <a:solidFill>
                <a:srgbClr val="122E46"/>
              </a:solidFill>
              <a:effectLst/>
              <a:latin typeface="Quicksand"/>
            </a:endParaRPr>
          </a:p>
          <a:p>
            <a:br>
              <a:rPr lang="en-IN" sz="900" dirty="0"/>
            </a:br>
            <a:br>
              <a:rPr lang="en-IN" sz="900" dirty="0"/>
            </a:br>
            <a:endParaRPr lang="en-IN" sz="900" b="1" i="0" dirty="0">
              <a:solidFill>
                <a:srgbClr val="122E46"/>
              </a:solidFill>
              <a:effectLst/>
              <a:latin typeface="Quicksand"/>
            </a:endParaRPr>
          </a:p>
          <a:p>
            <a:br>
              <a:rPr lang="en-IN" sz="900" dirty="0"/>
            </a:br>
            <a:endParaRPr lang="en-IN" sz="900" dirty="0"/>
          </a:p>
        </p:txBody>
      </p:sp>
    </p:spTree>
    <p:extLst>
      <p:ext uri="{BB962C8B-B14F-4D97-AF65-F5344CB8AC3E}">
        <p14:creationId xmlns:p14="http://schemas.microsoft.com/office/powerpoint/2010/main" val="2743306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5" name="Rectangle 14">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1">
            <a:extLst>
              <a:ext uri="{FF2B5EF4-FFF2-40B4-BE49-F238E27FC236}">
                <a16:creationId xmlns:a16="http://schemas.microsoft.com/office/drawing/2014/main" id="{5E0D0E5A-6E97-46A9-AF74-EAEA1E04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9417" y="6756322"/>
            <a:ext cx="5657849" cy="101678"/>
          </a:xfrm>
          <a:custGeom>
            <a:avLst/>
            <a:gdLst>
              <a:gd name="connsiteX0" fmla="*/ 0 w 2374107"/>
              <a:gd name="connsiteY0" fmla="*/ 0 h 45719"/>
              <a:gd name="connsiteX1" fmla="*/ 2374107 w 2374107"/>
              <a:gd name="connsiteY1" fmla="*/ 0 h 45719"/>
              <a:gd name="connsiteX2" fmla="*/ 2374107 w 2374107"/>
              <a:gd name="connsiteY2" fmla="*/ 45719 h 45719"/>
              <a:gd name="connsiteX3" fmla="*/ 0 w 2374107"/>
              <a:gd name="connsiteY3" fmla="*/ 45719 h 45719"/>
              <a:gd name="connsiteX4" fmla="*/ 0 w 2374107"/>
              <a:gd name="connsiteY4" fmla="*/ 0 h 45719"/>
              <a:gd name="connsiteX0" fmla="*/ 0 w 2430067"/>
              <a:gd name="connsiteY0" fmla="*/ 0 h 64769"/>
              <a:gd name="connsiteX1" fmla="*/ 2430067 w 2430067"/>
              <a:gd name="connsiteY1" fmla="*/ 19050 h 64769"/>
              <a:gd name="connsiteX2" fmla="*/ 2430067 w 2430067"/>
              <a:gd name="connsiteY2" fmla="*/ 64769 h 64769"/>
              <a:gd name="connsiteX3" fmla="*/ 55960 w 2430067"/>
              <a:gd name="connsiteY3" fmla="*/ 64769 h 64769"/>
              <a:gd name="connsiteX4" fmla="*/ 0 w 2430067"/>
              <a:gd name="connsiteY4" fmla="*/ 0 h 64769"/>
              <a:gd name="connsiteX0" fmla="*/ 0 w 2431088"/>
              <a:gd name="connsiteY0" fmla="*/ 0 h 94534"/>
              <a:gd name="connsiteX1" fmla="*/ 2431088 w 2431088"/>
              <a:gd name="connsiteY1" fmla="*/ 48815 h 94534"/>
              <a:gd name="connsiteX2" fmla="*/ 2431088 w 2431088"/>
              <a:gd name="connsiteY2" fmla="*/ 94534 h 94534"/>
              <a:gd name="connsiteX3" fmla="*/ 56981 w 2431088"/>
              <a:gd name="connsiteY3" fmla="*/ 94534 h 94534"/>
              <a:gd name="connsiteX4" fmla="*/ 0 w 2431088"/>
              <a:gd name="connsiteY4" fmla="*/ 0 h 94534"/>
              <a:gd name="connsiteX0" fmla="*/ 0 w 2425473"/>
              <a:gd name="connsiteY0" fmla="*/ 0 h 101678"/>
              <a:gd name="connsiteX1" fmla="*/ 2425473 w 2425473"/>
              <a:gd name="connsiteY1" fmla="*/ 55959 h 101678"/>
              <a:gd name="connsiteX2" fmla="*/ 2425473 w 2425473"/>
              <a:gd name="connsiteY2" fmla="*/ 101678 h 101678"/>
              <a:gd name="connsiteX3" fmla="*/ 51366 w 2425473"/>
              <a:gd name="connsiteY3" fmla="*/ 101678 h 101678"/>
              <a:gd name="connsiteX4" fmla="*/ 0 w 2425473"/>
              <a:gd name="connsiteY4" fmla="*/ 0 h 101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473" h="101678">
                <a:moveTo>
                  <a:pt x="0" y="0"/>
                </a:moveTo>
                <a:lnTo>
                  <a:pt x="2425473" y="55959"/>
                </a:lnTo>
                <a:lnTo>
                  <a:pt x="2425473" y="101678"/>
                </a:lnTo>
                <a:lnTo>
                  <a:pt x="51366" y="10167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2">
            <a:extLst>
              <a:ext uri="{FF2B5EF4-FFF2-40B4-BE49-F238E27FC236}">
                <a16:creationId xmlns:a16="http://schemas.microsoft.com/office/drawing/2014/main" id="{E197A7FD-CD8D-4609-AE35-64C89063E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8697" y="6809135"/>
            <a:ext cx="160496" cy="48864"/>
          </a:xfrm>
          <a:custGeom>
            <a:avLst/>
            <a:gdLst>
              <a:gd name="connsiteX0" fmla="*/ 0 w 91440"/>
              <a:gd name="connsiteY0" fmla="*/ 0 h 27432"/>
              <a:gd name="connsiteX1" fmla="*/ 91440 w 91440"/>
              <a:gd name="connsiteY1" fmla="*/ 0 h 27432"/>
              <a:gd name="connsiteX2" fmla="*/ 91440 w 91440"/>
              <a:gd name="connsiteY2" fmla="*/ 27432 h 27432"/>
              <a:gd name="connsiteX3" fmla="*/ 0 w 91440"/>
              <a:gd name="connsiteY3" fmla="*/ 27432 h 27432"/>
              <a:gd name="connsiteX4" fmla="*/ 0 w 91440"/>
              <a:gd name="connsiteY4" fmla="*/ 0 h 27432"/>
              <a:gd name="connsiteX0" fmla="*/ 0 w 128350"/>
              <a:gd name="connsiteY0" fmla="*/ 0 h 36957"/>
              <a:gd name="connsiteX1" fmla="*/ 128350 w 128350"/>
              <a:gd name="connsiteY1" fmla="*/ 9525 h 36957"/>
              <a:gd name="connsiteX2" fmla="*/ 128350 w 128350"/>
              <a:gd name="connsiteY2" fmla="*/ 36957 h 36957"/>
              <a:gd name="connsiteX3" fmla="*/ 36910 w 128350"/>
              <a:gd name="connsiteY3" fmla="*/ 36957 h 36957"/>
              <a:gd name="connsiteX4" fmla="*/ 0 w 128350"/>
              <a:gd name="connsiteY4" fmla="*/ 0 h 36957"/>
              <a:gd name="connsiteX0" fmla="*/ 0 w 128350"/>
              <a:gd name="connsiteY0" fmla="*/ 0 h 36957"/>
              <a:gd name="connsiteX1" fmla="*/ 83106 w 128350"/>
              <a:gd name="connsiteY1" fmla="*/ 11906 h 36957"/>
              <a:gd name="connsiteX2" fmla="*/ 128350 w 128350"/>
              <a:gd name="connsiteY2" fmla="*/ 36957 h 36957"/>
              <a:gd name="connsiteX3" fmla="*/ 36910 w 128350"/>
              <a:gd name="connsiteY3" fmla="*/ 36957 h 36957"/>
              <a:gd name="connsiteX4" fmla="*/ 0 w 128350"/>
              <a:gd name="connsiteY4" fmla="*/ 0 h 36957"/>
              <a:gd name="connsiteX0" fmla="*/ 0 w 162878"/>
              <a:gd name="connsiteY0" fmla="*/ 0 h 44101"/>
              <a:gd name="connsiteX1" fmla="*/ 117634 w 162878"/>
              <a:gd name="connsiteY1" fmla="*/ 19050 h 44101"/>
              <a:gd name="connsiteX2" fmla="*/ 162878 w 162878"/>
              <a:gd name="connsiteY2" fmla="*/ 44101 h 44101"/>
              <a:gd name="connsiteX3" fmla="*/ 71438 w 162878"/>
              <a:gd name="connsiteY3" fmla="*/ 44101 h 44101"/>
              <a:gd name="connsiteX4" fmla="*/ 0 w 162878"/>
              <a:gd name="connsiteY4" fmla="*/ 0 h 44101"/>
              <a:gd name="connsiteX0" fmla="*/ 0 w 160496"/>
              <a:gd name="connsiteY0" fmla="*/ 0 h 48864"/>
              <a:gd name="connsiteX1" fmla="*/ 115252 w 160496"/>
              <a:gd name="connsiteY1" fmla="*/ 23813 h 48864"/>
              <a:gd name="connsiteX2" fmla="*/ 160496 w 160496"/>
              <a:gd name="connsiteY2" fmla="*/ 48864 h 48864"/>
              <a:gd name="connsiteX3" fmla="*/ 69056 w 160496"/>
              <a:gd name="connsiteY3" fmla="*/ 48864 h 48864"/>
              <a:gd name="connsiteX4" fmla="*/ 0 w 160496"/>
              <a:gd name="connsiteY4" fmla="*/ 0 h 48864"/>
              <a:gd name="connsiteX0" fmla="*/ 0 w 160496"/>
              <a:gd name="connsiteY0" fmla="*/ 0 h 48864"/>
              <a:gd name="connsiteX1" fmla="*/ 115252 w 160496"/>
              <a:gd name="connsiteY1" fmla="*/ 23813 h 48864"/>
              <a:gd name="connsiteX2" fmla="*/ 160496 w 160496"/>
              <a:gd name="connsiteY2" fmla="*/ 48864 h 48864"/>
              <a:gd name="connsiteX3" fmla="*/ 61912 w 160496"/>
              <a:gd name="connsiteY3" fmla="*/ 48864 h 48864"/>
              <a:gd name="connsiteX4" fmla="*/ 0 w 160496"/>
              <a:gd name="connsiteY4" fmla="*/ 0 h 48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96" h="48864">
                <a:moveTo>
                  <a:pt x="0" y="0"/>
                </a:moveTo>
                <a:lnTo>
                  <a:pt x="115252" y="23813"/>
                </a:lnTo>
                <a:lnTo>
                  <a:pt x="160496" y="48864"/>
                </a:lnTo>
                <a:lnTo>
                  <a:pt x="61912" y="48864"/>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rgbClr val="46B195"/>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4FD51D86-C809-448F-B9C9-7E8E02682E37}"/>
              </a:ext>
            </a:extLst>
          </p:cNvPr>
          <p:cNvSpPr txBox="1"/>
          <p:nvPr/>
        </p:nvSpPr>
        <p:spPr>
          <a:xfrm>
            <a:off x="2558716" y="955309"/>
            <a:ext cx="7074568" cy="28989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85000" lnSpcReduction="20000"/>
          </a:bodyPr>
          <a:lstStyle/>
          <a:p>
            <a:pPr algn="ctr">
              <a:lnSpc>
                <a:spcPct val="90000"/>
              </a:lnSpc>
              <a:spcBef>
                <a:spcPct val="0"/>
              </a:spcBef>
              <a:spcAft>
                <a:spcPts val="600"/>
              </a:spcAft>
            </a:pPr>
            <a:r>
              <a:rPr lang="en-US" sz="4800" dirty="0">
                <a:solidFill>
                  <a:schemeClr val="bg1"/>
                </a:solidFill>
                <a:latin typeface="Segue"/>
                <a:ea typeface="+mj-ea"/>
                <a:cs typeface="+mj-cs"/>
              </a:rPr>
              <a:t>The modified K-means clustering algorithm is biased towards frugality because the problem statement had minimal time constraints.</a:t>
            </a:r>
          </a:p>
        </p:txBody>
      </p:sp>
      <p:sp>
        <p:nvSpPr>
          <p:cNvPr id="23" name="Rectangle 6">
            <a:extLst>
              <a:ext uri="{FF2B5EF4-FFF2-40B4-BE49-F238E27FC236}">
                <a16:creationId xmlns:a16="http://schemas.microsoft.com/office/drawing/2014/main" id="{C0B64B74-19BE-47D9-8BB8-7081BF0E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42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3" name="Rectangle 3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5" name="Rectangle 3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3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8" name="Straight Connector 3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cstate="print">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0" name="Rectangle 4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5EF884B6-A1ED-412D-B46B-FA72980C9E6A}"/>
              </a:ext>
            </a:extLst>
          </p:cNvPr>
          <p:cNvSpPr>
            <a:spLocks noGrp="1"/>
          </p:cNvSpPr>
          <p:nvPr>
            <p:ph type="title"/>
          </p:nvPr>
        </p:nvSpPr>
        <p:spPr>
          <a:xfrm>
            <a:off x="923118" y="1408955"/>
            <a:ext cx="3597406" cy="4635567"/>
          </a:xfrm>
        </p:spPr>
        <p:txBody>
          <a:bodyPr vert="horz" lIns="91440" tIns="45720" rIns="91440" bIns="45720" rtlCol="0" anchor="ctr">
            <a:normAutofit/>
          </a:bodyPr>
          <a:lstStyle/>
          <a:p>
            <a:r>
              <a:rPr lang="en-US" sz="2300" dirty="0">
                <a:solidFill>
                  <a:schemeClr val="bg1"/>
                </a:solidFill>
              </a:rPr>
              <a:t>However, we found our strategy to be most performant </a:t>
            </a:r>
            <a:r>
              <a:rPr lang="en-US" sz="2300">
                <a:solidFill>
                  <a:schemeClr val="bg1"/>
                </a:solidFill>
              </a:rPr>
              <a:t>when scaled to large datapoints. One </a:t>
            </a:r>
            <a:r>
              <a:rPr lang="en-US" sz="2300" dirty="0">
                <a:solidFill>
                  <a:schemeClr val="bg1"/>
                </a:solidFill>
              </a:rPr>
              <a:t>of the primary reasons is the relative simplicity and the speed of execution, which </a:t>
            </a:r>
            <a:r>
              <a:rPr lang="en-US" sz="2300">
                <a:solidFill>
                  <a:schemeClr val="bg1"/>
                </a:solidFill>
              </a:rPr>
              <a:t>allows greater flexibility during the implementation.</a:t>
            </a:r>
          </a:p>
        </p:txBody>
      </p:sp>
      <p:sp>
        <p:nvSpPr>
          <p:cNvPr id="52" name="Rectangle 51">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53">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4" descr="A close up of a map&#10;&#10;Description generated with very high confidence">
            <a:extLst>
              <a:ext uri="{FF2B5EF4-FFF2-40B4-BE49-F238E27FC236}">
                <a16:creationId xmlns:a16="http://schemas.microsoft.com/office/drawing/2014/main" id="{FFA9F605-5461-4A22-BA0F-B02FE5EE0D61}"/>
              </a:ext>
            </a:extLst>
          </p:cNvPr>
          <p:cNvPicPr>
            <a:picLocks noChangeAspect="1"/>
          </p:cNvPicPr>
          <p:nvPr/>
        </p:nvPicPr>
        <p:blipFill>
          <a:blip r:embed="rId3" cstate="print"/>
          <a:stretch>
            <a:fillRect/>
          </a:stretch>
        </p:blipFill>
        <p:spPr>
          <a:xfrm>
            <a:off x="5346570" y="1714069"/>
            <a:ext cx="6202238" cy="3426736"/>
          </a:xfrm>
          <a:prstGeom prst="rect">
            <a:avLst/>
          </a:prstGeom>
        </p:spPr>
      </p:pic>
    </p:spTree>
    <p:extLst>
      <p:ext uri="{BB962C8B-B14F-4D97-AF65-F5344CB8AC3E}">
        <p14:creationId xmlns:p14="http://schemas.microsoft.com/office/powerpoint/2010/main" val="375520532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2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CF805534-AAAB-4DBC-8E9B-3C2B625C22A6}"/>
              </a:ext>
            </a:extLst>
          </p:cNvPr>
          <p:cNvSpPr>
            <a:spLocks noGrp="1"/>
          </p:cNvSpPr>
          <p:nvPr>
            <p:ph type="title"/>
          </p:nvPr>
        </p:nvSpPr>
        <p:spPr>
          <a:xfrm>
            <a:off x="1066800" y="642594"/>
            <a:ext cx="10058400" cy="1371600"/>
          </a:xfrm>
        </p:spPr>
        <p:txBody>
          <a:bodyPr>
            <a:normAutofit/>
          </a:bodyPr>
          <a:lstStyle/>
          <a:p>
            <a:pPr algn="ctr"/>
            <a:r>
              <a:rPr lang="en-GB"/>
              <a:t>Primary tools</a:t>
            </a:r>
          </a:p>
        </p:txBody>
      </p:sp>
      <p:graphicFrame>
        <p:nvGraphicFramePr>
          <p:cNvPr id="18" name="Text Placeholder 2">
            <a:extLst>
              <a:ext uri="{FF2B5EF4-FFF2-40B4-BE49-F238E27FC236}">
                <a16:creationId xmlns:a16="http://schemas.microsoft.com/office/drawing/2014/main" id="{E3A92FE3-5AAB-4647-B37B-3352201E3F5A}"/>
              </a:ext>
            </a:extLst>
          </p:cNvPr>
          <p:cNvGraphicFramePr>
            <a:graphicFrameLocks noGrp="1"/>
          </p:cNvGraphicFramePr>
          <p:nvPr>
            <p:ph idx="1"/>
            <p:extLst>
              <p:ext uri="{D42A27DB-BD31-4B8C-83A1-F6EECF244321}">
                <p14:modId xmlns:p14="http://schemas.microsoft.com/office/powerpoint/2010/main" val="45044146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6137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A927C3B-99B6-4CC8-9B17-E037F8499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6350" cap="sq" cmpd="sng" algn="ctr">
            <a:noFill/>
            <a:prstDash val="solid"/>
            <a:miter lim="800000"/>
          </a:ln>
          <a:effectLst/>
        </p:spPr>
      </p:sp>
      <p:sp>
        <p:nvSpPr>
          <p:cNvPr id="23" name="Rectangle 22">
            <a:extLst>
              <a:ext uri="{FF2B5EF4-FFF2-40B4-BE49-F238E27FC236}">
                <a16:creationId xmlns:a16="http://schemas.microsoft.com/office/drawing/2014/main" id="{1C1D606D-4DA3-4806-8F40-02982F4AD0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2" y="643464"/>
            <a:ext cx="10905291" cy="5571072"/>
          </a:xfrm>
          <a:prstGeom prst="rect">
            <a:avLst/>
          </a:prstGeom>
          <a:solidFill>
            <a:srgbClr val="FFFFFF"/>
          </a:solidFill>
          <a:ln w="9525" cap="flat" cmpd="sng" algn="ctr">
            <a:noFill/>
            <a:prstDash val="solid"/>
          </a:ln>
          <a:effectLst>
            <a:softEdge rad="0"/>
          </a:effectLst>
        </p:spPr>
      </p:sp>
      <p:sp useBgFill="1">
        <p:nvSpPr>
          <p:cNvPr id="25" name="Rectangle 24">
            <a:extLst>
              <a:ext uri="{FF2B5EF4-FFF2-40B4-BE49-F238E27FC236}">
                <a16:creationId xmlns:a16="http://schemas.microsoft.com/office/drawing/2014/main" id="{CD7A4F52-D451-483C-8243-5B0F83B91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680" y="809244"/>
            <a:ext cx="10579608" cy="5239512"/>
          </a:xfrm>
          <a:prstGeom prst="rect">
            <a:avLst/>
          </a:prstGeom>
          <a:ln w="6350" cap="sq" cmpd="sng" algn="ctr">
            <a:noFill/>
            <a:prstDash val="solid"/>
            <a:miter lim="800000"/>
          </a:ln>
          <a:effectLst/>
        </p:spPr>
      </p:sp>
      <p:sp>
        <p:nvSpPr>
          <p:cNvPr id="2" name="Title 1">
            <a:extLst>
              <a:ext uri="{FF2B5EF4-FFF2-40B4-BE49-F238E27FC236}">
                <a16:creationId xmlns:a16="http://schemas.microsoft.com/office/drawing/2014/main" id="{E62610C6-8AA9-4D7C-AA03-0E42CC23CD46}"/>
              </a:ext>
            </a:extLst>
          </p:cNvPr>
          <p:cNvSpPr>
            <a:spLocks noGrp="1"/>
          </p:cNvSpPr>
          <p:nvPr>
            <p:ph type="title"/>
          </p:nvPr>
        </p:nvSpPr>
        <p:spPr>
          <a:xfrm>
            <a:off x="1336431" y="1260389"/>
            <a:ext cx="6315562" cy="4335616"/>
          </a:xfrm>
        </p:spPr>
        <p:txBody>
          <a:bodyPr vert="horz" lIns="91440" tIns="45720" rIns="91440" bIns="45720" rtlCol="0" anchor="ctr">
            <a:normAutofit/>
          </a:bodyPr>
          <a:lstStyle/>
          <a:p>
            <a:pPr algn="r"/>
            <a:r>
              <a:rPr lang="en-US" sz="3200" cap="all" dirty="0">
                <a:solidFill>
                  <a:schemeClr val="tx1"/>
                </a:solidFill>
                <a:latin typeface="Consolas"/>
              </a:rPr>
              <a:t>Thank</a:t>
            </a:r>
            <a:r>
              <a:rPr lang="en-US" sz="1800" cap="all" dirty="0">
                <a:solidFill>
                  <a:schemeClr val="tx1"/>
                </a:solidFill>
                <a:latin typeface="Consolas"/>
              </a:rPr>
              <a:t> You</a:t>
            </a:r>
          </a:p>
        </p:txBody>
      </p:sp>
      <p:sp>
        <p:nvSpPr>
          <p:cNvPr id="3" name="Text Placeholder 2">
            <a:extLst>
              <a:ext uri="{FF2B5EF4-FFF2-40B4-BE49-F238E27FC236}">
                <a16:creationId xmlns:a16="http://schemas.microsoft.com/office/drawing/2014/main" id="{F562AFB7-6939-4C04-91FE-90BD3AEDB47B}"/>
              </a:ext>
            </a:extLst>
          </p:cNvPr>
          <p:cNvSpPr>
            <a:spLocks noGrp="1"/>
          </p:cNvSpPr>
          <p:nvPr>
            <p:ph type="body" idx="1"/>
          </p:nvPr>
        </p:nvSpPr>
        <p:spPr>
          <a:xfrm>
            <a:off x="8413205" y="1260389"/>
            <a:ext cx="2658449" cy="4334006"/>
          </a:xfrm>
        </p:spPr>
        <p:txBody>
          <a:bodyPr vert="horz" lIns="91440" tIns="45720" rIns="91440" bIns="45720" rtlCol="0" anchor="ctr">
            <a:normAutofit/>
          </a:bodyPr>
          <a:lstStyle/>
          <a:p>
            <a:pPr algn="l">
              <a:spcBef>
                <a:spcPts val="0"/>
              </a:spcBef>
              <a:spcAft>
                <a:spcPts val="600"/>
              </a:spcAft>
            </a:pPr>
            <a:endParaRPr lang="en-US" dirty="0">
              <a:solidFill>
                <a:schemeClr val="tx1"/>
              </a:solidFill>
            </a:endParaRPr>
          </a:p>
        </p:txBody>
      </p:sp>
      <p:cxnSp>
        <p:nvCxnSpPr>
          <p:cNvPr id="27" name="Straight Connector 26">
            <a:extLst>
              <a:ext uri="{FF2B5EF4-FFF2-40B4-BE49-F238E27FC236}">
                <a16:creationId xmlns:a16="http://schemas.microsoft.com/office/drawing/2014/main" id="{23413C9D-32A8-4475-92E1-327E029906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9282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6" name="Rectangle 35">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8" name="Rectangle 37">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0" name="Group 3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1" name="Straight Connector 40">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49" name="Rectangle 4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D66D9B4E-A95B-4E43-86F4-135F2AE78469}"/>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r>
              <a:rPr lang="en-US" sz="2000" cap="all" dirty="0">
                <a:solidFill>
                  <a:schemeClr val="tx1"/>
                </a:solidFill>
              </a:rPr>
              <a:t>Title OF THE PROJECT </a:t>
            </a:r>
            <a:br>
              <a:rPr lang="en-US" sz="2000" cap="all" dirty="0">
                <a:solidFill>
                  <a:schemeClr val="tx1"/>
                </a:solidFill>
              </a:rPr>
            </a:br>
            <a:br>
              <a:rPr lang="en-US" sz="2000" cap="all" dirty="0">
                <a:solidFill>
                  <a:schemeClr val="tx1"/>
                </a:solidFill>
              </a:rPr>
            </a:br>
            <a:br>
              <a:rPr lang="en-US" sz="2000" cap="all" dirty="0">
                <a:solidFill>
                  <a:schemeClr val="tx1"/>
                </a:solidFill>
              </a:rPr>
            </a:br>
            <a:r>
              <a:rPr lang="en-US" sz="2000" cap="all" dirty="0">
                <a:solidFill>
                  <a:schemeClr val="tx1"/>
                </a:solidFill>
              </a:rPr>
              <a:t>AI-based route optimization and visualization tool for Logistics and Supply Chain  vehicles.</a:t>
            </a:r>
          </a:p>
        </p:txBody>
      </p:sp>
      <p:sp>
        <p:nvSpPr>
          <p:cNvPr id="3" name="Content Placeholder 2">
            <a:extLst>
              <a:ext uri="{FF2B5EF4-FFF2-40B4-BE49-F238E27FC236}">
                <a16:creationId xmlns:a16="http://schemas.microsoft.com/office/drawing/2014/main" id="{9EDA32E4-F390-4269-AA0C-D105F1002E1A}"/>
              </a:ext>
            </a:extLst>
          </p:cNvPr>
          <p:cNvSpPr>
            <a:spLocks noGrp="1"/>
          </p:cNvSpPr>
          <p:nvPr>
            <p:ph type="body" idx="1"/>
          </p:nvPr>
        </p:nvSpPr>
        <p:spPr>
          <a:xfrm>
            <a:off x="8473440" y="1272800"/>
            <a:ext cx="2481307" cy="4312402"/>
          </a:xfrm>
        </p:spPr>
        <p:txBody>
          <a:bodyPr vert="horz" lIns="91440" tIns="45720" rIns="91440" bIns="45720" rtlCol="0" anchor="ctr">
            <a:normAutofit/>
          </a:bodyPr>
          <a:lstStyle/>
          <a:p>
            <a:pPr algn="l">
              <a:spcBef>
                <a:spcPts val="0"/>
              </a:spcBef>
              <a:spcAft>
                <a:spcPts val="600"/>
              </a:spcAft>
            </a:pPr>
            <a:endParaRPr lang="en-US" sz="2000" spc="80" dirty="0"/>
          </a:p>
        </p:txBody>
      </p:sp>
      <p:cxnSp>
        <p:nvCxnSpPr>
          <p:cNvPr id="51" name="Straight Connector 5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81472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0A31-FA77-4EDD-B9B9-DF04AEC1E673}"/>
              </a:ext>
            </a:extLst>
          </p:cNvPr>
          <p:cNvSpPr>
            <a:spLocks noGrp="1"/>
          </p:cNvSpPr>
          <p:nvPr>
            <p:ph type="title"/>
          </p:nvPr>
        </p:nvSpPr>
        <p:spPr>
          <a:xfrm>
            <a:off x="1629156" y="2175938"/>
            <a:ext cx="7200519" cy="1176862"/>
          </a:xfrm>
        </p:spPr>
        <p:txBody>
          <a:bodyPr>
            <a:normAutofit/>
          </a:bodyPr>
          <a:lstStyle/>
          <a:p>
            <a:r>
              <a:rPr lang="en-US" dirty="0"/>
              <a:t>Problem Statement</a:t>
            </a:r>
            <a:endParaRPr lang="en-IN" dirty="0"/>
          </a:p>
        </p:txBody>
      </p:sp>
      <p:sp>
        <p:nvSpPr>
          <p:cNvPr id="3" name="Text Placeholder 2">
            <a:extLst>
              <a:ext uri="{FF2B5EF4-FFF2-40B4-BE49-F238E27FC236}">
                <a16:creationId xmlns:a16="http://schemas.microsoft.com/office/drawing/2014/main" id="{7F22DB8D-CF0B-4821-98D4-DE691031FDE6}"/>
              </a:ext>
            </a:extLst>
          </p:cNvPr>
          <p:cNvSpPr>
            <a:spLocks noGrp="1"/>
          </p:cNvSpPr>
          <p:nvPr>
            <p:ph type="body" idx="1"/>
          </p:nvPr>
        </p:nvSpPr>
        <p:spPr>
          <a:xfrm>
            <a:off x="1629156" y="3162300"/>
            <a:ext cx="8939784" cy="1976962"/>
          </a:xfrm>
        </p:spPr>
        <p:txBody>
          <a:bodyPr>
            <a:normAutofit fontScale="92500" lnSpcReduction="20000"/>
          </a:bodyPr>
          <a:lstStyle/>
          <a:p>
            <a:r>
              <a:rPr lang="en-US" b="1" i="0" dirty="0">
                <a:solidFill>
                  <a:srgbClr val="333333"/>
                </a:solidFill>
                <a:effectLst/>
                <a:latin typeface="Quicksand"/>
              </a:rPr>
              <a:t>The travelling customer problem</a:t>
            </a:r>
            <a:br>
              <a:rPr lang="en-US" dirty="0"/>
            </a:br>
            <a:br>
              <a:rPr lang="en-US" dirty="0"/>
            </a:br>
            <a:r>
              <a:rPr lang="en-US" b="0" i="0" dirty="0">
                <a:solidFill>
                  <a:srgbClr val="333333"/>
                </a:solidFill>
                <a:effectLst/>
                <a:latin typeface="Quicksand"/>
              </a:rPr>
              <a:t>Every day, thousands of orders are placed with retailers and ecommerce companies which are delivered to consumers. These orders are delivered by hundreds of drivers who follow a prescribed route to honor the customers’ availability. At the same time, retailers strive to reduce cost by minimizing routes, trucks and drivers. However, the customer’s availability itself is very dynamic today. Customers today want flexibility- delivery at home/ office/ pickup etc. Can the platforms be capable of adjusting to customer preferences instead of the other way around?</a:t>
            </a:r>
            <a:br>
              <a:rPr lang="en-US" dirty="0"/>
            </a:br>
            <a:endParaRPr lang="en-IN" dirty="0"/>
          </a:p>
        </p:txBody>
      </p:sp>
    </p:spTree>
    <p:extLst>
      <p:ext uri="{BB962C8B-B14F-4D97-AF65-F5344CB8AC3E}">
        <p14:creationId xmlns:p14="http://schemas.microsoft.com/office/powerpoint/2010/main" val="167068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0" name="Rectangle 19">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4F36962-A6AA-4869-B447-7074B72843BD}"/>
              </a:ext>
            </a:extLst>
          </p:cNvPr>
          <p:cNvSpPr>
            <a:spLocks noGrp="1"/>
          </p:cNvSpPr>
          <p:nvPr>
            <p:ph type="ctrTitle"/>
          </p:nvPr>
        </p:nvSpPr>
        <p:spPr>
          <a:xfrm>
            <a:off x="1241170" y="1838325"/>
            <a:ext cx="9732773" cy="3382147"/>
          </a:xfrm>
        </p:spPr>
        <p:txBody>
          <a:bodyPr>
            <a:normAutofit/>
          </a:bodyPr>
          <a:lstStyle/>
          <a:p>
            <a:r>
              <a:rPr lang="en-GB" sz="3600" dirty="0">
                <a:ea typeface="+mj-lt"/>
                <a:cs typeface="+mj-lt"/>
              </a:rPr>
              <a:t>Project Overview </a:t>
            </a:r>
            <a:br>
              <a:rPr lang="en-GB" sz="3600" dirty="0">
                <a:ea typeface="+mj-lt"/>
                <a:cs typeface="+mj-lt"/>
              </a:rPr>
            </a:br>
            <a:br>
              <a:rPr lang="en-GB" sz="2100" dirty="0">
                <a:ea typeface="+mj-lt"/>
                <a:cs typeface="+mj-lt"/>
              </a:rPr>
            </a:br>
            <a:r>
              <a:rPr lang="en-GB" sz="2100" dirty="0">
                <a:ea typeface="+mj-lt"/>
                <a:cs typeface="+mj-lt"/>
              </a:rPr>
              <a:t>In the fast-developing logistics and supply chain management fields, one of the critical problems in the decision-making system is that how to arrange a proper supply chain for a lot of destinations and suppliers and produce a detailed supply schedule under a set of constraints. Solutions to the multisource vehicle routing problem (MDVRP) help in solving this problem in case of transportation applications.</a:t>
            </a:r>
          </a:p>
          <a:p>
            <a:endParaRPr lang="en-GB" sz="2100" dirty="0"/>
          </a:p>
        </p:txBody>
      </p:sp>
      <p:sp>
        <p:nvSpPr>
          <p:cNvPr id="22" name="Rectangle 21">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19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90FEB60-60B5-4B5B-A03A-0E4341C27F43}"/>
              </a:ext>
            </a:extLst>
          </p:cNvPr>
          <p:cNvPicPr>
            <a:picLocks noChangeAspect="1"/>
          </p:cNvPicPr>
          <p:nvPr/>
        </p:nvPicPr>
        <p:blipFill rotWithShape="1">
          <a:blip r:embed="rId2" cstate="print"/>
          <a:srcRect t="16954" r="-1" b="-1"/>
          <a:stretch/>
        </p:blipFill>
        <p:spPr>
          <a:xfrm>
            <a:off x="3048" y="10"/>
            <a:ext cx="12188952" cy="6857990"/>
          </a:xfrm>
          <a:prstGeom prst="rect">
            <a:avLst/>
          </a:prstGeom>
        </p:spPr>
      </p:pic>
      <p:sp>
        <p:nvSpPr>
          <p:cNvPr id="9" name="Rectangle 8">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24" y="941695"/>
            <a:ext cx="5452527" cy="497461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6167" y="1106424"/>
            <a:ext cx="5120640" cy="4645152"/>
          </a:xfrm>
          <a:prstGeom prst="rect">
            <a:avLst/>
          </a:prstGeom>
          <a:noFill/>
          <a:ln w="6350" cap="sq" cmpd="sng" algn="ctr">
            <a:solidFill>
              <a:schemeClr val="tx1"/>
            </a:solidFill>
            <a:prstDash val="solid"/>
            <a:miter lim="800000"/>
          </a:ln>
          <a:effectLst>
            <a:softEdge rad="0"/>
          </a:effectLst>
        </p:spPr>
      </p:sp>
      <p:sp>
        <p:nvSpPr>
          <p:cNvPr id="3" name="Content Placeholder 2">
            <a:extLst>
              <a:ext uri="{FF2B5EF4-FFF2-40B4-BE49-F238E27FC236}">
                <a16:creationId xmlns:a16="http://schemas.microsoft.com/office/drawing/2014/main" id="{E543BA59-287A-472A-AF19-16BBCF59DA11}"/>
              </a:ext>
            </a:extLst>
          </p:cNvPr>
          <p:cNvSpPr>
            <a:spLocks noGrp="1"/>
          </p:cNvSpPr>
          <p:nvPr>
            <p:ph idx="1"/>
          </p:nvPr>
        </p:nvSpPr>
        <p:spPr>
          <a:xfrm>
            <a:off x="6289286" y="1597734"/>
            <a:ext cx="4633415" cy="4320310"/>
          </a:xfrm>
        </p:spPr>
        <p:txBody>
          <a:bodyPr vert="horz" lIns="91440" tIns="45720" rIns="91440" bIns="45720" rtlCol="0" anchor="t">
            <a:noAutofit/>
          </a:bodyPr>
          <a:lstStyle/>
          <a:p>
            <a:pPr marL="0" indent="0">
              <a:buNone/>
            </a:pPr>
            <a:r>
              <a:rPr lang="en-US" sz="2500" dirty="0">
                <a:ea typeface="+mn-lt"/>
                <a:cs typeface="+mn-lt"/>
              </a:rPr>
              <a:t>For the locations of sources (pins) and destinations (circles) the MDVRP requires the assignment of destination to sources and the vehicle routing for visiting them. Each vehicle originates from one source, serves the destinations assigned to that source, and returns to the same source. </a:t>
            </a:r>
            <a:endParaRPr lang="en-GB" sz="2500">
              <a:ea typeface="+mn-lt"/>
              <a:cs typeface="+mn-lt"/>
            </a:endParaRPr>
          </a:p>
          <a:p>
            <a:endParaRPr lang="en-GB" sz="2500" dirty="0"/>
          </a:p>
        </p:txBody>
      </p:sp>
    </p:spTree>
    <p:extLst>
      <p:ext uri="{BB962C8B-B14F-4D97-AF65-F5344CB8AC3E}">
        <p14:creationId xmlns:p14="http://schemas.microsoft.com/office/powerpoint/2010/main" val="232234552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6" name="Picture 6" descr="A close up of a logo&#10;&#10;Description generated with high confidence">
            <a:extLst>
              <a:ext uri="{FF2B5EF4-FFF2-40B4-BE49-F238E27FC236}">
                <a16:creationId xmlns:a16="http://schemas.microsoft.com/office/drawing/2014/main" id="{4A3B1E82-59B6-4795-9C91-76AAF5E8D4CD}"/>
              </a:ext>
            </a:extLst>
          </p:cNvPr>
          <p:cNvPicPr>
            <a:picLocks noChangeAspect="1"/>
          </p:cNvPicPr>
          <p:nvPr/>
        </p:nvPicPr>
        <p:blipFill>
          <a:blip r:embed="rId2" cstate="print"/>
          <a:stretch>
            <a:fillRect/>
          </a:stretch>
        </p:blipFill>
        <p:spPr>
          <a:xfrm>
            <a:off x="1205256" y="1909584"/>
            <a:ext cx="4414438" cy="3056997"/>
          </a:xfrm>
          <a:prstGeom prst="rect">
            <a:avLst/>
          </a:prstGeom>
        </p:spPr>
      </p:pic>
      <p:sp>
        <p:nvSpPr>
          <p:cNvPr id="3" name="Content Placeholder 2">
            <a:extLst>
              <a:ext uri="{FF2B5EF4-FFF2-40B4-BE49-F238E27FC236}">
                <a16:creationId xmlns:a16="http://schemas.microsoft.com/office/drawing/2014/main" id="{919D3E9A-9258-4AC4-800C-1AAE2724F708}"/>
              </a:ext>
            </a:extLst>
          </p:cNvPr>
          <p:cNvSpPr>
            <a:spLocks noGrp="1"/>
          </p:cNvSpPr>
          <p:nvPr>
            <p:ph idx="1"/>
          </p:nvPr>
        </p:nvSpPr>
        <p:spPr>
          <a:xfrm>
            <a:off x="6579450" y="2189669"/>
            <a:ext cx="4957554" cy="3821558"/>
          </a:xfrm>
        </p:spPr>
        <p:txBody>
          <a:bodyPr vert="horz" lIns="91440" tIns="45720" rIns="91440" bIns="45720" rtlCol="0" anchor="t">
            <a:normAutofit/>
          </a:bodyPr>
          <a:lstStyle/>
          <a:p>
            <a:pPr marL="0" indent="0">
              <a:buNone/>
            </a:pPr>
            <a:r>
              <a:rPr lang="en-GB" sz="2300" dirty="0">
                <a:ea typeface="+mn-lt"/>
                <a:cs typeface="+mn-lt"/>
              </a:rPr>
              <a:t>The objective of the MDVRP is to serve all destinations while minimizing the total travel distance (hence cost) under the constraint that the total demands of served destinations cannot exceed the capacity of the vehicle for each route.</a:t>
            </a:r>
            <a:endParaRPr lang="en-GB" sz="2300"/>
          </a:p>
        </p:txBody>
      </p:sp>
    </p:spTree>
    <p:extLst>
      <p:ext uri="{BB962C8B-B14F-4D97-AF65-F5344CB8AC3E}">
        <p14:creationId xmlns:p14="http://schemas.microsoft.com/office/powerpoint/2010/main" val="159965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map&#10;&#10;Description generated with high confidence">
            <a:extLst>
              <a:ext uri="{FF2B5EF4-FFF2-40B4-BE49-F238E27FC236}">
                <a16:creationId xmlns:a16="http://schemas.microsoft.com/office/drawing/2014/main" id="{19685FA5-EB25-4DB0-BB45-D4D69212A3C8}"/>
              </a:ext>
            </a:extLst>
          </p:cNvPr>
          <p:cNvPicPr>
            <a:picLocks noChangeAspect="1"/>
          </p:cNvPicPr>
          <p:nvPr/>
        </p:nvPicPr>
        <p:blipFill rotWithShape="1">
          <a:blip r:embed="rId2" cstate="print">
            <a:alphaModFix amt="35000"/>
          </a:blip>
          <a:srcRect t="17883"/>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16F40C3F-C2A2-47AD-B2D9-B466463D90D2}"/>
              </a:ext>
            </a:extLst>
          </p:cNvPr>
          <p:cNvSpPr>
            <a:spLocks noGrp="1"/>
          </p:cNvSpPr>
          <p:nvPr>
            <p:ph idx="1"/>
          </p:nvPr>
        </p:nvSpPr>
        <p:spPr>
          <a:xfrm>
            <a:off x="1066800" y="1499870"/>
            <a:ext cx="10058400" cy="4452874"/>
          </a:xfrm>
        </p:spPr>
        <p:txBody>
          <a:bodyPr vert="horz" lIns="91440" tIns="45720" rIns="91440" bIns="45720" rtlCol="0" anchor="t">
            <a:normAutofit/>
          </a:bodyPr>
          <a:lstStyle/>
          <a:p>
            <a:pPr marL="0" indent="0">
              <a:buNone/>
            </a:pPr>
            <a:r>
              <a:rPr lang="en-GB" sz="2400" dirty="0">
                <a:ea typeface="+mn-lt"/>
                <a:cs typeface="+mn-lt"/>
              </a:rPr>
              <a:t>This project uses a heuristic algorithm to solve this problem. The proposed algorithm consists of four phases:</a:t>
            </a:r>
            <a:endParaRPr lang="en-GB" sz="2400"/>
          </a:p>
          <a:p>
            <a:r>
              <a:rPr lang="en-GB" sz="2400" dirty="0">
                <a:ea typeface="+mn-lt"/>
                <a:cs typeface="+mn-lt"/>
              </a:rPr>
              <a:t>Phase 1: Find the destination nodes which will be catered by each source node using a modified k-means clustering algorithm.</a:t>
            </a:r>
            <a:endParaRPr lang="en-GB" sz="2400"/>
          </a:p>
          <a:p>
            <a:r>
              <a:rPr lang="en-GB" sz="2400" dirty="0">
                <a:ea typeface="+mn-lt"/>
                <a:cs typeface="+mn-lt"/>
              </a:rPr>
              <a:t>Phase 2: Do preliminary analysis on the points for determining the type and number of the vehicles for given constraints.</a:t>
            </a:r>
            <a:endParaRPr lang="en-GB" sz="2400"/>
          </a:p>
          <a:p>
            <a:r>
              <a:rPr lang="en-GB" sz="2400" dirty="0">
                <a:ea typeface="+mn-lt"/>
                <a:cs typeface="+mn-lt"/>
              </a:rPr>
              <a:t>Phase 3: Assign the vehicle to the subsets of the destination points using K-means while minimizing the fuel cost.</a:t>
            </a:r>
            <a:endParaRPr lang="en-GB" sz="2400"/>
          </a:p>
          <a:p>
            <a:r>
              <a:rPr lang="en-GB" sz="2400" dirty="0">
                <a:ea typeface="+mn-lt"/>
                <a:cs typeface="+mn-lt"/>
              </a:rPr>
              <a:t>Phase 4: Optimize the routing for the allotted locations using </a:t>
            </a:r>
            <a:r>
              <a:rPr lang="en-GB" sz="2400" i="1" dirty="0">
                <a:ea typeface="+mn-lt"/>
                <a:cs typeface="+mn-lt"/>
              </a:rPr>
              <a:t>Travelling Salesman</a:t>
            </a:r>
            <a:r>
              <a:rPr lang="en-GB" sz="2400" dirty="0">
                <a:ea typeface="+mn-lt"/>
                <a:cs typeface="+mn-lt"/>
              </a:rPr>
              <a:t> optimization) for each vehicle.</a:t>
            </a:r>
            <a:endParaRPr lang="en-GB" sz="2400"/>
          </a:p>
        </p:txBody>
      </p:sp>
      <p:sp>
        <p:nvSpPr>
          <p:cNvPr id="11" name="Rectangle 10">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59093933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map&#10;&#10;Description generated with high confidence">
            <a:extLst>
              <a:ext uri="{FF2B5EF4-FFF2-40B4-BE49-F238E27FC236}">
                <a16:creationId xmlns:a16="http://schemas.microsoft.com/office/drawing/2014/main" id="{186A1819-D54A-45D3-A59C-5D0C293B20E2}"/>
              </a:ext>
            </a:extLst>
          </p:cNvPr>
          <p:cNvPicPr>
            <a:picLocks noChangeAspect="1"/>
          </p:cNvPicPr>
          <p:nvPr/>
        </p:nvPicPr>
        <p:blipFill rotWithShape="1">
          <a:blip r:embed="rId2" cstate="print">
            <a:alphaModFix/>
          </a:blip>
          <a:srcRect t="12072" b="6700"/>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D46C3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692985AB-F200-4FD5-B88B-86A23DF9156C}"/>
              </a:ext>
            </a:extLst>
          </p:cNvPr>
          <p:cNvSpPr>
            <a:spLocks noGrp="1"/>
          </p:cNvSpPr>
          <p:nvPr>
            <p:ph type="ctrTitle"/>
          </p:nvPr>
        </p:nvSpPr>
        <p:spPr>
          <a:xfrm>
            <a:off x="1769532" y="2091263"/>
            <a:ext cx="8652938" cy="2461504"/>
          </a:xfrm>
        </p:spPr>
        <p:txBody>
          <a:bodyPr>
            <a:normAutofit fontScale="90000"/>
          </a:bodyPr>
          <a:lstStyle/>
          <a:p>
            <a:r>
              <a:rPr lang="en-GB" sz="5800">
                <a:ea typeface="+mj-lt"/>
                <a:cs typeface="+mj-lt"/>
              </a:rPr>
              <a:t>The data used is synthetic and a considerable effort was put to achieve faithful results.</a:t>
            </a:r>
            <a:endParaRPr lang="en-US" sz="5800"/>
          </a:p>
        </p:txBody>
      </p:sp>
      <p:sp>
        <p:nvSpPr>
          <p:cNvPr id="26" name="Rectangle 25">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0133807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 name="Rectangle 8">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rgbClr val="46B1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6CA1B-564D-4BD7-9CFB-1D2615C40AEB}"/>
              </a:ext>
            </a:extLst>
          </p:cNvPr>
          <p:cNvSpPr>
            <a:spLocks noGrp="1"/>
          </p:cNvSpPr>
          <p:nvPr>
            <p:ph type="ctrTitle" idx="4294967295"/>
          </p:nvPr>
        </p:nvSpPr>
        <p:spPr>
          <a:xfrm>
            <a:off x="-238125" y="904875"/>
            <a:ext cx="12430125" cy="2527300"/>
          </a:xfrm>
        </p:spPr>
        <p:txBody>
          <a:bodyPr vert="horz" lIns="91440" tIns="45720" rIns="91440" bIns="45720" rtlCol="0" anchor="b">
            <a:normAutofit fontScale="90000"/>
          </a:bodyPr>
          <a:lstStyle/>
          <a:p>
            <a:pPr algn="ctr">
              <a:lnSpc>
                <a:spcPct val="90000"/>
              </a:lnSpc>
            </a:pPr>
            <a:r>
              <a:rPr lang="en-US" sz="4200" dirty="0">
                <a:solidFill>
                  <a:schemeClr val="bg1"/>
                </a:solidFill>
                <a:latin typeface="Arial"/>
                <a:cs typeface="Arial"/>
              </a:rPr>
              <a:t>We experimented with multiple existing approaches to VRP, including genetic algorithms and recursive-DBSCAN. However, we found the modified K-means strategy to be most performant when scaled to large data. </a:t>
            </a:r>
          </a:p>
        </p:txBody>
      </p:sp>
      <p:sp>
        <p:nvSpPr>
          <p:cNvPr id="13" name="Rectangle 6">
            <a:extLst>
              <a:ext uri="{FF2B5EF4-FFF2-40B4-BE49-F238E27FC236}">
                <a16:creationId xmlns:a16="http://schemas.microsoft.com/office/drawing/2014/main" id="{08FD86A2-82CE-48F4-B78A-8B9CA7BA2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197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412434"/>
      </a:dk2>
      <a:lt2>
        <a:srgbClr val="E2E6E8"/>
      </a:lt2>
      <a:accent1>
        <a:srgbClr val="D46C3B"/>
      </a:accent1>
      <a:accent2>
        <a:srgbClr val="C32A39"/>
      </a:accent2>
      <a:accent3>
        <a:srgbClr val="D43B8B"/>
      </a:accent3>
      <a:accent4>
        <a:srgbClr val="C32AB9"/>
      </a:accent4>
      <a:accent5>
        <a:srgbClr val="9F3BD4"/>
      </a:accent5>
      <a:accent6>
        <a:srgbClr val="6040C9"/>
      </a:accent6>
      <a:hlink>
        <a:srgbClr val="AE4EC4"/>
      </a:hlink>
      <a:folHlink>
        <a:srgbClr val="7F7F7F"/>
      </a:folHlink>
    </a:clrScheme>
    <a:fontScheme name="Savon">
      <a:majorFont>
        <a:latin typeface="Gill Sans M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8611</TotalTime>
  <Words>569</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Calibri</vt:lpstr>
      <vt:lpstr>Consolas</vt:lpstr>
      <vt:lpstr>Constantia</vt:lpstr>
      <vt:lpstr>Garamond</vt:lpstr>
      <vt:lpstr>Gill Sans MT</vt:lpstr>
      <vt:lpstr>Quicksand</vt:lpstr>
      <vt:lpstr>Segue</vt:lpstr>
      <vt:lpstr>Wingdings 2</vt:lpstr>
      <vt:lpstr>SavonVTI</vt:lpstr>
      <vt:lpstr>Flow</vt:lpstr>
      <vt:lpstr>Team Name Growth</vt:lpstr>
      <vt:lpstr>Title OF THE PROJECT    AI-based route optimization and visualization tool for Logistics and Supply Chain  vehicles.</vt:lpstr>
      <vt:lpstr>Problem Statement</vt:lpstr>
      <vt:lpstr>Project Overview   In the fast-developing logistics and supply chain management fields, one of the critical problems in the decision-making system is that how to arrange a proper supply chain for a lot of destinations and suppliers and produce a detailed supply schedule under a set of constraints. Solutions to the multisource vehicle routing problem (MDVRP) help in solving this problem in case of transportation applications. </vt:lpstr>
      <vt:lpstr>PowerPoint Presentation</vt:lpstr>
      <vt:lpstr>PowerPoint Presentation</vt:lpstr>
      <vt:lpstr>PowerPoint Presentation</vt:lpstr>
      <vt:lpstr>The data used is synthetic and a considerable effort was put to achieve faithful results.</vt:lpstr>
      <vt:lpstr>We experimented with multiple existing approaches to VRP, including genetic algorithms and recursive-DBSCAN. However, we found the modified K-means strategy to be most performant when scaled to large data. </vt:lpstr>
      <vt:lpstr>PowerPoint Presentation</vt:lpstr>
      <vt:lpstr>However, we found our strategy to be most performant when scaled to large datapoints. One of the primary reasons is the relative simplicity and the speed of execution, which allows greater flexibility during the implementation.</vt:lpstr>
      <vt:lpstr>Primary tools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kirankumar</dc:creator>
  <cp:lastModifiedBy>kiran kumar</cp:lastModifiedBy>
  <cp:revision>315</cp:revision>
  <dcterms:created xsi:type="dcterms:W3CDTF">2020-04-01T18:37:39Z</dcterms:created>
  <dcterms:modified xsi:type="dcterms:W3CDTF">2021-09-10T10:25:22Z</dcterms:modified>
</cp:coreProperties>
</file>