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3" d="100"/>
          <a:sy n="83" d="100"/>
        </p:scale>
        <p:origin x="4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10/24/2021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10/24/2021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10/24/2021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10/24/2021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10/24/2021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10/24/2021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A48F-27C8-4DC2-AE6F-A62A2BA0A767}"/>
              </a:ext>
            </a:extLst>
          </p:cNvPr>
          <p:cNvSpPr>
            <a:spLocks noGrp="1"/>
          </p:cNvSpPr>
          <p:nvPr>
            <p:ph type="ctrTitle"/>
          </p:nvPr>
        </p:nvSpPr>
        <p:spPr>
          <a:xfrm>
            <a:off x="1154955" y="619125"/>
            <a:ext cx="8722470" cy="4248150"/>
          </a:xfrm>
        </p:spPr>
        <p:txBody>
          <a:bodyPr/>
          <a:lstStyle/>
          <a:p>
            <a:r>
              <a:rPr lang="en-US" sz="3600" dirty="0"/>
              <a:t>Title : Smart Precision Farming Technology with Bayer Products for Sustainable Agriculture</a:t>
            </a:r>
            <a:br>
              <a:rPr lang="en-US" sz="3600" dirty="0"/>
            </a:br>
            <a:endParaRPr lang="en-IN" sz="3600" dirty="0"/>
          </a:p>
        </p:txBody>
      </p:sp>
      <p:sp>
        <p:nvSpPr>
          <p:cNvPr id="3" name="Subtitle 2">
            <a:extLst>
              <a:ext uri="{FF2B5EF4-FFF2-40B4-BE49-F238E27FC236}">
                <a16:creationId xmlns:a16="http://schemas.microsoft.com/office/drawing/2014/main" id="{AB641E4F-2D26-4258-88CE-39DEBCD18D3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382012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6B57-3776-43D7-9D57-00F1537102FE}"/>
              </a:ext>
            </a:extLst>
          </p:cNvPr>
          <p:cNvSpPr>
            <a:spLocks noGrp="1"/>
          </p:cNvSpPr>
          <p:nvPr>
            <p:ph type="title"/>
          </p:nvPr>
        </p:nvSpPr>
        <p:spPr/>
        <p:txBody>
          <a:bodyPr/>
          <a:lstStyle/>
          <a:p>
            <a:r>
              <a:rPr lang="en-US" dirty="0"/>
              <a:t>Bayer’s Customer Expectations </a:t>
            </a:r>
            <a:endParaRPr lang="en-IN" dirty="0"/>
          </a:p>
        </p:txBody>
      </p:sp>
      <p:sp>
        <p:nvSpPr>
          <p:cNvPr id="3" name="Content Placeholder 2">
            <a:extLst>
              <a:ext uri="{FF2B5EF4-FFF2-40B4-BE49-F238E27FC236}">
                <a16:creationId xmlns:a16="http://schemas.microsoft.com/office/drawing/2014/main" id="{182C1584-305A-4599-B421-0939869179C2}"/>
              </a:ext>
            </a:extLst>
          </p:cNvPr>
          <p:cNvSpPr>
            <a:spLocks noGrp="1"/>
          </p:cNvSpPr>
          <p:nvPr>
            <p:ph idx="1"/>
          </p:nvPr>
        </p:nvSpPr>
        <p:spPr/>
        <p:txBody>
          <a:bodyPr>
            <a:normAutofit fontScale="62500" lnSpcReduction="20000"/>
          </a:bodyPr>
          <a:lstStyle/>
          <a:p>
            <a:r>
              <a:rPr lang="en-US" dirty="0"/>
              <a:t>Customers can scan/read and interact with the Digital Label</a:t>
            </a:r>
          </a:p>
          <a:p>
            <a:r>
              <a:rPr lang="en-US" dirty="0"/>
              <a:t>Provides simple and actionable information about seeds, traits, and crop protection products</a:t>
            </a:r>
          </a:p>
          <a:p>
            <a:r>
              <a:rPr lang="en-US" dirty="0"/>
              <a:t>Uses scannable resources like QR codes to provide information about the product (nutrients and pesticides) like geography, dosage, applicability, authenticity, usage, and disposal guidelines</a:t>
            </a:r>
          </a:p>
          <a:p>
            <a:r>
              <a:rPr lang="en-US" dirty="0"/>
              <a:t>Supports customer feedback, and complaints - Customers can communicate with Bayer regarding a specific product</a:t>
            </a:r>
          </a:p>
          <a:p>
            <a:r>
              <a:rPr lang="en-US" dirty="0"/>
              <a:t>Can create a dynamic label that can be adjusted to cover important legal requirements like safety statements and product’s identification information</a:t>
            </a:r>
          </a:p>
          <a:p>
            <a:r>
              <a:rPr lang="en-US" dirty="0"/>
              <a:t>Product traceability (localization and expected delivery date- information flow from farmer Bayer to customers)</a:t>
            </a:r>
          </a:p>
          <a:p>
            <a:r>
              <a:rPr lang="en-US" dirty="0"/>
              <a:t>Provides product security, or anti-counterfeiting – Making sure that the product is not a forged/Copied and is an original Bayer product.</a:t>
            </a:r>
          </a:p>
          <a:p>
            <a:r>
              <a:rPr lang="en-US" dirty="0"/>
              <a:t>Has flexible Data Model to support the different data inputs and maintenance, since we need to keep legal requirements data, label artwork models, product usage data, product data, security data, delivery data, etc.</a:t>
            </a:r>
          </a:p>
          <a:p>
            <a:r>
              <a:rPr lang="en-US" dirty="0"/>
              <a:t>To build flexible and extensible data/information models that can handle vast and diverse information related to individual products</a:t>
            </a:r>
            <a:endParaRPr lang="en-IN" dirty="0"/>
          </a:p>
        </p:txBody>
      </p:sp>
    </p:spTree>
    <p:extLst>
      <p:ext uri="{BB962C8B-B14F-4D97-AF65-F5344CB8AC3E}">
        <p14:creationId xmlns:p14="http://schemas.microsoft.com/office/powerpoint/2010/main" val="1941313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532B-F0AC-444D-B7D7-638277775C7C}"/>
              </a:ext>
            </a:extLst>
          </p:cNvPr>
          <p:cNvSpPr>
            <a:spLocks noGrp="1"/>
          </p:cNvSpPr>
          <p:nvPr>
            <p:ph type="title"/>
          </p:nvPr>
        </p:nvSpPr>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2636148F-D28B-46FD-918D-87E382F8C4AA}"/>
              </a:ext>
            </a:extLst>
          </p:cNvPr>
          <p:cNvSpPr>
            <a:spLocks noGrp="1"/>
          </p:cNvSpPr>
          <p:nvPr>
            <p:ph idx="1"/>
          </p:nvPr>
        </p:nvSpPr>
        <p:spPr/>
        <p:txBody>
          <a:bodyPr/>
          <a:lstStyle/>
          <a:p>
            <a:r>
              <a:rPr lang="en-US" dirty="0"/>
              <a:t>End of Slideshow </a:t>
            </a:r>
            <a:endParaRPr lang="en-IN" dirty="0"/>
          </a:p>
        </p:txBody>
      </p:sp>
    </p:spTree>
    <p:extLst>
      <p:ext uri="{BB962C8B-B14F-4D97-AF65-F5344CB8AC3E}">
        <p14:creationId xmlns:p14="http://schemas.microsoft.com/office/powerpoint/2010/main" val="34913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9B9A7-D5B2-44F2-A651-1D9C5B15069E}"/>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EEB89DE1-35E1-4D43-B766-D123F6E53CE7}"/>
              </a:ext>
            </a:extLst>
          </p:cNvPr>
          <p:cNvSpPr>
            <a:spLocks noGrp="1"/>
          </p:cNvSpPr>
          <p:nvPr>
            <p:ph idx="1"/>
          </p:nvPr>
        </p:nvSpPr>
        <p:spPr/>
        <p:txBody>
          <a:bodyPr>
            <a:normAutofit/>
          </a:bodyPr>
          <a:lstStyle/>
          <a:p>
            <a:pPr marL="0" indent="0">
              <a:buNone/>
            </a:pPr>
            <a:r>
              <a:rPr lang="en-IN" sz="1600" dirty="0">
                <a:latin typeface="+mj-lt"/>
              </a:rPr>
              <a:t> </a:t>
            </a:r>
            <a:r>
              <a:rPr lang="en-US" sz="1600" spc="-5" dirty="0">
                <a:latin typeface="+mj-lt"/>
                <a:cs typeface="Caladea"/>
              </a:rPr>
              <a:t>Agricultural productivity is </a:t>
            </a:r>
            <a:r>
              <a:rPr lang="en-US" sz="1600" dirty="0">
                <a:latin typeface="+mj-lt"/>
                <a:cs typeface="Caladea"/>
              </a:rPr>
              <a:t>main </a:t>
            </a:r>
            <a:r>
              <a:rPr lang="en-US" sz="1600" spc="-5" dirty="0">
                <a:latin typeface="+mj-lt"/>
                <a:cs typeface="Caladea"/>
              </a:rPr>
              <a:t>sector on which economy of </a:t>
            </a:r>
            <a:r>
              <a:rPr lang="en-US" sz="1600" dirty="0">
                <a:latin typeface="+mj-lt"/>
                <a:cs typeface="Caladea"/>
              </a:rPr>
              <a:t>a country highly </a:t>
            </a:r>
            <a:r>
              <a:rPr lang="en-US" sz="1600" spc="-5" dirty="0">
                <a:latin typeface="+mj-lt"/>
                <a:cs typeface="Caladea"/>
              </a:rPr>
              <a:t>depends </a:t>
            </a:r>
            <a:r>
              <a:rPr lang="en-US" sz="1600" dirty="0">
                <a:latin typeface="+mj-lt"/>
                <a:cs typeface="Caladea"/>
              </a:rPr>
              <a:t>in  </a:t>
            </a:r>
            <a:r>
              <a:rPr lang="en-US" sz="1600" spc="-5" dirty="0">
                <a:latin typeface="+mj-lt"/>
                <a:cs typeface="Caladea"/>
              </a:rPr>
              <a:t>India </a:t>
            </a:r>
            <a:r>
              <a:rPr lang="en-US" sz="1600" dirty="0">
                <a:latin typeface="+mj-lt"/>
                <a:cs typeface="Caladea"/>
              </a:rPr>
              <a:t>. </a:t>
            </a:r>
            <a:r>
              <a:rPr lang="en-US" sz="1600" spc="-5" dirty="0">
                <a:latin typeface="+mj-lt"/>
                <a:cs typeface="Caladea"/>
              </a:rPr>
              <a:t>This is </a:t>
            </a:r>
            <a:r>
              <a:rPr lang="en-US" sz="1600" dirty="0">
                <a:latin typeface="+mj-lt"/>
                <a:cs typeface="Caladea"/>
              </a:rPr>
              <a:t>the </a:t>
            </a:r>
            <a:r>
              <a:rPr lang="en-US" sz="1600" spc="-5" dirty="0">
                <a:latin typeface="+mj-lt"/>
                <a:cs typeface="Caladea"/>
              </a:rPr>
              <a:t>one of the reasons that disease detection </a:t>
            </a:r>
            <a:r>
              <a:rPr lang="en-US" sz="1600" dirty="0">
                <a:latin typeface="+mj-lt"/>
                <a:cs typeface="Caladea"/>
              </a:rPr>
              <a:t>in </a:t>
            </a:r>
            <a:r>
              <a:rPr lang="en-US" sz="1600" spc="-5" dirty="0">
                <a:latin typeface="+mj-lt"/>
                <a:cs typeface="Caladea"/>
              </a:rPr>
              <a:t>plants plays an important role  </a:t>
            </a:r>
            <a:r>
              <a:rPr lang="en-US" sz="1600" dirty="0">
                <a:latin typeface="+mj-lt"/>
                <a:cs typeface="Caladea"/>
              </a:rPr>
              <a:t>in </a:t>
            </a:r>
            <a:r>
              <a:rPr lang="en-US" sz="1600" spc="-5" dirty="0">
                <a:latin typeface="+mj-lt"/>
                <a:cs typeface="Caladea"/>
              </a:rPr>
              <a:t>agriculture field, as having disease </a:t>
            </a:r>
            <a:r>
              <a:rPr lang="en-US" sz="1600" dirty="0">
                <a:latin typeface="+mj-lt"/>
                <a:cs typeface="Caladea"/>
              </a:rPr>
              <a:t>in </a:t>
            </a:r>
            <a:r>
              <a:rPr lang="en-US" sz="1600" spc="-5" dirty="0">
                <a:latin typeface="+mj-lt"/>
                <a:cs typeface="Caladea"/>
              </a:rPr>
              <a:t>plants are quite natural. If proper care is not taken  in this area then </a:t>
            </a:r>
            <a:r>
              <a:rPr lang="en-US" sz="1600" dirty="0">
                <a:latin typeface="+mj-lt"/>
                <a:cs typeface="Caladea"/>
              </a:rPr>
              <a:t>it </a:t>
            </a:r>
            <a:r>
              <a:rPr lang="en-US" sz="1600" spc="-10" dirty="0">
                <a:latin typeface="+mj-lt"/>
                <a:cs typeface="Caladea"/>
              </a:rPr>
              <a:t>causes </a:t>
            </a:r>
            <a:r>
              <a:rPr lang="en-US" sz="1600" spc="-5" dirty="0">
                <a:latin typeface="+mj-lt"/>
                <a:cs typeface="Caladea"/>
              </a:rPr>
              <a:t>serious effects on plants and </a:t>
            </a:r>
            <a:r>
              <a:rPr lang="en-US" sz="1600" spc="-10" dirty="0">
                <a:latin typeface="+mj-lt"/>
                <a:cs typeface="Caladea"/>
              </a:rPr>
              <a:t>due </a:t>
            </a:r>
            <a:r>
              <a:rPr lang="en-US" sz="1600" spc="-5" dirty="0">
                <a:latin typeface="+mj-lt"/>
                <a:cs typeface="Caladea"/>
              </a:rPr>
              <a:t>to which </a:t>
            </a:r>
            <a:r>
              <a:rPr lang="en-US" sz="1600" dirty="0">
                <a:latin typeface="+mj-lt"/>
                <a:cs typeface="Caladea"/>
              </a:rPr>
              <a:t>respective </a:t>
            </a:r>
            <a:r>
              <a:rPr lang="en-US" sz="1600" spc="-5" dirty="0">
                <a:latin typeface="+mj-lt"/>
                <a:cs typeface="Caladea"/>
              </a:rPr>
              <a:t>product  quality, quantity or productivity is</a:t>
            </a:r>
            <a:r>
              <a:rPr lang="en-US" sz="1600" dirty="0">
                <a:latin typeface="+mj-lt"/>
                <a:cs typeface="Caladea"/>
              </a:rPr>
              <a:t> </a:t>
            </a:r>
            <a:r>
              <a:rPr lang="en-US" sz="1600" spc="-5" dirty="0">
                <a:latin typeface="+mj-lt"/>
                <a:cs typeface="Caladea"/>
              </a:rPr>
              <a:t>affected.</a:t>
            </a:r>
            <a:r>
              <a:rPr lang="en-US" sz="1600" b="0" i="0" u="none" strike="noStrike" baseline="0" dirty="0">
                <a:latin typeface="+mj-lt"/>
              </a:rPr>
              <a:t> Hence proper advice has to be given when it comes to fertilizer as is it has direct link with crop growth, yield ,productivity and economy. Another barrier for the growth of crops is diseases to which plants gets exposed. The identification of the disease to which the plants are disclosed is very prominent in order to avoid the loss which may reflect in Yield productivity. Bayer products like Fertilizers are to be used in precision Agriculture   For Better India </a:t>
            </a:r>
            <a:endParaRPr lang="en-IN" sz="1600" dirty="0">
              <a:latin typeface="+mj-lt"/>
            </a:endParaRPr>
          </a:p>
        </p:txBody>
      </p:sp>
    </p:spTree>
    <p:extLst>
      <p:ext uri="{BB962C8B-B14F-4D97-AF65-F5344CB8AC3E}">
        <p14:creationId xmlns:p14="http://schemas.microsoft.com/office/powerpoint/2010/main" val="735751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4B0E-844B-4D90-ABB7-819228568726}"/>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1EA8B419-749B-4E69-9722-884C386F9077}"/>
              </a:ext>
            </a:extLst>
          </p:cNvPr>
          <p:cNvSpPr>
            <a:spLocks noGrp="1"/>
          </p:cNvSpPr>
          <p:nvPr>
            <p:ph idx="1"/>
          </p:nvPr>
        </p:nvSpPr>
        <p:spPr>
          <a:xfrm>
            <a:off x="1154955" y="2209800"/>
            <a:ext cx="10055970" cy="3810000"/>
          </a:xfrm>
        </p:spPr>
        <p:txBody>
          <a:bodyPr>
            <a:normAutofit lnSpcReduction="10000"/>
          </a:bodyPr>
          <a:lstStyle/>
          <a:p>
            <a:r>
              <a:rPr lang="en-US" dirty="0"/>
              <a:t>From </a:t>
            </a:r>
            <a:r>
              <a:rPr lang="en-US" dirty="0" err="1"/>
              <a:t>morethan</a:t>
            </a:r>
            <a:r>
              <a:rPr lang="en-US" dirty="0"/>
              <a:t> 5000 years Agriculture is the main occupation of people in India. More than 70 % of the population’s lives depend upon agriculture. It is also a great source of country’s economy. In order to make this filed more profitable for farmers proper crops have to be grown in their fields. The prevalent problem among the farmers is Crop choice depending upon the soil in their farmlands. Another challenge faced by farmers is choosing the right fertilizers for their crops, which plays a very important role in getting a good and profitable yield. There is another major problem which they have to give more attention is the pest controller the diseases to which the plants may limit their growth. The above listed problems may solved using the advanced </a:t>
            </a:r>
            <a:r>
              <a:rPr lang="en-US" dirty="0" err="1"/>
              <a:t>techniquesof</a:t>
            </a:r>
            <a:r>
              <a:rPr lang="en-US" dirty="0"/>
              <a:t> Precision Agriculture and data mining. Precision Agriculture is modern technique which can be used for farming. The main objective of is to solve above problems using data mining techniques and build a decision system which would help farmers </a:t>
            </a:r>
            <a:r>
              <a:rPr lang="en-US" dirty="0" err="1"/>
              <a:t>tochoose</a:t>
            </a:r>
            <a:r>
              <a:rPr lang="en-US" dirty="0"/>
              <a:t> right crops for their farm , fertilizer recommendation for the crops grown and also to help the farmers in detecting the diseases by using the infected leaf images</a:t>
            </a:r>
            <a:endParaRPr lang="en-IN" dirty="0"/>
          </a:p>
        </p:txBody>
      </p:sp>
    </p:spTree>
    <p:extLst>
      <p:ext uri="{BB962C8B-B14F-4D97-AF65-F5344CB8AC3E}">
        <p14:creationId xmlns:p14="http://schemas.microsoft.com/office/powerpoint/2010/main" val="70971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27A71-7467-499C-8DDA-CF496A57C8AF}"/>
              </a:ext>
            </a:extLst>
          </p:cNvPr>
          <p:cNvSpPr>
            <a:spLocks noGrp="1"/>
          </p:cNvSpPr>
          <p:nvPr>
            <p:ph type="title"/>
          </p:nvPr>
        </p:nvSpPr>
        <p:spPr/>
        <p:txBody>
          <a:bodyPr/>
          <a:lstStyle/>
          <a:p>
            <a:r>
              <a:rPr lang="en-US" dirty="0"/>
              <a:t>Project Objective </a:t>
            </a:r>
            <a:endParaRPr lang="en-IN" dirty="0"/>
          </a:p>
        </p:txBody>
      </p:sp>
      <p:sp>
        <p:nvSpPr>
          <p:cNvPr id="3" name="Content Placeholder 2">
            <a:extLst>
              <a:ext uri="{FF2B5EF4-FFF2-40B4-BE49-F238E27FC236}">
                <a16:creationId xmlns:a16="http://schemas.microsoft.com/office/drawing/2014/main" id="{F2C29E3D-3C7B-4A32-B549-1C4BCBEC21E1}"/>
              </a:ext>
            </a:extLst>
          </p:cNvPr>
          <p:cNvSpPr>
            <a:spLocks noGrp="1"/>
          </p:cNvSpPr>
          <p:nvPr>
            <p:ph idx="1"/>
          </p:nvPr>
        </p:nvSpPr>
        <p:spPr>
          <a:xfrm>
            <a:off x="571500" y="2362199"/>
            <a:ext cx="11306175" cy="4371975"/>
          </a:xfrm>
        </p:spPr>
        <p:txBody>
          <a:bodyPr>
            <a:normAutofit lnSpcReduction="10000"/>
          </a:bodyPr>
          <a:lstStyle/>
          <a:p>
            <a:pPr algn="l"/>
            <a:r>
              <a:rPr lang="en-US" dirty="0"/>
              <a:t> The main motive  of the project is to follow </a:t>
            </a:r>
            <a:r>
              <a:rPr lang="en-US" sz="1800" b="0" i="0" u="none" strike="noStrike" baseline="0" dirty="0"/>
              <a:t> Precision Agriculture predominantly which follows initially by Mechanized farming and secondly Green Revolution of the modern agriculture. The main aim of the </a:t>
            </a:r>
            <a:r>
              <a:rPr lang="en-US" sz="1800" b="0" i="0" u="none" strike="noStrike" baseline="0" dirty="0" err="1"/>
              <a:t>Precisionagriculture</a:t>
            </a:r>
            <a:r>
              <a:rPr lang="en-US" sz="1800" b="0" i="0" u="none" strike="noStrike" baseline="0" dirty="0"/>
              <a:t> is to determine a Decision support system to the whole agricultural practices by increasing the returns on </a:t>
            </a:r>
            <a:r>
              <a:rPr lang="en-US" sz="1800" b="0" i="0" u="none" strike="noStrike" baseline="0" dirty="0" err="1"/>
              <a:t>inputsmeanwhile</a:t>
            </a:r>
            <a:r>
              <a:rPr lang="en-US" sz="1800" b="0" i="0" u="none" strike="noStrike" baseline="0" dirty="0"/>
              <a:t> retaining resources. Crop selection, Fertilizer recommendation and Plant disease detection are some of the systems of the</a:t>
            </a:r>
            <a:r>
              <a:rPr lang="en-IN" sz="1800" b="0" i="0" u="none" strike="noStrike" baseline="0" dirty="0"/>
              <a:t>precision agriculture.</a:t>
            </a:r>
            <a:r>
              <a:rPr lang="en-US" dirty="0"/>
              <a:t> Implement a smart QR code on each of Bayer's varied products is to provide accurate information and insight on specific products to customers, especially the farmers across the globe. The QR code is aimed at being dynamic in order to track and </a:t>
            </a:r>
            <a:r>
              <a:rPr lang="en-US" dirty="0" err="1"/>
              <a:t>analyse</a:t>
            </a:r>
            <a:r>
              <a:rPr lang="en-US" dirty="0"/>
              <a:t> product sales and usage when consumers scan the code through a particular app. The number of scans per area across countries could be tracked and fed to an ML model, to predict in which places the products are used more. When a farmer scans the label using a scanner, he would be able to read the product information, usage, disposal, quantity and period of usage, reviews farmers who have already used the product and a field to record any suggestions by the user. All of these features could really help the farmers if the entire process of acquiring information after label scanning is voice controlled, rather than textual/ graphical display. To be more specific, communication in the consumer's native language.</a:t>
            </a:r>
          </a:p>
          <a:p>
            <a:endParaRPr lang="en-IN" dirty="0"/>
          </a:p>
        </p:txBody>
      </p:sp>
    </p:spTree>
    <p:extLst>
      <p:ext uri="{BB962C8B-B14F-4D97-AF65-F5344CB8AC3E}">
        <p14:creationId xmlns:p14="http://schemas.microsoft.com/office/powerpoint/2010/main" val="3243589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D3825-3A80-48EB-B382-6538594DB97F}"/>
              </a:ext>
            </a:extLst>
          </p:cNvPr>
          <p:cNvSpPr>
            <a:spLocks noGrp="1"/>
          </p:cNvSpPr>
          <p:nvPr>
            <p:ph type="title"/>
          </p:nvPr>
        </p:nvSpPr>
        <p:spPr/>
        <p:txBody>
          <a:bodyPr/>
          <a:lstStyle/>
          <a:p>
            <a:r>
              <a:rPr lang="en-US" dirty="0"/>
              <a:t>Approach and Strategies Followed </a:t>
            </a:r>
            <a:endParaRPr lang="en-IN" dirty="0"/>
          </a:p>
        </p:txBody>
      </p:sp>
      <p:sp>
        <p:nvSpPr>
          <p:cNvPr id="3" name="Content Placeholder 2">
            <a:extLst>
              <a:ext uri="{FF2B5EF4-FFF2-40B4-BE49-F238E27FC236}">
                <a16:creationId xmlns:a16="http://schemas.microsoft.com/office/drawing/2014/main" id="{646F097B-34C3-4959-9DDB-E09F048C3285}"/>
              </a:ext>
            </a:extLst>
          </p:cNvPr>
          <p:cNvSpPr>
            <a:spLocks noGrp="1"/>
          </p:cNvSpPr>
          <p:nvPr>
            <p:ph idx="1"/>
          </p:nvPr>
        </p:nvSpPr>
        <p:spPr>
          <a:xfrm>
            <a:off x="1154955" y="2603499"/>
            <a:ext cx="11141820" cy="5311775"/>
          </a:xfrm>
        </p:spPr>
        <p:txBody>
          <a:bodyPr>
            <a:normAutofit fontScale="40000" lnSpcReduction="20000"/>
          </a:bodyPr>
          <a:lstStyle/>
          <a:p>
            <a:endParaRPr lang="en-US" sz="4000" dirty="0"/>
          </a:p>
          <a:p>
            <a:r>
              <a:rPr lang="en-US" sz="4000" dirty="0"/>
              <a:t>1) Problem : From the description and problem statement, it can concluded that classification algorithms like below can be used to frame the problem.</a:t>
            </a:r>
          </a:p>
          <a:p>
            <a:r>
              <a:rPr lang="en-US" sz="4000" dirty="0"/>
              <a:t>2) Data collection: The initial stage once the problem is known is data collection or data gathering. Since we are </a:t>
            </a:r>
            <a:r>
              <a:rPr lang="en-US" sz="4000" dirty="0" err="1"/>
              <a:t>buildingpredictive</a:t>
            </a:r>
            <a:r>
              <a:rPr lang="en-US" sz="4000" dirty="0"/>
              <a:t> models , they are only as strong as the data they're built on, good data collecting procedures are essential for creating high-performing models. The information taken from the data must always be a error-free and relevant to the task at hand. </a:t>
            </a:r>
            <a:r>
              <a:rPr lang="en-US" sz="4000" dirty="0" err="1"/>
              <a:t>Thedata</a:t>
            </a:r>
            <a:r>
              <a:rPr lang="en-US" sz="4000" dirty="0"/>
              <a:t> for the crop and fertilizer recommendation system can be directly collected from the respective soil. The dataset </a:t>
            </a:r>
            <a:r>
              <a:rPr lang="en-US" sz="4000" dirty="0" err="1"/>
              <a:t>containsthe</a:t>
            </a:r>
            <a:r>
              <a:rPr lang="en-US" sz="4000" dirty="0"/>
              <a:t> values of the crops as outputs or labels and the respective nutrient levels required for the crop to be grown .Dataset also has the information regarding the rainfall for a particular area and also the levels of the pH required for the respective crop to be grown. Disease detection dataset ,it consists of healthy and unhealthy images of disease affected leaves which is categorized based on species and disease.</a:t>
            </a:r>
          </a:p>
          <a:p>
            <a:r>
              <a:rPr lang="en-US" sz="4000" dirty="0"/>
              <a:t>3) Data pre-processing: Data obtained is cleaned using various techniques .Some of which are involved are removing of </a:t>
            </a:r>
            <a:r>
              <a:rPr lang="en-US" sz="4000" dirty="0" err="1"/>
              <a:t>theirrelevant</a:t>
            </a:r>
            <a:r>
              <a:rPr lang="en-US" sz="4000" dirty="0"/>
              <a:t> values , elimination of the repeated values or duplicated values. Trying to eradicate some typing errors, getting rid of missing values, conversion of the data types. Using various techniques like mean ,median ,mode imputation will be applied for missing value treatment. Finally the scaled data which is obtained either by standardization or normalization is used for the training of the model as all the values will be in same scale.</a:t>
            </a:r>
          </a:p>
          <a:p>
            <a:endParaRPr lang="en-IN" dirty="0"/>
          </a:p>
        </p:txBody>
      </p:sp>
    </p:spTree>
    <p:extLst>
      <p:ext uri="{BB962C8B-B14F-4D97-AF65-F5344CB8AC3E}">
        <p14:creationId xmlns:p14="http://schemas.microsoft.com/office/powerpoint/2010/main" val="2753952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5783-3AB5-4C46-82D9-0621398350A3}"/>
              </a:ext>
            </a:extLst>
          </p:cNvPr>
          <p:cNvSpPr>
            <a:spLocks noGrp="1"/>
          </p:cNvSpPr>
          <p:nvPr>
            <p:ph type="title"/>
          </p:nvPr>
        </p:nvSpPr>
        <p:spPr/>
        <p:txBody>
          <a:bodyPr/>
          <a:lstStyle/>
          <a:p>
            <a:r>
              <a:rPr lang="en-US" dirty="0"/>
              <a:t>Approach and Strategies Followed </a:t>
            </a:r>
            <a:endParaRPr lang="en-IN" dirty="0"/>
          </a:p>
        </p:txBody>
      </p:sp>
      <p:sp>
        <p:nvSpPr>
          <p:cNvPr id="3" name="Content Placeholder 2">
            <a:extLst>
              <a:ext uri="{FF2B5EF4-FFF2-40B4-BE49-F238E27FC236}">
                <a16:creationId xmlns:a16="http://schemas.microsoft.com/office/drawing/2014/main" id="{2FE5DC43-7B38-4229-8B95-9C6B94F8D103}"/>
              </a:ext>
            </a:extLst>
          </p:cNvPr>
          <p:cNvSpPr>
            <a:spLocks noGrp="1"/>
          </p:cNvSpPr>
          <p:nvPr>
            <p:ph idx="1"/>
          </p:nvPr>
        </p:nvSpPr>
        <p:spPr>
          <a:xfrm>
            <a:off x="1154954" y="2603500"/>
            <a:ext cx="10309623" cy="3416300"/>
          </a:xfrm>
        </p:spPr>
        <p:txBody>
          <a:bodyPr>
            <a:normAutofit fontScale="70000" lnSpcReduction="20000"/>
          </a:bodyPr>
          <a:lstStyle/>
          <a:p>
            <a:r>
              <a:rPr lang="en-US" dirty="0"/>
              <a:t>4) Model Building : Dataset is divided into training and test data. machine learning algorithms' performance is estimated using the train-test split technique. Model is trained using the train data. Using various different machine learning algorithms and the model is built using appropriate machine learning algorithm. In this paper we are </a:t>
            </a:r>
            <a:r>
              <a:rPr lang="en-US" dirty="0" err="1"/>
              <a:t>focussing</a:t>
            </a:r>
            <a:r>
              <a:rPr lang="en-US" dirty="0"/>
              <a:t> on decision tree, Naïve </a:t>
            </a:r>
            <a:r>
              <a:rPr lang="en-US" dirty="0" err="1"/>
              <a:t>Bayes,SVM</a:t>
            </a:r>
            <a:r>
              <a:rPr lang="en-US" dirty="0"/>
              <a:t>, Regression, Random Forest, </a:t>
            </a:r>
            <a:r>
              <a:rPr lang="en-US" dirty="0" err="1"/>
              <a:t>ResNet</a:t>
            </a:r>
            <a:endParaRPr lang="en-US" dirty="0"/>
          </a:p>
          <a:p>
            <a:r>
              <a:rPr lang="en-US" dirty="0"/>
              <a:t>5) Model Evaluation: Evaluating a learning method is the crucial. This often requires an estimation of the skill of the model when making predictions on data which is not seen during the training of the model. The planning of this process of training </a:t>
            </a:r>
            <a:r>
              <a:rPr lang="en-US" dirty="0" err="1"/>
              <a:t>andevaluating</a:t>
            </a:r>
            <a:r>
              <a:rPr lang="en-US" dirty="0"/>
              <a:t> a predictive model is called experimental design. In order to provide significant value to application, </a:t>
            </a:r>
            <a:r>
              <a:rPr lang="en-US" dirty="0" err="1"/>
              <a:t>makepredictions</a:t>
            </a:r>
            <a:r>
              <a:rPr lang="en-US" dirty="0"/>
              <a:t>. Whether we're using machine learning to solve academic or business problems, it's becoming an increasingly important part of our life. The objective of model evaluation is to determine a model's accuracy on future. There are two types Hold out and cross-validation.</a:t>
            </a:r>
          </a:p>
          <a:p>
            <a:r>
              <a:rPr lang="en-US" dirty="0"/>
              <a:t>6) Model Selection: The process of selecting one method as a solution is called as model selection. Two classes of statistical methods can be used to </a:t>
            </a:r>
            <a:r>
              <a:rPr lang="en-US" dirty="0" err="1"/>
              <a:t>intrepret</a:t>
            </a:r>
            <a:r>
              <a:rPr lang="en-US" dirty="0"/>
              <a:t> the estimated skill of different models for the purpose of model selection.</a:t>
            </a:r>
          </a:p>
          <a:p>
            <a:r>
              <a:rPr lang="en-US" dirty="0"/>
              <a:t>7) Model deployment: Once the model is developed it can be deployed using python web application frame work i.e., Flask. Flask is a micro-framework. Since it is lightweight and only includes elements that are necessary. It only consists of parts required for web development, which including routing, request handling, sessions, and so forth. Other functions, such as data handling, can be handled by the developer through the creation of a custom module or the use of an enhancement.</a:t>
            </a:r>
          </a:p>
          <a:p>
            <a:endParaRPr lang="en-IN" dirty="0"/>
          </a:p>
        </p:txBody>
      </p:sp>
    </p:spTree>
    <p:extLst>
      <p:ext uri="{BB962C8B-B14F-4D97-AF65-F5344CB8AC3E}">
        <p14:creationId xmlns:p14="http://schemas.microsoft.com/office/powerpoint/2010/main" val="4147194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0707-D1F3-4E3A-AB42-46F3D41F36DD}"/>
              </a:ext>
            </a:extLst>
          </p:cNvPr>
          <p:cNvSpPr>
            <a:spLocks noGrp="1"/>
          </p:cNvSpPr>
          <p:nvPr>
            <p:ph type="title"/>
          </p:nvPr>
        </p:nvSpPr>
        <p:spPr/>
        <p:txBody>
          <a:bodyPr/>
          <a:lstStyle/>
          <a:p>
            <a:r>
              <a:rPr lang="en-US" dirty="0"/>
              <a:t>Design and Implementation  Methodology </a:t>
            </a:r>
            <a:br>
              <a:rPr lang="en-US" dirty="0"/>
            </a:br>
            <a:endParaRPr lang="en-IN" dirty="0"/>
          </a:p>
        </p:txBody>
      </p:sp>
      <p:sp>
        <p:nvSpPr>
          <p:cNvPr id="3" name="Content Placeholder 2">
            <a:extLst>
              <a:ext uri="{FF2B5EF4-FFF2-40B4-BE49-F238E27FC236}">
                <a16:creationId xmlns:a16="http://schemas.microsoft.com/office/drawing/2014/main" id="{A9FB6332-C0BF-42ED-A411-1DC698DB701E}"/>
              </a:ext>
            </a:extLst>
          </p:cNvPr>
          <p:cNvSpPr>
            <a:spLocks noGrp="1"/>
          </p:cNvSpPr>
          <p:nvPr>
            <p:ph idx="1"/>
          </p:nvPr>
        </p:nvSpPr>
        <p:spPr>
          <a:xfrm>
            <a:off x="-61472" y="2603499"/>
            <a:ext cx="12378977" cy="4450443"/>
          </a:xfrm>
        </p:spPr>
        <p:txBody>
          <a:bodyPr>
            <a:normAutofit fontScale="25000" lnSpcReduction="20000"/>
          </a:bodyPr>
          <a:lstStyle/>
          <a:p>
            <a:r>
              <a:rPr lang="en-US" sz="6400" dirty="0"/>
              <a:t>The implementation comprises of 4stages  parts:</a:t>
            </a:r>
          </a:p>
          <a:p>
            <a:r>
              <a:rPr lang="en-US" sz="4800" dirty="0"/>
              <a:t>1) Precision Agriculture is modern technique which can be used for farming. The main objective of is to solve above problems using data mining techniques and build a decision system which would help farmers to choose right crops for their farm , </a:t>
            </a:r>
            <a:r>
              <a:rPr lang="en-US" sz="4800" dirty="0" err="1"/>
              <a:t>fertiliser</a:t>
            </a:r>
            <a:r>
              <a:rPr lang="en-US" sz="4800" dirty="0"/>
              <a:t> recommendation for the crops grown and also to help the farmers in detecting the diseases by using the infected leaf images</a:t>
            </a:r>
          </a:p>
          <a:p>
            <a:r>
              <a:rPr lang="en-US" sz="4800" dirty="0"/>
              <a:t>2)The Stage 2  of the implementation is to design QR codes which are 2 dimensional .A QR Code is a type of matrix barcode. You’ll </a:t>
            </a:r>
            <a:r>
              <a:rPr lang="en-US" sz="4800" dirty="0" err="1"/>
              <a:t>recognise</a:t>
            </a:r>
            <a:r>
              <a:rPr lang="en-US" sz="4800" dirty="0"/>
              <a:t> them as being, most often, a mixture of black and white squares and dots. QR codes can contain many different types of data. The most common things held in QR codes are website URLs, email addresses, contact data and text information scanned in both vertical and horizontal dimensions. There are many innovative uses for QR codes, though, including quick and easy access to your </a:t>
            </a:r>
            <a:r>
              <a:rPr lang="en-US" sz="4800" dirty="0" err="1"/>
              <a:t>WiFi</a:t>
            </a:r>
            <a:r>
              <a:rPr lang="en-US" sz="4800" dirty="0"/>
              <a:t> router '. These information could be sent to the cloud for storage and fed to an ML model for analysis and making data-driven decisions.</a:t>
            </a:r>
          </a:p>
          <a:p>
            <a:r>
              <a:rPr lang="en-US" sz="4800" dirty="0"/>
              <a:t>3)The Stage 3 of the information is to lead to a user-friendly voice-enabled platform once the QR code is scanned. It requires the integration of a voice app for the consumer/ farmer to ask and get information on the product through communication in native language. This could patch for the higher ratio of farmers who are unable to read and write in English. </a:t>
            </a:r>
          </a:p>
          <a:p>
            <a:r>
              <a:rPr lang="en-US" sz="4800" dirty="0"/>
              <a:t>4)The Stage4 of the implementation process is to receive and update suggestions and reviews of the product over a certain period of time. This information must again be trained and tested over an ML model to upgrade and improvise the service to consumers. It's relatively simple to create a QR code. There are several free QR code generator sites, for </a:t>
            </a:r>
            <a:r>
              <a:rPr lang="en-US" sz="4800" dirty="0" err="1"/>
              <a:t>example:QRStuff</a:t>
            </a:r>
            <a:r>
              <a:rPr lang="en-US" sz="4800" dirty="0"/>
              <a:t> ,</a:t>
            </a:r>
            <a:r>
              <a:rPr lang="en-US" sz="4800" dirty="0" err="1"/>
              <a:t>Kaywa</a:t>
            </a:r>
            <a:r>
              <a:rPr lang="en-US" sz="4800" dirty="0"/>
              <a:t>, QR Code Generator To create a QR Code, simply choose which type of action you would like the scan to initiate and follow the site's guidance. Be sure to save the newly created image so that you can use it in your marketing and promotion materials. Before you use it, be sure to scan it to ensure that it works correctly. </a:t>
            </a:r>
          </a:p>
          <a:p>
            <a:r>
              <a:rPr lang="en-US" sz="4800" dirty="0"/>
              <a:t>Using QR Codes for Marketing The best way to decide how to use your QR codes is to have a plan before you generate them. Because QR codes could serve a number of purposes, think carefully about what you want each particular one to do. One of the most common uses for QR codes is to direct the user to a website. What types of websites might you consider? Think about the potential to lead the user to a mobile-ready site to sign up for a newsletter, email list, or loyalty program. Maybe you want to send them to a discount coupon or a product description. Almost any web-based content (videos, images, Facebook, or Twitter pages, etc.) can be conveyed on a mobile device, so your possibilities are tremendous. Think strategically about how you want to use your QR codes.</a:t>
            </a:r>
          </a:p>
          <a:p>
            <a:endParaRPr lang="en-IN" sz="4800" dirty="0"/>
          </a:p>
        </p:txBody>
      </p:sp>
    </p:spTree>
    <p:extLst>
      <p:ext uri="{BB962C8B-B14F-4D97-AF65-F5344CB8AC3E}">
        <p14:creationId xmlns:p14="http://schemas.microsoft.com/office/powerpoint/2010/main" val="111379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FA7A-DBF0-411E-AC04-0DBC09A36556}"/>
              </a:ext>
            </a:extLst>
          </p:cNvPr>
          <p:cNvSpPr>
            <a:spLocks noGrp="1"/>
          </p:cNvSpPr>
          <p:nvPr>
            <p:ph type="title"/>
          </p:nvPr>
        </p:nvSpPr>
        <p:spPr/>
        <p:txBody>
          <a:bodyPr/>
          <a:lstStyle/>
          <a:p>
            <a:r>
              <a:rPr lang="en-US" dirty="0"/>
              <a:t>Solution </a:t>
            </a:r>
            <a:endParaRPr lang="en-IN" dirty="0"/>
          </a:p>
        </p:txBody>
      </p:sp>
      <p:sp>
        <p:nvSpPr>
          <p:cNvPr id="3" name="Content Placeholder 2">
            <a:extLst>
              <a:ext uri="{FF2B5EF4-FFF2-40B4-BE49-F238E27FC236}">
                <a16:creationId xmlns:a16="http://schemas.microsoft.com/office/drawing/2014/main" id="{BC75FE78-8D35-4954-813E-D2F23D8CFE85}"/>
              </a:ext>
            </a:extLst>
          </p:cNvPr>
          <p:cNvSpPr>
            <a:spLocks noGrp="1"/>
          </p:cNvSpPr>
          <p:nvPr>
            <p:ph idx="1"/>
          </p:nvPr>
        </p:nvSpPr>
        <p:spPr/>
        <p:txBody>
          <a:bodyPr>
            <a:normAutofit fontScale="85000" lnSpcReduction="10000"/>
          </a:bodyPr>
          <a:lstStyle/>
          <a:p>
            <a:r>
              <a:rPr lang="en-US" dirty="0"/>
              <a:t>The Android  applications with QR code for Bayer’s Products  above mentioned dynamic QR code includes delivering accurate information about the product to farmers. A voice-controlled platform to make their job easier and effortless. Grassroot  problems solved at the initial level can diminish the problems faced by the masses at the highest level. Hence, this idea aims at strengthening the core of human sustainability- Agriculture and to make farmers the pride of the nation The motive of the hackathon  would be accomplished with an innovative and the first of its kind solution using the emerging Mobile Application of Android and technologies such as NLP, ML and Cloud Computing. Thus, delivering updated, verified information from the source to the consumer by establishing a virtual communication line through the Dynamic QR code </a:t>
            </a:r>
            <a:r>
              <a:rPr lang="en-US" dirty="0" err="1"/>
              <a:t>label.Prototyping</a:t>
            </a:r>
            <a:r>
              <a:rPr lang="en-US" dirty="0"/>
              <a:t> stage completion  will have to be brought to the industry through help and advise from experienced and expert NLP, ML and Cloud Computing integrators. Amazon AWS, Voice-apps, training and testing models along with efficient dynamic QR code generators could make the process complete. Keeping in mind about the Security and legal requirements of the labelling process, this can be implemented through deeper information from the source</a:t>
            </a:r>
          </a:p>
          <a:p>
            <a:endParaRPr lang="en-IN" dirty="0"/>
          </a:p>
        </p:txBody>
      </p:sp>
    </p:spTree>
    <p:extLst>
      <p:ext uri="{BB962C8B-B14F-4D97-AF65-F5344CB8AC3E}">
        <p14:creationId xmlns:p14="http://schemas.microsoft.com/office/powerpoint/2010/main" val="400017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D010-1E8C-4891-A1AF-CCEA1525698B}"/>
              </a:ext>
            </a:extLst>
          </p:cNvPr>
          <p:cNvSpPr>
            <a:spLocks noGrp="1"/>
          </p:cNvSpPr>
          <p:nvPr>
            <p:ph type="title"/>
          </p:nvPr>
        </p:nvSpPr>
        <p:spPr/>
        <p:txBody>
          <a:bodyPr/>
          <a:lstStyle/>
          <a:p>
            <a:r>
              <a:rPr lang="en-US" dirty="0"/>
              <a:t>Technology Stack </a:t>
            </a:r>
            <a:endParaRPr lang="en-IN" dirty="0"/>
          </a:p>
        </p:txBody>
      </p:sp>
      <p:sp>
        <p:nvSpPr>
          <p:cNvPr id="3" name="Content Placeholder 2">
            <a:extLst>
              <a:ext uri="{FF2B5EF4-FFF2-40B4-BE49-F238E27FC236}">
                <a16:creationId xmlns:a16="http://schemas.microsoft.com/office/drawing/2014/main" id="{705957DD-AD51-41F1-8B97-CF5E3144E5E8}"/>
              </a:ext>
            </a:extLst>
          </p:cNvPr>
          <p:cNvSpPr>
            <a:spLocks noGrp="1"/>
          </p:cNvSpPr>
          <p:nvPr>
            <p:ph idx="1"/>
          </p:nvPr>
        </p:nvSpPr>
        <p:spPr/>
        <p:txBody>
          <a:bodyPr/>
          <a:lstStyle/>
          <a:p>
            <a:r>
              <a:rPr lang="en-US" dirty="0"/>
              <a:t> Android</a:t>
            </a:r>
          </a:p>
          <a:p>
            <a:r>
              <a:rPr lang="en-US" dirty="0"/>
              <a:t>Machine Learning</a:t>
            </a:r>
          </a:p>
          <a:p>
            <a:r>
              <a:rPr lang="en-US" dirty="0"/>
              <a:t>Natural </a:t>
            </a:r>
            <a:r>
              <a:rPr lang="en-US" dirty="0" err="1"/>
              <a:t>Langauage</a:t>
            </a:r>
            <a:r>
              <a:rPr lang="en-US" dirty="0"/>
              <a:t> Processing</a:t>
            </a:r>
          </a:p>
          <a:p>
            <a:r>
              <a:rPr lang="en-US" dirty="0"/>
              <a:t> </a:t>
            </a:r>
            <a:r>
              <a:rPr lang="en-US" dirty="0" err="1"/>
              <a:t>QRCode</a:t>
            </a:r>
            <a:r>
              <a:rPr lang="en-US" dirty="0"/>
              <a:t> Generator</a:t>
            </a:r>
          </a:p>
          <a:p>
            <a:endParaRPr lang="en-IN" dirty="0"/>
          </a:p>
        </p:txBody>
      </p:sp>
    </p:spTree>
    <p:extLst>
      <p:ext uri="{BB962C8B-B14F-4D97-AF65-F5344CB8AC3E}">
        <p14:creationId xmlns:p14="http://schemas.microsoft.com/office/powerpoint/2010/main" val="3308333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41</TotalTime>
  <Words>2256</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Title : Smart Precision Farming Technology with Bayer Products for Sustainable Agriculture </vt:lpstr>
      <vt:lpstr>Problem Statement </vt:lpstr>
      <vt:lpstr>Abstract</vt:lpstr>
      <vt:lpstr>Project Objective </vt:lpstr>
      <vt:lpstr>Approach and Strategies Followed </vt:lpstr>
      <vt:lpstr>Approach and Strategies Followed </vt:lpstr>
      <vt:lpstr>Design and Implementation  Methodology  </vt:lpstr>
      <vt:lpstr>Solution </vt:lpstr>
      <vt:lpstr>Technology Stack </vt:lpstr>
      <vt:lpstr>Bayer’s Customer Expectations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Smart Precision Farming Technology with Bayer Products for Sustainable Agriculture </dc:title>
  <dc:creator>kiran kumar</dc:creator>
  <cp:lastModifiedBy>kiran kumar</cp:lastModifiedBy>
  <cp:revision>1</cp:revision>
  <dcterms:created xsi:type="dcterms:W3CDTF">2021-10-24T13:09:27Z</dcterms:created>
  <dcterms:modified xsi:type="dcterms:W3CDTF">2021-10-24T13:51:27Z</dcterms:modified>
</cp:coreProperties>
</file>