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7" r:id="rId1"/>
  </p:sldMasterIdLst>
  <p:notesMasterIdLst>
    <p:notesMasterId r:id="rId11"/>
  </p:notesMasterIdLst>
  <p:sldIdLst>
    <p:sldId id="279" r:id="rId2"/>
    <p:sldId id="274" r:id="rId3"/>
    <p:sldId id="257" r:id="rId4"/>
    <p:sldId id="258" r:id="rId5"/>
    <p:sldId id="280" r:id="rId6"/>
    <p:sldId id="260" r:id="rId7"/>
    <p:sldId id="262" r:id="rId8"/>
    <p:sldId id="259" r:id="rId9"/>
    <p:sldId id="28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78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1T10:19:38.168"/>
    </inkml:context>
    <inkml:brush xml:id="br0">
      <inkml:brushProperty name="width" value="0.05" units="cm"/>
      <inkml:brushProperty name="height" value="0.05" units="cm"/>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31T10:19:39.153"/>
    </inkml:context>
    <inkml:brush xml:id="br0">
      <inkml:brushProperty name="width" value="0.05" units="cm"/>
      <inkml:brushProperty name="height" value="0.0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0BD0BD-6EBE-45F4-A419-02CC96045E05}" type="datetimeFigureOut">
              <a:rPr lang="en-IN" smtClean="0"/>
              <a:t>10-07-22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3E0730-A3C5-41B0-A5FC-9063E0B8FC22}" type="slidenum">
              <a:rPr lang="en-IN" smtClean="0"/>
              <a:t>‹#›</a:t>
            </a:fld>
            <a:endParaRPr lang="en-IN"/>
          </a:p>
        </p:txBody>
      </p:sp>
    </p:spTree>
    <p:extLst>
      <p:ext uri="{BB962C8B-B14F-4D97-AF65-F5344CB8AC3E}">
        <p14:creationId xmlns:p14="http://schemas.microsoft.com/office/powerpoint/2010/main" val="1650425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B3E0730-A3C5-41B0-A5FC-9063E0B8FC22}" type="slidenum">
              <a:rPr lang="en-IN" smtClean="0"/>
              <a:t>3</a:t>
            </a:fld>
            <a:endParaRPr lang="en-IN"/>
          </a:p>
        </p:txBody>
      </p:sp>
    </p:spTree>
    <p:extLst>
      <p:ext uri="{BB962C8B-B14F-4D97-AF65-F5344CB8AC3E}">
        <p14:creationId xmlns:p14="http://schemas.microsoft.com/office/powerpoint/2010/main" val="388185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100" b="1" i="0" u="none" strike="noStrike" cap="none">
                <a:solidFill>
                  <a:schemeClr val="lt1"/>
                </a:solidFill>
                <a:latin typeface="Arial"/>
                <a:ea typeface="Arial"/>
                <a:cs typeface="Arial"/>
                <a:sym typeface="Arial"/>
              </a:rPr>
              <a:t>REFINE</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ACO: https://www.ncbi.nlm.nih.gov/pmc/articles/PMC4984671/</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457200" marR="0" lvl="0" indent="-298450" algn="l" rtl="0">
              <a:lnSpc>
                <a:spcPct val="100000"/>
              </a:lnSpc>
              <a:spcBef>
                <a:spcPts val="0"/>
              </a:spcBef>
              <a:spcAft>
                <a:spcPts val="0"/>
              </a:spcAft>
              <a:buClr>
                <a:srgbClr val="000000"/>
              </a:buClr>
              <a:buSzPts val="1100"/>
              <a:buFont typeface="Arial"/>
              <a:buChar char="●"/>
            </a:pPr>
            <a:r>
              <a:rPr lang="en-US"/>
              <a:t>Interactive</a:t>
            </a:r>
            <a:br>
              <a:rPr lang="en-US"/>
            </a:br>
            <a:endParaRPr/>
          </a:p>
          <a:p>
            <a:pPr marL="457200" marR="0" lvl="0" indent="-298450" algn="l" rtl="0">
              <a:lnSpc>
                <a:spcPct val="100000"/>
              </a:lnSpc>
              <a:spcBef>
                <a:spcPts val="0"/>
              </a:spcBef>
              <a:spcAft>
                <a:spcPts val="0"/>
              </a:spcAft>
              <a:buClr>
                <a:srgbClr val="000000"/>
              </a:buClr>
              <a:buSzPts val="1100"/>
              <a:buFont typeface="Arial"/>
              <a:buChar char="●"/>
            </a:pPr>
            <a:r>
              <a:rPr lang="en-US"/>
              <a:t>Iterative</a:t>
            </a:r>
            <a:endParaRPr/>
          </a:p>
          <a:p>
            <a:pPr marL="158750" lvl="0" indent="0" algn="l" rtl="0">
              <a:lnSpc>
                <a:spcPct val="100000"/>
              </a:lnSpc>
              <a:spcBef>
                <a:spcPts val="0"/>
              </a:spcBef>
              <a:spcAft>
                <a:spcPts val="0"/>
              </a:spcAft>
              <a:buSzPts val="1100"/>
              <a:buNone/>
            </a:pPr>
            <a:endParaRPr/>
          </a:p>
          <a:p>
            <a:pPr marL="457200" marR="0" lvl="0" indent="-298450" algn="l" rtl="0">
              <a:lnSpc>
                <a:spcPct val="100000"/>
              </a:lnSpc>
              <a:spcBef>
                <a:spcPts val="0"/>
              </a:spcBef>
              <a:spcAft>
                <a:spcPts val="0"/>
              </a:spcAft>
              <a:buClr>
                <a:srgbClr val="000000"/>
              </a:buClr>
              <a:buSzPts val="1100"/>
              <a:buFont typeface="Arial"/>
              <a:buChar char="●"/>
            </a:pPr>
            <a:r>
              <a:rPr lang="en-US"/>
              <a:t>Incentivized </a:t>
            </a:r>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100" b="0" i="0" u="none" strike="noStrike" cap="none">
                <a:solidFill>
                  <a:schemeClr val="lt1"/>
                </a:solidFill>
                <a:latin typeface="Arial"/>
                <a:ea typeface="Arial"/>
                <a:cs typeface="Arial"/>
                <a:sym typeface="Arial"/>
              </a:rPr>
              <a:t>How can we incenti</a:t>
            </a:r>
            <a:r>
              <a:rPr lang="en-US">
                <a:solidFill>
                  <a:schemeClr val="lt1"/>
                </a:solidFill>
              </a:rPr>
              <a:t>vize them to stick with cardiac rehab</a:t>
            </a:r>
            <a:endParaRPr/>
          </a:p>
          <a:p>
            <a:pPr marL="0" marR="0" lvl="0" indent="0" algn="l" rtl="0">
              <a:lnSpc>
                <a:spcPct val="100000"/>
              </a:lnSpc>
              <a:spcBef>
                <a:spcPts val="0"/>
              </a:spcBef>
              <a:spcAft>
                <a:spcPts val="0"/>
              </a:spcAft>
              <a:buClr>
                <a:srgbClr val="000000"/>
              </a:buClr>
              <a:buSzPts val="1400"/>
              <a:buFont typeface="Arial"/>
              <a:buNone/>
            </a:pPr>
            <a:r>
              <a:rPr lang="en-US">
                <a:solidFill>
                  <a:schemeClr val="lt1"/>
                </a:solidFill>
              </a:rPr>
              <a:t>Provide patients the power to take control of their heart</a:t>
            </a:r>
            <a:endParaRPr sz="1100" b="0" i="0" u="none" strike="noStrike" cap="none">
              <a:solidFill>
                <a:srgbClr val="000000"/>
              </a:solidFill>
              <a:latin typeface="Arial"/>
              <a:ea typeface="Arial"/>
              <a:cs typeface="Arial"/>
              <a:sym typeface="Arial"/>
            </a:endParaRPr>
          </a:p>
          <a:p>
            <a:pPr marL="44450" lvl="0" indent="0" algn="l" rtl="0">
              <a:lnSpc>
                <a:spcPct val="100000"/>
              </a:lnSpc>
              <a:spcBef>
                <a:spcPts val="0"/>
              </a:spcBef>
              <a:spcAft>
                <a:spcPts val="0"/>
              </a:spcAft>
              <a:buSzPts val="1500"/>
              <a:buNone/>
            </a:pPr>
            <a:endParaRPr/>
          </a:p>
          <a:p>
            <a:pPr marL="387350" lvl="0" indent="-342900" algn="l" rtl="0">
              <a:lnSpc>
                <a:spcPct val="100000"/>
              </a:lnSpc>
              <a:spcBef>
                <a:spcPts val="0"/>
              </a:spcBef>
              <a:spcAft>
                <a:spcPts val="0"/>
              </a:spcAft>
              <a:buSzPts val="1500"/>
              <a:buChar char="•"/>
            </a:pPr>
            <a:r>
              <a:rPr lang="en-US"/>
              <a:t>How is your solution better, faster, or cheaper than the existing solutions for your customer and other stakeholders? </a:t>
            </a:r>
            <a:br>
              <a:rPr lang="en-US"/>
            </a:br>
            <a:endParaRPr/>
          </a:p>
          <a:p>
            <a:pPr marL="387350" lvl="0" indent="-342900" algn="l" rtl="0">
              <a:lnSpc>
                <a:spcPct val="100000"/>
              </a:lnSpc>
              <a:spcBef>
                <a:spcPts val="0"/>
              </a:spcBef>
              <a:spcAft>
                <a:spcPts val="0"/>
              </a:spcAft>
              <a:buSzPts val="1500"/>
              <a:buChar char="•"/>
            </a:pPr>
            <a:r>
              <a:rPr lang="en-US"/>
              <a:t> How is it better in terms of:</a:t>
            </a:r>
            <a:endParaRPr/>
          </a:p>
          <a:p>
            <a:pPr marL="844550" lvl="1" indent="-171450" algn="l" rtl="0">
              <a:lnSpc>
                <a:spcPct val="100000"/>
              </a:lnSpc>
              <a:spcBef>
                <a:spcPts val="900"/>
              </a:spcBef>
              <a:spcAft>
                <a:spcPts val="0"/>
              </a:spcAft>
              <a:buSzPts val="1500"/>
              <a:buChar char="•"/>
            </a:pPr>
            <a:r>
              <a:rPr lang="en-US"/>
              <a:t>Cost savings/ Operational Efficiency</a:t>
            </a:r>
            <a:endParaRPr/>
          </a:p>
          <a:p>
            <a:pPr marL="844550" lvl="1" indent="-171450" algn="l" rtl="0">
              <a:lnSpc>
                <a:spcPct val="100000"/>
              </a:lnSpc>
              <a:spcBef>
                <a:spcPts val="900"/>
              </a:spcBef>
              <a:spcAft>
                <a:spcPts val="0"/>
              </a:spcAft>
              <a:buSzPts val="1500"/>
              <a:buChar char="•"/>
            </a:pPr>
            <a:r>
              <a:rPr lang="en-US"/>
              <a:t>Decreased risks</a:t>
            </a:r>
            <a:endParaRPr/>
          </a:p>
          <a:p>
            <a:pPr marL="844550" lvl="1" indent="-171450" algn="l" rtl="0">
              <a:lnSpc>
                <a:spcPct val="100000"/>
              </a:lnSpc>
              <a:spcBef>
                <a:spcPts val="900"/>
              </a:spcBef>
              <a:spcAft>
                <a:spcPts val="0"/>
              </a:spcAft>
              <a:buSzPts val="1500"/>
              <a:buChar char="•"/>
            </a:pPr>
            <a:r>
              <a:rPr lang="en-US"/>
              <a:t>Improving quality of patient care</a:t>
            </a:r>
            <a:endParaRPr/>
          </a:p>
          <a:p>
            <a:pPr marL="387350" lvl="0" indent="-171450" algn="l" rtl="0">
              <a:lnSpc>
                <a:spcPct val="100000"/>
              </a:lnSpc>
              <a:spcBef>
                <a:spcPts val="900"/>
              </a:spcBef>
              <a:spcAft>
                <a:spcPts val="0"/>
              </a:spcAft>
              <a:buSzPts val="1500"/>
              <a:buChar char="•"/>
            </a:pPr>
            <a:r>
              <a:rPr lang="en-US"/>
              <a:t>Explain how the market is changing and why?</a:t>
            </a:r>
            <a:endParaRPr/>
          </a:p>
          <a:p>
            <a:pPr marL="844550" lvl="1" indent="-171450" algn="l" rtl="0">
              <a:lnSpc>
                <a:spcPct val="100000"/>
              </a:lnSpc>
              <a:spcBef>
                <a:spcPts val="900"/>
              </a:spcBef>
              <a:spcAft>
                <a:spcPts val="0"/>
              </a:spcAft>
              <a:buSzPts val="1500"/>
              <a:buChar char="•"/>
            </a:pPr>
            <a:r>
              <a:rPr lang="en-US"/>
              <a:t>Customer, pricing, competition, new technology?</a:t>
            </a:r>
            <a:endParaRPr/>
          </a:p>
          <a:p>
            <a:pPr marL="457200" marR="0" lvl="0" indent="-228600" algn="l" rtl="0">
              <a:lnSpc>
                <a:spcPct val="100000"/>
              </a:lnSpc>
              <a:spcBef>
                <a:spcPts val="900"/>
              </a:spcBef>
              <a:spcAft>
                <a:spcPts val="0"/>
              </a:spcAft>
              <a:buClr>
                <a:srgbClr val="000000"/>
              </a:buClr>
              <a:buSzPts val="1100"/>
              <a:buFont typeface="Arial"/>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B823958-6BBA-4F73-BB9C-066E0667AADA}" type="datetime1">
              <a:rPr lang="en-IN" smtClean="0"/>
              <a:t>10-07-22</a:t>
            </a:fld>
            <a:endParaRPr lang="en-IN"/>
          </a:p>
        </p:txBody>
      </p:sp>
      <p:sp>
        <p:nvSpPr>
          <p:cNvPr id="5" name="Footer Placeholder 4"/>
          <p:cNvSpPr>
            <a:spLocks noGrp="1"/>
          </p:cNvSpPr>
          <p:nvPr>
            <p:ph type="ftr" sz="quarter" idx="11"/>
          </p:nvPr>
        </p:nvSpPr>
        <p:spPr>
          <a:xfrm>
            <a:off x="3962399" y="5870575"/>
            <a:ext cx="4893958" cy="377825"/>
          </a:xfrm>
        </p:spPr>
        <p:txBody>
          <a:bodyPr/>
          <a:lstStyle/>
          <a:p>
            <a:r>
              <a:rPr lang="en-IN"/>
              <a:t>TechJam</a:t>
            </a:r>
          </a:p>
        </p:txBody>
      </p:sp>
      <p:sp>
        <p:nvSpPr>
          <p:cNvPr id="6" name="Slide Number Placeholder 5"/>
          <p:cNvSpPr>
            <a:spLocks noGrp="1"/>
          </p:cNvSpPr>
          <p:nvPr>
            <p:ph type="sldNum" sz="quarter" idx="12"/>
          </p:nvPr>
        </p:nvSpPr>
        <p:spPr>
          <a:xfrm>
            <a:off x="10608958" y="5870575"/>
            <a:ext cx="551167" cy="377825"/>
          </a:xfrm>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33577150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587C85-F6B7-4AEB-ADB0-D287B9152B70}" type="datetimeFigureOut">
              <a:rPr lang="en-IN" smtClean="0"/>
              <a:t>10-07-22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1835740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16303941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2958126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311505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22580817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587C85-F6B7-4AEB-ADB0-D287B9152B70}" type="datetimeFigureOut">
              <a:rPr lang="en-IN" smtClean="0"/>
              <a:t>10-07-22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613B28C-3391-4F3C-AE12-7D00A3490E7B}" type="slidenum">
              <a:rPr lang="en-IN" smtClean="0"/>
              <a:t>‹#›</a:t>
            </a:fld>
            <a:endParaRPr lang="en-IN"/>
          </a:p>
        </p:txBody>
      </p:sp>
    </p:spTree>
    <p:extLst>
      <p:ext uri="{BB962C8B-B14F-4D97-AF65-F5344CB8AC3E}">
        <p14:creationId xmlns:p14="http://schemas.microsoft.com/office/powerpoint/2010/main" val="6287811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3557FB-E669-4627-9355-413653DEDA1F}" type="datetime1">
              <a:rPr lang="en-IN" smtClean="0"/>
              <a:t>10-07-22</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10977816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12EBF53-8A5C-4205-B50D-C7ED3B7D5296}" type="datetime1">
              <a:rPr lang="en-IN" smtClean="0"/>
              <a:t>10-07-22</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1958608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imple Large Title">
  <p:cSld name="Simple Large Title">
    <p:bg>
      <p:bgPr>
        <a:solidFill>
          <a:schemeClr val="lt1"/>
        </a:solidFill>
        <a:effectLst/>
      </p:bgPr>
    </p:bg>
    <p:spTree>
      <p:nvGrpSpPr>
        <p:cNvPr id="1" name="Shape 57"/>
        <p:cNvGrpSpPr/>
        <p:nvPr/>
      </p:nvGrpSpPr>
      <p:grpSpPr>
        <a:xfrm>
          <a:off x="0" y="0"/>
          <a:ext cx="0" cy="0"/>
          <a:chOff x="0" y="0"/>
          <a:chExt cx="0" cy="0"/>
        </a:xfrm>
      </p:grpSpPr>
      <p:sp>
        <p:nvSpPr>
          <p:cNvPr id="58" name="Google Shape;58;p40"/>
          <p:cNvSpPr txBox="1">
            <a:spLocks noGrp="1"/>
          </p:cNvSpPr>
          <p:nvPr>
            <p:ph type="sldNum" idx="12"/>
          </p:nvPr>
        </p:nvSpPr>
        <p:spPr>
          <a:xfrm>
            <a:off x="11076972" y="6105206"/>
            <a:ext cx="80926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350"/>
              <a:buFont typeface="Arial"/>
              <a:buNone/>
              <a:defRPr sz="1800" b="0" i="0" u="none" strike="noStrike" cap="none">
                <a:solidFill>
                  <a:srgbClr val="87C54A"/>
                </a:solidFill>
                <a:latin typeface="Arial"/>
                <a:ea typeface="Arial"/>
                <a:cs typeface="Arial"/>
                <a:sym typeface="Arial"/>
              </a:defRPr>
            </a:lvl9pPr>
          </a:lstStyle>
          <a:p>
            <a:fld id="{00000000-1234-1234-1234-123412341234}" type="slidenum">
              <a:rPr lang="en-US" smtClean="0"/>
              <a:pPr/>
              <a:t>‹#›</a:t>
            </a:fld>
            <a:endParaRPr lang="en-US"/>
          </a:p>
        </p:txBody>
      </p:sp>
      <p:sp>
        <p:nvSpPr>
          <p:cNvPr id="59" name="Google Shape;59;p40"/>
          <p:cNvSpPr/>
          <p:nvPr/>
        </p:nvSpPr>
        <p:spPr>
          <a:xfrm>
            <a:off x="3" y="441435"/>
            <a:ext cx="105103" cy="483476"/>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Arial"/>
              <a:ea typeface="Arial"/>
              <a:cs typeface="Arial"/>
              <a:sym typeface="Arial"/>
            </a:endParaRPr>
          </a:p>
        </p:txBody>
      </p:sp>
      <p:sp>
        <p:nvSpPr>
          <p:cNvPr id="60" name="Google Shape;60;p40"/>
          <p:cNvSpPr txBox="1">
            <a:spLocks noGrp="1"/>
          </p:cNvSpPr>
          <p:nvPr>
            <p:ph type="title"/>
          </p:nvPr>
        </p:nvSpPr>
        <p:spPr>
          <a:xfrm>
            <a:off x="451303" y="383371"/>
            <a:ext cx="10515600" cy="701731"/>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5"/>
              </a:buClr>
              <a:buSzPts val="3300"/>
              <a:buFont typeface="Arial"/>
              <a:buNone/>
              <a:defRPr>
                <a:solidFill>
                  <a:schemeClr val="accent5"/>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0"/>
          <p:cNvSpPr txBox="1">
            <a:spLocks noGrp="1"/>
          </p:cNvSpPr>
          <p:nvPr>
            <p:ph type="body" idx="1"/>
          </p:nvPr>
        </p:nvSpPr>
        <p:spPr>
          <a:xfrm>
            <a:off x="451306" y="2098594"/>
            <a:ext cx="6412543" cy="2449513"/>
          </a:xfrm>
          <a:prstGeom prst="rect">
            <a:avLst/>
          </a:prstGeom>
          <a:noFill/>
          <a:ln>
            <a:noFill/>
          </a:ln>
        </p:spPr>
        <p:txBody>
          <a:bodyPr spcFirstLastPara="1" wrap="square" lIns="91425" tIns="45700" rIns="91425" bIns="45700" anchor="t" anchorCtr="0">
            <a:normAutofit/>
          </a:bodyPr>
          <a:lstStyle>
            <a:lvl1pPr marL="609585" lvl="0" indent="-431789" algn="l">
              <a:lnSpc>
                <a:spcPct val="116000"/>
              </a:lnSpc>
              <a:spcBef>
                <a:spcPts val="0"/>
              </a:spcBef>
              <a:spcAft>
                <a:spcPts val="0"/>
              </a:spcAft>
              <a:buClr>
                <a:srgbClr val="86C54A"/>
              </a:buClr>
              <a:buSzPts val="1500"/>
              <a:buChar char="•"/>
              <a:defRPr sz="2000">
                <a:solidFill>
                  <a:srgbClr val="5F5F60"/>
                </a:solidFill>
                <a:latin typeface="Arial"/>
                <a:ea typeface="Arial"/>
                <a:cs typeface="Arial"/>
                <a:sym typeface="Arial"/>
              </a:defRPr>
            </a:lvl1pPr>
            <a:lvl2pPr marL="1219170" lvl="1"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2pPr>
            <a:lvl3pPr marL="1828754" lvl="2"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3pPr>
            <a:lvl4pPr marL="2438339" lvl="3"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4pPr>
            <a:lvl5pPr marL="3047924" lvl="4" indent="-431789" algn="l">
              <a:lnSpc>
                <a:spcPct val="116000"/>
              </a:lnSpc>
              <a:spcBef>
                <a:spcPts val="1200"/>
              </a:spcBef>
              <a:spcAft>
                <a:spcPts val="0"/>
              </a:spcAft>
              <a:buClr>
                <a:srgbClr val="86C54A"/>
              </a:buClr>
              <a:buSzPts val="1500"/>
              <a:buChar char="•"/>
              <a:defRPr sz="2000">
                <a:solidFill>
                  <a:srgbClr val="5F5F60"/>
                </a:solidFill>
                <a:latin typeface="Arial"/>
                <a:ea typeface="Arial"/>
                <a:cs typeface="Arial"/>
                <a:sym typeface="Arial"/>
              </a:defRPr>
            </a:lvl5pPr>
            <a:lvl6pPr marL="3657509" lvl="5" indent="-457189" algn="l">
              <a:lnSpc>
                <a:spcPct val="90000"/>
              </a:lnSpc>
              <a:spcBef>
                <a:spcPts val="1200"/>
              </a:spcBef>
              <a:spcAft>
                <a:spcPts val="0"/>
              </a:spcAft>
              <a:buClr>
                <a:schemeClr val="dk1"/>
              </a:buClr>
              <a:buSzPts val="1800"/>
              <a:buChar char="•"/>
              <a:defRPr/>
            </a:lvl6pPr>
            <a:lvl7pPr marL="4267093" lvl="6" indent="-457189" algn="l">
              <a:lnSpc>
                <a:spcPct val="90000"/>
              </a:lnSpc>
              <a:spcBef>
                <a:spcPts val="500"/>
              </a:spcBef>
              <a:spcAft>
                <a:spcPts val="0"/>
              </a:spcAft>
              <a:buClr>
                <a:schemeClr val="dk1"/>
              </a:buClr>
              <a:buSzPts val="1800"/>
              <a:buChar char="•"/>
              <a:defRPr/>
            </a:lvl7pPr>
            <a:lvl8pPr marL="4876678" lvl="7" indent="-457189" algn="l">
              <a:lnSpc>
                <a:spcPct val="90000"/>
              </a:lnSpc>
              <a:spcBef>
                <a:spcPts val="500"/>
              </a:spcBef>
              <a:spcAft>
                <a:spcPts val="0"/>
              </a:spcAft>
              <a:buClr>
                <a:schemeClr val="dk1"/>
              </a:buClr>
              <a:buSzPts val="1800"/>
              <a:buChar char="•"/>
              <a:defRPr/>
            </a:lvl8pPr>
            <a:lvl9pPr marL="5486263" lvl="8" indent="-457189" algn="l">
              <a:lnSpc>
                <a:spcPct val="90000"/>
              </a:lnSpc>
              <a:spcBef>
                <a:spcPts val="500"/>
              </a:spcBef>
              <a:spcAft>
                <a:spcPts val="0"/>
              </a:spcAft>
              <a:buClr>
                <a:schemeClr val="dk1"/>
              </a:buClr>
              <a:buSzPts val="1800"/>
              <a:buChar char="•"/>
              <a:defRPr/>
            </a:lvl9pPr>
          </a:lstStyle>
          <a:p>
            <a:endParaRPr/>
          </a:p>
        </p:txBody>
      </p:sp>
      <p:sp>
        <p:nvSpPr>
          <p:cNvPr id="62" name="Google Shape;62;p40"/>
          <p:cNvSpPr/>
          <p:nvPr/>
        </p:nvSpPr>
        <p:spPr>
          <a:xfrm>
            <a:off x="0" y="6609350"/>
            <a:ext cx="12192000" cy="248653"/>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8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26163578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2568">
          <p15:clr>
            <a:srgbClr val="FBAE40"/>
          </p15:clr>
        </p15:guide>
        <p15:guide id="4" pos="1920">
          <p15:clr>
            <a:srgbClr val="FBAE40"/>
          </p15:clr>
        </p15:guide>
        <p15:guide id="5" pos="5112">
          <p15:clr>
            <a:srgbClr val="FBAE40"/>
          </p15:clr>
        </p15:guide>
        <p15:guide id="6" pos="57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061DBD-3258-414C-9C53-936B28100097}" type="datetime1">
              <a:rPr lang="en-IN" smtClean="0"/>
              <a:t>10-07-22</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65875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5C418A-CEBE-48EC-AADD-391C252D9733}" type="datetime1">
              <a:rPr lang="en-IN" smtClean="0"/>
              <a:t>10-07-22</a:t>
            </a:fld>
            <a:endParaRPr lang="en-IN"/>
          </a:p>
        </p:txBody>
      </p:sp>
      <p:sp>
        <p:nvSpPr>
          <p:cNvPr id="5" name="Footer Placeholder 4"/>
          <p:cNvSpPr>
            <a:spLocks noGrp="1"/>
          </p:cNvSpPr>
          <p:nvPr>
            <p:ph type="ftr" sz="quarter" idx="11"/>
          </p:nvPr>
        </p:nvSpPr>
        <p:spPr/>
        <p:txBody>
          <a:bodyPr/>
          <a:lstStyle/>
          <a:p>
            <a:r>
              <a:rPr lang="en-IN"/>
              <a:t>TechJam</a:t>
            </a:r>
          </a:p>
        </p:txBody>
      </p:sp>
      <p:sp>
        <p:nvSpPr>
          <p:cNvPr id="6" name="Slide Number Placeholder 5"/>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739729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C144CD5-5A2E-4C5E-87B5-E70095D32226}" type="datetime1">
              <a:rPr lang="en-IN" smtClean="0"/>
              <a:t>10-07-22</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5528419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D0E8B13-ED22-40D7-9002-15FD7A91D805}" type="datetime1">
              <a:rPr lang="en-IN" smtClean="0"/>
              <a:t>10-07-22</a:t>
            </a:fld>
            <a:endParaRPr lang="en-IN"/>
          </a:p>
        </p:txBody>
      </p:sp>
      <p:sp>
        <p:nvSpPr>
          <p:cNvPr id="8" name="Footer Placeholder 7"/>
          <p:cNvSpPr>
            <a:spLocks noGrp="1"/>
          </p:cNvSpPr>
          <p:nvPr>
            <p:ph type="ftr" sz="quarter" idx="11"/>
          </p:nvPr>
        </p:nvSpPr>
        <p:spPr/>
        <p:txBody>
          <a:bodyPr/>
          <a:lstStyle/>
          <a:p>
            <a:r>
              <a:rPr lang="en-IN"/>
              <a:t>TechJam</a:t>
            </a:r>
          </a:p>
        </p:txBody>
      </p:sp>
      <p:sp>
        <p:nvSpPr>
          <p:cNvPr id="9" name="Slide Number Placeholder 8"/>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4230114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940B80-5555-4550-B9AD-A82236F6FE40}" type="datetime1">
              <a:rPr lang="en-IN" smtClean="0"/>
              <a:t>10-07-22</a:t>
            </a:fld>
            <a:endParaRPr lang="en-IN"/>
          </a:p>
        </p:txBody>
      </p:sp>
      <p:sp>
        <p:nvSpPr>
          <p:cNvPr id="4" name="Footer Placeholder 3"/>
          <p:cNvSpPr>
            <a:spLocks noGrp="1"/>
          </p:cNvSpPr>
          <p:nvPr>
            <p:ph type="ftr" sz="quarter" idx="11"/>
          </p:nvPr>
        </p:nvSpPr>
        <p:spPr/>
        <p:txBody>
          <a:bodyPr/>
          <a:lstStyle/>
          <a:p>
            <a:r>
              <a:rPr lang="en-IN"/>
              <a:t>TechJam</a:t>
            </a:r>
          </a:p>
        </p:txBody>
      </p:sp>
      <p:sp>
        <p:nvSpPr>
          <p:cNvPr id="5" name="Slide Number Placeholder 4"/>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2745110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108C7234-2408-402A-8E97-64D3E63E57B9}" type="datetime1">
              <a:rPr lang="en-IN" smtClean="0"/>
              <a:t>10-07-22</a:t>
            </a:fld>
            <a:endParaRPr lang="en-IN"/>
          </a:p>
        </p:txBody>
      </p:sp>
      <p:sp>
        <p:nvSpPr>
          <p:cNvPr id="3" name="Footer Placeholder 2"/>
          <p:cNvSpPr>
            <a:spLocks noGrp="1"/>
          </p:cNvSpPr>
          <p:nvPr>
            <p:ph type="ftr" sz="quarter" idx="11"/>
          </p:nvPr>
        </p:nvSpPr>
        <p:spPr/>
        <p:txBody>
          <a:bodyPr/>
          <a:lstStyle/>
          <a:p>
            <a:r>
              <a:rPr lang="en-IN"/>
              <a:t>TechJam</a:t>
            </a:r>
          </a:p>
        </p:txBody>
      </p:sp>
      <p:sp>
        <p:nvSpPr>
          <p:cNvPr id="4" name="Slide Number Placeholder 3"/>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122599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137661-CD48-4FE0-A3CC-D679814FCC06}" type="datetime1">
              <a:rPr lang="en-IN" smtClean="0"/>
              <a:t>10-07-22</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619301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AD2A21B-65AF-47C3-91BD-FCF7F186099A}" type="datetime1">
              <a:rPr lang="en-IN" smtClean="0"/>
              <a:t>10-07-22</a:t>
            </a:fld>
            <a:endParaRPr lang="en-IN"/>
          </a:p>
        </p:txBody>
      </p:sp>
      <p:sp>
        <p:nvSpPr>
          <p:cNvPr id="6" name="Footer Placeholder 5"/>
          <p:cNvSpPr>
            <a:spLocks noGrp="1"/>
          </p:cNvSpPr>
          <p:nvPr>
            <p:ph type="ftr" sz="quarter" idx="11"/>
          </p:nvPr>
        </p:nvSpPr>
        <p:spPr/>
        <p:txBody>
          <a:bodyPr/>
          <a:lstStyle/>
          <a:p>
            <a:r>
              <a:rPr lang="en-IN"/>
              <a:t>TechJam</a:t>
            </a:r>
          </a:p>
        </p:txBody>
      </p:sp>
      <p:sp>
        <p:nvSpPr>
          <p:cNvPr id="7" name="Slide Number Placeholder 6"/>
          <p:cNvSpPr>
            <a:spLocks noGrp="1"/>
          </p:cNvSpPr>
          <p:nvPr>
            <p:ph type="sldNum" sz="quarter" idx="12"/>
          </p:nvPr>
        </p:nvSpPr>
        <p:spPr/>
        <p:txBody>
          <a:bodyPr/>
          <a:lstStyle/>
          <a:p>
            <a:fld id="{949A470D-6E3A-47F4-9A78-AE321B69F72A}" type="slidenum">
              <a:rPr lang="en-IN" smtClean="0"/>
              <a:t>‹#›</a:t>
            </a:fld>
            <a:endParaRPr lang="en-IN"/>
          </a:p>
        </p:txBody>
      </p:sp>
    </p:spTree>
    <p:extLst>
      <p:ext uri="{BB962C8B-B14F-4D97-AF65-F5344CB8AC3E}">
        <p14:creationId xmlns:p14="http://schemas.microsoft.com/office/powerpoint/2010/main" val="3805897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587C85-F6B7-4AEB-ADB0-D287B9152B70}" type="datetimeFigureOut">
              <a:rPr lang="en-IN" smtClean="0"/>
              <a:t>10-07-22</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613B28C-3391-4F3C-AE12-7D00A3490E7B}" type="slidenum">
              <a:rPr lang="en-IN" smtClean="0"/>
              <a:t>‹#›</a:t>
            </a:fld>
            <a:endParaRPr lang="en-IN"/>
          </a:p>
        </p:txBody>
      </p:sp>
    </p:spTree>
    <p:extLst>
      <p:ext uri="{BB962C8B-B14F-4D97-AF65-F5344CB8AC3E}">
        <p14:creationId xmlns:p14="http://schemas.microsoft.com/office/powerpoint/2010/main" val="182427864"/>
      </p:ext>
    </p:extLst>
  </p:cSld>
  <p:clrMap bg1="dk1" tx1="lt1" bg2="dk2" tx2="lt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6.png"/><Relationship Id="rId3" Type="http://schemas.openxmlformats.org/officeDocument/2006/relationships/image" Target="../media/image7.jpg"/><Relationship Id="rId7" Type="http://schemas.openxmlformats.org/officeDocument/2006/relationships/image" Target="../media/image11.png"/><Relationship Id="rId12" Type="http://schemas.openxmlformats.org/officeDocument/2006/relationships/customXml" Target="../ink/ink1.xml"/><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jpg"/><Relationship Id="rId9" Type="http://schemas.openxmlformats.org/officeDocument/2006/relationships/image" Target="../media/image13.jpg"/><Relationship Id="rId14" Type="http://schemas.openxmlformats.org/officeDocument/2006/relationships/customXml" Target="../ink/ink2.xml"/></Relationships>
</file>

<file path=ppt/slides/_rels/slide7.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13.jpg"/><Relationship Id="rId7" Type="http://schemas.openxmlformats.org/officeDocument/2006/relationships/image" Target="../media/image14.png"/><Relationship Id="rId12" Type="http://schemas.openxmlformats.org/officeDocument/2006/relationships/image" Target="../media/image20.jp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5.png"/><Relationship Id="rId11" Type="http://schemas.openxmlformats.org/officeDocument/2006/relationships/image" Target="../media/image19.jpg"/><Relationship Id="rId5" Type="http://schemas.openxmlformats.org/officeDocument/2006/relationships/image" Target="../media/image6.jp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drraghavendra/Nextron_EC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9BD32-4236-4509-BC48-1BEF604201F1}"/>
              </a:ext>
            </a:extLst>
          </p:cNvPr>
          <p:cNvSpPr>
            <a:spLocks noGrp="1"/>
          </p:cNvSpPr>
          <p:nvPr>
            <p:ph type="ctrTitle"/>
          </p:nvPr>
        </p:nvSpPr>
        <p:spPr>
          <a:xfrm>
            <a:off x="1" y="1584961"/>
            <a:ext cx="11372233" cy="1513840"/>
          </a:xfrm>
          <a:noFill/>
        </p:spPr>
        <p:txBody>
          <a:bodyPr anchor="ctr">
            <a:normAutofit/>
          </a:bodyPr>
          <a:lstStyle/>
          <a:p>
            <a:r>
              <a:rPr lang="en-US" sz="3600" dirty="0"/>
              <a:t>Title : Heart ECG Using </a:t>
            </a:r>
            <a:r>
              <a:rPr lang="en-US" sz="3600" dirty="0" err="1"/>
              <a:t>BlockChain</a:t>
            </a:r>
            <a:endParaRPr lang="en-IN" sz="3600" dirty="0"/>
          </a:p>
        </p:txBody>
      </p:sp>
      <p:sp>
        <p:nvSpPr>
          <p:cNvPr id="3" name="Subtitle 2">
            <a:extLst>
              <a:ext uri="{FF2B5EF4-FFF2-40B4-BE49-F238E27FC236}">
                <a16:creationId xmlns:a16="http://schemas.microsoft.com/office/drawing/2014/main" id="{611B5009-BD99-4405-89E1-D0C054666E43}"/>
              </a:ext>
            </a:extLst>
          </p:cNvPr>
          <p:cNvSpPr>
            <a:spLocks noGrp="1"/>
          </p:cNvSpPr>
          <p:nvPr>
            <p:ph type="subTitle" idx="1"/>
          </p:nvPr>
        </p:nvSpPr>
        <p:spPr>
          <a:xfrm>
            <a:off x="4673600" y="3429000"/>
            <a:ext cx="6817360" cy="2149475"/>
          </a:xfrm>
          <a:noFill/>
        </p:spPr>
        <p:txBody>
          <a:bodyPr>
            <a:normAutofit fontScale="32500" lnSpcReduction="20000"/>
          </a:bodyPr>
          <a:lstStyle/>
          <a:p>
            <a:pPr algn="l"/>
            <a:r>
              <a:rPr lang="en-IN" dirty="0">
                <a:latin typeface="Roboto" panose="02000000000000000000" pitchFamily="2" charset="0"/>
              </a:rPr>
              <a:t>                                                                                                           </a:t>
            </a:r>
          </a:p>
          <a:p>
            <a:pPr algn="l"/>
            <a:r>
              <a:rPr lang="en-IN" dirty="0">
                <a:latin typeface="Roboto" panose="02000000000000000000" pitchFamily="2" charset="0"/>
              </a:rPr>
              <a:t>                                    </a:t>
            </a:r>
            <a:r>
              <a:rPr lang="en-IN" sz="6200" dirty="0">
                <a:latin typeface="Roboto" panose="02000000000000000000" pitchFamily="2" charset="0"/>
              </a:rPr>
              <a:t>Designed and Developed BY</a:t>
            </a:r>
          </a:p>
          <a:p>
            <a:pPr algn="l"/>
            <a:r>
              <a:rPr lang="en-IN" sz="6200" dirty="0">
                <a:solidFill>
                  <a:srgbClr val="FFFFFF"/>
                </a:solidFill>
                <a:latin typeface="Roboto" panose="02000000000000000000" pitchFamily="2" charset="0"/>
              </a:rPr>
              <a:t>                           Kiran Kumar</a:t>
            </a:r>
          </a:p>
          <a:p>
            <a:pPr algn="l"/>
            <a:endParaRPr lang="en-IN" sz="6200" dirty="0">
              <a:solidFill>
                <a:srgbClr val="FFFFFF"/>
              </a:solidFill>
              <a:latin typeface="Roboto" panose="02000000000000000000" pitchFamily="2" charset="0"/>
            </a:endParaRPr>
          </a:p>
          <a:p>
            <a:pPr algn="l"/>
            <a:r>
              <a:rPr lang="en-IN" sz="6200" b="0" i="0" cap="all" dirty="0">
                <a:solidFill>
                  <a:srgbClr val="FFFFFF"/>
                </a:solidFill>
                <a:effectLst/>
                <a:latin typeface="Roboto" panose="02000000000000000000" pitchFamily="2" charset="0"/>
              </a:rPr>
              <a:t>                           </a:t>
            </a:r>
          </a:p>
          <a:p>
            <a:br>
              <a:rPr lang="en-IN" dirty="0"/>
            </a:br>
            <a:endParaRPr lang="en-IN" sz="2000" b="1" dirty="0">
              <a:solidFill>
                <a:srgbClr val="080808"/>
              </a:solidFill>
            </a:endParaRPr>
          </a:p>
          <a:p>
            <a:endParaRPr lang="en-IN" sz="2000" b="1" dirty="0">
              <a:solidFill>
                <a:srgbClr val="080808"/>
              </a:solidFill>
            </a:endParaRPr>
          </a:p>
          <a:p>
            <a:endParaRPr lang="en-IN" sz="2000" dirty="0">
              <a:solidFill>
                <a:srgbClr val="080808"/>
              </a:solidFill>
            </a:endParaRPr>
          </a:p>
        </p:txBody>
      </p:sp>
      <p:sp>
        <p:nvSpPr>
          <p:cNvPr id="9" name="Slide Number Placeholder 8">
            <a:extLst>
              <a:ext uri="{FF2B5EF4-FFF2-40B4-BE49-F238E27FC236}">
                <a16:creationId xmlns:a16="http://schemas.microsoft.com/office/drawing/2014/main" id="{5DCE2FE6-3DDC-4493-9805-72D310204E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529240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898C4-E68D-47BC-9718-93E3B91B357B}"/>
              </a:ext>
            </a:extLst>
          </p:cNvPr>
          <p:cNvSpPr>
            <a:spLocks noGrp="1"/>
          </p:cNvSpPr>
          <p:nvPr>
            <p:ph type="title"/>
          </p:nvPr>
        </p:nvSpPr>
        <p:spPr>
          <a:xfrm>
            <a:off x="684212" y="528321"/>
            <a:ext cx="8534400" cy="1828800"/>
          </a:xfrm>
        </p:spPr>
        <p:txBody>
          <a:bodyPr/>
          <a:lstStyle/>
          <a:p>
            <a:r>
              <a:rPr lang="en-US" dirty="0">
                <a:latin typeface="Times New Roman" panose="02020603050405020304" pitchFamily="18" charset="0"/>
                <a:cs typeface="Times New Roman" panose="02020603050405020304" pitchFamily="18" charset="0"/>
              </a:rPr>
              <a:t>PROBLEM STATEMENT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56B73A-ADB3-416D-8C8E-0AF0BC072D2D}"/>
              </a:ext>
            </a:extLst>
          </p:cNvPr>
          <p:cNvSpPr>
            <a:spLocks noGrp="1"/>
          </p:cNvSpPr>
          <p:nvPr>
            <p:ph idx="1"/>
          </p:nvPr>
        </p:nvSpPr>
        <p:spPr>
          <a:xfrm>
            <a:off x="335281" y="1605281"/>
            <a:ext cx="9907846" cy="4155440"/>
          </a:xfrm>
        </p:spPr>
        <p:txBody>
          <a:bodyPr>
            <a:normAutofit/>
          </a:bodyPr>
          <a:lstStyle/>
          <a:p>
            <a:pPr marL="0" indent="0" algn="l">
              <a:buNone/>
            </a:pPr>
            <a:r>
              <a:rPr lang="en-US" sz="2000" i="0" u="none" strike="noStrike" baseline="0" dirty="0">
                <a:latin typeface="Arial" panose="020B0604020202020204" pitchFamily="34" charset="0"/>
                <a:cs typeface="Arial" panose="020B0604020202020204" pitchFamily="34" charset="0"/>
              </a:rPr>
              <a:t> How to monitor and Manage heart patients by using Blockchain </a:t>
            </a:r>
            <a:r>
              <a:rPr lang="en-US" sz="2000" i="0" u="none" strike="noStrike" baseline="0" dirty="0" err="1">
                <a:latin typeface="Arial" panose="020B0604020202020204" pitchFamily="34" charset="0"/>
                <a:cs typeface="Arial" panose="020B0604020202020204" pitchFamily="34" charset="0"/>
              </a:rPr>
              <a:t>Technology</a:t>
            </a:r>
            <a:r>
              <a:rPr lang="en-US" sz="2000" b="0" i="0" u="none" strike="noStrike" baseline="0" dirty="0" err="1">
                <a:latin typeface="Arial" panose="020B0604020202020204" pitchFamily="34" charset="0"/>
                <a:cs typeface="Arial" panose="020B0604020202020204" pitchFamily="34" charset="0"/>
              </a:rPr>
              <a:t>In</a:t>
            </a:r>
            <a:r>
              <a:rPr lang="en-US" sz="2000" b="0" i="0" u="none" strike="noStrike" baseline="0" dirty="0">
                <a:latin typeface="Arial" panose="020B0604020202020204" pitchFamily="34" charset="0"/>
                <a:cs typeface="Arial" panose="020B0604020202020204" pitchFamily="34" charset="0"/>
              </a:rPr>
              <a:t> countries like India where elderly patients had apparently suffered a heart </a:t>
            </a:r>
            <a:r>
              <a:rPr lang="en-US" sz="2000" b="0" i="0" u="none" strike="noStrike" baseline="0" dirty="0" err="1">
                <a:latin typeface="Arial" panose="020B0604020202020204" pitchFamily="34" charset="0"/>
                <a:cs typeface="Arial" panose="020B0604020202020204" pitchFamily="34" charset="0"/>
              </a:rPr>
              <a:t>attack.They</a:t>
            </a:r>
            <a:r>
              <a:rPr lang="en-US" sz="2000" b="0" i="0" u="none" strike="noStrike" baseline="0" dirty="0">
                <a:latin typeface="Arial" panose="020B0604020202020204" pitchFamily="34" charset="0"/>
                <a:cs typeface="Arial" panose="020B0604020202020204" pitchFamily="34" charset="0"/>
              </a:rPr>
              <a:t> managed to restart his heart but the problem persists with the logistical problem of safely getting the gentleman to hospital. All their monitoring devices are heavy and impossible to carry when lifting a patient down stairs. They were forced to disconnect for the lengthy process of moving to the ground floor leaving the patient vulnerable during this </a:t>
            </a:r>
            <a:r>
              <a:rPr lang="en-US" sz="2000" b="0" i="0" u="none" strike="noStrike" baseline="0" dirty="0" err="1">
                <a:latin typeface="Arial" panose="020B0604020202020204" pitchFamily="34" charset="0"/>
                <a:cs typeface="Arial" panose="020B0604020202020204" pitchFamily="34" charset="0"/>
              </a:rPr>
              <a:t>time.So</a:t>
            </a:r>
            <a:r>
              <a:rPr lang="en-US" sz="2000" b="0" i="0" u="none" strike="noStrike" baseline="0" dirty="0">
                <a:latin typeface="Arial" panose="020B0604020202020204" pitchFamily="34" charset="0"/>
                <a:cs typeface="Arial" panose="020B0604020202020204" pitchFamily="34" charset="0"/>
              </a:rPr>
              <a:t> our project focuses on building a </a:t>
            </a:r>
            <a:r>
              <a:rPr lang="en-US" sz="2000" b="1" i="0" u="none" strike="noStrike" baseline="0" dirty="0">
                <a:latin typeface="Arial" panose="020B0604020202020204" pitchFamily="34" charset="0"/>
                <a:cs typeface="Arial" panose="020B0604020202020204" pitchFamily="34" charset="0"/>
              </a:rPr>
              <a:t>Mobile application for ECG</a:t>
            </a:r>
            <a:r>
              <a:rPr lang="en-US" sz="2000" b="0" i="0" u="none" strike="noStrike" baseline="0" dirty="0">
                <a:latin typeface="Arial" panose="020B0604020202020204" pitchFamily="34" charset="0"/>
                <a:cs typeface="Arial" panose="020B0604020202020204" pitchFamily="34" charset="0"/>
              </a:rPr>
              <a:t>. A Portable heart monitoring device connected to mobile/tablet via Bluetooth with Web application </a:t>
            </a:r>
            <a:r>
              <a:rPr lang="en-IN" sz="2000" b="0" i="0" u="none" strike="noStrike" baseline="0" dirty="0">
                <a:latin typeface="Arial" panose="020B0604020202020204" pitchFamily="34" charset="0"/>
                <a:cs typeface="Arial" panose="020B0604020202020204" pitchFamily="34" charset="0"/>
              </a:rPr>
              <a:t>created using Blockchain.</a:t>
            </a:r>
            <a:endParaRPr lang="en-US" sz="2000" b="1" i="0" u="none" strike="noStrike" baseline="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10100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F57F9-DCB0-4406-8665-A4E8D0C98A2A}"/>
              </a:ext>
            </a:extLst>
          </p:cNvPr>
          <p:cNvSpPr>
            <a:spLocks noGrp="1"/>
          </p:cNvSpPr>
          <p:nvPr>
            <p:ph type="title"/>
          </p:nvPr>
        </p:nvSpPr>
        <p:spPr>
          <a:xfrm>
            <a:off x="345440" y="0"/>
            <a:ext cx="10701971" cy="975360"/>
          </a:xfrm>
        </p:spPr>
        <p:txBody>
          <a:bodyPr>
            <a:normAutofit/>
          </a:bodyPr>
          <a:lstStyle/>
          <a:p>
            <a:r>
              <a:rPr lang="en-US" dirty="0">
                <a:latin typeface="Times New Roman" panose="02020603050405020304" pitchFamily="18" charset="0"/>
                <a:cs typeface="Times New Roman" panose="02020603050405020304" pitchFamily="18" charset="0"/>
              </a:rPr>
              <a:t>Project 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AD1D00A-3F0B-4310-9306-B2320FA0CE6A}"/>
              </a:ext>
            </a:extLst>
          </p:cNvPr>
          <p:cNvSpPr>
            <a:spLocks noGrp="1"/>
          </p:cNvSpPr>
          <p:nvPr>
            <p:ph idx="1"/>
          </p:nvPr>
        </p:nvSpPr>
        <p:spPr>
          <a:xfrm>
            <a:off x="81280" y="711200"/>
            <a:ext cx="11490960" cy="6228080"/>
          </a:xfrm>
          <a:ln>
            <a:solidFill>
              <a:schemeClr val="bg1"/>
            </a:solidFill>
          </a:ln>
        </p:spPr>
        <p:txBody>
          <a:bodyPr>
            <a:noAutofit/>
          </a:bodyPr>
          <a:lstStyle/>
          <a:p>
            <a:pPr marL="0" indent="0" algn="l">
              <a:buNone/>
            </a:pPr>
            <a:r>
              <a:rPr lang="en-US" sz="1600" dirty="0">
                <a:latin typeface="Arial" panose="020B0604020202020204" pitchFamily="34" charset="0"/>
                <a:cs typeface="Arial" panose="020B0604020202020204" pitchFamily="34" charset="0"/>
              </a:rPr>
              <a:t>Project Objective,motive and</a:t>
            </a:r>
            <a:r>
              <a:rPr lang="en-US" sz="1600" b="0" i="0" u="none" strike="noStrike" baseline="0" dirty="0">
                <a:latin typeface="Arial" panose="020B0604020202020204" pitchFamily="34" charset="0"/>
                <a:cs typeface="Arial" panose="020B0604020202020204" pitchFamily="34" charset="0"/>
              </a:rPr>
              <a:t> purpose is to  design</a:t>
            </a:r>
            <a:r>
              <a:rPr lang="en-US" sz="1600" dirty="0">
                <a:latin typeface="Arial" panose="020B0604020202020204" pitchFamily="34" charset="0"/>
                <a:cs typeface="Arial" panose="020B0604020202020204" pitchFamily="34" charset="0"/>
              </a:rPr>
              <a:t>,</a:t>
            </a:r>
            <a:r>
              <a:rPr lang="en-US" sz="1600" b="0" i="0" u="none" strike="noStrike" baseline="0" dirty="0">
                <a:latin typeface="Arial" panose="020B0604020202020204" pitchFamily="34" charset="0"/>
                <a:cs typeface="Arial" panose="020B0604020202020204" pitchFamily="34" charset="0"/>
              </a:rPr>
              <a:t>develop a mobile application focused on rewarding users for good heart health. Below is an executive summary further detailing the project at a high</a:t>
            </a:r>
            <a:r>
              <a:rPr lang="en-IN" sz="1600" b="0" i="0" u="none" strike="noStrike" baseline="0" dirty="0">
                <a:latin typeface="Arial" panose="020B0604020202020204" pitchFamily="34" charset="0"/>
                <a:cs typeface="Arial" panose="020B0604020202020204" pitchFamily="34" charset="0"/>
              </a:rPr>
              <a:t>level</a:t>
            </a:r>
            <a:r>
              <a:rPr lang="en-IN" sz="1600" dirty="0">
                <a:latin typeface="Arial" panose="020B0604020202020204" pitchFamily="34" charset="0"/>
                <a:cs typeface="Arial" panose="020B0604020202020204" pitchFamily="34" charset="0"/>
              </a:rPr>
              <a:t>.The Salient features and Qualitative factors are mentioned below</a:t>
            </a:r>
            <a:endParaRPr lang="en-IN" sz="1600" b="0" i="0" u="none" strike="noStrike" baseline="0"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the core problem? Describe the pain or need that you are solving</a:t>
            </a: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Doctors recommending cardiac rehab and patients not sticking to it </a:t>
            </a:r>
            <a:endParaRPr lang="en-US"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the service/product?</a:t>
            </a:r>
            <a:endParaRPr lang="en-US" sz="1600"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A mobile/web dashboard using blockchain technology to incentivize positive heart health</a:t>
            </a:r>
            <a:endParaRPr lang="en-US" dirty="0">
              <a:latin typeface="Arial" panose="020B0604020202020204" pitchFamily="34" charset="0"/>
              <a:cs typeface="Arial" panose="020B0604020202020204" pitchFamily="34" charset="0"/>
            </a:endParaRPr>
          </a:p>
          <a:p>
            <a:pPr marL="44450" marR="0" lvl="0" indent="0" algn="l" rtl="0">
              <a:lnSpc>
                <a:spcPct val="100000"/>
              </a:lnSpc>
              <a:spcBef>
                <a:spcPts val="0"/>
              </a:spcBef>
              <a:spcAft>
                <a:spcPts val="0"/>
              </a:spcAft>
              <a:buNone/>
            </a:pPr>
            <a:r>
              <a:rPr lang="en-US" sz="1600" b="0" i="0" u="none" strike="noStrike" cap="none" dirty="0">
                <a:latin typeface="Arial" panose="020B0604020202020204" pitchFamily="34" charset="0"/>
                <a:ea typeface="Arial"/>
                <a:cs typeface="Arial" panose="020B0604020202020204" pitchFamily="34" charset="0"/>
                <a:sym typeface="Arial"/>
              </a:rPr>
              <a:t>What is your big vision?</a:t>
            </a:r>
            <a:endParaRPr lang="en-US" sz="1600"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0" i="0" u="none" strike="noStrike" cap="none" dirty="0">
                <a:latin typeface="Arial" panose="020B0604020202020204" pitchFamily="34" charset="0"/>
                <a:ea typeface="Arial"/>
                <a:cs typeface="Arial" panose="020B0604020202020204" pitchFamily="34" charset="0"/>
                <a:sym typeface="Arial"/>
              </a:rPr>
              <a:t>Precision/Personalized Medicine -&gt; Tailored care &amp; Incentivized digital cardiac rehabilitation programs to create a heart healthy economy</a:t>
            </a:r>
            <a:endParaRPr lang="en-US" dirty="0">
              <a:latin typeface="Arial" panose="020B0604020202020204" pitchFamily="34" charset="0"/>
              <a:cs typeface="Arial" panose="020B0604020202020204" pitchFamily="34" charset="0"/>
            </a:endParaRPr>
          </a:p>
          <a:p>
            <a:pPr marL="673100" lvl="1" indent="-171450">
              <a:lnSpc>
                <a:spcPct val="100000"/>
              </a:lnSpc>
              <a:spcBef>
                <a:spcPts val="900"/>
              </a:spcBef>
              <a:buClr>
                <a:srgbClr val="86C54A"/>
              </a:buClr>
              <a:buSzPts val="1500"/>
            </a:pPr>
            <a:r>
              <a:rPr lang="en-US" b="1" i="1" u="none" strike="noStrike" cap="none" dirty="0">
                <a:latin typeface="Arial" panose="020B0604020202020204" pitchFamily="34" charset="0"/>
                <a:ea typeface="Arial"/>
                <a:cs typeface="Arial" panose="020B0604020202020204" pitchFamily="34" charset="0"/>
                <a:sym typeface="Arial"/>
              </a:rPr>
              <a:t>Incentivized Medicine</a:t>
            </a:r>
          </a:p>
          <a:p>
            <a:pPr marL="501650" marR="0" lvl="1" indent="0" algn="l" rtl="0">
              <a:lnSpc>
                <a:spcPct val="100000"/>
              </a:lnSpc>
              <a:spcBef>
                <a:spcPts val="900"/>
              </a:spcBef>
              <a:spcAft>
                <a:spcPts val="0"/>
              </a:spcAft>
              <a:buClr>
                <a:srgbClr val="86C54A"/>
              </a:buClr>
              <a:buSzPts val="1500"/>
              <a:buNone/>
            </a:pPr>
            <a:r>
              <a:rPr lang="en-US" dirty="0">
                <a:latin typeface="Arial" panose="020B0604020202020204" pitchFamily="34" charset="0"/>
                <a:cs typeface="Arial" panose="020B0604020202020204" pitchFamily="34" charset="0"/>
              </a:rPr>
              <a:t>Why you and Why Now?</a:t>
            </a:r>
          </a:p>
          <a:p>
            <a:pPr marL="673100" lvl="1" indent="-171450">
              <a:lnSpc>
                <a:spcPct val="100000"/>
              </a:lnSpc>
              <a:spcBef>
                <a:spcPts val="900"/>
              </a:spcBef>
              <a:buSzPts val="1500"/>
            </a:pPr>
            <a:r>
              <a:rPr lang="en-US" dirty="0">
                <a:latin typeface="Arial" panose="020B0604020202020204" pitchFamily="34" charset="0"/>
                <a:cs typeface="Arial" panose="020B0604020202020204" pitchFamily="34" charset="0"/>
              </a:rPr>
              <a:t>Digital assets (i.e. Bitcoin/Dogecoin) &amp; Machine Learning are hot topics </a:t>
            </a:r>
          </a:p>
          <a:p>
            <a:pPr marL="787400" lvl="1">
              <a:spcBef>
                <a:spcPts val="900"/>
              </a:spcBef>
              <a:spcAft>
                <a:spcPts val="0"/>
              </a:spcAft>
              <a:buSzPts val="1500"/>
            </a:pPr>
            <a:r>
              <a:rPr lang="en-US" dirty="0">
                <a:latin typeface="Arial" panose="020B0604020202020204" pitchFamily="34" charset="0"/>
                <a:cs typeface="Arial" panose="020B0604020202020204" pitchFamily="34" charset="0"/>
              </a:rPr>
              <a:t>    Family history of heart conditions</a:t>
            </a:r>
          </a:p>
          <a:p>
            <a:pPr marL="1244600" lvl="2">
              <a:spcBef>
                <a:spcPts val="900"/>
              </a:spcBef>
              <a:spcAft>
                <a:spcPts val="0"/>
              </a:spcAft>
              <a:buSzPts val="1500"/>
            </a:pPr>
            <a:r>
              <a:rPr lang="en-US" sz="1600" dirty="0">
                <a:latin typeface="Arial" panose="020B0604020202020204" pitchFamily="34" charset="0"/>
                <a:cs typeface="Arial" panose="020B0604020202020204" pitchFamily="34" charset="0"/>
              </a:rPr>
              <a:t>Can I change health habits of family members?</a:t>
            </a:r>
          </a:p>
          <a:p>
            <a:pPr marL="1244600" lvl="2">
              <a:spcBef>
                <a:spcPts val="900"/>
              </a:spcBef>
              <a:spcAft>
                <a:spcPts val="0"/>
              </a:spcAft>
              <a:buSzPts val="1500"/>
            </a:pPr>
            <a:r>
              <a:rPr lang="en-US" sz="1600" dirty="0">
                <a:latin typeface="Arial" panose="020B0604020202020204" pitchFamily="34" charset="0"/>
                <a:cs typeface="Arial" panose="020B0604020202020204" pitchFamily="34" charset="0"/>
              </a:rPr>
              <a:t>What can I build to give me the power to take control of my heart health?</a:t>
            </a:r>
          </a:p>
          <a:p>
            <a:pPr marL="0" indent="0" algn="l">
              <a:buNone/>
            </a:pPr>
            <a:endParaRPr lang="en-US" sz="1600" b="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39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28517-7564-4331-880D-3CD91653B590}"/>
              </a:ext>
            </a:extLst>
          </p:cNvPr>
          <p:cNvSpPr>
            <a:spLocks noGrp="1"/>
          </p:cNvSpPr>
          <p:nvPr>
            <p:ph type="title"/>
          </p:nvPr>
        </p:nvSpPr>
        <p:spPr>
          <a:xfrm>
            <a:off x="1451579" y="223521"/>
            <a:ext cx="9603275" cy="1127759"/>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8318F6D9-F9D6-46E5-AAA5-6AEF3A5F3C05}"/>
              </a:ext>
            </a:extLst>
          </p:cNvPr>
          <p:cNvSpPr>
            <a:spLocks noGrp="1"/>
          </p:cNvSpPr>
          <p:nvPr>
            <p:ph idx="1"/>
          </p:nvPr>
        </p:nvSpPr>
        <p:spPr>
          <a:xfrm>
            <a:off x="426719" y="1198880"/>
            <a:ext cx="7152641" cy="5516880"/>
          </a:xfrm>
        </p:spPr>
        <p:txBody>
          <a:bodyPr>
            <a:normAutofit/>
          </a:bodyPr>
          <a:lstStyle/>
          <a:p>
            <a:pPr marL="0" indent="0">
              <a:lnSpc>
                <a:spcPct val="100000"/>
              </a:lnSpc>
              <a:spcBef>
                <a:spcPts val="25"/>
              </a:spcBef>
              <a:buNone/>
            </a:pPr>
            <a:r>
              <a:rPr lang="en-US" sz="2000" dirty="0">
                <a:latin typeface="Arial" panose="020B0604020202020204" pitchFamily="34" charset="0"/>
                <a:cs typeface="Arial" panose="020B0604020202020204" pitchFamily="34" charset="0"/>
              </a:rPr>
              <a:t>The Heart ECG Project  explanation done as follows</a:t>
            </a:r>
          </a:p>
          <a:p>
            <a:pPr marL="668839"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A web dashboard using gamification &amp; blockchain technology to incentivize positive heart health</a:t>
            </a:r>
          </a:p>
          <a:p>
            <a:pPr marL="1126039" lvl="1"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User's “mint” their ECG data to earn an exclusive non-fungible token named Heart NFT.</a:t>
            </a:r>
          </a:p>
          <a:p>
            <a:pPr marL="1126039" lvl="1" indent="-457189">
              <a:lnSpc>
                <a:spcPct val="100000"/>
              </a:lnSpc>
              <a:spcBef>
                <a:spcPts val="1200"/>
              </a:spcBef>
              <a:buClr>
                <a:srgbClr val="86C54A"/>
              </a:buClr>
              <a:buSzPts val="1500"/>
              <a:buFont typeface="Arial"/>
              <a:buChar char="•"/>
              <a:defRPr/>
            </a:pPr>
            <a:r>
              <a:rPr kumimoji="0" lang="en-US" sz="2000" b="0" i="0" u="none" strike="noStrike" kern="1200" cap="none" spc="0" normalizeH="0" baseline="0" noProof="0" dirty="0">
                <a:ln>
                  <a:noFill/>
                </a:ln>
                <a:effectLst/>
                <a:uLnTx/>
                <a:uFillTx/>
                <a:latin typeface="Arial" panose="020B0604020202020204" pitchFamily="34" charset="0"/>
                <a:cs typeface="Arial" panose="020B0604020202020204" pitchFamily="34" charset="0"/>
                <a:sym typeface="IBM Plex Sans"/>
              </a:rPr>
              <a:t>If they so choose, this digital token and the encrypted data it represents can be held or “burned” for future discounts on healthcare services or insurance premiums</a:t>
            </a:r>
          </a:p>
          <a:p>
            <a:pPr>
              <a:lnSpc>
                <a:spcPct val="100000"/>
              </a:lnSpc>
              <a:spcBef>
                <a:spcPts val="25"/>
              </a:spcBef>
              <a:buFont typeface="Arial MT"/>
              <a:buChar char="•"/>
            </a:pPr>
            <a:endParaRPr lang="en-US" sz="2000" dirty="0">
              <a:latin typeface="Arial" panose="020B0604020202020204" pitchFamily="34" charset="0"/>
              <a:cs typeface="Arial" panose="020B0604020202020204" pitchFamily="34" charset="0"/>
            </a:endParaRPr>
          </a:p>
        </p:txBody>
      </p:sp>
      <p:pic>
        <p:nvPicPr>
          <p:cNvPr id="4" name="Picture 3" descr="Logo, company name&#10;&#10;Description automatically generated">
            <a:extLst>
              <a:ext uri="{FF2B5EF4-FFF2-40B4-BE49-F238E27FC236}">
                <a16:creationId xmlns:a16="http://schemas.microsoft.com/office/drawing/2014/main" id="{BB1B1C7F-2802-4B63-9D89-C48E8157BA2E}"/>
              </a:ext>
            </a:extLst>
          </p:cNvPr>
          <p:cNvPicPr>
            <a:picLocks noChangeAspect="1"/>
          </p:cNvPicPr>
          <p:nvPr/>
        </p:nvPicPr>
        <p:blipFill>
          <a:blip r:embed="rId2"/>
          <a:stretch>
            <a:fillRect/>
          </a:stretch>
        </p:blipFill>
        <p:spPr>
          <a:xfrm>
            <a:off x="7324088" y="2065745"/>
            <a:ext cx="3064329" cy="2374175"/>
          </a:xfrm>
          <a:prstGeom prst="rect">
            <a:avLst/>
          </a:prstGeom>
        </p:spPr>
      </p:pic>
    </p:spTree>
    <p:extLst>
      <p:ext uri="{BB962C8B-B14F-4D97-AF65-F5344CB8AC3E}">
        <p14:creationId xmlns:p14="http://schemas.microsoft.com/office/powerpoint/2010/main" val="2103509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0DEC6-41C8-4E0D-BE52-215B540C06D0}"/>
              </a:ext>
            </a:extLst>
          </p:cNvPr>
          <p:cNvSpPr>
            <a:spLocks noGrp="1"/>
          </p:cNvSpPr>
          <p:nvPr>
            <p:ph type="title"/>
          </p:nvPr>
        </p:nvSpPr>
        <p:spPr/>
        <p:txBody>
          <a:bodyPr/>
          <a:lstStyle/>
          <a:p>
            <a:r>
              <a:rPr lang="en-US" dirty="0"/>
              <a:t>Project Demo</a:t>
            </a:r>
            <a:endParaRPr lang="en-IN" dirty="0"/>
          </a:p>
        </p:txBody>
      </p:sp>
      <p:sp>
        <p:nvSpPr>
          <p:cNvPr id="3" name="Content Placeholder 2">
            <a:extLst>
              <a:ext uri="{FF2B5EF4-FFF2-40B4-BE49-F238E27FC236}">
                <a16:creationId xmlns:a16="http://schemas.microsoft.com/office/drawing/2014/main" id="{83D1CE8E-50E8-4476-A400-D80EC2EAF9D0}"/>
              </a:ext>
            </a:extLst>
          </p:cNvPr>
          <p:cNvSpPr>
            <a:spLocks noGrp="1"/>
          </p:cNvSpPr>
          <p:nvPr>
            <p:ph idx="1"/>
          </p:nvPr>
        </p:nvSpPr>
        <p:spPr>
          <a:xfrm>
            <a:off x="685801" y="1625601"/>
            <a:ext cx="6527799" cy="1803400"/>
          </a:xfrm>
        </p:spPr>
        <p:txBody>
          <a:bodyPr>
            <a:noAutofit/>
          </a:bodyPr>
          <a:lstStyle/>
          <a:p>
            <a:r>
              <a:rPr lang="en-US" sz="1600" kern="1200" dirty="0">
                <a:latin typeface="Arial" panose="020B0604020202020204" pitchFamily="34" charset="0"/>
                <a:cs typeface="Arial" panose="020B0604020202020204" pitchFamily="34" charset="0"/>
              </a:rPr>
              <a:t>Our demo provides a simulation of reading signals of an ECG using an USB port and "minting" this data into a non-fungible token or NFT.</a:t>
            </a:r>
          </a:p>
          <a:p>
            <a:pPr algn="l"/>
            <a:endParaRPr lang="en-IN" sz="2000" dirty="0">
              <a:latin typeface="Times New Roman" panose="02020603050405020304" pitchFamily="18" charset="0"/>
              <a:cs typeface="Times New Roman" panose="02020603050405020304" pitchFamily="18" charset="0"/>
            </a:endParaRPr>
          </a:p>
        </p:txBody>
      </p:sp>
      <p:pic>
        <p:nvPicPr>
          <p:cNvPr id="4" name="Picture 3" descr="Graphical user interface, application&#10;&#10;Description automatically generated">
            <a:extLst>
              <a:ext uri="{FF2B5EF4-FFF2-40B4-BE49-F238E27FC236}">
                <a16:creationId xmlns:a16="http://schemas.microsoft.com/office/drawing/2014/main" id="{9D03793D-AFA4-4D20-8840-656EF309C637}"/>
              </a:ext>
            </a:extLst>
          </p:cNvPr>
          <p:cNvPicPr>
            <a:picLocks noChangeAspect="1"/>
          </p:cNvPicPr>
          <p:nvPr/>
        </p:nvPicPr>
        <p:blipFill>
          <a:blip r:embed="rId2"/>
          <a:stretch>
            <a:fillRect/>
          </a:stretch>
        </p:blipFill>
        <p:spPr>
          <a:xfrm>
            <a:off x="284480" y="2844800"/>
            <a:ext cx="7762240" cy="3603269"/>
          </a:xfrm>
          <a:prstGeom prst="rect">
            <a:avLst/>
          </a:prstGeom>
        </p:spPr>
      </p:pic>
      <p:sp>
        <p:nvSpPr>
          <p:cNvPr id="6" name="TextBox 5">
            <a:extLst>
              <a:ext uri="{FF2B5EF4-FFF2-40B4-BE49-F238E27FC236}">
                <a16:creationId xmlns:a16="http://schemas.microsoft.com/office/drawing/2014/main" id="{3A0F620A-191E-4C74-872D-B1E1C991DDC5}"/>
              </a:ext>
            </a:extLst>
          </p:cNvPr>
          <p:cNvSpPr txBox="1"/>
          <p:nvPr/>
        </p:nvSpPr>
        <p:spPr>
          <a:xfrm flipH="1">
            <a:off x="8239760" y="2541677"/>
            <a:ext cx="3667760" cy="3139321"/>
          </a:xfrm>
          <a:prstGeom prst="rect">
            <a:avLst/>
          </a:prstGeom>
          <a:noFill/>
        </p:spPr>
        <p:txBody>
          <a:bodyPr wrap="square">
            <a:spAutoFit/>
          </a:bodyPr>
          <a:lstStyle/>
          <a:p>
            <a:pPr marL="211650">
              <a:spcBef>
                <a:spcPts val="1200"/>
              </a:spcBef>
              <a:buClr>
                <a:srgbClr val="86C54A"/>
              </a:buClr>
              <a:buSzPts val="1500"/>
              <a:defRPr/>
            </a:pPr>
            <a:r>
              <a:rPr lang="en-US" sz="1800" kern="1200" dirty="0">
                <a:latin typeface="IBM Plex Sans"/>
                <a:ea typeface="+mn-ea"/>
                <a:cs typeface="+mn-cs"/>
              </a:rPr>
              <a:t>As this data contains the heart rate/ECG data of an individual more specifically, we will capture 640 images each NFT acts as a "proof of health" creating an exclusive token/point system that we can either use to ensure adherence of patients for doctors or create a similar "competitive leaderboard".</a:t>
            </a:r>
          </a:p>
        </p:txBody>
      </p:sp>
    </p:spTree>
    <p:extLst>
      <p:ext uri="{BB962C8B-B14F-4D97-AF65-F5344CB8AC3E}">
        <p14:creationId xmlns:p14="http://schemas.microsoft.com/office/powerpoint/2010/main" val="3342717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82D85-652C-444F-A41B-D491582F165F}"/>
              </a:ext>
            </a:extLst>
          </p:cNvPr>
          <p:cNvSpPr>
            <a:spLocks noGrp="1"/>
          </p:cNvSpPr>
          <p:nvPr>
            <p:ph type="title"/>
          </p:nvPr>
        </p:nvSpPr>
        <p:spPr>
          <a:xfrm>
            <a:off x="684212" y="132080"/>
            <a:ext cx="6376988" cy="1463499"/>
          </a:xfrm>
        </p:spPr>
        <p:txBody>
          <a:bodyPr>
            <a:normAutofit fontScale="90000"/>
          </a:bodyPr>
          <a:lstStyle/>
          <a:p>
            <a:r>
              <a:rPr lang="en-IN" i="0" dirty="0">
                <a:effectLst/>
                <a:latin typeface="Times New Roman" panose="02020603050405020304" pitchFamily="18" charset="0"/>
                <a:cs typeface="Times New Roman" panose="02020603050405020304" pitchFamily="18" charset="0"/>
              </a:rPr>
              <a:t>Architecture</a:t>
            </a:r>
            <a:r>
              <a:rPr lang="en-IN" i="0" dirty="0">
                <a:solidFill>
                  <a:srgbClr val="24292E"/>
                </a:solidFill>
                <a:effectLst/>
                <a:latin typeface="Times New Roman" panose="02020603050405020304" pitchFamily="18" charset="0"/>
                <a:cs typeface="Times New Roman" panose="02020603050405020304" pitchFamily="18" charset="0"/>
              </a:rPr>
              <a:t> </a:t>
            </a:r>
            <a:r>
              <a:rPr lang="en-IN" i="0" dirty="0">
                <a:effectLst/>
                <a:latin typeface="Times New Roman" panose="02020603050405020304" pitchFamily="18" charset="0"/>
                <a:cs typeface="Times New Roman" panose="02020603050405020304" pitchFamily="18" charset="0"/>
              </a:rPr>
              <a:t>Diagram</a:t>
            </a:r>
            <a:r>
              <a:rPr lang="en-IN" i="0" dirty="0">
                <a:solidFill>
                  <a:srgbClr val="24292E"/>
                </a:solidFill>
                <a:effectLst/>
                <a:latin typeface="Times New Roman" panose="02020603050405020304" pitchFamily="18" charset="0"/>
                <a:cs typeface="Times New Roman" panose="02020603050405020304" pitchFamily="18" charset="0"/>
              </a:rPr>
              <a:t>:</a:t>
            </a:r>
            <a:br>
              <a:rPr lang="en-IN" b="1" i="0" dirty="0">
                <a:solidFill>
                  <a:srgbClr val="24292E"/>
                </a:solidFill>
                <a:effectLst/>
                <a:latin typeface="-apple-system"/>
              </a:rPr>
            </a:br>
            <a:br>
              <a:rPr lang="en-IN" dirty="0"/>
            </a:br>
            <a:r>
              <a:rPr lang="en-IN" dirty="0"/>
              <a:t> </a:t>
            </a:r>
          </a:p>
        </p:txBody>
      </p:sp>
      <p:sp>
        <p:nvSpPr>
          <p:cNvPr id="4" name="Content Placeholder 3">
            <a:extLst>
              <a:ext uri="{FF2B5EF4-FFF2-40B4-BE49-F238E27FC236}">
                <a16:creationId xmlns:a16="http://schemas.microsoft.com/office/drawing/2014/main" id="{68043761-9793-4DFC-A74D-A0C6CB796CA4}"/>
              </a:ext>
            </a:extLst>
          </p:cNvPr>
          <p:cNvSpPr>
            <a:spLocks noGrp="1"/>
          </p:cNvSpPr>
          <p:nvPr>
            <p:ph idx="1"/>
          </p:nvPr>
        </p:nvSpPr>
        <p:spPr>
          <a:xfrm>
            <a:off x="438705" y="1076960"/>
            <a:ext cx="10515600" cy="4551363"/>
          </a:xfrm>
        </p:spPr>
        <p:txBody>
          <a:bodyPr>
            <a:normAutofit/>
          </a:bodyPr>
          <a:lstStyle/>
          <a:p>
            <a:pPr algn="just"/>
            <a:r>
              <a:rPr lang="en-US" sz="1600" dirty="0"/>
              <a:t>Here comes the proof of our Mobile Application workflow depicted as follows</a:t>
            </a:r>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US" sz="1200" dirty="0"/>
          </a:p>
          <a:p>
            <a:pPr algn="just"/>
            <a:endParaRPr lang="en-IN" sz="1200" dirty="0"/>
          </a:p>
        </p:txBody>
      </p:sp>
      <p:grpSp>
        <p:nvGrpSpPr>
          <p:cNvPr id="6" name="Google Shape;324;p7">
            <a:extLst>
              <a:ext uri="{FF2B5EF4-FFF2-40B4-BE49-F238E27FC236}">
                <a16:creationId xmlns:a16="http://schemas.microsoft.com/office/drawing/2014/main" id="{614618D6-4F6E-46D6-B27C-7C5EAF0A38EC}"/>
              </a:ext>
            </a:extLst>
          </p:cNvPr>
          <p:cNvGrpSpPr/>
          <p:nvPr/>
        </p:nvGrpSpPr>
        <p:grpSpPr>
          <a:xfrm>
            <a:off x="745244" y="2072631"/>
            <a:ext cx="857249" cy="808390"/>
            <a:chOff x="4572000" y="1292700"/>
            <a:chExt cx="857249" cy="808390"/>
          </a:xfrm>
        </p:grpSpPr>
        <p:pic>
          <p:nvPicPr>
            <p:cNvPr id="7" name="Google Shape;325;p7" descr="Patient heart rounded icon Royalty Free Vector Image">
              <a:extLst>
                <a:ext uri="{FF2B5EF4-FFF2-40B4-BE49-F238E27FC236}">
                  <a16:creationId xmlns:a16="http://schemas.microsoft.com/office/drawing/2014/main" id="{42EFAB21-599B-408A-8C32-3309EA8A9418}"/>
                </a:ext>
              </a:extLst>
            </p:cNvPr>
            <p:cNvPicPr preferRelativeResize="0"/>
            <p:nvPr/>
          </p:nvPicPr>
          <p:blipFill rotWithShape="1">
            <a:blip r:embed="rId2">
              <a:alphaModFix/>
            </a:blip>
            <a:srcRect b="7733"/>
            <a:stretch/>
          </p:blipFill>
          <p:spPr>
            <a:xfrm>
              <a:off x="4611661" y="1292700"/>
              <a:ext cx="602017" cy="599898"/>
            </a:xfrm>
            <a:prstGeom prst="rect">
              <a:avLst/>
            </a:prstGeom>
            <a:noFill/>
            <a:ln>
              <a:noFill/>
            </a:ln>
          </p:spPr>
        </p:pic>
        <p:sp>
          <p:nvSpPr>
            <p:cNvPr id="9" name="Google Shape;326;p7">
              <a:extLst>
                <a:ext uri="{FF2B5EF4-FFF2-40B4-BE49-F238E27FC236}">
                  <a16:creationId xmlns:a16="http://schemas.microsoft.com/office/drawing/2014/main" id="{4C361BE1-377D-4A00-A4FF-FE9C288D61B3}"/>
                </a:ext>
              </a:extLst>
            </p:cNvPr>
            <p:cNvSpPr txBox="1"/>
            <p:nvPr/>
          </p:nvSpPr>
          <p:spPr>
            <a:xfrm>
              <a:off x="4572000" y="1854869"/>
              <a:ext cx="857249"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Patients</a:t>
              </a:r>
              <a:endParaRPr/>
            </a:p>
          </p:txBody>
        </p:sp>
      </p:grpSp>
      <p:sp>
        <p:nvSpPr>
          <p:cNvPr id="10" name="Google Shape;345;p7">
            <a:extLst>
              <a:ext uri="{FF2B5EF4-FFF2-40B4-BE49-F238E27FC236}">
                <a16:creationId xmlns:a16="http://schemas.microsoft.com/office/drawing/2014/main" id="{34C00070-90CE-4F73-88ED-69B11272DFD4}"/>
              </a:ext>
            </a:extLst>
          </p:cNvPr>
          <p:cNvSpPr/>
          <p:nvPr/>
        </p:nvSpPr>
        <p:spPr>
          <a:xfrm rot="10800000" flipH="1">
            <a:off x="1426583" y="2216645"/>
            <a:ext cx="534884" cy="343691"/>
          </a:xfrm>
          <a:prstGeom prst="rightArrow">
            <a:avLst>
              <a:gd name="adj1" fmla="val 50000"/>
              <a:gd name="adj2" fmla="val 5000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1" name="Google Shape;318;p7" descr="Image result for amazon halo">
            <a:extLst>
              <a:ext uri="{FF2B5EF4-FFF2-40B4-BE49-F238E27FC236}">
                <a16:creationId xmlns:a16="http://schemas.microsoft.com/office/drawing/2014/main" id="{256EAB06-8560-4051-A474-34CF1FBBB897}"/>
              </a:ext>
            </a:extLst>
          </p:cNvPr>
          <p:cNvPicPr preferRelativeResize="0"/>
          <p:nvPr/>
        </p:nvPicPr>
        <p:blipFill rotWithShape="1">
          <a:blip r:embed="rId3">
            <a:alphaModFix/>
          </a:blip>
          <a:srcRect/>
          <a:stretch/>
        </p:blipFill>
        <p:spPr>
          <a:xfrm>
            <a:off x="2001127" y="2010266"/>
            <a:ext cx="822452" cy="822452"/>
          </a:xfrm>
          <a:prstGeom prst="rect">
            <a:avLst/>
          </a:prstGeom>
          <a:noFill/>
          <a:ln>
            <a:noFill/>
          </a:ln>
        </p:spPr>
      </p:pic>
      <p:pic>
        <p:nvPicPr>
          <p:cNvPr id="12" name="Google Shape;319;p7" descr="Image result for heartbeam icardiologist card">
            <a:extLst>
              <a:ext uri="{FF2B5EF4-FFF2-40B4-BE49-F238E27FC236}">
                <a16:creationId xmlns:a16="http://schemas.microsoft.com/office/drawing/2014/main" id="{AEB80C6B-47E4-4EAF-BF02-7C6B3EF139B1}"/>
              </a:ext>
            </a:extLst>
          </p:cNvPr>
          <p:cNvPicPr preferRelativeResize="0"/>
          <p:nvPr/>
        </p:nvPicPr>
        <p:blipFill rotWithShape="1">
          <a:blip r:embed="rId4">
            <a:alphaModFix/>
          </a:blip>
          <a:srcRect/>
          <a:stretch/>
        </p:blipFill>
        <p:spPr>
          <a:xfrm>
            <a:off x="2913368" y="1981686"/>
            <a:ext cx="1609793" cy="1014043"/>
          </a:xfrm>
          <a:prstGeom prst="rect">
            <a:avLst/>
          </a:prstGeom>
          <a:noFill/>
          <a:ln>
            <a:noFill/>
          </a:ln>
        </p:spPr>
      </p:pic>
      <p:sp>
        <p:nvSpPr>
          <p:cNvPr id="13" name="Google Shape;346;p7">
            <a:extLst>
              <a:ext uri="{FF2B5EF4-FFF2-40B4-BE49-F238E27FC236}">
                <a16:creationId xmlns:a16="http://schemas.microsoft.com/office/drawing/2014/main" id="{231CEFA8-0BCF-41CD-852E-74DE79D8E924}"/>
              </a:ext>
            </a:extLst>
          </p:cNvPr>
          <p:cNvSpPr/>
          <p:nvPr/>
        </p:nvSpPr>
        <p:spPr>
          <a:xfrm>
            <a:off x="3457971" y="3002393"/>
            <a:ext cx="520585" cy="499147"/>
          </a:xfrm>
          <a:prstGeom prst="mathPlus">
            <a:avLst>
              <a:gd name="adj1" fmla="val 2352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pic>
        <p:nvPicPr>
          <p:cNvPr id="14" name="Google Shape;320;p7">
            <a:extLst>
              <a:ext uri="{FF2B5EF4-FFF2-40B4-BE49-F238E27FC236}">
                <a16:creationId xmlns:a16="http://schemas.microsoft.com/office/drawing/2014/main" id="{DF3108B2-F7A2-407D-B655-F1E02DA533C2}"/>
              </a:ext>
            </a:extLst>
          </p:cNvPr>
          <p:cNvPicPr preferRelativeResize="0"/>
          <p:nvPr/>
        </p:nvPicPr>
        <p:blipFill rotWithShape="1">
          <a:blip r:embed="rId5">
            <a:alphaModFix/>
          </a:blip>
          <a:srcRect/>
          <a:stretch/>
        </p:blipFill>
        <p:spPr>
          <a:xfrm>
            <a:off x="2001128" y="3538696"/>
            <a:ext cx="3254622" cy="1301378"/>
          </a:xfrm>
          <a:prstGeom prst="rect">
            <a:avLst/>
          </a:prstGeom>
          <a:noFill/>
          <a:ln>
            <a:noFill/>
          </a:ln>
        </p:spPr>
      </p:pic>
      <p:grpSp>
        <p:nvGrpSpPr>
          <p:cNvPr id="15" name="Google Shape;321;p7">
            <a:extLst>
              <a:ext uri="{FF2B5EF4-FFF2-40B4-BE49-F238E27FC236}">
                <a16:creationId xmlns:a16="http://schemas.microsoft.com/office/drawing/2014/main" id="{80AB05FF-D337-4B97-B9E3-F9A5F7649D53}"/>
              </a:ext>
            </a:extLst>
          </p:cNvPr>
          <p:cNvGrpSpPr/>
          <p:nvPr/>
        </p:nvGrpSpPr>
        <p:grpSpPr>
          <a:xfrm>
            <a:off x="6091424" y="1839277"/>
            <a:ext cx="2996628" cy="5333815"/>
            <a:chOff x="5754016" y="82028"/>
            <a:chExt cx="2996628" cy="4776277"/>
          </a:xfrm>
        </p:grpSpPr>
        <p:pic>
          <p:nvPicPr>
            <p:cNvPr id="16" name="Google Shape;322;p7">
              <a:extLst>
                <a:ext uri="{FF2B5EF4-FFF2-40B4-BE49-F238E27FC236}">
                  <a16:creationId xmlns:a16="http://schemas.microsoft.com/office/drawing/2014/main" id="{484B1680-C096-48F7-8FA9-246955BE3ACF}"/>
                </a:ext>
              </a:extLst>
            </p:cNvPr>
            <p:cNvPicPr preferRelativeResize="0"/>
            <p:nvPr/>
          </p:nvPicPr>
          <p:blipFill rotWithShape="1">
            <a:blip r:embed="rId6">
              <a:alphaModFix/>
            </a:blip>
            <a:srcRect/>
            <a:stretch/>
          </p:blipFill>
          <p:spPr>
            <a:xfrm>
              <a:off x="5984557" y="82028"/>
              <a:ext cx="2766087" cy="4776277"/>
            </a:xfrm>
            <a:prstGeom prst="rect">
              <a:avLst/>
            </a:prstGeom>
            <a:noFill/>
            <a:ln>
              <a:noFill/>
            </a:ln>
          </p:spPr>
        </p:pic>
        <p:pic>
          <p:nvPicPr>
            <p:cNvPr id="17" name="Google Shape;323;p7" descr="Beating heart">
              <a:extLst>
                <a:ext uri="{FF2B5EF4-FFF2-40B4-BE49-F238E27FC236}">
                  <a16:creationId xmlns:a16="http://schemas.microsoft.com/office/drawing/2014/main" id="{5C6BD1B7-F496-4C5F-9DEE-20E72A241730}"/>
                </a:ext>
              </a:extLst>
            </p:cNvPr>
            <p:cNvPicPr preferRelativeResize="0"/>
            <p:nvPr/>
          </p:nvPicPr>
          <p:blipFill rotWithShape="1">
            <a:blip r:embed="rId7">
              <a:alphaModFix/>
            </a:blip>
            <a:srcRect/>
            <a:stretch/>
          </p:blipFill>
          <p:spPr>
            <a:xfrm rot="-1904930">
              <a:off x="5754016" y="473289"/>
              <a:ext cx="872391" cy="1051001"/>
            </a:xfrm>
            <a:prstGeom prst="rect">
              <a:avLst/>
            </a:prstGeom>
            <a:noFill/>
            <a:ln>
              <a:noFill/>
            </a:ln>
          </p:spPr>
        </p:pic>
      </p:grpSp>
      <p:sp>
        <p:nvSpPr>
          <p:cNvPr id="18" name="Google Shape;347;p7">
            <a:extLst>
              <a:ext uri="{FF2B5EF4-FFF2-40B4-BE49-F238E27FC236}">
                <a16:creationId xmlns:a16="http://schemas.microsoft.com/office/drawing/2014/main" id="{F02A0714-C46C-4BFC-920D-E6D99B05968A}"/>
              </a:ext>
            </a:extLst>
          </p:cNvPr>
          <p:cNvSpPr/>
          <p:nvPr/>
        </p:nvSpPr>
        <p:spPr>
          <a:xfrm>
            <a:off x="5357294" y="3616576"/>
            <a:ext cx="869047" cy="791249"/>
          </a:xfrm>
          <a:prstGeom prst="mathEqual">
            <a:avLst>
              <a:gd name="adj1" fmla="val 23520"/>
              <a:gd name="adj2" fmla="val 1176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grpSp>
        <p:nvGrpSpPr>
          <p:cNvPr id="19" name="Google Shape;336;p7">
            <a:extLst>
              <a:ext uri="{FF2B5EF4-FFF2-40B4-BE49-F238E27FC236}">
                <a16:creationId xmlns:a16="http://schemas.microsoft.com/office/drawing/2014/main" id="{EC148445-08AA-4D3E-81A6-7ABF4A4C3AAA}"/>
              </a:ext>
            </a:extLst>
          </p:cNvPr>
          <p:cNvGrpSpPr/>
          <p:nvPr/>
        </p:nvGrpSpPr>
        <p:grpSpPr>
          <a:xfrm>
            <a:off x="1065301" y="5357890"/>
            <a:ext cx="935826" cy="1096056"/>
            <a:chOff x="7017715" y="1405275"/>
            <a:chExt cx="1019175" cy="1158236"/>
          </a:xfrm>
        </p:grpSpPr>
        <p:pic>
          <p:nvPicPr>
            <p:cNvPr id="20" name="Google Shape;337;p7" descr="Primary Care Physician Icons - Download Free Vector Icons | Noun Project">
              <a:extLst>
                <a:ext uri="{FF2B5EF4-FFF2-40B4-BE49-F238E27FC236}">
                  <a16:creationId xmlns:a16="http://schemas.microsoft.com/office/drawing/2014/main" id="{7050F534-399E-4478-BABE-721546A7D0BB}"/>
                </a:ext>
              </a:extLst>
            </p:cNvPr>
            <p:cNvPicPr preferRelativeResize="0"/>
            <p:nvPr/>
          </p:nvPicPr>
          <p:blipFill rotWithShape="1">
            <a:blip r:embed="rId8">
              <a:alphaModFix/>
            </a:blip>
            <a:srcRect/>
            <a:stretch/>
          </p:blipFill>
          <p:spPr>
            <a:xfrm>
              <a:off x="7144496" y="1405275"/>
              <a:ext cx="765615" cy="765615"/>
            </a:xfrm>
            <a:prstGeom prst="rect">
              <a:avLst/>
            </a:prstGeom>
            <a:noFill/>
            <a:ln>
              <a:noFill/>
            </a:ln>
          </p:spPr>
        </p:pic>
        <p:sp>
          <p:nvSpPr>
            <p:cNvPr id="21" name="Google Shape;338;p7">
              <a:extLst>
                <a:ext uri="{FF2B5EF4-FFF2-40B4-BE49-F238E27FC236}">
                  <a16:creationId xmlns:a16="http://schemas.microsoft.com/office/drawing/2014/main" id="{8142E301-7F02-470D-9D98-C1E807DA975A}"/>
                </a:ext>
              </a:extLst>
            </p:cNvPr>
            <p:cNvSpPr txBox="1"/>
            <p:nvPr/>
          </p:nvSpPr>
          <p:spPr>
            <a:xfrm>
              <a:off x="7017715" y="2163401"/>
              <a:ext cx="1019175" cy="40011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Primary Physicians </a:t>
              </a:r>
              <a:endParaRPr/>
            </a:p>
          </p:txBody>
        </p:sp>
      </p:grpSp>
      <p:grpSp>
        <p:nvGrpSpPr>
          <p:cNvPr id="22" name="Google Shape;333;p7">
            <a:extLst>
              <a:ext uri="{FF2B5EF4-FFF2-40B4-BE49-F238E27FC236}">
                <a16:creationId xmlns:a16="http://schemas.microsoft.com/office/drawing/2014/main" id="{E1F6FA18-894A-455B-9E38-9FD835E0F4F7}"/>
              </a:ext>
            </a:extLst>
          </p:cNvPr>
          <p:cNvGrpSpPr/>
          <p:nvPr/>
        </p:nvGrpSpPr>
        <p:grpSpPr>
          <a:xfrm>
            <a:off x="2117540" y="5413617"/>
            <a:ext cx="1143000" cy="857617"/>
            <a:chOff x="345519" y="1378082"/>
            <a:chExt cx="1143000" cy="857617"/>
          </a:xfrm>
        </p:grpSpPr>
        <p:pic>
          <p:nvPicPr>
            <p:cNvPr id="23" name="Google Shape;334;p7" descr="Doctor icon cardiologist specialist with heart Vector Image">
              <a:extLst>
                <a:ext uri="{FF2B5EF4-FFF2-40B4-BE49-F238E27FC236}">
                  <a16:creationId xmlns:a16="http://schemas.microsoft.com/office/drawing/2014/main" id="{E2EF3434-9BDD-4E2F-8DA5-6A228C448363}"/>
                </a:ext>
              </a:extLst>
            </p:cNvPr>
            <p:cNvPicPr preferRelativeResize="0"/>
            <p:nvPr/>
          </p:nvPicPr>
          <p:blipFill rotWithShape="1">
            <a:blip r:embed="rId9">
              <a:alphaModFix/>
            </a:blip>
            <a:srcRect l="15740" t="7000" r="16040" b="13332"/>
            <a:stretch/>
          </p:blipFill>
          <p:spPr>
            <a:xfrm>
              <a:off x="600641" y="1378082"/>
              <a:ext cx="475651" cy="599898"/>
            </a:xfrm>
            <a:prstGeom prst="rect">
              <a:avLst/>
            </a:prstGeom>
            <a:noFill/>
            <a:ln>
              <a:noFill/>
            </a:ln>
          </p:spPr>
        </p:pic>
        <p:sp>
          <p:nvSpPr>
            <p:cNvPr id="24" name="Google Shape;335;p7">
              <a:extLst>
                <a:ext uri="{FF2B5EF4-FFF2-40B4-BE49-F238E27FC236}">
                  <a16:creationId xmlns:a16="http://schemas.microsoft.com/office/drawing/2014/main" id="{E3C4F886-F23F-4940-BBEC-1B0E569B50D2}"/>
                </a:ext>
              </a:extLst>
            </p:cNvPr>
            <p:cNvSpPr txBox="1"/>
            <p:nvPr/>
          </p:nvSpPr>
          <p:spPr>
            <a:xfrm>
              <a:off x="345519" y="1989478"/>
              <a:ext cx="1143000" cy="246221"/>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Cardiologists</a:t>
              </a:r>
              <a:endParaRPr/>
            </a:p>
          </p:txBody>
        </p:sp>
      </p:grpSp>
      <p:grpSp>
        <p:nvGrpSpPr>
          <p:cNvPr id="25" name="Google Shape;342;p7">
            <a:extLst>
              <a:ext uri="{FF2B5EF4-FFF2-40B4-BE49-F238E27FC236}">
                <a16:creationId xmlns:a16="http://schemas.microsoft.com/office/drawing/2014/main" id="{34C8D2F6-7AF0-4A21-8DDD-2DFDEBC63A67}"/>
              </a:ext>
            </a:extLst>
          </p:cNvPr>
          <p:cNvGrpSpPr/>
          <p:nvPr/>
        </p:nvGrpSpPr>
        <p:grpSpPr>
          <a:xfrm>
            <a:off x="3011841" y="5406475"/>
            <a:ext cx="1380972" cy="937649"/>
            <a:chOff x="1839361" y="3626430"/>
            <a:chExt cx="1380972" cy="937649"/>
          </a:xfrm>
        </p:grpSpPr>
        <p:pic>
          <p:nvPicPr>
            <p:cNvPr id="26" name="Google Shape;343;p7" descr="Image result for professional trainers icon">
              <a:extLst>
                <a:ext uri="{FF2B5EF4-FFF2-40B4-BE49-F238E27FC236}">
                  <a16:creationId xmlns:a16="http://schemas.microsoft.com/office/drawing/2014/main" id="{9B87A4A3-5EEE-4090-BC41-28DCA6F53EB2}"/>
                </a:ext>
              </a:extLst>
            </p:cNvPr>
            <p:cNvPicPr preferRelativeResize="0"/>
            <p:nvPr/>
          </p:nvPicPr>
          <p:blipFill rotWithShape="1">
            <a:blip r:embed="rId10">
              <a:alphaModFix/>
            </a:blip>
            <a:srcRect/>
            <a:stretch/>
          </p:blipFill>
          <p:spPr>
            <a:xfrm>
              <a:off x="2226373" y="3626430"/>
              <a:ext cx="606949" cy="606949"/>
            </a:xfrm>
            <a:prstGeom prst="rect">
              <a:avLst/>
            </a:prstGeom>
            <a:noFill/>
            <a:ln>
              <a:noFill/>
            </a:ln>
          </p:spPr>
        </p:pic>
        <p:sp>
          <p:nvSpPr>
            <p:cNvPr id="27" name="Google Shape;344;p7">
              <a:extLst>
                <a:ext uri="{FF2B5EF4-FFF2-40B4-BE49-F238E27FC236}">
                  <a16:creationId xmlns:a16="http://schemas.microsoft.com/office/drawing/2014/main" id="{C15AB788-8D79-43E1-AEB1-BFA9F755861C}"/>
                </a:ext>
              </a:extLst>
            </p:cNvPr>
            <p:cNvSpPr txBox="1"/>
            <p:nvPr/>
          </p:nvSpPr>
          <p:spPr>
            <a:xfrm>
              <a:off x="1839361" y="4163969"/>
              <a:ext cx="1380972" cy="40011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Professional Trainers</a:t>
              </a:r>
              <a:endParaRPr/>
            </a:p>
          </p:txBody>
        </p:sp>
      </p:grpSp>
      <p:grpSp>
        <p:nvGrpSpPr>
          <p:cNvPr id="28" name="Google Shape;339;p7">
            <a:extLst>
              <a:ext uri="{FF2B5EF4-FFF2-40B4-BE49-F238E27FC236}">
                <a16:creationId xmlns:a16="http://schemas.microsoft.com/office/drawing/2014/main" id="{4122C32F-BAA0-4617-94CE-2280AB7A2E68}"/>
              </a:ext>
            </a:extLst>
          </p:cNvPr>
          <p:cNvGrpSpPr/>
          <p:nvPr/>
        </p:nvGrpSpPr>
        <p:grpSpPr>
          <a:xfrm>
            <a:off x="4323440" y="5426126"/>
            <a:ext cx="1380972" cy="845108"/>
            <a:chOff x="3665942" y="3547091"/>
            <a:chExt cx="1380972" cy="845108"/>
          </a:xfrm>
        </p:grpSpPr>
        <p:pic>
          <p:nvPicPr>
            <p:cNvPr id="29" name="Google Shape;340;p7" descr="Image result for nutrtionist icon">
              <a:extLst>
                <a:ext uri="{FF2B5EF4-FFF2-40B4-BE49-F238E27FC236}">
                  <a16:creationId xmlns:a16="http://schemas.microsoft.com/office/drawing/2014/main" id="{BF4FEA22-D6AE-4508-90FF-E319F2BBD29E}"/>
                </a:ext>
              </a:extLst>
            </p:cNvPr>
            <p:cNvPicPr preferRelativeResize="0"/>
            <p:nvPr/>
          </p:nvPicPr>
          <p:blipFill rotWithShape="1">
            <a:blip r:embed="rId11">
              <a:alphaModFix/>
            </a:blip>
            <a:srcRect/>
            <a:stretch/>
          </p:blipFill>
          <p:spPr>
            <a:xfrm>
              <a:off x="3972100" y="3547091"/>
              <a:ext cx="599899" cy="599899"/>
            </a:xfrm>
            <a:prstGeom prst="rect">
              <a:avLst/>
            </a:prstGeom>
            <a:noFill/>
            <a:ln>
              <a:noFill/>
            </a:ln>
          </p:spPr>
        </p:pic>
        <p:sp>
          <p:nvSpPr>
            <p:cNvPr id="30" name="Google Shape;341;p7">
              <a:extLst>
                <a:ext uri="{FF2B5EF4-FFF2-40B4-BE49-F238E27FC236}">
                  <a16:creationId xmlns:a16="http://schemas.microsoft.com/office/drawing/2014/main" id="{0CA0B093-92FB-4569-9BB4-953BD4389351}"/>
                </a:ext>
              </a:extLst>
            </p:cNvPr>
            <p:cNvSpPr txBox="1"/>
            <p:nvPr/>
          </p:nvSpPr>
          <p:spPr>
            <a:xfrm>
              <a:off x="3665942" y="4137179"/>
              <a:ext cx="1380972" cy="255020"/>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00000"/>
                </a:lnSpc>
                <a:spcBef>
                  <a:spcPts val="0"/>
                </a:spcBef>
                <a:spcAft>
                  <a:spcPts val="0"/>
                </a:spcAft>
                <a:buNone/>
              </a:pPr>
              <a:r>
                <a:rPr lang="en-US" sz="1000" b="1" i="0" u="none" strike="noStrike" cap="none">
                  <a:solidFill>
                    <a:srgbClr val="000000"/>
                  </a:solidFill>
                  <a:latin typeface="Arial"/>
                  <a:ea typeface="Arial"/>
                  <a:cs typeface="Arial"/>
                  <a:sym typeface="Arial"/>
                </a:rPr>
                <a:t>Dietary Specialists</a:t>
              </a:r>
              <a:endParaRPr/>
            </a:p>
          </p:txBody>
        </p:sp>
      </p:grpSp>
      <p:grpSp>
        <p:nvGrpSpPr>
          <p:cNvPr id="34" name="Google Shape;350;p7">
            <a:extLst>
              <a:ext uri="{FF2B5EF4-FFF2-40B4-BE49-F238E27FC236}">
                <a16:creationId xmlns:a16="http://schemas.microsoft.com/office/drawing/2014/main" id="{6900C475-7D4D-40DC-B2B9-C8C8714DFE9F}"/>
              </a:ext>
            </a:extLst>
          </p:cNvPr>
          <p:cNvGrpSpPr/>
          <p:nvPr/>
        </p:nvGrpSpPr>
        <p:grpSpPr>
          <a:xfrm>
            <a:off x="8913700" y="2400441"/>
            <a:ext cx="1739742" cy="955263"/>
            <a:chOff x="6983204" y="531403"/>
            <a:chExt cx="1739742" cy="1143778"/>
          </a:xfrm>
        </p:grpSpPr>
        <p:sp>
          <p:nvSpPr>
            <p:cNvPr id="35" name="Google Shape;351;p7">
              <a:extLst>
                <a:ext uri="{FF2B5EF4-FFF2-40B4-BE49-F238E27FC236}">
                  <a16:creationId xmlns:a16="http://schemas.microsoft.com/office/drawing/2014/main" id="{087CA59E-9A75-4463-AF04-513EDB6931C9}"/>
                </a:ext>
              </a:extLst>
            </p:cNvPr>
            <p:cNvSpPr/>
            <p:nvPr/>
          </p:nvSpPr>
          <p:spPr>
            <a:xfrm>
              <a:off x="7023195" y="531403"/>
              <a:ext cx="1699751" cy="1143778"/>
            </a:xfrm>
            <a:prstGeom prst="rect">
              <a:avLst/>
            </a:prstGeom>
            <a:solidFill>
              <a:schemeClr val="lt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36" name="Google Shape;352;p7">
              <a:extLst>
                <a:ext uri="{FF2B5EF4-FFF2-40B4-BE49-F238E27FC236}">
                  <a16:creationId xmlns:a16="http://schemas.microsoft.com/office/drawing/2014/main" id="{D9492AAB-F25C-44A9-A532-8F01CA8815CB}"/>
                </a:ext>
              </a:extLst>
            </p:cNvPr>
            <p:cNvSpPr txBox="1"/>
            <p:nvPr/>
          </p:nvSpPr>
          <p:spPr>
            <a:xfrm>
              <a:off x="6983204" y="833250"/>
              <a:ext cx="1699750" cy="553998"/>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1450" marR="0" lvl="0" indent="-171450" algn="l" rtl="0">
                <a:lnSpc>
                  <a:spcPct val="100000"/>
                </a:lnSpc>
                <a:spcBef>
                  <a:spcPts val="0"/>
                </a:spcBef>
                <a:spcAft>
                  <a:spcPts val="0"/>
                </a:spcAft>
                <a:buClr>
                  <a:srgbClr val="000000"/>
                </a:buClr>
                <a:buSzPts val="1000"/>
                <a:buFont typeface="Noto Sans Symbols"/>
                <a:buChar char="✔"/>
              </a:pPr>
              <a:r>
                <a:rPr lang="en-US" sz="1000" b="1" i="0" u="none" strike="noStrike" cap="none" dirty="0">
                  <a:solidFill>
                    <a:srgbClr val="000000"/>
                  </a:solidFill>
                  <a:latin typeface="Arial"/>
                  <a:ea typeface="Arial"/>
                  <a:cs typeface="Arial"/>
                  <a:sym typeface="Arial"/>
                </a:rPr>
                <a:t>Smarter diagnostics and personalized metrics</a:t>
              </a:r>
              <a:endParaRPr dirty="0"/>
            </a:p>
          </p:txBody>
        </p:sp>
      </p:grpSp>
      <mc:AlternateContent xmlns:mc="http://schemas.openxmlformats.org/markup-compatibility/2006" xmlns:p14="http://schemas.microsoft.com/office/powerpoint/2010/main">
        <mc:Choice Requires="p14">
          <p:contentPart p14:bwMode="auto" r:id="rId12">
            <p14:nvContentPartPr>
              <p14:cNvPr id="3" name="Ink 2">
                <a:extLst>
                  <a:ext uri="{FF2B5EF4-FFF2-40B4-BE49-F238E27FC236}">
                    <a16:creationId xmlns:a16="http://schemas.microsoft.com/office/drawing/2014/main" id="{622C5B69-4EE3-4784-9FC4-AA202A24CC44}"/>
                  </a:ext>
                </a:extLst>
              </p14:cNvPr>
              <p14:cNvContentPartPr/>
              <p14:nvPr/>
            </p14:nvContentPartPr>
            <p14:xfrm>
              <a:off x="10678080" y="2844400"/>
              <a:ext cx="360" cy="360"/>
            </p14:xfrm>
          </p:contentPart>
        </mc:Choice>
        <mc:Fallback xmlns="">
          <p:pic>
            <p:nvPicPr>
              <p:cNvPr id="3" name="Ink 2">
                <a:extLst>
                  <a:ext uri="{FF2B5EF4-FFF2-40B4-BE49-F238E27FC236}">
                    <a16:creationId xmlns:a16="http://schemas.microsoft.com/office/drawing/2014/main" id="{622C5B69-4EE3-4784-9FC4-AA202A24CC44}"/>
                  </a:ext>
                </a:extLst>
              </p:cNvPr>
              <p:cNvPicPr/>
              <p:nvPr/>
            </p:nvPicPr>
            <p:blipFill>
              <a:blip r:embed="rId13"/>
              <a:stretch>
                <a:fillRect/>
              </a:stretch>
            </p:blipFill>
            <p:spPr>
              <a:xfrm>
                <a:off x="10669080" y="2835400"/>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7" name="Ink 36">
                <a:extLst>
                  <a:ext uri="{FF2B5EF4-FFF2-40B4-BE49-F238E27FC236}">
                    <a16:creationId xmlns:a16="http://schemas.microsoft.com/office/drawing/2014/main" id="{A9DF4D8A-082A-41A7-9089-7F95D1504DFE}"/>
                  </a:ext>
                </a:extLst>
              </p14:cNvPr>
              <p14:cNvContentPartPr/>
              <p14:nvPr/>
            </p14:nvContentPartPr>
            <p14:xfrm>
              <a:off x="10342560" y="6065320"/>
              <a:ext cx="360" cy="360"/>
            </p14:xfrm>
          </p:contentPart>
        </mc:Choice>
        <mc:Fallback xmlns="">
          <p:pic>
            <p:nvPicPr>
              <p:cNvPr id="37" name="Ink 36">
                <a:extLst>
                  <a:ext uri="{FF2B5EF4-FFF2-40B4-BE49-F238E27FC236}">
                    <a16:creationId xmlns:a16="http://schemas.microsoft.com/office/drawing/2014/main" id="{A9DF4D8A-082A-41A7-9089-7F95D1504DFE}"/>
                  </a:ext>
                </a:extLst>
              </p:cNvPr>
              <p:cNvPicPr/>
              <p:nvPr/>
            </p:nvPicPr>
            <p:blipFill>
              <a:blip r:embed="rId13"/>
              <a:stretch>
                <a:fillRect/>
              </a:stretch>
            </p:blipFill>
            <p:spPr>
              <a:xfrm>
                <a:off x="10333920" y="6056320"/>
                <a:ext cx="18000" cy="18000"/>
              </a:xfrm>
              <a:prstGeom prst="rect">
                <a:avLst/>
              </a:prstGeom>
            </p:spPr>
          </p:pic>
        </mc:Fallback>
      </mc:AlternateContent>
      <p:sp>
        <p:nvSpPr>
          <p:cNvPr id="38" name="Google Shape;348;p7">
            <a:extLst>
              <a:ext uri="{FF2B5EF4-FFF2-40B4-BE49-F238E27FC236}">
                <a16:creationId xmlns:a16="http://schemas.microsoft.com/office/drawing/2014/main" id="{1B554054-9F8B-4EF3-8044-FDAD05926D5A}"/>
              </a:ext>
            </a:extLst>
          </p:cNvPr>
          <p:cNvSpPr/>
          <p:nvPr/>
        </p:nvSpPr>
        <p:spPr>
          <a:xfrm>
            <a:off x="438705" y="5076282"/>
            <a:ext cx="5265707" cy="1727580"/>
          </a:xfrm>
          <a:prstGeom prst="rect">
            <a:avLst/>
          </a:prstGeom>
          <a:noFill/>
          <a:ln w="57150" cap="flat" cmpd="sng">
            <a:solidFill>
              <a:srgbClr val="00B050"/>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39" name="Google Shape;349;p7">
            <a:extLst>
              <a:ext uri="{FF2B5EF4-FFF2-40B4-BE49-F238E27FC236}">
                <a16:creationId xmlns:a16="http://schemas.microsoft.com/office/drawing/2014/main" id="{B81E304F-EF06-4C83-866A-87487E3B5609}"/>
              </a:ext>
            </a:extLst>
          </p:cNvPr>
          <p:cNvSpPr/>
          <p:nvPr/>
        </p:nvSpPr>
        <p:spPr>
          <a:xfrm rot="-1900306" flipH="1">
            <a:off x="5529992" y="5186044"/>
            <a:ext cx="946253" cy="343691"/>
          </a:xfrm>
          <a:prstGeom prst="rightArrow">
            <a:avLst>
              <a:gd name="adj1" fmla="val 50000"/>
              <a:gd name="adj2" fmla="val 50000"/>
            </a:avLst>
          </a:prstGeom>
          <a:solidFill>
            <a:srgbClr val="002060"/>
          </a:solidFill>
          <a:ln w="25400" cap="flat" cmpd="sng">
            <a:solidFill>
              <a:srgbClr val="020202"/>
            </a:solidFill>
            <a:prstDash val="solid"/>
            <a:round/>
            <a:headEnd type="none" w="sm" len="sm"/>
            <a:tailEnd type="none" w="sm" len="sm"/>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extLst>
      <p:ext uri="{BB962C8B-B14F-4D97-AF65-F5344CB8AC3E}">
        <p14:creationId xmlns:p14="http://schemas.microsoft.com/office/powerpoint/2010/main" val="62509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5"/>
          <p:cNvSpPr txBox="1">
            <a:spLocks noGrp="1"/>
          </p:cNvSpPr>
          <p:nvPr>
            <p:ph type="title"/>
          </p:nvPr>
        </p:nvSpPr>
        <p:spPr>
          <a:xfrm>
            <a:off x="600596" y="374377"/>
            <a:ext cx="10990809" cy="701731"/>
          </a:xfrm>
          <a:prstGeom prst="rect">
            <a:avLst/>
          </a:prstGeom>
          <a:noFill/>
          <a:ln>
            <a:noFill/>
          </a:ln>
        </p:spPr>
        <p:txBody>
          <a:bodyPr spcFirstLastPara="1" vert="horz" wrap="square" lIns="121900" tIns="60933" rIns="121900" bIns="60933" rtlCol="0" anchor="ctr" anchorCtr="0">
            <a:normAutofit fontScale="90000"/>
          </a:bodyPr>
          <a:lstStyle/>
          <a:p>
            <a:pPr>
              <a:buSzPct val="111111"/>
            </a:pPr>
            <a:r>
              <a:rPr lang="en-US" sz="4400" b="1" cap="none" dirty="0">
                <a:solidFill>
                  <a:schemeClr val="bg1"/>
                </a:solidFill>
                <a:latin typeface="Arial"/>
                <a:ea typeface="Arial"/>
                <a:cs typeface="Arial"/>
                <a:sym typeface="Arial"/>
              </a:rPr>
              <a:t>Value Proposition = </a:t>
            </a:r>
            <a:r>
              <a:rPr lang="en-US" dirty="0">
                <a:solidFill>
                  <a:schemeClr val="bg1"/>
                </a:solidFill>
              </a:rPr>
              <a:t>Heart Healthy </a:t>
            </a:r>
            <a:r>
              <a:rPr lang="en-US" sz="4400" b="1" cap="none" dirty="0">
                <a:solidFill>
                  <a:schemeClr val="bg1"/>
                </a:solidFill>
                <a:latin typeface="Arial"/>
                <a:ea typeface="Arial"/>
                <a:cs typeface="Arial"/>
                <a:sym typeface="Arial"/>
              </a:rPr>
              <a:t>Economy</a:t>
            </a:r>
            <a:endParaRPr dirty="0">
              <a:solidFill>
                <a:schemeClr val="bg1"/>
              </a:solidFill>
            </a:endParaRPr>
          </a:p>
        </p:txBody>
      </p:sp>
      <p:grpSp>
        <p:nvGrpSpPr>
          <p:cNvPr id="220" name="Google Shape;220;p5"/>
          <p:cNvGrpSpPr/>
          <p:nvPr/>
        </p:nvGrpSpPr>
        <p:grpSpPr>
          <a:xfrm>
            <a:off x="3890524" y="1278487"/>
            <a:ext cx="3646693" cy="2436538"/>
            <a:chOff x="5767218" y="944165"/>
            <a:chExt cx="2735020" cy="1827404"/>
          </a:xfrm>
        </p:grpSpPr>
        <p:grpSp>
          <p:nvGrpSpPr>
            <p:cNvPr id="221" name="Google Shape;221;p5"/>
            <p:cNvGrpSpPr/>
            <p:nvPr/>
          </p:nvGrpSpPr>
          <p:grpSpPr>
            <a:xfrm>
              <a:off x="7270826" y="1041469"/>
              <a:ext cx="1143000" cy="857529"/>
              <a:chOff x="345519" y="1378082"/>
              <a:chExt cx="1143000" cy="857529"/>
            </a:xfrm>
          </p:grpSpPr>
          <p:pic>
            <p:nvPicPr>
              <p:cNvPr id="222" name="Google Shape;222;p5" descr="Doctor icon cardiologist specialist with heart Vector Image"/>
              <p:cNvPicPr preferRelativeResize="0"/>
              <p:nvPr/>
            </p:nvPicPr>
            <p:blipFill rotWithShape="1">
              <a:blip r:embed="rId3">
                <a:alphaModFix/>
              </a:blip>
              <a:srcRect l="15740" t="7000" r="16040" b="13332"/>
              <a:stretch/>
            </p:blipFill>
            <p:spPr>
              <a:xfrm>
                <a:off x="600641" y="1378082"/>
                <a:ext cx="475651" cy="599898"/>
              </a:xfrm>
              <a:prstGeom prst="rect">
                <a:avLst/>
              </a:prstGeom>
              <a:noFill/>
              <a:ln>
                <a:noFill/>
              </a:ln>
            </p:spPr>
          </p:pic>
          <p:sp>
            <p:nvSpPr>
              <p:cNvPr id="223" name="Google Shape;223;p5"/>
              <p:cNvSpPr txBox="1"/>
              <p:nvPr/>
            </p:nvSpPr>
            <p:spPr>
              <a:xfrm>
                <a:off x="345519" y="1989478"/>
                <a:ext cx="1143000"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Cardiologists</a:t>
                </a:r>
                <a:endParaRPr sz="2400"/>
              </a:p>
            </p:txBody>
          </p:sp>
        </p:grpSp>
        <p:grpSp>
          <p:nvGrpSpPr>
            <p:cNvPr id="224" name="Google Shape;224;p5"/>
            <p:cNvGrpSpPr/>
            <p:nvPr/>
          </p:nvGrpSpPr>
          <p:grpSpPr>
            <a:xfrm>
              <a:off x="5767218" y="944165"/>
              <a:ext cx="1640626" cy="959906"/>
              <a:chOff x="7017715" y="1449628"/>
              <a:chExt cx="1640626" cy="959906"/>
            </a:xfrm>
          </p:grpSpPr>
          <p:pic>
            <p:nvPicPr>
              <p:cNvPr id="225" name="Google Shape;225;p5" descr="Primary Care Physician Icons - Download Free Vector Icons | Noun Project"/>
              <p:cNvPicPr preferRelativeResize="0"/>
              <p:nvPr/>
            </p:nvPicPr>
            <p:blipFill rotWithShape="1">
              <a:blip r:embed="rId4">
                <a:alphaModFix/>
              </a:blip>
              <a:srcRect/>
              <a:stretch/>
            </p:blipFill>
            <p:spPr>
              <a:xfrm>
                <a:off x="7455220" y="1449628"/>
                <a:ext cx="765615" cy="765615"/>
              </a:xfrm>
              <a:prstGeom prst="rect">
                <a:avLst/>
              </a:prstGeom>
              <a:noFill/>
              <a:ln>
                <a:noFill/>
              </a:ln>
            </p:spPr>
          </p:pic>
          <p:sp>
            <p:nvSpPr>
              <p:cNvPr id="226" name="Google Shape;226;p5"/>
              <p:cNvSpPr txBox="1"/>
              <p:nvPr/>
            </p:nvSpPr>
            <p:spPr>
              <a:xfrm>
                <a:off x="7017715" y="2163401"/>
                <a:ext cx="1640626"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Primary Physicians </a:t>
                </a:r>
                <a:endParaRPr sz="2400"/>
              </a:p>
            </p:txBody>
          </p:sp>
        </p:grpSp>
        <p:sp>
          <p:nvSpPr>
            <p:cNvPr id="227" name="Google Shape;227;p5"/>
            <p:cNvSpPr txBox="1"/>
            <p:nvPr/>
          </p:nvSpPr>
          <p:spPr>
            <a:xfrm>
              <a:off x="5767218" y="1709780"/>
              <a:ext cx="2735020" cy="1061789"/>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dirty="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dirty="0">
                  <a:solidFill>
                    <a:srgbClr val="212529"/>
                  </a:solidFill>
                  <a:latin typeface="Arial"/>
                  <a:ea typeface="Arial"/>
                  <a:cs typeface="Arial"/>
                  <a:sym typeface="Arial"/>
                </a:rPr>
                <a:t>Tailor and measure effectiveness of recommended cardiac rehabilitation programs</a:t>
              </a:r>
              <a:endParaRPr sz="2400" dirty="0"/>
            </a:p>
            <a:p>
              <a:pPr marL="380990" indent="-380990">
                <a:buClr>
                  <a:srgbClr val="000000"/>
                </a:buClr>
                <a:buSzPts val="1050"/>
                <a:buFont typeface="Arial"/>
                <a:buChar char="•"/>
              </a:pPr>
              <a:r>
                <a:rPr lang="en-US" sz="1400" dirty="0">
                  <a:solidFill>
                    <a:srgbClr val="212529"/>
                  </a:solidFill>
                  <a:latin typeface="Arial"/>
                  <a:ea typeface="Arial"/>
                  <a:cs typeface="Arial"/>
                  <a:sym typeface="Arial"/>
                </a:rPr>
                <a:t>Efficiently manage patient population with heart issues</a:t>
              </a:r>
              <a:endParaRPr sz="2400" dirty="0"/>
            </a:p>
          </p:txBody>
        </p:sp>
      </p:grpSp>
      <p:grpSp>
        <p:nvGrpSpPr>
          <p:cNvPr id="228" name="Google Shape;228;p5"/>
          <p:cNvGrpSpPr/>
          <p:nvPr/>
        </p:nvGrpSpPr>
        <p:grpSpPr>
          <a:xfrm>
            <a:off x="343728" y="1325636"/>
            <a:ext cx="3691629" cy="2321858"/>
            <a:chOff x="2981670" y="1131347"/>
            <a:chExt cx="2768722" cy="1741394"/>
          </a:xfrm>
        </p:grpSpPr>
        <p:grpSp>
          <p:nvGrpSpPr>
            <p:cNvPr id="229" name="Google Shape;229;p5"/>
            <p:cNvGrpSpPr/>
            <p:nvPr/>
          </p:nvGrpSpPr>
          <p:grpSpPr>
            <a:xfrm>
              <a:off x="3945350" y="1131347"/>
              <a:ext cx="857249" cy="808302"/>
              <a:chOff x="4572000" y="1292700"/>
              <a:chExt cx="857249" cy="808302"/>
            </a:xfrm>
          </p:grpSpPr>
          <p:pic>
            <p:nvPicPr>
              <p:cNvPr id="230" name="Google Shape;230;p5" descr="Patient heart rounded icon Royalty Free Vector Image"/>
              <p:cNvPicPr preferRelativeResize="0"/>
              <p:nvPr/>
            </p:nvPicPr>
            <p:blipFill rotWithShape="1">
              <a:blip r:embed="rId5">
                <a:alphaModFix/>
              </a:blip>
              <a:srcRect b="7733"/>
              <a:stretch/>
            </p:blipFill>
            <p:spPr>
              <a:xfrm>
                <a:off x="4611661" y="1292700"/>
                <a:ext cx="602017" cy="599898"/>
              </a:xfrm>
              <a:prstGeom prst="rect">
                <a:avLst/>
              </a:prstGeom>
              <a:noFill/>
              <a:ln>
                <a:noFill/>
              </a:ln>
            </p:spPr>
          </p:pic>
          <p:sp>
            <p:nvSpPr>
              <p:cNvPr id="231" name="Google Shape;231;p5"/>
              <p:cNvSpPr txBox="1"/>
              <p:nvPr/>
            </p:nvSpPr>
            <p:spPr>
              <a:xfrm>
                <a:off x="4572000" y="1854869"/>
                <a:ext cx="857249"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Patients</a:t>
                </a:r>
                <a:endParaRPr sz="2400"/>
              </a:p>
            </p:txBody>
          </p:sp>
        </p:grpSp>
        <p:sp>
          <p:nvSpPr>
            <p:cNvPr id="232" name="Google Shape;232;p5"/>
            <p:cNvSpPr txBox="1"/>
            <p:nvPr/>
          </p:nvSpPr>
          <p:spPr>
            <a:xfrm>
              <a:off x="2981670" y="1810952"/>
              <a:ext cx="2768722" cy="1061789"/>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Personalized cardiac therapy</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Digital incentives to be healthy</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Improving quality of life</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Reducing time in cardiac rehab programs*</a:t>
              </a:r>
              <a:endParaRPr sz="1400">
                <a:solidFill>
                  <a:srgbClr val="212529"/>
                </a:solidFill>
                <a:latin typeface="Arial"/>
                <a:ea typeface="Arial"/>
                <a:cs typeface="Arial"/>
                <a:sym typeface="Arial"/>
              </a:endParaRPr>
            </a:p>
          </p:txBody>
        </p:sp>
      </p:grpSp>
      <p:grpSp>
        <p:nvGrpSpPr>
          <p:cNvPr id="233" name="Google Shape;233;p5"/>
          <p:cNvGrpSpPr/>
          <p:nvPr/>
        </p:nvGrpSpPr>
        <p:grpSpPr>
          <a:xfrm>
            <a:off x="7779264" y="1421411"/>
            <a:ext cx="3957936" cy="2007534"/>
            <a:chOff x="3020784" y="3340799"/>
            <a:chExt cx="2968452" cy="1505651"/>
          </a:xfrm>
        </p:grpSpPr>
        <p:grpSp>
          <p:nvGrpSpPr>
            <p:cNvPr id="234" name="Google Shape;234;p5"/>
            <p:cNvGrpSpPr/>
            <p:nvPr/>
          </p:nvGrpSpPr>
          <p:grpSpPr>
            <a:xfrm>
              <a:off x="3276293" y="3439682"/>
              <a:ext cx="1380972" cy="836221"/>
              <a:chOff x="3665942" y="3547091"/>
              <a:chExt cx="1380972" cy="836221"/>
            </a:xfrm>
          </p:grpSpPr>
          <p:pic>
            <p:nvPicPr>
              <p:cNvPr id="235" name="Google Shape;235;p5" descr="Image result for nutrtionist icon"/>
              <p:cNvPicPr preferRelativeResize="0"/>
              <p:nvPr/>
            </p:nvPicPr>
            <p:blipFill rotWithShape="1">
              <a:blip r:embed="rId6">
                <a:alphaModFix/>
              </a:blip>
              <a:srcRect/>
              <a:stretch/>
            </p:blipFill>
            <p:spPr>
              <a:xfrm>
                <a:off x="3972100" y="3547091"/>
                <a:ext cx="599899" cy="599899"/>
              </a:xfrm>
              <a:prstGeom prst="rect">
                <a:avLst/>
              </a:prstGeom>
              <a:noFill/>
              <a:ln>
                <a:noFill/>
              </a:ln>
            </p:spPr>
          </p:pic>
          <p:sp>
            <p:nvSpPr>
              <p:cNvPr id="236" name="Google Shape;236;p5"/>
              <p:cNvSpPr txBox="1"/>
              <p:nvPr/>
            </p:nvSpPr>
            <p:spPr>
              <a:xfrm>
                <a:off x="3665942" y="4137179"/>
                <a:ext cx="1380972" cy="246133"/>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Dietary Specialists</a:t>
                </a:r>
                <a:endParaRPr sz="2400"/>
              </a:p>
            </p:txBody>
          </p:sp>
        </p:grpSp>
        <p:grpSp>
          <p:nvGrpSpPr>
            <p:cNvPr id="237" name="Google Shape;237;p5"/>
            <p:cNvGrpSpPr/>
            <p:nvPr/>
          </p:nvGrpSpPr>
          <p:grpSpPr>
            <a:xfrm>
              <a:off x="4247853" y="3340799"/>
              <a:ext cx="1380972" cy="937512"/>
              <a:chOff x="1839361" y="3626430"/>
              <a:chExt cx="1380972" cy="937512"/>
            </a:xfrm>
          </p:grpSpPr>
          <p:pic>
            <p:nvPicPr>
              <p:cNvPr id="238" name="Google Shape;238;p5" descr="Image result for professional trainers icon"/>
              <p:cNvPicPr preferRelativeResize="0"/>
              <p:nvPr/>
            </p:nvPicPr>
            <p:blipFill rotWithShape="1">
              <a:blip r:embed="rId7">
                <a:alphaModFix/>
              </a:blip>
              <a:srcRect/>
              <a:stretch/>
            </p:blipFill>
            <p:spPr>
              <a:xfrm>
                <a:off x="2226373" y="3626430"/>
                <a:ext cx="606949" cy="606949"/>
              </a:xfrm>
              <a:prstGeom prst="rect">
                <a:avLst/>
              </a:prstGeom>
              <a:noFill/>
              <a:ln>
                <a:noFill/>
              </a:ln>
            </p:spPr>
          </p:pic>
          <p:sp>
            <p:nvSpPr>
              <p:cNvPr id="239" name="Google Shape;239;p5"/>
              <p:cNvSpPr txBox="1"/>
              <p:nvPr/>
            </p:nvSpPr>
            <p:spPr>
              <a:xfrm>
                <a:off x="1839361" y="4163969"/>
                <a:ext cx="1380972" cy="39997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Professional Trainers</a:t>
                </a:r>
                <a:endParaRPr sz="2400"/>
              </a:p>
            </p:txBody>
          </p:sp>
        </p:grpSp>
        <p:sp>
          <p:nvSpPr>
            <p:cNvPr id="240" name="Google Shape;240;p5"/>
            <p:cNvSpPr txBox="1"/>
            <p:nvPr/>
          </p:nvSpPr>
          <p:spPr>
            <a:xfrm>
              <a:off x="3020784" y="4107827"/>
              <a:ext cx="2968452" cy="738623"/>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Leverage client heart health scores &amp; tokens to draft more personalized programs</a:t>
              </a:r>
              <a:endParaRPr sz="2400"/>
            </a:p>
          </p:txBody>
        </p:sp>
      </p:grpSp>
      <p:grpSp>
        <p:nvGrpSpPr>
          <p:cNvPr id="241" name="Google Shape;241;p5"/>
          <p:cNvGrpSpPr/>
          <p:nvPr/>
        </p:nvGrpSpPr>
        <p:grpSpPr>
          <a:xfrm>
            <a:off x="205652" y="4093516"/>
            <a:ext cx="4557107" cy="2114096"/>
            <a:chOff x="2916564" y="3275127"/>
            <a:chExt cx="3417830" cy="1585572"/>
          </a:xfrm>
        </p:grpSpPr>
        <p:grpSp>
          <p:nvGrpSpPr>
            <p:cNvPr id="242" name="Google Shape;242;p5"/>
            <p:cNvGrpSpPr/>
            <p:nvPr/>
          </p:nvGrpSpPr>
          <p:grpSpPr>
            <a:xfrm>
              <a:off x="4802072" y="3275127"/>
              <a:ext cx="1532322" cy="983455"/>
              <a:chOff x="589748" y="3176778"/>
              <a:chExt cx="1143000" cy="717684"/>
            </a:xfrm>
          </p:grpSpPr>
          <p:pic>
            <p:nvPicPr>
              <p:cNvPr id="243" name="Google Shape;243;p5" descr="Health insurance icon images Royalty Free Vector Image"/>
              <p:cNvPicPr preferRelativeResize="0"/>
              <p:nvPr/>
            </p:nvPicPr>
            <p:blipFill rotWithShape="1">
              <a:blip r:embed="rId8">
                <a:alphaModFix/>
              </a:blip>
              <a:srcRect l="15717" t="12667" r="18379" b="20334"/>
              <a:stretch/>
            </p:blipFill>
            <p:spPr>
              <a:xfrm>
                <a:off x="600642" y="3176778"/>
                <a:ext cx="475651" cy="522249"/>
              </a:xfrm>
              <a:prstGeom prst="rect">
                <a:avLst/>
              </a:prstGeom>
              <a:noFill/>
              <a:ln>
                <a:noFill/>
              </a:ln>
            </p:spPr>
          </p:pic>
          <p:sp>
            <p:nvSpPr>
              <p:cNvPr id="244" name="Google Shape;244;p5"/>
              <p:cNvSpPr txBox="1"/>
              <p:nvPr/>
            </p:nvSpPr>
            <p:spPr>
              <a:xfrm>
                <a:off x="589748" y="3714845"/>
                <a:ext cx="1143000" cy="179617"/>
              </a:xfrm>
              <a:prstGeom prst="rect">
                <a:avLst/>
              </a:prstGeom>
              <a:noFill/>
              <a:ln>
                <a:noFill/>
              </a:ln>
            </p:spPr>
            <p:txBody>
              <a:bodyPr spcFirstLastPara="1" wrap="square" lIns="121900" tIns="60933" rIns="121900" bIns="60933" anchor="t" anchorCtr="0">
                <a:spAutoFit/>
              </a:bodyPr>
              <a:lstStyle/>
              <a:p>
                <a:r>
                  <a:rPr lang="en-US" sz="1333" b="1">
                    <a:solidFill>
                      <a:srgbClr val="000000"/>
                    </a:solidFill>
                    <a:latin typeface="Arial"/>
                    <a:ea typeface="Arial"/>
                    <a:cs typeface="Arial"/>
                    <a:sym typeface="Arial"/>
                  </a:rPr>
                  <a:t>Insurance</a:t>
                </a:r>
                <a:endParaRPr sz="2400"/>
              </a:p>
            </p:txBody>
          </p:sp>
        </p:grpSp>
        <p:grpSp>
          <p:nvGrpSpPr>
            <p:cNvPr id="245" name="Google Shape;245;p5"/>
            <p:cNvGrpSpPr/>
            <p:nvPr/>
          </p:nvGrpSpPr>
          <p:grpSpPr>
            <a:xfrm>
              <a:off x="3847228" y="3354255"/>
              <a:ext cx="1019175" cy="770854"/>
              <a:chOff x="2270649" y="1316272"/>
              <a:chExt cx="1019175" cy="770854"/>
            </a:xfrm>
          </p:grpSpPr>
          <p:pic>
            <p:nvPicPr>
              <p:cNvPr id="246" name="Google Shape;246;p5" descr="Business Icon - Free Download, PNG and Vector"/>
              <p:cNvPicPr preferRelativeResize="0"/>
              <p:nvPr/>
            </p:nvPicPr>
            <p:blipFill rotWithShape="1">
              <a:blip r:embed="rId9">
                <a:alphaModFix/>
              </a:blip>
              <a:srcRect/>
              <a:stretch/>
            </p:blipFill>
            <p:spPr>
              <a:xfrm>
                <a:off x="2517088" y="1316272"/>
                <a:ext cx="526298" cy="526298"/>
              </a:xfrm>
              <a:prstGeom prst="rect">
                <a:avLst/>
              </a:prstGeom>
              <a:noFill/>
              <a:ln>
                <a:noFill/>
              </a:ln>
            </p:spPr>
          </p:pic>
          <p:sp>
            <p:nvSpPr>
              <p:cNvPr id="247" name="Google Shape;247;p5"/>
              <p:cNvSpPr txBox="1"/>
              <p:nvPr/>
            </p:nvSpPr>
            <p:spPr>
              <a:xfrm>
                <a:off x="2270649" y="1840993"/>
                <a:ext cx="1019175"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Businesses</a:t>
                </a:r>
                <a:endParaRPr sz="2400"/>
              </a:p>
            </p:txBody>
          </p:sp>
        </p:grpSp>
        <p:sp>
          <p:nvSpPr>
            <p:cNvPr id="248" name="Google Shape;248;p5"/>
            <p:cNvSpPr txBox="1"/>
            <p:nvPr/>
          </p:nvSpPr>
          <p:spPr>
            <a:xfrm>
              <a:off x="2994638" y="4122077"/>
              <a:ext cx="3216499" cy="738622"/>
            </a:xfrm>
            <a:prstGeom prst="rect">
              <a:avLst/>
            </a:prstGeom>
            <a:noFill/>
            <a:ln>
              <a:noFill/>
            </a:ln>
          </p:spPr>
          <p:txBody>
            <a:bodyPr spcFirstLastPara="1" wrap="square" lIns="121900" tIns="60933" rIns="121900" bIns="60933" anchor="t" anchorCtr="0">
              <a:spAutoFit/>
            </a:bodyPr>
            <a:lstStyle/>
            <a:p>
              <a:pPr marL="380990" indent="-292093">
                <a:buClr>
                  <a:srgbClr val="000000"/>
                </a:buClr>
                <a:buSzPts val="1050"/>
              </a:pPr>
              <a:endParaRPr sz="1400">
                <a:solidFill>
                  <a:srgbClr val="212529"/>
                </a:solidFill>
                <a:latin typeface="Arial"/>
                <a:ea typeface="Arial"/>
                <a:cs typeface="Arial"/>
                <a:sym typeface="Arial"/>
              </a:endParaRPr>
            </a:p>
            <a:p>
              <a:pPr marL="380990" indent="-380990">
                <a:buClr>
                  <a:srgbClr val="000000"/>
                </a:buClr>
                <a:buSzPts val="1050"/>
                <a:buFont typeface="Arial"/>
                <a:buChar char="•"/>
              </a:pPr>
              <a:r>
                <a:rPr lang="en-US" sz="1400">
                  <a:solidFill>
                    <a:srgbClr val="212529"/>
                  </a:solidFill>
                  <a:latin typeface="Arial"/>
                  <a:ea typeface="Arial"/>
                  <a:cs typeface="Arial"/>
                  <a:sym typeface="Arial"/>
                </a:rPr>
                <a:t>Draft personalized policies/discounts-CSAT</a:t>
              </a:r>
              <a:endParaRPr sz="2400"/>
            </a:p>
            <a:p>
              <a:pPr marL="380990" indent="-380990">
                <a:buClr>
                  <a:srgbClr val="000000"/>
                </a:buClr>
                <a:buSzPts val="1050"/>
                <a:buFont typeface="Arial"/>
                <a:buChar char="•"/>
              </a:pPr>
              <a:r>
                <a:rPr lang="en-US" sz="1400">
                  <a:solidFill>
                    <a:srgbClr val="212529"/>
                  </a:solidFill>
                  <a:latin typeface="Arial"/>
                  <a:ea typeface="Arial"/>
                  <a:cs typeface="Arial"/>
                  <a:sym typeface="Arial"/>
                </a:rPr>
                <a:t>Lower costs associated with cardiological treatments</a:t>
              </a:r>
              <a:endParaRPr sz="1400">
                <a:solidFill>
                  <a:srgbClr val="212529"/>
                </a:solidFill>
                <a:latin typeface="Arial"/>
                <a:ea typeface="Arial"/>
                <a:cs typeface="Arial"/>
                <a:sym typeface="Arial"/>
              </a:endParaRPr>
            </a:p>
          </p:txBody>
        </p:sp>
        <p:grpSp>
          <p:nvGrpSpPr>
            <p:cNvPr id="249" name="Google Shape;249;p5"/>
            <p:cNvGrpSpPr/>
            <p:nvPr/>
          </p:nvGrpSpPr>
          <p:grpSpPr>
            <a:xfrm>
              <a:off x="2916564" y="3365172"/>
              <a:ext cx="1380972" cy="815892"/>
              <a:chOff x="6209255" y="3713377"/>
              <a:chExt cx="1380972" cy="815892"/>
            </a:xfrm>
          </p:grpSpPr>
          <p:pic>
            <p:nvPicPr>
              <p:cNvPr id="250" name="Google Shape;250;p5" descr="Image result for gyms icon"/>
              <p:cNvPicPr preferRelativeResize="0"/>
              <p:nvPr/>
            </p:nvPicPr>
            <p:blipFill rotWithShape="1">
              <a:blip r:embed="rId10">
                <a:alphaModFix/>
              </a:blip>
              <a:srcRect/>
              <a:stretch/>
            </p:blipFill>
            <p:spPr>
              <a:xfrm>
                <a:off x="6566278" y="3713377"/>
                <a:ext cx="666925" cy="636476"/>
              </a:xfrm>
              <a:prstGeom prst="rect">
                <a:avLst/>
              </a:prstGeom>
              <a:noFill/>
              <a:ln>
                <a:noFill/>
              </a:ln>
            </p:spPr>
          </p:pic>
          <p:sp>
            <p:nvSpPr>
              <p:cNvPr id="251" name="Google Shape;251;p5"/>
              <p:cNvSpPr txBox="1"/>
              <p:nvPr/>
            </p:nvSpPr>
            <p:spPr>
              <a:xfrm>
                <a:off x="6209255" y="4283136"/>
                <a:ext cx="1380972" cy="246133"/>
              </a:xfrm>
              <a:prstGeom prst="rect">
                <a:avLst/>
              </a:prstGeom>
              <a:noFill/>
              <a:ln>
                <a:noFill/>
              </a:ln>
            </p:spPr>
            <p:txBody>
              <a:bodyPr spcFirstLastPara="1" wrap="square" lIns="121900" tIns="60933" rIns="121900" bIns="60933" anchor="t" anchorCtr="0">
                <a:spAutoFit/>
              </a:bodyPr>
              <a:lstStyle/>
              <a:p>
                <a:pPr algn="ctr"/>
                <a:r>
                  <a:rPr lang="en-US" sz="1333" b="1">
                    <a:solidFill>
                      <a:srgbClr val="000000"/>
                    </a:solidFill>
                    <a:latin typeface="Arial"/>
                    <a:ea typeface="Arial"/>
                    <a:cs typeface="Arial"/>
                    <a:sym typeface="Arial"/>
                  </a:rPr>
                  <a:t>Gym</a:t>
                </a:r>
                <a:endParaRPr sz="2400"/>
              </a:p>
            </p:txBody>
          </p:sp>
        </p:grpSp>
      </p:grpSp>
      <p:sp>
        <p:nvSpPr>
          <p:cNvPr id="252" name="Google Shape;252;p5"/>
          <p:cNvSpPr/>
          <p:nvPr/>
        </p:nvSpPr>
        <p:spPr>
          <a:xfrm>
            <a:off x="2719663" y="4063359"/>
            <a:ext cx="1034508" cy="1415772"/>
          </a:xfrm>
          <a:prstGeom prst="rect">
            <a:avLst/>
          </a:prstGeom>
          <a:noFill/>
          <a:ln w="25400" cap="flat" cmpd="sng">
            <a:solidFill>
              <a:srgbClr val="638F3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53" name="Google Shape;253;p5"/>
          <p:cNvSpPr/>
          <p:nvPr/>
        </p:nvSpPr>
        <p:spPr>
          <a:xfrm>
            <a:off x="3868410" y="4564340"/>
            <a:ext cx="1034508" cy="475016"/>
          </a:xfrm>
          <a:prstGeom prst="rightArrow">
            <a:avLst>
              <a:gd name="adj1" fmla="val 50000"/>
              <a:gd name="adj2" fmla="val 50000"/>
            </a:avLst>
          </a:prstGeom>
          <a:solidFill>
            <a:schemeClr val="accent1"/>
          </a:solidFill>
          <a:ln w="25400" cap="flat" cmpd="sng">
            <a:solidFill>
              <a:srgbClr val="638F3C"/>
            </a:solidFill>
            <a:prstDash val="solid"/>
            <a:round/>
            <a:headEnd type="none" w="sm" len="sm"/>
            <a:tailEnd type="none" w="sm" len="sm"/>
          </a:ln>
        </p:spPr>
        <p:txBody>
          <a:bodyPr spcFirstLastPara="1" wrap="square" lIns="121900" tIns="60933" rIns="121900" bIns="60933" anchor="ctr" anchorCtr="0">
            <a:noAutofit/>
          </a:bodyPr>
          <a:lstStyle/>
          <a:p>
            <a:pPr algn="ctr"/>
            <a:endParaRPr sz="1867">
              <a:solidFill>
                <a:schemeClr val="lt1"/>
              </a:solidFill>
              <a:latin typeface="Arial"/>
              <a:ea typeface="Arial"/>
              <a:cs typeface="Arial"/>
              <a:sym typeface="Arial"/>
            </a:endParaRPr>
          </a:p>
        </p:txBody>
      </p:sp>
      <p:sp>
        <p:nvSpPr>
          <p:cNvPr id="254" name="Google Shape;254;p5"/>
          <p:cNvSpPr txBox="1"/>
          <p:nvPr/>
        </p:nvSpPr>
        <p:spPr>
          <a:xfrm>
            <a:off x="4315273" y="5330697"/>
            <a:ext cx="4212880" cy="697701"/>
          </a:xfrm>
          <a:prstGeom prst="rect">
            <a:avLst/>
          </a:prstGeom>
          <a:noFill/>
          <a:ln>
            <a:noFill/>
          </a:ln>
        </p:spPr>
        <p:txBody>
          <a:bodyPr spcFirstLastPara="1" wrap="square" lIns="121900" tIns="60933" rIns="121900" bIns="60933" anchor="t" anchorCtr="0">
            <a:spAutoFit/>
          </a:bodyPr>
          <a:lstStyle/>
          <a:p>
            <a:pPr algn="ctr"/>
            <a:r>
              <a:rPr lang="en-US" sz="1867" b="1">
                <a:solidFill>
                  <a:srgbClr val="00B050"/>
                </a:solidFill>
                <a:latin typeface="Arial"/>
                <a:ea typeface="Arial"/>
                <a:cs typeface="Arial"/>
                <a:sym typeface="Arial"/>
              </a:rPr>
              <a:t>Progressive Safe Driving Insurance</a:t>
            </a:r>
            <a:endParaRPr sz="2400"/>
          </a:p>
        </p:txBody>
      </p:sp>
      <p:pic>
        <p:nvPicPr>
          <p:cNvPr id="255" name="Google Shape;255;p5" descr="What you should know before trying Progressive's Snapshot"/>
          <p:cNvPicPr preferRelativeResize="0"/>
          <p:nvPr/>
        </p:nvPicPr>
        <p:blipFill rotWithShape="1">
          <a:blip r:embed="rId11">
            <a:alphaModFix/>
          </a:blip>
          <a:srcRect/>
          <a:stretch/>
        </p:blipFill>
        <p:spPr>
          <a:xfrm>
            <a:off x="5638465" y="3895087"/>
            <a:ext cx="1329792" cy="1351059"/>
          </a:xfrm>
          <a:prstGeom prst="rect">
            <a:avLst/>
          </a:prstGeom>
          <a:noFill/>
          <a:ln>
            <a:noFill/>
          </a:ln>
        </p:spPr>
      </p:pic>
      <p:grpSp>
        <p:nvGrpSpPr>
          <p:cNvPr id="256" name="Google Shape;256;p5"/>
          <p:cNvGrpSpPr/>
          <p:nvPr/>
        </p:nvGrpSpPr>
        <p:grpSpPr>
          <a:xfrm>
            <a:off x="8595891" y="3785214"/>
            <a:ext cx="3480227" cy="1230096"/>
            <a:chOff x="6446918" y="2838911"/>
            <a:chExt cx="2610170" cy="922572"/>
          </a:xfrm>
        </p:grpSpPr>
        <p:grpSp>
          <p:nvGrpSpPr>
            <p:cNvPr id="257" name="Google Shape;257;p5"/>
            <p:cNvGrpSpPr/>
            <p:nvPr/>
          </p:nvGrpSpPr>
          <p:grpSpPr>
            <a:xfrm>
              <a:off x="6696064" y="2838911"/>
              <a:ext cx="1352942" cy="704020"/>
              <a:chOff x="4164426" y="3151792"/>
              <a:chExt cx="1352942" cy="704020"/>
            </a:xfrm>
          </p:grpSpPr>
          <p:pic>
            <p:nvPicPr>
              <p:cNvPr id="258" name="Google Shape;258;p5" descr="Akg Vector Images (17)"/>
              <p:cNvPicPr preferRelativeResize="0"/>
              <p:nvPr/>
            </p:nvPicPr>
            <p:blipFill rotWithShape="1">
              <a:blip r:embed="rId12">
                <a:alphaModFix/>
              </a:blip>
              <a:srcRect l="19751" t="29088" r="22404" b="30234"/>
              <a:stretch/>
            </p:blipFill>
            <p:spPr>
              <a:xfrm>
                <a:off x="4471416" y="3151792"/>
                <a:ext cx="549334" cy="417216"/>
              </a:xfrm>
              <a:prstGeom prst="rect">
                <a:avLst/>
              </a:prstGeom>
              <a:noFill/>
              <a:ln>
                <a:noFill/>
              </a:ln>
            </p:spPr>
          </p:pic>
          <p:sp>
            <p:nvSpPr>
              <p:cNvPr id="259" name="Google Shape;259;p5"/>
              <p:cNvSpPr txBox="1"/>
              <p:nvPr/>
            </p:nvSpPr>
            <p:spPr>
              <a:xfrm>
                <a:off x="4164426" y="3609679"/>
                <a:ext cx="1352942" cy="246133"/>
              </a:xfrm>
              <a:prstGeom prst="rect">
                <a:avLst/>
              </a:prstGeom>
              <a:noFill/>
              <a:ln>
                <a:noFill/>
              </a:ln>
            </p:spPr>
            <p:txBody>
              <a:bodyPr spcFirstLastPara="1" wrap="square" lIns="121900" tIns="60933" rIns="121900" bIns="60933" anchor="t" anchorCtr="0">
                <a:spAutoFit/>
              </a:bodyPr>
              <a:lstStyle/>
              <a:p>
                <a:r>
                  <a:rPr lang="en-US" sz="1333" b="1" dirty="0">
                    <a:solidFill>
                      <a:srgbClr val="FF0000"/>
                    </a:solidFill>
                    <a:latin typeface="Arial"/>
                    <a:ea typeface="Arial"/>
                    <a:cs typeface="Arial"/>
                    <a:sym typeface="Arial"/>
                  </a:rPr>
                  <a:t>Pharmaceuticals</a:t>
                </a:r>
                <a:r>
                  <a:rPr lang="en-US" sz="1333" b="1" dirty="0">
                    <a:solidFill>
                      <a:srgbClr val="000000"/>
                    </a:solidFill>
                    <a:latin typeface="Arial"/>
                    <a:ea typeface="Arial"/>
                    <a:cs typeface="Arial"/>
                    <a:sym typeface="Arial"/>
                  </a:rPr>
                  <a:t> </a:t>
                </a:r>
                <a:endParaRPr sz="2400" dirty="0"/>
              </a:p>
            </p:txBody>
          </p:sp>
        </p:grpSp>
        <p:sp>
          <p:nvSpPr>
            <p:cNvPr id="260" name="Google Shape;260;p5"/>
            <p:cNvSpPr txBox="1"/>
            <p:nvPr/>
          </p:nvSpPr>
          <p:spPr>
            <a:xfrm>
              <a:off x="6446918" y="3507608"/>
              <a:ext cx="2610170" cy="253875"/>
            </a:xfrm>
            <a:prstGeom prst="rect">
              <a:avLst/>
            </a:prstGeom>
            <a:noFill/>
            <a:ln>
              <a:noFill/>
            </a:ln>
          </p:spPr>
          <p:txBody>
            <a:bodyPr spcFirstLastPara="1" wrap="square" lIns="121900" tIns="60933" rIns="121900" bIns="60933" anchor="t" anchorCtr="0">
              <a:spAutoFit/>
            </a:bodyPr>
            <a:lstStyle/>
            <a:p>
              <a:pPr marL="380990" indent="-380990">
                <a:buClr>
                  <a:srgbClr val="000000"/>
                </a:buClr>
                <a:buSzPts val="1050"/>
                <a:buFont typeface="Arial"/>
                <a:buChar char="•"/>
              </a:pPr>
              <a:r>
                <a:rPr lang="en-US" sz="1400">
                  <a:solidFill>
                    <a:srgbClr val="212529"/>
                  </a:solidFill>
                  <a:latin typeface="Arial"/>
                  <a:ea typeface="Arial"/>
                  <a:cs typeface="Arial"/>
                  <a:sym typeface="Arial"/>
                </a:rPr>
                <a:t>Work with to advertise?</a:t>
              </a:r>
              <a:endParaRPr sz="240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8"/>
                                        </p:tgtEl>
                                        <p:attrNameLst>
                                          <p:attrName>style.visibility</p:attrName>
                                        </p:attrNameLst>
                                      </p:cBhvr>
                                      <p:to>
                                        <p:strVal val="visible"/>
                                      </p:to>
                                    </p:set>
                                    <p:animEffect transition="in" filter="fade">
                                      <p:cBhvr>
                                        <p:cTn id="7" dur="500"/>
                                        <p:tgtEl>
                                          <p:spTgt spid="2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0"/>
                                        </p:tgtEl>
                                        <p:attrNameLst>
                                          <p:attrName>style.visibility</p:attrName>
                                        </p:attrNameLst>
                                      </p:cBhvr>
                                      <p:to>
                                        <p:strVal val="visible"/>
                                      </p:to>
                                    </p:set>
                                    <p:animEffect transition="in" filter="fade">
                                      <p:cBhvr>
                                        <p:cTn id="12" dur="500"/>
                                        <p:tgtEl>
                                          <p:spTgt spid="2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3"/>
                                        </p:tgtEl>
                                        <p:attrNameLst>
                                          <p:attrName>style.visibility</p:attrName>
                                        </p:attrNameLst>
                                      </p:cBhvr>
                                      <p:to>
                                        <p:strVal val="visible"/>
                                      </p:to>
                                    </p:set>
                                    <p:animEffect transition="in" filter="fade">
                                      <p:cBhvr>
                                        <p:cTn id="17" dur="500"/>
                                        <p:tgtEl>
                                          <p:spTgt spid="2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1"/>
                                        </p:tgtEl>
                                        <p:attrNameLst>
                                          <p:attrName>style.visibility</p:attrName>
                                        </p:attrNameLst>
                                      </p:cBhvr>
                                      <p:to>
                                        <p:strVal val="visible"/>
                                      </p:to>
                                    </p:set>
                                    <p:animEffect transition="in" filter="fade">
                                      <p:cBhvr>
                                        <p:cTn id="22" dur="500"/>
                                        <p:tgtEl>
                                          <p:spTgt spid="2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2"/>
                                        </p:tgtEl>
                                        <p:attrNameLst>
                                          <p:attrName>style.visibility</p:attrName>
                                        </p:attrNameLst>
                                      </p:cBhvr>
                                      <p:to>
                                        <p:strVal val="visible"/>
                                      </p:to>
                                    </p:set>
                                    <p:animEffect transition="in" filter="fade">
                                      <p:cBhvr>
                                        <p:cTn id="27" dur="500"/>
                                        <p:tgtEl>
                                          <p:spTgt spid="252"/>
                                        </p:tgtEl>
                                      </p:cBhvr>
                                    </p:animEffect>
                                  </p:childTnLst>
                                </p:cTn>
                              </p:par>
                              <p:par>
                                <p:cTn id="28" presetID="10" presetClass="entr" presetSubtype="0" fill="hold" nodeType="withEffect">
                                  <p:stCondLst>
                                    <p:cond delay="0"/>
                                  </p:stCondLst>
                                  <p:childTnLst>
                                    <p:set>
                                      <p:cBhvr>
                                        <p:cTn id="29" dur="1" fill="hold">
                                          <p:stCondLst>
                                            <p:cond delay="0"/>
                                          </p:stCondLst>
                                        </p:cTn>
                                        <p:tgtEl>
                                          <p:spTgt spid="253"/>
                                        </p:tgtEl>
                                        <p:attrNameLst>
                                          <p:attrName>style.visibility</p:attrName>
                                        </p:attrNameLst>
                                      </p:cBhvr>
                                      <p:to>
                                        <p:strVal val="visible"/>
                                      </p:to>
                                    </p:set>
                                    <p:animEffect transition="in" filter="fade">
                                      <p:cBhvr>
                                        <p:cTn id="30" dur="500"/>
                                        <p:tgtEl>
                                          <p:spTgt spid="253"/>
                                        </p:tgtEl>
                                      </p:cBhvr>
                                    </p:animEffect>
                                  </p:childTnLst>
                                </p:cTn>
                              </p:par>
                              <p:par>
                                <p:cTn id="31" presetID="10" presetClass="entr" presetSubtype="0" fill="hold" nodeType="withEffect">
                                  <p:stCondLst>
                                    <p:cond delay="0"/>
                                  </p:stCondLst>
                                  <p:childTnLst>
                                    <p:set>
                                      <p:cBhvr>
                                        <p:cTn id="32" dur="1" fill="hold">
                                          <p:stCondLst>
                                            <p:cond delay="0"/>
                                          </p:stCondLst>
                                        </p:cTn>
                                        <p:tgtEl>
                                          <p:spTgt spid="255"/>
                                        </p:tgtEl>
                                        <p:attrNameLst>
                                          <p:attrName>style.visibility</p:attrName>
                                        </p:attrNameLst>
                                      </p:cBhvr>
                                      <p:to>
                                        <p:strVal val="visible"/>
                                      </p:to>
                                    </p:set>
                                    <p:animEffect transition="in" filter="fade">
                                      <p:cBhvr>
                                        <p:cTn id="33" dur="500"/>
                                        <p:tgtEl>
                                          <p:spTgt spid="255"/>
                                        </p:tgtEl>
                                      </p:cBhvr>
                                    </p:animEffect>
                                  </p:childTnLst>
                                </p:cTn>
                              </p:par>
                              <p:par>
                                <p:cTn id="34" presetID="10" presetClass="entr" presetSubtype="0" fill="hold" nodeType="withEffect">
                                  <p:stCondLst>
                                    <p:cond delay="0"/>
                                  </p:stCondLst>
                                  <p:childTnLst>
                                    <p:set>
                                      <p:cBhvr>
                                        <p:cTn id="35" dur="1" fill="hold">
                                          <p:stCondLst>
                                            <p:cond delay="0"/>
                                          </p:stCondLst>
                                        </p:cTn>
                                        <p:tgtEl>
                                          <p:spTgt spid="254"/>
                                        </p:tgtEl>
                                        <p:attrNameLst>
                                          <p:attrName>style.visibility</p:attrName>
                                        </p:attrNameLst>
                                      </p:cBhvr>
                                      <p:to>
                                        <p:strVal val="visible"/>
                                      </p:to>
                                    </p:set>
                                    <p:animEffect transition="in" filter="fade">
                                      <p:cBhvr>
                                        <p:cTn id="36" dur="500"/>
                                        <p:tgtEl>
                                          <p:spTgt spid="25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56"/>
                                        </p:tgtEl>
                                        <p:attrNameLst>
                                          <p:attrName>style.visibility</p:attrName>
                                        </p:attrNameLst>
                                      </p:cBhvr>
                                      <p:to>
                                        <p:strVal val="visible"/>
                                      </p:to>
                                    </p:set>
                                    <p:animEffect transition="in" filter="fade">
                                      <p:cBhvr>
                                        <p:cTn id="41" dur="500"/>
                                        <p:tgtEl>
                                          <p:spTgt spid="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D35E6-8E67-4F49-8F94-D2DDC813F627}"/>
              </a:ext>
            </a:extLst>
          </p:cNvPr>
          <p:cNvSpPr>
            <a:spLocks noGrp="1"/>
          </p:cNvSpPr>
          <p:nvPr>
            <p:ph type="title"/>
          </p:nvPr>
        </p:nvSpPr>
        <p:spPr>
          <a:xfrm>
            <a:off x="684212" y="1615440"/>
            <a:ext cx="7900988" cy="4419599"/>
          </a:xfrm>
        </p:spPr>
        <p:txBody>
          <a:bodyPr>
            <a:noAutofit/>
          </a:bodyPr>
          <a:lstStyle/>
          <a:p>
            <a:pPr marL="285750" indent="-285750">
              <a:spcAft>
                <a:spcPts val="1200"/>
              </a:spcAft>
            </a:pP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r>
              <a:rPr lang="en-US" sz="1600" b="1" i="0" dirty="0">
                <a:effectLst/>
                <a:latin typeface="Roboto" panose="02000000000000000000" pitchFamily="2" charset="0"/>
              </a:rPr>
              <a:t>Track 1 Use data as a trigger: If-This-Then-That (IFTTT)</a:t>
            </a: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r>
              <a:rPr lang="en-US" sz="1600" dirty="0">
                <a:solidFill>
                  <a:schemeClr val="lt1"/>
                </a:solidFill>
                <a:latin typeface="Source Sans Pro"/>
                <a:ea typeface="Source Sans Pro"/>
                <a:cs typeface="Source Sans Pro"/>
                <a:sym typeface="Source Sans Pro"/>
              </a:rPr>
              <a:t>Link to </a:t>
            </a:r>
            <a:r>
              <a:rPr lang="en-US" sz="1600" dirty="0" err="1">
                <a:solidFill>
                  <a:schemeClr val="lt1"/>
                </a:solidFill>
                <a:latin typeface="Source Sans Pro"/>
                <a:ea typeface="Source Sans Pro"/>
                <a:cs typeface="Source Sans Pro"/>
                <a:sym typeface="Source Sans Pro"/>
                <a:hlinkClick r:id="rId2"/>
              </a:rPr>
              <a:t>GitHUB</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b="1" u="sng" dirty="0">
                <a:solidFill>
                  <a:schemeClr val="lt1"/>
                </a:solidFill>
                <a:latin typeface="Source Sans Pro"/>
                <a:ea typeface="Source Sans Pro"/>
                <a:cs typeface="Source Sans Pro"/>
                <a:sym typeface="Source Sans Pro"/>
              </a:rPr>
              <a:t>Front-end</a:t>
            </a:r>
            <a:r>
              <a:rPr lang="en-US" sz="1600" dirty="0">
                <a:solidFill>
                  <a:schemeClr val="lt1"/>
                </a:solidFill>
                <a:latin typeface="Source Sans Pro"/>
                <a:ea typeface="Source Sans Pro"/>
                <a:cs typeface="Source Sans Pro"/>
                <a:sym typeface="Source Sans Pro"/>
              </a:rPr>
              <a:t>: ReactJS</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dirty="0">
                <a:solidFill>
                  <a:schemeClr val="lt1"/>
                </a:solidFill>
                <a:latin typeface="Source Sans Pro"/>
                <a:ea typeface="Source Sans Pro"/>
                <a:cs typeface="Source Sans Pro"/>
                <a:sym typeface="Source Sans Pro"/>
              </a:rPr>
              <a:t>Built on the </a:t>
            </a:r>
            <a:r>
              <a:rPr lang="en-US" sz="1600" dirty="0" err="1">
                <a:solidFill>
                  <a:schemeClr val="lt1"/>
                </a:solidFill>
                <a:latin typeface="Source Sans Pro"/>
                <a:ea typeface="Source Sans Pro"/>
                <a:cs typeface="Source Sans Pro"/>
                <a:sym typeface="Source Sans Pro"/>
              </a:rPr>
              <a:t>Zilliqa</a:t>
            </a:r>
            <a:r>
              <a:rPr lang="en-US" sz="1600" dirty="0">
                <a:solidFill>
                  <a:schemeClr val="lt1"/>
                </a:solidFill>
                <a:latin typeface="Source Sans Pro"/>
                <a:ea typeface="Source Sans Pro"/>
                <a:cs typeface="Source Sans Pro"/>
                <a:sym typeface="Source Sans Pro"/>
              </a:rPr>
              <a:t> blockchain (Scilla smart contract)</a:t>
            </a:r>
            <a:br>
              <a:rPr lang="en-US" sz="1600" dirty="0">
                <a:solidFill>
                  <a:schemeClr val="lt1"/>
                </a:solidFill>
                <a:latin typeface="Source Sans Pro"/>
                <a:ea typeface="Source Sans Pro"/>
                <a:cs typeface="Source Sans Pro"/>
                <a:sym typeface="Source Sans Pro"/>
              </a:rPr>
            </a:br>
            <a:br>
              <a:rPr lang="en-US" sz="1600" dirty="0">
                <a:solidFill>
                  <a:schemeClr val="lt1"/>
                </a:solidFill>
                <a:latin typeface="Source Sans Pro"/>
                <a:ea typeface="Source Sans Pro"/>
                <a:cs typeface="Source Sans Pro"/>
                <a:sym typeface="Source Sans Pro"/>
              </a:rPr>
            </a:br>
            <a:r>
              <a:rPr lang="en-US" sz="1600" dirty="0">
                <a:solidFill>
                  <a:schemeClr val="lt1"/>
                </a:solidFill>
                <a:latin typeface="Source Sans Pro"/>
                <a:ea typeface="Source Sans Pro"/>
                <a:cs typeface="Source Sans Pro"/>
                <a:sym typeface="Source Sans Pro"/>
              </a:rPr>
              <a:t>Uses IPFS (</a:t>
            </a:r>
            <a:r>
              <a:rPr lang="en-US" sz="1600" dirty="0" err="1">
                <a:solidFill>
                  <a:schemeClr val="lt1"/>
                </a:solidFill>
                <a:latin typeface="Source Sans Pro"/>
                <a:ea typeface="Source Sans Pro"/>
                <a:cs typeface="Source Sans Pro"/>
                <a:sym typeface="Source Sans Pro"/>
              </a:rPr>
              <a:t>nft-stroage</a:t>
            </a:r>
            <a:r>
              <a:rPr lang="en-US" sz="1600" dirty="0">
                <a:solidFill>
                  <a:schemeClr val="lt1"/>
                </a:solidFill>
                <a:latin typeface="Source Sans Pro"/>
                <a:ea typeface="Source Sans Pro"/>
                <a:cs typeface="Source Sans Pro"/>
                <a:sym typeface="Source Sans Pro"/>
              </a:rPr>
              <a:t>) to store and mint user Heart NFTs  </a:t>
            </a:r>
            <a:br>
              <a:rPr lang="en-US" sz="1600" dirty="0">
                <a:solidFill>
                  <a:schemeClr val="lt1"/>
                </a:solidFill>
                <a:latin typeface="Source Sans Pro"/>
                <a:ea typeface="Source Sans Pro"/>
                <a:cs typeface="Source Sans Pro"/>
                <a:sym typeface="Source Sans Pro"/>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b="1" i="0" dirty="0">
                <a:solidFill>
                  <a:srgbClr val="16325C"/>
                </a:solidFill>
                <a:effectLst/>
                <a:latin typeface="Roboto" panose="02000000000000000000" pitchFamily="2" charset="0"/>
              </a:rPr>
            </a:br>
            <a:br>
              <a:rPr lang="en-US" sz="1600" dirty="0"/>
            </a:b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81E45-2DB5-4400-93B5-F88272F4D899}"/>
              </a:ext>
            </a:extLst>
          </p:cNvPr>
          <p:cNvSpPr>
            <a:spLocks noGrp="1"/>
          </p:cNvSpPr>
          <p:nvPr>
            <p:ph idx="1"/>
          </p:nvPr>
        </p:nvSpPr>
        <p:spPr>
          <a:xfrm>
            <a:off x="162560" y="447041"/>
            <a:ext cx="10884851" cy="853439"/>
          </a:xfrm>
        </p:spPr>
        <p:txBody>
          <a:bodyPr>
            <a:normAutofit fontScale="92500" lnSpcReduction="20000"/>
          </a:bodyPr>
          <a:lstStyle/>
          <a:p>
            <a:pPr marL="299085" indent="-287020">
              <a:lnSpc>
                <a:spcPct val="100000"/>
              </a:lnSpc>
              <a:spcBef>
                <a:spcPts val="95"/>
              </a:spcBef>
              <a:buFont typeface="Arial MT"/>
              <a:buChar char="•"/>
              <a:tabLst>
                <a:tab pos="299085" algn="l"/>
                <a:tab pos="299720" algn="l"/>
              </a:tabLst>
            </a:pPr>
            <a:endParaRPr lang="en-US" sz="1800" spc="-5" dirty="0">
              <a:latin typeface="Times New Roman"/>
              <a:cs typeface="Times New Roman"/>
            </a:endParaRPr>
          </a:p>
          <a:p>
            <a:pPr marL="12065" indent="0">
              <a:lnSpc>
                <a:spcPct val="100000"/>
              </a:lnSpc>
              <a:spcBef>
                <a:spcPts val="95"/>
              </a:spcBef>
              <a:buNone/>
              <a:tabLst>
                <a:tab pos="299085" algn="l"/>
                <a:tab pos="299720" algn="l"/>
              </a:tabLst>
            </a:pPr>
            <a:r>
              <a:rPr lang="en-US" sz="3200" dirty="0">
                <a:latin typeface="Times New Roman" panose="02020603050405020304" pitchFamily="18" charset="0"/>
                <a:cs typeface="Times New Roman" panose="02020603050405020304" pitchFamily="18" charset="0"/>
              </a:rPr>
              <a:t>Technology Stack</a:t>
            </a:r>
            <a:endParaRPr lang="en-US" sz="1800" spc="-5" dirty="0">
              <a:latin typeface="Times New Roman"/>
              <a:cs typeface="Times New Roman"/>
            </a:endParaRPr>
          </a:p>
        </p:txBody>
      </p:sp>
    </p:spTree>
    <p:extLst>
      <p:ext uri="{BB962C8B-B14F-4D97-AF65-F5344CB8AC3E}">
        <p14:creationId xmlns:p14="http://schemas.microsoft.com/office/powerpoint/2010/main" val="516760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BF28F-61C5-4948-B322-B9EFC290998A}"/>
              </a:ext>
            </a:extLst>
          </p:cNvPr>
          <p:cNvSpPr>
            <a:spLocks noGrp="1"/>
          </p:cNvSpPr>
          <p:nvPr>
            <p:ph type="title"/>
          </p:nvPr>
        </p:nvSpPr>
        <p:spPr>
          <a:xfrm>
            <a:off x="685801" y="609600"/>
            <a:ext cx="10131425" cy="2367280"/>
          </a:xfrm>
        </p:spPr>
        <p:txBody>
          <a:bodyPr/>
          <a:lstStyle/>
          <a:p>
            <a:r>
              <a:rPr lang="en-US" dirty="0"/>
              <a:t>Thank you</a:t>
            </a:r>
            <a:endParaRPr lang="en-IN" dirty="0"/>
          </a:p>
        </p:txBody>
      </p:sp>
      <p:sp>
        <p:nvSpPr>
          <p:cNvPr id="3" name="Content Placeholder 2">
            <a:extLst>
              <a:ext uri="{FF2B5EF4-FFF2-40B4-BE49-F238E27FC236}">
                <a16:creationId xmlns:a16="http://schemas.microsoft.com/office/drawing/2014/main" id="{53162381-4B39-4D71-81ED-33A153ECB9C3}"/>
              </a:ext>
            </a:extLst>
          </p:cNvPr>
          <p:cNvSpPr>
            <a:spLocks noGrp="1"/>
          </p:cNvSpPr>
          <p:nvPr>
            <p:ph idx="1"/>
          </p:nvPr>
        </p:nvSpPr>
        <p:spPr>
          <a:xfrm>
            <a:off x="685801" y="3556000"/>
            <a:ext cx="10131425" cy="2235200"/>
          </a:xfrm>
        </p:spPr>
        <p:txBody>
          <a:bodyPr/>
          <a:lstStyle/>
          <a:p>
            <a:endParaRPr lang="en-IN" dirty="0"/>
          </a:p>
        </p:txBody>
      </p:sp>
    </p:spTree>
    <p:extLst>
      <p:ext uri="{BB962C8B-B14F-4D97-AF65-F5344CB8AC3E}">
        <p14:creationId xmlns:p14="http://schemas.microsoft.com/office/powerpoint/2010/main" val="40662911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105</TotalTime>
  <Words>760</Words>
  <Application>Microsoft Office PowerPoint</Application>
  <PresentationFormat>Widescreen</PresentationFormat>
  <Paragraphs>101</Paragraphs>
  <Slides>9</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9</vt:i4>
      </vt:variant>
    </vt:vector>
  </HeadingPairs>
  <TitlesOfParts>
    <vt:vector size="20" baseType="lpstr">
      <vt:lpstr>-apple-system</vt:lpstr>
      <vt:lpstr>Arial</vt:lpstr>
      <vt:lpstr>Arial MT</vt:lpstr>
      <vt:lpstr>Calibri</vt:lpstr>
      <vt:lpstr>Calibri Light</vt:lpstr>
      <vt:lpstr>IBM Plex Sans</vt:lpstr>
      <vt:lpstr>Noto Sans Symbols</vt:lpstr>
      <vt:lpstr>Roboto</vt:lpstr>
      <vt:lpstr>Source Sans Pro</vt:lpstr>
      <vt:lpstr>Times New Roman</vt:lpstr>
      <vt:lpstr>Celestial</vt:lpstr>
      <vt:lpstr>Title : Heart ECG Using BlockChain</vt:lpstr>
      <vt:lpstr>PROBLEM STATEMENT </vt:lpstr>
      <vt:lpstr>Project Introduction:</vt:lpstr>
      <vt:lpstr>PROJECT Overview:</vt:lpstr>
      <vt:lpstr>Project Demo</vt:lpstr>
      <vt:lpstr>Architecture Diagram:   </vt:lpstr>
      <vt:lpstr>Value Proposition = Heart Healthy Economy</vt:lpstr>
      <vt:lpstr>    Track 1 Use data as a trigger: If-This-Then-That (IFTTT)  Link to GitHUB  Front-end: ReactJS  Built on the Zilliqa blockchain (Scilla smart contract)  Uses IPFS (nft-stroage) to store and mint user Heart NFTs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 GRAVITY CHUMPS</dc:title>
  <dc:creator>Kibsan Kippu</dc:creator>
  <cp:lastModifiedBy>kiran kumar</cp:lastModifiedBy>
  <cp:revision>22</cp:revision>
  <dcterms:created xsi:type="dcterms:W3CDTF">2021-05-27T11:47:43Z</dcterms:created>
  <dcterms:modified xsi:type="dcterms:W3CDTF">2022-07-10T16:02:03Z</dcterms:modified>
</cp:coreProperties>
</file>