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Trebuchet MS" pitchFamily="34" charset="0"/>
      <p:regular r:id="rId19"/>
      <p:bold r:id="rId20"/>
      <p:italic r:id="rId21"/>
      <p:boldItalic r:id="rId22"/>
    </p:embeddedFont>
    <p:embeddedFont>
      <p:font typeface="Wingdings 2" pitchFamily="18" charset="2"/>
      <p:regular r:id="rId23"/>
    </p:embeddedFont>
    <p:embeddedFont>
      <p:font typeface="Raleway" charset="0"/>
      <p:regular r:id="rId24"/>
      <p:bold r:id="rId25"/>
      <p:italic r:id="rId26"/>
      <p:boldItalic r:id="rId27"/>
    </p:embeddedFont>
    <p:embeddedFont>
      <p:font typeface="Georgia"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50" y="-26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275f61b7f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275f61b7f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2624b5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2624b5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2624b56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2624b56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75f61b7f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275f61b7f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275f61b7f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275f61b7f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75f61b7f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75f61b7f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275f61b7f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275f61b7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275f61b7f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275f61b7f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275f61b7f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275f61b7f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275f61b7f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275f61b7f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2624b56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2624b56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275f61b7f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275f61b7f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275f61b7f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275f61b7f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275f61b7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275f61b7f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275f61b7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275f61b7f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275f61b7f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275f61b7f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F8CFA630-13BB-46C4-BD44-B2C5F9B66074}" type="datetimeFigureOut">
              <a:rPr lang="en-US" smtClean="0"/>
              <a:pPr/>
              <a:t>7/24/2020</a:t>
            </a:fld>
            <a:endParaRPr lang="en-US" dirty="0">
              <a:solidFill>
                <a:srgbClr val="FFFFFF"/>
              </a:solidFill>
            </a:endParaRPr>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7/24/2020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F8CFA630-13BB-46C4-BD44-B2C5F9B66074}" type="datetimeFigureOut">
              <a:rPr lang="en-US" smtClean="0"/>
              <a:pPr/>
              <a:t>7/24/2020</a:t>
            </a:fld>
            <a:endParaRPr lang="en-US" dirty="0"/>
          </a:p>
        </p:txBody>
      </p:sp>
      <p:sp>
        <p:nvSpPr>
          <p:cNvPr id="5" name="Footer Placeholder 4"/>
          <p:cNvSpPr>
            <a:spLocks noGrp="1"/>
          </p:cNvSpPr>
          <p:nvPr>
            <p:ph type="ftr" sz="quarter" idx="11"/>
          </p:nvPr>
        </p:nvSpPr>
        <p:spPr>
          <a:xfrm>
            <a:off x="457200" y="4917186"/>
            <a:ext cx="3657600" cy="17145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7/24/2020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F8CFA630-13BB-46C4-BD44-B2C5F9B66074}" type="datetimeFigureOut">
              <a:rPr lang="en-US" smtClean="0"/>
              <a:pPr/>
              <a:t>7/24/2020</a:t>
            </a:fld>
            <a:endParaRPr lang="en-US">
              <a:solidFill>
                <a:schemeClr val="tx2"/>
              </a:solidFill>
            </a:endParaRPr>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4916334"/>
            <a:ext cx="588336" cy="171450"/>
          </a:xfrm>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7/24/2020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7/24/2020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7/24/2020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7/24/2020</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7/24/2020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7/24/2020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7/24/2020</a:t>
            </a:fld>
            <a:endParaRPr lang="en-US" sz="1000" dirty="0">
              <a:solidFill>
                <a:schemeClr val="tx2"/>
              </a:solidFill>
            </a:endParaRPr>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31525" y="1298375"/>
            <a:ext cx="4809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smtClean="0">
                <a:solidFill>
                  <a:schemeClr val="tx2"/>
                </a:solidFill>
              </a:rPr>
              <a:t>HealthCare</a:t>
            </a:r>
            <a:endParaRPr sz="3000" dirty="0">
              <a:solidFill>
                <a:schemeClr val="tx2"/>
              </a:solidFill>
            </a:endParaRPr>
          </a:p>
        </p:txBody>
      </p:sp>
      <p:sp>
        <p:nvSpPr>
          <p:cNvPr id="87" name="Google Shape;87;p13"/>
          <p:cNvSpPr txBox="1"/>
          <p:nvPr/>
        </p:nvSpPr>
        <p:spPr>
          <a:xfrm>
            <a:off x="0" y="3144700"/>
            <a:ext cx="3167100" cy="111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tx2"/>
                </a:solidFill>
              </a:rPr>
              <a:t>Team name</a:t>
            </a:r>
            <a:r>
              <a:rPr lang="en" sz="2400" dirty="0" smtClean="0">
                <a:solidFill>
                  <a:schemeClr val="tx2"/>
                </a:solidFill>
              </a:rPr>
              <a:t>:</a:t>
            </a:r>
          </a:p>
          <a:p>
            <a:pPr marL="0" lvl="0" indent="0" algn="ctr" rtl="0">
              <a:spcBef>
                <a:spcPts val="0"/>
              </a:spcBef>
              <a:spcAft>
                <a:spcPts val="0"/>
              </a:spcAft>
              <a:buNone/>
            </a:pPr>
            <a:r>
              <a:rPr lang="en" sz="2400" dirty="0" smtClean="0">
                <a:solidFill>
                  <a:schemeClr val="tx2"/>
                </a:solidFill>
              </a:rPr>
              <a:t>Elixir </a:t>
            </a:r>
            <a:endParaRPr sz="2400" dirty="0">
              <a:solidFill>
                <a:schemeClr val="tx2"/>
              </a:solidFill>
            </a:endParaRPr>
          </a:p>
        </p:txBody>
      </p:sp>
      <p:sp>
        <p:nvSpPr>
          <p:cNvPr id="88" name="Google Shape;88;p13"/>
          <p:cNvSpPr txBox="1"/>
          <p:nvPr/>
        </p:nvSpPr>
        <p:spPr>
          <a:xfrm>
            <a:off x="5953800" y="3077450"/>
            <a:ext cx="3021000" cy="15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tx2"/>
                </a:solidFill>
              </a:rPr>
              <a:t>T</a:t>
            </a:r>
            <a:r>
              <a:rPr lang="en" sz="1300" dirty="0">
                <a:solidFill>
                  <a:schemeClr val="tx2"/>
                </a:solidFill>
              </a:rPr>
              <a:t>eam member names:</a:t>
            </a:r>
            <a:endParaRPr sz="1300" dirty="0">
              <a:solidFill>
                <a:schemeClr val="tx2"/>
              </a:solidFill>
            </a:endParaRPr>
          </a:p>
          <a:p>
            <a:pPr marL="0" lvl="0" indent="0" algn="l" rtl="0">
              <a:spcBef>
                <a:spcPts val="0"/>
              </a:spcBef>
              <a:spcAft>
                <a:spcPts val="0"/>
              </a:spcAft>
              <a:buNone/>
            </a:pPr>
            <a:endParaRPr sz="13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title"/>
          </p:nvPr>
        </p:nvSpPr>
        <p:spPr>
          <a:xfrm>
            <a:off x="727650" y="536028"/>
            <a:ext cx="7688700" cy="5517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Why Blockchain?</a:t>
            </a:r>
            <a:endParaRPr dirty="0">
              <a:solidFill>
                <a:schemeClr val="tx2"/>
              </a:solidFill>
            </a:endParaRPr>
          </a:p>
        </p:txBody>
      </p:sp>
      <p:sp>
        <p:nvSpPr>
          <p:cNvPr id="150" name="Google Shape;150;p22"/>
          <p:cNvSpPr txBox="1">
            <a:spLocks noGrp="1"/>
          </p:cNvSpPr>
          <p:nvPr>
            <p:ph type="body" idx="1"/>
          </p:nvPr>
        </p:nvSpPr>
        <p:spPr>
          <a:xfrm>
            <a:off x="220718" y="1182414"/>
            <a:ext cx="7394028" cy="3610303"/>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rgbClr val="000000"/>
              </a:buClr>
              <a:buSzPts val="1300"/>
              <a:buChar char="●"/>
            </a:pPr>
            <a:r>
              <a:rPr lang="en" sz="1400" dirty="0">
                <a:solidFill>
                  <a:srgbClr val="000000"/>
                </a:solidFill>
              </a:rPr>
              <a:t>Cybercriminals attacked the healthcare industry at a  higher rate than any other sector in </a:t>
            </a:r>
            <a:r>
              <a:rPr lang="en" sz="1400" dirty="0" smtClean="0">
                <a:solidFill>
                  <a:srgbClr val="000000"/>
                </a:solidFill>
              </a:rPr>
              <a:t>2020, </a:t>
            </a:r>
            <a:r>
              <a:rPr lang="en" sz="1400" dirty="0">
                <a:solidFill>
                  <a:srgbClr val="000000"/>
                </a:solidFill>
              </a:rPr>
              <a:t>and more than </a:t>
            </a:r>
            <a:r>
              <a:rPr lang="en" sz="1400" dirty="0" smtClean="0">
                <a:solidFill>
                  <a:srgbClr val="000000"/>
                </a:solidFill>
              </a:rPr>
              <a:t>2.5million </a:t>
            </a:r>
            <a:r>
              <a:rPr lang="en" sz="1400" dirty="0">
                <a:solidFill>
                  <a:srgbClr val="000000"/>
                </a:solidFill>
              </a:rPr>
              <a:t>healthcare records compromised </a:t>
            </a:r>
            <a:r>
              <a:rPr lang="en" sz="1400" dirty="0" smtClean="0">
                <a:solidFill>
                  <a:srgbClr val="000000"/>
                </a:solidFill>
              </a:rPr>
              <a:t>upto April 2020 </a:t>
            </a:r>
            <a:r>
              <a:rPr lang="en" sz="1400" dirty="0">
                <a:solidFill>
                  <a:srgbClr val="000000"/>
                </a:solidFill>
              </a:rPr>
              <a:t>according to a report published by IBM.</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Since there is no third party involved in fetching the patient data or in transferring the data from one party to another, there is greater cost-effectiveness attached with employing Blockchain technology in Healthcare than in a scenario where a decentralized system is missing.</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Transparent and highly secure ledger with minimum chances of misplacement. </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A single place for all the parts of the healthcare system to access records securely.</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Peer to peer sharing; patient-centric system.</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Global Unique Identifiers(address) for every Patient in the network of Healthcare Industry.</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Global Database System for entire Healthcare Industry.</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Built on top of Ethereum platform that has built in data integrity based on strong cryptography.</a:t>
            </a:r>
            <a:endParaRPr sz="1400" dirty="0">
              <a:solidFill>
                <a:srgbClr val="000000"/>
              </a:solidFill>
            </a:endParaRPr>
          </a:p>
          <a:p>
            <a:pPr marL="457200" lvl="0" indent="0" algn="just"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Unique and user friendly features</a:t>
            </a:r>
            <a:endParaRPr/>
          </a:p>
        </p:txBody>
      </p:sp>
      <p:sp>
        <p:nvSpPr>
          <p:cNvPr id="157" name="Google Shape;157;p23"/>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sz="1400" dirty="0">
                <a:solidFill>
                  <a:srgbClr val="000000"/>
                </a:solidFill>
              </a:rPr>
              <a:t>Demo Bot to give a guided tutorial to the novice users.</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User friendly front-end which is similar like other app but has inbuilt blockchain and encryption features.</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One click metamask login system.</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Access control - which is not implemented in other EHR based blockchain.</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Multilevel encryption on inbuilt Ethereum’s strong cryptography.</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Super admin has supreme control.</a:t>
            </a: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1600"/>
              </a:spcAft>
              <a:buNone/>
            </a:pP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166" name="Google Shape;166;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163" name="Google Shape;163;p24"/>
          <p:cNvSpPr/>
          <p:nvPr/>
        </p:nvSpPr>
        <p:spPr>
          <a:xfrm>
            <a:off x="4905375" y="1190625"/>
            <a:ext cx="3038475" cy="3772465"/>
          </a:xfrm>
          <a:prstGeom prst="flowChartDocumen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Font typeface="Arial"/>
              <a:buAutoNum type="arabicPeriod"/>
            </a:pPr>
            <a:r>
              <a:rPr lang="en" dirty="0"/>
              <a:t>ReactJS</a:t>
            </a:r>
            <a:endParaRPr dirty="0"/>
          </a:p>
          <a:p>
            <a:pPr marL="457200" lvl="0" indent="-317500" algn="l" rtl="0">
              <a:spcBef>
                <a:spcPts val="0"/>
              </a:spcBef>
              <a:spcAft>
                <a:spcPts val="0"/>
              </a:spcAft>
              <a:buClr>
                <a:srgbClr val="000000"/>
              </a:buClr>
              <a:buSzPts val="1400"/>
              <a:buFont typeface="Arial"/>
              <a:buAutoNum type="arabicPeriod"/>
            </a:pPr>
            <a:r>
              <a:rPr lang="en" dirty="0"/>
              <a:t>Bootstrap</a:t>
            </a:r>
            <a:endParaRPr dirty="0"/>
          </a:p>
          <a:p>
            <a:pPr marL="457200" lvl="0" indent="-317500" algn="l" rtl="0">
              <a:spcBef>
                <a:spcPts val="0"/>
              </a:spcBef>
              <a:spcAft>
                <a:spcPts val="0"/>
              </a:spcAft>
              <a:buClr>
                <a:srgbClr val="000000"/>
              </a:buClr>
              <a:buSzPts val="1400"/>
              <a:buFont typeface="Arial"/>
              <a:buAutoNum type="arabicPeriod"/>
            </a:pPr>
            <a:r>
              <a:rPr lang="en" dirty="0"/>
              <a:t>Web3js</a:t>
            </a:r>
            <a:endParaRPr b="1" dirty="0"/>
          </a:p>
          <a:p>
            <a:pPr marL="457200" lvl="0" indent="-317500" algn="l" rtl="0">
              <a:spcBef>
                <a:spcPts val="0"/>
              </a:spcBef>
              <a:spcAft>
                <a:spcPts val="0"/>
              </a:spcAft>
              <a:buClr>
                <a:srgbClr val="000000"/>
              </a:buClr>
              <a:buSzPts val="1400"/>
              <a:buFont typeface="Times New Roman"/>
              <a:buAutoNum type="arabicPeriod"/>
            </a:pPr>
            <a:r>
              <a:rPr lang="en" b="1" dirty="0"/>
              <a:t>Blockchain</a:t>
            </a:r>
            <a:r>
              <a:rPr lang="en" dirty="0"/>
              <a:t> (Ethereum)                   </a:t>
            </a:r>
            <a:endParaRPr dirty="0"/>
          </a:p>
          <a:p>
            <a:pPr marL="457200" lvl="0" indent="-317500" algn="l" rtl="0">
              <a:spcBef>
                <a:spcPts val="0"/>
              </a:spcBef>
              <a:spcAft>
                <a:spcPts val="0"/>
              </a:spcAft>
              <a:buClr>
                <a:srgbClr val="000000"/>
              </a:buClr>
              <a:buSzPts val="1400"/>
              <a:buFont typeface="Times New Roman"/>
              <a:buAutoNum type="arabicPeriod"/>
            </a:pPr>
            <a:r>
              <a:rPr lang="en" b="1" dirty="0"/>
              <a:t>IPFS</a:t>
            </a:r>
            <a:r>
              <a:rPr lang="en" dirty="0"/>
              <a:t> for decentralised file storage</a:t>
            </a:r>
            <a:endParaRPr dirty="0"/>
          </a:p>
          <a:p>
            <a:pPr marL="457200" lvl="0" indent="-317500" algn="l" rtl="0">
              <a:spcBef>
                <a:spcPts val="0"/>
              </a:spcBef>
              <a:spcAft>
                <a:spcPts val="0"/>
              </a:spcAft>
              <a:buClr>
                <a:srgbClr val="000000"/>
              </a:buClr>
              <a:buSzPts val="1400"/>
              <a:buFont typeface="Times New Roman"/>
              <a:buAutoNum type="arabicPeriod"/>
            </a:pPr>
            <a:r>
              <a:rPr lang="en" b="1" dirty="0"/>
              <a:t>RSA</a:t>
            </a:r>
            <a:r>
              <a:rPr lang="en" dirty="0"/>
              <a:t> for asymmetric encryption</a:t>
            </a:r>
            <a:endParaRPr dirty="0"/>
          </a:p>
          <a:p>
            <a:pPr marL="457200" lvl="0" indent="-317500" algn="l" rtl="0">
              <a:spcBef>
                <a:spcPts val="0"/>
              </a:spcBef>
              <a:spcAft>
                <a:spcPts val="0"/>
              </a:spcAft>
              <a:buClr>
                <a:srgbClr val="000000"/>
              </a:buClr>
              <a:buSzPts val="1400"/>
              <a:buFont typeface="Times New Roman"/>
              <a:buAutoNum type="arabicPeriod"/>
            </a:pPr>
            <a:r>
              <a:rPr lang="en" b="1" dirty="0"/>
              <a:t>OpenZeppelin</a:t>
            </a:r>
            <a:r>
              <a:rPr lang="en" dirty="0"/>
              <a:t> for Access Control</a:t>
            </a:r>
            <a:endParaRPr dirty="0"/>
          </a:p>
          <a:p>
            <a:pPr marL="457200" lvl="0" indent="-317500" algn="l" rtl="0">
              <a:spcBef>
                <a:spcPts val="0"/>
              </a:spcBef>
              <a:spcAft>
                <a:spcPts val="0"/>
              </a:spcAft>
              <a:buClr>
                <a:srgbClr val="000000"/>
              </a:buClr>
              <a:buSzPts val="1400"/>
              <a:buFont typeface="Arial"/>
              <a:buAutoNum type="arabicPeriod"/>
            </a:pPr>
            <a:r>
              <a:rPr lang="en" dirty="0"/>
              <a:t>Selenium for Demo Bot</a:t>
            </a:r>
            <a:endParaRPr dirty="0"/>
          </a:p>
          <a:p>
            <a:pPr marL="457200" lvl="0" indent="-317500" algn="l" rtl="0">
              <a:spcBef>
                <a:spcPts val="0"/>
              </a:spcBef>
              <a:spcAft>
                <a:spcPts val="0"/>
              </a:spcAft>
              <a:buClr>
                <a:srgbClr val="000000"/>
              </a:buClr>
              <a:buSzPts val="1400"/>
              <a:buFont typeface="Arial"/>
              <a:buAutoNum type="arabicPeriod"/>
            </a:pPr>
            <a:r>
              <a:rPr lang="en" dirty="0"/>
              <a:t>Truffle-react framework.</a:t>
            </a:r>
            <a:endParaRPr dirty="0"/>
          </a:p>
          <a:p>
            <a:pPr marL="457200" lvl="0" indent="-317500" algn="l" rtl="0">
              <a:spcBef>
                <a:spcPts val="0"/>
              </a:spcBef>
              <a:spcAft>
                <a:spcPts val="0"/>
              </a:spcAft>
              <a:buClr>
                <a:srgbClr val="000000"/>
              </a:buClr>
              <a:buSzPts val="1400"/>
              <a:buFont typeface="Arial"/>
              <a:buAutoNum type="arabicPeriod"/>
            </a:pPr>
            <a:r>
              <a:rPr lang="en" dirty="0"/>
              <a:t>Metamask Wallet</a:t>
            </a:r>
            <a:endParaRPr dirty="0"/>
          </a:p>
          <a:p>
            <a:pPr marL="0" lvl="0" indent="0" algn="l" rtl="0">
              <a:spcBef>
                <a:spcPts val="0"/>
              </a:spcBef>
              <a:spcAft>
                <a:spcPts val="0"/>
              </a:spcAft>
              <a:buNone/>
            </a:pPr>
            <a:endParaRPr dirty="0"/>
          </a:p>
        </p:txBody>
      </p:sp>
      <p:pic>
        <p:nvPicPr>
          <p:cNvPr id="164" name="Google Shape;164;p24"/>
          <p:cNvPicPr preferRelativeResize="0"/>
          <p:nvPr/>
        </p:nvPicPr>
        <p:blipFill rotWithShape="1">
          <a:blip r:embed="rId3">
            <a:alphaModFix/>
          </a:blip>
          <a:srcRect/>
          <a:stretch/>
        </p:blipFill>
        <p:spPr>
          <a:xfrm>
            <a:off x="729450" y="1882350"/>
            <a:ext cx="4107401" cy="3116375"/>
          </a:xfrm>
          <a:prstGeom prst="rect">
            <a:avLst/>
          </a:prstGeom>
          <a:noFill/>
          <a:ln>
            <a:noFill/>
          </a:ln>
        </p:spPr>
      </p:pic>
      <p:sp>
        <p:nvSpPr>
          <p:cNvPr id="165" name="Google Shape;165;p24"/>
          <p:cNvSpPr txBox="1"/>
          <p:nvPr/>
        </p:nvSpPr>
        <p:spPr>
          <a:xfrm>
            <a:off x="729450" y="1290150"/>
            <a:ext cx="85941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TECHNOLOGICAL STACK</a:t>
            </a:r>
            <a:endParaRPr sz="2600" b="1" dirty="0">
              <a:solidFill>
                <a:schemeClr val="tx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727650" y="1289300"/>
            <a:ext cx="76887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Encryption-Decryption flow</a:t>
            </a:r>
            <a:endParaRPr dirty="0">
              <a:solidFill>
                <a:schemeClr val="tx2"/>
              </a:solidFill>
            </a:endParaRPr>
          </a:p>
        </p:txBody>
      </p:sp>
      <p:sp>
        <p:nvSpPr>
          <p:cNvPr id="173" name="Google Shape;173;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172" name="Google Shape;172;p25"/>
          <p:cNvPicPr preferRelativeResize="0"/>
          <p:nvPr/>
        </p:nvPicPr>
        <p:blipFill>
          <a:blip r:embed="rId3">
            <a:alphaModFix/>
          </a:blip>
          <a:stretch>
            <a:fillRect/>
          </a:stretch>
        </p:blipFill>
        <p:spPr>
          <a:xfrm>
            <a:off x="0" y="2057875"/>
            <a:ext cx="7639050" cy="314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729450" y="236484"/>
            <a:ext cx="7688700" cy="7725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a:t>
            </a:r>
            <a:endParaRPr dirty="0"/>
          </a:p>
        </p:txBody>
      </p:sp>
      <p:sp>
        <p:nvSpPr>
          <p:cNvPr id="179" name="Google Shape;179;p26"/>
          <p:cNvSpPr txBox="1">
            <a:spLocks noGrp="1"/>
          </p:cNvSpPr>
          <p:nvPr>
            <p:ph type="body" idx="1"/>
          </p:nvPr>
        </p:nvSpPr>
        <p:spPr>
          <a:xfrm>
            <a:off x="299545" y="693683"/>
            <a:ext cx="6684579" cy="4105567"/>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Transparent</a:t>
            </a:r>
            <a:r>
              <a:rPr lang="en" sz="1400" dirty="0">
                <a:solidFill>
                  <a:srgbClr val="000000"/>
                </a:solidFill>
                <a:latin typeface="Arial"/>
                <a:ea typeface="Arial"/>
                <a:cs typeface="Arial"/>
                <a:sym typeface="Arial"/>
              </a:rPr>
              <a:t> and highly </a:t>
            </a:r>
            <a:r>
              <a:rPr lang="en" sz="1400" b="1" dirty="0">
                <a:solidFill>
                  <a:srgbClr val="000000"/>
                </a:solidFill>
                <a:latin typeface="Arial"/>
                <a:ea typeface="Arial"/>
                <a:cs typeface="Arial"/>
                <a:sym typeface="Arial"/>
              </a:rPr>
              <a:t>secure</a:t>
            </a:r>
            <a:r>
              <a:rPr lang="en" sz="1400" dirty="0">
                <a:solidFill>
                  <a:srgbClr val="000000"/>
                </a:solidFill>
                <a:latin typeface="Arial"/>
                <a:ea typeface="Arial"/>
                <a:cs typeface="Arial"/>
                <a:sym typeface="Arial"/>
              </a:rPr>
              <a:t> ledger with minimum chances of misplacement. </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A single place for all the parts of the healthcare system to access records securely.</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Peer to peer</a:t>
            </a:r>
            <a:r>
              <a:rPr lang="en" sz="1400" dirty="0">
                <a:solidFill>
                  <a:srgbClr val="000000"/>
                </a:solidFill>
                <a:latin typeface="Arial"/>
                <a:ea typeface="Arial"/>
                <a:cs typeface="Arial"/>
                <a:sym typeface="Arial"/>
              </a:rPr>
              <a:t> sharing; </a:t>
            </a:r>
            <a:r>
              <a:rPr lang="en" sz="1400" b="1" dirty="0">
                <a:solidFill>
                  <a:srgbClr val="000000"/>
                </a:solidFill>
                <a:latin typeface="Arial"/>
                <a:ea typeface="Arial"/>
                <a:cs typeface="Arial"/>
                <a:sym typeface="Arial"/>
              </a:rPr>
              <a:t>patient-centric</a:t>
            </a:r>
            <a:r>
              <a:rPr lang="en" sz="1400" dirty="0">
                <a:solidFill>
                  <a:srgbClr val="000000"/>
                </a:solidFill>
                <a:latin typeface="Arial"/>
                <a:ea typeface="Arial"/>
                <a:cs typeface="Arial"/>
                <a:sym typeface="Arial"/>
              </a:rPr>
              <a:t> system.</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Global Unique Identifiers</a:t>
            </a:r>
            <a:r>
              <a:rPr lang="en" sz="1400" dirty="0">
                <a:solidFill>
                  <a:srgbClr val="000000"/>
                </a:solidFill>
                <a:latin typeface="Arial"/>
                <a:ea typeface="Arial"/>
                <a:cs typeface="Arial"/>
                <a:sym typeface="Arial"/>
              </a:rPr>
              <a:t>(address) for every Patient in the network of Healthcare Industry.</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Global Database System</a:t>
            </a:r>
            <a:r>
              <a:rPr lang="en" sz="1400" dirty="0">
                <a:solidFill>
                  <a:srgbClr val="000000"/>
                </a:solidFill>
                <a:latin typeface="Arial"/>
                <a:ea typeface="Arial"/>
                <a:cs typeface="Arial"/>
                <a:sym typeface="Arial"/>
              </a:rPr>
              <a:t> for entire Healthcare Industry.</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Built on top of Ethereum platform that has built in data integrity based on </a:t>
            </a:r>
            <a:r>
              <a:rPr lang="en" sz="1400" b="1" dirty="0">
                <a:solidFill>
                  <a:srgbClr val="000000"/>
                </a:solidFill>
                <a:latin typeface="Arial"/>
                <a:ea typeface="Arial"/>
                <a:cs typeface="Arial"/>
                <a:sym typeface="Arial"/>
              </a:rPr>
              <a:t>strong cryptography.</a:t>
            </a:r>
            <a:endParaRPr sz="1400" b="1"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It will permit other network members to obtain and interact with EHRs with the patient’s permission.</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Since there is </a:t>
            </a:r>
            <a:r>
              <a:rPr lang="en" sz="1400" b="1" dirty="0">
                <a:solidFill>
                  <a:srgbClr val="000000"/>
                </a:solidFill>
                <a:latin typeface="Arial"/>
                <a:ea typeface="Arial"/>
                <a:cs typeface="Arial"/>
                <a:sym typeface="Arial"/>
              </a:rPr>
              <a:t>no third party</a:t>
            </a:r>
            <a:r>
              <a:rPr lang="en" sz="1400" dirty="0">
                <a:solidFill>
                  <a:srgbClr val="000000"/>
                </a:solidFill>
                <a:latin typeface="Arial"/>
                <a:ea typeface="Arial"/>
                <a:cs typeface="Arial"/>
                <a:sym typeface="Arial"/>
              </a:rPr>
              <a:t> involved in fetching the patient data or in transferring the data from one party to another, there is greater </a:t>
            </a:r>
            <a:r>
              <a:rPr lang="en" sz="1400" b="1" dirty="0">
                <a:solidFill>
                  <a:srgbClr val="000000"/>
                </a:solidFill>
                <a:latin typeface="Arial"/>
                <a:ea typeface="Arial"/>
                <a:cs typeface="Arial"/>
                <a:sym typeface="Arial"/>
              </a:rPr>
              <a:t>cost-effectiveness</a:t>
            </a:r>
            <a:r>
              <a:rPr lang="en" sz="1400" dirty="0">
                <a:solidFill>
                  <a:srgbClr val="000000"/>
                </a:solidFill>
                <a:latin typeface="Arial"/>
                <a:ea typeface="Arial"/>
                <a:cs typeface="Arial"/>
                <a:sym typeface="Arial"/>
              </a:rPr>
              <a:t> attached with employing Blockchain technology in Healthcare than in a scenario where a </a:t>
            </a:r>
            <a:r>
              <a:rPr lang="en" sz="1400" b="1" dirty="0">
                <a:solidFill>
                  <a:srgbClr val="000000"/>
                </a:solidFill>
                <a:latin typeface="Arial"/>
                <a:ea typeface="Arial"/>
                <a:cs typeface="Arial"/>
                <a:sym typeface="Arial"/>
              </a:rPr>
              <a:t>decentralized</a:t>
            </a:r>
            <a:r>
              <a:rPr lang="en" sz="1400" dirty="0">
                <a:solidFill>
                  <a:srgbClr val="000000"/>
                </a:solidFill>
                <a:latin typeface="Arial"/>
                <a:ea typeface="Arial"/>
                <a:cs typeface="Arial"/>
                <a:sym typeface="Arial"/>
              </a:rPr>
              <a:t> system is missing.</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The flow of the record is monitored thus keeping the track of the people accessing it. </a:t>
            </a:r>
            <a:endParaRPr sz="1400" dirty="0">
              <a:solidFill>
                <a:srgbClr val="000000"/>
              </a:solidFill>
              <a:latin typeface="Arial"/>
              <a:ea typeface="Arial"/>
              <a:cs typeface="Arial"/>
              <a:sym typeface="Arial"/>
            </a:endParaRPr>
          </a:p>
          <a:p>
            <a:pPr marL="457200" lvl="0" indent="0" algn="l" rtl="0">
              <a:spcBef>
                <a:spcPts val="1600"/>
              </a:spcBef>
              <a:spcAft>
                <a:spcPts val="0"/>
              </a:spcAft>
              <a:buNone/>
            </a:pPr>
            <a:endParaRPr sz="1400" dirty="0">
              <a:solidFill>
                <a:srgbClr val="434343"/>
              </a:solidFill>
              <a:latin typeface="Arial"/>
              <a:ea typeface="Arial"/>
              <a:cs typeface="Arial"/>
              <a:sym typeface="Arial"/>
            </a:endParaRPr>
          </a:p>
          <a:p>
            <a:pPr marL="457200" lvl="0" indent="0" algn="l" rtl="0">
              <a:spcBef>
                <a:spcPts val="0"/>
              </a:spcBef>
              <a:spcAft>
                <a:spcPts val="0"/>
              </a:spcAft>
              <a:buNone/>
            </a:pPr>
            <a:endParaRPr dirty="0">
              <a:solidFill>
                <a:srgbClr val="000000"/>
              </a:solidFill>
              <a:latin typeface="Arial"/>
              <a:ea typeface="Arial"/>
              <a:cs typeface="Arial"/>
              <a:sym typeface="Arial"/>
            </a:endParaRPr>
          </a:p>
          <a:p>
            <a:pPr marL="457200" lvl="0" indent="0" algn="l" rtl="0">
              <a:spcBef>
                <a:spcPts val="0"/>
              </a:spcBef>
              <a:spcAft>
                <a:spcPts val="0"/>
              </a:spcAft>
              <a:buNone/>
            </a:pPr>
            <a:endParaRPr dirty="0">
              <a:solidFill>
                <a:srgbClr val="000000"/>
              </a:solidFill>
              <a:latin typeface="Arial"/>
              <a:ea typeface="Arial"/>
              <a:cs typeface="Arial"/>
              <a:sym typeface="Arial"/>
            </a:endParaRPr>
          </a:p>
          <a:p>
            <a:pPr marL="0" lvl="0" indent="0" algn="l" rtl="0">
              <a:spcBef>
                <a:spcPts val="0"/>
              </a:spcBef>
              <a:spcAft>
                <a:spcPts val="0"/>
              </a:spcAft>
              <a:buNone/>
            </a:pPr>
            <a:endParaRPr dirty="0">
              <a:solidFill>
                <a:srgbClr val="000000"/>
              </a:solidFill>
              <a:latin typeface="Arial"/>
              <a:ea typeface="Arial"/>
              <a:cs typeface="Arial"/>
              <a:sym typeface="Arial"/>
            </a:endParaRPr>
          </a:p>
          <a:p>
            <a:pPr marL="0" lvl="0" indent="0" algn="l" rtl="0">
              <a:spcBef>
                <a:spcPts val="0"/>
              </a:spcBef>
              <a:spcAft>
                <a:spcPts val="0"/>
              </a:spcAft>
              <a:buNone/>
            </a:pPr>
            <a:r>
              <a:rPr lang="en" dirty="0">
                <a:solidFill>
                  <a:srgbClr val="000000"/>
                </a:solidFill>
                <a:latin typeface="Arial"/>
                <a:ea typeface="Arial"/>
                <a:cs typeface="Arial"/>
                <a:sym typeface="Arial"/>
              </a:rPr>
              <a:t>                 </a:t>
            </a:r>
            <a:endParaRPr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
        <p:nvSpPr>
          <p:cNvPr id="180" name="Google Shape;180;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SCOPE</a:t>
            </a:r>
            <a:endParaRPr dirty="0"/>
          </a:p>
        </p:txBody>
      </p:sp>
      <p:sp>
        <p:nvSpPr>
          <p:cNvPr id="186" name="Google Shape;186;p2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The web app can be turned into a complete healthcare app supported by privacy and security   given  by blockchain technology.</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b="1" dirty="0">
                <a:solidFill>
                  <a:srgbClr val="434343"/>
                </a:solidFill>
                <a:latin typeface="Arial"/>
                <a:ea typeface="Arial"/>
                <a:cs typeface="Arial"/>
                <a:sym typeface="Arial"/>
              </a:rPr>
              <a:t>Hospital supply chain management</a:t>
            </a:r>
            <a:r>
              <a:rPr lang="en" sz="1400" dirty="0">
                <a:solidFill>
                  <a:srgbClr val="434343"/>
                </a:solidFill>
                <a:latin typeface="Arial"/>
                <a:ea typeface="Arial"/>
                <a:cs typeface="Arial"/>
                <a:sym typeface="Arial"/>
              </a:rPr>
              <a:t> can be done through blockchain thereby solving  the issues with traditional supply chain management.</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Data generated by the IOT devices connected with the app can be secured with blockchain technology.</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A </a:t>
            </a:r>
            <a:r>
              <a:rPr lang="en" sz="1400" b="1" dirty="0">
                <a:solidFill>
                  <a:srgbClr val="434343"/>
                </a:solidFill>
                <a:latin typeface="Arial"/>
                <a:ea typeface="Arial"/>
                <a:cs typeface="Arial"/>
                <a:sym typeface="Arial"/>
              </a:rPr>
              <a:t>mobile app using cloud storage</a:t>
            </a:r>
            <a:r>
              <a:rPr lang="en" sz="1400" dirty="0">
                <a:solidFill>
                  <a:srgbClr val="434343"/>
                </a:solidFill>
                <a:latin typeface="Arial"/>
                <a:ea typeface="Arial"/>
                <a:cs typeface="Arial"/>
                <a:sym typeface="Arial"/>
              </a:rPr>
              <a:t> can be made for better user experience.</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Storing user data(.json file)  on </a:t>
            </a:r>
            <a:r>
              <a:rPr lang="en" sz="1400" b="1" dirty="0">
                <a:solidFill>
                  <a:srgbClr val="434343"/>
                </a:solidFill>
                <a:latin typeface="Arial"/>
                <a:ea typeface="Arial"/>
                <a:cs typeface="Arial"/>
                <a:sym typeface="Arial"/>
              </a:rPr>
              <a:t>RFID patient cards</a:t>
            </a:r>
            <a:r>
              <a:rPr lang="en" sz="1400" dirty="0">
                <a:solidFill>
                  <a:srgbClr val="434343"/>
                </a:solidFill>
                <a:latin typeface="Arial"/>
                <a:ea typeface="Arial"/>
                <a:cs typeface="Arial"/>
                <a:sym typeface="Arial"/>
              </a:rPr>
              <a:t>.</a:t>
            </a:r>
            <a:endParaRPr sz="1400" dirty="0">
              <a:solidFill>
                <a:srgbClr val="434343"/>
              </a:solidFill>
              <a:latin typeface="Arial"/>
              <a:ea typeface="Arial"/>
              <a:cs typeface="Arial"/>
              <a:sym typeface="Arial"/>
            </a:endParaRPr>
          </a:p>
          <a:p>
            <a:pPr marL="0" lvl="0" indent="0" algn="l" rtl="0">
              <a:spcBef>
                <a:spcPts val="1600"/>
              </a:spcBef>
              <a:spcAft>
                <a:spcPts val="0"/>
              </a:spcAft>
              <a:buNone/>
            </a:pPr>
            <a:endParaRPr sz="1400" dirty="0">
              <a:solidFill>
                <a:srgbClr val="434343"/>
              </a:solidFill>
              <a:highlight>
                <a:srgbClr val="FFFFFF"/>
              </a:highlight>
              <a:latin typeface="Georgia"/>
              <a:ea typeface="Georgia"/>
              <a:cs typeface="Georgia"/>
              <a:sym typeface="Georgia"/>
            </a:endParaRPr>
          </a:p>
          <a:p>
            <a:pPr marL="457200" lvl="0" indent="0" algn="l" rtl="0">
              <a:spcBef>
                <a:spcPts val="1600"/>
              </a:spcBef>
              <a:spcAft>
                <a:spcPts val="0"/>
              </a:spcAft>
              <a:buNone/>
            </a:pPr>
            <a:endParaRPr sz="1400" dirty="0">
              <a:solidFill>
                <a:srgbClr val="434343"/>
              </a:solidFill>
              <a:highlight>
                <a:srgbClr val="FFFFFF"/>
              </a:highlight>
              <a:latin typeface="Georgia"/>
              <a:ea typeface="Georgia"/>
              <a:cs typeface="Georgia"/>
              <a:sym typeface="Georgia"/>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87" name="Google Shape;187;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p:nvPr/>
        </p:nvSpPr>
        <p:spPr>
          <a:xfrm>
            <a:off x="944250" y="2040600"/>
            <a:ext cx="5986337" cy="1094226"/>
          </a:xfrm>
          <a:prstGeom prst="rect">
            <a:avLst/>
          </a:prstGeom>
        </p:spPr>
        <p:txBody>
          <a:bodyPr>
            <a:prstTxWarp prst="textPlain">
              <a:avLst/>
            </a:prstTxWarp>
          </a:bodyPr>
          <a:lstStyle/>
          <a:p>
            <a:pPr lvl="0" algn="ctr"/>
            <a:r>
              <a:rPr b="1" i="0" dirty="0">
                <a:ln w="9525" cap="flat" cmpd="sng">
                  <a:solidFill>
                    <a:schemeClr val="dk2"/>
                  </a:solidFill>
                  <a:prstDash val="solid"/>
                  <a:round/>
                  <a:headEnd type="none" w="sm" len="sm"/>
                  <a:tailEnd type="none" w="sm" len="sm"/>
                </a:ln>
                <a:solidFill>
                  <a:schemeClr val="lt2"/>
                </a:solidFill>
                <a:latin typeface="Merriweather"/>
              </a:rPr>
              <a:t>THANK YOU</a:t>
            </a:r>
          </a:p>
        </p:txBody>
      </p:sp>
      <p:sp>
        <p:nvSpPr>
          <p:cNvPr id="193" name="Google Shape;193;p28"/>
          <p:cNvSpPr txBox="1">
            <a:spLocks noGrp="1"/>
          </p:cNvSpPr>
          <p:nvPr>
            <p:ph type="sldNum" idx="12"/>
          </p:nvPr>
        </p:nvSpPr>
        <p:spPr>
          <a:xfrm>
            <a:off x="8545827"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4179900" y="1770925"/>
            <a:ext cx="4905100" cy="3212525"/>
          </a:xfrm>
          <a:prstGeom prst="rect">
            <a:avLst/>
          </a:prstGeom>
          <a:noFill/>
          <a:ln>
            <a:noFill/>
          </a:ln>
        </p:spPr>
      </p:pic>
      <p:sp>
        <p:nvSpPr>
          <p:cNvPr id="94" name="Google Shape;94;p14"/>
          <p:cNvSpPr txBox="1">
            <a:spLocks noGrp="1"/>
          </p:cNvSpPr>
          <p:nvPr>
            <p:ph type="body" idx="1"/>
          </p:nvPr>
        </p:nvSpPr>
        <p:spPr>
          <a:xfrm>
            <a:off x="4668475" y="4222050"/>
            <a:ext cx="4084200" cy="76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highlight>
                  <a:srgbClr val="C27BA0"/>
                </a:highlight>
              </a:rPr>
              <a:t> </a:t>
            </a:r>
            <a:r>
              <a:rPr lang="en" sz="1800" b="1">
                <a:solidFill>
                  <a:srgbClr val="FFFFFF"/>
                </a:solidFill>
                <a:highlight>
                  <a:srgbClr val="C27BA0"/>
                </a:highlight>
              </a:rPr>
              <a:t>A Blockchain based decentralised healthcare application</a:t>
            </a:r>
            <a:endParaRPr sz="1800" b="1">
              <a:solidFill>
                <a:srgbClr val="FFFFFF"/>
              </a:solidFill>
              <a:highlight>
                <a:srgbClr val="C27BA0"/>
              </a:highlight>
            </a:endParaRPr>
          </a:p>
        </p:txBody>
      </p:sp>
      <p:sp>
        <p:nvSpPr>
          <p:cNvPr id="95" name="Google Shape;9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rPr>
              <a:pPr marL="0" lvl="0" indent="0" algn="r" rtl="0">
                <a:spcBef>
                  <a:spcPts val="0"/>
                </a:spcBef>
                <a:spcAft>
                  <a:spcPts val="0"/>
                </a:spcAft>
                <a:buNone/>
              </a:pPr>
              <a:t>2</a:t>
            </a:fld>
            <a:endParaRPr>
              <a:solidFill>
                <a:schemeClr val="accent1"/>
              </a:solidFill>
            </a:endParaRPr>
          </a:p>
        </p:txBody>
      </p:sp>
      <p:sp>
        <p:nvSpPr>
          <p:cNvPr id="96" name="Google Shape;96;p14"/>
          <p:cNvSpPr txBox="1"/>
          <p:nvPr/>
        </p:nvSpPr>
        <p:spPr>
          <a:xfrm>
            <a:off x="1" y="2418250"/>
            <a:ext cx="4146330" cy="13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ELECTRONIC </a:t>
            </a:r>
            <a:endParaRPr sz="2600" b="1" dirty="0">
              <a:solidFill>
                <a:schemeClr val="tx2"/>
              </a:solidFill>
              <a:latin typeface="Raleway"/>
              <a:ea typeface="Raleway"/>
              <a:cs typeface="Raleway"/>
              <a:sym typeface="Raleway"/>
            </a:endParaRPr>
          </a:p>
          <a:p>
            <a:pPr marL="0" lvl="0" indent="0" algn="l" rtl="0">
              <a:spcBef>
                <a:spcPts val="0"/>
              </a:spcBef>
              <a:spcAft>
                <a:spcPts val="0"/>
              </a:spcAft>
              <a:buNone/>
            </a:pPr>
            <a:r>
              <a:rPr lang="en" sz="2600" b="1" dirty="0">
                <a:solidFill>
                  <a:schemeClr val="tx2"/>
                </a:solidFill>
                <a:latin typeface="Raleway"/>
                <a:ea typeface="Raleway"/>
                <a:cs typeface="Raleway"/>
                <a:sym typeface="Raleway"/>
              </a:rPr>
              <a:t>    HEALTH </a:t>
            </a:r>
            <a:endParaRPr sz="2600" b="1" dirty="0">
              <a:solidFill>
                <a:schemeClr val="tx2"/>
              </a:solidFill>
              <a:latin typeface="Raleway"/>
              <a:ea typeface="Raleway"/>
              <a:cs typeface="Raleway"/>
              <a:sym typeface="Raleway"/>
            </a:endParaRPr>
          </a:p>
          <a:p>
            <a:pPr marL="0" lvl="0" indent="0" algn="l" rtl="0">
              <a:spcBef>
                <a:spcPts val="0"/>
              </a:spcBef>
              <a:spcAft>
                <a:spcPts val="0"/>
              </a:spcAft>
              <a:buNone/>
            </a:pPr>
            <a:r>
              <a:rPr lang="en" sz="2600" b="1" dirty="0">
                <a:solidFill>
                  <a:schemeClr val="tx2"/>
                </a:solidFill>
                <a:latin typeface="Raleway"/>
                <a:ea typeface="Raleway"/>
                <a:cs typeface="Raleway"/>
                <a:sym typeface="Raleway"/>
              </a:rPr>
              <a:t>    RECORD</a:t>
            </a:r>
            <a:endParaRPr sz="2600" b="1" dirty="0">
              <a:solidFill>
                <a:schemeClr val="tx2"/>
              </a:solidFill>
              <a:latin typeface="Raleway"/>
              <a:ea typeface="Raleway"/>
              <a:cs typeface="Raleway"/>
              <a:sym typeface="Raleway"/>
            </a:endParaRPr>
          </a:p>
        </p:txBody>
      </p:sp>
      <p:sp>
        <p:nvSpPr>
          <p:cNvPr id="97" name="Google Shape;97;p14"/>
          <p:cNvSpPr txBox="1"/>
          <p:nvPr/>
        </p:nvSpPr>
        <p:spPr>
          <a:xfrm>
            <a:off x="697925" y="1294850"/>
            <a:ext cx="4440300" cy="6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PROJECT TITLE</a:t>
            </a:r>
            <a:endParaRPr sz="2600" b="1" dirty="0">
              <a:solidFill>
                <a:schemeClr val="tx2"/>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4" name="Google Shape;104;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02" name="Google Shape;102;p15"/>
          <p:cNvSpPr txBox="1">
            <a:spLocks noGrp="1"/>
          </p:cNvSpPr>
          <p:nvPr>
            <p:ph type="body" idx="1"/>
          </p:nvPr>
        </p:nvSpPr>
        <p:spPr>
          <a:xfrm>
            <a:off x="729450" y="2078875"/>
            <a:ext cx="4011900" cy="26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highlight>
                  <a:srgbClr val="FFFFFF"/>
                </a:highlight>
                <a:latin typeface="Arial"/>
                <a:ea typeface="Arial"/>
                <a:cs typeface="Arial"/>
                <a:sym typeface="Arial"/>
              </a:rPr>
              <a:t>EHR generally contain highly-sensitive and critical data related to patients, which is frequently shared among clinicians, radiologists, healthcare providers, pharmacists, and researchers, for effective diagnosis and treatment. Hence may use blockchain technology for accessing and managing the privacy and security of patient data and history in clinical practices.</a:t>
            </a:r>
            <a:endParaRPr sz="1400" b="1" dirty="0">
              <a:highlight>
                <a:srgbClr val="FFFFFF"/>
              </a:highlight>
              <a:latin typeface="Arial"/>
              <a:ea typeface="Arial"/>
              <a:cs typeface="Arial"/>
              <a:sym typeface="Arial"/>
            </a:endParaRPr>
          </a:p>
          <a:p>
            <a:pPr marL="0" lvl="0" indent="0" algn="l" rtl="0">
              <a:spcBef>
                <a:spcPts val="0"/>
              </a:spcBef>
              <a:spcAft>
                <a:spcPts val="1600"/>
              </a:spcAft>
              <a:buNone/>
            </a:pPr>
            <a:endParaRPr sz="1400" dirty="0">
              <a:solidFill>
                <a:srgbClr val="CC0000"/>
              </a:solidFill>
            </a:endParaRPr>
          </a:p>
        </p:txBody>
      </p:sp>
      <p:sp>
        <p:nvSpPr>
          <p:cNvPr id="105" name="Google Shape;10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103" name="Google Shape;103;p15"/>
          <p:cNvPicPr preferRelativeResize="0"/>
          <p:nvPr/>
        </p:nvPicPr>
        <p:blipFill>
          <a:blip r:embed="rId3">
            <a:alphaModFix/>
          </a:blip>
          <a:stretch>
            <a:fillRect/>
          </a:stretch>
        </p:blipFill>
        <p:spPr>
          <a:xfrm>
            <a:off x="4863250" y="1788725"/>
            <a:ext cx="4169200" cy="3270450"/>
          </a:xfrm>
          <a:prstGeom prst="rect">
            <a:avLst/>
          </a:prstGeom>
          <a:noFill/>
          <a:ln>
            <a:noFill/>
          </a:ln>
          <a:effectLst>
            <a:outerShdw blurRad="57150" dist="19050" dir="5400000" algn="bl" rotWithShape="0">
              <a:srgbClr val="FFFFFF">
                <a:alpha val="50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29450" y="632012"/>
            <a:ext cx="7688700" cy="632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overview</a:t>
            </a:r>
            <a:endParaRPr dirty="0"/>
          </a:p>
        </p:txBody>
      </p:sp>
      <p:sp>
        <p:nvSpPr>
          <p:cNvPr id="111" name="Google Shape;111;p16"/>
          <p:cNvSpPr txBox="1">
            <a:spLocks noGrp="1"/>
          </p:cNvSpPr>
          <p:nvPr>
            <p:ph type="body" idx="1"/>
          </p:nvPr>
        </p:nvSpPr>
        <p:spPr>
          <a:xfrm>
            <a:off x="729450" y="1237128"/>
            <a:ext cx="5967185" cy="3906372"/>
          </a:xfrm>
          <a:prstGeom prst="rect">
            <a:avLst/>
          </a:prstGeom>
        </p:spPr>
        <p:txBody>
          <a:bodyPr spcFirstLastPara="1" wrap="square" lIns="91425" tIns="91425" rIns="91425" bIns="91425" anchor="t" anchorCtr="0">
            <a:noAutofit/>
          </a:bodyPr>
          <a:lstStyle/>
          <a:p>
            <a:pPr>
              <a:buFont typeface="Wingdings" pitchFamily="2" charset="2"/>
              <a:buChar char="v"/>
            </a:pPr>
            <a:r>
              <a:rPr lang="en-US" sz="1400" dirty="0" smtClean="0"/>
              <a:t>The number of healthcare </a:t>
            </a:r>
            <a:r>
              <a:rPr lang="en-US" sz="1400" b="1" dirty="0" smtClean="0"/>
              <a:t>data breaches</a:t>
            </a:r>
            <a:r>
              <a:rPr lang="en-US" sz="1400" dirty="0" smtClean="0"/>
              <a:t> in </a:t>
            </a:r>
            <a:r>
              <a:rPr lang="en-US" sz="1400" b="1" dirty="0" smtClean="0"/>
              <a:t>2020</a:t>
            </a:r>
            <a:r>
              <a:rPr lang="en-US" sz="1400" dirty="0" smtClean="0"/>
              <a:t> seems to have doubled in recent weeks, and the HIPAA </a:t>
            </a:r>
            <a:r>
              <a:rPr lang="en-US" sz="1400" b="1" dirty="0" smtClean="0"/>
              <a:t>Breach</a:t>
            </a:r>
            <a:r>
              <a:rPr lang="en-US" sz="1400" dirty="0" smtClean="0"/>
              <a:t> Reporting Tool website of the Department of Health and Human Services lists a total of 105 </a:t>
            </a:r>
            <a:r>
              <a:rPr lang="en-US" sz="1400" b="1" dirty="0" smtClean="0"/>
              <a:t>breaches</a:t>
            </a:r>
            <a:r>
              <a:rPr lang="en-US" sz="1400" dirty="0" smtClean="0"/>
              <a:t> affecting more than 2.5 million individuals, adding to the tally of </a:t>
            </a:r>
            <a:r>
              <a:rPr lang="en-US" sz="1400" b="1" dirty="0" smtClean="0"/>
              <a:t>2020</a:t>
            </a:r>
            <a:r>
              <a:rPr lang="en-US" sz="1400" dirty="0" smtClean="0"/>
              <a:t>.Apr 6, 2020</a:t>
            </a:r>
          </a:p>
          <a:p>
            <a:pPr>
              <a:buFont typeface="Wingdings" pitchFamily="2" charset="2"/>
              <a:buChar char="v"/>
            </a:pPr>
            <a:endParaRPr sz="1400" dirty="0">
              <a:solidFill>
                <a:srgbClr val="000000"/>
              </a:solidFill>
            </a:endParaRPr>
          </a:p>
          <a:p>
            <a:pPr marL="457200" lvl="0" indent="-323850" algn="l" rtl="0">
              <a:spcBef>
                <a:spcPts val="0"/>
              </a:spcBef>
              <a:spcAft>
                <a:spcPts val="0"/>
              </a:spcAft>
              <a:buClr>
                <a:srgbClr val="000000"/>
              </a:buClr>
              <a:buSzPts val="1500"/>
              <a:buFont typeface="Wingdings" pitchFamily="2" charset="2"/>
              <a:buChar char="v"/>
            </a:pPr>
            <a:r>
              <a:rPr lang="en" sz="1400" dirty="0">
                <a:solidFill>
                  <a:srgbClr val="000000"/>
                </a:solidFill>
              </a:rPr>
              <a:t>The industry has fallen trap to new forms of cyber hacking due to the nature of customer information they handle, and the relative lack of knowledge on the industry’s end in terms of security awareness. </a:t>
            </a:r>
            <a:endParaRPr sz="1400" dirty="0">
              <a:solidFill>
                <a:srgbClr val="000000"/>
              </a:solidFill>
            </a:endParaRPr>
          </a:p>
          <a:p>
            <a:pPr marL="457200" lvl="0" indent="-323850" algn="l" rtl="0">
              <a:spcBef>
                <a:spcPts val="0"/>
              </a:spcBef>
              <a:spcAft>
                <a:spcPts val="0"/>
              </a:spcAft>
              <a:buClr>
                <a:srgbClr val="000000"/>
              </a:buClr>
              <a:buSzPts val="1500"/>
              <a:buFont typeface="Wingdings" pitchFamily="2" charset="2"/>
              <a:buChar char="v"/>
            </a:pPr>
            <a:r>
              <a:rPr lang="en" sz="1400" dirty="0">
                <a:solidFill>
                  <a:srgbClr val="000000"/>
                </a:solidFill>
              </a:rPr>
              <a:t>IBM reported that cybercriminals are more likely to steal data from hospitals’ databases because their security systems are usually outdated, despite the fact that the data they handle are vulnerable.</a:t>
            </a:r>
            <a:endParaRPr sz="1400" dirty="0">
              <a:solidFill>
                <a:srgbClr val="000000"/>
              </a:solidFill>
            </a:endParaRPr>
          </a:p>
          <a:p>
            <a:pPr marL="457200" lvl="0" indent="-323850" algn="l" rtl="0">
              <a:spcBef>
                <a:spcPts val="0"/>
              </a:spcBef>
              <a:spcAft>
                <a:spcPts val="0"/>
              </a:spcAft>
              <a:buClr>
                <a:srgbClr val="000000"/>
              </a:buClr>
              <a:buSzPts val="1500"/>
              <a:buFont typeface="Wingdings" pitchFamily="2" charset="2"/>
              <a:buChar char="v"/>
            </a:pPr>
            <a:r>
              <a:rPr lang="en" sz="1400" dirty="0">
                <a:solidFill>
                  <a:srgbClr val="000000"/>
                </a:solidFill>
              </a:rPr>
              <a:t>The consequences of healthcare security breaches may cost up to Rs. 15,000 per patient record, including post-breach losses like organizational reputational damage and consequent business lost.</a:t>
            </a:r>
            <a:endParaRPr sz="1400" dirty="0">
              <a:solidFill>
                <a:srgbClr val="000000"/>
              </a:solidFill>
            </a:endParaRPr>
          </a:p>
          <a:p>
            <a:pPr marL="0" lvl="0" indent="0" algn="l" rtl="0">
              <a:spcBef>
                <a:spcPts val="1600"/>
              </a:spcBef>
              <a:spcAft>
                <a:spcPts val="1600"/>
              </a:spcAft>
              <a:buFont typeface="Wingdings" pitchFamily="2" charset="2"/>
              <a:buChar char="v"/>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body" idx="1"/>
          </p:nvPr>
        </p:nvSpPr>
        <p:spPr>
          <a:xfrm>
            <a:off x="4903900" y="1187532"/>
            <a:ext cx="2760924" cy="3408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Arial"/>
                <a:ea typeface="Arial"/>
                <a:cs typeface="Arial"/>
                <a:sym typeface="Arial"/>
              </a:rPr>
              <a:t>We aim to build blockchain based decentralised web application which will provide privacy and security to the patients’ health record using RSA encryption algorithm,Access Control and IPFS. The system gives appropriate scope over a health record only on patient’s permission. </a:t>
            </a:r>
            <a:endParaRPr sz="1400" b="1" dirty="0">
              <a:latin typeface="Arial"/>
              <a:ea typeface="Arial"/>
              <a:cs typeface="Arial"/>
              <a:sym typeface="Arial"/>
            </a:endParaRPr>
          </a:p>
          <a:p>
            <a:pPr marL="0" lvl="0" indent="0" algn="l" rtl="0">
              <a:spcBef>
                <a:spcPts val="0"/>
              </a:spcBef>
              <a:spcAft>
                <a:spcPts val="0"/>
              </a:spcAft>
              <a:buNone/>
            </a:pPr>
            <a:endParaRPr dirty="0"/>
          </a:p>
        </p:txBody>
      </p:sp>
      <p:sp>
        <p:nvSpPr>
          <p:cNvPr id="119" name="Google Shape;119;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117" name="Google Shape;117;p17"/>
          <p:cNvPicPr preferRelativeResize="0"/>
          <p:nvPr/>
        </p:nvPicPr>
        <p:blipFill>
          <a:blip r:embed="rId3">
            <a:alphaModFix/>
          </a:blip>
          <a:stretch>
            <a:fillRect/>
          </a:stretch>
        </p:blipFill>
        <p:spPr>
          <a:xfrm>
            <a:off x="0" y="114300"/>
            <a:ext cx="4903898" cy="4338947"/>
          </a:xfrm>
          <a:prstGeom prst="rect">
            <a:avLst/>
          </a:prstGeom>
          <a:noFill/>
          <a:ln>
            <a:noFill/>
          </a:ln>
        </p:spPr>
      </p:pic>
      <p:sp>
        <p:nvSpPr>
          <p:cNvPr id="118" name="Google Shape;118;p17"/>
          <p:cNvSpPr txBox="1"/>
          <p:nvPr/>
        </p:nvSpPr>
        <p:spPr>
          <a:xfrm>
            <a:off x="696675" y="1300475"/>
            <a:ext cx="5161200" cy="75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APPROACH</a:t>
            </a:r>
            <a:endParaRPr sz="2600" b="1" dirty="0">
              <a:solidFill>
                <a:schemeClr val="tx2"/>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SOLUTION</a:t>
            </a:r>
            <a:endParaRPr dirty="0">
              <a:solidFill>
                <a:schemeClr val="tx2"/>
              </a:solidFill>
            </a:endParaRPr>
          </a:p>
        </p:txBody>
      </p:sp>
      <p:sp>
        <p:nvSpPr>
          <p:cNvPr id="125" name="Google Shape;125;p18"/>
          <p:cNvSpPr txBox="1">
            <a:spLocks noGrp="1"/>
          </p:cNvSpPr>
          <p:nvPr>
            <p:ph type="body" idx="1"/>
          </p:nvPr>
        </p:nvSpPr>
        <p:spPr>
          <a:xfrm>
            <a:off x="0" y="2078875"/>
            <a:ext cx="7543800" cy="2921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E101A"/>
              </a:buClr>
              <a:buSzPts val="1400"/>
              <a:buFont typeface="Times New Roman"/>
              <a:buChar char="●"/>
            </a:pPr>
            <a:r>
              <a:rPr lang="en" sz="1400" dirty="0">
                <a:solidFill>
                  <a:srgbClr val="0E101A"/>
                </a:solidFill>
                <a:latin typeface="Arial"/>
                <a:ea typeface="Arial"/>
                <a:cs typeface="Arial"/>
                <a:sym typeface="Arial"/>
              </a:rPr>
              <a:t>Building a </a:t>
            </a:r>
            <a:r>
              <a:rPr lang="en" sz="1400" b="1" dirty="0">
                <a:solidFill>
                  <a:srgbClr val="0E101A"/>
                </a:solidFill>
                <a:latin typeface="Arial"/>
                <a:ea typeface="Arial"/>
                <a:cs typeface="Arial"/>
                <a:sym typeface="Arial"/>
              </a:rPr>
              <a:t>blockchain-based decentralized web app </a:t>
            </a:r>
            <a:r>
              <a:rPr lang="en" sz="1400" dirty="0">
                <a:solidFill>
                  <a:srgbClr val="0E101A"/>
                </a:solidFill>
                <a:latin typeface="Arial"/>
                <a:ea typeface="Arial"/>
                <a:cs typeface="Arial"/>
                <a:sym typeface="Arial"/>
              </a:rPr>
              <a:t>that will provide privacy and security to the patients’ health record and reduce the expenditure caused by </a:t>
            </a:r>
            <a:r>
              <a:rPr lang="en" sz="1400" b="1" dirty="0">
                <a:solidFill>
                  <a:srgbClr val="0E101A"/>
                </a:solidFill>
                <a:latin typeface="Arial"/>
                <a:ea typeface="Arial"/>
                <a:cs typeface="Arial"/>
                <a:sym typeface="Arial"/>
              </a:rPr>
              <a:t>data breaches and third party involvement unlike </a:t>
            </a:r>
            <a:r>
              <a:rPr lang="en" sz="1400" dirty="0">
                <a:solidFill>
                  <a:srgbClr val="0E101A"/>
                </a:solidFill>
                <a:latin typeface="Arial"/>
                <a:ea typeface="Arial"/>
                <a:cs typeface="Arial"/>
                <a:sym typeface="Arial"/>
              </a:rPr>
              <a:t>other centralised web-apps.</a:t>
            </a:r>
            <a:endParaRPr sz="1400" dirty="0">
              <a:solidFill>
                <a:srgbClr val="0E101A"/>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Our application secures the initial stage of registration of hospital staff and patients. This is done by </a:t>
            </a:r>
            <a:r>
              <a:rPr lang="en" sz="1400" b="1" dirty="0">
                <a:solidFill>
                  <a:srgbClr val="000000"/>
                </a:solidFill>
                <a:latin typeface="Arial"/>
                <a:ea typeface="Arial"/>
                <a:cs typeface="Arial"/>
                <a:sym typeface="Arial"/>
              </a:rPr>
              <a:t>Access Control using OpenZeppelin, </a:t>
            </a:r>
            <a:r>
              <a:rPr lang="en" sz="1400" dirty="0">
                <a:solidFill>
                  <a:srgbClr val="000000"/>
                </a:solidFill>
                <a:latin typeface="Arial"/>
                <a:ea typeface="Arial"/>
                <a:cs typeface="Arial"/>
                <a:sym typeface="Arial"/>
              </a:rPr>
              <a:t>thus making the network private.</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We have an one-click login through </a:t>
            </a:r>
            <a:r>
              <a:rPr lang="en" sz="1400" b="1" dirty="0">
                <a:solidFill>
                  <a:srgbClr val="000000"/>
                </a:solidFill>
                <a:latin typeface="Arial"/>
                <a:ea typeface="Arial"/>
                <a:cs typeface="Arial"/>
                <a:sym typeface="Arial"/>
              </a:rPr>
              <a:t>Metamask Wallet </a:t>
            </a:r>
            <a:r>
              <a:rPr lang="en" sz="1400" dirty="0">
                <a:solidFill>
                  <a:srgbClr val="000000"/>
                </a:solidFill>
                <a:latin typeface="Arial"/>
                <a:ea typeface="Arial"/>
                <a:cs typeface="Arial"/>
                <a:sym typeface="Arial"/>
              </a:rPr>
              <a:t> which removes the hassle of remembering the private key and cumbersome form-filling.  </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Our second stage of security is given by multi-level encryption (</a:t>
            </a:r>
            <a:r>
              <a:rPr lang="en" sz="1400" b="1" dirty="0">
                <a:solidFill>
                  <a:srgbClr val="000000"/>
                </a:solidFill>
                <a:latin typeface="Arial"/>
                <a:ea typeface="Arial"/>
                <a:cs typeface="Arial"/>
                <a:sym typeface="Arial"/>
              </a:rPr>
              <a:t>on strong cryptography of ethereum</a:t>
            </a:r>
            <a:r>
              <a:rPr lang="en" sz="1400" dirty="0">
                <a:solidFill>
                  <a:srgbClr val="000000"/>
                </a:solidFill>
                <a:latin typeface="Arial"/>
                <a:ea typeface="Arial"/>
                <a:cs typeface="Arial"/>
                <a:sym typeface="Arial"/>
              </a:rPr>
              <a:t>) of both patient’s report and the AES key encrypting it. This satisfies the main function of our Dapp i.e the patient controlling who can view his records, thus removing third-party involvement. The user is unaware of the complex encryption/decryption going on in the background.</a:t>
            </a:r>
            <a:endParaRPr sz="1400" dirty="0">
              <a:solidFill>
                <a:srgbClr val="000000"/>
              </a:solidFill>
              <a:latin typeface="Arial"/>
              <a:ea typeface="Arial"/>
              <a:cs typeface="Arial"/>
              <a:sym typeface="Arial"/>
            </a:endParaRPr>
          </a:p>
          <a:p>
            <a:pPr marL="0" lvl="0" indent="0" algn="l" rtl="0">
              <a:spcBef>
                <a:spcPts val="0"/>
              </a:spcBef>
              <a:spcAft>
                <a:spcPts val="1600"/>
              </a:spcAft>
              <a:buNone/>
            </a:pPr>
            <a:endParaRPr sz="1400" dirty="0">
              <a:latin typeface="Arial"/>
              <a:ea typeface="Arial"/>
              <a:cs typeface="Arial"/>
              <a:sym typeface="Arial"/>
            </a:endParaRPr>
          </a:p>
        </p:txBody>
      </p:sp>
      <p:sp>
        <p:nvSpPr>
          <p:cNvPr id="126" name="Google Shape;126;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161925" y="695326"/>
            <a:ext cx="7439025" cy="523874"/>
          </a:xfrm>
          <a:prstGeom prst="rect">
            <a:avLst/>
          </a:prstGeom>
        </p:spPr>
        <p:txBody>
          <a:bodyPr spcFirstLastPara="1" wrap="square" lIns="91425" tIns="91425" rIns="91425" bIns="91425" anchor="t" anchorCtr="0">
            <a:noAutofit/>
          </a:bodyPr>
          <a:lstStyle/>
          <a:p>
            <a:pPr lvl="0" indent="-317500" algn="just">
              <a:buClr>
                <a:srgbClr val="000000"/>
              </a:buClr>
              <a:buSzPts val="1400"/>
              <a:buNone/>
            </a:pPr>
            <a:r>
              <a:rPr lang="en" sz="1400" dirty="0" smtClean="0">
                <a:solidFill>
                  <a:schemeClr val="tx2"/>
                </a:solidFill>
              </a:rPr>
              <a:t>SOLUTION</a:t>
            </a: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smtClean="0">
                <a:solidFill>
                  <a:srgbClr val="000000"/>
                </a:solidFill>
                <a:latin typeface="Arial"/>
                <a:ea typeface="Arial"/>
                <a:cs typeface="Arial"/>
                <a:sym typeface="Arial"/>
              </a:rPr>
              <a:t>Our </a:t>
            </a:r>
            <a:r>
              <a:rPr lang="en" sz="1400" dirty="0">
                <a:solidFill>
                  <a:srgbClr val="000000"/>
                </a:solidFill>
                <a:latin typeface="Arial"/>
                <a:ea typeface="Arial"/>
                <a:cs typeface="Arial"/>
                <a:sym typeface="Arial"/>
              </a:rPr>
              <a:t>third stage of security is storing the encrypted report in a decentralised storage i.e </a:t>
            </a:r>
            <a:r>
              <a:rPr lang="en" sz="1400" b="1" dirty="0">
                <a:solidFill>
                  <a:srgbClr val="000000"/>
                </a:solidFill>
                <a:latin typeface="Arial"/>
                <a:ea typeface="Arial"/>
                <a:cs typeface="Arial"/>
                <a:sym typeface="Arial"/>
              </a:rPr>
              <a:t>IPFS (InterPlanetary File System)</a:t>
            </a:r>
            <a:r>
              <a:rPr lang="en" sz="1400" dirty="0">
                <a:solidFill>
                  <a:srgbClr val="000000"/>
                </a:solidFill>
                <a:latin typeface="Arial"/>
                <a:ea typeface="Arial"/>
                <a:cs typeface="Arial"/>
                <a:sym typeface="Arial"/>
              </a:rPr>
              <a:t> and the encrypted AES key on blockchain. Thus removing any centralisation in our Dapp.</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We have used </a:t>
            </a:r>
            <a:r>
              <a:rPr lang="en" sz="1400" b="1" dirty="0">
                <a:solidFill>
                  <a:srgbClr val="000000"/>
                </a:solidFill>
                <a:latin typeface="Arial"/>
                <a:ea typeface="Arial"/>
                <a:cs typeface="Arial"/>
                <a:sym typeface="Arial"/>
              </a:rPr>
              <a:t>IPFS </a:t>
            </a:r>
            <a:r>
              <a:rPr lang="en" sz="1400" dirty="0">
                <a:solidFill>
                  <a:srgbClr val="000000"/>
                </a:solidFill>
                <a:latin typeface="Arial"/>
                <a:ea typeface="Arial"/>
                <a:cs typeface="Arial"/>
                <a:sym typeface="Arial"/>
              </a:rPr>
              <a:t>because the major issue with the HTTP protocol is its client-server model. The main concept is to address the content by the content itself instead of the server it is stored on, with the content retrieved from the nearest computer.</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The Dapp also includes a demo-bot which provides guided tutorials to first-time users.</a:t>
            </a:r>
            <a:endParaRPr sz="1400" dirty="0">
              <a:solidFill>
                <a:srgbClr val="000000"/>
              </a:solidFill>
              <a:latin typeface="Arial"/>
              <a:ea typeface="Arial"/>
              <a:cs typeface="Arial"/>
              <a:sym typeface="Arial"/>
            </a:endParaRPr>
          </a:p>
          <a:p>
            <a:pPr marL="457200" lvl="0" indent="0" algn="just" rtl="0">
              <a:lnSpc>
                <a:spcPct val="100000"/>
              </a:lnSpc>
              <a:spcBef>
                <a:spcPts val="0"/>
              </a:spcBef>
              <a:spcAft>
                <a:spcPts val="0"/>
              </a:spcAft>
              <a:buNone/>
            </a:pPr>
            <a:endParaRPr sz="1400" dirty="0">
              <a:solidFill>
                <a:srgbClr val="000000"/>
              </a:solidFill>
              <a:latin typeface="Arial"/>
              <a:ea typeface="Arial"/>
              <a:cs typeface="Arial"/>
              <a:sym typeface="Arial"/>
            </a:endParaRPr>
          </a:p>
          <a:p>
            <a:pPr marL="0" lvl="0" indent="0" algn="l" rtl="0">
              <a:spcBef>
                <a:spcPts val="0"/>
              </a:spcBef>
              <a:spcAft>
                <a:spcPts val="0"/>
              </a:spcAft>
              <a:buNone/>
            </a:pPr>
            <a:endParaRPr sz="1400" dirty="0"/>
          </a:p>
          <a:p>
            <a:pPr marL="0" lvl="0" indent="0" algn="l" rtl="0">
              <a:spcBef>
                <a:spcPts val="1600"/>
              </a:spcBef>
              <a:spcAft>
                <a:spcPts val="1600"/>
              </a:spcAft>
              <a:buNone/>
            </a:pPr>
            <a:endParaRPr dirty="0"/>
          </a:p>
        </p:txBody>
      </p:sp>
      <p:sp>
        <p:nvSpPr>
          <p:cNvPr id="132" name="Google Shape;132;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29450" y="315310"/>
            <a:ext cx="7688700" cy="9774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USE CASE</a:t>
            </a:r>
            <a:endParaRPr dirty="0">
              <a:solidFill>
                <a:schemeClr val="tx2"/>
              </a:solidFill>
            </a:endParaRPr>
          </a:p>
        </p:txBody>
      </p:sp>
      <p:sp>
        <p:nvSpPr>
          <p:cNvPr id="138" name="Google Shape;138;p20"/>
          <p:cNvSpPr txBox="1">
            <a:spLocks noGrp="1"/>
          </p:cNvSpPr>
          <p:nvPr>
            <p:ph type="body" idx="1"/>
          </p:nvPr>
        </p:nvSpPr>
        <p:spPr>
          <a:xfrm>
            <a:off x="236484" y="819807"/>
            <a:ext cx="7441324" cy="4274843"/>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The </a:t>
            </a:r>
            <a:r>
              <a:rPr lang="en" sz="1600" b="1" dirty="0">
                <a:solidFill>
                  <a:srgbClr val="000000"/>
                </a:solidFill>
                <a:latin typeface="Arial"/>
                <a:ea typeface="Arial"/>
                <a:cs typeface="Arial"/>
                <a:sym typeface="Arial"/>
              </a:rPr>
              <a:t>public key</a:t>
            </a:r>
            <a:r>
              <a:rPr lang="en" sz="1600" dirty="0">
                <a:solidFill>
                  <a:srgbClr val="000000"/>
                </a:solidFill>
                <a:latin typeface="Arial"/>
                <a:ea typeface="Arial"/>
                <a:cs typeface="Arial"/>
                <a:sym typeface="Arial"/>
              </a:rPr>
              <a:t> is the identification of every user in the network. It keeps changing dynamically.</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A user can only be registered by the hospital admin from the</a:t>
            </a:r>
            <a:r>
              <a:rPr lang="en" sz="1600" b="1" dirty="0">
                <a:solidFill>
                  <a:srgbClr val="000000"/>
                </a:solidFill>
                <a:latin typeface="Arial"/>
                <a:ea typeface="Arial"/>
                <a:cs typeface="Arial"/>
                <a:sym typeface="Arial"/>
              </a:rPr>
              <a:t> Dapp</a:t>
            </a:r>
            <a:r>
              <a:rPr lang="en" sz="1600" dirty="0">
                <a:solidFill>
                  <a:srgbClr val="000000"/>
                </a:solidFill>
                <a:latin typeface="Arial"/>
                <a:ea typeface="Arial"/>
                <a:cs typeface="Arial"/>
                <a:sym typeface="Arial"/>
              </a:rPr>
              <a:t>. After being registered, users can log in to the Dapp from the browser by one-click login through </a:t>
            </a:r>
            <a:r>
              <a:rPr lang="en" sz="1600" b="1" dirty="0">
                <a:solidFill>
                  <a:srgbClr val="000000"/>
                </a:solidFill>
                <a:latin typeface="Arial"/>
                <a:ea typeface="Arial"/>
                <a:cs typeface="Arial"/>
                <a:sym typeface="Arial"/>
              </a:rPr>
              <a:t>Metamask Wallet.</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The Doctor/ Lab technician can then send the report to the patient by just uploading the file in the input field and entering patient’s public key. In the background, this file will be encrypted with a random </a:t>
            </a:r>
            <a:r>
              <a:rPr lang="en" sz="1600" b="1" dirty="0">
                <a:solidFill>
                  <a:srgbClr val="000000"/>
                </a:solidFill>
                <a:latin typeface="Arial"/>
                <a:ea typeface="Arial"/>
                <a:cs typeface="Arial"/>
                <a:sym typeface="Arial"/>
              </a:rPr>
              <a:t>AES key</a:t>
            </a:r>
            <a:r>
              <a:rPr lang="en" sz="1600" dirty="0">
                <a:solidFill>
                  <a:srgbClr val="000000"/>
                </a:solidFill>
                <a:latin typeface="Arial"/>
                <a:ea typeface="Arial"/>
                <a:cs typeface="Arial"/>
                <a:sym typeface="Arial"/>
              </a:rPr>
              <a:t> and sent to </a:t>
            </a:r>
            <a:r>
              <a:rPr lang="en" sz="1600" b="1" dirty="0">
                <a:solidFill>
                  <a:srgbClr val="000000"/>
                </a:solidFill>
                <a:latin typeface="Arial"/>
                <a:ea typeface="Arial"/>
                <a:cs typeface="Arial"/>
                <a:sym typeface="Arial"/>
              </a:rPr>
              <a:t>IPFS for storage</a:t>
            </a:r>
            <a:r>
              <a:rPr lang="en" sz="1600" dirty="0">
                <a:solidFill>
                  <a:srgbClr val="000000"/>
                </a:solidFill>
                <a:latin typeface="Arial"/>
                <a:ea typeface="Arial"/>
                <a:cs typeface="Arial"/>
                <a:sym typeface="Arial"/>
              </a:rPr>
              <a:t>. The AES key encrypted with the patient’s public key will be stored on the blockchain.</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The Patient can </a:t>
            </a:r>
            <a:r>
              <a:rPr lang="en" sz="1600" b="1" dirty="0">
                <a:solidFill>
                  <a:srgbClr val="000000"/>
                </a:solidFill>
                <a:latin typeface="Arial"/>
                <a:ea typeface="Arial"/>
                <a:cs typeface="Arial"/>
                <a:sym typeface="Arial"/>
              </a:rPr>
              <a:t>log in and enter the “View Records” page</a:t>
            </a:r>
            <a:r>
              <a:rPr lang="en" sz="1600" dirty="0">
                <a:solidFill>
                  <a:srgbClr val="000000"/>
                </a:solidFill>
                <a:latin typeface="Arial"/>
                <a:ea typeface="Arial"/>
                <a:cs typeface="Arial"/>
                <a:sym typeface="Arial"/>
              </a:rPr>
              <a:t> and can download his report. In the background, the file will be decrypted by first decrypting the encrypted AES key by the patient’s private key and then decrypting the file .After decryption, the file automatically gets downloaded.</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Every hash in the patient’s “View Records” page has a </a:t>
            </a:r>
            <a:r>
              <a:rPr lang="en" sz="1600" b="1" dirty="0">
                <a:solidFill>
                  <a:srgbClr val="000000"/>
                </a:solidFill>
                <a:latin typeface="Arial"/>
                <a:ea typeface="Arial"/>
                <a:cs typeface="Arial"/>
                <a:sym typeface="Arial"/>
              </a:rPr>
              <a:t>permit </a:t>
            </a:r>
            <a:r>
              <a:rPr lang="en" sz="1600" dirty="0">
                <a:solidFill>
                  <a:srgbClr val="000000"/>
                </a:solidFill>
                <a:latin typeface="Arial"/>
                <a:ea typeface="Arial"/>
                <a:cs typeface="Arial"/>
                <a:sym typeface="Arial"/>
              </a:rPr>
              <a:t>and </a:t>
            </a:r>
            <a:r>
              <a:rPr lang="en" sz="1600" b="1" dirty="0">
                <a:solidFill>
                  <a:srgbClr val="000000"/>
                </a:solidFill>
                <a:latin typeface="Arial"/>
                <a:ea typeface="Arial"/>
                <a:cs typeface="Arial"/>
                <a:sym typeface="Arial"/>
              </a:rPr>
              <a:t>revoke </a:t>
            </a:r>
            <a:r>
              <a:rPr lang="en" sz="1600" dirty="0">
                <a:solidFill>
                  <a:srgbClr val="000000"/>
                </a:solidFill>
                <a:latin typeface="Arial"/>
                <a:ea typeface="Arial"/>
                <a:cs typeface="Arial"/>
                <a:sym typeface="Arial"/>
              </a:rPr>
              <a:t>button attached to it, using which the patient can permit or revoke the permission granted to a particular practitioner. </a:t>
            </a:r>
            <a:endParaRPr sz="1600" dirty="0">
              <a:solidFill>
                <a:srgbClr val="000000"/>
              </a:solidFill>
              <a:latin typeface="Arial"/>
              <a:ea typeface="Arial"/>
              <a:cs typeface="Arial"/>
              <a:sym typeface="Arial"/>
            </a:endParaRPr>
          </a:p>
          <a:p>
            <a:pPr marL="457200" lvl="0" indent="0" algn="l" rtl="0">
              <a:spcBef>
                <a:spcPts val="0"/>
              </a:spcBef>
              <a:spcAft>
                <a:spcPts val="1600"/>
              </a:spcAft>
              <a:buNone/>
            </a:pPr>
            <a:endParaRPr sz="1600" dirty="0">
              <a:latin typeface="Arial"/>
              <a:ea typeface="Arial"/>
              <a:cs typeface="Arial"/>
              <a:sym typeface="Arial"/>
            </a:endParaRPr>
          </a:p>
        </p:txBody>
      </p:sp>
      <p:sp>
        <p:nvSpPr>
          <p:cNvPr id="139" name="Google Shape;139;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body" idx="1"/>
          </p:nvPr>
        </p:nvSpPr>
        <p:spPr>
          <a:xfrm>
            <a:off x="220718" y="299546"/>
            <a:ext cx="7441324" cy="491030"/>
          </a:xfrm>
          <a:prstGeom prst="rect">
            <a:avLst/>
          </a:prstGeom>
        </p:spPr>
        <p:txBody>
          <a:bodyPr spcFirstLastPara="1" wrap="square" lIns="91425" tIns="91425" rIns="91425" bIns="91425" anchor="t" anchorCtr="0">
            <a:noAutofit/>
          </a:bodyPr>
          <a:lstStyle/>
          <a:p>
            <a:pPr lvl="0" indent="-317500" algn="just">
              <a:buClr>
                <a:srgbClr val="000000"/>
              </a:buClr>
              <a:buSzPts val="1400"/>
              <a:buNone/>
            </a:pPr>
            <a:r>
              <a:rPr lang="en" sz="1400" dirty="0" smtClean="0">
                <a:solidFill>
                  <a:schemeClr val="tx2"/>
                </a:solidFill>
              </a:rPr>
              <a:t>USE CASE</a:t>
            </a:r>
            <a:endParaRPr lang="en" sz="1400" dirty="0" smtClean="0">
              <a:solidFill>
                <a:schemeClr val="tx2"/>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r>
              <a:rPr lang="en" sz="1400" dirty="0" smtClean="0">
                <a:solidFill>
                  <a:srgbClr val="000000"/>
                </a:solidFill>
                <a:latin typeface="Arial"/>
                <a:ea typeface="Arial"/>
                <a:cs typeface="Arial"/>
                <a:sym typeface="Arial"/>
              </a:rPr>
              <a:t>The </a:t>
            </a:r>
            <a:r>
              <a:rPr lang="en" sz="1400" dirty="0">
                <a:solidFill>
                  <a:srgbClr val="000000"/>
                </a:solidFill>
                <a:latin typeface="Arial"/>
                <a:ea typeface="Arial"/>
                <a:cs typeface="Arial"/>
                <a:sym typeface="Arial"/>
              </a:rPr>
              <a:t>doctor/ the lab technician can enter a particular IPFS hash and view the record only if he has the permission given by the patient (AES key of the file encrypted with the doctor’s/lab technician’s  public key is attached to that IPFS hash).</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r>
              <a:rPr lang="en" sz="1400" b="1" dirty="0">
                <a:solidFill>
                  <a:srgbClr val="000000"/>
                </a:solidFill>
                <a:latin typeface="Arial"/>
                <a:ea typeface="Arial"/>
                <a:cs typeface="Arial"/>
                <a:sym typeface="Arial"/>
              </a:rPr>
              <a:t>Demo bot</a:t>
            </a:r>
            <a:r>
              <a:rPr lang="en" sz="1400" dirty="0">
                <a:solidFill>
                  <a:srgbClr val="000000"/>
                </a:solidFill>
                <a:latin typeface="Arial"/>
                <a:ea typeface="Arial"/>
                <a:cs typeface="Arial"/>
                <a:sym typeface="Arial"/>
              </a:rPr>
              <a:t> is used to make the web app more user friendly by giving a demo run. This is  implemented by selenium service.</a:t>
            </a:r>
            <a:endParaRPr sz="1400" dirty="0">
              <a:solidFill>
                <a:srgbClr val="000000"/>
              </a:solidFill>
              <a:latin typeface="Arial"/>
              <a:ea typeface="Arial"/>
              <a:cs typeface="Arial"/>
              <a:sym typeface="Arial"/>
            </a:endParaRPr>
          </a:p>
          <a:p>
            <a:pPr marL="457200" lvl="0" indent="0" algn="l" rtl="0">
              <a:spcBef>
                <a:spcPts val="0"/>
              </a:spcBef>
              <a:spcAft>
                <a:spcPts val="0"/>
              </a:spcAft>
              <a:buNone/>
            </a:pPr>
            <a:endParaRPr sz="1400" dirty="0">
              <a:solidFill>
                <a:srgbClr val="434343"/>
              </a:solidFill>
              <a:latin typeface="Arial"/>
              <a:ea typeface="Arial"/>
              <a:cs typeface="Arial"/>
              <a:sym typeface="Arial"/>
            </a:endParaRPr>
          </a:p>
          <a:p>
            <a:pPr marL="0" lvl="0" indent="0" algn="l" rtl="0">
              <a:spcBef>
                <a:spcPts val="1600"/>
              </a:spcBef>
              <a:spcAft>
                <a:spcPts val="1600"/>
              </a:spcAft>
              <a:buNone/>
            </a:pPr>
            <a:endParaRPr sz="1400" dirty="0">
              <a:solidFill>
                <a:srgbClr val="434343"/>
              </a:solidFill>
              <a:latin typeface="Arial"/>
              <a:ea typeface="Arial"/>
              <a:cs typeface="Arial"/>
              <a:sym typeface="Arial"/>
            </a:endParaRPr>
          </a:p>
        </p:txBody>
      </p:sp>
      <p:sp>
        <p:nvSpPr>
          <p:cNvPr id="145" name="Google Shape;145;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TotalTime>
  <Words>1176</Words>
  <Application>Microsoft Office PowerPoint</Application>
  <PresentationFormat>On-screen Show (16:9)</PresentationFormat>
  <Paragraphs>109</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Trebuchet MS</vt:lpstr>
      <vt:lpstr>Wingdings 2</vt:lpstr>
      <vt:lpstr>Raleway</vt:lpstr>
      <vt:lpstr>Wingdings</vt:lpstr>
      <vt:lpstr>Times New Roman</vt:lpstr>
      <vt:lpstr>Georgia</vt:lpstr>
      <vt:lpstr>Merriweather</vt:lpstr>
      <vt:lpstr>Opulent</vt:lpstr>
      <vt:lpstr>HealthCare</vt:lpstr>
      <vt:lpstr>Slide 2</vt:lpstr>
      <vt:lpstr>PROBLEM STATEMENT</vt:lpstr>
      <vt:lpstr>Problem overview</vt:lpstr>
      <vt:lpstr>Slide 5</vt:lpstr>
      <vt:lpstr>SOLUTION</vt:lpstr>
      <vt:lpstr>Slide 7</vt:lpstr>
      <vt:lpstr>USE CASE</vt:lpstr>
      <vt:lpstr>Slide 9</vt:lpstr>
      <vt:lpstr>Why Blockchain?</vt:lpstr>
      <vt:lpstr>Unique and user friendly features</vt:lpstr>
      <vt:lpstr>                     </vt:lpstr>
      <vt:lpstr>Encryption-Decryption flow</vt:lpstr>
      <vt:lpstr>OUTCOME</vt:lpstr>
      <vt:lpstr>FUTURE SCOPE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dc:title>
  <dc:creator>kirankumar</dc:creator>
  <cp:lastModifiedBy>Kiran Kumar</cp:lastModifiedBy>
  <cp:revision>8</cp:revision>
  <dcterms:modified xsi:type="dcterms:W3CDTF">2020-07-24T16:11:57Z</dcterms:modified>
</cp:coreProperties>
</file>