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72" r:id="rId7"/>
    <p:sldId id="270" r:id="rId8"/>
    <p:sldId id="265" r:id="rId9"/>
    <p:sldId id="267" r:id="rId10"/>
    <p:sldId id="268" r:id="rId11"/>
    <p:sldId id="261" r:id="rId12"/>
    <p:sldId id="266" r:id="rId13"/>
    <p:sldId id="269" r:id="rId14"/>
    <p:sldId id="271"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02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dirty="0"/>
              <a:t>Prototype Submission Phase</a:t>
            </a:r>
            <a:endParaRPr sz="300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280" y="755205"/>
            <a:ext cx="8368200" cy="686100"/>
          </a:xfrm>
        </p:spPr>
        <p:txBody>
          <a:bodyPr/>
          <a:lstStyle/>
          <a:p>
            <a:pPr lvl="0"/>
            <a:r>
              <a:rPr lang="en-US" sz="3200" dirty="0">
                <a:latin typeface="+mj-lt"/>
                <a:ea typeface="Calibri"/>
                <a:cs typeface="Calibri"/>
                <a:sym typeface="Calibri"/>
              </a:rPr>
              <a:t>Analysis</a:t>
            </a:r>
            <a:r>
              <a:rPr lang="en-US" sz="3200" dirty="0">
                <a:latin typeface="Calibri"/>
                <a:ea typeface="Calibri"/>
                <a:cs typeface="Calibri"/>
                <a:sym typeface="Calibri"/>
              </a:rPr>
              <a:t>, </a:t>
            </a:r>
            <a:r>
              <a:rPr lang="en-US" sz="3200" dirty="0">
                <a:latin typeface="+mj-lt"/>
                <a:ea typeface="Calibri"/>
                <a:cs typeface="Calibri"/>
                <a:sym typeface="Calibri"/>
              </a:rPr>
              <a:t>Visualization</a:t>
            </a:r>
            <a:br>
              <a:rPr lang="en-US" sz="3200" dirty="0">
                <a:latin typeface="Calibri"/>
                <a:ea typeface="Calibri"/>
                <a:cs typeface="Calibri"/>
                <a:sym typeface="Calibri"/>
              </a:rPr>
            </a:br>
            <a:endParaRPr lang="en-US" dirty="0"/>
          </a:p>
        </p:txBody>
      </p:sp>
      <p:pic>
        <p:nvPicPr>
          <p:cNvPr id="2051" name="Picture 3"/>
          <p:cNvPicPr>
            <a:picLocks noChangeAspect="1" noChangeArrowheads="1"/>
          </p:cNvPicPr>
          <p:nvPr/>
        </p:nvPicPr>
        <p:blipFill>
          <a:blip r:embed="rId2"/>
          <a:srcRect/>
          <a:stretch>
            <a:fillRect/>
          </a:stretch>
        </p:blipFill>
        <p:spPr bwMode="auto">
          <a:xfrm>
            <a:off x="4549471" y="1615440"/>
            <a:ext cx="4472609" cy="25717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52400" y="1615439"/>
            <a:ext cx="4267200" cy="256434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1882860" y="488505"/>
            <a:ext cx="8368200" cy="686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chemeClr val="dk1"/>
                </a:solidFill>
                <a:latin typeface="Arial"/>
                <a:ea typeface="Arial"/>
                <a:cs typeface="Arial"/>
                <a:sym typeface="Arial"/>
              </a:rPr>
              <a:t>Working Prototype</a:t>
            </a:r>
            <a:endParaRPr>
              <a:solidFill>
                <a:schemeClr val="dk1"/>
              </a:solidFill>
            </a:endParaRPr>
          </a:p>
        </p:txBody>
      </p:sp>
      <p:sp>
        <p:nvSpPr>
          <p:cNvPr id="102" name="Google Shape;102;g83372e3e9c_0_0"/>
          <p:cNvSpPr txBox="1">
            <a:spLocks noGrp="1"/>
          </p:cNvSpPr>
          <p:nvPr>
            <p:ph type="body" idx="1"/>
          </p:nvPr>
        </p:nvSpPr>
        <p:spPr>
          <a:xfrm>
            <a:off x="60240" y="1440180"/>
            <a:ext cx="9083760" cy="2476500"/>
          </a:xfrm>
          <a:prstGeom prst="rect">
            <a:avLst/>
          </a:prstGeom>
          <a:noFill/>
          <a:ln>
            <a:noFill/>
          </a:ln>
        </p:spPr>
        <p:txBody>
          <a:bodyPr spcFirstLastPara="1" wrap="square" lIns="91425" tIns="91425" rIns="91425" bIns="91425" anchor="t" anchorCtr="0">
            <a:noAutofit/>
          </a:bodyPr>
          <a:lstStyle/>
          <a:p>
            <a:pPr marL="1828800" lvl="0" indent="457200" algn="l" rtl="0">
              <a:lnSpc>
                <a:spcPct val="115000"/>
              </a:lnSpc>
              <a:spcBef>
                <a:spcPts val="0"/>
              </a:spcBef>
              <a:spcAft>
                <a:spcPts val="0"/>
              </a:spcAft>
              <a:buSzPts val="1800"/>
              <a:buNone/>
            </a:pPr>
            <a:r>
              <a:rPr lang="en-US" sz="1600" i="1" dirty="0">
                <a:solidFill>
                  <a:srgbClr val="3D85C6"/>
                </a:solidFill>
                <a:latin typeface="Arial"/>
                <a:ea typeface="Arial"/>
                <a:cs typeface="Arial"/>
                <a:sym typeface="Arial"/>
              </a:rPr>
              <a:t>Prototype link</a:t>
            </a:r>
          </a:p>
          <a:p>
            <a:pPr marL="1828800" lvl="0" indent="457200" algn="l" rtl="0">
              <a:lnSpc>
                <a:spcPct val="115000"/>
              </a:lnSpc>
              <a:spcBef>
                <a:spcPts val="0"/>
              </a:spcBef>
              <a:spcAft>
                <a:spcPts val="0"/>
              </a:spcAft>
              <a:buSzPts val="1800"/>
              <a:buNone/>
            </a:pPr>
            <a:r>
              <a:rPr lang="en-US" sz="1600" i="1" dirty="0">
                <a:solidFill>
                  <a:srgbClr val="3D85C6"/>
                </a:solidFill>
                <a:latin typeface="Arial"/>
                <a:ea typeface="Arial"/>
                <a:cs typeface="Arial"/>
                <a:sym typeface="Arial"/>
              </a:rPr>
              <a:t> </a:t>
            </a:r>
            <a:r>
              <a:rPr lang="en-IN" sz="1600" i="1" dirty="0">
                <a:solidFill>
                  <a:srgbClr val="3D85C6"/>
                </a:solidFill>
                <a:latin typeface="Arial"/>
                <a:ea typeface="Arial"/>
                <a:cs typeface="Arial"/>
                <a:sym typeface="Arial"/>
              </a:rPr>
              <a:t>https://drive.google.com/file/d/19UfD6ldaTKiieLJg78zIqTJGYqI83Xhh/view</a:t>
            </a:r>
          </a:p>
          <a:p>
            <a:pPr marL="1828800" lvl="0" indent="457200" algn="l" rtl="0">
              <a:lnSpc>
                <a:spcPct val="115000"/>
              </a:lnSpc>
              <a:spcBef>
                <a:spcPts val="0"/>
              </a:spcBef>
              <a:spcAft>
                <a:spcPts val="0"/>
              </a:spcAft>
              <a:buSzPts val="1800"/>
              <a:buNone/>
            </a:pPr>
            <a:endParaRPr lang="en-IN" i="1" dirty="0">
              <a:solidFill>
                <a:srgbClr val="3D85C6"/>
              </a:solidFill>
              <a:latin typeface="Arial"/>
              <a:ea typeface="Arial"/>
              <a:cs typeface="Arial"/>
              <a:sym typeface="Aria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5DECCA-21A7-4BC6-9242-A5A88F852698}"/>
              </a:ext>
            </a:extLst>
          </p:cNvPr>
          <p:cNvPicPr>
            <a:picLocks noChangeAspect="1"/>
          </p:cNvPicPr>
          <p:nvPr/>
        </p:nvPicPr>
        <p:blipFill>
          <a:blip r:embed="rId2"/>
          <a:stretch>
            <a:fillRect/>
          </a:stretch>
        </p:blipFill>
        <p:spPr>
          <a:xfrm>
            <a:off x="6164580" y="750042"/>
            <a:ext cx="2470694" cy="4118493"/>
          </a:xfrm>
          <a:prstGeom prst="rect">
            <a:avLst/>
          </a:prstGeom>
        </p:spPr>
      </p:pic>
      <p:sp>
        <p:nvSpPr>
          <p:cNvPr id="5" name="Title 4"/>
          <p:cNvSpPr>
            <a:spLocks noGrp="1"/>
          </p:cNvSpPr>
          <p:nvPr>
            <p:ph type="title"/>
          </p:nvPr>
        </p:nvSpPr>
        <p:spPr>
          <a:xfrm>
            <a:off x="304080" y="153225"/>
            <a:ext cx="8368200" cy="686100"/>
          </a:xfrm>
        </p:spPr>
        <p:txBody>
          <a:bodyPr/>
          <a:lstStyle/>
          <a:p>
            <a:r>
              <a:rPr lang="en-US" dirty="0">
                <a:latin typeface="+mj-lt"/>
              </a:rPr>
              <a:t>Attachments</a:t>
            </a:r>
          </a:p>
        </p:txBody>
      </p:sp>
      <p:pic>
        <p:nvPicPr>
          <p:cNvPr id="4098" name="Picture 2"/>
          <p:cNvPicPr>
            <a:picLocks noChangeAspect="1" noChangeArrowheads="1"/>
          </p:cNvPicPr>
          <p:nvPr/>
        </p:nvPicPr>
        <p:blipFill>
          <a:blip r:embed="rId3"/>
          <a:srcRect/>
          <a:stretch>
            <a:fillRect/>
          </a:stretch>
        </p:blipFill>
        <p:spPr bwMode="auto">
          <a:xfrm>
            <a:off x="449581" y="822960"/>
            <a:ext cx="2460308" cy="4076700"/>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3208020" y="777240"/>
            <a:ext cx="2393633" cy="4038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8B62C19-4EE2-4066-B07B-959158FDB851}"/>
              </a:ext>
            </a:extLst>
          </p:cNvPr>
          <p:cNvPicPr>
            <a:picLocks noChangeAspect="1"/>
          </p:cNvPicPr>
          <p:nvPr/>
        </p:nvPicPr>
        <p:blipFill>
          <a:blip r:embed="rId2"/>
          <a:stretch>
            <a:fillRect/>
          </a:stretch>
        </p:blipFill>
        <p:spPr>
          <a:xfrm>
            <a:off x="5028131" y="563880"/>
            <a:ext cx="2439469" cy="4137660"/>
          </a:xfrm>
          <a:prstGeom prst="rect">
            <a:avLst/>
          </a:prstGeom>
        </p:spPr>
      </p:pic>
      <p:pic>
        <p:nvPicPr>
          <p:cNvPr id="8" name="Picture 7">
            <a:extLst>
              <a:ext uri="{FF2B5EF4-FFF2-40B4-BE49-F238E27FC236}">
                <a16:creationId xmlns:a16="http://schemas.microsoft.com/office/drawing/2014/main" id="{A83D93A5-5099-4B08-9466-9633F9E4EA2E}"/>
              </a:ext>
            </a:extLst>
          </p:cNvPr>
          <p:cNvPicPr>
            <a:picLocks noChangeAspect="1"/>
          </p:cNvPicPr>
          <p:nvPr/>
        </p:nvPicPr>
        <p:blipFill>
          <a:blip r:embed="rId3"/>
          <a:stretch>
            <a:fillRect/>
          </a:stretch>
        </p:blipFill>
        <p:spPr>
          <a:xfrm>
            <a:off x="1194476" y="556260"/>
            <a:ext cx="2480501" cy="41217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495300" y="403539"/>
            <a:ext cx="7970520" cy="4391346"/>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609600" y="74088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dirty="0">
                <a:solidFill>
                  <a:srgbClr val="0098FF"/>
                </a:solidFill>
                <a:latin typeface="+mj-lt"/>
              </a:rPr>
              <a:t>Team Name and Member Details</a:t>
            </a:r>
            <a:endParaRPr sz="3000" dirty="0">
              <a:solidFill>
                <a:srgbClr val="0098FF"/>
              </a:solidFill>
              <a:latin typeface="+mj-lt"/>
            </a:endParaRPr>
          </a:p>
        </p:txBody>
      </p:sp>
      <p:sp>
        <p:nvSpPr>
          <p:cNvPr id="70" name="Google Shape;70;p2"/>
          <p:cNvSpPr txBox="1">
            <a:spLocks noGrp="1"/>
          </p:cNvSpPr>
          <p:nvPr>
            <p:ph type="body" idx="1"/>
          </p:nvPr>
        </p:nvSpPr>
        <p:spPr>
          <a:xfrm>
            <a:off x="612650" y="1525100"/>
            <a:ext cx="415747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i="1" dirty="0"/>
              <a:t>Team </a:t>
            </a:r>
            <a:r>
              <a:rPr lang="en" i="1" dirty="0">
                <a:latin typeface="+mn-lt"/>
              </a:rPr>
              <a:t>Name</a:t>
            </a:r>
            <a:r>
              <a:rPr lang="en" i="1" dirty="0"/>
              <a:t> :  </a:t>
            </a:r>
            <a:r>
              <a:rPr lang="en-IN" dirty="0"/>
              <a:t>ClanOfOptimists</a:t>
            </a:r>
          </a:p>
          <a:p>
            <a:pPr marL="0" lvl="0" indent="0" algn="l" rtl="0">
              <a:lnSpc>
                <a:spcPct val="115000"/>
              </a:lnSpc>
              <a:spcBef>
                <a:spcPts val="0"/>
              </a:spcBef>
              <a:spcAft>
                <a:spcPts val="1600"/>
              </a:spcAft>
              <a:buSzPts val="1800"/>
              <a:buNone/>
            </a:pPr>
            <a:br>
              <a:rPr lang="en" i="1" dirty="0"/>
            </a:br>
            <a:r>
              <a:rPr lang="en" i="1" dirty="0">
                <a:latin typeface="+mn-lt"/>
              </a:rPr>
              <a:t>Member 1     :  Pranitha M K</a:t>
            </a:r>
            <a:br>
              <a:rPr lang="en" i="1" dirty="0">
                <a:latin typeface="+mn-lt"/>
              </a:rPr>
            </a:br>
            <a:r>
              <a:rPr lang="en" i="1" dirty="0">
                <a:latin typeface="+mn-lt"/>
              </a:rPr>
              <a:t>Member 2     :  Kiran Kumar</a:t>
            </a:r>
            <a:br>
              <a:rPr lang="en" i="1" dirty="0">
                <a:latin typeface="+mn-lt"/>
              </a:rPr>
            </a:br>
            <a:r>
              <a:rPr lang="en" i="1" dirty="0">
                <a:latin typeface="+mn-lt"/>
              </a:rPr>
              <a:t>Member 3     :  Richard</a:t>
            </a:r>
            <a:endParaRPr i="1" dirty="0">
              <a:latin typeface="+mn-lt"/>
            </a:endParaRPr>
          </a:p>
        </p:txBody>
      </p:sp>
      <p:sp>
        <p:nvSpPr>
          <p:cNvPr id="71" name="Google Shape;71;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dirty="0">
                <a:solidFill>
                  <a:srgbClr val="0098FF"/>
                </a:solidFill>
                <a:latin typeface="+mj-lt"/>
              </a:rPr>
              <a:t>Theme</a:t>
            </a:r>
            <a:r>
              <a:rPr lang="en" sz="3000" dirty="0">
                <a:solidFill>
                  <a:srgbClr val="0098FF"/>
                </a:solidFill>
              </a:rPr>
              <a:t>:</a:t>
            </a:r>
            <a:endParaRPr sz="3000">
              <a:solidFill>
                <a:srgbClr val="0098FF"/>
              </a:solidFill>
            </a:endParaRPr>
          </a:p>
        </p:txBody>
      </p:sp>
      <p:sp>
        <p:nvSpPr>
          <p:cNvPr id="72" name="Google Shape;72;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2400" i="1" dirty="0">
                <a:solidFill>
                  <a:srgbClr val="0075C4"/>
                </a:solidFill>
                <a:latin typeface="+mn-lt"/>
              </a:rPr>
              <a:t> </a:t>
            </a:r>
            <a:r>
              <a:rPr lang="en" sz="2400" i="1" dirty="0">
                <a:latin typeface="+mn-lt"/>
              </a:rPr>
              <a:t>[</a:t>
            </a:r>
            <a:r>
              <a:rPr lang="en-IN" sz="2400" dirty="0">
                <a:latin typeface="+mn-lt"/>
              </a:rPr>
              <a:t>Transportation and Logistics</a:t>
            </a:r>
            <a:r>
              <a:rPr lang="en" sz="2400" i="1" dirty="0">
                <a:latin typeface="+mn-lt"/>
              </a:rPr>
              <a:t>]</a:t>
            </a:r>
            <a:endParaRPr sz="2400" i="1" dirty="0">
              <a:latin typeface="+mn-lt"/>
            </a:endParaRPr>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Problem Statement</a:t>
            </a:r>
            <a:endParaRPr sz="3000" dirty="0">
              <a:solidFill>
                <a:srgbClr val="0098FF"/>
              </a:solidFill>
            </a:endParaRPr>
          </a:p>
        </p:txBody>
      </p:sp>
      <p:sp>
        <p:nvSpPr>
          <p:cNvPr id="79" name="Google Shape;79;p3"/>
          <p:cNvSpPr txBox="1">
            <a:spLocks noGrp="1"/>
          </p:cNvSpPr>
          <p:nvPr>
            <p:ph type="body" idx="1"/>
          </p:nvPr>
        </p:nvSpPr>
        <p:spPr>
          <a:xfrm>
            <a:off x="600500" y="1791975"/>
            <a:ext cx="8368200" cy="1071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600"/>
              </a:spcAft>
              <a:buSzPts val="1800"/>
              <a:buNone/>
            </a:pPr>
            <a:r>
              <a:rPr lang="en-US" sz="1400" i="1" dirty="0">
                <a:latin typeface="+mn-lt"/>
              </a:rPr>
              <a:t>Objective of The  project is to create and design a system which solves problems faced by the Indian public transport system revolves around the unwillingness of the users to opt for public transport . One of the most important, yet easily unnoticed, aspects about fleet management is preventative care and maintenance. It's not the quality of a vehicle's build that causes a premature demise, but rather improper maintenance. Given a lot of fleet data,  our team would analyze it, so we can promote a more pro-active, instead of reactive, approach to maintenance, Thus ultimately saving a company money and preventing unnecessary waste.</a:t>
            </a:r>
          </a:p>
          <a:p>
            <a:pPr marL="0" lvl="0" indent="0" algn="ctr" rtl="0">
              <a:lnSpc>
                <a:spcPct val="115000"/>
              </a:lnSpc>
              <a:spcBef>
                <a:spcPts val="0"/>
              </a:spcBef>
              <a:spcAft>
                <a:spcPts val="1600"/>
              </a:spcAft>
              <a:buSzPts val="1800"/>
              <a:buNone/>
            </a:pPr>
            <a:endParaRPr sz="1400" i="1" dirty="0">
              <a:latin typeface="+mn-lt"/>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34520" y="-142665"/>
            <a:ext cx="8368200" cy="1538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dirty="0">
                <a:solidFill>
                  <a:srgbClr val="0098FF"/>
                </a:solidFill>
                <a:latin typeface="Arial"/>
                <a:ea typeface="Arial"/>
                <a:cs typeface="Arial"/>
                <a:sym typeface="Arial"/>
              </a:rPr>
              <a:t>Solution</a:t>
            </a:r>
            <a:endParaRPr>
              <a:solidFill>
                <a:srgbClr val="0098FF"/>
              </a:solidFill>
            </a:endParaRPr>
          </a:p>
        </p:txBody>
      </p:sp>
      <p:sp>
        <p:nvSpPr>
          <p:cNvPr id="86" name="Google Shape;86;p4"/>
          <p:cNvSpPr txBox="1">
            <a:spLocks noGrp="1"/>
          </p:cNvSpPr>
          <p:nvPr>
            <p:ph type="body" idx="1"/>
          </p:nvPr>
        </p:nvSpPr>
        <p:spPr>
          <a:xfrm>
            <a:off x="257380" y="891645"/>
            <a:ext cx="8368200" cy="3319500"/>
          </a:xfrm>
          <a:prstGeom prst="rect">
            <a:avLst/>
          </a:prstGeom>
          <a:noFill/>
          <a:ln>
            <a:noFill/>
          </a:ln>
        </p:spPr>
        <p:txBody>
          <a:bodyPr spcFirstLastPara="1" wrap="square" lIns="91425" tIns="91425" rIns="91425" bIns="91425" anchor="t" anchorCtr="0">
            <a:noAutofit/>
          </a:bodyPr>
          <a:lstStyle/>
          <a:p>
            <a:pPr marL="342900" indent="-228600" algn="just">
              <a:buFont typeface="Wingdings" pitchFamily="2" charset="2"/>
              <a:buChar char="ü"/>
            </a:pPr>
            <a:r>
              <a:rPr lang="en-US" sz="1200" i="1" dirty="0">
                <a:latin typeface="Arial"/>
                <a:ea typeface="Arial"/>
                <a:cs typeface="Arial"/>
                <a:sym typeface="Arial"/>
              </a:rPr>
              <a:t>Public Transport is not maintained with proper hygiene which discourages a large proportion of the commuters from using them. Public Transport Fleet management is all about keeping costs reasonable, maximizing profitability, and minimizing risk . The app will notify the admin which vehicles need what service, and the user can easily locate what vehicles need service by using augmented reality and location data! It chiefly takes into consideration the work load over engine to compute the next required service check but also the other two main features are that it will use the latitude longitude data along with timestamp to check for weather log at that day, and also it would leverage the location data to find out terrain of the location. The weather and terrain form two important factor alongside of mileage/fuel efficiency of vehicle these all parameters are taken into consideration to find out when is next maintenance required and what type of maintenance is required. Based on location it suggests the nearest service station at the time of required maintenance.</a:t>
            </a:r>
          </a:p>
          <a:p>
            <a:pPr marL="342900" indent="-228600" algn="just">
              <a:buFont typeface="Wingdings" pitchFamily="2" charset="2"/>
              <a:buChar char="ü"/>
            </a:pPr>
            <a:endParaRPr lang="en" sz="1200" i="1" dirty="0">
              <a:latin typeface="+mn-lt"/>
              <a:ea typeface="Calibri"/>
              <a:cs typeface="Calibri"/>
              <a:sym typeface="Calibri"/>
            </a:endParaRPr>
          </a:p>
          <a:p>
            <a:pPr marL="342900" indent="-228600" algn="just">
              <a:buFont typeface="Wingdings" pitchFamily="2" charset="2"/>
              <a:buChar char="ü"/>
            </a:pPr>
            <a:r>
              <a:rPr lang="en-US" sz="1200" i="1" dirty="0">
                <a:latin typeface="+mn-lt"/>
                <a:ea typeface="Calibri"/>
                <a:cs typeface="Calibri"/>
                <a:sym typeface="Calibri"/>
              </a:rPr>
              <a:t>Frameworks/Tools/Technologies  used are Built With Android Studio Firebase Echo </a:t>
            </a:r>
            <a:r>
              <a:rPr lang="en-US" sz="1200" i="1" dirty="0" err="1">
                <a:latin typeface="+mn-lt"/>
                <a:ea typeface="Calibri"/>
                <a:cs typeface="Calibri"/>
                <a:sym typeface="Calibri"/>
              </a:rPr>
              <a:t>Ar</a:t>
            </a:r>
            <a:r>
              <a:rPr lang="en-US" sz="1200" i="1" dirty="0">
                <a:latin typeface="+mn-lt"/>
                <a:ea typeface="Calibri"/>
                <a:cs typeface="Calibri"/>
                <a:sym typeface="Calibri"/>
              </a:rPr>
              <a:t>  </a:t>
            </a:r>
            <a:r>
              <a:rPr lang="en-US" sz="1200" i="1" dirty="0" err="1">
                <a:latin typeface="+mn-lt"/>
                <a:ea typeface="Calibri"/>
                <a:cs typeface="Calibri"/>
                <a:sym typeface="Calibri"/>
              </a:rPr>
              <a:t>PyreBase</a:t>
            </a:r>
            <a:r>
              <a:rPr lang="en-US" sz="1200" i="1" dirty="0">
                <a:latin typeface="+mn-lt"/>
                <a:ea typeface="Calibri"/>
                <a:cs typeface="Calibri"/>
                <a:sym typeface="Calibri"/>
              </a:rPr>
              <a:t> Python Java.</a:t>
            </a:r>
          </a:p>
          <a:p>
            <a:pPr marL="342900" indent="-228600" algn="just">
              <a:buFont typeface="Wingdings" pitchFamily="2" charset="2"/>
              <a:buChar char="ü"/>
            </a:pPr>
            <a:endParaRPr lang="en-US" sz="1200" i="1" dirty="0">
              <a:latin typeface="+mn-lt"/>
              <a:ea typeface="Calibri"/>
              <a:cs typeface="Calibri"/>
              <a:sym typeface="Calibri"/>
            </a:endParaRPr>
          </a:p>
          <a:p>
            <a:pPr marL="342900" indent="-228600" algn="just">
              <a:buFont typeface="Wingdings" pitchFamily="2" charset="2"/>
              <a:buChar char="ü"/>
            </a:pPr>
            <a:r>
              <a:rPr lang="en-US" sz="1200" i="1" dirty="0">
                <a:latin typeface="+mn-lt"/>
                <a:ea typeface="Calibri"/>
                <a:cs typeface="Calibri"/>
                <a:sym typeface="Calibri"/>
              </a:rPr>
              <a:t>Assumptions, constraints, and solution decision points (Reason behind choosing a technology) are No fault or the errors by the driver and on the roads , fluctuation of network connectivity in terrain, As its handy to use we have chosen the Mobile application.</a:t>
            </a:r>
          </a:p>
          <a:p>
            <a:pPr marL="342900" indent="-228600" algn="just">
              <a:buFont typeface="Wingdings" pitchFamily="2" charset="2"/>
              <a:buChar char="ü"/>
            </a:pPr>
            <a:endParaRPr lang="en-US" sz="1200" i="1" dirty="0">
              <a:latin typeface="+mn-lt"/>
              <a:ea typeface="Calibri"/>
              <a:cs typeface="Calibri"/>
              <a:sym typeface="Calibri"/>
            </a:endParaRPr>
          </a:p>
          <a:p>
            <a:pPr marL="342900" indent="-228600" algn="just">
              <a:buFont typeface="Wingdings" pitchFamily="2" charset="2"/>
              <a:buChar char="ü"/>
            </a:pPr>
            <a:r>
              <a:rPr lang="en-US" sz="1200" i="1" dirty="0">
                <a:latin typeface="+mn-lt"/>
                <a:ea typeface="Calibri"/>
                <a:cs typeface="Calibri"/>
                <a:sym typeface="Calibri"/>
              </a:rPr>
              <a:t>The solution can be implemented with ease when we have the details of the public vehicles. Its  user friendly , secure , Easily Maintained.</a:t>
            </a:r>
          </a:p>
          <a:p>
            <a:pPr marL="342900" indent="-228600" algn="just">
              <a:buFont typeface="Wingdings" pitchFamily="2" charset="2"/>
              <a:buChar char="ü"/>
            </a:pPr>
            <a:endParaRPr lang="en-US" sz="1200" i="1" dirty="0">
              <a:latin typeface="+mn-lt"/>
              <a:ea typeface="Calibri"/>
              <a:cs typeface="Calibri"/>
              <a:sym typeface="Calibri"/>
            </a:endParaRPr>
          </a:p>
          <a:p>
            <a:pPr marL="342900" indent="-228600" algn="just">
              <a:buFont typeface="Wingdings" pitchFamily="2" charset="2"/>
              <a:buChar char="ü"/>
            </a:pPr>
            <a:endParaRPr lang="en-US" sz="1200" i="1" dirty="0">
              <a:latin typeface="+mn-lt"/>
              <a:ea typeface="Calibri"/>
              <a:cs typeface="Calibri"/>
              <a:sym typeface="Calibri"/>
            </a:endParaRPr>
          </a:p>
          <a:p>
            <a:pPr marL="342900" indent="-228600" algn="just">
              <a:buFont typeface="Wingdings" pitchFamily="2" charset="2"/>
              <a:buChar char="ü"/>
            </a:pPr>
            <a:endParaRPr lang="en-US" sz="1200" i="1" dirty="0">
              <a:latin typeface="+mn-lt"/>
              <a:ea typeface="Calibri"/>
              <a:cs typeface="Calibri"/>
              <a:sym typeface="Calibri"/>
            </a:endParaRPr>
          </a:p>
          <a:p>
            <a:pPr marL="114300" lvl="0" indent="0" algn="just">
              <a:buFont typeface="Wingdings" pitchFamily="2" charset="2"/>
              <a:buChar char="ü"/>
            </a:pPr>
            <a:endParaRPr lang="en-US" sz="1200" i="1" dirty="0">
              <a:latin typeface="+mn-lt"/>
              <a:ea typeface="Calibri"/>
              <a:cs typeface="Calibri"/>
              <a:sym typeface="Calibri"/>
            </a:endParaRPr>
          </a:p>
          <a:p>
            <a:pPr marL="114300" lvl="0" indent="0" algn="just">
              <a:buFont typeface="Wingdings" pitchFamily="2" charset="2"/>
              <a:buChar char="ü"/>
            </a:pPr>
            <a:endParaRPr lang="en-US" sz="1200" i="1" dirty="0">
              <a:latin typeface="+mn-lt"/>
              <a:ea typeface="Calibri"/>
              <a:cs typeface="Calibri"/>
              <a:sym typeface="Calibri"/>
            </a:endParaRPr>
          </a:p>
          <a:p>
            <a:pPr marL="114300" lvl="0" indent="0" algn="just">
              <a:buNone/>
            </a:pPr>
            <a:endParaRPr lang="en-US" sz="1200" i="1" dirty="0">
              <a:latin typeface="+mn-lt"/>
              <a:ea typeface="Calibri"/>
              <a:cs typeface="Calibri"/>
              <a:sym typeface="Calibri"/>
            </a:endParaRPr>
          </a:p>
          <a:p>
            <a:pPr marL="114300" indent="0" algn="just">
              <a:buNone/>
            </a:pPr>
            <a:endParaRPr lang="en-US" sz="1200" i="1" dirty="0">
              <a:latin typeface="Arial"/>
              <a:ea typeface="Arial"/>
              <a:cs typeface="Arial"/>
              <a:sym typeface="Arial"/>
            </a:endParaRPr>
          </a:p>
          <a:p>
            <a:pPr marL="114300" indent="0">
              <a:buNone/>
            </a:pPr>
            <a:endParaRPr lang="en-US" sz="1200" i="1" dirty="0">
              <a:latin typeface="Arial"/>
              <a:ea typeface="Arial"/>
              <a:cs typeface="Arial"/>
              <a:sym typeface="Arial"/>
            </a:endParaRPr>
          </a:p>
          <a:p>
            <a:pPr marL="114300" indent="0" algn="just">
              <a:buNone/>
            </a:pPr>
            <a:r>
              <a:rPr lang="en-US" sz="1200" i="1" dirty="0">
                <a:latin typeface="Arial"/>
                <a:ea typeface="Arial"/>
                <a:cs typeface="Arial"/>
                <a:sym typeface="Arial"/>
              </a:rPr>
              <a:t> solution Approach: We propose the development of a The python script communicates to the app by a firebase database. The authentication is also done from firebase. We used a t-test to find what vehicles need maintenance. which can be used to record every detail pertaining to a vehicle. The details may include the date of purchase, tire condition, engine oil status, etc. As a result, the user is provided with a complete history of the vehicle, thereby allowing him to make more informed choices. The novelty of idea: Real-time monitoring of vehicle health. </a:t>
            </a:r>
          </a:p>
          <a:p>
            <a:pPr marL="114300" indent="0" algn="just">
              <a:buNone/>
            </a:pPr>
            <a:r>
              <a:rPr lang="en-US" sz="1200" i="1" dirty="0">
                <a:latin typeface="Arial"/>
                <a:ea typeface="Arial"/>
                <a:cs typeface="Arial"/>
                <a:sym typeface="Arial"/>
              </a:rPr>
              <a:t>Novel and flawless use of Android. Transparent Highly Secure .We believe that our solution will urge people to use public transport and also it serves as a monitoring mechanism for authorities to maintain public transport better. Dealing with a lot of data was difficult as it caused for very long run times just to work with the data. Qualitative Accomplishments. We managed to find vehicles that needed maintenance and present that in a very user-friendly way! We also learned a lot about data analysis techniques and managed to work efficiently as a team the whole time.</a:t>
            </a:r>
          </a:p>
          <a:p>
            <a:pPr marL="114300" lvl="0" indent="0" algn="just" rtl="0">
              <a:lnSpc>
                <a:spcPct val="115000"/>
              </a:lnSpc>
              <a:spcBef>
                <a:spcPts val="0"/>
              </a:spcBef>
              <a:spcAft>
                <a:spcPts val="0"/>
              </a:spcAft>
              <a:buSzPts val="1800"/>
              <a:buNone/>
            </a:pPr>
            <a:r>
              <a:rPr lang="en-US" sz="1200" i="1" dirty="0">
                <a:latin typeface="Arial"/>
                <a:ea typeface="Arial"/>
                <a:cs typeface="Arial"/>
                <a:sym typeface="Arial"/>
              </a:rPr>
              <a:t>App that predicts when a vehicle will require servicing and the type of servicing.</a:t>
            </a:r>
          </a:p>
          <a:p>
            <a:pPr marL="114300" lvl="0" indent="0" algn="just" rtl="0">
              <a:lnSpc>
                <a:spcPct val="115000"/>
              </a:lnSpc>
              <a:spcBef>
                <a:spcPts val="0"/>
              </a:spcBef>
              <a:spcAft>
                <a:spcPts val="0"/>
              </a:spcAft>
              <a:buSzPts val="1800"/>
              <a:buNone/>
            </a:pPr>
            <a:r>
              <a:rPr lang="en-US" sz="1200" i="1" dirty="0">
                <a:latin typeface="Arial"/>
                <a:ea typeface="Arial"/>
                <a:cs typeface="Arial"/>
                <a:sym typeface="Arial"/>
              </a:rPr>
              <a:t>Admin can log into the app and check up on their fleet of vehicles. The admin can add new vehicle by simply scanning the QR code containing vehicle number .From there, a python script manipulated the data given to find vehicles that need service/maintenance. </a:t>
            </a:r>
          </a:p>
          <a:p>
            <a:pPr marL="114300" lvl="0" indent="0" algn="ctr" rtl="0">
              <a:lnSpc>
                <a:spcPct val="115000"/>
              </a:lnSpc>
              <a:spcBef>
                <a:spcPts val="0"/>
              </a:spcBef>
              <a:spcAft>
                <a:spcPts val="0"/>
              </a:spcAft>
              <a:buSzPts val="1800"/>
              <a:buNone/>
            </a:pPr>
            <a:endParaRPr lang="en-US" sz="1200" i="1" dirty="0">
              <a:latin typeface="Arial"/>
              <a:ea typeface="Arial"/>
              <a:cs typeface="Arial"/>
              <a:sym typeface="Arial"/>
            </a:endParaRPr>
          </a:p>
          <a:p>
            <a:pPr marL="457200" lvl="0" indent="-342900" algn="ctr" rtl="0">
              <a:lnSpc>
                <a:spcPct val="115000"/>
              </a:lnSpc>
              <a:spcBef>
                <a:spcPts val="0"/>
              </a:spcBef>
              <a:spcAft>
                <a:spcPts val="0"/>
              </a:spcAft>
              <a:buSzPts val="1800"/>
              <a:buFont typeface="Arial"/>
              <a:buChar char="●"/>
            </a:pPr>
            <a:endParaRPr lang="en-US" sz="1200" i="1" dirty="0">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265500" y="261300"/>
            <a:ext cx="4306500" cy="980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dirty="0">
                <a:solidFill>
                  <a:srgbClr val="0098FF"/>
                </a:solidFill>
                <a:latin typeface="Arial"/>
                <a:ea typeface="Arial"/>
                <a:cs typeface="Arial"/>
                <a:sym typeface="Arial"/>
              </a:rPr>
              <a:t>Methodology</a:t>
            </a:r>
            <a:br>
              <a:rPr lang="en" sz="2800" dirty="0">
                <a:solidFill>
                  <a:srgbClr val="0098FF"/>
                </a:solidFill>
                <a:latin typeface="Arial"/>
                <a:ea typeface="Arial"/>
                <a:cs typeface="Arial"/>
                <a:sym typeface="Arial"/>
              </a:rPr>
            </a:br>
            <a:endParaRPr sz="3000">
              <a:solidFill>
                <a:srgbClr val="0098FF"/>
              </a:solidFill>
            </a:endParaRPr>
          </a:p>
        </p:txBody>
      </p:sp>
      <p:sp>
        <p:nvSpPr>
          <p:cNvPr id="93" name="Google Shape;93;p5"/>
          <p:cNvSpPr txBox="1">
            <a:spLocks noGrp="1"/>
          </p:cNvSpPr>
          <p:nvPr>
            <p:ph type="body" idx="4294967295"/>
          </p:nvPr>
        </p:nvSpPr>
        <p:spPr>
          <a:xfrm>
            <a:off x="4939650" y="2070200"/>
            <a:ext cx="3893100" cy="24009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latin typeface="Calibri"/>
              <a:ea typeface="Calibri"/>
              <a:cs typeface="Calibri"/>
              <a:sym typeface="Calibri"/>
            </a:endParaRPr>
          </a:p>
          <a:p>
            <a:pPr marL="45720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0"/>
              </a:spcAft>
              <a:buSzPts val="1800"/>
              <a:buNone/>
            </a:pPr>
            <a:endParaRPr sz="2000" dirty="0">
              <a:solidFill>
                <a:srgbClr val="03306C"/>
              </a:solidFill>
              <a:latin typeface="Calibri"/>
              <a:ea typeface="Calibri"/>
              <a:cs typeface="Calibri"/>
              <a:sym typeface="Calibri"/>
            </a:endParaRPr>
          </a:p>
          <a:p>
            <a:pPr marL="0" lvl="0" indent="0" algn="l" rtl="0">
              <a:lnSpc>
                <a:spcPct val="115000"/>
              </a:lnSpc>
              <a:spcBef>
                <a:spcPts val="0"/>
              </a:spcBef>
              <a:spcAft>
                <a:spcPts val="1600"/>
              </a:spcAft>
              <a:buSzPts val="1800"/>
              <a:buNone/>
            </a:pPr>
            <a:endParaRPr sz="2000" i="1" dirty="0">
              <a:solidFill>
                <a:srgbClr val="03306C"/>
              </a:solidFill>
            </a:endParaRPr>
          </a:p>
        </p:txBody>
      </p:sp>
      <p:sp>
        <p:nvSpPr>
          <p:cNvPr id="94" name="Google Shape;94;p5"/>
          <p:cNvSpPr txBox="1">
            <a:spLocks noGrp="1"/>
          </p:cNvSpPr>
          <p:nvPr>
            <p:ph type="subTitle" idx="4294967295"/>
          </p:nvPr>
        </p:nvSpPr>
        <p:spPr>
          <a:xfrm>
            <a:off x="351050" y="1475075"/>
            <a:ext cx="3348900" cy="12252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100"/>
              <a:buFont typeface="Roboto"/>
              <a:buNone/>
            </a:pPr>
            <a:r>
              <a:rPr lang="en" sz="1800" b="0" i="1" u="none" strike="noStrike" cap="none">
                <a:solidFill>
                  <a:srgbClr val="0075C4"/>
                </a:solidFill>
                <a:latin typeface="Roboto"/>
                <a:ea typeface="Roboto"/>
                <a:cs typeface="Roboto"/>
                <a:sym typeface="Roboto"/>
              </a:rPr>
              <a:t>[ I</a:t>
            </a:r>
            <a:r>
              <a:rPr lang="en" sz="2000" b="0" i="1" u="none" strike="noStrike" cap="none">
                <a:solidFill>
                  <a:srgbClr val="0075C4"/>
                </a:solidFill>
                <a:latin typeface="Calibri"/>
                <a:ea typeface="Calibri"/>
                <a:cs typeface="Calibri"/>
                <a:sym typeface="Calibri"/>
              </a:rPr>
              <a:t>nclude Concept, principles, elements and components. ]</a:t>
            </a:r>
            <a:endParaRPr sz="2000" b="0" i="1" u="none" strike="noStrike" cap="none">
              <a:solidFill>
                <a:srgbClr val="0075C4"/>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chemeClr val="dk1"/>
              </a:buClr>
              <a:buSzPts val="2100"/>
              <a:buFont typeface="Roboto"/>
              <a:buNone/>
            </a:pPr>
            <a:endParaRPr sz="2000" b="0" i="1"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100"/>
              <a:buFont typeface="Roboto"/>
              <a:buNone/>
            </a:pPr>
            <a:endParaRPr sz="1800" b="0" i="1" u="none" strike="noStrike" cap="none">
              <a:solidFill>
                <a:schemeClr val="dk1"/>
              </a:solidFill>
              <a:latin typeface="Roboto"/>
              <a:ea typeface="Roboto"/>
              <a:cs typeface="Roboto"/>
              <a:sym typeface="Roboto"/>
            </a:endParaRPr>
          </a:p>
        </p:txBody>
      </p:sp>
      <p:sp>
        <p:nvSpPr>
          <p:cNvPr id="95" name="Google Shape;95;p5"/>
          <p:cNvSpPr txBox="1"/>
          <p:nvPr/>
        </p:nvSpPr>
        <p:spPr>
          <a:xfrm>
            <a:off x="265500" y="3026200"/>
            <a:ext cx="3627000" cy="1678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3" name="Picture 2">
            <a:extLst>
              <a:ext uri="{FF2B5EF4-FFF2-40B4-BE49-F238E27FC236}">
                <a16:creationId xmlns:a16="http://schemas.microsoft.com/office/drawing/2014/main" id="{3FF54802-E022-46F2-94C6-AB55096F1526}"/>
              </a:ext>
            </a:extLst>
          </p:cNvPr>
          <p:cNvPicPr>
            <a:picLocks noChangeAspect="1"/>
          </p:cNvPicPr>
          <p:nvPr/>
        </p:nvPicPr>
        <p:blipFill>
          <a:blip r:embed="rId4"/>
          <a:stretch>
            <a:fillRect/>
          </a:stretch>
        </p:blipFill>
        <p:spPr>
          <a:xfrm>
            <a:off x="0" y="1199267"/>
            <a:ext cx="4962311" cy="3944233"/>
          </a:xfrm>
          <a:prstGeom prst="rect">
            <a:avLst/>
          </a:prstGeom>
        </p:spPr>
      </p:pic>
      <p:pic>
        <p:nvPicPr>
          <p:cNvPr id="5" name="Picture 4">
            <a:extLst>
              <a:ext uri="{FF2B5EF4-FFF2-40B4-BE49-F238E27FC236}">
                <a16:creationId xmlns:a16="http://schemas.microsoft.com/office/drawing/2014/main" id="{705AA899-A436-4F90-985E-C688CA4D6900}"/>
              </a:ext>
            </a:extLst>
          </p:cNvPr>
          <p:cNvPicPr>
            <a:picLocks noChangeAspect="1"/>
          </p:cNvPicPr>
          <p:nvPr/>
        </p:nvPicPr>
        <p:blipFill>
          <a:blip r:embed="rId5"/>
          <a:stretch>
            <a:fillRect/>
          </a:stretch>
        </p:blipFill>
        <p:spPr>
          <a:xfrm>
            <a:off x="5098150" y="1199268"/>
            <a:ext cx="4045850" cy="39442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440180" y="1137285"/>
            <a:ext cx="6539230" cy="375285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 sz="3200" dirty="0">
                <a:solidFill>
                  <a:schemeClr val="tx1"/>
                </a:solidFill>
                <a:latin typeface="Arial"/>
                <a:ea typeface="Arial"/>
                <a:cs typeface="Arial"/>
                <a:sym typeface="Arial"/>
              </a:rPr>
              <a:t>Architecture Diagram</a:t>
            </a:r>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j-lt"/>
              </a:rPr>
              <a:t>Flowchart</a:t>
            </a:r>
            <a:r>
              <a:rPr lang="en-US" dirty="0"/>
              <a:t> </a:t>
            </a:r>
          </a:p>
        </p:txBody>
      </p:sp>
      <p:pic>
        <p:nvPicPr>
          <p:cNvPr id="5123" name="Picture 3"/>
          <p:cNvPicPr>
            <a:picLocks noChangeAspect="1" noChangeArrowheads="1"/>
          </p:cNvPicPr>
          <p:nvPr/>
        </p:nvPicPr>
        <p:blipFill>
          <a:blip r:embed="rId2"/>
          <a:srcRect/>
          <a:stretch>
            <a:fillRect/>
          </a:stretch>
        </p:blipFill>
        <p:spPr bwMode="auto">
          <a:xfrm>
            <a:off x="3048000" y="724535"/>
            <a:ext cx="3040380" cy="419735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117113-C686-40AA-A5CC-D02F21445447}"/>
              </a:ext>
            </a:extLst>
          </p:cNvPr>
          <p:cNvPicPr>
            <a:picLocks noChangeAspect="1"/>
          </p:cNvPicPr>
          <p:nvPr/>
        </p:nvPicPr>
        <p:blipFill>
          <a:blip r:embed="rId2"/>
          <a:stretch>
            <a:fillRect/>
          </a:stretch>
        </p:blipFill>
        <p:spPr>
          <a:xfrm>
            <a:off x="2270760" y="1059180"/>
            <a:ext cx="4411980" cy="4084320"/>
          </a:xfrm>
          <a:prstGeom prst="rect">
            <a:avLst/>
          </a:prstGeom>
        </p:spPr>
      </p:pic>
      <p:sp>
        <p:nvSpPr>
          <p:cNvPr id="4" name="Title 3"/>
          <p:cNvSpPr>
            <a:spLocks noGrp="1"/>
          </p:cNvSpPr>
          <p:nvPr>
            <p:ph type="title"/>
          </p:nvPr>
        </p:nvSpPr>
        <p:spPr/>
        <p:txBody>
          <a:bodyPr/>
          <a:lstStyle/>
          <a:p>
            <a:r>
              <a:rPr lang="en-US" dirty="0">
                <a:latin typeface="+mj-lt"/>
              </a:rPr>
              <a:t>Wireframe</a:t>
            </a:r>
            <a:r>
              <a:rPr lang="en-US"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760" y="854265"/>
            <a:ext cx="8368200" cy="686100"/>
          </a:xfrm>
        </p:spPr>
        <p:txBody>
          <a:bodyPr/>
          <a:lstStyle/>
          <a:p>
            <a:pPr lvl="0"/>
            <a:br>
              <a:rPr lang="en-US" dirty="0"/>
            </a:br>
            <a:br>
              <a:rPr lang="en-US" dirty="0"/>
            </a:br>
            <a:r>
              <a:rPr lang="en-US" dirty="0">
                <a:latin typeface="+mj-lt"/>
              </a:rPr>
              <a:t>Graphical</a:t>
            </a:r>
            <a:r>
              <a:rPr lang="en-US" dirty="0"/>
              <a:t> Representation</a:t>
            </a:r>
            <a:br>
              <a:rPr lang="en-US" dirty="0"/>
            </a:br>
            <a:endParaRPr lang="en-US" dirty="0"/>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489719" y="1615440"/>
            <a:ext cx="4189984" cy="28955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922520" y="1607820"/>
            <a:ext cx="3722370" cy="291084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TotalTime>
  <Words>753</Words>
  <Application>Microsoft Office PowerPoint</Application>
  <PresentationFormat>On-screen Show (16:9)</PresentationFormat>
  <Paragraphs>44</Paragraphs>
  <Slides>14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Wingdings</vt:lpstr>
      <vt:lpstr>Roboto Slab</vt:lpstr>
      <vt:lpstr>Arial</vt:lpstr>
      <vt:lpstr>Calibri</vt:lpstr>
      <vt:lpstr>Roboto</vt:lpstr>
      <vt:lpstr>Marina</vt:lpstr>
      <vt:lpstr>PowerPoint Presentation</vt:lpstr>
      <vt:lpstr>Team Name and Member Details</vt:lpstr>
      <vt:lpstr>Problem Statement</vt:lpstr>
      <vt:lpstr>Solution</vt:lpstr>
      <vt:lpstr>Methodology </vt:lpstr>
      <vt:lpstr>Architecture Diagram</vt:lpstr>
      <vt:lpstr>Flowchart </vt:lpstr>
      <vt:lpstr>Wireframe </vt:lpstr>
      <vt:lpstr>  Graphical Representation </vt:lpstr>
      <vt:lpstr>Analysis, Visualization </vt:lpstr>
      <vt:lpstr>Working Prototype</vt:lpstr>
      <vt:lpstr>Attachments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Prabhakar</dc:creator>
  <cp:lastModifiedBy>kiran kumar</cp:lastModifiedBy>
  <cp:revision>39</cp:revision>
  <dcterms:modified xsi:type="dcterms:W3CDTF">2022-03-01T15:23:32Z</dcterms:modified>
</cp:coreProperties>
</file>