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7" r:id="rId1"/>
  </p:sldMasterIdLst>
  <p:notesMasterIdLst>
    <p:notesMasterId r:id="rId11"/>
  </p:notesMasterIdLst>
  <p:sldIdLst>
    <p:sldId id="256" r:id="rId2"/>
    <p:sldId id="271" r:id="rId3"/>
    <p:sldId id="259" r:id="rId4"/>
    <p:sldId id="260" r:id="rId5"/>
    <p:sldId id="266" r:id="rId6"/>
    <p:sldId id="265" r:id="rId7"/>
    <p:sldId id="264" r:id="rId8"/>
    <p:sldId id="268" r:id="rId9"/>
    <p:sldId id="272" r:id="rId10"/>
  </p:sldIdLst>
  <p:sldSz cx="12192000" cy="6858000"/>
  <p:notesSz cx="6858000" cy="9144000"/>
  <p:embeddedFontLst>
    <p:embeddedFont>
      <p:font typeface="Baskerville Old Face" pitchFamily="18" charset="0"/>
      <p:regular r:id="rId12"/>
    </p:embeddedFont>
    <p:embeddedFont>
      <p:font typeface="Open Sans" charset="0"/>
      <p:regular r:id="rId13"/>
      <p:bold r:id="rId14"/>
      <p:italic r:id="rId15"/>
      <p:boldItalic r:id="rId16"/>
    </p:embeddedFont>
    <p:embeddedFont>
      <p:font typeface="Berlin Sans FB" pitchFamily="34" charset="0"/>
      <p:regular r:id="rId17"/>
      <p:bold r:id="rId18"/>
    </p:embeddedFont>
    <p:embeddedFont>
      <p:font typeface="Bell MT" pitchFamily="18" charset="0"/>
      <p:regular r:id="rId19"/>
      <p:bold r:id="rId20"/>
      <p:italic r:id="rId21"/>
    </p:embeddedFont>
    <p:embeddedFont>
      <p:font typeface="Quattrocento Sans" charset="0"/>
      <p:bold r:id="rId22"/>
      <p:italic r:id="rId23"/>
      <p:boldItalic r:id="rId24"/>
    </p:embeddedFont>
    <p:embeddedFont>
      <p:font typeface="Book Antiqua" pitchFamily="18" charset="0"/>
      <p:regular r:id="rId25"/>
      <p:bold r:id="rId26"/>
      <p:italic r:id="rId27"/>
      <p:boldItalic r:id="rId28"/>
    </p:embeddedFont>
    <p:embeddedFont>
      <p:font typeface="Overlock" charset="0"/>
      <p:regular r:id="rId29"/>
      <p:bold r:id="rId30"/>
      <p:italic r:id="rId31"/>
      <p:boldItalic r:id="rId32"/>
    </p:embeddedFont>
    <p:embeddedFont>
      <p:font typeface="Cambria Math" pitchFamily="18" charset="0"/>
      <p:regular r:id="rId33"/>
    </p:embeddedFont>
    <p:embeddedFont>
      <p:font typeface="Calibri" pitchFamily="34" charset="0"/>
      <p:regular r:id="rId34"/>
      <p:bold r:id="rId35"/>
      <p:italic r:id="rId36"/>
      <p:boldItalic r:id="rId37"/>
    </p:embeddedFont>
    <p:embeddedFont>
      <p:font typeface="Century Gothic" pitchFamily="34" charset="0"/>
      <p:regular r:id="rId38"/>
      <p:bold r:id="rId39"/>
      <p:italic r:id="rId40"/>
      <p:boldItalic r:id="rId41"/>
    </p:embeddedFont>
    <p:embeddedFont>
      <p:font typeface="Nunito" charset="0"/>
      <p:bold r:id="rId42"/>
      <p:boldItalic r:id="rId43"/>
    </p:embeddedFont>
    <p:embeddedFont>
      <p:font typeface="Cambria" pitchFamily="18" charset="0"/>
      <p:regular r:id="rId44"/>
      <p:bold r:id="rId45"/>
      <p:italic r:id="rId46"/>
      <p:boldItalic r:id="rId47"/>
    </p:embeddedFont>
    <p:embeddedFont>
      <p:font typeface="Wingdings 2" pitchFamily="18" charset="2"/>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FC67188-0C91-4F05-A752-74F03ADD188B}">
  <a:tblStyle styleId="{2FC67188-0C91-4F05-A752-74F03ADD188B}"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Arial"/>
          <a:ea typeface="Arial"/>
          <a:cs typeface="Arial"/>
        </a:font>
        <a:schemeClr val="lt1"/>
      </a:tcTxStyle>
      <a:tcStyle>
        <a:tcBdr/>
        <a:fill>
          <a:solidFill>
            <a:schemeClr val="accent2"/>
          </a:solidFill>
        </a:fill>
      </a:tcStyle>
    </a:lastCol>
    <a:firstCol>
      <a:tcTxStyle b="on" i="off">
        <a:font>
          <a:latin typeface="Arial"/>
          <a:ea typeface="Arial"/>
          <a:cs typeface="Arial"/>
        </a:font>
        <a:schemeClr val="lt1"/>
      </a:tcTxStyle>
      <a:tcStyle>
        <a:tcBdr/>
        <a:fill>
          <a:solidFill>
            <a:schemeClr val="accent2"/>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font" Target="fonts/font28.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font" Target="fonts/font23.fntdata"/><Relationship Id="rId42" Type="http://schemas.openxmlformats.org/officeDocument/2006/relationships/font" Target="fonts/font31.fntdata"/><Relationship Id="rId47" Type="http://schemas.openxmlformats.org/officeDocument/2006/relationships/font" Target="fonts/font36.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font" Target="fonts/font27.fntdata"/><Relationship Id="rId46" Type="http://schemas.openxmlformats.org/officeDocument/2006/relationships/font" Target="fonts/font35.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41" Type="http://schemas.openxmlformats.org/officeDocument/2006/relationships/font" Target="fonts/font3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font" Target="fonts/font26.fntdata"/><Relationship Id="rId40" Type="http://schemas.openxmlformats.org/officeDocument/2006/relationships/font" Target="fonts/font29.fntdata"/><Relationship Id="rId45" Type="http://schemas.openxmlformats.org/officeDocument/2006/relationships/font" Target="fonts/font34.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4" Type="http://schemas.openxmlformats.org/officeDocument/2006/relationships/font" Target="fonts/font3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43" Type="http://schemas.openxmlformats.org/officeDocument/2006/relationships/font" Target="fonts/font32.fntdata"/><Relationship Id="rId48" Type="http://schemas.openxmlformats.org/officeDocument/2006/relationships/font" Target="fonts/font37.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IN" sz="1400" b="0" i="0" u="none" strike="noStrike" cap="none">
                <a:solidFill>
                  <a:schemeClr val="dk1"/>
                </a:solidFill>
                <a:latin typeface="Times New Roman"/>
                <a:ea typeface="Times New Roman"/>
                <a:cs typeface="Times New Roman"/>
                <a:sym typeface="Times New Roman"/>
              </a:rPr>
              <a:pPr marL="0" marR="0" lvl="0" indent="0" algn="r" rtl="0">
                <a:spcBef>
                  <a:spcPts val="0"/>
                </a:spcBef>
                <a:spcAft>
                  <a:spcPts val="0"/>
                </a:spcAft>
                <a:buNone/>
              </a:p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207" name="Google Shape;207;p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0" name="Google Shape;250;p4: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dirty="0">
              <a:latin typeface="Arial"/>
              <a:ea typeface="Arial"/>
              <a:cs typeface="Arial"/>
              <a:sym typeface="Arial"/>
            </a:endParaRPr>
          </a:p>
        </p:txBody>
      </p:sp>
      <p:sp>
        <p:nvSpPr>
          <p:cNvPr id="251" name="Google Shape;251;p4: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IN"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None/>
              </a:pPr>
              <a:t>3</a:t>
            </a:fld>
            <a:endParaRPr sz="12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7" name="Google Shape;267;p5: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dirty="0">
              <a:latin typeface="Arial"/>
              <a:ea typeface="Arial"/>
              <a:cs typeface="Arial"/>
              <a:sym typeface="Arial"/>
            </a:endParaRPr>
          </a:p>
        </p:txBody>
      </p:sp>
      <p:sp>
        <p:nvSpPr>
          <p:cNvPr id="268" name="Google Shape;268;p5: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IN"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None/>
              </a:pPr>
              <a:t>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26" name="Google Shape;326;p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5" name="Google Shape;305;p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4a372c49f_0_2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54a372c49f_0_21: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8" name="Google Shape;298;g54a372c49f_0_21: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pPr marL="0" lvl="0" indent="0" algn="r" rtl="0">
                <a:spcBef>
                  <a:spcPts val="0"/>
                </a:spcBef>
                <a:spcAft>
                  <a:spcPts val="0"/>
                </a:spcAft>
                <a:buClr>
                  <a:srgbClr val="000000"/>
                </a:buClr>
                <a:buFont typeface="Arial"/>
                <a:buNone/>
              </a:pP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67" name="Google Shape;367;p1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219456" y="146304"/>
            <a:ext cx="11753088"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618979" y="381001"/>
            <a:ext cx="109728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844800" y="2819400"/>
            <a:ext cx="8746979"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7416800" y="6509004"/>
            <a:ext cx="4003040" cy="274320"/>
          </a:xfrm>
        </p:spPr>
        <p:txBody>
          <a:bodyPr vert="horz" rtlCol="0"/>
          <a:lstStyle>
            <a:extLst/>
          </a:lstStyle>
          <a:p>
            <a:fld id="{CA59CA8B-71DB-454F-B648-DFF48C68FD6D}" type="datetimeFigureOut">
              <a:rPr lang="en-US" smtClean="0"/>
              <a:pPr/>
              <a:t>6/27/2020</a:t>
            </a:fld>
            <a:endParaRPr lang="en-US"/>
          </a:p>
        </p:txBody>
      </p:sp>
      <p:sp>
        <p:nvSpPr>
          <p:cNvPr id="11" name="Slide Number Placeholder 10"/>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fld id="{877F3FB8-80DF-4126-9D33-5B49A4B11CB1}" type="slidenum">
              <a:rPr lang="en-US" smtClean="0"/>
              <a:pPr/>
              <a:t>‹#›</a:t>
            </a:fld>
            <a:endParaRPr lang="en-US"/>
          </a:p>
        </p:txBody>
      </p:sp>
      <p:sp>
        <p:nvSpPr>
          <p:cNvPr id="12" name="Footer Placeholder 11"/>
          <p:cNvSpPr>
            <a:spLocks noGrp="1"/>
          </p:cNvSpPr>
          <p:nvPr>
            <p:ph type="ftr" sz="quarter" idx="12"/>
          </p:nvPr>
        </p:nvSpPr>
        <p:spPr>
          <a:xfrm>
            <a:off x="2133600" y="6509004"/>
            <a:ext cx="5209952"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59CA8B-71DB-454F-B648-DFF48C68FD6D}" type="datetimeFigureOut">
              <a:rPr lang="en-US" smtClean="0"/>
              <a:pPr/>
              <a:t>6/27/2020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77F3FB8-80DF-4126-9D33-5B49A4B11CB1}"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59CA8B-71DB-454F-B648-DFF48C68FD6D}" type="datetimeFigureOut">
              <a:rPr lang="en-US" smtClean="0"/>
              <a:pPr/>
              <a:t>6/27/2020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77F3FB8-80DF-4126-9D33-5B49A4B11CB1}"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l" rtl="0">
              <a:spcBef>
                <a:spcPts val="0"/>
              </a:spcBef>
              <a:spcAft>
                <a:spcPts val="0"/>
              </a:spcAft>
              <a:buNone/>
            </a:pPr>
            <a:fld id="{00000000-1234-1234-1234-123412341234}" type="slidenum">
              <a:rPr lang="en-IN" smtClean="0"/>
              <a:pPr marL="0" lvl="0" indent="0" algn="l" rtl="0">
                <a:spcBef>
                  <a:spcPts val="0"/>
                </a:spcBef>
                <a:spcAft>
                  <a:spcPts val="0"/>
                </a:spcAft>
                <a:buNone/>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333504" y="3267456"/>
            <a:ext cx="98755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63168" y="498230"/>
            <a:ext cx="103632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287713"/>
            <a:ext cx="103632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7416800" y="6513670"/>
            <a:ext cx="4003040" cy="274320"/>
          </a:xfrm>
        </p:spPr>
        <p:txBody>
          <a:bodyPr vert="horz" rtlCol="0"/>
          <a:lstStyle>
            <a:extLst/>
          </a:lstStyle>
          <a:p>
            <a:fld id="{CA59CA8B-71DB-454F-B648-DFF48C68FD6D}" type="datetimeFigureOut">
              <a:rPr lang="en-US" smtClean="0"/>
              <a:pPr/>
              <a:t>6/27/2020</a:t>
            </a:fld>
            <a:endParaRPr lang="en-US"/>
          </a:p>
        </p:txBody>
      </p:sp>
      <p:sp>
        <p:nvSpPr>
          <p:cNvPr id="9" name="Slide Number Placeholder 8"/>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fld id="{877F3FB8-80DF-4126-9D33-5B49A4B11CB1}" type="slidenum">
              <a:rPr lang="en-US" smtClean="0"/>
              <a:pPr/>
              <a:t>‹#›</a:t>
            </a:fld>
            <a:endParaRPr lang="en-US"/>
          </a:p>
        </p:txBody>
      </p:sp>
      <p:sp>
        <p:nvSpPr>
          <p:cNvPr id="10" name="Footer Placeholder 9"/>
          <p:cNvSpPr>
            <a:spLocks noGrp="1"/>
          </p:cNvSpPr>
          <p:nvPr>
            <p:ph type="ftr" sz="quarter" idx="12"/>
          </p:nvPr>
        </p:nvSpPr>
        <p:spPr>
          <a:xfrm>
            <a:off x="2133600" y="6513670"/>
            <a:ext cx="5209952" cy="274320"/>
          </a:xfrm>
        </p:spPr>
        <p:txBody>
          <a:bodyPr vert="horz" rtlCol="0"/>
          <a:lstStyle>
            <a:extLst/>
          </a:lstStyle>
          <a:p>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A59CA8B-71DB-454F-B648-DFF48C68FD6D}" type="datetimeFigureOut">
              <a:rPr lang="en-US" smtClean="0"/>
              <a:pPr/>
              <a:t>6/27/2020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11521440" y="6514568"/>
            <a:ext cx="619051" cy="274320"/>
          </a:xfrm>
        </p:spPr>
        <p:txBody>
          <a:bodyPr/>
          <a:lstStyle>
            <a:extLst/>
          </a:lstStyle>
          <a:p>
            <a:fld id="{877F3FB8-80DF-4126-9D33-5B49A4B11CB1}" type="slidenum">
              <a:rPr lang="en-US" smtClean="0"/>
              <a:pPr/>
              <a:t>‹#›</a:t>
            </a:fld>
            <a:endParaRPr lang="en-US"/>
          </a:p>
        </p:txBody>
      </p:sp>
      <p:sp>
        <p:nvSpPr>
          <p:cNvPr id="10" name="Rectangle 9"/>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22325"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6400800"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609600" y="251948"/>
            <a:ext cx="109728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A59CA8B-71DB-454F-B648-DFF48C68FD6D}" type="datetimeFigureOut">
              <a:rPr lang="en-US" smtClean="0"/>
              <a:pPr/>
              <a:t>6/27/2020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11521440" y="6514568"/>
            <a:ext cx="619051" cy="274320"/>
          </a:xfrm>
        </p:spPr>
        <p:txBody>
          <a:bodyPr/>
          <a:lstStyle>
            <a:extLst/>
          </a:lstStyle>
          <a:p>
            <a:fld id="{877F3FB8-80DF-4126-9D33-5B49A4B11CB1}"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53218"/>
            <a:ext cx="109728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A59CA8B-71DB-454F-B648-DFF48C68FD6D}" type="datetimeFigureOut">
              <a:rPr lang="en-US" smtClean="0"/>
              <a:pPr/>
              <a:t>6/27/2020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77F3FB8-80DF-4126-9D33-5B49A4B11CB1}" type="slidenum">
              <a:rPr lang="en-US" smtClean="0"/>
              <a:pPr/>
              <a:t>‹#›</a:t>
            </a:fld>
            <a:endParaRPr lang="en-US"/>
          </a:p>
        </p:txBody>
      </p:sp>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A59CA8B-71DB-454F-B648-DFF48C68FD6D}" type="datetimeFigureOut">
              <a:rPr lang="en-US" smtClean="0"/>
              <a:pPr/>
              <a:t>6/27/2020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77F3FB8-80DF-4126-9D33-5B49A4B11CB1}"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743403" y="105765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617515" y="304800"/>
            <a:ext cx="524256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17515" y="1107560"/>
            <a:ext cx="524256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04800" y="2209800"/>
            <a:ext cx="11555275"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7416800" y="6513670"/>
            <a:ext cx="4003040" cy="274320"/>
          </a:xfrm>
        </p:spPr>
        <p:txBody>
          <a:bodyPr vert="horz" rtlCol="0"/>
          <a:lstStyle>
            <a:extLst/>
          </a:lstStyle>
          <a:p>
            <a:fld id="{CA59CA8B-71DB-454F-B648-DFF48C68FD6D}" type="datetimeFigureOut">
              <a:rPr lang="en-US" smtClean="0"/>
              <a:pPr/>
              <a:t>6/27/2020</a:t>
            </a:fld>
            <a:endParaRPr lang="en-US"/>
          </a:p>
        </p:txBody>
      </p:sp>
      <p:sp>
        <p:nvSpPr>
          <p:cNvPr id="10" name="Slide Number Placeholder 9"/>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fld id="{877F3FB8-80DF-4126-9D33-5B49A4B11CB1}" type="slidenum">
              <a:rPr lang="en-US" smtClean="0"/>
              <a:pPr/>
              <a:t>‹#›</a:t>
            </a:fld>
            <a:endParaRPr lang="en-US"/>
          </a:p>
        </p:txBody>
      </p:sp>
      <p:sp>
        <p:nvSpPr>
          <p:cNvPr id="11" name="Footer Placeholder 10"/>
          <p:cNvSpPr>
            <a:spLocks noGrp="1"/>
          </p:cNvSpPr>
          <p:nvPr>
            <p:ph type="ftr" sz="quarter" idx="12"/>
          </p:nvPr>
        </p:nvSpPr>
        <p:spPr>
          <a:xfrm>
            <a:off x="2133600" y="6513670"/>
            <a:ext cx="5209952" cy="274320"/>
          </a:xfrm>
        </p:spPr>
        <p:txBody>
          <a:bodyPr vert="horz" rtlCol="0"/>
          <a:lstStyle>
            <a:extLst/>
          </a:lstStyle>
          <a:p>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53924" y="4724400"/>
            <a:ext cx="73152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4053924" y="5388937"/>
            <a:ext cx="73152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406400" y="249864"/>
            <a:ext cx="113792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7416800" y="6509004"/>
            <a:ext cx="4003040" cy="274320"/>
          </a:xfrm>
        </p:spPr>
        <p:txBody>
          <a:bodyPr vert="horz" rtlCol="0"/>
          <a:lstStyle>
            <a:extLst/>
          </a:lstStyle>
          <a:p>
            <a:fld id="{CA59CA8B-71DB-454F-B648-DFF48C68FD6D}" type="datetimeFigureOut">
              <a:rPr lang="en-US" smtClean="0"/>
              <a:pPr/>
              <a:t>6/27/2020</a:t>
            </a:fld>
            <a:endParaRPr lang="en-US"/>
          </a:p>
        </p:txBody>
      </p:sp>
      <p:sp>
        <p:nvSpPr>
          <p:cNvPr id="9" name="Slide Number Placeholder 8"/>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fld id="{877F3FB8-80DF-4126-9D33-5B49A4B11CB1}" type="slidenum">
              <a:rPr lang="en-US" smtClean="0"/>
              <a:pPr/>
              <a:t>‹#›</a:t>
            </a:fld>
            <a:endParaRPr lang="en-US"/>
          </a:p>
        </p:txBody>
      </p:sp>
      <p:sp>
        <p:nvSpPr>
          <p:cNvPr id="10" name="Footer Placeholder 9"/>
          <p:cNvSpPr>
            <a:spLocks noGrp="1"/>
          </p:cNvSpPr>
          <p:nvPr>
            <p:ph type="ftr" sz="quarter" idx="12"/>
          </p:nvPr>
        </p:nvSpPr>
        <p:spPr>
          <a:xfrm>
            <a:off x="2133600" y="6509004"/>
            <a:ext cx="5209952" cy="274320"/>
          </a:xfrm>
        </p:spPr>
        <p:txBody>
          <a:bodyPr vert="horz" rtlCol="0"/>
          <a:lstStyle>
            <a:extLst/>
          </a:lstStyle>
          <a:p>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ound Diagonal Corner Rectangle 6"/>
          <p:cNvSpPr/>
          <p:nvPr/>
        </p:nvSpPr>
        <p:spPr>
          <a:xfrm>
            <a:off x="219456" y="147085"/>
            <a:ext cx="11747795"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727200" y="6400800"/>
            <a:ext cx="5616352"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pPr algn="l" eaLnBrk="1" latinLnBrk="0" hangingPunct="1"/>
            <a:endParaRPr kumimoji="0" lang="en-US" dirty="0">
              <a:solidFill>
                <a:schemeClr val="tx2">
                  <a:shade val="90000"/>
                </a:schemeClr>
              </a:solidFill>
            </a:endParaRPr>
          </a:p>
        </p:txBody>
      </p:sp>
      <p:sp>
        <p:nvSpPr>
          <p:cNvPr id="14" name="Date Placeholder 13"/>
          <p:cNvSpPr>
            <a:spLocks noGrp="1"/>
          </p:cNvSpPr>
          <p:nvPr>
            <p:ph type="dt" sz="half" idx="2"/>
          </p:nvPr>
        </p:nvSpPr>
        <p:spPr>
          <a:xfrm>
            <a:off x="7416800" y="6400800"/>
            <a:ext cx="400304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7C9B81F-C347-4BEF-BFDF-29C42F48304A}" type="datetimeFigureOut">
              <a:rPr lang="en-US" smtClean="0"/>
              <a:pPr/>
              <a:t>6/27/2020</a:t>
            </a:fld>
            <a:endParaRPr lang="en-US" dirty="0">
              <a:solidFill>
                <a:schemeClr val="tx2">
                  <a:shade val="90000"/>
                </a:schemeClr>
              </a:solidFill>
            </a:endParaRPr>
          </a:p>
        </p:txBody>
      </p:sp>
      <p:sp>
        <p:nvSpPr>
          <p:cNvPr id="23" name="Slide Number Placeholder 22"/>
          <p:cNvSpPr>
            <a:spLocks noGrp="1"/>
          </p:cNvSpPr>
          <p:nvPr>
            <p:ph type="sldNum" sz="quarter" idx="4"/>
          </p:nvPr>
        </p:nvSpPr>
        <p:spPr>
          <a:xfrm>
            <a:off x="11518603" y="6514568"/>
            <a:ext cx="619051"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42AED99-7FB4-404E-8A97-64753DCE42EC}" type="slidenum">
              <a:rPr kumimoji="0" lang="en-US" smtClean="0"/>
              <a:pPr/>
              <a:t>‹#›</a:t>
            </a:fld>
            <a:endParaRPr kumimoji="0" lang="en-US" dirty="0">
              <a:solidFill>
                <a:schemeClr val="tx2">
                  <a:shade val="90000"/>
                </a:schemeClr>
              </a:solidFill>
            </a:endParaRPr>
          </a:p>
        </p:txBody>
      </p:sp>
      <p:sp>
        <p:nvSpPr>
          <p:cNvPr id="22" name="Title Placeholder 21"/>
          <p:cNvSpPr>
            <a:spLocks noGrp="1"/>
          </p:cNvSpPr>
          <p:nvPr>
            <p:ph type="title"/>
          </p:nvPr>
        </p:nvSpPr>
        <p:spPr>
          <a:xfrm>
            <a:off x="609600" y="253536"/>
            <a:ext cx="109728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46237"/>
            <a:ext cx="109728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sldNum="0"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2"/>
          <p:cNvSpPr/>
          <p:nvPr/>
        </p:nvSpPr>
        <p:spPr>
          <a:xfrm>
            <a:off x="2437201" y="2236050"/>
            <a:ext cx="10445830" cy="2385900"/>
          </a:xfrm>
          <a:prstGeom prst="rect">
            <a:avLst/>
          </a:prstGeom>
          <a:noFill/>
          <a:ln>
            <a:noFill/>
          </a:ln>
        </p:spPr>
        <p:txBody>
          <a:bodyPr spcFirstLastPara="1" wrap="square" lIns="0" tIns="0" rIns="0" bIns="0" anchor="t" anchorCtr="0">
            <a:noAutofit/>
          </a:bodyPr>
          <a:lstStyle/>
          <a:p>
            <a:pPr algn="ctr"/>
            <a:endParaRPr sz="2000" b="1" i="0" u="none" strike="noStrike" cap="none" dirty="0">
              <a:solidFill>
                <a:schemeClr val="bg1">
                  <a:lumMod val="95000"/>
                </a:schemeClr>
              </a:solidFill>
              <a:latin typeface="Baskerville Old Face" panose="02020602080505020303" pitchFamily="18" charset="0"/>
              <a:sym typeface="Arial"/>
            </a:endParaRPr>
          </a:p>
        </p:txBody>
      </p:sp>
      <p:grpSp>
        <p:nvGrpSpPr>
          <p:cNvPr id="210" name="Google Shape;210;p42"/>
          <p:cNvGrpSpPr/>
          <p:nvPr/>
        </p:nvGrpSpPr>
        <p:grpSpPr>
          <a:xfrm>
            <a:off x="2144160" y="2049120"/>
            <a:ext cx="1237680" cy="2759040"/>
            <a:chOff x="2144160" y="2049120"/>
            <a:chExt cx="1237680" cy="2759040"/>
          </a:xfrm>
        </p:grpSpPr>
        <p:grpSp>
          <p:nvGrpSpPr>
            <p:cNvPr id="211" name="Google Shape;211;p42"/>
            <p:cNvGrpSpPr/>
            <p:nvPr/>
          </p:nvGrpSpPr>
          <p:grpSpPr>
            <a:xfrm>
              <a:off x="2144160" y="3570480"/>
              <a:ext cx="1237680" cy="1237680"/>
              <a:chOff x="2144160" y="3570480"/>
              <a:chExt cx="1237680" cy="1237680"/>
            </a:xfrm>
          </p:grpSpPr>
          <p:sp>
            <p:nvSpPr>
              <p:cNvPr id="212" name="Google Shape;212;p42"/>
              <p:cNvSpPr/>
              <p:nvPr/>
            </p:nvSpPr>
            <p:spPr>
              <a:xfrm>
                <a:off x="2144160" y="3570480"/>
                <a:ext cx="1237680" cy="1237680"/>
              </a:xfrm>
              <a:prstGeom prst="rect">
                <a:avLst/>
              </a:prstGeom>
              <a:noFill/>
              <a:ln w="284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42"/>
              <p:cNvSpPr/>
              <p:nvPr/>
            </p:nvSpPr>
            <p:spPr>
              <a:xfrm>
                <a:off x="2437200" y="3853440"/>
                <a:ext cx="651600" cy="671760"/>
              </a:xfrm>
              <a:custGeom>
                <a:avLst/>
                <a:gdLst/>
                <a:ahLst/>
                <a:cxnLst/>
                <a:rect l="l" t="t" r="r" b="b"/>
                <a:pathLst>
                  <a:path w="96" h="96" extrusionOk="0">
                    <a:moveTo>
                      <a:pt x="88" y="50"/>
                    </a:moveTo>
                    <a:cubicBezTo>
                      <a:pt x="85" y="50"/>
                      <a:pt x="83" y="51"/>
                      <a:pt x="81" y="54"/>
                    </a:cubicBezTo>
                    <a:cubicBezTo>
                      <a:pt x="71" y="49"/>
                      <a:pt x="71" y="49"/>
                      <a:pt x="71" y="49"/>
                    </a:cubicBezTo>
                    <a:cubicBezTo>
                      <a:pt x="71" y="47"/>
                      <a:pt x="72" y="45"/>
                      <a:pt x="72" y="42"/>
                    </a:cubicBezTo>
                    <a:cubicBezTo>
                      <a:pt x="72" y="38"/>
                      <a:pt x="71" y="34"/>
                      <a:pt x="68" y="31"/>
                    </a:cubicBezTo>
                    <a:cubicBezTo>
                      <a:pt x="84" y="15"/>
                      <a:pt x="84" y="15"/>
                      <a:pt x="84" y="15"/>
                    </a:cubicBezTo>
                    <a:cubicBezTo>
                      <a:pt x="85" y="16"/>
                      <a:pt x="87" y="16"/>
                      <a:pt x="88" y="16"/>
                    </a:cubicBezTo>
                    <a:cubicBezTo>
                      <a:pt x="92" y="16"/>
                      <a:pt x="96" y="12"/>
                      <a:pt x="96" y="8"/>
                    </a:cubicBezTo>
                    <a:cubicBezTo>
                      <a:pt x="96" y="4"/>
                      <a:pt x="92" y="0"/>
                      <a:pt x="88" y="0"/>
                    </a:cubicBezTo>
                    <a:cubicBezTo>
                      <a:pt x="84" y="0"/>
                      <a:pt x="80" y="4"/>
                      <a:pt x="80" y="8"/>
                    </a:cubicBezTo>
                    <a:cubicBezTo>
                      <a:pt x="80" y="9"/>
                      <a:pt x="80" y="11"/>
                      <a:pt x="81" y="12"/>
                    </a:cubicBezTo>
                    <a:cubicBezTo>
                      <a:pt x="65" y="28"/>
                      <a:pt x="65" y="28"/>
                      <a:pt x="65" y="28"/>
                    </a:cubicBezTo>
                    <a:cubicBezTo>
                      <a:pt x="62" y="25"/>
                      <a:pt x="58" y="24"/>
                      <a:pt x="54" y="24"/>
                    </a:cubicBezTo>
                    <a:cubicBezTo>
                      <a:pt x="47" y="24"/>
                      <a:pt x="41" y="28"/>
                      <a:pt x="38" y="33"/>
                    </a:cubicBezTo>
                    <a:cubicBezTo>
                      <a:pt x="16" y="23"/>
                      <a:pt x="16" y="23"/>
                      <a:pt x="16" y="23"/>
                    </a:cubicBezTo>
                    <a:cubicBezTo>
                      <a:pt x="16" y="23"/>
                      <a:pt x="16" y="23"/>
                      <a:pt x="16" y="22"/>
                    </a:cubicBezTo>
                    <a:cubicBezTo>
                      <a:pt x="16" y="18"/>
                      <a:pt x="12" y="14"/>
                      <a:pt x="8" y="14"/>
                    </a:cubicBezTo>
                    <a:cubicBezTo>
                      <a:pt x="4" y="14"/>
                      <a:pt x="0" y="18"/>
                      <a:pt x="0" y="22"/>
                    </a:cubicBezTo>
                    <a:cubicBezTo>
                      <a:pt x="0" y="26"/>
                      <a:pt x="4" y="30"/>
                      <a:pt x="8" y="30"/>
                    </a:cubicBezTo>
                    <a:cubicBezTo>
                      <a:pt x="10" y="30"/>
                      <a:pt x="13" y="29"/>
                      <a:pt x="14" y="27"/>
                    </a:cubicBezTo>
                    <a:cubicBezTo>
                      <a:pt x="37" y="37"/>
                      <a:pt x="37" y="37"/>
                      <a:pt x="37" y="37"/>
                    </a:cubicBezTo>
                    <a:cubicBezTo>
                      <a:pt x="36" y="38"/>
                      <a:pt x="36" y="40"/>
                      <a:pt x="36" y="42"/>
                    </a:cubicBezTo>
                    <a:cubicBezTo>
                      <a:pt x="36" y="46"/>
                      <a:pt x="37" y="50"/>
                      <a:pt x="40" y="53"/>
                    </a:cubicBezTo>
                    <a:cubicBezTo>
                      <a:pt x="12" y="81"/>
                      <a:pt x="12" y="81"/>
                      <a:pt x="12" y="81"/>
                    </a:cubicBezTo>
                    <a:cubicBezTo>
                      <a:pt x="11" y="80"/>
                      <a:pt x="9" y="80"/>
                      <a:pt x="8" y="80"/>
                    </a:cubicBezTo>
                    <a:cubicBezTo>
                      <a:pt x="4" y="80"/>
                      <a:pt x="0" y="84"/>
                      <a:pt x="0" y="88"/>
                    </a:cubicBezTo>
                    <a:cubicBezTo>
                      <a:pt x="0" y="92"/>
                      <a:pt x="4" y="96"/>
                      <a:pt x="8" y="96"/>
                    </a:cubicBezTo>
                    <a:cubicBezTo>
                      <a:pt x="12" y="96"/>
                      <a:pt x="16" y="92"/>
                      <a:pt x="16" y="88"/>
                    </a:cubicBezTo>
                    <a:cubicBezTo>
                      <a:pt x="16" y="87"/>
                      <a:pt x="16" y="85"/>
                      <a:pt x="15" y="84"/>
                    </a:cubicBezTo>
                    <a:cubicBezTo>
                      <a:pt x="43" y="56"/>
                      <a:pt x="43" y="56"/>
                      <a:pt x="43" y="56"/>
                    </a:cubicBezTo>
                    <a:cubicBezTo>
                      <a:pt x="45" y="58"/>
                      <a:pt x="49" y="59"/>
                      <a:pt x="52" y="60"/>
                    </a:cubicBezTo>
                    <a:cubicBezTo>
                      <a:pt x="52" y="80"/>
                      <a:pt x="52" y="80"/>
                      <a:pt x="52" y="80"/>
                    </a:cubicBezTo>
                    <a:cubicBezTo>
                      <a:pt x="49" y="81"/>
                      <a:pt x="46" y="84"/>
                      <a:pt x="46" y="88"/>
                    </a:cubicBezTo>
                    <a:cubicBezTo>
                      <a:pt x="46" y="92"/>
                      <a:pt x="50" y="96"/>
                      <a:pt x="54" y="96"/>
                    </a:cubicBezTo>
                    <a:cubicBezTo>
                      <a:pt x="58" y="96"/>
                      <a:pt x="62" y="92"/>
                      <a:pt x="62" y="88"/>
                    </a:cubicBezTo>
                    <a:cubicBezTo>
                      <a:pt x="62" y="84"/>
                      <a:pt x="59" y="81"/>
                      <a:pt x="56" y="80"/>
                    </a:cubicBezTo>
                    <a:cubicBezTo>
                      <a:pt x="56" y="60"/>
                      <a:pt x="56" y="60"/>
                      <a:pt x="56" y="60"/>
                    </a:cubicBezTo>
                    <a:cubicBezTo>
                      <a:pt x="61" y="59"/>
                      <a:pt x="66" y="57"/>
                      <a:pt x="69" y="53"/>
                    </a:cubicBezTo>
                    <a:cubicBezTo>
                      <a:pt x="80" y="57"/>
                      <a:pt x="80" y="57"/>
                      <a:pt x="80" y="57"/>
                    </a:cubicBezTo>
                    <a:cubicBezTo>
                      <a:pt x="80" y="58"/>
                      <a:pt x="80" y="58"/>
                      <a:pt x="80" y="58"/>
                    </a:cubicBezTo>
                    <a:cubicBezTo>
                      <a:pt x="80" y="62"/>
                      <a:pt x="84" y="66"/>
                      <a:pt x="88" y="66"/>
                    </a:cubicBezTo>
                    <a:cubicBezTo>
                      <a:pt x="92" y="66"/>
                      <a:pt x="96" y="62"/>
                      <a:pt x="96" y="58"/>
                    </a:cubicBezTo>
                    <a:cubicBezTo>
                      <a:pt x="96" y="54"/>
                      <a:pt x="92" y="50"/>
                      <a:pt x="88" y="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4" name="Google Shape;214;p42"/>
            <p:cNvGrpSpPr/>
            <p:nvPr/>
          </p:nvGrpSpPr>
          <p:grpSpPr>
            <a:xfrm>
              <a:off x="2144160" y="2049120"/>
              <a:ext cx="1237680" cy="1237680"/>
              <a:chOff x="2144160" y="2049120"/>
              <a:chExt cx="1237680" cy="1237680"/>
            </a:xfrm>
          </p:grpSpPr>
          <p:sp>
            <p:nvSpPr>
              <p:cNvPr id="215" name="Google Shape;215;p42"/>
              <p:cNvSpPr/>
              <p:nvPr/>
            </p:nvSpPr>
            <p:spPr>
              <a:xfrm>
                <a:off x="2144160" y="2049120"/>
                <a:ext cx="1237680" cy="1237680"/>
              </a:xfrm>
              <a:prstGeom prst="rect">
                <a:avLst/>
              </a:prstGeom>
              <a:noFill/>
              <a:ln w="284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42"/>
              <p:cNvSpPr/>
              <p:nvPr/>
            </p:nvSpPr>
            <p:spPr>
              <a:xfrm>
                <a:off x="2437200" y="2332080"/>
                <a:ext cx="651600" cy="671760"/>
              </a:xfrm>
              <a:custGeom>
                <a:avLst/>
                <a:gdLst/>
                <a:ahLst/>
                <a:cxnLst/>
                <a:rect l="l" t="t" r="r" b="b"/>
                <a:pathLst>
                  <a:path w="96" h="96" extrusionOk="0">
                    <a:moveTo>
                      <a:pt x="86" y="72"/>
                    </a:moveTo>
                    <a:cubicBezTo>
                      <a:pt x="85" y="59"/>
                      <a:pt x="74" y="48"/>
                      <a:pt x="60" y="48"/>
                    </a:cubicBezTo>
                    <a:cubicBezTo>
                      <a:pt x="50" y="48"/>
                      <a:pt x="50" y="48"/>
                      <a:pt x="50" y="48"/>
                    </a:cubicBezTo>
                    <a:cubicBezTo>
                      <a:pt x="50" y="24"/>
                      <a:pt x="50" y="24"/>
                      <a:pt x="50" y="24"/>
                    </a:cubicBezTo>
                    <a:cubicBezTo>
                      <a:pt x="56" y="23"/>
                      <a:pt x="60" y="18"/>
                      <a:pt x="60" y="12"/>
                    </a:cubicBezTo>
                    <a:cubicBezTo>
                      <a:pt x="60" y="5"/>
                      <a:pt x="55" y="0"/>
                      <a:pt x="48" y="0"/>
                    </a:cubicBezTo>
                    <a:cubicBezTo>
                      <a:pt x="41" y="0"/>
                      <a:pt x="36" y="5"/>
                      <a:pt x="36" y="12"/>
                    </a:cubicBezTo>
                    <a:cubicBezTo>
                      <a:pt x="36" y="18"/>
                      <a:pt x="40" y="23"/>
                      <a:pt x="46" y="24"/>
                    </a:cubicBezTo>
                    <a:cubicBezTo>
                      <a:pt x="46" y="48"/>
                      <a:pt x="46" y="48"/>
                      <a:pt x="46" y="48"/>
                    </a:cubicBezTo>
                    <a:cubicBezTo>
                      <a:pt x="36" y="48"/>
                      <a:pt x="36" y="48"/>
                      <a:pt x="36" y="48"/>
                    </a:cubicBezTo>
                    <a:cubicBezTo>
                      <a:pt x="22" y="48"/>
                      <a:pt x="11" y="59"/>
                      <a:pt x="10" y="72"/>
                    </a:cubicBezTo>
                    <a:cubicBezTo>
                      <a:pt x="4" y="73"/>
                      <a:pt x="0" y="78"/>
                      <a:pt x="0" y="84"/>
                    </a:cubicBezTo>
                    <a:cubicBezTo>
                      <a:pt x="0" y="91"/>
                      <a:pt x="5" y="96"/>
                      <a:pt x="12" y="96"/>
                    </a:cubicBezTo>
                    <a:cubicBezTo>
                      <a:pt x="19" y="96"/>
                      <a:pt x="24" y="91"/>
                      <a:pt x="24" y="84"/>
                    </a:cubicBezTo>
                    <a:cubicBezTo>
                      <a:pt x="24" y="78"/>
                      <a:pt x="20" y="73"/>
                      <a:pt x="14" y="72"/>
                    </a:cubicBezTo>
                    <a:cubicBezTo>
                      <a:pt x="15" y="61"/>
                      <a:pt x="24" y="52"/>
                      <a:pt x="36" y="52"/>
                    </a:cubicBezTo>
                    <a:cubicBezTo>
                      <a:pt x="46" y="52"/>
                      <a:pt x="46" y="52"/>
                      <a:pt x="46" y="52"/>
                    </a:cubicBezTo>
                    <a:cubicBezTo>
                      <a:pt x="46" y="72"/>
                      <a:pt x="46" y="72"/>
                      <a:pt x="46" y="72"/>
                    </a:cubicBezTo>
                    <a:cubicBezTo>
                      <a:pt x="40" y="73"/>
                      <a:pt x="36" y="78"/>
                      <a:pt x="36" y="84"/>
                    </a:cubicBezTo>
                    <a:cubicBezTo>
                      <a:pt x="36" y="91"/>
                      <a:pt x="41" y="96"/>
                      <a:pt x="48" y="96"/>
                    </a:cubicBezTo>
                    <a:cubicBezTo>
                      <a:pt x="55" y="96"/>
                      <a:pt x="60" y="91"/>
                      <a:pt x="60" y="84"/>
                    </a:cubicBezTo>
                    <a:cubicBezTo>
                      <a:pt x="60" y="78"/>
                      <a:pt x="56" y="73"/>
                      <a:pt x="50" y="72"/>
                    </a:cubicBezTo>
                    <a:cubicBezTo>
                      <a:pt x="50" y="52"/>
                      <a:pt x="50" y="52"/>
                      <a:pt x="50" y="52"/>
                    </a:cubicBezTo>
                    <a:cubicBezTo>
                      <a:pt x="60" y="52"/>
                      <a:pt x="60" y="52"/>
                      <a:pt x="60" y="52"/>
                    </a:cubicBezTo>
                    <a:cubicBezTo>
                      <a:pt x="72" y="52"/>
                      <a:pt x="81" y="61"/>
                      <a:pt x="82" y="72"/>
                    </a:cubicBezTo>
                    <a:cubicBezTo>
                      <a:pt x="76" y="73"/>
                      <a:pt x="72" y="78"/>
                      <a:pt x="72" y="84"/>
                    </a:cubicBezTo>
                    <a:cubicBezTo>
                      <a:pt x="72" y="91"/>
                      <a:pt x="77" y="96"/>
                      <a:pt x="84" y="96"/>
                    </a:cubicBezTo>
                    <a:cubicBezTo>
                      <a:pt x="91" y="96"/>
                      <a:pt x="96" y="91"/>
                      <a:pt x="96" y="84"/>
                    </a:cubicBezTo>
                    <a:cubicBezTo>
                      <a:pt x="96" y="78"/>
                      <a:pt x="92" y="73"/>
                      <a:pt x="86" y="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cxnSp>
        <p:nvCxnSpPr>
          <p:cNvPr id="217" name="Google Shape;217;p42"/>
          <p:cNvCxnSpPr/>
          <p:nvPr/>
        </p:nvCxnSpPr>
        <p:spPr>
          <a:xfrm>
            <a:off x="0" y="3429000"/>
            <a:ext cx="1789200" cy="360"/>
          </a:xfrm>
          <a:prstGeom prst="straightConnector1">
            <a:avLst/>
          </a:prstGeom>
          <a:noFill/>
          <a:ln w="9525" cap="flat" cmpd="sng">
            <a:solidFill>
              <a:schemeClr val="lt1"/>
            </a:solidFill>
            <a:prstDash val="solid"/>
            <a:round/>
            <a:headEnd type="none" w="sm" len="sm"/>
            <a:tailEnd type="oval" w="med" len="med"/>
          </a:ln>
        </p:spPr>
      </p:cxnSp>
      <p:cxnSp>
        <p:nvCxnSpPr>
          <p:cNvPr id="218" name="Google Shape;218;p42"/>
          <p:cNvCxnSpPr/>
          <p:nvPr/>
        </p:nvCxnSpPr>
        <p:spPr>
          <a:xfrm>
            <a:off x="2772360" y="0"/>
            <a:ext cx="360" cy="1789200"/>
          </a:xfrm>
          <a:prstGeom prst="straightConnector1">
            <a:avLst/>
          </a:prstGeom>
          <a:noFill/>
          <a:ln w="9525" cap="flat" cmpd="sng">
            <a:solidFill>
              <a:schemeClr val="lt1"/>
            </a:solidFill>
            <a:prstDash val="solid"/>
            <a:round/>
            <a:headEnd type="none" w="sm" len="sm"/>
            <a:tailEnd type="oval" w="med" len="med"/>
          </a:ln>
        </p:spPr>
      </p:cxnSp>
      <p:cxnSp>
        <p:nvCxnSpPr>
          <p:cNvPr id="219" name="Google Shape;219;p42"/>
          <p:cNvCxnSpPr/>
          <p:nvPr/>
        </p:nvCxnSpPr>
        <p:spPr>
          <a:xfrm rot="10800000" flipH="1">
            <a:off x="2772360" y="5068440"/>
            <a:ext cx="360" cy="1789560"/>
          </a:xfrm>
          <a:prstGeom prst="straightConnector1">
            <a:avLst/>
          </a:prstGeom>
          <a:noFill/>
          <a:ln w="9525" cap="flat" cmpd="sng">
            <a:solidFill>
              <a:schemeClr val="lt1"/>
            </a:solidFill>
            <a:prstDash val="solid"/>
            <a:round/>
            <a:headEnd type="none" w="sm" len="sm"/>
            <a:tailEnd type="oval" w="med" len="med"/>
          </a:ln>
        </p:spPr>
      </p:cxnSp>
      <p:pic>
        <p:nvPicPr>
          <p:cNvPr id="220" name="Google Shape;220;p42"/>
          <p:cNvPicPr preferRelativeResize="0"/>
          <p:nvPr/>
        </p:nvPicPr>
        <p:blipFill rotWithShape="1">
          <a:blip r:embed="rId3">
            <a:alphaModFix/>
          </a:blip>
          <a:srcRect/>
          <a:stretch/>
        </p:blipFill>
        <p:spPr>
          <a:xfrm>
            <a:off x="2239200" y="2116080"/>
            <a:ext cx="1047240" cy="1131120"/>
          </a:xfrm>
          <a:prstGeom prst="rect">
            <a:avLst/>
          </a:prstGeom>
          <a:noFill/>
          <a:ln w="63350" cap="flat"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221" name="Google Shape;221;p42"/>
          <p:cNvSpPr/>
          <p:nvPr/>
        </p:nvSpPr>
        <p:spPr>
          <a:xfrm>
            <a:off x="6779907" y="4379784"/>
            <a:ext cx="6933000" cy="2223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dirty="0">
              <a:solidFill>
                <a:srgbClr val="FFFFFF"/>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2800" dirty="0">
              <a:solidFill>
                <a:srgbClr val="FFFFFF"/>
              </a:solidFill>
              <a:latin typeface="Open Sans"/>
              <a:ea typeface="Open Sans"/>
              <a:cs typeface="Open Sans"/>
              <a:sym typeface="Open Sans"/>
            </a:endParaRPr>
          </a:p>
        </p:txBody>
      </p:sp>
      <p:sp>
        <p:nvSpPr>
          <p:cNvPr id="15" name="Rectangle 14"/>
          <p:cNvSpPr/>
          <p:nvPr/>
        </p:nvSpPr>
        <p:spPr>
          <a:xfrm>
            <a:off x="3389169" y="1927274"/>
            <a:ext cx="7133465" cy="307777"/>
          </a:xfrm>
          <a:prstGeom prst="rect">
            <a:avLst/>
          </a:prstGeom>
        </p:spPr>
        <p:txBody>
          <a:bodyPr wrap="square">
            <a:spAutoFit/>
          </a:bodyPr>
          <a:lstStyle/>
          <a:p>
            <a:pPr algn="ctr"/>
            <a:r>
              <a:rPr lang="en-US" b="1" dirty="0" smtClean="0">
                <a:solidFill>
                  <a:srgbClr val="FFFFFF"/>
                </a:solidFill>
                <a:latin typeface="Open Sans"/>
                <a:ea typeface="Open Sans"/>
                <a:cs typeface="Open Sans"/>
                <a:sym typeface="Open Sans"/>
              </a:rPr>
              <a:t>Transparent and Immutable Taxing System </a:t>
            </a:r>
            <a:r>
              <a:rPr lang="en-US" sz="1200" b="1" dirty="0" smtClean="0">
                <a:solidFill>
                  <a:srgbClr val="FFFFFF"/>
                </a:solidFill>
                <a:latin typeface="Open Sans"/>
                <a:ea typeface="Open Sans"/>
                <a:cs typeface="Open Sans"/>
                <a:sym typeface="Open Sans"/>
              </a:rPr>
              <a:t>Using Blockchain</a:t>
            </a:r>
            <a:endParaRPr lang="en-US" b="1" dirty="0">
              <a:solidFill>
                <a:schemeClr val="bg1">
                  <a:lumMod val="95000"/>
                </a:schemeClr>
              </a:solidFill>
              <a:latin typeface="Baskerville Old Face" panose="020206020805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32F789AA-69DA-40BE-AEF8-9E5EA026C65A}"/>
              </a:ext>
            </a:extLst>
          </p:cNvPr>
          <p:cNvSpPr>
            <a:spLocks noGrp="1"/>
          </p:cNvSpPr>
          <p:nvPr>
            <p:ph type="title"/>
          </p:nvPr>
        </p:nvSpPr>
        <p:spPr>
          <a:xfrm>
            <a:off x="1102819" y="67203"/>
            <a:ext cx="10881363" cy="1103048"/>
          </a:xfrm>
          <a:solidFill>
            <a:srgbClr val="C00000"/>
          </a:solidFill>
          <a:ln>
            <a:solidFill>
              <a:srgbClr val="C00000"/>
            </a:solidFill>
          </a:ln>
        </p:spPr>
        <p:style>
          <a:lnRef idx="0">
            <a:schemeClr val="accent4"/>
          </a:lnRef>
          <a:fillRef idx="3">
            <a:schemeClr val="accent4"/>
          </a:fillRef>
          <a:effectRef idx="3">
            <a:schemeClr val="accent4"/>
          </a:effectRef>
          <a:fontRef idx="minor">
            <a:schemeClr val="lt1"/>
          </a:fontRef>
        </p:style>
        <p:txBody>
          <a:bodyPr>
            <a:noAutofit/>
          </a:bodyPr>
          <a:lstStyle/>
          <a:p>
            <a:pPr algn="ctr"/>
            <a:r>
              <a:rPr lang="en-IN" sz="3400" dirty="0">
                <a:ln w="18415" cmpd="sng">
                  <a:solidFill>
                    <a:srgbClr val="FFFFFF"/>
                  </a:solidFill>
                  <a:prstDash val="solid"/>
                </a:ln>
                <a:solidFill>
                  <a:srgbClr val="FFFFFF"/>
                </a:solidFill>
                <a:effectLst>
                  <a:outerShdw blurRad="63500" dir="3600000" algn="tl" rotWithShape="0">
                    <a:srgbClr val="000000">
                      <a:alpha val="70000"/>
                    </a:srgbClr>
                  </a:outerShdw>
                </a:effectLst>
              </a:rPr>
              <a:t>Problems with Current </a:t>
            </a:r>
            <a:r>
              <a:rPr lang="en-IN" sz="3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Tax System</a:t>
            </a:r>
            <a:endParaRPr lang="en-IN" sz="3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Date Placeholder 3">
            <a:extLst>
              <a:ext uri="{FF2B5EF4-FFF2-40B4-BE49-F238E27FC236}">
                <a16:creationId xmlns="" xmlns:a16="http://schemas.microsoft.com/office/drawing/2014/main" id="{B107B36B-8F4C-486F-AC84-C8A0311186E1}"/>
              </a:ext>
            </a:extLst>
          </p:cNvPr>
          <p:cNvSpPr>
            <a:spLocks noGrp="1"/>
          </p:cNvSpPr>
          <p:nvPr>
            <p:ph type="dt" sz="half" idx="10"/>
          </p:nvPr>
        </p:nvSpPr>
        <p:spPr>
          <a:xfrm>
            <a:off x="0" y="6356350"/>
            <a:ext cx="2844800" cy="365125"/>
          </a:xfrm>
          <a:prstGeom prst="rect">
            <a:avLst/>
          </a:prstGeom>
        </p:spPr>
        <p:txBody>
          <a:bodyPr>
            <a:normAutofit/>
          </a:bodyPr>
          <a:lstStyle/>
          <a:p>
            <a:pPr>
              <a:spcAft>
                <a:spcPts val="600"/>
              </a:spcAft>
            </a:pPr>
            <a:fld id="{78FADDCC-A5AE-41E5-BD31-3496DC795A02}" type="datetime1">
              <a:rPr lang="en-US" smtClean="0"/>
              <a:pPr>
                <a:spcAft>
                  <a:spcPts val="600"/>
                </a:spcAft>
              </a:pPr>
              <a:t>6/27/2020</a:t>
            </a:fld>
            <a:endParaRPr lang="id-ID"/>
          </a:p>
        </p:txBody>
      </p:sp>
      <p:sp>
        <p:nvSpPr>
          <p:cNvPr id="5" name="Slide Number Placeholder 4">
            <a:extLst>
              <a:ext uri="{FF2B5EF4-FFF2-40B4-BE49-F238E27FC236}">
                <a16:creationId xmlns="" xmlns:a16="http://schemas.microsoft.com/office/drawing/2014/main" id="{621A9B74-C1C1-4CEA-AC66-24922DCF370B}"/>
              </a:ext>
            </a:extLst>
          </p:cNvPr>
          <p:cNvSpPr>
            <a:spLocks noGrp="1"/>
          </p:cNvSpPr>
          <p:nvPr>
            <p:ph type="sldNum" sz="quarter" idx="12"/>
          </p:nvPr>
        </p:nvSpPr>
        <p:spPr>
          <a:xfrm>
            <a:off x="11176000" y="6356350"/>
            <a:ext cx="1016000" cy="365125"/>
          </a:xfrm>
          <a:prstGeom prst="rect">
            <a:avLst/>
          </a:prstGeom>
        </p:spPr>
        <p:txBody>
          <a:bodyPr>
            <a:normAutofit/>
          </a:bodyPr>
          <a:lstStyle/>
          <a:p>
            <a:pPr>
              <a:spcAft>
                <a:spcPts val="600"/>
              </a:spcAft>
            </a:pPr>
            <a:fld id="{9FE7C251-D6ED-4C4E-A362-F0251D2345FB}" type="slidenum">
              <a:rPr lang="id-ID" smtClean="0"/>
              <a:pPr>
                <a:spcAft>
                  <a:spcPts val="600"/>
                </a:spcAft>
              </a:pPr>
              <a:t>2</a:t>
            </a:fld>
            <a:endParaRPr lang="id-ID"/>
          </a:p>
        </p:txBody>
      </p:sp>
      <p:pic>
        <p:nvPicPr>
          <p:cNvPr id="22" name="Picture 21">
            <a:extLst>
              <a:ext uri="{FF2B5EF4-FFF2-40B4-BE49-F238E27FC236}">
                <a16:creationId xmlns="" xmlns:a16="http://schemas.microsoft.com/office/drawing/2014/main" id="{A513C4D0-6E76-4ACA-B481-E890AB5C0A7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6968" y="1693080"/>
            <a:ext cx="1078032" cy="10780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7" name="Picture 26">
            <a:extLst>
              <a:ext uri="{FF2B5EF4-FFF2-40B4-BE49-F238E27FC236}">
                <a16:creationId xmlns="" xmlns:a16="http://schemas.microsoft.com/office/drawing/2014/main" id="{5BDA9D1E-ADAC-4D9C-A16F-22ABE3786D9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84732" y="3133609"/>
            <a:ext cx="1235747" cy="1248755"/>
          </a:xfrm>
          <a:prstGeom prst="rect">
            <a:avLst/>
          </a:prstGeom>
        </p:spPr>
      </p:pic>
      <p:sp>
        <p:nvSpPr>
          <p:cNvPr id="30" name="TextBox 29">
            <a:extLst>
              <a:ext uri="{FF2B5EF4-FFF2-40B4-BE49-F238E27FC236}">
                <a16:creationId xmlns="" xmlns:a16="http://schemas.microsoft.com/office/drawing/2014/main" id="{B99528E7-0B0C-4981-83EE-9360E65B97DD}"/>
              </a:ext>
            </a:extLst>
          </p:cNvPr>
          <p:cNvSpPr txBox="1"/>
          <p:nvPr/>
        </p:nvSpPr>
        <p:spPr>
          <a:xfrm>
            <a:off x="1911999" y="2004178"/>
            <a:ext cx="3383598"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a:latin typeface="Berlin Sans FB" panose="020E0602020502020306" pitchFamily="34" charset="0"/>
              </a:rPr>
              <a:t>1. Lack of  transparency</a:t>
            </a:r>
          </a:p>
        </p:txBody>
      </p:sp>
      <p:sp>
        <p:nvSpPr>
          <p:cNvPr id="32" name="TextBox 31">
            <a:extLst>
              <a:ext uri="{FF2B5EF4-FFF2-40B4-BE49-F238E27FC236}">
                <a16:creationId xmlns="" xmlns:a16="http://schemas.microsoft.com/office/drawing/2014/main" id="{C1CEFCE1-3E28-407C-B6D8-9C5DF671F2A6}"/>
              </a:ext>
            </a:extLst>
          </p:cNvPr>
          <p:cNvSpPr txBox="1"/>
          <p:nvPr/>
        </p:nvSpPr>
        <p:spPr>
          <a:xfrm>
            <a:off x="1689286" y="3378557"/>
            <a:ext cx="3829025"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a:latin typeface="Berlin Sans FB" panose="020E0602020502020306" pitchFamily="34" charset="0"/>
              </a:rPr>
              <a:t>2. No Real time data sharing</a:t>
            </a:r>
          </a:p>
        </p:txBody>
      </p:sp>
      <p:pic>
        <p:nvPicPr>
          <p:cNvPr id="45" name="Content Placeholder 10">
            <a:extLst>
              <a:ext uri="{FF2B5EF4-FFF2-40B4-BE49-F238E27FC236}">
                <a16:creationId xmlns="" xmlns:a16="http://schemas.microsoft.com/office/drawing/2014/main" id="{4F89FB82-A894-4102-9287-0FE9B4B9A2C5}"/>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109565"/>
            <a:ext cx="1060686" cy="1060686"/>
          </a:xfrm>
          <a:prstGeom prst="rect">
            <a:avLst/>
          </a:prstGeom>
        </p:spPr>
      </p:pic>
      <p:sp>
        <p:nvSpPr>
          <p:cNvPr id="25" name="Google Shape;244;p44"/>
          <p:cNvSpPr/>
          <p:nvPr/>
        </p:nvSpPr>
        <p:spPr>
          <a:xfrm>
            <a:off x="2058865" y="4440402"/>
            <a:ext cx="3297300" cy="69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2600" b="1" i="0" u="none" strike="noStrike" cap="none" dirty="0">
              <a:solidFill>
                <a:schemeClr val="dk1"/>
              </a:solidFill>
            </a:endParaRPr>
          </a:p>
        </p:txBody>
      </p:sp>
      <p:pic>
        <p:nvPicPr>
          <p:cNvPr id="26" name="Google Shape;247;p44"/>
          <p:cNvPicPr preferRelativeResize="0"/>
          <p:nvPr/>
        </p:nvPicPr>
        <p:blipFill rotWithShape="1">
          <a:blip r:embed="rId5">
            <a:alphaModFix/>
          </a:blip>
          <a:srcRect/>
          <a:stretch/>
        </p:blipFill>
        <p:spPr>
          <a:xfrm>
            <a:off x="339905" y="4923882"/>
            <a:ext cx="1110497" cy="1150736"/>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cxnSp>
        <p:nvCxnSpPr>
          <p:cNvPr id="3" name="Straight Connector 2"/>
          <p:cNvCxnSpPr/>
          <p:nvPr/>
        </p:nvCxnSpPr>
        <p:spPr>
          <a:xfrm>
            <a:off x="502533" y="5075538"/>
            <a:ext cx="785239" cy="813694"/>
          </a:xfrm>
          <a:prstGeom prst="line">
            <a:avLst/>
          </a:prstGeom>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 xmlns:a16="http://schemas.microsoft.com/office/drawing/2014/main" id="{C1CEFCE1-3E28-407C-B6D8-9C5DF671F2A6}"/>
              </a:ext>
            </a:extLst>
          </p:cNvPr>
          <p:cNvSpPr txBox="1"/>
          <p:nvPr/>
        </p:nvSpPr>
        <p:spPr>
          <a:xfrm>
            <a:off x="1693741" y="5075538"/>
            <a:ext cx="3829025"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smtClean="0">
                <a:latin typeface="Berlin Sans FB" panose="020E0602020502020306" pitchFamily="34" charset="0"/>
              </a:rPr>
              <a:t>3.Lack of Traceability </a:t>
            </a:r>
            <a:endParaRPr lang="en-US" sz="2400" dirty="0">
              <a:latin typeface="Berlin Sans FB" panose="020E0602020502020306" pitchFamily="34" charset="0"/>
            </a:endParaRPr>
          </a:p>
        </p:txBody>
      </p:sp>
      <p:sp>
        <p:nvSpPr>
          <p:cNvPr id="9" name="TextBox 8"/>
          <p:cNvSpPr txBox="1"/>
          <p:nvPr/>
        </p:nvSpPr>
        <p:spPr>
          <a:xfrm>
            <a:off x="5660721" y="2308555"/>
            <a:ext cx="6222532" cy="3046988"/>
          </a:xfrm>
          <a:prstGeom prst="rect">
            <a:avLst/>
          </a:prstGeom>
          <a:blipFill>
            <a:blip r:embed="rId6"/>
            <a:tile tx="0" ty="0" sx="100000" sy="100000" flip="none" algn="tl"/>
          </a:blipFill>
        </p:spPr>
        <p:txBody>
          <a:bodyPr wrap="square" rtlCol="0">
            <a:spAutoFit/>
          </a:bodyPr>
          <a:lstStyle/>
          <a:p>
            <a:r>
              <a:rPr lang="en-IN" sz="2400" b="1" dirty="0" smtClean="0">
                <a:latin typeface="Bell MT" panose="02020503060305020303" pitchFamily="18" charset="0"/>
              </a:rPr>
              <a:t>     Why “</a:t>
            </a:r>
            <a:r>
              <a:rPr lang="en-IN" sz="2400" b="1" i="1" dirty="0" smtClean="0">
                <a:latin typeface="Bell MT" panose="02020503060305020303" pitchFamily="18" charset="0"/>
              </a:rPr>
              <a:t>Where’s My Tax</a:t>
            </a:r>
            <a:r>
              <a:rPr lang="en-IN" sz="2400" i="1" dirty="0" smtClean="0">
                <a:latin typeface="Bell MT" panose="02020503060305020303" pitchFamily="18" charset="0"/>
              </a:rPr>
              <a:t>!</a:t>
            </a:r>
            <a:r>
              <a:rPr lang="en-IN" sz="2400" b="1" dirty="0" smtClean="0">
                <a:latin typeface="Bell MT" panose="02020503060305020303" pitchFamily="18" charset="0"/>
              </a:rPr>
              <a:t>”   ?? </a:t>
            </a:r>
          </a:p>
          <a:p>
            <a:endParaRPr lang="en-IN" sz="2400" b="1" dirty="0" smtClean="0"/>
          </a:p>
          <a:p>
            <a:r>
              <a:rPr lang="en-IN" sz="2400" b="1" dirty="0" smtClean="0"/>
              <a:t>Indian Taxation System has  not been experimented from its inception. Since, “Experimenting is the mother of knowledge” .Experimenting the Indian taxation will be insightful as well as exciting one..</a:t>
            </a:r>
            <a:endParaRPr lang="en-IN" sz="2400" b="1" dirty="0"/>
          </a:p>
        </p:txBody>
      </p:sp>
    </p:spTree>
    <p:extLst>
      <p:ext uri="{BB962C8B-B14F-4D97-AF65-F5344CB8AC3E}">
        <p14:creationId xmlns="" xmlns:p14="http://schemas.microsoft.com/office/powerpoint/2010/main" val="229531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5"/>
          <p:cNvSpPr/>
          <p:nvPr/>
        </p:nvSpPr>
        <p:spPr>
          <a:xfrm>
            <a:off x="838080" y="290160"/>
            <a:ext cx="10514880" cy="1324800"/>
          </a:xfrm>
          <a:prstGeom prst="rect">
            <a:avLst/>
          </a:prstGeom>
          <a:noFill/>
          <a:ln>
            <a:noFill/>
          </a:ln>
        </p:spPr>
        <p:txBody>
          <a:bodyPr spcFirstLastPara="1" wrap="square" lIns="90000" tIns="45000" rIns="90000" bIns="45000" anchor="ctr" anchorCtr="0">
            <a:noAutofit/>
          </a:bodyPr>
          <a:lstStyle/>
          <a:p>
            <a:pPr marL="0" marR="0" lvl="0" indent="0" algn="ctr" rtl="0">
              <a:lnSpc>
                <a:spcPct val="90000"/>
              </a:lnSpc>
              <a:spcBef>
                <a:spcPts val="0"/>
              </a:spcBef>
              <a:spcAft>
                <a:spcPts val="0"/>
              </a:spcAft>
              <a:buNone/>
            </a:pPr>
            <a:r>
              <a:rPr lang="en-IN" sz="4400" b="1" i="0" u="none" strike="noStrike" cap="none" dirty="0">
                <a:solidFill>
                  <a:srgbClr val="000000"/>
                </a:solidFill>
                <a:latin typeface="Quattrocento Sans"/>
                <a:ea typeface="Quattrocento Sans"/>
                <a:cs typeface="Quattrocento Sans"/>
                <a:sym typeface="Quattrocento Sans"/>
              </a:rPr>
              <a:t>Why Blockchain </a:t>
            </a:r>
            <a:r>
              <a:rPr lang="en-IN" sz="4400" b="1" i="0" u="none" strike="noStrike" cap="none" dirty="0" smtClean="0">
                <a:solidFill>
                  <a:srgbClr val="000000"/>
                </a:solidFill>
                <a:latin typeface="Quattrocento Sans"/>
                <a:ea typeface="Quattrocento Sans"/>
                <a:cs typeface="Quattrocento Sans"/>
                <a:sym typeface="Quattrocento Sans"/>
              </a:rPr>
              <a:t>??</a:t>
            </a:r>
          </a:p>
          <a:p>
            <a:pPr marL="0" marR="0" lvl="0" indent="0" algn="ctr" rtl="0">
              <a:lnSpc>
                <a:spcPct val="90000"/>
              </a:lnSpc>
              <a:spcBef>
                <a:spcPts val="0"/>
              </a:spcBef>
              <a:spcAft>
                <a:spcPts val="0"/>
              </a:spcAft>
              <a:buNone/>
            </a:pPr>
            <a:r>
              <a:rPr lang="en-IN" sz="2800" i="1" dirty="0" smtClean="0">
                <a:latin typeface="Quattrocento Sans"/>
                <a:sym typeface="Quattrocento Sans"/>
              </a:rPr>
              <a:t>(Why Blockchain in taxation system)</a:t>
            </a:r>
            <a:endParaRPr sz="4400" i="1" u="none" strike="noStrike" cap="none" dirty="0">
              <a:solidFill>
                <a:schemeClr val="dk1"/>
              </a:solidFill>
            </a:endParaRPr>
          </a:p>
        </p:txBody>
      </p:sp>
      <p:pic>
        <p:nvPicPr>
          <p:cNvPr id="254" name="Google Shape;254;p45"/>
          <p:cNvPicPr preferRelativeResize="0"/>
          <p:nvPr/>
        </p:nvPicPr>
        <p:blipFill rotWithShape="1">
          <a:blip r:embed="rId3">
            <a:alphaModFix/>
          </a:blip>
          <a:srcRect/>
          <a:stretch/>
        </p:blipFill>
        <p:spPr>
          <a:xfrm>
            <a:off x="838080" y="1793880"/>
            <a:ext cx="1485720" cy="1485720"/>
          </a:xfrm>
          <a:prstGeom prst="rect">
            <a:avLst/>
          </a:prstGeom>
          <a:noFill/>
          <a:ln>
            <a:noFill/>
          </a:ln>
        </p:spPr>
      </p:pic>
      <p:sp>
        <p:nvSpPr>
          <p:cNvPr id="256" name="Google Shape;256;p45"/>
          <p:cNvSpPr/>
          <p:nvPr/>
        </p:nvSpPr>
        <p:spPr>
          <a:xfrm>
            <a:off x="8610480" y="6356520"/>
            <a:ext cx="2742480" cy="36432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fld id="{00000000-1234-1234-1234-123412341234}" type="slidenum">
              <a:rPr lang="en-IN" sz="1200" b="0" i="0" u="none" strike="noStrike" cap="none">
                <a:solidFill>
                  <a:srgbClr val="8B8B8B"/>
                </a:solidFill>
                <a:latin typeface="Quattrocento Sans"/>
                <a:ea typeface="Quattrocento Sans"/>
                <a:cs typeface="Quattrocento Sans"/>
                <a:sym typeface="Quattrocento Sans"/>
              </a:rPr>
              <a:pPr marL="0" marR="0" lvl="0" indent="0" algn="r" rtl="0">
                <a:lnSpc>
                  <a:spcPct val="100000"/>
                </a:lnSpc>
                <a:spcBef>
                  <a:spcPts val="0"/>
                </a:spcBef>
                <a:spcAft>
                  <a:spcPts val="0"/>
                </a:spcAft>
                <a:buNone/>
              </a:pPr>
              <a:t>3</a:t>
            </a:fld>
            <a:endParaRPr sz="1200" b="0" i="0" u="none" strike="noStrike" cap="none" dirty="0">
              <a:solidFill>
                <a:schemeClr val="dk1"/>
              </a:solidFill>
              <a:latin typeface="Arial"/>
              <a:ea typeface="Arial"/>
              <a:cs typeface="Arial"/>
              <a:sym typeface="Arial"/>
            </a:endParaRPr>
          </a:p>
        </p:txBody>
      </p:sp>
      <p:sp>
        <p:nvSpPr>
          <p:cNvPr id="257" name="Google Shape;257;p45"/>
          <p:cNvSpPr/>
          <p:nvPr/>
        </p:nvSpPr>
        <p:spPr>
          <a:xfrm>
            <a:off x="2601000" y="1869480"/>
            <a:ext cx="3088080" cy="1460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1800" b="1" i="0" u="none" strike="noStrike" cap="none" dirty="0">
                <a:solidFill>
                  <a:srgbClr val="000000"/>
                </a:solidFill>
                <a:latin typeface="Quattrocento Sans"/>
                <a:ea typeface="Quattrocento Sans"/>
                <a:cs typeface="Quattrocento Sans"/>
                <a:sym typeface="Quattrocento Sans"/>
              </a:rPr>
              <a:t>1.Transparent</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IN" sz="1800" b="0" i="0" u="none" strike="noStrike" cap="none" dirty="0">
                <a:solidFill>
                  <a:srgbClr val="000000"/>
                </a:solidFill>
                <a:latin typeface="Book Antiqua"/>
                <a:ea typeface="Book Antiqua"/>
                <a:cs typeface="Book Antiqua"/>
                <a:sym typeface="Book Antiqua"/>
              </a:rPr>
              <a:t>Blockchain provides provenance, traceability and transparency of transactions</a:t>
            </a:r>
            <a:endParaRPr sz="1800" b="0" i="0" u="none" strike="noStrike" cap="none" dirty="0">
              <a:solidFill>
                <a:schemeClr val="dk1"/>
              </a:solidFill>
              <a:latin typeface="Arial"/>
              <a:ea typeface="Arial"/>
              <a:cs typeface="Arial"/>
              <a:sym typeface="Arial"/>
            </a:endParaRPr>
          </a:p>
        </p:txBody>
      </p:sp>
      <p:pic>
        <p:nvPicPr>
          <p:cNvPr id="258" name="Google Shape;258;p45"/>
          <p:cNvPicPr preferRelativeResize="0"/>
          <p:nvPr/>
        </p:nvPicPr>
        <p:blipFill rotWithShape="1">
          <a:blip r:embed="rId4">
            <a:alphaModFix/>
          </a:blip>
          <a:srcRect/>
          <a:stretch/>
        </p:blipFill>
        <p:spPr>
          <a:xfrm>
            <a:off x="948240" y="3479760"/>
            <a:ext cx="1375560" cy="1375560"/>
          </a:xfrm>
          <a:prstGeom prst="rect">
            <a:avLst/>
          </a:prstGeom>
          <a:noFill/>
          <a:ln>
            <a:noFill/>
          </a:ln>
        </p:spPr>
      </p:pic>
      <p:sp>
        <p:nvSpPr>
          <p:cNvPr id="259" name="Google Shape;259;p45"/>
          <p:cNvSpPr/>
          <p:nvPr/>
        </p:nvSpPr>
        <p:spPr>
          <a:xfrm>
            <a:off x="2601000" y="3535560"/>
            <a:ext cx="2935440" cy="20095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1800" b="1" i="0" u="none" strike="noStrike" cap="none" dirty="0">
                <a:solidFill>
                  <a:srgbClr val="000000"/>
                </a:solidFill>
                <a:latin typeface="Quattrocento Sans"/>
                <a:ea typeface="Quattrocento Sans"/>
                <a:cs typeface="Quattrocento Sans"/>
                <a:sym typeface="Quattrocento Sans"/>
              </a:rPr>
              <a:t>2.Security</a:t>
            </a:r>
            <a:endParaRPr sz="1800" b="1" i="0" u="none" strike="noStrike" cap="none" dirty="0">
              <a:solidFill>
                <a:schemeClr val="dk1"/>
              </a:solidFill>
            </a:endParaRPr>
          </a:p>
          <a:p>
            <a:pPr marL="0" marR="0" lvl="0" indent="0" algn="l" rtl="0">
              <a:lnSpc>
                <a:spcPct val="100000"/>
              </a:lnSpc>
              <a:spcBef>
                <a:spcPts val="0"/>
              </a:spcBef>
              <a:spcAft>
                <a:spcPts val="0"/>
              </a:spcAft>
              <a:buNone/>
            </a:pPr>
            <a:r>
              <a:rPr lang="en-IN" sz="1800" b="0" i="0" u="none" strike="noStrike" cap="none" dirty="0">
                <a:solidFill>
                  <a:srgbClr val="000000"/>
                </a:solidFill>
                <a:latin typeface="Book Antiqua"/>
                <a:ea typeface="Book Antiqua"/>
                <a:cs typeface="Book Antiqua"/>
                <a:sym typeface="Book Antiqua"/>
              </a:rPr>
              <a:t>The digital ledger cannot be altered or tampered with once the data is entered. Fraud is less likely and easier to spot</a:t>
            </a:r>
            <a:endParaRPr sz="1800" b="0" i="0" u="none" strike="noStrike" cap="none" dirty="0">
              <a:solidFill>
                <a:schemeClr val="dk1"/>
              </a:solidFill>
              <a:latin typeface="Arial"/>
              <a:ea typeface="Arial"/>
              <a:cs typeface="Arial"/>
              <a:sym typeface="Arial"/>
            </a:endParaRPr>
          </a:p>
        </p:txBody>
      </p:sp>
      <p:pic>
        <p:nvPicPr>
          <p:cNvPr id="260" name="Google Shape;260;p45"/>
          <p:cNvPicPr preferRelativeResize="0"/>
          <p:nvPr/>
        </p:nvPicPr>
        <p:blipFill rotWithShape="1">
          <a:blip r:embed="rId5">
            <a:alphaModFix/>
          </a:blip>
          <a:srcRect t="10040" b="8429"/>
          <a:stretch/>
        </p:blipFill>
        <p:spPr>
          <a:xfrm>
            <a:off x="6502922" y="1509118"/>
            <a:ext cx="2233800" cy="1821242"/>
          </a:xfrm>
          <a:prstGeom prst="rect">
            <a:avLst/>
          </a:prstGeom>
          <a:noFill/>
          <a:ln>
            <a:noFill/>
          </a:ln>
        </p:spPr>
      </p:pic>
      <p:sp>
        <p:nvSpPr>
          <p:cNvPr id="261" name="Google Shape;261;p45"/>
          <p:cNvSpPr/>
          <p:nvPr/>
        </p:nvSpPr>
        <p:spPr>
          <a:xfrm>
            <a:off x="8972280" y="1869480"/>
            <a:ext cx="2854080" cy="20095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1800" b="1" i="0" u="none" strike="noStrike" cap="none" dirty="0">
                <a:solidFill>
                  <a:srgbClr val="000000"/>
                </a:solidFill>
                <a:latin typeface="Quattrocento Sans"/>
                <a:ea typeface="Quattrocento Sans"/>
                <a:cs typeface="Quattrocento Sans"/>
                <a:sym typeface="Quattrocento Sans"/>
              </a:rPr>
              <a:t>3. Real time sharing:</a:t>
            </a:r>
            <a:endParaRPr sz="1800" b="1" i="0" u="none" strike="noStrike" cap="none" dirty="0">
              <a:solidFill>
                <a:schemeClr val="dk1"/>
              </a:solidFill>
            </a:endParaRPr>
          </a:p>
          <a:p>
            <a:pPr marL="0" marR="0" lvl="0" indent="0" algn="l" rtl="0">
              <a:lnSpc>
                <a:spcPct val="100000"/>
              </a:lnSpc>
              <a:spcBef>
                <a:spcPts val="0"/>
              </a:spcBef>
              <a:spcAft>
                <a:spcPts val="0"/>
              </a:spcAft>
              <a:buNone/>
            </a:pPr>
            <a:r>
              <a:rPr lang="en-IN" sz="1800" b="0" i="0" u="none" strike="noStrike" cap="none" dirty="0">
                <a:solidFill>
                  <a:srgbClr val="000000"/>
                </a:solidFill>
                <a:latin typeface="Book Antiqua"/>
                <a:ea typeface="Book Antiqua"/>
                <a:cs typeface="Book Antiqua"/>
                <a:sym typeface="Book Antiqua"/>
              </a:rPr>
              <a:t>When information is updated, it’s updated for everyone in the network at the same time </a:t>
            </a:r>
            <a:endParaRPr sz="1800" b="0" i="0" u="none" strike="noStrike" cap="none" dirty="0">
              <a:solidFill>
                <a:schemeClr val="dk1"/>
              </a:solidFill>
              <a:latin typeface="Arial"/>
              <a:ea typeface="Arial"/>
              <a:cs typeface="Arial"/>
              <a:sym typeface="Arial"/>
            </a:endParaRPr>
          </a:p>
        </p:txBody>
      </p:sp>
      <p:sp>
        <p:nvSpPr>
          <p:cNvPr id="262" name="Google Shape;262;p45"/>
          <p:cNvSpPr/>
          <p:nvPr/>
        </p:nvSpPr>
        <p:spPr>
          <a:xfrm>
            <a:off x="927990" y="5817420"/>
            <a:ext cx="11129940" cy="455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smtClean="0">
                <a:solidFill>
                  <a:srgbClr val="000000"/>
                </a:solidFill>
                <a:latin typeface="Overlock"/>
                <a:ea typeface="Overlock"/>
                <a:cs typeface="Overlock"/>
                <a:sym typeface="Overlock"/>
              </a:rPr>
              <a:t>Hence, Blockchain can disrupt Indian taxation system.</a:t>
            </a:r>
            <a:endParaRPr sz="3600" b="0" i="0" u="none" strike="noStrike" cap="none" dirty="0">
              <a:solidFill>
                <a:schemeClr val="dk1"/>
              </a:solidFill>
              <a:sym typeface="Arial"/>
            </a:endParaRPr>
          </a:p>
        </p:txBody>
      </p:sp>
      <p:pic>
        <p:nvPicPr>
          <p:cNvPr id="263" name="Google Shape;263;p45"/>
          <p:cNvPicPr preferRelativeResize="0"/>
          <p:nvPr/>
        </p:nvPicPr>
        <p:blipFill rotWithShape="1">
          <a:blip r:embed="rId6">
            <a:alphaModFix/>
          </a:blip>
          <a:srcRect/>
          <a:stretch/>
        </p:blipFill>
        <p:spPr>
          <a:xfrm>
            <a:off x="6492960" y="3363120"/>
            <a:ext cx="1980000" cy="1947240"/>
          </a:xfrm>
          <a:prstGeom prst="rect">
            <a:avLst/>
          </a:prstGeom>
          <a:noFill/>
          <a:ln>
            <a:noFill/>
          </a:ln>
        </p:spPr>
      </p:pic>
      <p:sp>
        <p:nvSpPr>
          <p:cNvPr id="264" name="Google Shape;264;p45"/>
          <p:cNvSpPr/>
          <p:nvPr/>
        </p:nvSpPr>
        <p:spPr>
          <a:xfrm>
            <a:off x="8890200" y="3620880"/>
            <a:ext cx="2965680" cy="1735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1800" b="1" i="0" u="none" strike="noStrike" cap="none" dirty="0">
                <a:solidFill>
                  <a:srgbClr val="000000"/>
                </a:solidFill>
                <a:latin typeface="Quattrocento Sans"/>
                <a:ea typeface="Quattrocento Sans"/>
                <a:cs typeface="Quattrocento Sans"/>
                <a:sym typeface="Quattrocento Sans"/>
              </a:rPr>
              <a:t>4.Tracebility</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IN" sz="1800" b="0" i="0" u="none" strike="noStrike" cap="none" dirty="0">
                <a:solidFill>
                  <a:srgbClr val="000000"/>
                </a:solidFill>
                <a:latin typeface="Book Antiqua"/>
                <a:ea typeface="Book Antiqua"/>
                <a:cs typeface="Book Antiqua"/>
                <a:sym typeface="Book Antiqua"/>
              </a:rPr>
              <a:t>When an information is updated in the ledger.  The data becomes traceable throughout the network</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46"/>
          <p:cNvPicPr preferRelativeResize="0"/>
          <p:nvPr/>
        </p:nvPicPr>
        <p:blipFill rotWithShape="1">
          <a:blip r:embed="rId3">
            <a:alphaModFix/>
          </a:blip>
          <a:srcRect/>
          <a:stretch/>
        </p:blipFill>
        <p:spPr>
          <a:xfrm>
            <a:off x="1243255" y="199289"/>
            <a:ext cx="1430673" cy="1247575"/>
          </a:xfrm>
          <a:prstGeom prst="rect">
            <a:avLst/>
          </a:prstGeom>
          <a:noFill/>
          <a:ln>
            <a:noFill/>
          </a:ln>
        </p:spPr>
      </p:pic>
      <p:sp>
        <p:nvSpPr>
          <p:cNvPr id="271" name="Google Shape;271;p46"/>
          <p:cNvSpPr/>
          <p:nvPr/>
        </p:nvSpPr>
        <p:spPr>
          <a:xfrm>
            <a:off x="3030490" y="382807"/>
            <a:ext cx="6190500" cy="1095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5400" dirty="0" smtClean="0">
                <a:latin typeface="Book Antiqua"/>
                <a:sym typeface="Book Antiqua"/>
              </a:rPr>
              <a:t>Our Idea!!</a:t>
            </a:r>
            <a:endParaRPr sz="5400" i="0" u="none" strike="noStrike" cap="none" dirty="0">
              <a:solidFill>
                <a:schemeClr val="dk1"/>
              </a:solidFill>
              <a:sym typeface="Arial"/>
            </a:endParaRPr>
          </a:p>
        </p:txBody>
      </p:sp>
      <p:sp>
        <p:nvSpPr>
          <p:cNvPr id="272" name="Google Shape;272;p46"/>
          <p:cNvSpPr/>
          <p:nvPr/>
        </p:nvSpPr>
        <p:spPr>
          <a:xfrm>
            <a:off x="255171" y="1509949"/>
            <a:ext cx="11396502" cy="5017459"/>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000" b="1" i="0" u="none" strike="noStrike" cap="none" dirty="0">
                <a:solidFill>
                  <a:srgbClr val="000000"/>
                </a:solidFill>
                <a:latin typeface="Cambria Math"/>
                <a:ea typeface="Cambria Math"/>
                <a:cs typeface="Cambria Math"/>
                <a:sym typeface="Cambria Math"/>
              </a:rPr>
              <a:t>Blockchain is an ideal technology which could disrupt the Indian Tax System by overcoming all the roadblocks previously mentioned. Our idea includes the following features</a:t>
            </a:r>
            <a:r>
              <a:rPr lang="en-IN" sz="2000" b="1" i="0" u="none" strike="noStrike" cap="none" dirty="0" smtClean="0">
                <a:solidFill>
                  <a:srgbClr val="000000"/>
                </a:solidFill>
                <a:latin typeface="Cambria Math"/>
                <a:ea typeface="Cambria Math"/>
                <a:cs typeface="Cambria Math"/>
                <a:sym typeface="Cambria Math"/>
              </a:rPr>
              <a:t>:</a:t>
            </a:r>
          </a:p>
          <a:p>
            <a:pPr marL="720" marR="0" lvl="0" algn="l" rtl="0">
              <a:lnSpc>
                <a:spcPct val="100000"/>
              </a:lnSpc>
              <a:spcBef>
                <a:spcPts val="0"/>
              </a:spcBef>
              <a:spcAft>
                <a:spcPts val="0"/>
              </a:spcAft>
              <a:buClr>
                <a:srgbClr val="000000"/>
              </a:buClr>
              <a:buSzPts val="1800"/>
            </a:pPr>
            <a:endParaRPr lang="en-IN" sz="2000" b="1" dirty="0">
              <a:solidFill>
                <a:schemeClr val="dk1"/>
              </a:solidFill>
              <a:ea typeface="Cambria Math"/>
            </a:endParaRPr>
          </a:p>
          <a:p>
            <a:pPr marL="720" marR="0" lvl="0" algn="l" rtl="0">
              <a:lnSpc>
                <a:spcPct val="100000"/>
              </a:lnSpc>
              <a:spcBef>
                <a:spcPts val="0"/>
              </a:spcBef>
              <a:spcAft>
                <a:spcPts val="0"/>
              </a:spcAft>
              <a:buClr>
                <a:srgbClr val="000000"/>
              </a:buClr>
              <a:buSzPts val="1800"/>
            </a:pPr>
            <a:r>
              <a:rPr lang="en-IN" sz="2000" b="1" i="0" u="none" strike="noStrike" cap="none" dirty="0" smtClean="0">
                <a:solidFill>
                  <a:schemeClr val="dk1"/>
                </a:solidFill>
                <a:latin typeface="Cambria Math"/>
                <a:ea typeface="Cambria Math"/>
                <a:cs typeface="Cambria Math"/>
                <a:sym typeface="Cambria Math"/>
              </a:rPr>
              <a:t>(</a:t>
            </a:r>
            <a:r>
              <a:rPr lang="en-IN" sz="2000" b="1" i="0" u="none" strike="noStrike" cap="none" dirty="0" err="1" smtClean="0">
                <a:solidFill>
                  <a:schemeClr val="dk1"/>
                </a:solidFill>
                <a:latin typeface="Cambria Math"/>
                <a:ea typeface="Cambria Math"/>
                <a:cs typeface="Cambria Math"/>
                <a:sym typeface="Cambria Math"/>
              </a:rPr>
              <a:t>i</a:t>
            </a:r>
            <a:r>
              <a:rPr lang="en-IN" sz="2000" b="1" i="0" u="none" strike="noStrike" cap="none" dirty="0" smtClean="0">
                <a:solidFill>
                  <a:schemeClr val="dk1"/>
                </a:solidFill>
                <a:latin typeface="Cambria Math"/>
                <a:ea typeface="Cambria Math"/>
                <a:cs typeface="Cambria Math"/>
                <a:sym typeface="Cambria Math"/>
              </a:rPr>
              <a:t>) </a:t>
            </a:r>
            <a:r>
              <a:rPr lang="en-IN" sz="2000" b="1" i="0" u="none" strike="noStrike" cap="none" dirty="0" smtClean="0">
                <a:solidFill>
                  <a:srgbClr val="000000"/>
                </a:solidFill>
                <a:latin typeface="Cambria Math"/>
                <a:ea typeface="Cambria Math"/>
                <a:cs typeface="Cambria Math"/>
                <a:sym typeface="Cambria Math"/>
              </a:rPr>
              <a:t>Tracking </a:t>
            </a:r>
            <a:r>
              <a:rPr lang="en-IN" sz="2000" b="1" i="0" u="none" strike="noStrike" cap="none" dirty="0">
                <a:solidFill>
                  <a:srgbClr val="000000"/>
                </a:solidFill>
                <a:latin typeface="Cambria Math"/>
                <a:ea typeface="Cambria Math"/>
                <a:cs typeface="Cambria Math"/>
                <a:sym typeface="Cambria Math"/>
              </a:rPr>
              <a:t>where and when tax  has been paid, and in doing so reduce tax fraud .</a:t>
            </a:r>
            <a:endParaRPr sz="2000" b="1" i="0" u="none" strike="noStrike" cap="none" dirty="0">
              <a:solidFill>
                <a:schemeClr val="dk1"/>
              </a:solidFill>
              <a:sym typeface="Arial"/>
            </a:endParaRPr>
          </a:p>
          <a:p>
            <a:pPr marL="0" marR="0" lvl="0" indent="0" algn="l" rtl="0">
              <a:lnSpc>
                <a:spcPct val="100000"/>
              </a:lnSpc>
              <a:spcBef>
                <a:spcPts val="0"/>
              </a:spcBef>
              <a:spcAft>
                <a:spcPts val="0"/>
              </a:spcAft>
              <a:buNone/>
            </a:pPr>
            <a:endParaRPr sz="2000" b="1" i="0" u="none" strike="noStrike" cap="none" dirty="0">
              <a:solidFill>
                <a:schemeClr val="dk1"/>
              </a:solidFill>
              <a:sym typeface="Arial"/>
            </a:endParaRPr>
          </a:p>
          <a:p>
            <a:pPr marL="0" marR="0" lvl="0" indent="0" algn="l" rtl="0">
              <a:lnSpc>
                <a:spcPct val="100000"/>
              </a:lnSpc>
              <a:spcBef>
                <a:spcPts val="0"/>
              </a:spcBef>
              <a:spcAft>
                <a:spcPts val="0"/>
              </a:spcAft>
              <a:buNone/>
            </a:pPr>
            <a:r>
              <a:rPr lang="en-IN" sz="2000" b="1" i="0" u="none" strike="noStrike" cap="none" dirty="0">
                <a:solidFill>
                  <a:srgbClr val="000000"/>
                </a:solidFill>
                <a:latin typeface="Cambria Math"/>
                <a:ea typeface="Cambria Math"/>
                <a:cs typeface="Cambria Math"/>
                <a:sym typeface="Cambria Math"/>
              </a:rPr>
              <a:t>(ii) Helping multinational companies provide a consistent data set for multiple tax authorities</a:t>
            </a:r>
            <a:endParaRPr sz="2000" b="1" i="0" u="none" strike="noStrike" cap="none" dirty="0">
              <a:solidFill>
                <a:schemeClr val="dk1"/>
              </a:solidFill>
              <a:sym typeface="Arial"/>
            </a:endParaRPr>
          </a:p>
          <a:p>
            <a:pPr marL="0" marR="0" lvl="0" indent="0" algn="l" rtl="0">
              <a:lnSpc>
                <a:spcPct val="100000"/>
              </a:lnSpc>
              <a:spcBef>
                <a:spcPts val="0"/>
              </a:spcBef>
              <a:spcAft>
                <a:spcPts val="0"/>
              </a:spcAft>
              <a:buNone/>
            </a:pPr>
            <a:endParaRPr sz="2000" b="1" i="0" u="none" strike="noStrike" cap="none" dirty="0">
              <a:solidFill>
                <a:schemeClr val="dk1"/>
              </a:solidFill>
              <a:sym typeface="Arial"/>
            </a:endParaRPr>
          </a:p>
          <a:p>
            <a:pPr marL="0" marR="0" lvl="0" indent="0" algn="l" rtl="0">
              <a:lnSpc>
                <a:spcPct val="100000"/>
              </a:lnSpc>
              <a:spcBef>
                <a:spcPts val="0"/>
              </a:spcBef>
              <a:spcAft>
                <a:spcPts val="0"/>
              </a:spcAft>
              <a:buNone/>
            </a:pPr>
            <a:r>
              <a:rPr lang="en-IN" sz="2000" b="1" i="0" u="none" strike="noStrike" cap="none" dirty="0">
                <a:solidFill>
                  <a:srgbClr val="000000"/>
                </a:solidFill>
                <a:latin typeface="Cambria Math"/>
                <a:ea typeface="Cambria Math"/>
                <a:cs typeface="Cambria Math"/>
                <a:sym typeface="Cambria Math"/>
              </a:rPr>
              <a:t>(iii) Adds value within a business, between businesses &amp; between businesses and governments</a:t>
            </a:r>
            <a:endParaRPr sz="2000" b="1" i="0" u="none" strike="noStrike" cap="none" dirty="0">
              <a:solidFill>
                <a:schemeClr val="dk1"/>
              </a:solidFill>
              <a:sym typeface="Arial"/>
            </a:endParaRPr>
          </a:p>
          <a:p>
            <a:pPr marL="0" marR="0" lvl="0" indent="0" algn="l" rtl="0">
              <a:lnSpc>
                <a:spcPct val="100000"/>
              </a:lnSpc>
              <a:spcBef>
                <a:spcPts val="0"/>
              </a:spcBef>
              <a:spcAft>
                <a:spcPts val="0"/>
              </a:spcAft>
              <a:buNone/>
            </a:pPr>
            <a:endParaRPr sz="2000" b="1" i="0" u="none" strike="noStrike" cap="none" dirty="0">
              <a:solidFill>
                <a:schemeClr val="dk1"/>
              </a:solidFill>
              <a:sym typeface="Arial"/>
            </a:endParaRPr>
          </a:p>
          <a:p>
            <a:pPr marL="0" marR="0" lvl="0" indent="0" algn="l" rtl="0">
              <a:lnSpc>
                <a:spcPct val="100000"/>
              </a:lnSpc>
              <a:spcBef>
                <a:spcPts val="0"/>
              </a:spcBef>
              <a:spcAft>
                <a:spcPts val="0"/>
              </a:spcAft>
              <a:buNone/>
            </a:pPr>
            <a:r>
              <a:rPr lang="en-IN" sz="2000" b="1" i="0" u="none" strike="noStrike" cap="none" dirty="0">
                <a:solidFill>
                  <a:srgbClr val="000000"/>
                </a:solidFill>
                <a:latin typeface="Cambria Math"/>
                <a:ea typeface="Cambria Math"/>
                <a:cs typeface="Cambria Math"/>
                <a:sym typeface="Cambria Math"/>
              </a:rPr>
              <a:t>(iv) Giving tax authorities and other regulators more confidence in the data supplied to them. </a:t>
            </a:r>
            <a:endParaRPr sz="2000" b="1" i="0" u="none" strike="noStrike" cap="none" dirty="0">
              <a:solidFill>
                <a:schemeClr val="dk1"/>
              </a:solidFill>
              <a:sym typeface="Arial"/>
            </a:endParaRPr>
          </a:p>
          <a:p>
            <a:pPr marL="0" marR="0" lvl="0" indent="0" algn="l" rtl="0">
              <a:lnSpc>
                <a:spcPct val="100000"/>
              </a:lnSpc>
              <a:spcBef>
                <a:spcPts val="0"/>
              </a:spcBef>
              <a:spcAft>
                <a:spcPts val="0"/>
              </a:spcAft>
              <a:buNone/>
            </a:pPr>
            <a:endParaRPr sz="2000" b="1" i="0" u="none" strike="noStrike" cap="none" dirty="0">
              <a:solidFill>
                <a:schemeClr val="dk1"/>
              </a:solidFill>
              <a:sym typeface="Arial"/>
            </a:endParaRPr>
          </a:p>
          <a:p>
            <a:pPr marL="0" marR="0" lvl="0" indent="0" algn="l" rtl="0">
              <a:lnSpc>
                <a:spcPct val="100000"/>
              </a:lnSpc>
              <a:spcBef>
                <a:spcPts val="0"/>
              </a:spcBef>
              <a:spcAft>
                <a:spcPts val="0"/>
              </a:spcAft>
              <a:buNone/>
            </a:pPr>
            <a:r>
              <a:rPr lang="en-IN" sz="2000" b="1" i="0" u="none" strike="noStrike" cap="none" dirty="0">
                <a:solidFill>
                  <a:srgbClr val="000000"/>
                </a:solidFill>
                <a:latin typeface="Cambria Math"/>
                <a:ea typeface="Cambria Math"/>
                <a:cs typeface="Cambria Math"/>
                <a:sym typeface="Cambria Math"/>
              </a:rPr>
              <a:t>(v)Giving more visibility to micro transactions such as those done by individuals as part of the sharing economy.</a:t>
            </a:r>
            <a:endParaRPr sz="2000" b="1" i="0" u="none" strike="noStrike" cap="none" dirty="0">
              <a:solidFill>
                <a:schemeClr val="dk1"/>
              </a:solidFill>
              <a:sym typeface="Arial"/>
            </a:endParaRPr>
          </a:p>
          <a:p>
            <a:pPr marL="0" marR="0" lvl="0" indent="0" algn="l" rtl="0">
              <a:lnSpc>
                <a:spcPct val="100000"/>
              </a:lnSpc>
              <a:spcBef>
                <a:spcPts val="0"/>
              </a:spcBef>
              <a:spcAft>
                <a:spcPts val="0"/>
              </a:spcAft>
              <a:buNone/>
            </a:pPr>
            <a:endParaRPr sz="2000" b="1" i="0" u="none" strike="noStrike" cap="none" dirty="0">
              <a:solidFill>
                <a:schemeClr val="dk1"/>
              </a:solidFill>
              <a:sym typeface="Arial"/>
            </a:endParaRPr>
          </a:p>
          <a:p>
            <a:pPr marL="0" marR="0" lvl="0" indent="0" algn="l" rtl="0">
              <a:lnSpc>
                <a:spcPct val="100000"/>
              </a:lnSpc>
              <a:spcBef>
                <a:spcPts val="0"/>
              </a:spcBef>
              <a:spcAft>
                <a:spcPts val="0"/>
              </a:spcAft>
              <a:buNone/>
            </a:pPr>
            <a:r>
              <a:rPr lang="en-IN" sz="2000" b="1" i="0" u="none" strike="noStrike" cap="none" dirty="0" smtClean="0">
                <a:solidFill>
                  <a:srgbClr val="000000"/>
                </a:solidFill>
                <a:latin typeface="Cambria Math"/>
                <a:ea typeface="Cambria Math"/>
                <a:cs typeface="Cambria Math"/>
                <a:sym typeface="Cambria Math"/>
              </a:rPr>
              <a:t>In </a:t>
            </a:r>
            <a:r>
              <a:rPr lang="en-IN" sz="2000" b="1" dirty="0">
                <a:latin typeface="Cambria Math"/>
                <a:ea typeface="Cambria Math"/>
                <a:cs typeface="Cambria Math"/>
                <a:sym typeface="Cambria Math"/>
              </a:rPr>
              <a:t>a</a:t>
            </a:r>
            <a:r>
              <a:rPr lang="en-IN" sz="2000" b="1" i="0" u="none" strike="noStrike" cap="none" dirty="0" smtClean="0">
                <a:solidFill>
                  <a:srgbClr val="000000"/>
                </a:solidFill>
                <a:latin typeface="Cambria Math"/>
                <a:ea typeface="Cambria Math"/>
                <a:cs typeface="Cambria Math"/>
                <a:sym typeface="Cambria Math"/>
              </a:rPr>
              <a:t>ddition</a:t>
            </a:r>
            <a:r>
              <a:rPr lang="en-IN" sz="2000" b="1" i="0" u="none" strike="noStrike" cap="none" dirty="0">
                <a:solidFill>
                  <a:srgbClr val="000000"/>
                </a:solidFill>
                <a:latin typeface="Cambria Math"/>
                <a:ea typeface="Cambria Math"/>
                <a:cs typeface="Cambria Math"/>
                <a:sym typeface="Cambria Math"/>
              </a:rPr>
              <a:t>, this system also features an user friendly interface which enables every citizen of the country to potentially know how his contributed tax has been put in use .</a:t>
            </a:r>
            <a:endParaRPr sz="2000" b="1" i="0" u="none" strike="noStrike" cap="none" dirty="0">
              <a:solidFill>
                <a:schemeClr val="dk1"/>
              </a:solidFil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9" name="Google Shape;329;p52"/>
          <p:cNvSpPr/>
          <p:nvPr/>
        </p:nvSpPr>
        <p:spPr>
          <a:xfrm>
            <a:off x="8610480" y="6310800"/>
            <a:ext cx="2742480" cy="36432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fld id="{00000000-1234-1234-1234-123412341234}" type="slidenum">
              <a:rPr lang="en-IN" sz="1200" b="0" strike="noStrike">
                <a:solidFill>
                  <a:srgbClr val="8B8B8B"/>
                </a:solidFill>
                <a:latin typeface="Calibri"/>
                <a:ea typeface="Calibri"/>
                <a:cs typeface="Calibri"/>
                <a:sym typeface="Calibri"/>
              </a:rPr>
              <a:pPr marL="0" marR="0" lvl="0" indent="0" algn="r" rtl="0">
                <a:lnSpc>
                  <a:spcPct val="100000"/>
                </a:lnSpc>
                <a:spcBef>
                  <a:spcPts val="0"/>
                </a:spcBef>
                <a:spcAft>
                  <a:spcPts val="0"/>
                </a:spcAft>
                <a:buNone/>
              </a:pPr>
              <a:t>5</a:t>
            </a:fld>
            <a:endParaRPr sz="1200" b="0" strike="noStrike">
              <a:solidFill>
                <a:schemeClr val="dk1"/>
              </a:solidFill>
              <a:latin typeface="Arial"/>
              <a:ea typeface="Arial"/>
              <a:cs typeface="Arial"/>
              <a:sym typeface="Arial"/>
            </a:endParaRPr>
          </a:p>
        </p:txBody>
      </p:sp>
      <p:sp>
        <p:nvSpPr>
          <p:cNvPr id="330" name="Google Shape;330;p52"/>
          <p:cNvSpPr/>
          <p:nvPr/>
        </p:nvSpPr>
        <p:spPr>
          <a:xfrm rot="10800000" flipH="1">
            <a:off x="6064920" y="1310760"/>
            <a:ext cx="64440" cy="19800"/>
          </a:xfrm>
          <a:custGeom>
            <a:avLst/>
            <a:gdLst/>
            <a:ahLst/>
            <a:cxnLst/>
            <a:rect l="l" t="t" r="r" b="b"/>
            <a:pathLst>
              <a:path w="65103" h="20484" extrusionOk="0">
                <a:moveTo>
                  <a:pt x="0" y="20484"/>
                </a:moveTo>
                <a:lnTo>
                  <a:pt x="65103" y="20484"/>
                </a:lnTo>
                <a:lnTo>
                  <a:pt x="65103" y="0"/>
                </a:lnTo>
                <a:lnTo>
                  <a:pt x="31143" y="1715"/>
                </a:lnTo>
                <a:lnTo>
                  <a:pt x="0" y="143"/>
                </a:lnTo>
                <a:lnTo>
                  <a:pt x="0" y="20484"/>
                </a:lnTo>
                <a:close/>
              </a:path>
            </a:pathLst>
          </a:custGeom>
          <a:solidFill>
            <a:schemeClr val="lt1"/>
          </a:solidFill>
          <a:ln>
            <a:noFill/>
          </a:ln>
        </p:spPr>
      </p:sp>
      <p:sp>
        <p:nvSpPr>
          <p:cNvPr id="331" name="Google Shape;331;p52"/>
          <p:cNvSpPr/>
          <p:nvPr/>
        </p:nvSpPr>
        <p:spPr>
          <a:xfrm rot="10800000" flipH="1">
            <a:off x="6064920" y="3099240"/>
            <a:ext cx="34200" cy="39600"/>
          </a:xfrm>
          <a:custGeom>
            <a:avLst/>
            <a:gdLst/>
            <a:ahLst/>
            <a:cxnLst/>
            <a:rect l="l" t="t" r="r" b="b"/>
            <a:pathLst>
              <a:path w="34996" h="40410" extrusionOk="0">
                <a:moveTo>
                  <a:pt x="0" y="40410"/>
                </a:moveTo>
                <a:lnTo>
                  <a:pt x="34996" y="20205"/>
                </a:lnTo>
                <a:lnTo>
                  <a:pt x="0" y="0"/>
                </a:lnTo>
                <a:lnTo>
                  <a:pt x="0" y="40410"/>
                </a:lnTo>
                <a:close/>
              </a:path>
            </a:pathLst>
          </a:custGeom>
          <a:solidFill>
            <a:schemeClr val="lt1"/>
          </a:solidFill>
          <a:ln>
            <a:noFill/>
          </a:ln>
        </p:spPr>
      </p:sp>
      <p:sp>
        <p:nvSpPr>
          <p:cNvPr id="332" name="Google Shape;332;p52"/>
          <p:cNvSpPr/>
          <p:nvPr/>
        </p:nvSpPr>
        <p:spPr>
          <a:xfrm rot="10800000" flipH="1">
            <a:off x="6099840" y="3112920"/>
            <a:ext cx="29520" cy="34200"/>
          </a:xfrm>
          <a:custGeom>
            <a:avLst/>
            <a:gdLst/>
            <a:ahLst/>
            <a:cxnLst/>
            <a:rect l="l" t="t" r="r" b="b"/>
            <a:pathLst>
              <a:path w="30107" h="34765" extrusionOk="0">
                <a:moveTo>
                  <a:pt x="30107" y="34765"/>
                </a:moveTo>
                <a:lnTo>
                  <a:pt x="30107" y="0"/>
                </a:lnTo>
                <a:lnTo>
                  <a:pt x="0" y="17383"/>
                </a:lnTo>
                <a:lnTo>
                  <a:pt x="30107" y="34765"/>
                </a:lnTo>
                <a:close/>
              </a:path>
            </a:pathLst>
          </a:custGeom>
          <a:solidFill>
            <a:schemeClr val="lt1"/>
          </a:solidFill>
          <a:ln>
            <a:noFill/>
          </a:ln>
        </p:spPr>
      </p:sp>
      <p:sp>
        <p:nvSpPr>
          <p:cNvPr id="333" name="Google Shape;333;p52"/>
          <p:cNvSpPr/>
          <p:nvPr/>
        </p:nvSpPr>
        <p:spPr>
          <a:xfrm rot="10800000" flipH="1">
            <a:off x="7637760" y="3982680"/>
            <a:ext cx="44640" cy="61560"/>
          </a:xfrm>
          <a:custGeom>
            <a:avLst/>
            <a:gdLst/>
            <a:ahLst/>
            <a:cxnLst/>
            <a:rect l="l" t="t" r="r" b="b"/>
            <a:pathLst>
              <a:path w="45384" h="62443" extrusionOk="0">
                <a:moveTo>
                  <a:pt x="33242" y="62443"/>
                </a:moveTo>
                <a:lnTo>
                  <a:pt x="45384" y="55433"/>
                </a:lnTo>
                <a:lnTo>
                  <a:pt x="13380" y="0"/>
                </a:lnTo>
                <a:lnTo>
                  <a:pt x="0" y="7725"/>
                </a:lnTo>
                <a:lnTo>
                  <a:pt x="33242" y="62443"/>
                </a:lnTo>
                <a:close/>
              </a:path>
            </a:pathLst>
          </a:custGeom>
          <a:solidFill>
            <a:schemeClr val="lt1"/>
          </a:solidFill>
          <a:ln>
            <a:noFill/>
          </a:ln>
        </p:spPr>
      </p:sp>
      <p:sp>
        <p:nvSpPr>
          <p:cNvPr id="334" name="Google Shape;334;p52"/>
          <p:cNvSpPr/>
          <p:nvPr/>
        </p:nvSpPr>
        <p:spPr>
          <a:xfrm rot="10800000" flipH="1">
            <a:off x="4513320" y="3986640"/>
            <a:ext cx="42840" cy="61200"/>
          </a:xfrm>
          <a:custGeom>
            <a:avLst/>
            <a:gdLst/>
            <a:ahLst/>
            <a:cxnLst/>
            <a:rect l="l" t="t" r="r" b="b"/>
            <a:pathLst>
              <a:path w="43618" h="62043" extrusionOk="0">
                <a:moveTo>
                  <a:pt x="9807" y="62043"/>
                </a:moveTo>
                <a:lnTo>
                  <a:pt x="43618" y="6389"/>
                </a:lnTo>
                <a:lnTo>
                  <a:pt x="32552" y="0"/>
                </a:lnTo>
                <a:lnTo>
                  <a:pt x="0" y="56381"/>
                </a:lnTo>
                <a:lnTo>
                  <a:pt x="9807" y="62043"/>
                </a:lnTo>
                <a:close/>
              </a:path>
            </a:pathLst>
          </a:custGeom>
          <a:solidFill>
            <a:schemeClr val="lt1"/>
          </a:solidFill>
          <a:ln>
            <a:noFill/>
          </a:ln>
        </p:spPr>
      </p:sp>
      <p:grpSp>
        <p:nvGrpSpPr>
          <p:cNvPr id="335" name="Google Shape;335;p52"/>
          <p:cNvGrpSpPr/>
          <p:nvPr/>
        </p:nvGrpSpPr>
        <p:grpSpPr>
          <a:xfrm>
            <a:off x="8426160" y="1778760"/>
            <a:ext cx="3210840" cy="1227240"/>
            <a:chOff x="8426160" y="1778760"/>
            <a:chExt cx="3210840" cy="1227240"/>
          </a:xfrm>
        </p:grpSpPr>
        <p:sp>
          <p:nvSpPr>
            <p:cNvPr id="336" name="Google Shape;336;p52"/>
            <p:cNvSpPr/>
            <p:nvPr/>
          </p:nvSpPr>
          <p:spPr>
            <a:xfrm>
              <a:off x="8426160" y="2183760"/>
              <a:ext cx="3210840" cy="8222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1800" b="1" strike="noStrike" dirty="0">
                  <a:solidFill>
                    <a:schemeClr val="bg2"/>
                  </a:solidFill>
                  <a:latin typeface="Calibri"/>
                  <a:ea typeface="Calibri"/>
                  <a:cs typeface="Calibri"/>
                  <a:sym typeface="Calibri"/>
                </a:rPr>
                <a:t>Package manager for using third   party tools in our application.</a:t>
              </a:r>
              <a:endParaRPr sz="1800" b="1" strike="noStrike" dirty="0">
                <a:solidFill>
                  <a:schemeClr val="bg2"/>
                </a:solidFill>
                <a:sym typeface="Arial"/>
              </a:endParaRPr>
            </a:p>
          </p:txBody>
        </p:sp>
        <p:sp>
          <p:nvSpPr>
            <p:cNvPr id="337" name="Google Shape;337;p52"/>
            <p:cNvSpPr/>
            <p:nvPr/>
          </p:nvSpPr>
          <p:spPr>
            <a:xfrm>
              <a:off x="8426160" y="1778760"/>
              <a:ext cx="3210840" cy="3657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2400" b="1" u="sng" strike="noStrike" dirty="0">
                  <a:solidFill>
                    <a:schemeClr val="bg2"/>
                  </a:solidFill>
                  <a:latin typeface="Calibri"/>
                  <a:ea typeface="Calibri"/>
                  <a:cs typeface="Calibri"/>
                  <a:sym typeface="Calibri"/>
                </a:rPr>
                <a:t>NPM</a:t>
              </a:r>
              <a:endParaRPr sz="2400" b="0" strike="noStrike" dirty="0">
                <a:solidFill>
                  <a:schemeClr val="bg2"/>
                </a:solidFill>
                <a:latin typeface="Arial"/>
                <a:ea typeface="Arial"/>
                <a:cs typeface="Arial"/>
                <a:sym typeface="Arial"/>
              </a:endParaRPr>
            </a:p>
          </p:txBody>
        </p:sp>
      </p:grpSp>
      <p:grpSp>
        <p:nvGrpSpPr>
          <p:cNvPr id="338" name="Google Shape;338;p52"/>
          <p:cNvGrpSpPr/>
          <p:nvPr/>
        </p:nvGrpSpPr>
        <p:grpSpPr>
          <a:xfrm>
            <a:off x="727200" y="1961640"/>
            <a:ext cx="3322440" cy="686160"/>
            <a:chOff x="727200" y="1961640"/>
            <a:chExt cx="3322440" cy="686160"/>
          </a:xfrm>
        </p:grpSpPr>
        <p:sp>
          <p:nvSpPr>
            <p:cNvPr id="339" name="Google Shape;339;p52"/>
            <p:cNvSpPr/>
            <p:nvPr/>
          </p:nvSpPr>
          <p:spPr>
            <a:xfrm>
              <a:off x="727200" y="2373480"/>
              <a:ext cx="3210840" cy="2743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IN" sz="1800" b="0" strike="noStrike" dirty="0">
                  <a:solidFill>
                    <a:schemeClr val="bg2"/>
                  </a:solidFill>
                  <a:latin typeface="Calibri"/>
                  <a:ea typeface="Calibri"/>
                  <a:cs typeface="Calibri"/>
                  <a:sym typeface="Calibri"/>
                </a:rPr>
                <a:t>Complex UI / UX management</a:t>
              </a:r>
              <a:endParaRPr dirty="0">
                <a:solidFill>
                  <a:schemeClr val="bg2"/>
                </a:solidFill>
              </a:endParaRPr>
            </a:p>
            <a:p>
              <a:pPr marL="0" marR="0" lvl="0" indent="0" algn="r" rtl="0">
                <a:lnSpc>
                  <a:spcPct val="100000"/>
                </a:lnSpc>
                <a:spcBef>
                  <a:spcPts val="0"/>
                </a:spcBef>
                <a:spcAft>
                  <a:spcPts val="0"/>
                </a:spcAft>
                <a:buNone/>
              </a:pPr>
              <a:r>
                <a:rPr lang="en-IN" sz="1800" b="1" strike="noStrike" dirty="0">
                  <a:solidFill>
                    <a:schemeClr val="bg2"/>
                  </a:solidFill>
                  <a:latin typeface="Calibri"/>
                  <a:ea typeface="Calibri"/>
                  <a:cs typeface="Calibri"/>
                  <a:sym typeface="Calibri"/>
                </a:rPr>
                <a:t>Server Side Rendering</a:t>
              </a:r>
              <a:endParaRPr sz="1800" b="1" strike="noStrike" dirty="0">
                <a:solidFill>
                  <a:schemeClr val="bg2"/>
                </a:solidFill>
                <a:latin typeface="Arial"/>
                <a:ea typeface="Arial"/>
                <a:cs typeface="Arial"/>
                <a:sym typeface="Arial"/>
              </a:endParaRPr>
            </a:p>
          </p:txBody>
        </p:sp>
        <p:sp>
          <p:nvSpPr>
            <p:cNvPr id="340" name="Google Shape;340;p52"/>
            <p:cNvSpPr/>
            <p:nvPr/>
          </p:nvSpPr>
          <p:spPr>
            <a:xfrm>
              <a:off x="838800" y="1961640"/>
              <a:ext cx="3210840" cy="36576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IN" sz="2400" b="1" u="sng" strike="noStrike" dirty="0">
                  <a:solidFill>
                    <a:schemeClr val="accent1"/>
                  </a:solidFill>
                  <a:latin typeface="Calibri"/>
                  <a:ea typeface="Calibri"/>
                  <a:cs typeface="Calibri"/>
                  <a:sym typeface="Calibri"/>
                </a:rPr>
                <a:t>React JS</a:t>
              </a:r>
              <a:r>
                <a:rPr lang="en-IN" sz="2400" b="1" strike="noStrike" dirty="0">
                  <a:solidFill>
                    <a:schemeClr val="accent1"/>
                  </a:solidFill>
                  <a:latin typeface="Calibri"/>
                  <a:ea typeface="Calibri"/>
                  <a:cs typeface="Calibri"/>
                  <a:sym typeface="Calibri"/>
                </a:rPr>
                <a:t>  </a:t>
              </a:r>
              <a:r>
                <a:rPr lang="en-IN" sz="1800" b="1" strike="noStrike" dirty="0">
                  <a:solidFill>
                    <a:schemeClr val="accent1"/>
                  </a:solidFill>
                  <a:latin typeface="Calibri"/>
                  <a:ea typeface="Calibri"/>
                  <a:cs typeface="Calibri"/>
                  <a:sym typeface="Calibri"/>
                </a:rPr>
                <a:t>/</a:t>
              </a:r>
              <a:r>
                <a:rPr lang="en-IN" sz="2400" b="1" strike="noStrike" dirty="0">
                  <a:solidFill>
                    <a:schemeClr val="accent1"/>
                  </a:solidFill>
                  <a:latin typeface="Calibri"/>
                  <a:ea typeface="Calibri"/>
                  <a:cs typeface="Calibri"/>
                  <a:sym typeface="Calibri"/>
                </a:rPr>
                <a:t>  </a:t>
              </a:r>
              <a:r>
                <a:rPr lang="en-IN" sz="2400" b="1" u="sng" strike="noStrike" dirty="0">
                  <a:solidFill>
                    <a:schemeClr val="accent1"/>
                  </a:solidFill>
                  <a:latin typeface="Calibri"/>
                  <a:ea typeface="Calibri"/>
                  <a:cs typeface="Calibri"/>
                  <a:sym typeface="Calibri"/>
                </a:rPr>
                <a:t>Next JS</a:t>
              </a:r>
              <a:endParaRPr sz="2400" b="0" strike="noStrike" dirty="0">
                <a:solidFill>
                  <a:schemeClr val="accent1"/>
                </a:solidFill>
                <a:latin typeface="Arial"/>
                <a:ea typeface="Arial"/>
                <a:cs typeface="Arial"/>
                <a:sym typeface="Arial"/>
              </a:endParaRPr>
            </a:p>
          </p:txBody>
        </p:sp>
      </p:grpSp>
      <p:grpSp>
        <p:nvGrpSpPr>
          <p:cNvPr id="341" name="Google Shape;341;p52"/>
          <p:cNvGrpSpPr/>
          <p:nvPr/>
        </p:nvGrpSpPr>
        <p:grpSpPr>
          <a:xfrm>
            <a:off x="4050360" y="5154480"/>
            <a:ext cx="4232880" cy="1406880"/>
            <a:chOff x="4050360" y="5154480"/>
            <a:chExt cx="4232880" cy="1406880"/>
          </a:xfrm>
        </p:grpSpPr>
        <p:sp>
          <p:nvSpPr>
            <p:cNvPr id="342" name="Google Shape;342;p52"/>
            <p:cNvSpPr/>
            <p:nvPr/>
          </p:nvSpPr>
          <p:spPr>
            <a:xfrm>
              <a:off x="4192560" y="5464800"/>
              <a:ext cx="4090680" cy="109656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sz="1800" b="1" strike="noStrike" dirty="0" err="1">
                  <a:solidFill>
                    <a:schemeClr val="bg2"/>
                  </a:solidFill>
                  <a:latin typeface="Calibri"/>
                  <a:ea typeface="Calibri"/>
                  <a:cs typeface="Calibri"/>
                  <a:sym typeface="Calibri"/>
                </a:rPr>
                <a:t>Blockchain</a:t>
              </a:r>
              <a:r>
                <a:rPr lang="en-IN" sz="1800" b="1" strike="noStrike" dirty="0">
                  <a:solidFill>
                    <a:schemeClr val="bg2"/>
                  </a:solidFill>
                  <a:latin typeface="Calibri"/>
                  <a:ea typeface="Calibri"/>
                  <a:cs typeface="Calibri"/>
                  <a:sym typeface="Calibri"/>
                </a:rPr>
                <a:t> based distributed computing platform and operating system featuring smart contract functionality</a:t>
              </a:r>
              <a:r>
                <a:rPr lang="en-IN" sz="1800" b="0" strike="noStrike" dirty="0">
                  <a:solidFill>
                    <a:schemeClr val="bg2"/>
                  </a:solidFill>
                  <a:latin typeface="Calibri"/>
                  <a:ea typeface="Calibri"/>
                  <a:cs typeface="Calibri"/>
                  <a:sym typeface="Calibri"/>
                </a:rPr>
                <a:t>.</a:t>
              </a:r>
              <a:endParaRPr sz="1800" b="0" strike="noStrike" dirty="0">
                <a:solidFill>
                  <a:schemeClr val="bg2"/>
                </a:solidFill>
                <a:latin typeface="Arial"/>
                <a:ea typeface="Arial"/>
                <a:cs typeface="Arial"/>
                <a:sym typeface="Arial"/>
              </a:endParaRPr>
            </a:p>
          </p:txBody>
        </p:sp>
        <p:sp>
          <p:nvSpPr>
            <p:cNvPr id="343" name="Google Shape;343;p52"/>
            <p:cNvSpPr/>
            <p:nvPr/>
          </p:nvSpPr>
          <p:spPr>
            <a:xfrm>
              <a:off x="4050360" y="5154480"/>
              <a:ext cx="4090680" cy="3049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sz="2000" b="1" u="sng" strike="noStrike" dirty="0" err="1">
                  <a:solidFill>
                    <a:schemeClr val="bg2"/>
                  </a:solidFill>
                  <a:latin typeface="Calibri"/>
                  <a:ea typeface="Calibri"/>
                  <a:cs typeface="Calibri"/>
                  <a:sym typeface="Calibri"/>
                </a:rPr>
                <a:t>Ethereum</a:t>
              </a:r>
              <a:endParaRPr sz="2000" b="0" strike="noStrike" dirty="0">
                <a:solidFill>
                  <a:schemeClr val="bg2"/>
                </a:solidFill>
                <a:latin typeface="Arial"/>
                <a:ea typeface="Arial"/>
                <a:cs typeface="Arial"/>
                <a:sym typeface="Arial"/>
              </a:endParaRPr>
            </a:p>
          </p:txBody>
        </p:sp>
      </p:grpSp>
      <p:grpSp>
        <p:nvGrpSpPr>
          <p:cNvPr id="344" name="Google Shape;344;p52"/>
          <p:cNvGrpSpPr/>
          <p:nvPr/>
        </p:nvGrpSpPr>
        <p:grpSpPr>
          <a:xfrm>
            <a:off x="502944" y="369152"/>
            <a:ext cx="4053216" cy="960840"/>
            <a:chOff x="2172513" y="154800"/>
            <a:chExt cx="4053216" cy="960840"/>
          </a:xfrm>
        </p:grpSpPr>
        <p:sp>
          <p:nvSpPr>
            <p:cNvPr id="345" name="Google Shape;345;p52"/>
            <p:cNvSpPr/>
            <p:nvPr/>
          </p:nvSpPr>
          <p:spPr>
            <a:xfrm>
              <a:off x="3133353" y="300317"/>
              <a:ext cx="3092376" cy="60948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sz="4000" b="1" strike="noStrike" dirty="0">
                  <a:solidFill>
                    <a:srgbClr val="2F5597"/>
                  </a:solidFill>
                  <a:latin typeface="Century Gothic"/>
                  <a:ea typeface="Century Gothic"/>
                  <a:cs typeface="Century Gothic"/>
                  <a:sym typeface="Century Gothic"/>
                </a:rPr>
                <a:t>Tech Stack</a:t>
              </a:r>
              <a:endParaRPr sz="4000" b="0" strike="noStrike" dirty="0">
                <a:solidFill>
                  <a:schemeClr val="dk1"/>
                </a:solidFill>
                <a:latin typeface="Arial"/>
                <a:ea typeface="Arial"/>
                <a:cs typeface="Arial"/>
                <a:sym typeface="Arial"/>
              </a:endParaRPr>
            </a:p>
          </p:txBody>
        </p:sp>
        <p:pic>
          <p:nvPicPr>
            <p:cNvPr id="346" name="Google Shape;346;p52"/>
            <p:cNvPicPr preferRelativeResize="0"/>
            <p:nvPr/>
          </p:nvPicPr>
          <p:blipFill rotWithShape="1">
            <a:blip r:embed="rId3">
              <a:alphaModFix/>
            </a:blip>
            <a:srcRect/>
            <a:stretch/>
          </p:blipFill>
          <p:spPr>
            <a:xfrm>
              <a:off x="2172513" y="154800"/>
              <a:ext cx="960840" cy="960840"/>
            </a:xfrm>
            <a:prstGeom prst="rect">
              <a:avLst/>
            </a:prstGeom>
            <a:noFill/>
            <a:ln>
              <a:noFill/>
            </a:ln>
          </p:spPr>
        </p:pic>
      </p:grpSp>
      <p:grpSp>
        <p:nvGrpSpPr>
          <p:cNvPr id="347" name="Google Shape;347;p52"/>
          <p:cNvGrpSpPr/>
          <p:nvPr/>
        </p:nvGrpSpPr>
        <p:grpSpPr>
          <a:xfrm>
            <a:off x="4264380" y="1326339"/>
            <a:ext cx="3947040" cy="3585420"/>
            <a:chOff x="4141080" y="1310939"/>
            <a:chExt cx="3947040" cy="3585420"/>
          </a:xfrm>
        </p:grpSpPr>
        <p:grpSp>
          <p:nvGrpSpPr>
            <p:cNvPr id="348" name="Google Shape;348;p52"/>
            <p:cNvGrpSpPr/>
            <p:nvPr/>
          </p:nvGrpSpPr>
          <p:grpSpPr>
            <a:xfrm>
              <a:off x="4141080" y="1310939"/>
              <a:ext cx="3947040" cy="3585420"/>
              <a:chOff x="4137660" y="1320660"/>
              <a:chExt cx="3947040" cy="3585420"/>
            </a:xfrm>
          </p:grpSpPr>
          <p:sp>
            <p:nvSpPr>
              <p:cNvPr id="349" name="Google Shape;349;p52"/>
              <p:cNvSpPr/>
              <p:nvPr/>
            </p:nvSpPr>
            <p:spPr>
              <a:xfrm rot="10800000" flipH="1">
                <a:off x="6114420" y="1320660"/>
                <a:ext cx="1970280" cy="2749680"/>
              </a:xfrm>
              <a:custGeom>
                <a:avLst/>
                <a:gdLst/>
                <a:ahLst/>
                <a:cxnLst/>
                <a:rect l="l" t="t" r="r" b="b"/>
                <a:pathLst>
                  <a:path w="1788662" h="2735152" extrusionOk="0">
                    <a:moveTo>
                      <a:pt x="0" y="2735152"/>
                    </a:moveTo>
                    <a:lnTo>
                      <a:pt x="152392" y="2727457"/>
                    </a:lnTo>
                    <a:cubicBezTo>
                      <a:pt x="1071461" y="2634121"/>
                      <a:pt x="1788662" y="1857938"/>
                      <a:pt x="1788662" y="914245"/>
                    </a:cubicBezTo>
                    <a:cubicBezTo>
                      <a:pt x="1788662" y="599681"/>
                      <a:pt x="1708973" y="303728"/>
                      <a:pt x="1568681" y="45475"/>
                    </a:cubicBezTo>
                    <a:lnTo>
                      <a:pt x="1541055" y="0"/>
                    </a:lnTo>
                    <a:lnTo>
                      <a:pt x="34997" y="869523"/>
                    </a:lnTo>
                    <a:lnTo>
                      <a:pt x="34996" y="869522"/>
                    </a:lnTo>
                    <a:lnTo>
                      <a:pt x="0" y="889727"/>
                    </a:lnTo>
                    <a:lnTo>
                      <a:pt x="0" y="924492"/>
                    </a:lnTo>
                    <a:lnTo>
                      <a:pt x="224597" y="1054163"/>
                    </a:lnTo>
                    <a:lnTo>
                      <a:pt x="257148" y="997783"/>
                    </a:lnTo>
                    <a:lnTo>
                      <a:pt x="257148" y="997783"/>
                    </a:lnTo>
                    <a:lnTo>
                      <a:pt x="224597" y="1054164"/>
                    </a:lnTo>
                    <a:lnTo>
                      <a:pt x="0" y="924493"/>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350" name="Google Shape;350;p52"/>
              <p:cNvSpPr/>
              <p:nvPr/>
            </p:nvSpPr>
            <p:spPr>
              <a:xfrm rot="10800000" flipH="1">
                <a:off x="4137660" y="1320660"/>
                <a:ext cx="1973520" cy="2753280"/>
              </a:xfrm>
              <a:custGeom>
                <a:avLst/>
                <a:gdLst/>
                <a:ahLst/>
                <a:cxnLst/>
                <a:rect l="l" t="t" r="r" b="b"/>
                <a:pathLst>
                  <a:path w="1791479" h="2738589" extrusionOk="0">
                    <a:moveTo>
                      <a:pt x="1791479" y="2738589"/>
                    </a:moveTo>
                    <a:lnTo>
                      <a:pt x="1791479" y="930610"/>
                    </a:lnTo>
                    <a:lnTo>
                      <a:pt x="1791479" y="890200"/>
                    </a:lnTo>
                    <a:lnTo>
                      <a:pt x="1762467" y="873450"/>
                    </a:lnTo>
                    <a:lnTo>
                      <a:pt x="249608" y="0"/>
                    </a:lnTo>
                    <a:lnTo>
                      <a:pt x="219981" y="48769"/>
                    </a:lnTo>
                    <a:cubicBezTo>
                      <a:pt x="79689" y="307022"/>
                      <a:pt x="0" y="602975"/>
                      <a:pt x="0" y="917539"/>
                    </a:cubicBezTo>
                    <a:cubicBezTo>
                      <a:pt x="0" y="1861232"/>
                      <a:pt x="717201" y="2637415"/>
                      <a:pt x="1636270" y="27307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351" name="Google Shape;351;p52"/>
              <p:cNvSpPr/>
              <p:nvPr/>
            </p:nvSpPr>
            <p:spPr>
              <a:xfrm rot="10800000" flipH="1">
                <a:off x="4413960" y="3156120"/>
                <a:ext cx="3394440" cy="1749960"/>
              </a:xfrm>
              <a:custGeom>
                <a:avLst/>
                <a:gdLst/>
                <a:ahLst/>
                <a:cxnLst/>
                <a:rect l="l" t="t" r="r" b="b"/>
                <a:pathLst>
                  <a:path w="3080976" h="1740946" extrusionOk="0">
                    <a:moveTo>
                      <a:pt x="1544152" y="1740946"/>
                    </a:moveTo>
                    <a:lnTo>
                      <a:pt x="1573164" y="1724196"/>
                    </a:lnTo>
                    <a:lnTo>
                      <a:pt x="1573164" y="1724196"/>
                    </a:lnTo>
                    <a:lnTo>
                      <a:pt x="3080976" y="853659"/>
                    </a:lnTo>
                    <a:lnTo>
                      <a:pt x="3050550" y="803577"/>
                    </a:lnTo>
                    <a:cubicBezTo>
                      <a:pt x="2723012" y="318756"/>
                      <a:pt x="2168332" y="0"/>
                      <a:pt x="1539203" y="0"/>
                    </a:cubicBezTo>
                    <a:cubicBezTo>
                      <a:pt x="910074" y="0"/>
                      <a:pt x="355394" y="318756"/>
                      <a:pt x="27856" y="803577"/>
                    </a:cubicBezTo>
                    <a:lnTo>
                      <a:pt x="0" y="849429"/>
                    </a:lnTo>
                    <a:lnTo>
                      <a:pt x="1508060" y="1720108"/>
                    </a:lnTo>
                    <a:lnTo>
                      <a:pt x="1508060" y="1501838"/>
                    </a:lnTo>
                    <a:lnTo>
                      <a:pt x="1508061" y="1501838"/>
                    </a:lnTo>
                    <a:lnTo>
                      <a:pt x="1508061" y="172010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352" name="Google Shape;352;p52"/>
              <p:cNvSpPr/>
              <p:nvPr/>
            </p:nvSpPr>
            <p:spPr>
              <a:xfrm>
                <a:off x="5101980" y="2192721"/>
                <a:ext cx="2270700" cy="1463400"/>
              </a:xfrm>
              <a:prstGeom prst="triangle">
                <a:avLst>
                  <a:gd name="adj" fmla="val 50000"/>
                </a:avLst>
              </a:prstGeom>
              <a:solidFill>
                <a:srgbClr val="323F4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1750" b="1" strike="noStrike">
                    <a:solidFill>
                      <a:schemeClr val="bg2"/>
                    </a:solidFill>
                    <a:latin typeface="Century Gothic"/>
                    <a:ea typeface="Century Gothic"/>
                    <a:cs typeface="Century Gothic"/>
                    <a:sym typeface="Century Gothic"/>
                  </a:rPr>
                  <a:t>Smart Contract</a:t>
                </a:r>
                <a:endParaRPr sz="1750" b="0" strike="noStrike">
                  <a:solidFill>
                    <a:schemeClr val="bg2"/>
                  </a:solidFill>
                  <a:latin typeface="Arial"/>
                  <a:ea typeface="Arial"/>
                  <a:cs typeface="Arial"/>
                  <a:sym typeface="Arial"/>
                </a:endParaRPr>
              </a:p>
            </p:txBody>
          </p:sp>
          <p:pic>
            <p:nvPicPr>
              <p:cNvPr id="353" name="Google Shape;353;p52"/>
              <p:cNvPicPr preferRelativeResize="0"/>
              <p:nvPr/>
            </p:nvPicPr>
            <p:blipFill rotWithShape="1">
              <a:blip r:embed="rId4">
                <a:alphaModFix/>
              </a:blip>
              <a:srcRect/>
              <a:stretch/>
            </p:blipFill>
            <p:spPr>
              <a:xfrm>
                <a:off x="4989304" y="1831861"/>
                <a:ext cx="851400" cy="851400"/>
              </a:xfrm>
              <a:prstGeom prst="rect">
                <a:avLst/>
              </a:prstGeom>
              <a:noFill/>
              <a:ln>
                <a:noFill/>
              </a:ln>
            </p:spPr>
          </p:pic>
          <p:pic>
            <p:nvPicPr>
              <p:cNvPr id="354" name="Google Shape;354;p52"/>
              <p:cNvPicPr preferRelativeResize="0"/>
              <p:nvPr/>
            </p:nvPicPr>
            <p:blipFill rotWithShape="1">
              <a:blip r:embed="rId5">
                <a:alphaModFix/>
              </a:blip>
              <a:srcRect/>
              <a:stretch/>
            </p:blipFill>
            <p:spPr>
              <a:xfrm>
                <a:off x="5656132" y="3655975"/>
                <a:ext cx="681480" cy="1000797"/>
              </a:xfrm>
              <a:prstGeom prst="rect">
                <a:avLst/>
              </a:prstGeom>
              <a:noFill/>
              <a:ln>
                <a:noFill/>
              </a:ln>
            </p:spPr>
          </p:pic>
          <p:pic>
            <p:nvPicPr>
              <p:cNvPr id="355" name="Google Shape;355;p52"/>
              <p:cNvPicPr preferRelativeResize="0"/>
              <p:nvPr/>
            </p:nvPicPr>
            <p:blipFill rotWithShape="1">
              <a:blip r:embed="rId6">
                <a:alphaModFix/>
              </a:blip>
              <a:srcRect/>
              <a:stretch/>
            </p:blipFill>
            <p:spPr>
              <a:xfrm>
                <a:off x="6436538" y="1671670"/>
                <a:ext cx="1171800" cy="1171800"/>
              </a:xfrm>
              <a:prstGeom prst="rect">
                <a:avLst/>
              </a:prstGeom>
              <a:noFill/>
              <a:ln>
                <a:noFill/>
              </a:ln>
            </p:spPr>
          </p:pic>
        </p:grpSp>
        <p:pic>
          <p:nvPicPr>
            <p:cNvPr id="356" name="Google Shape;356;p52"/>
            <p:cNvPicPr preferRelativeResize="0"/>
            <p:nvPr/>
          </p:nvPicPr>
          <p:blipFill rotWithShape="1">
            <a:blip r:embed="rId7">
              <a:alphaModFix/>
            </a:blip>
            <a:srcRect/>
            <a:stretch/>
          </p:blipFill>
          <p:spPr>
            <a:xfrm>
              <a:off x="4255729" y="2673547"/>
              <a:ext cx="1117478" cy="674212"/>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1"/>
          <p:cNvSpPr/>
          <p:nvPr/>
        </p:nvSpPr>
        <p:spPr>
          <a:xfrm>
            <a:off x="704520" y="1468080"/>
            <a:ext cx="3264480" cy="379764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1"/>
          <p:cNvSpPr/>
          <p:nvPr/>
        </p:nvSpPr>
        <p:spPr>
          <a:xfrm>
            <a:off x="669960" y="1414080"/>
            <a:ext cx="3264480" cy="618480"/>
          </a:xfrm>
          <a:prstGeom prst="rect">
            <a:avLst/>
          </a:prstGeom>
          <a:solidFill>
            <a:srgbClr val="7C203A"/>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1800" b="1" strike="noStrike" dirty="0">
                <a:solidFill>
                  <a:srgbClr val="FFFFFF"/>
                </a:solidFill>
                <a:latin typeface="Quattrocento Sans"/>
                <a:ea typeface="Quattrocento Sans"/>
                <a:cs typeface="Quattrocento Sans"/>
                <a:sym typeface="Quattrocento Sans"/>
              </a:rPr>
              <a:t>BLOCK 1 HEADER</a:t>
            </a:r>
            <a:endParaRPr sz="1800" b="0" strike="noStrike">
              <a:solidFill>
                <a:schemeClr val="dk1"/>
              </a:solidFill>
              <a:latin typeface="Arial"/>
              <a:ea typeface="Arial"/>
              <a:cs typeface="Arial"/>
              <a:sym typeface="Arial"/>
            </a:endParaRPr>
          </a:p>
        </p:txBody>
      </p:sp>
      <p:sp>
        <p:nvSpPr>
          <p:cNvPr id="310" name="Google Shape;310;p51"/>
          <p:cNvSpPr/>
          <p:nvPr/>
        </p:nvSpPr>
        <p:spPr>
          <a:xfrm>
            <a:off x="2097360" y="500400"/>
            <a:ext cx="7486920" cy="48744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sz="3200" b="0" strike="noStrike">
                <a:solidFill>
                  <a:srgbClr val="7C203A"/>
                </a:solidFill>
                <a:latin typeface="Quattrocento Sans"/>
                <a:ea typeface="Quattrocento Sans"/>
                <a:cs typeface="Quattrocento Sans"/>
                <a:sym typeface="Quattrocento Sans"/>
              </a:rPr>
              <a:t> Our System’s Architecture</a:t>
            </a:r>
            <a:endParaRPr sz="3200" b="0" strike="noStrike">
              <a:solidFill>
                <a:schemeClr val="dk1"/>
              </a:solidFill>
              <a:latin typeface="Arial"/>
              <a:ea typeface="Arial"/>
              <a:cs typeface="Arial"/>
              <a:sym typeface="Arial"/>
            </a:endParaRPr>
          </a:p>
        </p:txBody>
      </p:sp>
      <p:sp>
        <p:nvSpPr>
          <p:cNvPr id="311" name="Google Shape;311;p51"/>
          <p:cNvSpPr/>
          <p:nvPr/>
        </p:nvSpPr>
        <p:spPr>
          <a:xfrm>
            <a:off x="8339760" y="6807600"/>
            <a:ext cx="2742480" cy="36432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fld id="{00000000-1234-1234-1234-123412341234}" type="slidenum">
              <a:rPr lang="en-IN" sz="1200" b="0" strike="noStrike">
                <a:solidFill>
                  <a:srgbClr val="FFFFFF"/>
                </a:solidFill>
                <a:latin typeface="Quattrocento Sans"/>
                <a:ea typeface="Quattrocento Sans"/>
                <a:cs typeface="Quattrocento Sans"/>
                <a:sym typeface="Quattrocento Sans"/>
              </a:rPr>
              <a:pPr marL="0" marR="0" lvl="0" indent="0" algn="r" rtl="0">
                <a:lnSpc>
                  <a:spcPct val="100000"/>
                </a:lnSpc>
                <a:spcBef>
                  <a:spcPts val="0"/>
                </a:spcBef>
                <a:spcAft>
                  <a:spcPts val="0"/>
                </a:spcAft>
                <a:buNone/>
              </a:pPr>
              <a:t>6</a:t>
            </a:fld>
            <a:endParaRPr sz="1200" b="0" strike="noStrike">
              <a:solidFill>
                <a:schemeClr val="dk1"/>
              </a:solidFill>
              <a:latin typeface="Arial"/>
              <a:ea typeface="Arial"/>
              <a:cs typeface="Arial"/>
              <a:sym typeface="Arial"/>
            </a:endParaRPr>
          </a:p>
        </p:txBody>
      </p:sp>
      <p:sp>
        <p:nvSpPr>
          <p:cNvPr id="312" name="Google Shape;312;p51"/>
          <p:cNvSpPr/>
          <p:nvPr/>
        </p:nvSpPr>
        <p:spPr>
          <a:xfrm>
            <a:off x="1058400" y="2178720"/>
            <a:ext cx="2511720" cy="618480"/>
          </a:xfrm>
          <a:prstGeom prst="rect">
            <a:avLst/>
          </a:prstGeom>
          <a:solidFill>
            <a:srgbClr val="A5A5A5"/>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1800" b="1" strike="noStrike">
                <a:solidFill>
                  <a:srgbClr val="FFFFFF"/>
                </a:solidFill>
                <a:latin typeface="Nunito"/>
                <a:ea typeface="Nunito"/>
                <a:cs typeface="Nunito"/>
                <a:sym typeface="Nunito"/>
              </a:rPr>
              <a:t>Hash of previous block header</a:t>
            </a:r>
            <a:endParaRPr sz="1800" b="0" strike="noStrike">
              <a:solidFill>
                <a:schemeClr val="dk1"/>
              </a:solidFill>
              <a:latin typeface="Arial"/>
              <a:ea typeface="Arial"/>
              <a:cs typeface="Arial"/>
              <a:sym typeface="Arial"/>
            </a:endParaRPr>
          </a:p>
        </p:txBody>
      </p:sp>
      <p:sp>
        <p:nvSpPr>
          <p:cNvPr id="313" name="Google Shape;313;p51"/>
          <p:cNvSpPr/>
          <p:nvPr/>
        </p:nvSpPr>
        <p:spPr>
          <a:xfrm>
            <a:off x="1058400" y="2951640"/>
            <a:ext cx="2511720" cy="618480"/>
          </a:xfrm>
          <a:prstGeom prst="rect">
            <a:avLst/>
          </a:prstGeom>
          <a:solidFill>
            <a:srgbClr val="A5A5A5"/>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1800" b="1" strike="noStrike">
                <a:solidFill>
                  <a:srgbClr val="FFFFFF"/>
                </a:solidFill>
                <a:latin typeface="Nunito"/>
                <a:ea typeface="Nunito"/>
                <a:cs typeface="Nunito"/>
                <a:sym typeface="Nunito"/>
              </a:rPr>
              <a:t>Transaction Object</a:t>
            </a:r>
            <a:endParaRPr sz="1800" b="0" strike="noStrike">
              <a:solidFill>
                <a:schemeClr val="dk1"/>
              </a:solidFill>
              <a:latin typeface="Arial"/>
              <a:ea typeface="Arial"/>
              <a:cs typeface="Arial"/>
              <a:sym typeface="Arial"/>
            </a:endParaRPr>
          </a:p>
        </p:txBody>
      </p:sp>
      <p:sp>
        <p:nvSpPr>
          <p:cNvPr id="314" name="Google Shape;314;p51"/>
          <p:cNvSpPr/>
          <p:nvPr/>
        </p:nvSpPr>
        <p:spPr>
          <a:xfrm>
            <a:off x="1011960" y="4151160"/>
            <a:ext cx="2511720" cy="618480"/>
          </a:xfrm>
          <a:prstGeom prst="rect">
            <a:avLst/>
          </a:prstGeom>
          <a:solidFill>
            <a:srgbClr val="7B203A"/>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1400" b="1" strike="noStrike">
                <a:solidFill>
                  <a:srgbClr val="FFFFFF"/>
                </a:solidFill>
                <a:latin typeface="Quattrocento Sans"/>
                <a:ea typeface="Quattrocento Sans"/>
                <a:cs typeface="Quattrocento Sans"/>
                <a:sym typeface="Quattrocento Sans"/>
              </a:rPr>
              <a:t>Block 1 transactions</a:t>
            </a:r>
            <a:endParaRPr sz="1400" b="0" strike="noStrike">
              <a:solidFill>
                <a:schemeClr val="dk1"/>
              </a:solidFill>
              <a:latin typeface="Arial"/>
              <a:ea typeface="Arial"/>
              <a:cs typeface="Arial"/>
              <a:sym typeface="Arial"/>
            </a:endParaRPr>
          </a:p>
        </p:txBody>
      </p:sp>
      <p:sp>
        <p:nvSpPr>
          <p:cNvPr id="315" name="Google Shape;315;p51"/>
          <p:cNvSpPr/>
          <p:nvPr/>
        </p:nvSpPr>
        <p:spPr>
          <a:xfrm>
            <a:off x="2057040" y="3690000"/>
            <a:ext cx="268920" cy="338040"/>
          </a:xfrm>
          <a:custGeom>
            <a:avLst/>
            <a:gdLst/>
            <a:ahLst/>
            <a:cxnLst/>
            <a:rect l="l" t="t" r="r" b="b"/>
            <a:pathLst>
              <a:path w="597" h="596" extrusionOk="0">
                <a:moveTo>
                  <a:pt x="484" y="275"/>
                </a:moveTo>
                <a:lnTo>
                  <a:pt x="435" y="325"/>
                </a:lnTo>
                <a:lnTo>
                  <a:pt x="431" y="327"/>
                </a:lnTo>
                <a:lnTo>
                  <a:pt x="427" y="328"/>
                </a:lnTo>
                <a:lnTo>
                  <a:pt x="424" y="327"/>
                </a:lnTo>
                <a:lnTo>
                  <a:pt x="420" y="325"/>
                </a:lnTo>
                <a:lnTo>
                  <a:pt x="358" y="262"/>
                </a:lnTo>
                <a:lnTo>
                  <a:pt x="358" y="506"/>
                </a:lnTo>
                <a:lnTo>
                  <a:pt x="357" y="511"/>
                </a:lnTo>
                <a:lnTo>
                  <a:pt x="355" y="514"/>
                </a:lnTo>
                <a:lnTo>
                  <a:pt x="351" y="516"/>
                </a:lnTo>
                <a:lnTo>
                  <a:pt x="348" y="517"/>
                </a:lnTo>
                <a:lnTo>
                  <a:pt x="249" y="517"/>
                </a:lnTo>
                <a:lnTo>
                  <a:pt x="244" y="516"/>
                </a:lnTo>
                <a:lnTo>
                  <a:pt x="241" y="514"/>
                </a:lnTo>
                <a:lnTo>
                  <a:pt x="239" y="511"/>
                </a:lnTo>
                <a:lnTo>
                  <a:pt x="239" y="506"/>
                </a:lnTo>
                <a:lnTo>
                  <a:pt x="239" y="262"/>
                </a:lnTo>
                <a:lnTo>
                  <a:pt x="176" y="325"/>
                </a:lnTo>
                <a:lnTo>
                  <a:pt x="173" y="327"/>
                </a:lnTo>
                <a:lnTo>
                  <a:pt x="169" y="328"/>
                </a:lnTo>
                <a:lnTo>
                  <a:pt x="166" y="327"/>
                </a:lnTo>
                <a:lnTo>
                  <a:pt x="162" y="325"/>
                </a:lnTo>
                <a:lnTo>
                  <a:pt x="113" y="275"/>
                </a:lnTo>
                <a:lnTo>
                  <a:pt x="111" y="272"/>
                </a:lnTo>
                <a:lnTo>
                  <a:pt x="109" y="269"/>
                </a:lnTo>
                <a:lnTo>
                  <a:pt x="111" y="264"/>
                </a:lnTo>
                <a:lnTo>
                  <a:pt x="113" y="261"/>
                </a:lnTo>
                <a:lnTo>
                  <a:pt x="291" y="83"/>
                </a:lnTo>
                <a:lnTo>
                  <a:pt x="294" y="81"/>
                </a:lnTo>
                <a:lnTo>
                  <a:pt x="298" y="80"/>
                </a:lnTo>
                <a:lnTo>
                  <a:pt x="302" y="81"/>
                </a:lnTo>
                <a:lnTo>
                  <a:pt x="305" y="83"/>
                </a:lnTo>
                <a:lnTo>
                  <a:pt x="484" y="261"/>
                </a:lnTo>
                <a:lnTo>
                  <a:pt x="486" y="264"/>
                </a:lnTo>
                <a:lnTo>
                  <a:pt x="486" y="269"/>
                </a:lnTo>
                <a:lnTo>
                  <a:pt x="486" y="272"/>
                </a:lnTo>
                <a:lnTo>
                  <a:pt x="484" y="275"/>
                </a:lnTo>
                <a:close/>
                <a:moveTo>
                  <a:pt x="298" y="0"/>
                </a:moveTo>
                <a:lnTo>
                  <a:pt x="283" y="1"/>
                </a:lnTo>
                <a:lnTo>
                  <a:pt x="268" y="2"/>
                </a:lnTo>
                <a:lnTo>
                  <a:pt x="253" y="4"/>
                </a:lnTo>
                <a:lnTo>
                  <a:pt x="238" y="6"/>
                </a:lnTo>
                <a:lnTo>
                  <a:pt x="224" y="10"/>
                </a:lnTo>
                <a:lnTo>
                  <a:pt x="210" y="14"/>
                </a:lnTo>
                <a:lnTo>
                  <a:pt x="196" y="18"/>
                </a:lnTo>
                <a:lnTo>
                  <a:pt x="182" y="24"/>
                </a:lnTo>
                <a:lnTo>
                  <a:pt x="169" y="30"/>
                </a:lnTo>
                <a:lnTo>
                  <a:pt x="156" y="37"/>
                </a:lnTo>
                <a:lnTo>
                  <a:pt x="144" y="43"/>
                </a:lnTo>
                <a:lnTo>
                  <a:pt x="132" y="52"/>
                </a:lnTo>
                <a:lnTo>
                  <a:pt x="120" y="59"/>
                </a:lnTo>
                <a:lnTo>
                  <a:pt x="108" y="68"/>
                </a:lnTo>
                <a:lnTo>
                  <a:pt x="98" y="78"/>
                </a:lnTo>
                <a:lnTo>
                  <a:pt x="88" y="87"/>
                </a:lnTo>
                <a:lnTo>
                  <a:pt x="78" y="98"/>
                </a:lnTo>
                <a:lnTo>
                  <a:pt x="68" y="109"/>
                </a:lnTo>
                <a:lnTo>
                  <a:pt x="60" y="120"/>
                </a:lnTo>
                <a:lnTo>
                  <a:pt x="51" y="132"/>
                </a:lnTo>
                <a:lnTo>
                  <a:pt x="44" y="143"/>
                </a:lnTo>
                <a:lnTo>
                  <a:pt x="36" y="156"/>
                </a:lnTo>
                <a:lnTo>
                  <a:pt x="30" y="169"/>
                </a:lnTo>
                <a:lnTo>
                  <a:pt x="24" y="182"/>
                </a:lnTo>
                <a:lnTo>
                  <a:pt x="19" y="195"/>
                </a:lnTo>
                <a:lnTo>
                  <a:pt x="13" y="209"/>
                </a:lnTo>
                <a:lnTo>
                  <a:pt x="10" y="223"/>
                </a:lnTo>
                <a:lnTo>
                  <a:pt x="6" y="238"/>
                </a:lnTo>
                <a:lnTo>
                  <a:pt x="4" y="253"/>
                </a:lnTo>
                <a:lnTo>
                  <a:pt x="1" y="268"/>
                </a:lnTo>
                <a:lnTo>
                  <a:pt x="0" y="283"/>
                </a:lnTo>
                <a:lnTo>
                  <a:pt x="0" y="298"/>
                </a:lnTo>
                <a:lnTo>
                  <a:pt x="0" y="313"/>
                </a:lnTo>
                <a:lnTo>
                  <a:pt x="1" y="328"/>
                </a:lnTo>
                <a:lnTo>
                  <a:pt x="4" y="343"/>
                </a:lnTo>
                <a:lnTo>
                  <a:pt x="6" y="358"/>
                </a:lnTo>
                <a:lnTo>
                  <a:pt x="10" y="372"/>
                </a:lnTo>
                <a:lnTo>
                  <a:pt x="13" y="386"/>
                </a:lnTo>
                <a:lnTo>
                  <a:pt x="19" y="400"/>
                </a:lnTo>
                <a:lnTo>
                  <a:pt x="24" y="413"/>
                </a:lnTo>
                <a:lnTo>
                  <a:pt x="30" y="427"/>
                </a:lnTo>
                <a:lnTo>
                  <a:pt x="36" y="440"/>
                </a:lnTo>
                <a:lnTo>
                  <a:pt x="44" y="452"/>
                </a:lnTo>
                <a:lnTo>
                  <a:pt x="51" y="464"/>
                </a:lnTo>
                <a:lnTo>
                  <a:pt x="60" y="476"/>
                </a:lnTo>
                <a:lnTo>
                  <a:pt x="68" y="488"/>
                </a:lnTo>
                <a:lnTo>
                  <a:pt x="78" y="499"/>
                </a:lnTo>
                <a:lnTo>
                  <a:pt x="88" y="508"/>
                </a:lnTo>
                <a:lnTo>
                  <a:pt x="98" y="518"/>
                </a:lnTo>
                <a:lnTo>
                  <a:pt x="108" y="528"/>
                </a:lnTo>
                <a:lnTo>
                  <a:pt x="120" y="537"/>
                </a:lnTo>
                <a:lnTo>
                  <a:pt x="132" y="545"/>
                </a:lnTo>
                <a:lnTo>
                  <a:pt x="144" y="553"/>
                </a:lnTo>
                <a:lnTo>
                  <a:pt x="156" y="560"/>
                </a:lnTo>
                <a:lnTo>
                  <a:pt x="169" y="567"/>
                </a:lnTo>
                <a:lnTo>
                  <a:pt x="182" y="572"/>
                </a:lnTo>
                <a:lnTo>
                  <a:pt x="196" y="578"/>
                </a:lnTo>
                <a:lnTo>
                  <a:pt x="210" y="583"/>
                </a:lnTo>
                <a:lnTo>
                  <a:pt x="224" y="586"/>
                </a:lnTo>
                <a:lnTo>
                  <a:pt x="238" y="589"/>
                </a:lnTo>
                <a:lnTo>
                  <a:pt x="253" y="593"/>
                </a:lnTo>
                <a:lnTo>
                  <a:pt x="268" y="595"/>
                </a:lnTo>
                <a:lnTo>
                  <a:pt x="283" y="596"/>
                </a:lnTo>
                <a:lnTo>
                  <a:pt x="298" y="596"/>
                </a:lnTo>
                <a:lnTo>
                  <a:pt x="314" y="596"/>
                </a:lnTo>
                <a:lnTo>
                  <a:pt x="329" y="595"/>
                </a:lnTo>
                <a:lnTo>
                  <a:pt x="344" y="593"/>
                </a:lnTo>
                <a:lnTo>
                  <a:pt x="358" y="589"/>
                </a:lnTo>
                <a:lnTo>
                  <a:pt x="373" y="586"/>
                </a:lnTo>
                <a:lnTo>
                  <a:pt x="387" y="583"/>
                </a:lnTo>
                <a:lnTo>
                  <a:pt x="400" y="578"/>
                </a:lnTo>
                <a:lnTo>
                  <a:pt x="414" y="572"/>
                </a:lnTo>
                <a:lnTo>
                  <a:pt x="427" y="567"/>
                </a:lnTo>
                <a:lnTo>
                  <a:pt x="440" y="560"/>
                </a:lnTo>
                <a:lnTo>
                  <a:pt x="453" y="553"/>
                </a:lnTo>
                <a:lnTo>
                  <a:pt x="465" y="545"/>
                </a:lnTo>
                <a:lnTo>
                  <a:pt x="477" y="537"/>
                </a:lnTo>
                <a:lnTo>
                  <a:pt x="487" y="528"/>
                </a:lnTo>
                <a:lnTo>
                  <a:pt x="498" y="518"/>
                </a:lnTo>
                <a:lnTo>
                  <a:pt x="509" y="508"/>
                </a:lnTo>
                <a:lnTo>
                  <a:pt x="519" y="499"/>
                </a:lnTo>
                <a:lnTo>
                  <a:pt x="528" y="488"/>
                </a:lnTo>
                <a:lnTo>
                  <a:pt x="537" y="476"/>
                </a:lnTo>
                <a:lnTo>
                  <a:pt x="545" y="464"/>
                </a:lnTo>
                <a:lnTo>
                  <a:pt x="553" y="452"/>
                </a:lnTo>
                <a:lnTo>
                  <a:pt x="560" y="440"/>
                </a:lnTo>
                <a:lnTo>
                  <a:pt x="566" y="427"/>
                </a:lnTo>
                <a:lnTo>
                  <a:pt x="573" y="413"/>
                </a:lnTo>
                <a:lnTo>
                  <a:pt x="578" y="400"/>
                </a:lnTo>
                <a:lnTo>
                  <a:pt x="582" y="386"/>
                </a:lnTo>
                <a:lnTo>
                  <a:pt x="587" y="372"/>
                </a:lnTo>
                <a:lnTo>
                  <a:pt x="590" y="358"/>
                </a:lnTo>
                <a:lnTo>
                  <a:pt x="592" y="343"/>
                </a:lnTo>
                <a:lnTo>
                  <a:pt x="594" y="328"/>
                </a:lnTo>
                <a:lnTo>
                  <a:pt x="595" y="313"/>
                </a:lnTo>
                <a:lnTo>
                  <a:pt x="597" y="298"/>
                </a:lnTo>
                <a:lnTo>
                  <a:pt x="595" y="283"/>
                </a:lnTo>
                <a:lnTo>
                  <a:pt x="594" y="268"/>
                </a:lnTo>
                <a:lnTo>
                  <a:pt x="592" y="253"/>
                </a:lnTo>
                <a:lnTo>
                  <a:pt x="590" y="238"/>
                </a:lnTo>
                <a:lnTo>
                  <a:pt x="587" y="223"/>
                </a:lnTo>
                <a:lnTo>
                  <a:pt x="582" y="209"/>
                </a:lnTo>
                <a:lnTo>
                  <a:pt x="578" y="195"/>
                </a:lnTo>
                <a:lnTo>
                  <a:pt x="573" y="182"/>
                </a:lnTo>
                <a:lnTo>
                  <a:pt x="566" y="169"/>
                </a:lnTo>
                <a:lnTo>
                  <a:pt x="560" y="156"/>
                </a:lnTo>
                <a:lnTo>
                  <a:pt x="553" y="143"/>
                </a:lnTo>
                <a:lnTo>
                  <a:pt x="545" y="132"/>
                </a:lnTo>
                <a:lnTo>
                  <a:pt x="537" y="120"/>
                </a:lnTo>
                <a:lnTo>
                  <a:pt x="528" y="109"/>
                </a:lnTo>
                <a:lnTo>
                  <a:pt x="519" y="98"/>
                </a:lnTo>
                <a:lnTo>
                  <a:pt x="509" y="87"/>
                </a:lnTo>
                <a:lnTo>
                  <a:pt x="498" y="78"/>
                </a:lnTo>
                <a:lnTo>
                  <a:pt x="487" y="68"/>
                </a:lnTo>
                <a:lnTo>
                  <a:pt x="477" y="59"/>
                </a:lnTo>
                <a:lnTo>
                  <a:pt x="465" y="52"/>
                </a:lnTo>
                <a:lnTo>
                  <a:pt x="453" y="43"/>
                </a:lnTo>
                <a:lnTo>
                  <a:pt x="440" y="37"/>
                </a:lnTo>
                <a:lnTo>
                  <a:pt x="427" y="30"/>
                </a:lnTo>
                <a:lnTo>
                  <a:pt x="414" y="24"/>
                </a:lnTo>
                <a:lnTo>
                  <a:pt x="400" y="18"/>
                </a:lnTo>
                <a:lnTo>
                  <a:pt x="387" y="14"/>
                </a:lnTo>
                <a:lnTo>
                  <a:pt x="373" y="10"/>
                </a:lnTo>
                <a:lnTo>
                  <a:pt x="358" y="6"/>
                </a:lnTo>
                <a:lnTo>
                  <a:pt x="344" y="4"/>
                </a:lnTo>
                <a:lnTo>
                  <a:pt x="329" y="2"/>
                </a:lnTo>
                <a:lnTo>
                  <a:pt x="314" y="1"/>
                </a:lnTo>
                <a:lnTo>
                  <a:pt x="298" y="0"/>
                </a:lnTo>
                <a:close/>
              </a:path>
            </a:pathLst>
          </a:custGeom>
          <a:solidFill>
            <a:srgbClr val="7C203A"/>
          </a:solidFill>
          <a:ln>
            <a:noFill/>
          </a:ln>
        </p:spPr>
      </p:sp>
      <p:sp>
        <p:nvSpPr>
          <p:cNvPr id="316" name="Google Shape;316;p51"/>
          <p:cNvSpPr/>
          <p:nvPr/>
        </p:nvSpPr>
        <p:spPr>
          <a:xfrm rot="5400000" flipH="1">
            <a:off x="4347720" y="1456560"/>
            <a:ext cx="956520" cy="2511720"/>
          </a:xfrm>
          <a:custGeom>
            <a:avLst/>
            <a:gdLst/>
            <a:ahLst/>
            <a:cxnLst/>
            <a:rect l="l" t="t" r="r" b="b"/>
            <a:pathLst>
              <a:path w="139" h="405" extrusionOk="0">
                <a:moveTo>
                  <a:pt x="139" y="0"/>
                </a:moveTo>
                <a:cubicBezTo>
                  <a:pt x="139" y="0"/>
                  <a:pt x="139" y="0"/>
                  <a:pt x="139" y="0"/>
                </a:cubicBezTo>
                <a:cubicBezTo>
                  <a:pt x="52" y="27"/>
                  <a:pt x="52" y="27"/>
                  <a:pt x="52" y="27"/>
                </a:cubicBezTo>
                <a:cubicBezTo>
                  <a:pt x="68" y="42"/>
                  <a:pt x="68" y="42"/>
                  <a:pt x="68" y="42"/>
                </a:cubicBezTo>
                <a:cubicBezTo>
                  <a:pt x="35" y="79"/>
                  <a:pt x="35" y="79"/>
                  <a:pt x="35" y="79"/>
                </a:cubicBezTo>
                <a:cubicBezTo>
                  <a:pt x="12" y="103"/>
                  <a:pt x="0" y="135"/>
                  <a:pt x="0" y="169"/>
                </a:cubicBezTo>
                <a:cubicBezTo>
                  <a:pt x="0" y="405"/>
                  <a:pt x="0" y="405"/>
                  <a:pt x="0" y="405"/>
                </a:cubicBezTo>
                <a:cubicBezTo>
                  <a:pt x="23" y="405"/>
                  <a:pt x="23" y="405"/>
                  <a:pt x="23" y="405"/>
                </a:cubicBezTo>
                <a:cubicBezTo>
                  <a:pt x="46" y="405"/>
                  <a:pt x="46" y="405"/>
                  <a:pt x="46" y="405"/>
                </a:cubicBezTo>
                <a:cubicBezTo>
                  <a:pt x="46" y="169"/>
                  <a:pt x="46" y="169"/>
                  <a:pt x="46" y="169"/>
                </a:cubicBezTo>
                <a:cubicBezTo>
                  <a:pt x="46" y="147"/>
                  <a:pt x="54" y="125"/>
                  <a:pt x="68" y="110"/>
                </a:cubicBezTo>
                <a:cubicBezTo>
                  <a:pt x="102" y="73"/>
                  <a:pt x="102" y="73"/>
                  <a:pt x="102" y="73"/>
                </a:cubicBezTo>
                <a:cubicBezTo>
                  <a:pt x="119" y="89"/>
                  <a:pt x="119" y="89"/>
                  <a:pt x="119" y="89"/>
                </a:cubicBezTo>
                <a:cubicBezTo>
                  <a:pt x="139" y="0"/>
                  <a:pt x="139" y="0"/>
                  <a:pt x="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1"/>
          <p:cNvSpPr/>
          <p:nvPr/>
        </p:nvSpPr>
        <p:spPr>
          <a:xfrm>
            <a:off x="6229440" y="3759480"/>
            <a:ext cx="1233720" cy="516600"/>
          </a:xfrm>
          <a:prstGeom prst="rect">
            <a:avLst/>
          </a:prstGeom>
          <a:solidFill>
            <a:schemeClr val="accent3"/>
          </a:solidFill>
          <a:ln w="25400" cap="flat" cmpd="sng">
            <a:solidFill>
              <a:srgbClr val="B1AAA2"/>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800" b="1" strike="noStrike">
                <a:solidFill>
                  <a:srgbClr val="000000"/>
                </a:solidFill>
                <a:latin typeface="Nunito"/>
                <a:ea typeface="Nunito"/>
                <a:cs typeface="Nunito"/>
                <a:sym typeface="Nunito"/>
              </a:rPr>
              <a:t>Debit</a:t>
            </a:r>
            <a:endParaRPr sz="2800" b="0" strike="noStrike">
              <a:solidFill>
                <a:schemeClr val="dk1"/>
              </a:solidFill>
              <a:latin typeface="Arial"/>
              <a:ea typeface="Arial"/>
              <a:cs typeface="Arial"/>
              <a:sym typeface="Arial"/>
            </a:endParaRPr>
          </a:p>
        </p:txBody>
      </p:sp>
      <p:sp>
        <p:nvSpPr>
          <p:cNvPr id="318" name="Google Shape;318;p51"/>
          <p:cNvSpPr/>
          <p:nvPr/>
        </p:nvSpPr>
        <p:spPr>
          <a:xfrm>
            <a:off x="6108480" y="2239200"/>
            <a:ext cx="1407960" cy="516600"/>
          </a:xfrm>
          <a:prstGeom prst="rect">
            <a:avLst/>
          </a:prstGeom>
          <a:solidFill>
            <a:schemeClr val="accent3"/>
          </a:solidFill>
          <a:ln w="25400" cap="flat" cmpd="sng">
            <a:solidFill>
              <a:srgbClr val="B1AAA2"/>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800" b="1" strike="noStrike">
                <a:solidFill>
                  <a:srgbClr val="000000"/>
                </a:solidFill>
                <a:latin typeface="Nunito"/>
                <a:ea typeface="Nunito"/>
                <a:cs typeface="Nunito"/>
                <a:sym typeface="Nunito"/>
              </a:rPr>
              <a:t>Credit</a:t>
            </a:r>
            <a:endParaRPr sz="2800" b="0" strike="noStrike">
              <a:solidFill>
                <a:schemeClr val="dk1"/>
              </a:solidFill>
              <a:latin typeface="Arial"/>
              <a:ea typeface="Arial"/>
              <a:cs typeface="Arial"/>
              <a:sym typeface="Arial"/>
            </a:endParaRPr>
          </a:p>
        </p:txBody>
      </p:sp>
      <p:sp>
        <p:nvSpPr>
          <p:cNvPr id="319" name="Google Shape;319;p51"/>
          <p:cNvSpPr/>
          <p:nvPr/>
        </p:nvSpPr>
        <p:spPr>
          <a:xfrm rot="5400000">
            <a:off x="4452120" y="2331360"/>
            <a:ext cx="871200" cy="2609280"/>
          </a:xfrm>
          <a:custGeom>
            <a:avLst/>
            <a:gdLst/>
            <a:ahLst/>
            <a:cxnLst/>
            <a:rect l="l" t="t" r="r" b="b"/>
            <a:pathLst>
              <a:path w="139" h="405" extrusionOk="0">
                <a:moveTo>
                  <a:pt x="139" y="0"/>
                </a:moveTo>
                <a:cubicBezTo>
                  <a:pt x="139" y="0"/>
                  <a:pt x="139" y="0"/>
                  <a:pt x="139" y="0"/>
                </a:cubicBezTo>
                <a:cubicBezTo>
                  <a:pt x="52" y="27"/>
                  <a:pt x="52" y="27"/>
                  <a:pt x="52" y="27"/>
                </a:cubicBezTo>
                <a:cubicBezTo>
                  <a:pt x="68" y="42"/>
                  <a:pt x="68" y="42"/>
                  <a:pt x="68" y="42"/>
                </a:cubicBezTo>
                <a:cubicBezTo>
                  <a:pt x="35" y="79"/>
                  <a:pt x="35" y="79"/>
                  <a:pt x="35" y="79"/>
                </a:cubicBezTo>
                <a:cubicBezTo>
                  <a:pt x="12" y="103"/>
                  <a:pt x="0" y="135"/>
                  <a:pt x="0" y="169"/>
                </a:cubicBezTo>
                <a:cubicBezTo>
                  <a:pt x="0" y="405"/>
                  <a:pt x="0" y="405"/>
                  <a:pt x="0" y="405"/>
                </a:cubicBezTo>
                <a:cubicBezTo>
                  <a:pt x="23" y="405"/>
                  <a:pt x="23" y="405"/>
                  <a:pt x="23" y="405"/>
                </a:cubicBezTo>
                <a:cubicBezTo>
                  <a:pt x="46" y="405"/>
                  <a:pt x="46" y="405"/>
                  <a:pt x="46" y="405"/>
                </a:cubicBezTo>
                <a:cubicBezTo>
                  <a:pt x="46" y="169"/>
                  <a:pt x="46" y="169"/>
                  <a:pt x="46" y="169"/>
                </a:cubicBezTo>
                <a:cubicBezTo>
                  <a:pt x="46" y="147"/>
                  <a:pt x="54" y="125"/>
                  <a:pt x="68" y="110"/>
                </a:cubicBezTo>
                <a:cubicBezTo>
                  <a:pt x="102" y="73"/>
                  <a:pt x="102" y="73"/>
                  <a:pt x="102" y="73"/>
                </a:cubicBezTo>
                <a:cubicBezTo>
                  <a:pt x="119" y="89"/>
                  <a:pt x="119" y="89"/>
                  <a:pt x="119" y="89"/>
                </a:cubicBezTo>
                <a:cubicBezTo>
                  <a:pt x="139" y="0"/>
                  <a:pt x="139" y="0"/>
                  <a:pt x="139" y="0"/>
                </a:cubicBezTo>
                <a:close/>
              </a:path>
            </a:pathLst>
          </a:custGeom>
          <a:solidFill>
            <a:srgbClr val="D91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1"/>
          <p:cNvSpPr/>
          <p:nvPr/>
        </p:nvSpPr>
        <p:spPr>
          <a:xfrm rot="5400000">
            <a:off x="8036280" y="3367800"/>
            <a:ext cx="751320" cy="1787400"/>
          </a:xfrm>
          <a:custGeom>
            <a:avLst/>
            <a:gdLst/>
            <a:ahLst/>
            <a:cxnLst/>
            <a:rect l="l" t="t" r="r" b="b"/>
            <a:pathLst>
              <a:path w="139" h="405" extrusionOk="0">
                <a:moveTo>
                  <a:pt x="139" y="0"/>
                </a:moveTo>
                <a:cubicBezTo>
                  <a:pt x="139" y="0"/>
                  <a:pt x="139" y="0"/>
                  <a:pt x="139" y="0"/>
                </a:cubicBezTo>
                <a:cubicBezTo>
                  <a:pt x="52" y="27"/>
                  <a:pt x="52" y="27"/>
                  <a:pt x="52" y="27"/>
                </a:cubicBezTo>
                <a:cubicBezTo>
                  <a:pt x="68" y="42"/>
                  <a:pt x="68" y="42"/>
                  <a:pt x="68" y="42"/>
                </a:cubicBezTo>
                <a:cubicBezTo>
                  <a:pt x="35" y="79"/>
                  <a:pt x="35" y="79"/>
                  <a:pt x="35" y="79"/>
                </a:cubicBezTo>
                <a:cubicBezTo>
                  <a:pt x="12" y="103"/>
                  <a:pt x="0" y="135"/>
                  <a:pt x="0" y="169"/>
                </a:cubicBezTo>
                <a:cubicBezTo>
                  <a:pt x="0" y="405"/>
                  <a:pt x="0" y="405"/>
                  <a:pt x="0" y="405"/>
                </a:cubicBezTo>
                <a:cubicBezTo>
                  <a:pt x="23" y="405"/>
                  <a:pt x="23" y="405"/>
                  <a:pt x="23" y="405"/>
                </a:cubicBezTo>
                <a:cubicBezTo>
                  <a:pt x="46" y="405"/>
                  <a:pt x="46" y="405"/>
                  <a:pt x="46" y="405"/>
                </a:cubicBezTo>
                <a:cubicBezTo>
                  <a:pt x="46" y="169"/>
                  <a:pt x="46" y="169"/>
                  <a:pt x="46" y="169"/>
                </a:cubicBezTo>
                <a:cubicBezTo>
                  <a:pt x="46" y="147"/>
                  <a:pt x="54" y="125"/>
                  <a:pt x="68" y="110"/>
                </a:cubicBezTo>
                <a:cubicBezTo>
                  <a:pt x="102" y="73"/>
                  <a:pt x="102" y="73"/>
                  <a:pt x="102" y="73"/>
                </a:cubicBezTo>
                <a:cubicBezTo>
                  <a:pt x="119" y="89"/>
                  <a:pt x="119" y="89"/>
                  <a:pt x="119" y="89"/>
                </a:cubicBezTo>
                <a:cubicBezTo>
                  <a:pt x="139" y="0"/>
                  <a:pt x="139" y="0"/>
                  <a:pt x="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1"/>
          <p:cNvSpPr/>
          <p:nvPr/>
        </p:nvSpPr>
        <p:spPr>
          <a:xfrm rot="5400000" flipH="1">
            <a:off x="7991640" y="1483560"/>
            <a:ext cx="751320" cy="1613520"/>
          </a:xfrm>
          <a:custGeom>
            <a:avLst/>
            <a:gdLst/>
            <a:ahLst/>
            <a:cxnLst/>
            <a:rect l="l" t="t" r="r" b="b"/>
            <a:pathLst>
              <a:path w="139" h="405" extrusionOk="0">
                <a:moveTo>
                  <a:pt x="139" y="0"/>
                </a:moveTo>
                <a:cubicBezTo>
                  <a:pt x="139" y="0"/>
                  <a:pt x="139" y="0"/>
                  <a:pt x="139" y="0"/>
                </a:cubicBezTo>
                <a:cubicBezTo>
                  <a:pt x="52" y="27"/>
                  <a:pt x="52" y="27"/>
                  <a:pt x="52" y="27"/>
                </a:cubicBezTo>
                <a:cubicBezTo>
                  <a:pt x="68" y="42"/>
                  <a:pt x="68" y="42"/>
                  <a:pt x="68" y="42"/>
                </a:cubicBezTo>
                <a:cubicBezTo>
                  <a:pt x="35" y="79"/>
                  <a:pt x="35" y="79"/>
                  <a:pt x="35" y="79"/>
                </a:cubicBezTo>
                <a:cubicBezTo>
                  <a:pt x="12" y="103"/>
                  <a:pt x="0" y="135"/>
                  <a:pt x="0" y="169"/>
                </a:cubicBezTo>
                <a:cubicBezTo>
                  <a:pt x="0" y="405"/>
                  <a:pt x="0" y="405"/>
                  <a:pt x="0" y="405"/>
                </a:cubicBezTo>
                <a:cubicBezTo>
                  <a:pt x="23" y="405"/>
                  <a:pt x="23" y="405"/>
                  <a:pt x="23" y="405"/>
                </a:cubicBezTo>
                <a:cubicBezTo>
                  <a:pt x="46" y="405"/>
                  <a:pt x="46" y="405"/>
                  <a:pt x="46" y="405"/>
                </a:cubicBezTo>
                <a:cubicBezTo>
                  <a:pt x="46" y="169"/>
                  <a:pt x="46" y="169"/>
                  <a:pt x="46" y="169"/>
                </a:cubicBezTo>
                <a:cubicBezTo>
                  <a:pt x="46" y="147"/>
                  <a:pt x="54" y="125"/>
                  <a:pt x="68" y="110"/>
                </a:cubicBezTo>
                <a:cubicBezTo>
                  <a:pt x="102" y="73"/>
                  <a:pt x="102" y="73"/>
                  <a:pt x="102" y="73"/>
                </a:cubicBezTo>
                <a:cubicBezTo>
                  <a:pt x="119" y="89"/>
                  <a:pt x="119" y="89"/>
                  <a:pt x="119" y="89"/>
                </a:cubicBezTo>
                <a:cubicBezTo>
                  <a:pt x="139" y="0"/>
                  <a:pt x="139" y="0"/>
                  <a:pt x="139" y="0"/>
                </a:cubicBezTo>
                <a:close/>
              </a:path>
            </a:pathLst>
          </a:custGeom>
          <a:solidFill>
            <a:srgbClr val="D91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1"/>
          <p:cNvSpPr/>
          <p:nvPr/>
        </p:nvSpPr>
        <p:spPr>
          <a:xfrm>
            <a:off x="9169920" y="792000"/>
            <a:ext cx="2629080" cy="2369880"/>
          </a:xfrm>
          <a:prstGeom prst="ellipse">
            <a:avLst/>
          </a:prstGeom>
          <a:solidFill>
            <a:schemeClr val="accent5"/>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1800" b="0" strike="noStrike">
                <a:solidFill>
                  <a:srgbClr val="FFFFFF"/>
                </a:solidFill>
                <a:latin typeface="Quattrocento Sans"/>
                <a:ea typeface="Quattrocento Sans"/>
                <a:cs typeface="Quattrocento Sans"/>
                <a:sym typeface="Quattrocento Sans"/>
              </a:rPr>
              <a:t>1.Amount</a:t>
            </a:r>
            <a:endParaRPr sz="18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IN" sz="1800" b="0" strike="noStrike">
                <a:solidFill>
                  <a:srgbClr val="FFFFFF"/>
                </a:solidFill>
                <a:latin typeface="Quattrocento Sans"/>
                <a:ea typeface="Quattrocento Sans"/>
                <a:cs typeface="Quattrocento Sans"/>
                <a:sym typeface="Quattrocento Sans"/>
              </a:rPr>
              <a:t>2.Payee ID</a:t>
            </a:r>
            <a:endParaRPr sz="18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IN" sz="1800" b="0" strike="noStrike">
                <a:solidFill>
                  <a:srgbClr val="FFFFFF"/>
                </a:solidFill>
                <a:latin typeface="Quattrocento Sans"/>
                <a:ea typeface="Quattrocento Sans"/>
                <a:cs typeface="Quattrocento Sans"/>
                <a:sym typeface="Quattrocento Sans"/>
              </a:rPr>
              <a:t>3.Type of Tax</a:t>
            </a:r>
            <a:endParaRPr sz="18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IN" sz="1800" b="0" strike="noStrike">
                <a:solidFill>
                  <a:srgbClr val="FFFFFF"/>
                </a:solidFill>
                <a:latin typeface="Quattrocento Sans"/>
                <a:ea typeface="Quattrocento Sans"/>
                <a:cs typeface="Quattrocento Sans"/>
                <a:sym typeface="Quattrocento Sans"/>
              </a:rPr>
              <a:t>4.Time Stamp</a:t>
            </a:r>
            <a:endParaRPr sz="18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IN" sz="1800" b="0" strike="noStrike">
                <a:solidFill>
                  <a:srgbClr val="FFFFFF"/>
                </a:solidFill>
                <a:latin typeface="Quattrocento Sans"/>
                <a:ea typeface="Quattrocento Sans"/>
                <a:cs typeface="Quattrocento Sans"/>
                <a:sym typeface="Quattrocento Sans"/>
              </a:rPr>
              <a:t>5.Tax Category</a:t>
            </a:r>
            <a:endParaRPr sz="18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IN" sz="1800" b="0" strike="noStrike">
                <a:solidFill>
                  <a:srgbClr val="FFFFFF"/>
                </a:solidFill>
                <a:latin typeface="Quattrocento Sans"/>
                <a:ea typeface="Quattrocento Sans"/>
                <a:cs typeface="Quattrocento Sans"/>
                <a:sym typeface="Quattrocento Sans"/>
              </a:rPr>
              <a:t>6.Tax Head Code</a:t>
            </a:r>
            <a:endParaRPr sz="1800" b="0" strike="noStrike">
              <a:solidFill>
                <a:schemeClr val="dk1"/>
              </a:solidFill>
              <a:latin typeface="Arial"/>
              <a:ea typeface="Arial"/>
              <a:cs typeface="Arial"/>
              <a:sym typeface="Arial"/>
            </a:endParaRPr>
          </a:p>
        </p:txBody>
      </p:sp>
      <p:sp>
        <p:nvSpPr>
          <p:cNvPr id="323" name="Google Shape;323;p51"/>
          <p:cNvSpPr/>
          <p:nvPr/>
        </p:nvSpPr>
        <p:spPr>
          <a:xfrm>
            <a:off x="9342360" y="3452760"/>
            <a:ext cx="2456280" cy="2391840"/>
          </a:xfrm>
          <a:prstGeom prst="ellipse">
            <a:avLst/>
          </a:prstGeom>
          <a:solidFill>
            <a:schemeClr val="accent1"/>
          </a:solidFill>
          <a:ln w="25400" cap="flat" cmpd="sng">
            <a:solidFill>
              <a:srgbClr val="1D6187"/>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1800" b="0" strike="noStrike">
                <a:solidFill>
                  <a:srgbClr val="FFFFFF"/>
                </a:solidFill>
                <a:latin typeface="Quattrocento Sans"/>
                <a:ea typeface="Quattrocento Sans"/>
                <a:cs typeface="Quattrocento Sans"/>
                <a:sym typeface="Quattrocento Sans"/>
              </a:rPr>
              <a:t>1.Amount</a:t>
            </a:r>
            <a:endParaRPr sz="18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IN" sz="1800" b="0" strike="noStrike">
                <a:solidFill>
                  <a:srgbClr val="FFFFFF"/>
                </a:solidFill>
                <a:latin typeface="Quattrocento Sans"/>
                <a:ea typeface="Quattrocento Sans"/>
                <a:cs typeface="Quattrocento Sans"/>
                <a:sym typeface="Quattrocento Sans"/>
              </a:rPr>
              <a:t>2.Time Stamp</a:t>
            </a:r>
            <a:endParaRPr sz="18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IN" sz="1800" b="0" strike="noStrike">
                <a:solidFill>
                  <a:srgbClr val="FFFFFF"/>
                </a:solidFill>
                <a:latin typeface="Quattrocento Sans"/>
                <a:ea typeface="Quattrocento Sans"/>
                <a:cs typeface="Quattrocento Sans"/>
                <a:sym typeface="Quattrocento Sans"/>
              </a:rPr>
              <a:t>3.GST no.</a:t>
            </a:r>
            <a:endParaRPr sz="18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IN" sz="1800" b="0" strike="noStrike">
                <a:solidFill>
                  <a:srgbClr val="FFFFFF"/>
                </a:solidFill>
                <a:latin typeface="Quattrocento Sans"/>
                <a:ea typeface="Quattrocento Sans"/>
                <a:cs typeface="Quattrocento Sans"/>
                <a:sym typeface="Quattrocento Sans"/>
              </a:rPr>
              <a:t>4.PIN code</a:t>
            </a:r>
            <a:endParaRPr sz="18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IN" sz="1800" b="0" strike="noStrike">
                <a:solidFill>
                  <a:srgbClr val="FFFFFF"/>
                </a:solidFill>
                <a:latin typeface="Quattrocento Sans"/>
                <a:ea typeface="Quattrocento Sans"/>
                <a:cs typeface="Quattrocento Sans"/>
                <a:sym typeface="Quattrocento Sans"/>
              </a:rPr>
              <a:t>5.Locality</a:t>
            </a:r>
            <a:endParaRPr sz="18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IN" sz="1800" b="0" strike="noStrike">
                <a:solidFill>
                  <a:srgbClr val="FFFFFF"/>
                </a:solidFill>
                <a:latin typeface="Quattrocento Sans"/>
                <a:ea typeface="Quattrocento Sans"/>
                <a:cs typeface="Quattrocento Sans"/>
                <a:sym typeface="Quattrocento Sans"/>
              </a:rPr>
              <a:t>6.Area</a:t>
            </a:r>
            <a:endParaRPr sz="1800" b="0"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0"/>
          <p:cNvSpPr txBox="1">
            <a:spLocks noGrp="1"/>
          </p:cNvSpPr>
          <p:nvPr>
            <p:ph type="title"/>
          </p:nvPr>
        </p:nvSpPr>
        <p:spPr>
          <a:xfrm>
            <a:off x="138421" y="-73361"/>
            <a:ext cx="10972500" cy="1144800"/>
          </a:xfrm>
          <a:prstGeom prst="rect">
            <a:avLst/>
          </a:prstGeom>
        </p:spPr>
        <p:txBody>
          <a:bodyPr spcFirstLastPara="1" wrap="square" lIns="0" tIns="0" rIns="0" bIns="0" anchor="ctr" anchorCtr="0">
            <a:noAutofit/>
          </a:bodyPr>
          <a:lstStyle/>
          <a:p>
            <a:pPr marL="0" lvl="0" indent="0" algn="ctr" rtl="0">
              <a:lnSpc>
                <a:spcPct val="115000"/>
              </a:lnSpc>
              <a:spcBef>
                <a:spcPts val="1800"/>
              </a:spcBef>
              <a:spcAft>
                <a:spcPts val="400"/>
              </a:spcAft>
              <a:buNone/>
            </a:pPr>
            <a:r>
              <a:rPr lang="en-IN" b="1" dirty="0" smtClean="0">
                <a:latin typeface="Baskerville Old Face" panose="02020602080505020303" pitchFamily="18" charset="0"/>
              </a:rPr>
              <a:t>USE CASE of Proposed System</a:t>
            </a:r>
            <a:endParaRPr dirty="0">
              <a:latin typeface="Baskerville Old Face" panose="02020602080505020303" pitchFamily="18" charset="0"/>
            </a:endParaRPr>
          </a:p>
        </p:txBody>
      </p:sp>
      <p:sp>
        <p:nvSpPr>
          <p:cNvPr id="301" name="Google Shape;301;p50"/>
          <p:cNvSpPr txBox="1">
            <a:spLocks noGrp="1"/>
          </p:cNvSpPr>
          <p:nvPr>
            <p:ph idx="1"/>
          </p:nvPr>
        </p:nvSpPr>
        <p:spPr>
          <a:xfrm>
            <a:off x="247525" y="955093"/>
            <a:ext cx="11086800" cy="3977400"/>
          </a:xfrm>
          <a:prstGeom prst="rect">
            <a:avLst/>
          </a:prstGeom>
        </p:spPr>
        <p:txBody>
          <a:bodyPr spcFirstLastPara="1" wrap="square" lIns="0" tIns="0" rIns="0" bIns="0" anchor="t" anchorCtr="0">
            <a:noAutofit/>
          </a:bodyPr>
          <a:lstStyle/>
          <a:p>
            <a:pPr marL="0" lvl="0" indent="0" algn="just" rtl="0">
              <a:lnSpc>
                <a:spcPct val="115000"/>
              </a:lnSpc>
              <a:spcBef>
                <a:spcPts val="0"/>
              </a:spcBef>
              <a:spcAft>
                <a:spcPts val="0"/>
              </a:spcAft>
              <a:buClr>
                <a:schemeClr val="dk1"/>
              </a:buClr>
              <a:buSzPts val="1100"/>
              <a:buFont typeface="Arial"/>
              <a:buNone/>
            </a:pPr>
            <a:r>
              <a:rPr lang="en-IN" sz="1800" b="1" dirty="0" smtClean="0">
                <a:latin typeface="Cambria" panose="02040503050406030204" pitchFamily="18" charset="0"/>
                <a:ea typeface="Cambria" panose="02040503050406030204" pitchFamily="18" charset="0"/>
              </a:rPr>
              <a:t>The proposed system consists of a Smart </a:t>
            </a:r>
            <a:r>
              <a:rPr lang="en-IN" sz="1800" b="1" dirty="0">
                <a:latin typeface="Cambria" panose="02040503050406030204" pitchFamily="18" charset="0"/>
                <a:ea typeface="Cambria" panose="02040503050406030204" pitchFamily="18" charset="0"/>
              </a:rPr>
              <a:t>reporting </a:t>
            </a:r>
            <a:r>
              <a:rPr lang="en-IN" sz="1800" b="1" dirty="0" smtClean="0">
                <a:latin typeface="Cambria" panose="02040503050406030204" pitchFamily="18" charset="0"/>
                <a:ea typeface="Cambria" panose="02040503050406030204" pitchFamily="18" charset="0"/>
              </a:rPr>
              <a:t>Module which </a:t>
            </a:r>
            <a:r>
              <a:rPr lang="en-IN" sz="1800" b="1" dirty="0">
                <a:latin typeface="Cambria" panose="02040503050406030204" pitchFamily="18" charset="0"/>
                <a:ea typeface="Cambria" panose="02040503050406030204" pitchFamily="18" charset="0"/>
              </a:rPr>
              <a:t>is one of the key module of this proposed system. The main functionality of this module is to report the citizens about their paid taxes and able to view the stagnant and allocated funds. Since, entire information about taxes are entered into permissioned </a:t>
            </a:r>
            <a:r>
              <a:rPr lang="en-IN" sz="1800" b="1" dirty="0" err="1">
                <a:latin typeface="Cambria" panose="02040503050406030204" pitchFamily="18" charset="0"/>
                <a:ea typeface="Cambria" panose="02040503050406030204" pitchFamily="18" charset="0"/>
              </a:rPr>
              <a:t>blockchain</a:t>
            </a:r>
            <a:r>
              <a:rPr lang="en-IN" sz="1800" b="1" dirty="0">
                <a:latin typeface="Cambria" panose="02040503050406030204" pitchFamily="18" charset="0"/>
                <a:ea typeface="Cambria" panose="02040503050406030204" pitchFamily="18" charset="0"/>
              </a:rPr>
              <a:t>, the reliability of the information is guaranteed.</a:t>
            </a:r>
            <a:endParaRPr sz="1800" b="1" dirty="0">
              <a:latin typeface="Cambria" panose="02040503050406030204" pitchFamily="18" charset="0"/>
              <a:ea typeface="Cambria" panose="02040503050406030204" pitchFamily="18" charset="0"/>
            </a:endParaRPr>
          </a:p>
          <a:p>
            <a:pPr marL="0" lvl="0" indent="0" algn="l" rtl="0">
              <a:lnSpc>
                <a:spcPct val="115000"/>
              </a:lnSpc>
              <a:spcBef>
                <a:spcPts val="0"/>
              </a:spcBef>
              <a:spcAft>
                <a:spcPts val="0"/>
              </a:spcAft>
              <a:buClr>
                <a:schemeClr val="dk1"/>
              </a:buClr>
              <a:buSzPts val="1100"/>
              <a:buFont typeface="Arial"/>
              <a:buNone/>
            </a:pPr>
            <a:r>
              <a:rPr lang="en-IN" sz="1800" dirty="0"/>
              <a:t> </a:t>
            </a:r>
            <a:endParaRPr sz="1800" dirty="0"/>
          </a:p>
          <a:p>
            <a:pPr marL="0" lvl="0" indent="0" algn="l" rtl="0">
              <a:spcBef>
                <a:spcPts val="1000"/>
              </a:spcBef>
              <a:spcAft>
                <a:spcPts val="0"/>
              </a:spcAft>
              <a:buNone/>
            </a:pPr>
            <a:endParaRPr sz="1800" dirty="0"/>
          </a:p>
        </p:txBody>
      </p:sp>
      <p:pic>
        <p:nvPicPr>
          <p:cNvPr id="302" name="Google Shape;302;p50"/>
          <p:cNvPicPr preferRelativeResize="0"/>
          <p:nvPr/>
        </p:nvPicPr>
        <p:blipFill>
          <a:blip r:embed="rId3">
            <a:alphaModFix/>
          </a:blip>
          <a:stretch>
            <a:fillRect/>
          </a:stretch>
        </p:blipFill>
        <p:spPr>
          <a:xfrm>
            <a:off x="768926" y="2286002"/>
            <a:ext cx="9358747" cy="44334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4"/>
          <p:cNvSpPr/>
          <p:nvPr/>
        </p:nvSpPr>
        <p:spPr>
          <a:xfrm rot="-1043400">
            <a:off x="2048586" y="1934012"/>
            <a:ext cx="4995985" cy="11872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IN" sz="3600" b="1" u="sng" strike="noStrike" dirty="0">
                <a:solidFill>
                  <a:schemeClr val="bg1"/>
                </a:solidFill>
                <a:latin typeface="Federo"/>
                <a:ea typeface="Federo"/>
                <a:cs typeface="Federo"/>
                <a:sym typeface="Federo"/>
              </a:rPr>
              <a:t>Bonus Incentive of this System</a:t>
            </a:r>
            <a:r>
              <a:rPr lang="en-IN" sz="3600" b="1" u="sng" strike="noStrike" dirty="0" smtClean="0">
                <a:solidFill>
                  <a:schemeClr val="bg1"/>
                </a:solidFill>
                <a:latin typeface="Federo"/>
                <a:ea typeface="Federo"/>
                <a:cs typeface="Federo"/>
                <a:sym typeface="Federo"/>
              </a:rPr>
              <a:t>!!!!</a:t>
            </a:r>
            <a:endParaRPr sz="3600" b="0" u="sng" strike="noStrike" dirty="0">
              <a:solidFill>
                <a:schemeClr val="bg1"/>
              </a:solidFill>
              <a:sym typeface="Arial"/>
            </a:endParaRPr>
          </a:p>
        </p:txBody>
      </p:sp>
      <p:sp>
        <p:nvSpPr>
          <p:cNvPr id="370" name="Google Shape;370;p54"/>
          <p:cNvSpPr/>
          <p:nvPr/>
        </p:nvSpPr>
        <p:spPr>
          <a:xfrm rot="20615249">
            <a:off x="2177578" y="3253076"/>
            <a:ext cx="6401010" cy="228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IN" sz="3600" b="1" strike="noStrike" dirty="0">
                <a:solidFill>
                  <a:srgbClr val="FFFFFF"/>
                </a:solidFill>
                <a:latin typeface="Federo"/>
                <a:ea typeface="Federo"/>
                <a:cs typeface="Federo"/>
                <a:sym typeface="Federo"/>
              </a:rPr>
              <a:t>RTI(Right To Information) gets enhanced..</a:t>
            </a:r>
            <a:endParaRPr sz="3600" b="1" strike="noStrike" dirty="0">
              <a:solidFill>
                <a:schemeClr val="dk1"/>
              </a:solidFill>
              <a:latin typeface="Federo"/>
              <a:ea typeface="Federo"/>
              <a:cs typeface="Federo"/>
              <a:sym typeface="Federo"/>
            </a:endParaRPr>
          </a:p>
        </p:txBody>
      </p:sp>
      <p:pic>
        <p:nvPicPr>
          <p:cNvPr id="371" name="Google Shape;371;p54"/>
          <p:cNvPicPr preferRelativeResize="0"/>
          <p:nvPr/>
        </p:nvPicPr>
        <p:blipFill rotWithShape="1">
          <a:blip r:embed="rId3">
            <a:alphaModFix/>
          </a:blip>
          <a:srcRect/>
          <a:stretch/>
        </p:blipFill>
        <p:spPr>
          <a:xfrm>
            <a:off x="6952489" y="3413364"/>
            <a:ext cx="2276640" cy="16081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0508" y="3200400"/>
            <a:ext cx="6414655" cy="707886"/>
          </a:xfrm>
          <a:prstGeom prst="rect">
            <a:avLst/>
          </a:prstGeom>
          <a:noFill/>
        </p:spPr>
        <p:txBody>
          <a:bodyPr wrap="square" rtlCol="0">
            <a:spAutoFit/>
          </a:bodyPr>
          <a:lstStyle/>
          <a:p>
            <a:r>
              <a:rPr lang="en-US" sz="4000" dirty="0" smtClean="0"/>
              <a:t>             Thank You </a:t>
            </a:r>
            <a:endParaRPr lang="en-US" sz="4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90</TotalTime>
  <Words>493</Words>
  <Application>Microsoft Office PowerPoint</Application>
  <PresentationFormat>Custom</PresentationFormat>
  <Paragraphs>75</Paragraphs>
  <Slides>9</Slides>
  <Notes>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9</vt:i4>
      </vt:variant>
    </vt:vector>
  </HeadingPairs>
  <TitlesOfParts>
    <vt:vector size="27" baseType="lpstr">
      <vt:lpstr>Arial</vt:lpstr>
      <vt:lpstr>Baskerville Old Face</vt:lpstr>
      <vt:lpstr>Open Sans</vt:lpstr>
      <vt:lpstr>Rockwell</vt:lpstr>
      <vt:lpstr>Berlin Sans FB</vt:lpstr>
      <vt:lpstr>Bell MT</vt:lpstr>
      <vt:lpstr>Quattrocento Sans</vt:lpstr>
      <vt:lpstr>Book Antiqua</vt:lpstr>
      <vt:lpstr>Overlock</vt:lpstr>
      <vt:lpstr>Cambria Math</vt:lpstr>
      <vt:lpstr>Calibri</vt:lpstr>
      <vt:lpstr>Century Gothic</vt:lpstr>
      <vt:lpstr>Nunito</vt:lpstr>
      <vt:lpstr>Cambria</vt:lpstr>
      <vt:lpstr>Wingdings 2</vt:lpstr>
      <vt:lpstr>Federo</vt:lpstr>
      <vt:lpstr>Times New Roman</vt:lpstr>
      <vt:lpstr>Foundry</vt:lpstr>
      <vt:lpstr>Slide 1</vt:lpstr>
      <vt:lpstr>Problems with Current Tax System</vt:lpstr>
      <vt:lpstr>Slide 3</vt:lpstr>
      <vt:lpstr>Slide 4</vt:lpstr>
      <vt:lpstr>Slide 5</vt:lpstr>
      <vt:lpstr>Slide 6</vt:lpstr>
      <vt:lpstr>USE CASE of Proposed System</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91755</dc:creator>
  <cp:lastModifiedBy>Kiran Kumar</cp:lastModifiedBy>
  <cp:revision>10</cp:revision>
  <dcterms:modified xsi:type="dcterms:W3CDTF">2020-06-27T05:17:31Z</dcterms:modified>
</cp:coreProperties>
</file>