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BA11-0641-D16B-2ECA-CF7B4AF7A423}"/>
              </a:ext>
            </a:extLst>
          </p:cNvPr>
          <p:cNvSpPr>
            <a:spLocks noGrp="1"/>
          </p:cNvSpPr>
          <p:nvPr>
            <p:ph type="ctrTitle"/>
          </p:nvPr>
        </p:nvSpPr>
        <p:spPr>
          <a:xfrm>
            <a:off x="1154955" y="2099733"/>
            <a:ext cx="9396426" cy="2677648"/>
          </a:xfrm>
        </p:spPr>
        <p:txBody>
          <a:bodyPr/>
          <a:lstStyle/>
          <a:p>
            <a:r>
              <a:rPr lang="en-US" dirty="0"/>
              <a:t>Smart Terrestrial Warehouse Robot Deployment</a:t>
            </a:r>
            <a:endParaRPr lang="en-IN" dirty="0"/>
          </a:p>
        </p:txBody>
      </p:sp>
      <p:sp>
        <p:nvSpPr>
          <p:cNvPr id="3" name="Subtitle 2">
            <a:extLst>
              <a:ext uri="{FF2B5EF4-FFF2-40B4-BE49-F238E27FC236}">
                <a16:creationId xmlns:a16="http://schemas.microsoft.com/office/drawing/2014/main" id="{BC5A281C-06ED-F7FE-7C3A-377B68A7833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8317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007F-AFE9-D910-35A5-42787607F108}"/>
              </a:ext>
            </a:extLst>
          </p:cNvPr>
          <p:cNvSpPr>
            <a:spLocks noGrp="1"/>
          </p:cNvSpPr>
          <p:nvPr>
            <p:ph type="title"/>
          </p:nvPr>
        </p:nvSpPr>
        <p:spPr/>
        <p:txBody>
          <a:bodyPr/>
          <a:lstStyle/>
          <a:p>
            <a:r>
              <a:rPr lang="en-IN" dirty="0"/>
              <a:t>Demo Video</a:t>
            </a:r>
          </a:p>
        </p:txBody>
      </p:sp>
      <p:sp>
        <p:nvSpPr>
          <p:cNvPr id="3" name="Content Placeholder 2">
            <a:extLst>
              <a:ext uri="{FF2B5EF4-FFF2-40B4-BE49-F238E27FC236}">
                <a16:creationId xmlns:a16="http://schemas.microsoft.com/office/drawing/2014/main" id="{F4354CB0-47E7-AEE1-408A-7531EB86E40A}"/>
              </a:ext>
            </a:extLst>
          </p:cNvPr>
          <p:cNvSpPr>
            <a:spLocks noGrp="1"/>
          </p:cNvSpPr>
          <p:nvPr>
            <p:ph idx="1"/>
          </p:nvPr>
        </p:nvSpPr>
        <p:spPr/>
        <p:txBody>
          <a:bodyPr/>
          <a:lstStyle/>
          <a:p>
            <a:r>
              <a:rPr lang="en-IN" dirty="0"/>
              <a:t>https://www.youtube.com/watch?v=Lo-DlvuUJwE&amp;feature=youtu.be</a:t>
            </a:r>
          </a:p>
        </p:txBody>
      </p:sp>
    </p:spTree>
    <p:extLst>
      <p:ext uri="{BB962C8B-B14F-4D97-AF65-F5344CB8AC3E}">
        <p14:creationId xmlns:p14="http://schemas.microsoft.com/office/powerpoint/2010/main" val="139813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E54D-4CF2-40D3-4C60-C147A96B0B7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B5E3D2B-5E17-EE93-19C7-DC397CA6FCAD}"/>
              </a:ext>
            </a:extLst>
          </p:cNvPr>
          <p:cNvSpPr>
            <a:spLocks noGrp="1"/>
          </p:cNvSpPr>
          <p:nvPr>
            <p:ph idx="1"/>
          </p:nvPr>
        </p:nvSpPr>
        <p:spPr/>
        <p:txBody>
          <a:bodyPr>
            <a:normAutofit fontScale="77500" lnSpcReduction="20000"/>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The main objective of the project is to create </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each store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Caratlane</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a different amount of inventory. And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ou</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rinventory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recorded in our system. In this system, we have the product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image,bar</a:t>
            </a:r>
            <a:r>
              <a:rPr lang="en-IN" sz="1800" dirty="0">
                <a:effectLst/>
                <a:latin typeface="Calibri" panose="020F0502020204030204" pitchFamily="34" charset="0"/>
                <a:ea typeface="Calibri" panose="020F0502020204030204" pitchFamily="34" charset="0"/>
                <a:cs typeface="Times New Roman" panose="02020603050405020304" pitchFamily="18" charset="0"/>
              </a:rPr>
              <a:t> code, price, and other information related to an available product. In the store, we have the physical product along with their bar-code tags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SKUcodes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Whenever a sale happens, the sold product is archived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system.Now</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issue is, we do not have a register (or such) for where the product is located in the store room. Which rack and which row of which rack?  Stock Reconciliation, which is whether the inventory that is mentioned in the system is present in the store as well. It's a manual and long process that we do every day to ensure all the products are available.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Problems to be addressed are mentioned as follows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Smart counting of stocks and verifying it against the system,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Automatic identification of the availability of a particular piece/item against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racks in our physical store.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40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6F0D-4D64-30BA-2E83-7D46C0FD2714}"/>
              </a:ext>
            </a:extLst>
          </p:cNvPr>
          <p:cNvSpPr>
            <a:spLocks noGrp="1"/>
          </p:cNvSpPr>
          <p:nvPr>
            <p:ph type="title"/>
          </p:nvPr>
        </p:nvSpPr>
        <p:spPr/>
        <p:txBody>
          <a:bodyPr/>
          <a:lstStyle/>
          <a:p>
            <a:r>
              <a:rPr lang="en-IN" dirty="0"/>
              <a:t>Project Overview and Objective</a:t>
            </a:r>
          </a:p>
        </p:txBody>
      </p:sp>
      <p:sp>
        <p:nvSpPr>
          <p:cNvPr id="3" name="Content Placeholder 2">
            <a:extLst>
              <a:ext uri="{FF2B5EF4-FFF2-40B4-BE49-F238E27FC236}">
                <a16:creationId xmlns:a16="http://schemas.microsoft.com/office/drawing/2014/main" id="{FE240163-CA9B-2FE8-ADAA-BB1D12B0DB1D}"/>
              </a:ext>
            </a:extLst>
          </p:cNvPr>
          <p:cNvSpPr>
            <a:spLocks noGrp="1"/>
          </p:cNvSpPr>
          <p:nvPr>
            <p:ph idx="1"/>
          </p:nvPr>
        </p:nvSpPr>
        <p:spPr/>
        <p:txBody>
          <a:bodyPr>
            <a:normAutofit fontScale="70000" lnSpcReduction="20000"/>
          </a:bodyPr>
          <a:lstStyle/>
          <a:p>
            <a:r>
              <a:rPr lang="en-US" dirty="0"/>
              <a:t>With the advent fourth industrial revolution due to Robotics and AI, the field of inventory management and logistics is also catching up. Many large warehouses all over the world are using Robots and AI to automate the time and </a:t>
            </a:r>
            <a:r>
              <a:rPr lang="en-US" dirty="0" err="1"/>
              <a:t>labour</a:t>
            </a:r>
            <a:r>
              <a:rPr lang="en-US" dirty="0"/>
              <a:t> intensive tasks of inventory management. We hope to use such technologies in our solution for this problem statement. Here’s how our idea will work: </a:t>
            </a:r>
          </a:p>
          <a:p>
            <a:r>
              <a:rPr lang="en-US" dirty="0"/>
              <a:t>1. An autonomous and robust rover capable of traversing the complete inventory yard and equipped with sensors like a camera, GPS, etc. will be used for all the labor-intensive tasks like going in the field and counting. </a:t>
            </a:r>
          </a:p>
          <a:p>
            <a:r>
              <a:rPr lang="en-US" dirty="0"/>
              <a:t>2. A custom computer vision algorithm deployed in the rover’s software stack will be used to calculate the number of pipes in a stack using the camera’s video stream.</a:t>
            </a:r>
          </a:p>
          <a:p>
            <a:r>
              <a:rPr lang="en-US" dirty="0"/>
              <a:t> 3. The rover will be capable to go on periodic counting missions or counting missions as per the requirement to update the inventory stats.</a:t>
            </a:r>
          </a:p>
          <a:p>
            <a:r>
              <a:rPr lang="en-US" dirty="0"/>
              <a:t> 4. All these stats will be updated and visualized in real-time in a highly intuitive and detailed web dashboard.</a:t>
            </a:r>
          </a:p>
          <a:p>
            <a:r>
              <a:rPr lang="en-US" dirty="0"/>
              <a:t> 5. Through this, we will be able to automate the whole inventory management process with almost no human involvement. </a:t>
            </a:r>
            <a:endParaRPr lang="en-IN" dirty="0"/>
          </a:p>
        </p:txBody>
      </p:sp>
    </p:spTree>
    <p:extLst>
      <p:ext uri="{BB962C8B-B14F-4D97-AF65-F5344CB8AC3E}">
        <p14:creationId xmlns:p14="http://schemas.microsoft.com/office/powerpoint/2010/main" val="47635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EA70-2045-144A-B827-545E00BCC700}"/>
              </a:ext>
            </a:extLst>
          </p:cNvPr>
          <p:cNvSpPr>
            <a:spLocks noGrp="1"/>
          </p:cNvSpPr>
          <p:nvPr>
            <p:ph type="title"/>
          </p:nvPr>
        </p:nvSpPr>
        <p:spPr/>
        <p:txBody>
          <a:bodyPr/>
          <a:lstStyle/>
          <a:p>
            <a:r>
              <a:rPr lang="en-IN" dirty="0"/>
              <a:t>Salient Features </a:t>
            </a:r>
          </a:p>
        </p:txBody>
      </p:sp>
      <p:sp>
        <p:nvSpPr>
          <p:cNvPr id="3" name="Content Placeholder 2">
            <a:extLst>
              <a:ext uri="{FF2B5EF4-FFF2-40B4-BE49-F238E27FC236}">
                <a16:creationId xmlns:a16="http://schemas.microsoft.com/office/drawing/2014/main" id="{CFA16AAE-81B3-1F70-CC4F-1D8CBA64C5AE}"/>
              </a:ext>
            </a:extLst>
          </p:cNvPr>
          <p:cNvSpPr>
            <a:spLocks noGrp="1"/>
          </p:cNvSpPr>
          <p:nvPr>
            <p:ph idx="1"/>
          </p:nvPr>
        </p:nvSpPr>
        <p:spPr>
          <a:xfrm>
            <a:off x="1154954" y="2603499"/>
            <a:ext cx="10143849" cy="3996083"/>
          </a:xfrm>
        </p:spPr>
        <p:txBody>
          <a:bodyPr>
            <a:noAutofit/>
          </a:bodyPr>
          <a:lstStyle/>
          <a:p>
            <a:r>
              <a:rPr lang="en-US" sz="1600" dirty="0"/>
              <a:t>To create inventory management for steel pipes with the following capabilities: </a:t>
            </a:r>
          </a:p>
          <a:p>
            <a:r>
              <a:rPr lang="en-US" sz="1600" dirty="0"/>
              <a:t>1. Counting the gold products  </a:t>
            </a:r>
          </a:p>
          <a:p>
            <a:r>
              <a:rPr lang="en-US" sz="1600" dirty="0"/>
              <a:t>2. Interactive dashboard for monitoring related data </a:t>
            </a:r>
            <a:r>
              <a:rPr lang="en-IN" sz="1600" dirty="0">
                <a:effectLst/>
                <a:ea typeface="Calibri" panose="020F0502020204030204" pitchFamily="34" charset="0"/>
                <a:cs typeface="Times New Roman" panose="02020603050405020304" pitchFamily="18" charset="0"/>
              </a:rPr>
              <a:t>the product </a:t>
            </a:r>
            <a:r>
              <a:rPr lang="en-IN" sz="1600" dirty="0" err="1">
                <a:effectLst/>
                <a:ea typeface="Calibri" panose="020F0502020204030204" pitchFamily="34" charset="0"/>
                <a:cs typeface="Times New Roman" panose="02020603050405020304" pitchFamily="18" charset="0"/>
              </a:rPr>
              <a:t>image,bar</a:t>
            </a:r>
            <a:r>
              <a:rPr lang="en-IN" sz="1600" dirty="0">
                <a:effectLst/>
                <a:ea typeface="Calibri" panose="020F0502020204030204" pitchFamily="34" charset="0"/>
                <a:cs typeface="Times New Roman" panose="02020603050405020304" pitchFamily="18" charset="0"/>
              </a:rPr>
              <a:t> code, price, and other information related to an available product </a:t>
            </a:r>
            <a:r>
              <a:rPr lang="en-US" sz="1600" dirty="0">
                <a:effectLst/>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rPr>
              <a:t>according to</a:t>
            </a:r>
            <a:r>
              <a:rPr lang="en-US" sz="1600" dirty="0">
                <a:effectLst/>
                <a:ea typeface="Calibri" panose="020F0502020204030204" pitchFamily="34" charset="0"/>
                <a:cs typeface="Times New Roman" panose="02020603050405020304" pitchFamily="18" charset="0"/>
              </a:rPr>
              <a:t> the </a:t>
            </a:r>
            <a:r>
              <a:rPr lang="en-US" sz="1600" dirty="0"/>
              <a:t> Inventory location </a:t>
            </a:r>
          </a:p>
          <a:p>
            <a:r>
              <a:rPr lang="en-US" sz="1600" dirty="0"/>
              <a:t>3. Real-time monitoring for inventory rover </a:t>
            </a:r>
          </a:p>
          <a:p>
            <a:r>
              <a:rPr lang="en-US" sz="1600" dirty="0"/>
              <a:t>4. Instructing rover on a mission for counting stacks in an inventory area or configure rover to go on periodic counting missions. </a:t>
            </a:r>
          </a:p>
          <a:p>
            <a:r>
              <a:rPr lang="en-US" sz="1600" dirty="0"/>
              <a:t>5. Number of stacks counted and pending in inventory </a:t>
            </a:r>
          </a:p>
          <a:p>
            <a:r>
              <a:rPr lang="en-US" sz="1600" dirty="0"/>
              <a:t>6. Sensory data from inventory rover </a:t>
            </a:r>
          </a:p>
          <a:p>
            <a:r>
              <a:rPr lang="en-US" sz="1600" dirty="0"/>
              <a:t>7. Accuracy for counting the products</a:t>
            </a:r>
            <a:endParaRPr lang="en-IN" sz="1600" dirty="0"/>
          </a:p>
        </p:txBody>
      </p:sp>
    </p:spTree>
    <p:extLst>
      <p:ext uri="{BB962C8B-B14F-4D97-AF65-F5344CB8AC3E}">
        <p14:creationId xmlns:p14="http://schemas.microsoft.com/office/powerpoint/2010/main" val="14136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6725-5F87-2AB7-B498-2721A60F36C5}"/>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7C2B08D4-85EC-F052-C139-F83D1703079D}"/>
              </a:ext>
            </a:extLst>
          </p:cNvPr>
          <p:cNvPicPr>
            <a:picLocks noGrp="1" noChangeAspect="1"/>
          </p:cNvPicPr>
          <p:nvPr>
            <p:ph idx="1"/>
          </p:nvPr>
        </p:nvPicPr>
        <p:blipFill>
          <a:blip r:embed="rId2"/>
          <a:stretch>
            <a:fillRect/>
          </a:stretch>
        </p:blipFill>
        <p:spPr>
          <a:xfrm>
            <a:off x="2398555" y="2603500"/>
            <a:ext cx="6339202" cy="3416300"/>
          </a:xfrm>
        </p:spPr>
      </p:pic>
    </p:spTree>
    <p:extLst>
      <p:ext uri="{BB962C8B-B14F-4D97-AF65-F5344CB8AC3E}">
        <p14:creationId xmlns:p14="http://schemas.microsoft.com/office/powerpoint/2010/main" val="406130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9517-30A0-75BB-A56C-241125735A3E}"/>
              </a:ext>
            </a:extLst>
          </p:cNvPr>
          <p:cNvSpPr>
            <a:spLocks noGrp="1"/>
          </p:cNvSpPr>
          <p:nvPr>
            <p:ph type="title"/>
          </p:nvPr>
        </p:nvSpPr>
        <p:spPr/>
        <p:txBody>
          <a:bodyPr/>
          <a:lstStyle/>
          <a:p>
            <a:r>
              <a:rPr lang="en-IN" dirty="0"/>
              <a:t>Solution Approach </a:t>
            </a:r>
          </a:p>
        </p:txBody>
      </p:sp>
      <p:sp>
        <p:nvSpPr>
          <p:cNvPr id="3" name="Content Placeholder 2">
            <a:extLst>
              <a:ext uri="{FF2B5EF4-FFF2-40B4-BE49-F238E27FC236}">
                <a16:creationId xmlns:a16="http://schemas.microsoft.com/office/drawing/2014/main" id="{12342E8E-ADF7-82DD-E169-93A8E4266AE9}"/>
              </a:ext>
            </a:extLst>
          </p:cNvPr>
          <p:cNvSpPr>
            <a:spLocks noGrp="1"/>
          </p:cNvSpPr>
          <p:nvPr>
            <p:ph idx="1"/>
          </p:nvPr>
        </p:nvSpPr>
        <p:spPr>
          <a:xfrm>
            <a:off x="1154954" y="2282024"/>
            <a:ext cx="8825659" cy="3737776"/>
          </a:xfrm>
        </p:spPr>
        <p:txBody>
          <a:bodyPr>
            <a:normAutofit lnSpcReduction="10000"/>
          </a:bodyPr>
          <a:lstStyle/>
          <a:p>
            <a:r>
              <a:rPr lang="en-US" sz="1400" dirty="0"/>
              <a:t>Rover runs on ROS (Robot operating system) which navigates autonomously in the whole inventory yard. When the rover detects an AR tag, a marker-based board signifying the start of a certain stack of products, it will start counting products in the stack. The rover implements circle detection and object tracking for the purpose of counting pipes with help of OpenCV and </a:t>
            </a:r>
            <a:r>
              <a:rPr lang="en-US" sz="1400" dirty="0" err="1"/>
              <a:t>Tensorflow</a:t>
            </a:r>
            <a:r>
              <a:rPr lang="en-US" sz="1400" dirty="0"/>
              <a:t>. Using ROS provides us with the fundamental advantage of modularity which will allow us to use the same software stack on any ROS-based rover and even drones! Rover is also responsible for following data alongside the count of the stack: </a:t>
            </a:r>
          </a:p>
          <a:p>
            <a:r>
              <a:rPr lang="en-US" sz="1400" dirty="0"/>
              <a:t>1. Video stream of a camera mounted on the rover </a:t>
            </a:r>
          </a:p>
          <a:p>
            <a:r>
              <a:rPr lang="en-US" sz="1400" dirty="0"/>
              <a:t>2. Stack metrics which will have the count, identification, location, and product data </a:t>
            </a:r>
          </a:p>
          <a:p>
            <a:r>
              <a:rPr lang="en-US" sz="1400" dirty="0"/>
              <a:t>3. Rover stats consist of data like </a:t>
            </a:r>
            <a:r>
              <a:rPr lang="en-IN" sz="1400" dirty="0">
                <a:effectLst/>
                <a:ea typeface="Calibri" panose="020F0502020204030204" pitchFamily="34" charset="0"/>
                <a:cs typeface="Times New Roman" panose="02020603050405020304" pitchFamily="18" charset="0"/>
              </a:rPr>
              <a:t>product </a:t>
            </a:r>
            <a:r>
              <a:rPr lang="en-IN" sz="1400" dirty="0" err="1">
                <a:effectLst/>
                <a:ea typeface="Calibri" panose="020F0502020204030204" pitchFamily="34" charset="0"/>
                <a:cs typeface="Times New Roman" panose="02020603050405020304" pitchFamily="18" charset="0"/>
              </a:rPr>
              <a:t>image,bar</a:t>
            </a:r>
            <a:r>
              <a:rPr lang="en-IN" sz="1400" dirty="0">
                <a:effectLst/>
                <a:ea typeface="Calibri" panose="020F0502020204030204" pitchFamily="34" charset="0"/>
                <a:cs typeface="Times New Roman" panose="02020603050405020304" pitchFamily="18" charset="0"/>
              </a:rPr>
              <a:t> code, price, and other information related to an available product. In the store, the physical product along with their bar-code tags and </a:t>
            </a:r>
            <a:r>
              <a:rPr lang="en-IN" sz="1400" dirty="0" err="1">
                <a:effectLst/>
                <a:ea typeface="Calibri" panose="020F0502020204030204" pitchFamily="34" charset="0"/>
                <a:cs typeface="Times New Roman" panose="02020603050405020304" pitchFamily="18" charset="0"/>
              </a:rPr>
              <a:t>SKUcodes</a:t>
            </a:r>
            <a:r>
              <a:rPr lang="en-IN" sz="1400" dirty="0">
                <a:effectLst/>
                <a:ea typeface="Calibri" panose="020F0502020204030204" pitchFamily="34" charset="0"/>
                <a:cs typeface="Times New Roman" panose="02020603050405020304" pitchFamily="18" charset="0"/>
              </a:rPr>
              <a:t>. </a:t>
            </a:r>
            <a:r>
              <a:rPr lang="en-US" sz="1400" dirty="0"/>
              <a:t>location in inventory, and accuracy for counting </a:t>
            </a:r>
          </a:p>
          <a:p>
            <a:r>
              <a:rPr lang="en-US" sz="1400" dirty="0"/>
              <a:t>Video Streamer Video streamer responsible for subscribing to the video stream from rover camera and then uploading it on the dashboard for real-time monitoring of the inventory as well as the rover. </a:t>
            </a:r>
            <a:endParaRPr lang="en-IN" sz="1400" dirty="0"/>
          </a:p>
        </p:txBody>
      </p:sp>
    </p:spTree>
    <p:extLst>
      <p:ext uri="{BB962C8B-B14F-4D97-AF65-F5344CB8AC3E}">
        <p14:creationId xmlns:p14="http://schemas.microsoft.com/office/powerpoint/2010/main" val="35856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692D-2124-51CF-5E77-168F7552A4AE}"/>
              </a:ext>
            </a:extLst>
          </p:cNvPr>
          <p:cNvSpPr>
            <a:spLocks noGrp="1"/>
          </p:cNvSpPr>
          <p:nvPr>
            <p:ph type="title"/>
          </p:nvPr>
        </p:nvSpPr>
        <p:spPr/>
        <p:txBody>
          <a:bodyPr/>
          <a:lstStyle/>
          <a:p>
            <a:r>
              <a:rPr lang="en-IN" dirty="0"/>
              <a:t> Metrics </a:t>
            </a:r>
          </a:p>
        </p:txBody>
      </p:sp>
      <p:sp>
        <p:nvSpPr>
          <p:cNvPr id="3" name="Content Placeholder 2">
            <a:extLst>
              <a:ext uri="{FF2B5EF4-FFF2-40B4-BE49-F238E27FC236}">
                <a16:creationId xmlns:a16="http://schemas.microsoft.com/office/drawing/2014/main" id="{AD347039-2DEB-7CF0-4CC3-4A6BA45C99D1}"/>
              </a:ext>
            </a:extLst>
          </p:cNvPr>
          <p:cNvSpPr>
            <a:spLocks noGrp="1"/>
          </p:cNvSpPr>
          <p:nvPr>
            <p:ph idx="1"/>
          </p:nvPr>
        </p:nvSpPr>
        <p:spPr/>
        <p:txBody>
          <a:bodyPr>
            <a:normAutofit fontScale="92500" lnSpcReduction="20000"/>
          </a:bodyPr>
          <a:lstStyle/>
          <a:p>
            <a:pPr marL="0" indent="0">
              <a:buNone/>
            </a:pPr>
            <a:r>
              <a:rPr lang="en-US" dirty="0"/>
              <a:t> </a:t>
            </a:r>
            <a:r>
              <a:rPr lang="en-US" dirty="0" err="1"/>
              <a:t>StackMetrics</a:t>
            </a:r>
            <a:r>
              <a:rPr lang="en-US" dirty="0"/>
              <a:t> will be responsible for subscribing to stack-related metrics being published by the rover. Following are the attributes for the stack data: </a:t>
            </a:r>
          </a:p>
          <a:p>
            <a:pPr>
              <a:buAutoNum type="arabicPeriod"/>
            </a:pPr>
            <a:r>
              <a:rPr lang="en-US" dirty="0"/>
              <a:t>Count of the products </a:t>
            </a:r>
          </a:p>
          <a:p>
            <a:pPr>
              <a:buAutoNum type="arabicPeriod"/>
            </a:pPr>
            <a:r>
              <a:rPr lang="en-US" dirty="0"/>
              <a:t>Stack ID </a:t>
            </a:r>
          </a:p>
          <a:p>
            <a:pPr>
              <a:buAutoNum type="arabicPeriod"/>
            </a:pPr>
            <a:r>
              <a:rPr lang="en-US" dirty="0"/>
              <a:t>Location of Stack </a:t>
            </a:r>
          </a:p>
          <a:p>
            <a:pPr marL="0" indent="0">
              <a:buNone/>
            </a:pPr>
            <a:r>
              <a:rPr lang="en-US" dirty="0" err="1"/>
              <a:t>RoverStats</a:t>
            </a:r>
            <a:r>
              <a:rPr lang="en-US" dirty="0"/>
              <a:t> will be responsible for subscribing to rover-related metrics. Following are the attributes for Rover data being published by ROS: </a:t>
            </a:r>
          </a:p>
          <a:p>
            <a:pPr>
              <a:buAutoNum type="arabicPeriod"/>
            </a:pPr>
            <a:r>
              <a:rPr lang="en-US" dirty="0"/>
              <a:t>Rover ID </a:t>
            </a:r>
          </a:p>
          <a:p>
            <a:pPr>
              <a:buAutoNum type="arabicPeriod"/>
            </a:pPr>
            <a:r>
              <a:rPr lang="en-US" dirty="0"/>
              <a:t>Odometry to track the position change  in the product  </a:t>
            </a:r>
          </a:p>
          <a:p>
            <a:pPr>
              <a:buAutoNum type="arabicPeriod"/>
            </a:pPr>
            <a:r>
              <a:rPr lang="en-US" dirty="0"/>
              <a:t> Location in inventory </a:t>
            </a:r>
          </a:p>
          <a:p>
            <a:pPr>
              <a:buAutoNum type="arabicPeriod"/>
            </a:pPr>
            <a:r>
              <a:rPr lang="en-US" dirty="0"/>
              <a:t>Accuracy for counting</a:t>
            </a:r>
            <a:endParaRPr lang="en-IN" dirty="0"/>
          </a:p>
        </p:txBody>
      </p:sp>
    </p:spTree>
    <p:extLst>
      <p:ext uri="{BB962C8B-B14F-4D97-AF65-F5344CB8AC3E}">
        <p14:creationId xmlns:p14="http://schemas.microsoft.com/office/powerpoint/2010/main" val="5449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BD64-59F2-8D9B-1394-CA524EB8CBC6}"/>
              </a:ext>
            </a:extLst>
          </p:cNvPr>
          <p:cNvSpPr>
            <a:spLocks noGrp="1"/>
          </p:cNvSpPr>
          <p:nvPr>
            <p:ph type="title"/>
          </p:nvPr>
        </p:nvSpPr>
        <p:spPr/>
        <p:txBody>
          <a:bodyPr/>
          <a:lstStyle/>
          <a:p>
            <a:r>
              <a:rPr lang="en-IN" dirty="0"/>
              <a:t>Dashboard</a:t>
            </a:r>
          </a:p>
        </p:txBody>
      </p:sp>
      <p:sp>
        <p:nvSpPr>
          <p:cNvPr id="3" name="Content Placeholder 2">
            <a:extLst>
              <a:ext uri="{FF2B5EF4-FFF2-40B4-BE49-F238E27FC236}">
                <a16:creationId xmlns:a16="http://schemas.microsoft.com/office/drawing/2014/main" id="{B4F0FE33-98F9-D20B-2317-2F390B686EFA}"/>
              </a:ext>
            </a:extLst>
          </p:cNvPr>
          <p:cNvSpPr>
            <a:spLocks noGrp="1"/>
          </p:cNvSpPr>
          <p:nvPr>
            <p:ph idx="1"/>
          </p:nvPr>
        </p:nvSpPr>
        <p:spPr/>
        <p:txBody>
          <a:bodyPr/>
          <a:lstStyle/>
          <a:p>
            <a:pPr marL="0" indent="0">
              <a:buNone/>
            </a:pPr>
            <a:r>
              <a:rPr lang="en-US" dirty="0"/>
              <a:t>The representation of data visualization  works mostly on Grafana which reads data from the data source and shows all the above information intuitively, providing extra capabilities of data filtering and analytics too. The data points generated as part of the metrics for </a:t>
            </a:r>
            <a:r>
              <a:rPr lang="en-US" dirty="0" err="1"/>
              <a:t>StackMetrics</a:t>
            </a:r>
            <a:r>
              <a:rPr lang="en-US" dirty="0"/>
              <a:t> and </a:t>
            </a:r>
            <a:r>
              <a:rPr lang="en-US" dirty="0" err="1"/>
              <a:t>RoverStats</a:t>
            </a:r>
            <a:r>
              <a:rPr lang="en-US" dirty="0"/>
              <a:t> are dumped to the time-series database (</a:t>
            </a:r>
            <a:r>
              <a:rPr lang="en-US" dirty="0" err="1"/>
              <a:t>InfluxDB</a:t>
            </a:r>
            <a:r>
              <a:rPr lang="en-US" dirty="0"/>
              <a:t>) in real-time. Grafana reads from the time-series database and provides intuitive graphs to gain important insight and analytics on the </a:t>
            </a:r>
            <a:r>
              <a:rPr lang="en-US" dirty="0" err="1"/>
              <a:t>StackMetrics</a:t>
            </a:r>
            <a:r>
              <a:rPr lang="en-US" dirty="0"/>
              <a:t> and </a:t>
            </a:r>
            <a:r>
              <a:rPr lang="en-US" dirty="0" err="1"/>
              <a:t>RoveStats</a:t>
            </a:r>
            <a:endParaRPr lang="en-IN" dirty="0"/>
          </a:p>
        </p:txBody>
      </p:sp>
    </p:spTree>
    <p:extLst>
      <p:ext uri="{BB962C8B-B14F-4D97-AF65-F5344CB8AC3E}">
        <p14:creationId xmlns:p14="http://schemas.microsoft.com/office/powerpoint/2010/main" val="108534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944C-9FE3-C300-73EE-C9F2068F0FB1}"/>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D5C8DC32-372B-FE75-55F9-FEBBE5EE0E93}"/>
              </a:ext>
            </a:extLst>
          </p:cNvPr>
          <p:cNvSpPr>
            <a:spLocks noGrp="1"/>
          </p:cNvSpPr>
          <p:nvPr>
            <p:ph idx="1"/>
          </p:nvPr>
        </p:nvSpPr>
        <p:spPr/>
        <p:txBody>
          <a:bodyPr/>
          <a:lstStyle/>
          <a:p>
            <a:endParaRPr lang="en-IN" dirty="0"/>
          </a:p>
          <a:p>
            <a:r>
              <a:rPr lang="en-IN" dirty="0"/>
              <a:t>● ROS (Robot Operating System) </a:t>
            </a:r>
          </a:p>
          <a:p>
            <a:r>
              <a:rPr lang="en-IN" dirty="0"/>
              <a:t>● Python </a:t>
            </a:r>
          </a:p>
          <a:p>
            <a:r>
              <a:rPr lang="en-IN" dirty="0"/>
              <a:t>● OpenCV </a:t>
            </a:r>
          </a:p>
          <a:p>
            <a:r>
              <a:rPr lang="en-IN" dirty="0"/>
              <a:t>● </a:t>
            </a:r>
            <a:r>
              <a:rPr lang="en-IN" dirty="0" err="1"/>
              <a:t>Tensorflow</a:t>
            </a:r>
            <a:r>
              <a:rPr lang="en-IN" dirty="0"/>
              <a:t> </a:t>
            </a:r>
          </a:p>
          <a:p>
            <a:r>
              <a:rPr lang="en-IN" dirty="0"/>
              <a:t>● Time Series DB (</a:t>
            </a:r>
            <a:r>
              <a:rPr lang="en-IN" dirty="0" err="1"/>
              <a:t>InfluxDB</a:t>
            </a:r>
            <a:r>
              <a:rPr lang="en-IN" dirty="0"/>
              <a:t>) </a:t>
            </a:r>
          </a:p>
          <a:p>
            <a:r>
              <a:rPr lang="en-IN" dirty="0"/>
              <a:t>● Grafana </a:t>
            </a:r>
          </a:p>
        </p:txBody>
      </p:sp>
    </p:spTree>
    <p:extLst>
      <p:ext uri="{BB962C8B-B14F-4D97-AF65-F5344CB8AC3E}">
        <p14:creationId xmlns:p14="http://schemas.microsoft.com/office/powerpoint/2010/main" val="383717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68</TotalTime>
  <Words>962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Smart Terrestrial Warehouse Robot Deployment</vt:lpstr>
      <vt:lpstr>Problem Statement</vt:lpstr>
      <vt:lpstr>Project Overview and Objective</vt:lpstr>
      <vt:lpstr>Salient Features </vt:lpstr>
      <vt:lpstr>Architecture</vt:lpstr>
      <vt:lpstr>Solution Approach </vt:lpstr>
      <vt:lpstr> Metrics </vt:lpstr>
      <vt:lpstr>Dashboard</vt:lpstr>
      <vt:lpstr>Technology Stack</vt:lpstr>
      <vt:lpstr>Demo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kiran kumar</cp:lastModifiedBy>
  <cp:revision>3</cp:revision>
  <dcterms:created xsi:type="dcterms:W3CDTF">2022-12-06T16:14:41Z</dcterms:created>
  <dcterms:modified xsi:type="dcterms:W3CDTF">2022-12-14T17:16:05Z</dcterms:modified>
</cp:coreProperties>
</file>