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D17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D17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57981" y="2552328"/>
            <a:ext cx="6923405" cy="619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270F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2150" y="2143366"/>
            <a:ext cx="7235190" cy="7150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D17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D17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4664" y="873405"/>
            <a:ext cx="15178670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D17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82399" y="7269"/>
              <a:ext cx="5905500" cy="5891530"/>
            </a:xfrm>
            <a:custGeom>
              <a:avLst/>
              <a:gdLst/>
              <a:ahLst/>
              <a:cxnLst/>
              <a:rect l="l" t="t" r="r" b="b"/>
              <a:pathLst>
                <a:path w="5905500" h="5891530">
                  <a:moveTo>
                    <a:pt x="0" y="0"/>
                  </a:moveTo>
                  <a:lnTo>
                    <a:pt x="1961475" y="0"/>
                  </a:lnTo>
                  <a:lnTo>
                    <a:pt x="5905499" y="3944038"/>
                  </a:lnTo>
                  <a:lnTo>
                    <a:pt x="5905499" y="5876494"/>
                  </a:lnTo>
                  <a:lnTo>
                    <a:pt x="5891033" y="589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43874" y="7269"/>
              <a:ext cx="3944620" cy="3944620"/>
            </a:xfrm>
            <a:custGeom>
              <a:avLst/>
              <a:gdLst/>
              <a:ahLst/>
              <a:cxnLst/>
              <a:rect l="l" t="t" r="r" b="b"/>
              <a:pathLst>
                <a:path w="3944619" h="3944620">
                  <a:moveTo>
                    <a:pt x="0" y="0"/>
                  </a:moveTo>
                  <a:lnTo>
                    <a:pt x="1961432" y="0"/>
                  </a:lnTo>
                  <a:lnTo>
                    <a:pt x="3944024" y="1982592"/>
                  </a:lnTo>
                  <a:lnTo>
                    <a:pt x="3944024" y="3944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5307" y="7269"/>
              <a:ext cx="1983105" cy="1983105"/>
            </a:xfrm>
            <a:custGeom>
              <a:avLst/>
              <a:gdLst/>
              <a:ahLst/>
              <a:cxnLst/>
              <a:rect l="l" t="t" r="r" b="b"/>
              <a:pathLst>
                <a:path w="1983105" h="1983105">
                  <a:moveTo>
                    <a:pt x="0" y="0"/>
                  </a:moveTo>
                  <a:lnTo>
                    <a:pt x="1961374" y="0"/>
                  </a:lnTo>
                  <a:lnTo>
                    <a:pt x="1982592" y="21217"/>
                  </a:lnTo>
                  <a:lnTo>
                    <a:pt x="1982592" y="198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20555"/>
              <a:ext cx="5466715" cy="5466715"/>
            </a:xfrm>
            <a:custGeom>
              <a:avLst/>
              <a:gdLst/>
              <a:ahLst/>
              <a:cxnLst/>
              <a:rect l="l" t="t" r="r" b="b"/>
              <a:pathLst>
                <a:path w="5466715" h="5466715">
                  <a:moveTo>
                    <a:pt x="5466511" y="5466444"/>
                  </a:moveTo>
                  <a:lnTo>
                    <a:pt x="3505037" y="5466444"/>
                  </a:lnTo>
                  <a:lnTo>
                    <a:pt x="0" y="1961393"/>
                  </a:lnTo>
                  <a:lnTo>
                    <a:pt x="0" y="0"/>
                  </a:lnTo>
                  <a:lnTo>
                    <a:pt x="5466511" y="5466444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8194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037" y="3505050"/>
                  </a:moveTo>
                  <a:lnTo>
                    <a:pt x="1543605" y="3505050"/>
                  </a:lnTo>
                  <a:lnTo>
                    <a:pt x="0" y="1961445"/>
                  </a:lnTo>
                  <a:lnTo>
                    <a:pt x="0" y="0"/>
                  </a:lnTo>
                  <a:lnTo>
                    <a:pt x="3505037" y="3505050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743394"/>
              <a:ext cx="1543685" cy="1543685"/>
            </a:xfrm>
            <a:custGeom>
              <a:avLst/>
              <a:gdLst/>
              <a:ahLst/>
              <a:cxnLst/>
              <a:rect l="l" t="t" r="r" b="b"/>
              <a:pathLst>
                <a:path w="1543685" h="1543684">
                  <a:moveTo>
                    <a:pt x="1543605" y="1543605"/>
                  </a:moveTo>
                  <a:lnTo>
                    <a:pt x="0" y="1543605"/>
                  </a:lnTo>
                  <a:lnTo>
                    <a:pt x="0" y="0"/>
                  </a:lnTo>
                  <a:lnTo>
                    <a:pt x="1543605" y="1543605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3883" y="5798070"/>
            <a:ext cx="40005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765" dirty="0">
                <a:solidFill>
                  <a:srgbClr val="FFFBFA"/>
                </a:solidFill>
                <a:latin typeface="Lucida Sans"/>
                <a:cs typeface="Lucida Sans"/>
              </a:rPr>
              <a:t>K</a:t>
            </a:r>
            <a:r>
              <a:rPr sz="11000" spc="-375" dirty="0">
                <a:solidFill>
                  <a:srgbClr val="FFFBFA"/>
                </a:solidFill>
                <a:latin typeface="Lucida Sans"/>
                <a:cs typeface="Lucida Sans"/>
              </a:rPr>
              <a:t>u</a:t>
            </a:r>
            <a:r>
              <a:rPr sz="11000" spc="-580" dirty="0">
                <a:solidFill>
                  <a:srgbClr val="FFFBFA"/>
                </a:solidFill>
                <a:latin typeface="Lucida Sans"/>
                <a:cs typeface="Lucida Sans"/>
              </a:rPr>
              <a:t>b</a:t>
            </a:r>
            <a:r>
              <a:rPr sz="11000" spc="-335" dirty="0">
                <a:solidFill>
                  <a:srgbClr val="FFFBFA"/>
                </a:solidFill>
                <a:latin typeface="Lucida Sans"/>
                <a:cs typeface="Lucida Sans"/>
              </a:rPr>
              <a:t>e</a:t>
            </a:r>
            <a:r>
              <a:rPr sz="11000" b="1" spc="155" dirty="0">
                <a:solidFill>
                  <a:srgbClr val="FFFBFA"/>
                </a:solidFill>
                <a:latin typeface="Arial"/>
                <a:cs typeface="Arial"/>
              </a:rPr>
              <a:t>₹</a:t>
            </a:r>
            <a:endParaRPr sz="1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99" y="1794426"/>
            <a:ext cx="4952999" cy="49529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970343"/>
            <a:ext cx="5420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0" dirty="0">
                <a:solidFill>
                  <a:srgbClr val="FFFBFA"/>
                </a:solidFill>
                <a:latin typeface="Tahoma"/>
                <a:cs typeface="Tahoma"/>
              </a:rPr>
              <a:t>THINK</a:t>
            </a:r>
            <a:r>
              <a:rPr b="1" spc="325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b="1" spc="55" dirty="0">
                <a:solidFill>
                  <a:srgbClr val="FFFBFA"/>
                </a:solidFill>
                <a:latin typeface="Tahoma"/>
                <a:cs typeface="Tahoma"/>
              </a:rPr>
              <a:t>OUT</a:t>
            </a:r>
            <a:r>
              <a:rPr b="1" spc="325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b="1" spc="40" dirty="0">
                <a:solidFill>
                  <a:srgbClr val="FFFBFA"/>
                </a:solidFill>
                <a:latin typeface="Tahoma"/>
                <a:cs typeface="Tahoma"/>
              </a:rPr>
              <a:t>OF</a:t>
            </a:r>
            <a:r>
              <a:rPr b="1" spc="33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b="1" spc="-35" dirty="0">
                <a:solidFill>
                  <a:srgbClr val="FFFBFA"/>
                </a:solidFill>
                <a:latin typeface="Tahoma"/>
                <a:cs typeface="Tahoma"/>
              </a:rPr>
              <a:t>THE</a:t>
            </a:r>
            <a:r>
              <a:rPr b="1" spc="325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b="1" spc="65" dirty="0">
                <a:solidFill>
                  <a:srgbClr val="FFFBFA"/>
                </a:solidFill>
                <a:latin typeface="Tahoma"/>
                <a:cs typeface="Tahoma"/>
              </a:rPr>
              <a:t>BANK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95608" y="8226425"/>
            <a:ext cx="4676775" cy="373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735" algn="r">
              <a:lnSpc>
                <a:spcPct val="106800"/>
              </a:lnSpc>
              <a:spcBef>
                <a:spcPts val="100"/>
              </a:spcBef>
              <a:tabLst>
                <a:tab pos="1109345" algn="l"/>
                <a:tab pos="2164715" algn="l"/>
                <a:tab pos="2926080" algn="l"/>
                <a:tab pos="3194685" algn="l"/>
                <a:tab pos="3307715" algn="l"/>
                <a:tab pos="3576320" algn="l"/>
              </a:tabLst>
            </a:pPr>
            <a:r>
              <a:rPr lang="en-US" sz="2400" dirty="0">
                <a:latin typeface="Verdana"/>
                <a:cs typeface="Verdana"/>
              </a:rPr>
              <a:t>TEAM NAME 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3981" y="2"/>
            <a:ext cx="9294495" cy="10287000"/>
          </a:xfrm>
          <a:custGeom>
            <a:avLst/>
            <a:gdLst/>
            <a:ahLst/>
            <a:cxnLst/>
            <a:rect l="l" t="t" r="r" b="b"/>
            <a:pathLst>
              <a:path w="9294494" h="10287000">
                <a:moveTo>
                  <a:pt x="0" y="10286999"/>
                </a:moveTo>
                <a:lnTo>
                  <a:pt x="9294017" y="10286999"/>
                </a:lnTo>
                <a:lnTo>
                  <a:pt x="929401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"/>
            <a:ext cx="8993981" cy="102869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9920" marR="5080">
              <a:lnSpc>
                <a:spcPct val="107400"/>
              </a:lnSpc>
              <a:spcBef>
                <a:spcPts val="100"/>
              </a:spcBef>
            </a:pPr>
            <a:r>
              <a:rPr spc="200" dirty="0"/>
              <a:t>PAYBACK</a:t>
            </a:r>
            <a:r>
              <a:rPr spc="455" dirty="0"/>
              <a:t> </a:t>
            </a:r>
            <a:r>
              <a:rPr spc="-215" dirty="0"/>
              <a:t>IN</a:t>
            </a:r>
            <a:r>
              <a:rPr spc="459" dirty="0"/>
              <a:t> </a:t>
            </a:r>
            <a:r>
              <a:rPr spc="125" dirty="0"/>
              <a:t>CASE</a:t>
            </a:r>
            <a:r>
              <a:rPr spc="459" dirty="0"/>
              <a:t> </a:t>
            </a:r>
            <a:r>
              <a:rPr spc="10" dirty="0"/>
              <a:t>OF</a:t>
            </a:r>
            <a:r>
              <a:rPr spc="455" dirty="0"/>
              <a:t> </a:t>
            </a:r>
            <a:r>
              <a:rPr spc="25" dirty="0"/>
              <a:t>DEFAULT </a:t>
            </a:r>
            <a:r>
              <a:rPr spc="-1110" dirty="0"/>
              <a:t> </a:t>
            </a:r>
            <a:r>
              <a:rPr spc="-215" dirty="0"/>
              <a:t>IN</a:t>
            </a:r>
            <a:r>
              <a:rPr spc="459" dirty="0"/>
              <a:t> </a:t>
            </a:r>
            <a:r>
              <a:rPr spc="90" dirty="0"/>
              <a:t>ANOTHER</a:t>
            </a:r>
            <a:r>
              <a:rPr spc="465" dirty="0"/>
              <a:t> </a:t>
            </a:r>
            <a:r>
              <a:rPr spc="165" dirty="0"/>
              <a:t>COUNTRY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4990" algn="just">
              <a:lnSpc>
                <a:spcPct val="125000"/>
              </a:lnSpc>
              <a:spcBef>
                <a:spcPts val="100"/>
              </a:spcBef>
            </a:pPr>
            <a:r>
              <a:rPr spc="45" dirty="0"/>
              <a:t>Insurance </a:t>
            </a:r>
            <a:r>
              <a:rPr spc="-5" dirty="0"/>
              <a:t>option </a:t>
            </a:r>
            <a:r>
              <a:rPr spc="-30" dirty="0"/>
              <a:t>to </a:t>
            </a:r>
            <a:r>
              <a:rPr spc="114" dirty="0"/>
              <a:t>sell </a:t>
            </a:r>
            <a:r>
              <a:rPr spc="-30" dirty="0"/>
              <a:t>the </a:t>
            </a:r>
            <a:r>
              <a:rPr spc="-5" dirty="0"/>
              <a:t>loan </a:t>
            </a:r>
            <a:r>
              <a:rPr spc="-30" dirty="0"/>
              <a:t>to </a:t>
            </a:r>
            <a:r>
              <a:rPr spc="-25" dirty="0"/>
              <a:t> </a:t>
            </a:r>
            <a:r>
              <a:rPr spc="-30" dirty="0"/>
              <a:t>the </a:t>
            </a:r>
            <a:r>
              <a:rPr spc="30" dirty="0"/>
              <a:t>guarantor </a:t>
            </a:r>
            <a:r>
              <a:rPr spc="40" dirty="0"/>
              <a:t>in </a:t>
            </a:r>
            <a:r>
              <a:rPr spc="35" dirty="0"/>
              <a:t>case </a:t>
            </a:r>
            <a:r>
              <a:rPr spc="-10" dirty="0"/>
              <a:t>of </a:t>
            </a:r>
            <a:r>
              <a:rPr dirty="0"/>
              <a:t>default </a:t>
            </a:r>
            <a:r>
              <a:rPr spc="55" dirty="0"/>
              <a:t>for </a:t>
            </a:r>
            <a:r>
              <a:rPr spc="-819" dirty="0"/>
              <a:t> </a:t>
            </a:r>
            <a:r>
              <a:rPr spc="-30" dirty="0"/>
              <a:t>the</a:t>
            </a:r>
            <a:r>
              <a:rPr spc="120" dirty="0"/>
              <a:t> </a:t>
            </a:r>
            <a:r>
              <a:rPr spc="5" dirty="0"/>
              <a:t>borrower.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 dirty="0"/>
          </a:p>
          <a:p>
            <a:pPr marL="12700" algn="just">
              <a:lnSpc>
                <a:spcPct val="100000"/>
              </a:lnSpc>
            </a:pPr>
            <a:r>
              <a:rPr sz="3200" spc="135" dirty="0">
                <a:latin typeface="Verdana"/>
                <a:cs typeface="Verdana"/>
              </a:rPr>
              <a:t>EXCHANGE</a:t>
            </a:r>
            <a:r>
              <a:rPr sz="3200" spc="44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RATE</a:t>
            </a:r>
            <a:r>
              <a:rPr sz="3200" spc="450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RISK</a:t>
            </a: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714"/>
              </a:spcBef>
            </a:pPr>
            <a:r>
              <a:rPr spc="-125" dirty="0"/>
              <a:t>No</a:t>
            </a:r>
            <a:r>
              <a:rPr spc="-120" dirty="0"/>
              <a:t> </a:t>
            </a:r>
            <a:r>
              <a:rPr spc="-25" dirty="0"/>
              <a:t>convenient </a:t>
            </a:r>
            <a:r>
              <a:rPr spc="80" dirty="0"/>
              <a:t>mechanism </a:t>
            </a:r>
            <a:r>
              <a:rPr spc="55" dirty="0"/>
              <a:t>for </a:t>
            </a:r>
            <a:r>
              <a:rPr spc="60" dirty="0"/>
              <a:t> </a:t>
            </a:r>
            <a:r>
              <a:rPr spc="55" dirty="0"/>
              <a:t>insurance</a:t>
            </a:r>
            <a:r>
              <a:rPr spc="120" dirty="0"/>
              <a:t> </a:t>
            </a:r>
            <a:r>
              <a:rPr spc="-50" dirty="0"/>
              <a:t>exchange</a:t>
            </a:r>
            <a:r>
              <a:rPr spc="125" dirty="0"/>
              <a:t> </a:t>
            </a:r>
            <a:r>
              <a:rPr spc="10" dirty="0"/>
              <a:t>rate</a:t>
            </a:r>
            <a:r>
              <a:rPr spc="120" dirty="0"/>
              <a:t> </a:t>
            </a:r>
            <a:r>
              <a:rPr spc="150" dirty="0"/>
              <a:t>risk</a:t>
            </a:r>
            <a:r>
              <a:rPr spc="125" dirty="0"/>
              <a:t> </a:t>
            </a:r>
            <a:r>
              <a:rPr spc="55" dirty="0"/>
              <a:t>for</a:t>
            </a:r>
            <a:r>
              <a:rPr spc="120" dirty="0"/>
              <a:t> </a:t>
            </a:r>
            <a:r>
              <a:rPr spc="150" dirty="0"/>
              <a:t>small </a:t>
            </a:r>
            <a:r>
              <a:rPr spc="-815" dirty="0"/>
              <a:t> </a:t>
            </a:r>
            <a:r>
              <a:rPr spc="85" dirty="0"/>
              <a:t>amounts</a:t>
            </a:r>
            <a:r>
              <a:rPr spc="120" dirty="0"/>
              <a:t> </a:t>
            </a:r>
            <a:r>
              <a:rPr spc="-10" dirty="0"/>
              <a:t>of</a:t>
            </a:r>
            <a:r>
              <a:rPr spc="125" dirty="0"/>
              <a:t> </a:t>
            </a:r>
            <a:r>
              <a:rPr spc="90" dirty="0"/>
              <a:t>investments</a:t>
            </a:r>
          </a:p>
          <a:p>
            <a:pPr marL="12700" marR="696595">
              <a:lnSpc>
                <a:spcPct val="125000"/>
              </a:lnSpc>
            </a:pPr>
            <a:r>
              <a:rPr spc="-50" dirty="0"/>
              <a:t>We</a:t>
            </a:r>
            <a:r>
              <a:rPr spc="120" dirty="0"/>
              <a:t> </a:t>
            </a:r>
            <a:r>
              <a:rPr spc="-65" dirty="0">
                <a:latin typeface="Verdana"/>
                <a:cs typeface="Verdana"/>
              </a:rPr>
              <a:t>will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65" dirty="0">
                <a:latin typeface="Verdana"/>
                <a:cs typeface="Verdana"/>
              </a:rPr>
              <a:t>create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40" dirty="0"/>
              <a:t>our</a:t>
            </a:r>
            <a:r>
              <a:rPr spc="120" dirty="0"/>
              <a:t> </a:t>
            </a:r>
            <a:r>
              <a:rPr spc="-50" dirty="0"/>
              <a:t>own</a:t>
            </a:r>
            <a:r>
              <a:rPr spc="120" dirty="0"/>
              <a:t> </a:t>
            </a:r>
            <a:r>
              <a:rPr spc="15" dirty="0"/>
              <a:t>fund</a:t>
            </a:r>
            <a:r>
              <a:rPr spc="125" dirty="0"/>
              <a:t> </a:t>
            </a:r>
            <a:r>
              <a:rPr spc="55" dirty="0"/>
              <a:t>for </a:t>
            </a:r>
            <a:r>
              <a:rPr spc="60" dirty="0"/>
              <a:t> </a:t>
            </a:r>
            <a:r>
              <a:rPr spc="10" dirty="0"/>
              <a:t>currency</a:t>
            </a:r>
            <a:r>
              <a:rPr spc="120" dirty="0"/>
              <a:t> </a:t>
            </a:r>
            <a:r>
              <a:rPr spc="150" dirty="0"/>
              <a:t>risk</a:t>
            </a:r>
            <a:r>
              <a:rPr spc="125" dirty="0"/>
              <a:t> </a:t>
            </a:r>
            <a:r>
              <a:rPr spc="20" dirty="0"/>
              <a:t>insurance,</a:t>
            </a:r>
            <a:r>
              <a:rPr spc="120" dirty="0"/>
              <a:t> </a:t>
            </a:r>
            <a:r>
              <a:rPr spc="-20" dirty="0"/>
              <a:t>which</a:t>
            </a:r>
            <a:r>
              <a:rPr spc="125" dirty="0"/>
              <a:t> </a:t>
            </a:r>
            <a:r>
              <a:rPr spc="35" dirty="0"/>
              <a:t>will </a:t>
            </a:r>
            <a:r>
              <a:rPr spc="40" dirty="0"/>
              <a:t> </a:t>
            </a:r>
            <a:r>
              <a:rPr spc="55" dirty="0"/>
              <a:t>further</a:t>
            </a:r>
            <a:r>
              <a:rPr spc="120" dirty="0"/>
              <a:t> </a:t>
            </a:r>
            <a:r>
              <a:rPr spc="85" dirty="0"/>
              <a:t>reinsure</a:t>
            </a:r>
            <a:r>
              <a:rPr spc="120" dirty="0"/>
              <a:t> </a:t>
            </a:r>
            <a:r>
              <a:rPr spc="150" dirty="0"/>
              <a:t>risk</a:t>
            </a:r>
            <a:r>
              <a:rPr spc="120" dirty="0"/>
              <a:t> </a:t>
            </a:r>
            <a:r>
              <a:rPr spc="40" dirty="0"/>
              <a:t>in</a:t>
            </a:r>
            <a:r>
              <a:rPr spc="120" dirty="0"/>
              <a:t> </a:t>
            </a:r>
            <a:r>
              <a:rPr spc="25" dirty="0"/>
              <a:t>international </a:t>
            </a:r>
            <a:r>
              <a:rPr spc="-819" dirty="0"/>
              <a:t> </a:t>
            </a:r>
            <a:r>
              <a:rPr spc="60" dirty="0"/>
              <a:t>banks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1101" y="3517842"/>
            <a:ext cx="52705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 marR="5080" indent="-1270635">
              <a:lnSpc>
                <a:spcPct val="100000"/>
              </a:lnSpc>
              <a:spcBef>
                <a:spcPts val="100"/>
              </a:spcBef>
            </a:pPr>
            <a:r>
              <a:rPr sz="6000" b="1" spc="215" dirty="0">
                <a:solidFill>
                  <a:srgbClr val="FFFBFA"/>
                </a:solidFill>
                <a:latin typeface="Tahoma"/>
                <a:cs typeface="Tahoma"/>
              </a:rPr>
              <a:t>What</a:t>
            </a:r>
            <a:r>
              <a:rPr sz="6000" b="1" spc="-114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6000" b="1" spc="90" dirty="0">
                <a:solidFill>
                  <a:srgbClr val="FFFBFA"/>
                </a:solidFill>
                <a:latin typeface="Tahoma"/>
                <a:cs typeface="Tahoma"/>
              </a:rPr>
              <a:t>Sets</a:t>
            </a:r>
            <a:r>
              <a:rPr sz="6000" b="1" spc="-114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6000" b="1" spc="65" dirty="0">
                <a:solidFill>
                  <a:srgbClr val="FFFBFA"/>
                </a:solidFill>
                <a:latin typeface="Tahoma"/>
                <a:cs typeface="Tahoma"/>
              </a:rPr>
              <a:t>Us </a:t>
            </a:r>
            <a:r>
              <a:rPr sz="6000" b="1" spc="-1745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6000" b="1" spc="220" dirty="0">
                <a:solidFill>
                  <a:srgbClr val="FFFBFA"/>
                </a:solidFill>
                <a:latin typeface="Tahoma"/>
                <a:cs typeface="Tahoma"/>
              </a:rPr>
              <a:t>Apart?</a:t>
            </a:r>
            <a:endParaRPr sz="6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87" y="3638562"/>
              <a:ext cx="16236950" cy="5619750"/>
            </a:xfrm>
            <a:custGeom>
              <a:avLst/>
              <a:gdLst/>
              <a:ahLst/>
              <a:cxnLst/>
              <a:rect l="l" t="t" r="r" b="b"/>
              <a:pathLst>
                <a:path w="16236950" h="5619750">
                  <a:moveTo>
                    <a:pt x="3752850" y="0"/>
                  </a:moveTo>
                  <a:lnTo>
                    <a:pt x="0" y="0"/>
                  </a:lnTo>
                  <a:lnTo>
                    <a:pt x="0" y="5619737"/>
                  </a:lnTo>
                  <a:lnTo>
                    <a:pt x="3752850" y="5619737"/>
                  </a:lnTo>
                  <a:lnTo>
                    <a:pt x="3752850" y="0"/>
                  </a:lnTo>
                  <a:close/>
                </a:path>
                <a:path w="16236950" h="5619750">
                  <a:moveTo>
                    <a:pt x="7930629" y="0"/>
                  </a:moveTo>
                  <a:lnTo>
                    <a:pt x="4177779" y="0"/>
                  </a:lnTo>
                  <a:lnTo>
                    <a:pt x="4177779" y="5619737"/>
                  </a:lnTo>
                  <a:lnTo>
                    <a:pt x="7930629" y="5619737"/>
                  </a:lnTo>
                  <a:lnTo>
                    <a:pt x="7930629" y="0"/>
                  </a:lnTo>
                  <a:close/>
                </a:path>
                <a:path w="16236950" h="5619750">
                  <a:moveTo>
                    <a:pt x="12090933" y="0"/>
                  </a:moveTo>
                  <a:lnTo>
                    <a:pt x="8338083" y="0"/>
                  </a:lnTo>
                  <a:lnTo>
                    <a:pt x="8338083" y="5619737"/>
                  </a:lnTo>
                  <a:lnTo>
                    <a:pt x="12090933" y="5619737"/>
                  </a:lnTo>
                  <a:lnTo>
                    <a:pt x="12090933" y="0"/>
                  </a:lnTo>
                  <a:close/>
                </a:path>
                <a:path w="16236950" h="5619750">
                  <a:moveTo>
                    <a:pt x="16236430" y="0"/>
                  </a:moveTo>
                  <a:lnTo>
                    <a:pt x="12483579" y="0"/>
                  </a:lnTo>
                  <a:lnTo>
                    <a:pt x="12483579" y="5619737"/>
                  </a:lnTo>
                  <a:lnTo>
                    <a:pt x="16236430" y="5619737"/>
                  </a:lnTo>
                  <a:lnTo>
                    <a:pt x="16236430" y="0"/>
                  </a:lnTo>
                  <a:close/>
                </a:path>
              </a:pathLst>
            </a:custGeom>
            <a:solidFill>
              <a:srgbClr val="FFF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84" y="3638550"/>
              <a:ext cx="2337435" cy="2343150"/>
            </a:xfrm>
            <a:custGeom>
              <a:avLst/>
              <a:gdLst/>
              <a:ahLst/>
              <a:cxnLst/>
              <a:rect l="l" t="t" r="r" b="b"/>
              <a:pathLst>
                <a:path w="2337435" h="2343150">
                  <a:moveTo>
                    <a:pt x="0" y="2343150"/>
                  </a:moveTo>
                  <a:lnTo>
                    <a:pt x="0" y="1564887"/>
                  </a:lnTo>
                  <a:lnTo>
                    <a:pt x="1564892" y="0"/>
                  </a:lnTo>
                  <a:lnTo>
                    <a:pt x="2331641" y="0"/>
                  </a:lnTo>
                  <a:lnTo>
                    <a:pt x="2337381" y="5739"/>
                  </a:lnTo>
                  <a:lnTo>
                    <a:pt x="0" y="2343150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1584" y="3638550"/>
              <a:ext cx="1565275" cy="1565275"/>
            </a:xfrm>
            <a:custGeom>
              <a:avLst/>
              <a:gdLst/>
              <a:ahLst/>
              <a:cxnLst/>
              <a:rect l="l" t="t" r="r" b="b"/>
              <a:pathLst>
                <a:path w="1565275" h="1565275">
                  <a:moveTo>
                    <a:pt x="0" y="1564887"/>
                  </a:moveTo>
                  <a:lnTo>
                    <a:pt x="0" y="786641"/>
                  </a:lnTo>
                  <a:lnTo>
                    <a:pt x="786641" y="0"/>
                  </a:lnTo>
                  <a:lnTo>
                    <a:pt x="1564892" y="0"/>
                  </a:lnTo>
                  <a:lnTo>
                    <a:pt x="0" y="1564887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1584" y="3638550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0" y="786641"/>
                  </a:moveTo>
                  <a:lnTo>
                    <a:pt x="0" y="8418"/>
                  </a:lnTo>
                  <a:lnTo>
                    <a:pt x="8418" y="0"/>
                  </a:lnTo>
                  <a:lnTo>
                    <a:pt x="786641" y="0"/>
                  </a:lnTo>
                  <a:lnTo>
                    <a:pt x="0" y="786641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9355" y="3638550"/>
              <a:ext cx="2337435" cy="2343150"/>
            </a:xfrm>
            <a:custGeom>
              <a:avLst/>
              <a:gdLst/>
              <a:ahLst/>
              <a:cxnLst/>
              <a:rect l="l" t="t" r="r" b="b"/>
              <a:pathLst>
                <a:path w="2337434" h="2343150">
                  <a:moveTo>
                    <a:pt x="0" y="2343150"/>
                  </a:moveTo>
                  <a:lnTo>
                    <a:pt x="0" y="1564887"/>
                  </a:lnTo>
                  <a:lnTo>
                    <a:pt x="1564892" y="0"/>
                  </a:lnTo>
                  <a:lnTo>
                    <a:pt x="2331641" y="0"/>
                  </a:lnTo>
                  <a:lnTo>
                    <a:pt x="2337381" y="5739"/>
                  </a:lnTo>
                  <a:lnTo>
                    <a:pt x="0" y="2343150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9355" y="3638550"/>
              <a:ext cx="1565275" cy="1565275"/>
            </a:xfrm>
            <a:custGeom>
              <a:avLst/>
              <a:gdLst/>
              <a:ahLst/>
              <a:cxnLst/>
              <a:rect l="l" t="t" r="r" b="b"/>
              <a:pathLst>
                <a:path w="1565275" h="1565275">
                  <a:moveTo>
                    <a:pt x="0" y="1564887"/>
                  </a:moveTo>
                  <a:lnTo>
                    <a:pt x="0" y="786641"/>
                  </a:lnTo>
                  <a:lnTo>
                    <a:pt x="786641" y="0"/>
                  </a:lnTo>
                  <a:lnTo>
                    <a:pt x="1564892" y="0"/>
                  </a:lnTo>
                  <a:lnTo>
                    <a:pt x="0" y="1564887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9355" y="3638550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0" y="786641"/>
                  </a:moveTo>
                  <a:lnTo>
                    <a:pt x="0" y="8418"/>
                  </a:lnTo>
                  <a:lnTo>
                    <a:pt x="8418" y="0"/>
                  </a:lnTo>
                  <a:lnTo>
                    <a:pt x="786641" y="0"/>
                  </a:lnTo>
                  <a:lnTo>
                    <a:pt x="0" y="786641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69662" y="3638550"/>
              <a:ext cx="2337435" cy="2343150"/>
            </a:xfrm>
            <a:custGeom>
              <a:avLst/>
              <a:gdLst/>
              <a:ahLst/>
              <a:cxnLst/>
              <a:rect l="l" t="t" r="r" b="b"/>
              <a:pathLst>
                <a:path w="2337434" h="2343150">
                  <a:moveTo>
                    <a:pt x="0" y="2343150"/>
                  </a:moveTo>
                  <a:lnTo>
                    <a:pt x="0" y="1564887"/>
                  </a:lnTo>
                  <a:lnTo>
                    <a:pt x="1564892" y="0"/>
                  </a:lnTo>
                  <a:lnTo>
                    <a:pt x="2331641" y="0"/>
                  </a:lnTo>
                  <a:lnTo>
                    <a:pt x="2337381" y="5739"/>
                  </a:lnTo>
                  <a:lnTo>
                    <a:pt x="0" y="2343150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69662" y="3638550"/>
              <a:ext cx="1565275" cy="1565275"/>
            </a:xfrm>
            <a:custGeom>
              <a:avLst/>
              <a:gdLst/>
              <a:ahLst/>
              <a:cxnLst/>
              <a:rect l="l" t="t" r="r" b="b"/>
              <a:pathLst>
                <a:path w="1565275" h="1565275">
                  <a:moveTo>
                    <a:pt x="0" y="1564887"/>
                  </a:moveTo>
                  <a:lnTo>
                    <a:pt x="0" y="786641"/>
                  </a:lnTo>
                  <a:lnTo>
                    <a:pt x="786641" y="0"/>
                  </a:lnTo>
                  <a:lnTo>
                    <a:pt x="1564892" y="0"/>
                  </a:lnTo>
                  <a:lnTo>
                    <a:pt x="0" y="1564887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69662" y="3638550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5" h="786764">
                  <a:moveTo>
                    <a:pt x="0" y="786641"/>
                  </a:moveTo>
                  <a:lnTo>
                    <a:pt x="0" y="8418"/>
                  </a:lnTo>
                  <a:lnTo>
                    <a:pt x="8418" y="0"/>
                  </a:lnTo>
                  <a:lnTo>
                    <a:pt x="786641" y="0"/>
                  </a:lnTo>
                  <a:lnTo>
                    <a:pt x="0" y="786641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15156" y="3638550"/>
              <a:ext cx="2337435" cy="2343150"/>
            </a:xfrm>
            <a:custGeom>
              <a:avLst/>
              <a:gdLst/>
              <a:ahLst/>
              <a:cxnLst/>
              <a:rect l="l" t="t" r="r" b="b"/>
              <a:pathLst>
                <a:path w="2337434" h="2343150">
                  <a:moveTo>
                    <a:pt x="0" y="2343150"/>
                  </a:moveTo>
                  <a:lnTo>
                    <a:pt x="0" y="1564887"/>
                  </a:lnTo>
                  <a:lnTo>
                    <a:pt x="1564892" y="0"/>
                  </a:lnTo>
                  <a:lnTo>
                    <a:pt x="2331641" y="0"/>
                  </a:lnTo>
                  <a:lnTo>
                    <a:pt x="2337381" y="5739"/>
                  </a:lnTo>
                  <a:lnTo>
                    <a:pt x="0" y="2343150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15156" y="3638550"/>
              <a:ext cx="1565275" cy="1565275"/>
            </a:xfrm>
            <a:custGeom>
              <a:avLst/>
              <a:gdLst/>
              <a:ahLst/>
              <a:cxnLst/>
              <a:rect l="l" t="t" r="r" b="b"/>
              <a:pathLst>
                <a:path w="1565275" h="1565275">
                  <a:moveTo>
                    <a:pt x="0" y="1564887"/>
                  </a:moveTo>
                  <a:lnTo>
                    <a:pt x="0" y="786641"/>
                  </a:lnTo>
                  <a:lnTo>
                    <a:pt x="786641" y="0"/>
                  </a:lnTo>
                  <a:lnTo>
                    <a:pt x="1564892" y="0"/>
                  </a:lnTo>
                  <a:lnTo>
                    <a:pt x="0" y="1564887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15156" y="3638550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5" h="786764">
                  <a:moveTo>
                    <a:pt x="0" y="786641"/>
                  </a:moveTo>
                  <a:lnTo>
                    <a:pt x="0" y="8418"/>
                  </a:lnTo>
                  <a:lnTo>
                    <a:pt x="8418" y="0"/>
                  </a:lnTo>
                  <a:lnTo>
                    <a:pt x="786641" y="0"/>
                  </a:lnTo>
                  <a:lnTo>
                    <a:pt x="0" y="786641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1346397"/>
            <a:ext cx="637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60" dirty="0">
                <a:solidFill>
                  <a:srgbClr val="FFFBFA"/>
                </a:solidFill>
              </a:rPr>
              <a:t>Using</a:t>
            </a:r>
            <a:r>
              <a:rPr sz="5500" spc="-15" dirty="0">
                <a:solidFill>
                  <a:srgbClr val="FFFBFA"/>
                </a:solidFill>
              </a:rPr>
              <a:t> </a:t>
            </a:r>
            <a:r>
              <a:rPr sz="5500" spc="245" dirty="0">
                <a:solidFill>
                  <a:srgbClr val="FFFBFA"/>
                </a:solidFill>
              </a:rPr>
              <a:t>Blockchain</a:t>
            </a:r>
            <a:endParaRPr sz="5500"/>
          </a:p>
        </p:txBody>
      </p:sp>
      <p:sp>
        <p:nvSpPr>
          <p:cNvPr id="18" name="object 18"/>
          <p:cNvSpPr txBox="1"/>
          <p:nvPr/>
        </p:nvSpPr>
        <p:spPr>
          <a:xfrm>
            <a:off x="1028700" y="3638550"/>
            <a:ext cx="3752850" cy="5619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459105" marR="640715">
              <a:lnSpc>
                <a:spcPct val="106800"/>
              </a:lnSpc>
            </a:pPr>
            <a:r>
              <a:rPr sz="2400" spc="70" dirty="0">
                <a:solidFill>
                  <a:srgbClr val="5D17EB"/>
                </a:solidFill>
                <a:latin typeface="Verdana"/>
                <a:cs typeface="Verdana"/>
              </a:rPr>
              <a:t>T</a:t>
            </a:r>
            <a:r>
              <a:rPr sz="2400" spc="50" dirty="0">
                <a:solidFill>
                  <a:srgbClr val="5D17EB"/>
                </a:solidFill>
                <a:latin typeface="Verdana"/>
                <a:cs typeface="Verdana"/>
              </a:rPr>
              <a:t>R</a:t>
            </a:r>
            <a:r>
              <a:rPr sz="2400" spc="254" dirty="0">
                <a:solidFill>
                  <a:srgbClr val="5D17EB"/>
                </a:solidFill>
                <a:latin typeface="Verdana"/>
                <a:cs typeface="Verdana"/>
              </a:rPr>
              <a:t>A</a:t>
            </a:r>
            <a:r>
              <a:rPr sz="2400" spc="114" dirty="0">
                <a:solidFill>
                  <a:srgbClr val="5D17EB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5D17EB"/>
                </a:solidFill>
                <a:latin typeface="Verdana"/>
                <a:cs typeface="Verdana"/>
              </a:rPr>
              <a:t>S</a:t>
            </a:r>
            <a:r>
              <a:rPr sz="2400" spc="175" dirty="0">
                <a:solidFill>
                  <a:srgbClr val="5D17EB"/>
                </a:solidFill>
                <a:latin typeface="Verdana"/>
                <a:cs typeface="Verdana"/>
              </a:rPr>
              <a:t>P</a:t>
            </a:r>
            <a:r>
              <a:rPr sz="2400" spc="254" dirty="0">
                <a:solidFill>
                  <a:srgbClr val="5D17EB"/>
                </a:solidFill>
                <a:latin typeface="Verdana"/>
                <a:cs typeface="Verdana"/>
              </a:rPr>
              <a:t>A</a:t>
            </a:r>
            <a:r>
              <a:rPr sz="2400" spc="50" dirty="0">
                <a:solidFill>
                  <a:srgbClr val="5D17EB"/>
                </a:solidFill>
                <a:latin typeface="Verdana"/>
                <a:cs typeface="Verdana"/>
              </a:rPr>
              <a:t>R</a:t>
            </a:r>
            <a:r>
              <a:rPr sz="2400" spc="-70" dirty="0">
                <a:solidFill>
                  <a:srgbClr val="5D17EB"/>
                </a:solidFill>
                <a:latin typeface="Verdana"/>
                <a:cs typeface="Verdana"/>
              </a:rPr>
              <a:t>E</a:t>
            </a:r>
            <a:r>
              <a:rPr sz="2400" spc="114" dirty="0">
                <a:solidFill>
                  <a:srgbClr val="5D17EB"/>
                </a:solidFill>
                <a:latin typeface="Verdana"/>
                <a:cs typeface="Verdana"/>
              </a:rPr>
              <a:t>N</a:t>
            </a:r>
            <a:r>
              <a:rPr sz="2400" spc="425" dirty="0">
                <a:solidFill>
                  <a:srgbClr val="5D17EB"/>
                </a:solidFill>
                <a:latin typeface="Verdana"/>
                <a:cs typeface="Verdana"/>
              </a:rPr>
              <a:t>C</a:t>
            </a:r>
            <a:r>
              <a:rPr sz="2400" spc="-75" dirty="0">
                <a:solidFill>
                  <a:srgbClr val="5D17EB"/>
                </a:solidFill>
                <a:latin typeface="Verdana"/>
                <a:cs typeface="Verdana"/>
              </a:rPr>
              <a:t>Y  </a:t>
            </a:r>
            <a:r>
              <a:rPr sz="2400" spc="65" dirty="0">
                <a:solidFill>
                  <a:srgbClr val="5D17EB"/>
                </a:solidFill>
                <a:latin typeface="Verdana"/>
                <a:cs typeface="Verdana"/>
              </a:rPr>
              <a:t>AND</a:t>
            </a:r>
            <a:r>
              <a:rPr sz="2400" spc="330" dirty="0">
                <a:solidFill>
                  <a:srgbClr val="5D17E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5D17EB"/>
                </a:solidFill>
                <a:latin typeface="Verdana"/>
                <a:cs typeface="Verdana"/>
              </a:rPr>
              <a:t>INFINITY.</a:t>
            </a:r>
            <a:endParaRPr sz="2400">
              <a:latin typeface="Verdana"/>
              <a:cs typeface="Verdana"/>
            </a:endParaRPr>
          </a:p>
          <a:p>
            <a:pPr marL="466725" marR="664845">
              <a:lnSpc>
                <a:spcPct val="122600"/>
              </a:lnSpc>
              <a:spcBef>
                <a:spcPts val="2720"/>
              </a:spcBef>
            </a:pPr>
            <a:r>
              <a:rPr sz="2600" spc="6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05" dirty="0">
                <a:solidFill>
                  <a:srgbClr val="5D17EB"/>
                </a:solidFill>
                <a:latin typeface="Century Gothic"/>
                <a:cs typeface="Century Gothic"/>
              </a:rPr>
              <a:t>user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0" dirty="0">
                <a:solidFill>
                  <a:srgbClr val="5D17EB"/>
                </a:solidFill>
                <a:latin typeface="Century Gothic"/>
                <a:cs typeface="Century Gothic"/>
              </a:rPr>
              <a:t>will </a:t>
            </a:r>
            <a:r>
              <a:rPr sz="2600" spc="3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5" dirty="0">
                <a:solidFill>
                  <a:srgbClr val="5D17EB"/>
                </a:solidFill>
                <a:latin typeface="Century Gothic"/>
                <a:cs typeface="Century Gothic"/>
              </a:rPr>
              <a:t>encounter</a:t>
            </a:r>
            <a:r>
              <a:rPr sz="2600" spc="8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55" dirty="0">
                <a:solidFill>
                  <a:srgbClr val="5D17EB"/>
                </a:solidFill>
                <a:latin typeface="Century Gothic"/>
                <a:cs typeface="Century Gothic"/>
              </a:rPr>
              <a:t>a</a:t>
            </a:r>
            <a:r>
              <a:rPr sz="2600" spc="8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5" dirty="0">
                <a:solidFill>
                  <a:srgbClr val="5D17EB"/>
                </a:solidFill>
                <a:latin typeface="Century Gothic"/>
                <a:cs typeface="Century Gothic"/>
              </a:rPr>
              <a:t>fiat </a:t>
            </a:r>
            <a:r>
              <a:rPr sz="2600" spc="-7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0" dirty="0">
                <a:solidFill>
                  <a:srgbClr val="5D17EB"/>
                </a:solidFill>
                <a:latin typeface="Century Gothic"/>
                <a:cs typeface="Century Gothic"/>
              </a:rPr>
              <a:t>only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40" dirty="0">
                <a:solidFill>
                  <a:srgbClr val="5D17EB"/>
                </a:solidFill>
                <a:latin typeface="Century Gothic"/>
                <a:cs typeface="Century Gothic"/>
              </a:rPr>
              <a:t>when </a:t>
            </a:r>
            <a:r>
              <a:rPr sz="2600" spc="-3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raising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and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0" dirty="0">
                <a:solidFill>
                  <a:srgbClr val="5D17EB"/>
                </a:solidFill>
                <a:latin typeface="Century Gothic"/>
                <a:cs typeface="Century Gothic"/>
              </a:rPr>
              <a:t>withdrawing </a:t>
            </a:r>
            <a:r>
              <a:rPr sz="2600" spc="1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80" dirty="0">
                <a:solidFill>
                  <a:srgbClr val="5D17EB"/>
                </a:solidFill>
                <a:latin typeface="Century Gothic"/>
                <a:cs typeface="Century Gothic"/>
              </a:rPr>
              <a:t>funds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30" dirty="0">
                <a:solidFill>
                  <a:srgbClr val="5D17EB"/>
                </a:solidFill>
                <a:latin typeface="Century Gothic"/>
                <a:cs typeface="Century Gothic"/>
              </a:rPr>
              <a:t>on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5" dirty="0">
                <a:solidFill>
                  <a:srgbClr val="5D17EB"/>
                </a:solidFill>
                <a:latin typeface="Century Gothic"/>
                <a:cs typeface="Century Gothic"/>
              </a:rPr>
              <a:t>platform.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471" y="3638550"/>
            <a:ext cx="3752850" cy="5619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2400" spc="90" dirty="0">
                <a:solidFill>
                  <a:srgbClr val="5D17EB"/>
                </a:solidFill>
                <a:latin typeface="Verdana"/>
                <a:cs typeface="Verdana"/>
              </a:rPr>
              <a:t>TECHNICAL</a:t>
            </a:r>
            <a:endParaRPr sz="2400" dirty="0">
              <a:latin typeface="Verdana"/>
              <a:cs typeface="Verdana"/>
            </a:endParaRPr>
          </a:p>
          <a:p>
            <a:pPr marL="212090">
              <a:lnSpc>
                <a:spcPct val="100000"/>
              </a:lnSpc>
              <a:spcBef>
                <a:spcPts val="195"/>
              </a:spcBef>
            </a:pPr>
            <a:r>
              <a:rPr sz="2400" spc="95" dirty="0">
                <a:solidFill>
                  <a:srgbClr val="5D17EB"/>
                </a:solidFill>
                <a:latin typeface="Verdana"/>
                <a:cs typeface="Verdana"/>
              </a:rPr>
              <a:t>CHARACTERISTICS</a:t>
            </a:r>
            <a:endParaRPr sz="2400" dirty="0">
              <a:latin typeface="Verdana"/>
              <a:cs typeface="Verdana"/>
            </a:endParaRPr>
          </a:p>
          <a:p>
            <a:pPr marL="221615" marR="264795">
              <a:lnSpc>
                <a:spcPct val="122600"/>
              </a:lnSpc>
              <a:spcBef>
                <a:spcPts val="2725"/>
              </a:spcBef>
            </a:pPr>
            <a:r>
              <a:rPr sz="2600" spc="6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platform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55" dirty="0">
                <a:solidFill>
                  <a:srgbClr val="5D17EB"/>
                </a:solidFill>
                <a:latin typeface="Century Gothic"/>
                <a:cs typeface="Century Gothic"/>
              </a:rPr>
              <a:t>uses </a:t>
            </a:r>
            <a:r>
              <a:rPr sz="2600" spc="16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30" dirty="0">
                <a:solidFill>
                  <a:srgbClr val="5D17EB"/>
                </a:solidFill>
                <a:latin typeface="Century Gothic"/>
                <a:cs typeface="Century Gothic"/>
              </a:rPr>
              <a:t>sdBFT </a:t>
            </a:r>
            <a:r>
              <a:rPr sz="2600" spc="13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consensus 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algorithm </a:t>
            </a:r>
            <a:r>
              <a:rPr sz="2600" spc="665" dirty="0">
                <a:solidFill>
                  <a:srgbClr val="5D17EB"/>
                </a:solidFill>
                <a:latin typeface="Century Gothic"/>
                <a:cs typeface="Century Gothic"/>
              </a:rPr>
              <a:t>-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an </a:t>
            </a:r>
            <a:r>
              <a:rPr sz="2600" spc="-1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0" dirty="0">
                <a:solidFill>
                  <a:srgbClr val="5D17EB"/>
                </a:solidFill>
                <a:latin typeface="Century Gothic"/>
                <a:cs typeface="Century Gothic"/>
              </a:rPr>
              <a:t>improved</a:t>
            </a:r>
            <a:r>
              <a:rPr sz="2600" spc="8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60" dirty="0">
                <a:solidFill>
                  <a:srgbClr val="5D17EB"/>
                </a:solidFill>
                <a:latin typeface="Century Gothic"/>
                <a:cs typeface="Century Gothic"/>
              </a:rPr>
              <a:t>version</a:t>
            </a:r>
            <a:r>
              <a:rPr sz="2600" spc="8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 </a:t>
            </a:r>
            <a:r>
              <a:rPr sz="2600" spc="-7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70" dirty="0">
                <a:solidFill>
                  <a:srgbClr val="5D17EB"/>
                </a:solidFill>
                <a:latin typeface="Century Gothic"/>
                <a:cs typeface="Century Gothic"/>
              </a:rPr>
              <a:t>dBFT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algorithm</a:t>
            </a:r>
            <a:endParaRPr sz="2600" dirty="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6777" y="3638550"/>
            <a:ext cx="3752850" cy="5619750"/>
          </a:xfrm>
          <a:prstGeom prst="rect">
            <a:avLst/>
          </a:prstGeom>
        </p:spPr>
        <p:txBody>
          <a:bodyPr vert="horz" wrap="square" lIns="0" tIns="51815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079"/>
              </a:spcBef>
            </a:pPr>
            <a:r>
              <a:rPr sz="2800" spc="125" dirty="0">
                <a:solidFill>
                  <a:srgbClr val="5D17EB"/>
                </a:solidFill>
                <a:latin typeface="Verdana"/>
                <a:cs typeface="Verdana"/>
              </a:rPr>
              <a:t>SYNC</a:t>
            </a:r>
            <a:endParaRPr sz="2800">
              <a:latin typeface="Verdana"/>
              <a:cs typeface="Verdana"/>
            </a:endParaRPr>
          </a:p>
          <a:p>
            <a:pPr marL="205740" marR="384810">
              <a:lnSpc>
                <a:spcPct val="122600"/>
              </a:lnSpc>
              <a:spcBef>
                <a:spcPts val="2720"/>
              </a:spcBef>
            </a:pPr>
            <a:r>
              <a:rPr sz="2600" spc="30" dirty="0">
                <a:solidFill>
                  <a:srgbClr val="5D17EB"/>
                </a:solidFill>
                <a:latin typeface="Century Gothic"/>
                <a:cs typeface="Century Gothic"/>
              </a:rPr>
              <a:t>Sync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5" dirty="0">
                <a:solidFill>
                  <a:srgbClr val="5D17EB"/>
                </a:solidFill>
                <a:latin typeface="Century Gothic"/>
                <a:cs typeface="Century Gothic"/>
              </a:rPr>
              <a:t>schedule </a:t>
            </a:r>
            <a:r>
              <a:rPr sz="2600" spc="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55" dirty="0">
                <a:solidFill>
                  <a:srgbClr val="5D17EB"/>
                </a:solidFill>
                <a:latin typeface="Century Gothic"/>
                <a:cs typeface="Century Gothic"/>
              </a:rPr>
              <a:t>payments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5" dirty="0">
                <a:solidFill>
                  <a:srgbClr val="5D17EB"/>
                </a:solidFill>
                <a:latin typeface="Century Gothic"/>
                <a:cs typeface="Century Gothic"/>
              </a:rPr>
              <a:t>in </a:t>
            </a:r>
            <a:r>
              <a:rPr sz="2600" spc="4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0" dirty="0">
                <a:solidFill>
                  <a:srgbClr val="5D17EB"/>
                </a:solidFill>
                <a:latin typeface="Century Gothic"/>
                <a:cs typeface="Century Gothic"/>
              </a:rPr>
              <a:t>order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to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rgbClr val="5D17EB"/>
                </a:solidFill>
                <a:latin typeface="Century Gothic"/>
                <a:cs typeface="Century Gothic"/>
              </a:rPr>
              <a:t>obtain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0" dirty="0">
                <a:solidFill>
                  <a:srgbClr val="5D17EB"/>
                </a:solidFill>
                <a:latin typeface="Century Gothic"/>
                <a:cs typeface="Century Gothic"/>
              </a:rPr>
              <a:t>info </a:t>
            </a:r>
            <a:r>
              <a:rPr sz="2600" spc="-7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about</a:t>
            </a:r>
            <a:r>
              <a:rPr sz="2600" spc="1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0" dirty="0">
                <a:solidFill>
                  <a:srgbClr val="5D17EB"/>
                </a:solidFill>
                <a:latin typeface="Century Gothic"/>
                <a:cs typeface="Century Gothic"/>
              </a:rPr>
              <a:t>upcoming </a:t>
            </a:r>
            <a:r>
              <a:rPr sz="2600" spc="1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55" dirty="0">
                <a:solidFill>
                  <a:srgbClr val="5D17EB"/>
                </a:solidFill>
                <a:latin typeface="Century Gothic"/>
                <a:cs typeface="Century Gothic"/>
              </a:rPr>
              <a:t>payments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0" dirty="0">
                <a:solidFill>
                  <a:srgbClr val="5D17EB"/>
                </a:solidFill>
                <a:latin typeface="Century Gothic"/>
                <a:cs typeface="Century Gothic"/>
              </a:rPr>
              <a:t>borrower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12271" y="3638550"/>
            <a:ext cx="3752850" cy="5619750"/>
          </a:xfrm>
          <a:prstGeom prst="rect">
            <a:avLst/>
          </a:prstGeom>
        </p:spPr>
        <p:txBody>
          <a:bodyPr vert="horz" wrap="square" lIns="0" tIns="51244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4035"/>
              </a:spcBef>
            </a:pPr>
            <a:r>
              <a:rPr sz="3200" spc="50" dirty="0">
                <a:solidFill>
                  <a:srgbClr val="5D17EB"/>
                </a:solidFill>
                <a:latin typeface="Century Gothic"/>
                <a:cs typeface="Century Gothic"/>
              </a:rPr>
              <a:t>OPEN</a:t>
            </a:r>
            <a:endParaRPr sz="3200">
              <a:latin typeface="Century Gothic"/>
              <a:cs typeface="Century Gothic"/>
            </a:endParaRPr>
          </a:p>
          <a:p>
            <a:pPr marL="462915">
              <a:lnSpc>
                <a:spcPct val="100000"/>
              </a:lnSpc>
              <a:spcBef>
                <a:spcPts val="285"/>
              </a:spcBef>
            </a:pPr>
            <a:r>
              <a:rPr sz="3200" spc="210" dirty="0">
                <a:solidFill>
                  <a:srgbClr val="5D17EB"/>
                </a:solidFill>
                <a:latin typeface="Century Gothic"/>
                <a:cs typeface="Century Gothic"/>
              </a:rPr>
              <a:t>SOURCE</a:t>
            </a:r>
            <a:endParaRPr sz="3200">
              <a:latin typeface="Century Gothic"/>
              <a:cs typeface="Century Gothic"/>
            </a:endParaRPr>
          </a:p>
          <a:p>
            <a:pPr marL="470534" marR="645795">
              <a:lnSpc>
                <a:spcPct val="122600"/>
              </a:lnSpc>
              <a:spcBef>
                <a:spcPts val="2800"/>
              </a:spcBef>
            </a:pPr>
            <a:r>
              <a:rPr sz="2600" spc="-40" dirty="0">
                <a:solidFill>
                  <a:srgbClr val="5D17EB"/>
                </a:solidFill>
                <a:latin typeface="Century Gothic"/>
                <a:cs typeface="Century Gothic"/>
              </a:rPr>
              <a:t>Logic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35" dirty="0">
                <a:solidFill>
                  <a:srgbClr val="5D17EB"/>
                </a:solidFill>
                <a:latin typeface="Century Gothic"/>
                <a:cs typeface="Century Gothic"/>
              </a:rPr>
              <a:t>smart</a:t>
            </a:r>
            <a:r>
              <a:rPr sz="2600" spc="5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0" dirty="0">
                <a:solidFill>
                  <a:srgbClr val="5D17EB"/>
                </a:solidFill>
                <a:latin typeface="Century Gothic"/>
                <a:cs typeface="Century Gothic"/>
              </a:rPr>
              <a:t>contracts </a:t>
            </a:r>
            <a:r>
              <a:rPr sz="2600" spc="-7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04" dirty="0">
                <a:solidFill>
                  <a:srgbClr val="5D17EB"/>
                </a:solidFill>
                <a:latin typeface="Century Gothic"/>
                <a:cs typeface="Century Gothic"/>
              </a:rPr>
              <a:t>is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60" dirty="0">
                <a:solidFill>
                  <a:srgbClr val="5D17EB"/>
                </a:solidFill>
                <a:latin typeface="Century Gothic"/>
                <a:cs typeface="Century Gothic"/>
              </a:rPr>
              <a:t>visible</a:t>
            </a:r>
            <a:r>
              <a:rPr sz="2600" spc="1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to</a:t>
            </a:r>
            <a:r>
              <a:rPr sz="2600" spc="9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0" dirty="0">
                <a:solidFill>
                  <a:srgbClr val="5D17EB"/>
                </a:solidFill>
                <a:latin typeface="Century Gothic"/>
                <a:cs typeface="Century Gothic"/>
              </a:rPr>
              <a:t>all </a:t>
            </a:r>
            <a:r>
              <a:rPr sz="2600" spc="3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55" dirty="0">
                <a:solidFill>
                  <a:srgbClr val="5D17EB"/>
                </a:solidFill>
                <a:latin typeface="Century Gothic"/>
                <a:cs typeface="Century Gothic"/>
              </a:rPr>
              <a:t>people.</a:t>
            </a:r>
            <a:endParaRPr sz="2600">
              <a:latin typeface="Century Gothic"/>
              <a:cs typeface="Century Gothic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0899" y="1646636"/>
            <a:ext cx="1785430" cy="419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3888"/>
            <a:ext cx="6071875" cy="7003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9125" y="7316301"/>
            <a:ext cx="7376159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solidFill>
                  <a:srgbClr val="5D17EB"/>
                </a:solidFill>
                <a:latin typeface="Verdana"/>
                <a:cs typeface="Verdana"/>
              </a:rPr>
              <a:t>COLLATERAL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Real-estate,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5" dirty="0">
                <a:solidFill>
                  <a:srgbClr val="5D17EB"/>
                </a:solidFill>
                <a:latin typeface="Century Gothic"/>
                <a:cs typeface="Century Gothic"/>
              </a:rPr>
              <a:t>vehicles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and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5" dirty="0">
                <a:solidFill>
                  <a:srgbClr val="5D17EB"/>
                </a:solidFill>
                <a:latin typeface="Century Gothic"/>
                <a:cs typeface="Century Gothic"/>
              </a:rPr>
              <a:t>equipment</a:t>
            </a:r>
            <a:endParaRPr sz="2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spc="-35" dirty="0">
                <a:solidFill>
                  <a:srgbClr val="5D17EB"/>
                </a:solidFill>
                <a:latin typeface="Century Gothic"/>
                <a:cs typeface="Century Gothic"/>
              </a:rPr>
              <a:t>Option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for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5" dirty="0">
                <a:solidFill>
                  <a:srgbClr val="5D17EB"/>
                </a:solidFill>
                <a:latin typeface="Century Gothic"/>
                <a:cs typeface="Century Gothic"/>
              </a:rPr>
              <a:t>collateral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70" dirty="0">
                <a:solidFill>
                  <a:srgbClr val="5D17EB"/>
                </a:solidFill>
                <a:latin typeface="Century Gothic"/>
                <a:cs typeface="Century Gothic"/>
              </a:rPr>
              <a:t>selling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5" dirty="0">
                <a:solidFill>
                  <a:srgbClr val="5D17EB"/>
                </a:solidFill>
                <a:latin typeface="Century Gothic"/>
                <a:cs typeface="Century Gothic"/>
              </a:rPr>
              <a:t>in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25" dirty="0">
                <a:solidFill>
                  <a:srgbClr val="5D17EB"/>
                </a:solidFill>
                <a:latin typeface="Century Gothic"/>
                <a:cs typeface="Century Gothic"/>
              </a:rPr>
              <a:t>case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5D17EB"/>
                </a:solidFill>
                <a:latin typeface="Century Gothic"/>
                <a:cs typeface="Century Gothic"/>
              </a:rPr>
              <a:t>default</a:t>
            </a:r>
            <a:endParaRPr sz="26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27931" y="0"/>
            <a:ext cx="6460490" cy="6460490"/>
            <a:chOff x="11827931" y="0"/>
            <a:chExt cx="6460490" cy="6460490"/>
          </a:xfrm>
        </p:grpSpPr>
        <p:sp>
          <p:nvSpPr>
            <p:cNvPr id="5" name="object 5"/>
            <p:cNvSpPr/>
            <p:nvPr/>
          </p:nvSpPr>
          <p:spPr>
            <a:xfrm>
              <a:off x="11827931" y="0"/>
              <a:ext cx="6460490" cy="6460490"/>
            </a:xfrm>
            <a:custGeom>
              <a:avLst/>
              <a:gdLst/>
              <a:ahLst/>
              <a:cxnLst/>
              <a:rect l="l" t="t" r="r" b="b"/>
              <a:pathLst>
                <a:path w="6460490" h="6460490">
                  <a:moveTo>
                    <a:pt x="0" y="0"/>
                  </a:moveTo>
                  <a:lnTo>
                    <a:pt x="2246202" y="0"/>
                  </a:lnTo>
                  <a:lnTo>
                    <a:pt x="6460068" y="4213880"/>
                  </a:lnTo>
                  <a:lnTo>
                    <a:pt x="6460068" y="6459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20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74134" y="0"/>
              <a:ext cx="4213860" cy="4214495"/>
            </a:xfrm>
            <a:custGeom>
              <a:avLst/>
              <a:gdLst/>
              <a:ahLst/>
              <a:cxnLst/>
              <a:rect l="l" t="t" r="r" b="b"/>
              <a:pathLst>
                <a:path w="4213859" h="4214495">
                  <a:moveTo>
                    <a:pt x="0" y="0"/>
                  </a:moveTo>
                  <a:lnTo>
                    <a:pt x="2246156" y="0"/>
                  </a:lnTo>
                  <a:lnTo>
                    <a:pt x="4213865" y="1967708"/>
                  </a:lnTo>
                  <a:lnTo>
                    <a:pt x="4213865" y="421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34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0290" y="0"/>
              <a:ext cx="1967864" cy="1967864"/>
            </a:xfrm>
            <a:custGeom>
              <a:avLst/>
              <a:gdLst/>
              <a:ahLst/>
              <a:cxnLst/>
              <a:rect l="l" t="t" r="r" b="b"/>
              <a:pathLst>
                <a:path w="1967865" h="1967864">
                  <a:moveTo>
                    <a:pt x="0" y="0"/>
                  </a:moveTo>
                  <a:lnTo>
                    <a:pt x="1967708" y="0"/>
                  </a:lnTo>
                  <a:lnTo>
                    <a:pt x="1967708" y="1967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55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1828" y="3838472"/>
            <a:ext cx="523684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5D17EB"/>
                </a:solidFill>
                <a:latin typeface="Verdana"/>
                <a:cs typeface="Verdana"/>
              </a:rPr>
              <a:t>SMART</a:t>
            </a:r>
            <a:r>
              <a:rPr sz="3200" spc="440" dirty="0">
                <a:solidFill>
                  <a:srgbClr val="5D17EB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5D17EB"/>
                </a:solidFill>
                <a:latin typeface="Verdana"/>
                <a:cs typeface="Verdana"/>
              </a:rPr>
              <a:t>SCORING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2600"/>
              </a:lnSpc>
              <a:spcBef>
                <a:spcPts val="2155"/>
              </a:spcBef>
            </a:pPr>
            <a:r>
              <a:rPr sz="2600" spc="5" dirty="0">
                <a:solidFill>
                  <a:srgbClr val="5D17EB"/>
                </a:solidFill>
                <a:latin typeface="Century Gothic"/>
                <a:cs typeface="Century Gothic"/>
              </a:rPr>
              <a:t>Financial</a:t>
            </a:r>
            <a:r>
              <a:rPr sz="2600" spc="8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rgbClr val="5D17EB"/>
                </a:solidFill>
                <a:latin typeface="Century Gothic"/>
                <a:cs typeface="Century Gothic"/>
              </a:rPr>
              <a:t>condition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45" dirty="0">
                <a:solidFill>
                  <a:srgbClr val="5D17EB"/>
                </a:solidFill>
                <a:latin typeface="Century Gothic"/>
                <a:cs typeface="Century Gothic"/>
              </a:rPr>
              <a:t>assessment </a:t>
            </a:r>
            <a:r>
              <a:rPr sz="2600" spc="-70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5" dirty="0">
                <a:solidFill>
                  <a:srgbClr val="5D17EB"/>
                </a:solidFill>
                <a:latin typeface="Century Gothic"/>
                <a:cs typeface="Century Gothic"/>
              </a:rPr>
              <a:t>Work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30" dirty="0">
                <a:solidFill>
                  <a:srgbClr val="5D17EB"/>
                </a:solidFill>
                <a:latin typeface="Century Gothic"/>
                <a:cs typeface="Century Gothic"/>
              </a:rPr>
              <a:t>experience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and</a:t>
            </a:r>
            <a:r>
              <a:rPr sz="2600" spc="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0" dirty="0">
                <a:solidFill>
                  <a:srgbClr val="5D17EB"/>
                </a:solidFill>
                <a:latin typeface="Century Gothic"/>
                <a:cs typeface="Century Gothic"/>
              </a:rPr>
              <a:t>education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15708"/>
            <a:ext cx="5085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REPUTATION</a:t>
            </a:r>
            <a:r>
              <a:rPr spc="420" dirty="0"/>
              <a:t> </a:t>
            </a:r>
            <a:r>
              <a:rPr spc="300" dirty="0"/>
              <a:t>(KARMA)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6000" y="1477185"/>
            <a:ext cx="117722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2600" spc="-95" dirty="0">
                <a:solidFill>
                  <a:srgbClr val="5D17EB"/>
                </a:solidFill>
                <a:latin typeface="Century Gothic"/>
                <a:cs typeface="Century Gothic"/>
              </a:rPr>
              <a:t>Good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Karma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5D17EB"/>
                </a:solidFill>
                <a:latin typeface="Century Gothic"/>
                <a:cs typeface="Century Gothic"/>
              </a:rPr>
              <a:t>of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60" dirty="0">
                <a:solidFill>
                  <a:srgbClr val="5D17EB"/>
                </a:solidFill>
                <a:latin typeface="Century Gothic"/>
                <a:cs typeface="Century Gothic"/>
              </a:rPr>
              <a:t>each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50" dirty="0">
                <a:solidFill>
                  <a:srgbClr val="5D17EB"/>
                </a:solidFill>
                <a:latin typeface="Century Gothic"/>
                <a:cs typeface="Century Gothic"/>
              </a:rPr>
              <a:t>member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70" dirty="0">
                <a:solidFill>
                  <a:srgbClr val="5D17EB"/>
                </a:solidFill>
                <a:latin typeface="Century Gothic"/>
                <a:cs typeface="Century Gothic"/>
              </a:rPr>
              <a:t>increases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5D17EB"/>
                </a:solidFill>
                <a:latin typeface="Century Gothic"/>
                <a:cs typeface="Century Gothic"/>
              </a:rPr>
              <a:t>the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5D17EB"/>
                </a:solidFill>
                <a:latin typeface="Century Gothic"/>
                <a:cs typeface="Century Gothic"/>
              </a:rPr>
              <a:t>demand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5" dirty="0">
                <a:solidFill>
                  <a:srgbClr val="5D17EB"/>
                </a:solidFill>
                <a:latin typeface="Century Gothic"/>
                <a:cs typeface="Century Gothic"/>
              </a:rPr>
              <a:t>for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45" dirty="0">
                <a:solidFill>
                  <a:srgbClr val="5D17EB"/>
                </a:solidFill>
                <a:latin typeface="Century Gothic"/>
                <a:cs typeface="Century Gothic"/>
              </a:rPr>
              <a:t>his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75" dirty="0">
                <a:solidFill>
                  <a:srgbClr val="5D17EB"/>
                </a:solidFill>
                <a:latin typeface="Century Gothic"/>
                <a:cs typeface="Century Gothic"/>
              </a:rPr>
              <a:t>services</a:t>
            </a:r>
            <a:r>
              <a:rPr sz="2600" spc="114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40" dirty="0">
                <a:solidFill>
                  <a:srgbClr val="5D17EB"/>
                </a:solidFill>
                <a:latin typeface="Century Gothic"/>
                <a:cs typeface="Century Gothic"/>
              </a:rPr>
              <a:t>or </a:t>
            </a:r>
            <a:r>
              <a:rPr sz="2600" spc="-7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70" dirty="0">
                <a:solidFill>
                  <a:srgbClr val="5D17EB"/>
                </a:solidFill>
                <a:latin typeface="Century Gothic"/>
                <a:cs typeface="Century Gothic"/>
              </a:rPr>
              <a:t>improves</a:t>
            </a:r>
            <a:r>
              <a:rPr sz="2600" spc="1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145" dirty="0">
                <a:solidFill>
                  <a:srgbClr val="5D17EB"/>
                </a:solidFill>
                <a:latin typeface="Century Gothic"/>
                <a:cs typeface="Century Gothic"/>
              </a:rPr>
              <a:t>his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rgbClr val="5D17EB"/>
                </a:solidFill>
                <a:latin typeface="Century Gothic"/>
                <a:cs typeface="Century Gothic"/>
              </a:rPr>
              <a:t>loan</a:t>
            </a:r>
            <a:r>
              <a:rPr sz="2600" spc="11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2600" spc="30" dirty="0">
                <a:solidFill>
                  <a:srgbClr val="5D17EB"/>
                </a:solidFill>
                <a:latin typeface="Century Gothic"/>
                <a:cs typeface="Century Gothic"/>
              </a:rPr>
              <a:t>conditions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170" y="7328272"/>
            <a:ext cx="3204845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2625" marR="5080" indent="-670560">
              <a:lnSpc>
                <a:spcPct val="123400"/>
              </a:lnSpc>
              <a:spcBef>
                <a:spcPts val="100"/>
              </a:spcBef>
            </a:pPr>
            <a:r>
              <a:rPr sz="4000" spc="-15" dirty="0">
                <a:solidFill>
                  <a:srgbClr val="5D17EB"/>
                </a:solidFill>
                <a:latin typeface="Century Gothic"/>
                <a:cs typeface="Century Gothic"/>
              </a:rPr>
              <a:t>Order</a:t>
            </a:r>
            <a:r>
              <a:rPr sz="4000" spc="105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4000" spc="15" dirty="0">
                <a:solidFill>
                  <a:srgbClr val="5D17EB"/>
                </a:solidFill>
                <a:latin typeface="Century Gothic"/>
                <a:cs typeface="Century Gothic"/>
              </a:rPr>
              <a:t>Rating </a:t>
            </a:r>
            <a:r>
              <a:rPr sz="4000" spc="-1090" dirty="0">
                <a:solidFill>
                  <a:srgbClr val="5D17EB"/>
                </a:solidFill>
                <a:latin typeface="Century Gothic"/>
                <a:cs typeface="Century Gothic"/>
              </a:rPr>
              <a:t> </a:t>
            </a:r>
            <a:r>
              <a:rPr sz="4000" spc="175" dirty="0">
                <a:solidFill>
                  <a:srgbClr val="5D17EB"/>
                </a:solidFill>
                <a:latin typeface="Century Gothic"/>
                <a:cs typeface="Century Gothic"/>
              </a:rPr>
              <a:t>System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82399" y="7270"/>
              <a:ext cx="5905500" cy="5891530"/>
            </a:xfrm>
            <a:custGeom>
              <a:avLst/>
              <a:gdLst/>
              <a:ahLst/>
              <a:cxnLst/>
              <a:rect l="l" t="t" r="r" b="b"/>
              <a:pathLst>
                <a:path w="5905500" h="5891530">
                  <a:moveTo>
                    <a:pt x="0" y="0"/>
                  </a:moveTo>
                  <a:lnTo>
                    <a:pt x="1961475" y="0"/>
                  </a:lnTo>
                  <a:lnTo>
                    <a:pt x="5905499" y="3944038"/>
                  </a:lnTo>
                  <a:lnTo>
                    <a:pt x="5905499" y="5876494"/>
                  </a:lnTo>
                  <a:lnTo>
                    <a:pt x="5891033" y="589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43874" y="7270"/>
              <a:ext cx="3944620" cy="3944620"/>
            </a:xfrm>
            <a:custGeom>
              <a:avLst/>
              <a:gdLst/>
              <a:ahLst/>
              <a:cxnLst/>
              <a:rect l="l" t="t" r="r" b="b"/>
              <a:pathLst>
                <a:path w="3944619" h="3944620">
                  <a:moveTo>
                    <a:pt x="0" y="0"/>
                  </a:moveTo>
                  <a:lnTo>
                    <a:pt x="1961432" y="0"/>
                  </a:lnTo>
                  <a:lnTo>
                    <a:pt x="3944024" y="1982592"/>
                  </a:lnTo>
                  <a:lnTo>
                    <a:pt x="3944024" y="3944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5307" y="7270"/>
              <a:ext cx="1983105" cy="1983105"/>
            </a:xfrm>
            <a:custGeom>
              <a:avLst/>
              <a:gdLst/>
              <a:ahLst/>
              <a:cxnLst/>
              <a:rect l="l" t="t" r="r" b="b"/>
              <a:pathLst>
                <a:path w="1983105" h="1983105">
                  <a:moveTo>
                    <a:pt x="0" y="0"/>
                  </a:moveTo>
                  <a:lnTo>
                    <a:pt x="1961374" y="0"/>
                  </a:lnTo>
                  <a:lnTo>
                    <a:pt x="1982592" y="21217"/>
                  </a:lnTo>
                  <a:lnTo>
                    <a:pt x="1982592" y="198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20556"/>
              <a:ext cx="5466715" cy="5466715"/>
            </a:xfrm>
            <a:custGeom>
              <a:avLst/>
              <a:gdLst/>
              <a:ahLst/>
              <a:cxnLst/>
              <a:rect l="l" t="t" r="r" b="b"/>
              <a:pathLst>
                <a:path w="5466715" h="5466715">
                  <a:moveTo>
                    <a:pt x="5466510" y="5466443"/>
                  </a:moveTo>
                  <a:lnTo>
                    <a:pt x="3505037" y="5466443"/>
                  </a:lnTo>
                  <a:lnTo>
                    <a:pt x="0" y="1961393"/>
                  </a:lnTo>
                  <a:lnTo>
                    <a:pt x="0" y="0"/>
                  </a:lnTo>
                  <a:lnTo>
                    <a:pt x="5466510" y="5466443"/>
                  </a:lnTo>
                  <a:close/>
                </a:path>
              </a:pathLst>
            </a:custGeom>
            <a:solidFill>
              <a:srgbClr val="0072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81949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037" y="3505050"/>
                  </a:moveTo>
                  <a:lnTo>
                    <a:pt x="1543604" y="3505050"/>
                  </a:lnTo>
                  <a:lnTo>
                    <a:pt x="0" y="1961445"/>
                  </a:lnTo>
                  <a:lnTo>
                    <a:pt x="0" y="0"/>
                  </a:lnTo>
                  <a:lnTo>
                    <a:pt x="3505037" y="3505050"/>
                  </a:lnTo>
                  <a:close/>
                </a:path>
              </a:pathLst>
            </a:custGeom>
            <a:solidFill>
              <a:srgbClr val="0072F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743394"/>
              <a:ext cx="1543685" cy="1543685"/>
            </a:xfrm>
            <a:custGeom>
              <a:avLst/>
              <a:gdLst/>
              <a:ahLst/>
              <a:cxnLst/>
              <a:rect l="l" t="t" r="r" b="b"/>
              <a:pathLst>
                <a:path w="1543685" h="1543684">
                  <a:moveTo>
                    <a:pt x="1543604" y="1543604"/>
                  </a:moveTo>
                  <a:lnTo>
                    <a:pt x="0" y="1543604"/>
                  </a:lnTo>
                  <a:lnTo>
                    <a:pt x="0" y="0"/>
                  </a:lnTo>
                  <a:lnTo>
                    <a:pt x="1543604" y="1543604"/>
                  </a:lnTo>
                  <a:close/>
                </a:path>
              </a:pathLst>
            </a:custGeom>
            <a:solidFill>
              <a:srgbClr val="0072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55887" y="5798072"/>
            <a:ext cx="7176134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155" dirty="0">
                <a:solidFill>
                  <a:srgbClr val="FFFBFA"/>
                </a:solidFill>
                <a:latin typeface="Lucida Sans"/>
                <a:cs typeface="Lucida Sans"/>
              </a:rPr>
              <a:t>T</a:t>
            </a:r>
            <a:r>
              <a:rPr sz="11000" spc="-505" dirty="0">
                <a:solidFill>
                  <a:srgbClr val="FFFBFA"/>
                </a:solidFill>
                <a:latin typeface="Lucida Sans"/>
                <a:cs typeface="Lucida Sans"/>
              </a:rPr>
              <a:t>h</a:t>
            </a:r>
            <a:r>
              <a:rPr sz="11000" spc="520" dirty="0">
                <a:solidFill>
                  <a:srgbClr val="FFFBFA"/>
                </a:solidFill>
                <a:latin typeface="Lucida Sans"/>
                <a:cs typeface="Lucida Sans"/>
              </a:rPr>
              <a:t>a</a:t>
            </a:r>
            <a:r>
              <a:rPr sz="11000" spc="-505" dirty="0">
                <a:solidFill>
                  <a:srgbClr val="FFFBFA"/>
                </a:solidFill>
                <a:latin typeface="Lucida Sans"/>
                <a:cs typeface="Lucida Sans"/>
              </a:rPr>
              <a:t>n</a:t>
            </a:r>
            <a:r>
              <a:rPr sz="11000" spc="-810" dirty="0">
                <a:solidFill>
                  <a:srgbClr val="FFFBFA"/>
                </a:solidFill>
                <a:latin typeface="Lucida Sans"/>
                <a:cs typeface="Lucida Sans"/>
              </a:rPr>
              <a:t>k</a:t>
            </a:r>
            <a:r>
              <a:rPr sz="11000" spc="-555" dirty="0">
                <a:solidFill>
                  <a:srgbClr val="FFFBFA"/>
                </a:solidFill>
                <a:latin typeface="Lucida Sans"/>
                <a:cs typeface="Lucida Sans"/>
              </a:rPr>
              <a:t> </a:t>
            </a:r>
            <a:r>
              <a:rPr sz="11000" spc="-455" dirty="0">
                <a:solidFill>
                  <a:srgbClr val="FFFBFA"/>
                </a:solidFill>
                <a:latin typeface="Lucida Sans"/>
                <a:cs typeface="Lucida Sans"/>
              </a:rPr>
              <a:t>Y</a:t>
            </a:r>
            <a:r>
              <a:rPr sz="11000" spc="-370" dirty="0">
                <a:solidFill>
                  <a:srgbClr val="FFFBFA"/>
                </a:solidFill>
                <a:latin typeface="Lucida Sans"/>
                <a:cs typeface="Lucida Sans"/>
              </a:rPr>
              <a:t>o</a:t>
            </a:r>
            <a:r>
              <a:rPr sz="11000" spc="-375" dirty="0">
                <a:solidFill>
                  <a:srgbClr val="FFFBFA"/>
                </a:solidFill>
                <a:latin typeface="Lucida Sans"/>
                <a:cs typeface="Lucida Sans"/>
              </a:rPr>
              <a:t>u</a:t>
            </a:r>
            <a:r>
              <a:rPr sz="11000" spc="-30" dirty="0">
                <a:solidFill>
                  <a:srgbClr val="FFFBFA"/>
                </a:solidFill>
                <a:latin typeface="Lucida Sans"/>
                <a:cs typeface="Lucida Sans"/>
              </a:rPr>
              <a:t>!</a:t>
            </a:r>
            <a:endParaRPr sz="11000">
              <a:latin typeface="Lucida Sans"/>
              <a:cs typeface="Lucida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99" y="1794426"/>
            <a:ext cx="4952999" cy="4952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700"/>
            <a:ext cx="8039100" cy="9258300"/>
            <a:chOff x="0" y="1028700"/>
            <a:chExt cx="8039100" cy="9258300"/>
          </a:xfrm>
        </p:grpSpPr>
        <p:sp>
          <p:nvSpPr>
            <p:cNvPr id="3" name="object 3"/>
            <p:cNvSpPr/>
            <p:nvPr/>
          </p:nvSpPr>
          <p:spPr>
            <a:xfrm>
              <a:off x="0" y="2493724"/>
              <a:ext cx="7793990" cy="7793355"/>
            </a:xfrm>
            <a:custGeom>
              <a:avLst/>
              <a:gdLst/>
              <a:ahLst/>
              <a:cxnLst/>
              <a:rect l="l" t="t" r="r" b="b"/>
              <a:pathLst>
                <a:path w="7793990" h="7793355">
                  <a:moveTo>
                    <a:pt x="7793370" y="7793274"/>
                  </a:moveTo>
                  <a:lnTo>
                    <a:pt x="5059961" y="7793274"/>
                  </a:lnTo>
                  <a:lnTo>
                    <a:pt x="0" y="2733294"/>
                  </a:lnTo>
                  <a:lnTo>
                    <a:pt x="0" y="0"/>
                  </a:lnTo>
                  <a:lnTo>
                    <a:pt x="7793370" y="7793274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27019"/>
              <a:ext cx="5060315" cy="5060315"/>
            </a:xfrm>
            <a:custGeom>
              <a:avLst/>
              <a:gdLst/>
              <a:ahLst/>
              <a:cxnLst/>
              <a:rect l="l" t="t" r="r" b="b"/>
              <a:pathLst>
                <a:path w="5060315" h="5060315">
                  <a:moveTo>
                    <a:pt x="5059961" y="5059980"/>
                  </a:moveTo>
                  <a:lnTo>
                    <a:pt x="2326610" y="5059980"/>
                  </a:lnTo>
                  <a:lnTo>
                    <a:pt x="0" y="2733369"/>
                  </a:lnTo>
                  <a:lnTo>
                    <a:pt x="0" y="0"/>
                  </a:lnTo>
                  <a:lnTo>
                    <a:pt x="5059961" y="5059980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960389"/>
              <a:ext cx="2326640" cy="2326640"/>
            </a:xfrm>
            <a:custGeom>
              <a:avLst/>
              <a:gdLst/>
              <a:ahLst/>
              <a:cxnLst/>
              <a:rect l="l" t="t" r="r" b="b"/>
              <a:pathLst>
                <a:path w="2326640" h="2326640">
                  <a:moveTo>
                    <a:pt x="2326610" y="2326610"/>
                  </a:moveTo>
                  <a:lnTo>
                    <a:pt x="0" y="2326610"/>
                  </a:lnTo>
                  <a:lnTo>
                    <a:pt x="0" y="0"/>
                  </a:lnTo>
                  <a:lnTo>
                    <a:pt x="2326610" y="2326610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7010400" cy="82295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04494" y="4587875"/>
            <a:ext cx="3661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80" dirty="0">
                <a:solidFill>
                  <a:srgbClr val="FFFBFA"/>
                </a:solidFill>
                <a:latin typeface="Tahoma"/>
                <a:cs typeface="Tahoma"/>
              </a:rPr>
              <a:t>P</a:t>
            </a:r>
            <a:r>
              <a:rPr sz="6000" b="1" spc="-120" dirty="0">
                <a:solidFill>
                  <a:srgbClr val="FFFBFA"/>
                </a:solidFill>
                <a:latin typeface="Tahoma"/>
                <a:cs typeface="Tahoma"/>
              </a:rPr>
              <a:t>r</a:t>
            </a:r>
            <a:r>
              <a:rPr sz="6000" b="1" spc="165" dirty="0">
                <a:solidFill>
                  <a:srgbClr val="FFFBFA"/>
                </a:solidFill>
                <a:latin typeface="Tahoma"/>
                <a:cs typeface="Tahoma"/>
              </a:rPr>
              <a:t>e</a:t>
            </a:r>
            <a:r>
              <a:rPr sz="6000" b="1" spc="720" dirty="0">
                <a:solidFill>
                  <a:srgbClr val="FFFBFA"/>
                </a:solidFill>
                <a:latin typeface="Tahoma"/>
                <a:cs typeface="Tahoma"/>
              </a:rPr>
              <a:t>m</a:t>
            </a:r>
            <a:r>
              <a:rPr sz="6000" b="1" spc="55" dirty="0">
                <a:solidFill>
                  <a:srgbClr val="FFFBFA"/>
                </a:solidFill>
                <a:latin typeface="Tahoma"/>
                <a:cs typeface="Tahoma"/>
              </a:rPr>
              <a:t>i</a:t>
            </a:r>
            <a:r>
              <a:rPr sz="6000" b="1" spc="18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r>
              <a:rPr sz="6000" b="1" spc="165" dirty="0">
                <a:solidFill>
                  <a:srgbClr val="FFFBFA"/>
                </a:solidFill>
                <a:latin typeface="Tahoma"/>
                <a:cs typeface="Tahoma"/>
              </a:rPr>
              <a:t>e</a:t>
            </a:r>
            <a:r>
              <a:rPr sz="6000" b="1" spc="24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59289" y="0"/>
            <a:ext cx="7929245" cy="7928609"/>
            <a:chOff x="10359289" y="0"/>
            <a:chExt cx="7929245" cy="7928609"/>
          </a:xfrm>
        </p:grpSpPr>
        <p:sp>
          <p:nvSpPr>
            <p:cNvPr id="9" name="object 9"/>
            <p:cNvSpPr/>
            <p:nvPr/>
          </p:nvSpPr>
          <p:spPr>
            <a:xfrm>
              <a:off x="10359289" y="0"/>
              <a:ext cx="7929245" cy="7928609"/>
            </a:xfrm>
            <a:custGeom>
              <a:avLst/>
              <a:gdLst/>
              <a:ahLst/>
              <a:cxnLst/>
              <a:rect l="l" t="t" r="r" b="b"/>
              <a:pathLst>
                <a:path w="7929244" h="7928609">
                  <a:moveTo>
                    <a:pt x="0" y="0"/>
                  </a:moveTo>
                  <a:lnTo>
                    <a:pt x="2733407" y="0"/>
                  </a:lnTo>
                  <a:lnTo>
                    <a:pt x="7928709" y="5195321"/>
                  </a:lnTo>
                  <a:lnTo>
                    <a:pt x="7928709" y="7928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1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92697" y="0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69" h="5195570">
                  <a:moveTo>
                    <a:pt x="0" y="0"/>
                  </a:moveTo>
                  <a:lnTo>
                    <a:pt x="2733351" y="0"/>
                  </a:lnTo>
                  <a:lnTo>
                    <a:pt x="5195301" y="2461950"/>
                  </a:lnTo>
                  <a:lnTo>
                    <a:pt x="5195301" y="519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248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26048" y="0"/>
              <a:ext cx="2462530" cy="2462530"/>
            </a:xfrm>
            <a:custGeom>
              <a:avLst/>
              <a:gdLst/>
              <a:ahLst/>
              <a:cxnLst/>
              <a:rect l="l" t="t" r="r" b="b"/>
              <a:pathLst>
                <a:path w="2462530" h="2462530">
                  <a:moveTo>
                    <a:pt x="0" y="0"/>
                  </a:moveTo>
                  <a:lnTo>
                    <a:pt x="2461950" y="0"/>
                  </a:lnTo>
                  <a:lnTo>
                    <a:pt x="2461950" y="246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0FA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31300" y="965232"/>
            <a:ext cx="59683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5" dirty="0">
                <a:solidFill>
                  <a:srgbClr val="5270FF"/>
                </a:solidFill>
                <a:latin typeface="Tahoma"/>
                <a:cs typeface="Tahoma"/>
              </a:rPr>
              <a:t>INVESTMENT</a:t>
            </a:r>
            <a:r>
              <a:rPr sz="3400" b="1" spc="280" dirty="0">
                <a:solidFill>
                  <a:srgbClr val="5270FF"/>
                </a:solidFill>
                <a:latin typeface="Tahoma"/>
                <a:cs typeface="Tahoma"/>
              </a:rPr>
              <a:t> </a:t>
            </a:r>
            <a:r>
              <a:rPr sz="3400" b="1" spc="110" dirty="0">
                <a:solidFill>
                  <a:srgbClr val="5270FF"/>
                </a:solidFill>
                <a:latin typeface="Tahoma"/>
                <a:cs typeface="Tahoma"/>
              </a:rPr>
              <a:t>IMBALANCE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2073960"/>
            <a:ext cx="142874" cy="142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2645460"/>
            <a:ext cx="142874" cy="142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3216960"/>
            <a:ext cx="142874" cy="142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6002689"/>
            <a:ext cx="142874" cy="1428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7145689"/>
            <a:ext cx="142874" cy="142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4" y="8288689"/>
            <a:ext cx="142874" cy="1428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131300" y="1785035"/>
            <a:ext cx="8093075" cy="738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marR="2021205">
              <a:lnSpc>
                <a:spcPct val="125000"/>
              </a:lnSpc>
              <a:spcBef>
                <a:spcPts val="100"/>
              </a:spcBef>
            </a:pPr>
            <a:r>
              <a:rPr sz="3000" spc="-780" dirty="0">
                <a:solidFill>
                  <a:srgbClr val="5270FF"/>
                </a:solidFill>
                <a:latin typeface="Century Gothic"/>
                <a:cs typeface="Century Gothic"/>
              </a:rPr>
              <a:t>1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25" dirty="0">
                <a:solidFill>
                  <a:srgbClr val="5270FF"/>
                </a:solidFill>
                <a:latin typeface="Century Gothic"/>
                <a:cs typeface="Century Gothic"/>
              </a:rPr>
              <a:t>m</a:t>
            </a:r>
            <a:r>
              <a:rPr sz="3000" spc="85" dirty="0">
                <a:solidFill>
                  <a:srgbClr val="5270FF"/>
                </a:solidFill>
                <a:latin typeface="Century Gothic"/>
                <a:cs typeface="Century Gothic"/>
              </a:rPr>
              <a:t>illi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n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p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t</a:t>
            </a:r>
            <a:r>
              <a:rPr sz="3000" spc="-105" dirty="0">
                <a:solidFill>
                  <a:srgbClr val="5270FF"/>
                </a:solidFill>
                <a:latin typeface="Century Gothic"/>
                <a:cs typeface="Century Gothic"/>
              </a:rPr>
              <a:t>e</a:t>
            </a:r>
            <a:r>
              <a:rPr sz="3000" spc="25" dirty="0">
                <a:solidFill>
                  <a:srgbClr val="5270FF"/>
                </a:solidFill>
                <a:latin typeface="Century Gothic"/>
                <a:cs typeface="Century Gothic"/>
              </a:rPr>
              <a:t>n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t</a:t>
            </a:r>
            <a:r>
              <a:rPr sz="3000" spc="85" dirty="0">
                <a:solidFill>
                  <a:srgbClr val="5270FF"/>
                </a:solidFill>
                <a:latin typeface="Century Gothic"/>
                <a:cs typeface="Century Gothic"/>
              </a:rPr>
              <a:t>i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a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l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85" dirty="0">
                <a:solidFill>
                  <a:srgbClr val="5270FF"/>
                </a:solidFill>
                <a:latin typeface="Century Gothic"/>
                <a:cs typeface="Century Gothic"/>
              </a:rPr>
              <a:t>i</a:t>
            </a:r>
            <a:r>
              <a:rPr sz="3000" spc="25" dirty="0">
                <a:solidFill>
                  <a:srgbClr val="5270FF"/>
                </a:solidFill>
                <a:latin typeface="Century Gothic"/>
                <a:cs typeface="Century Gothic"/>
              </a:rPr>
              <a:t>n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v</a:t>
            </a:r>
            <a:r>
              <a:rPr sz="3000" spc="-105" dirty="0">
                <a:solidFill>
                  <a:srgbClr val="5270FF"/>
                </a:solidFill>
                <a:latin typeface="Century Gothic"/>
                <a:cs typeface="Century Gothic"/>
              </a:rPr>
              <a:t>e</a:t>
            </a:r>
            <a:r>
              <a:rPr sz="3000" spc="415" dirty="0">
                <a:solidFill>
                  <a:srgbClr val="5270FF"/>
                </a:solidFill>
                <a:latin typeface="Century Gothic"/>
                <a:cs typeface="Century Gothic"/>
              </a:rPr>
              <a:t>s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t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185" dirty="0">
                <a:solidFill>
                  <a:srgbClr val="5270FF"/>
                </a:solidFill>
                <a:latin typeface="Century Gothic"/>
                <a:cs typeface="Century Gothic"/>
              </a:rPr>
              <a:t>r</a:t>
            </a:r>
            <a:r>
              <a:rPr sz="3000" spc="415" dirty="0">
                <a:solidFill>
                  <a:srgbClr val="5270FF"/>
                </a:solidFill>
                <a:latin typeface="Century Gothic"/>
                <a:cs typeface="Century Gothic"/>
              </a:rPr>
              <a:t>s</a:t>
            </a:r>
            <a:r>
              <a:rPr sz="3000" spc="-180" dirty="0">
                <a:solidFill>
                  <a:srgbClr val="5270FF"/>
                </a:solidFill>
                <a:latin typeface="Century Gothic"/>
                <a:cs typeface="Century Gothic"/>
              </a:rPr>
              <a:t>.   </a:t>
            </a:r>
            <a:r>
              <a:rPr sz="3000" spc="-750" dirty="0">
                <a:solidFill>
                  <a:srgbClr val="5270FF"/>
                </a:solidFill>
                <a:latin typeface="Century Gothic"/>
                <a:cs typeface="Century Gothic"/>
              </a:rPr>
              <a:t>1</a:t>
            </a:r>
            <a:r>
              <a:rPr sz="3000" spc="80" dirty="0">
                <a:solidFill>
                  <a:srgbClr val="5270FF"/>
                </a:solidFill>
                <a:latin typeface="Century Gothic"/>
                <a:cs typeface="Century Gothic"/>
              </a:rPr>
              <a:t>2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25" dirty="0">
                <a:solidFill>
                  <a:srgbClr val="5270FF"/>
                </a:solidFill>
                <a:latin typeface="Century Gothic"/>
                <a:cs typeface="Century Gothic"/>
              </a:rPr>
              <a:t>m</a:t>
            </a:r>
            <a:r>
              <a:rPr sz="3000" spc="85" dirty="0">
                <a:solidFill>
                  <a:srgbClr val="5270FF"/>
                </a:solidFill>
                <a:latin typeface="Century Gothic"/>
                <a:cs typeface="Century Gothic"/>
              </a:rPr>
              <a:t>illi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n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p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t</a:t>
            </a:r>
            <a:r>
              <a:rPr sz="3000" spc="-105" dirty="0">
                <a:solidFill>
                  <a:srgbClr val="5270FF"/>
                </a:solidFill>
                <a:latin typeface="Century Gothic"/>
                <a:cs typeface="Century Gothic"/>
              </a:rPr>
              <a:t>e</a:t>
            </a:r>
            <a:r>
              <a:rPr sz="3000" spc="25" dirty="0">
                <a:solidFill>
                  <a:srgbClr val="5270FF"/>
                </a:solidFill>
                <a:latin typeface="Century Gothic"/>
                <a:cs typeface="Century Gothic"/>
              </a:rPr>
              <a:t>n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t</a:t>
            </a:r>
            <a:r>
              <a:rPr sz="3000" spc="85" dirty="0">
                <a:solidFill>
                  <a:srgbClr val="5270FF"/>
                </a:solidFill>
                <a:latin typeface="Century Gothic"/>
                <a:cs typeface="Century Gothic"/>
              </a:rPr>
              <a:t>i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a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l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b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185" dirty="0">
                <a:solidFill>
                  <a:srgbClr val="5270FF"/>
                </a:solidFill>
                <a:latin typeface="Century Gothic"/>
                <a:cs typeface="Century Gothic"/>
              </a:rPr>
              <a:t>rr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o</a:t>
            </a:r>
            <a:r>
              <a:rPr sz="3000" spc="-90" dirty="0">
                <a:solidFill>
                  <a:srgbClr val="5270FF"/>
                </a:solidFill>
                <a:latin typeface="Century Gothic"/>
                <a:cs typeface="Century Gothic"/>
              </a:rPr>
              <a:t>w</a:t>
            </a:r>
            <a:r>
              <a:rPr sz="3000" spc="-105" dirty="0">
                <a:solidFill>
                  <a:srgbClr val="5270FF"/>
                </a:solidFill>
                <a:latin typeface="Century Gothic"/>
                <a:cs typeface="Century Gothic"/>
              </a:rPr>
              <a:t>e</a:t>
            </a:r>
            <a:r>
              <a:rPr sz="3000" spc="185" dirty="0">
                <a:solidFill>
                  <a:srgbClr val="5270FF"/>
                </a:solidFill>
                <a:latin typeface="Century Gothic"/>
                <a:cs typeface="Century Gothic"/>
              </a:rPr>
              <a:t>r</a:t>
            </a:r>
            <a:r>
              <a:rPr sz="3000" spc="415" dirty="0">
                <a:solidFill>
                  <a:srgbClr val="5270FF"/>
                </a:solidFill>
                <a:latin typeface="Century Gothic"/>
                <a:cs typeface="Century Gothic"/>
              </a:rPr>
              <a:t>s</a:t>
            </a:r>
            <a:r>
              <a:rPr sz="3000" spc="-180" dirty="0">
                <a:solidFill>
                  <a:srgbClr val="5270FF"/>
                </a:solidFill>
                <a:latin typeface="Century Gothic"/>
                <a:cs typeface="Century Gothic"/>
              </a:rPr>
              <a:t>.</a:t>
            </a:r>
            <a:endParaRPr sz="3000">
              <a:latin typeface="Century Gothic"/>
              <a:cs typeface="Century Gothic"/>
            </a:endParaRPr>
          </a:p>
          <a:p>
            <a:pPr marL="507365" marR="22860">
              <a:lnSpc>
                <a:spcPct val="125000"/>
              </a:lnSpc>
            </a:pPr>
            <a:r>
              <a:rPr sz="3000" spc="135" dirty="0">
                <a:solidFill>
                  <a:srgbClr val="5270FF"/>
                </a:solidFill>
                <a:latin typeface="Century Gothic"/>
                <a:cs typeface="Century Gothic"/>
              </a:rPr>
              <a:t>Trillions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5270FF"/>
                </a:solidFill>
                <a:latin typeface="Century Gothic"/>
                <a:cs typeface="Century Gothic"/>
              </a:rPr>
              <a:t>of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5" dirty="0">
                <a:solidFill>
                  <a:srgbClr val="5270FF"/>
                </a:solidFill>
                <a:latin typeface="Century Gothic"/>
                <a:cs typeface="Century Gothic"/>
              </a:rPr>
              <a:t>USD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5270FF"/>
                </a:solidFill>
                <a:latin typeface="Century Gothic"/>
                <a:cs typeface="Century Gothic"/>
              </a:rPr>
              <a:t>at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75" dirty="0">
                <a:solidFill>
                  <a:srgbClr val="5270FF"/>
                </a:solidFill>
                <a:latin typeface="Century Gothic"/>
                <a:cs typeface="Century Gothic"/>
              </a:rPr>
              <a:t>investors'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0" dirty="0">
                <a:solidFill>
                  <a:srgbClr val="5270FF"/>
                </a:solidFill>
                <a:latin typeface="Century Gothic"/>
                <a:cs typeface="Century Gothic"/>
              </a:rPr>
              <a:t>disposal 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5" dirty="0">
                <a:solidFill>
                  <a:srgbClr val="5270FF"/>
                </a:solidFill>
                <a:latin typeface="Century Gothic"/>
                <a:cs typeface="Century Gothic"/>
              </a:rPr>
              <a:t>being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idle,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0" dirty="0">
                <a:solidFill>
                  <a:srgbClr val="5270FF"/>
                </a:solidFill>
                <a:latin typeface="Century Gothic"/>
                <a:cs typeface="Century Gothic"/>
              </a:rPr>
              <a:t>due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to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the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5" dirty="0">
                <a:solidFill>
                  <a:srgbClr val="5270FF"/>
                </a:solidFill>
                <a:latin typeface="Century Gothic"/>
                <a:cs typeface="Century Gothic"/>
              </a:rPr>
              <a:t>lack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5270FF"/>
                </a:solidFill>
                <a:latin typeface="Century Gothic"/>
                <a:cs typeface="Century Gothic"/>
              </a:rPr>
              <a:t>of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investment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opportunities.</a:t>
            </a: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3400" b="1" spc="100" dirty="0">
                <a:solidFill>
                  <a:srgbClr val="5270FF"/>
                </a:solidFill>
                <a:latin typeface="Tahoma"/>
                <a:cs typeface="Tahoma"/>
              </a:rPr>
              <a:t>GEOGRAPHICAL</a:t>
            </a:r>
            <a:r>
              <a:rPr sz="3400" b="1" spc="330" dirty="0">
                <a:solidFill>
                  <a:srgbClr val="5270FF"/>
                </a:solidFill>
                <a:latin typeface="Tahoma"/>
                <a:cs typeface="Tahoma"/>
              </a:rPr>
              <a:t> </a:t>
            </a:r>
            <a:r>
              <a:rPr sz="3400" b="1" spc="110" dirty="0">
                <a:solidFill>
                  <a:srgbClr val="5270FF"/>
                </a:solidFill>
                <a:latin typeface="Tahoma"/>
                <a:cs typeface="Tahoma"/>
              </a:rPr>
              <a:t>IMBALANCE</a:t>
            </a:r>
            <a:endParaRPr sz="3400">
              <a:latin typeface="Tahoma"/>
              <a:cs typeface="Tahoma"/>
            </a:endParaRPr>
          </a:p>
          <a:p>
            <a:pPr marL="507365" marR="1691639">
              <a:lnSpc>
                <a:spcPct val="125000"/>
              </a:lnSpc>
              <a:spcBef>
                <a:spcPts val="2375"/>
              </a:spcBef>
            </a:pPr>
            <a:r>
              <a:rPr sz="3000" spc="-95" dirty="0">
                <a:solidFill>
                  <a:srgbClr val="5270FF"/>
                </a:solidFill>
                <a:latin typeface="Century Gothic"/>
                <a:cs typeface="Century Gothic"/>
              </a:rPr>
              <a:t>Low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5" dirty="0">
                <a:solidFill>
                  <a:srgbClr val="5270FF"/>
                </a:solidFill>
                <a:latin typeface="Century Gothic"/>
                <a:cs typeface="Century Gothic"/>
              </a:rPr>
              <a:t>deposit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90" dirty="0">
                <a:solidFill>
                  <a:srgbClr val="5270FF"/>
                </a:solidFill>
                <a:latin typeface="Century Gothic"/>
                <a:cs typeface="Century Gothic"/>
              </a:rPr>
              <a:t>rates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40" dirty="0">
                <a:solidFill>
                  <a:srgbClr val="5270FF"/>
                </a:solidFill>
                <a:latin typeface="Century Gothic"/>
                <a:cs typeface="Century Gothic"/>
              </a:rPr>
              <a:t>in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0" dirty="0">
                <a:solidFill>
                  <a:srgbClr val="5270FF"/>
                </a:solidFill>
                <a:latin typeface="Century Gothic"/>
                <a:cs typeface="Century Gothic"/>
              </a:rPr>
              <a:t>developed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countries.</a:t>
            </a:r>
            <a:endParaRPr sz="3000">
              <a:latin typeface="Century Gothic"/>
              <a:cs typeface="Century Gothic"/>
            </a:endParaRPr>
          </a:p>
          <a:p>
            <a:pPr marL="507365" marR="5080">
              <a:lnSpc>
                <a:spcPct val="125000"/>
              </a:lnSpc>
            </a:pPr>
            <a:r>
              <a:rPr sz="3000" dirty="0">
                <a:solidFill>
                  <a:srgbClr val="5270FF"/>
                </a:solidFill>
                <a:latin typeface="Century Gothic"/>
                <a:cs typeface="Century Gothic"/>
              </a:rPr>
              <a:t>In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5270FF"/>
                </a:solidFill>
                <a:latin typeface="Century Gothic"/>
                <a:cs typeface="Century Gothic"/>
              </a:rPr>
              <a:t>developing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0" dirty="0">
                <a:solidFill>
                  <a:srgbClr val="5270FF"/>
                </a:solidFill>
                <a:latin typeface="Century Gothic"/>
                <a:cs typeface="Century Gothic"/>
              </a:rPr>
              <a:t>countries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the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loan</a:t>
            </a:r>
            <a:r>
              <a:rPr sz="3000" spc="13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interest </a:t>
            </a:r>
            <a:r>
              <a:rPr sz="3000" spc="-819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90" dirty="0">
                <a:solidFill>
                  <a:srgbClr val="5270FF"/>
                </a:solidFill>
                <a:latin typeface="Century Gothic"/>
                <a:cs typeface="Century Gothic"/>
              </a:rPr>
              <a:t>rates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Century Gothic"/>
                <a:cs typeface="Century Gothic"/>
              </a:rPr>
              <a:t>are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" dirty="0">
                <a:solidFill>
                  <a:srgbClr val="5270FF"/>
                </a:solidFill>
                <a:latin typeface="Century Gothic"/>
                <a:cs typeface="Century Gothic"/>
              </a:rPr>
              <a:t>very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5270FF"/>
                </a:solidFill>
                <a:latin typeface="Century Gothic"/>
                <a:cs typeface="Century Gothic"/>
              </a:rPr>
              <a:t>high.</a:t>
            </a:r>
            <a:endParaRPr sz="3000">
              <a:latin typeface="Century Gothic"/>
              <a:cs typeface="Century Gothic"/>
            </a:endParaRPr>
          </a:p>
          <a:p>
            <a:pPr marL="507365" marR="274320">
              <a:lnSpc>
                <a:spcPct val="125000"/>
              </a:lnSpc>
            </a:pPr>
            <a:r>
              <a:rPr sz="3000" spc="45" dirty="0">
                <a:solidFill>
                  <a:srgbClr val="5270FF"/>
                </a:solidFill>
                <a:latin typeface="Century Gothic"/>
                <a:cs typeface="Century Gothic"/>
              </a:rPr>
              <a:t>Entrepreneurs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cannot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40" dirty="0">
                <a:solidFill>
                  <a:srgbClr val="5270FF"/>
                </a:solidFill>
                <a:latin typeface="Century Gothic"/>
                <a:cs typeface="Century Gothic"/>
              </a:rPr>
              <a:t>get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80" dirty="0">
                <a:solidFill>
                  <a:srgbClr val="5270FF"/>
                </a:solidFill>
                <a:latin typeface="Century Gothic"/>
                <a:cs typeface="Century Gothic"/>
              </a:rPr>
              <a:t>loans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0" dirty="0">
                <a:solidFill>
                  <a:srgbClr val="5270FF"/>
                </a:solidFill>
                <a:latin typeface="Century Gothic"/>
                <a:cs typeface="Century Gothic"/>
              </a:rPr>
              <a:t>even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if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5" dirty="0">
                <a:solidFill>
                  <a:srgbClr val="5270FF"/>
                </a:solidFill>
                <a:latin typeface="Century Gothic"/>
                <a:cs typeface="Century Gothic"/>
              </a:rPr>
              <a:t>they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5" dirty="0">
                <a:solidFill>
                  <a:srgbClr val="5270FF"/>
                </a:solidFill>
                <a:latin typeface="Century Gothic"/>
                <a:cs typeface="Century Gothic"/>
              </a:rPr>
              <a:t>accept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the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0" dirty="0">
                <a:solidFill>
                  <a:srgbClr val="5270FF"/>
                </a:solidFill>
                <a:latin typeface="Century Gothic"/>
                <a:cs typeface="Century Gothic"/>
              </a:rPr>
              <a:t>conditions.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97292" y="1"/>
            <a:ext cx="8891270" cy="10287000"/>
            <a:chOff x="9397292" y="1"/>
            <a:chExt cx="889127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7292" y="1"/>
              <a:ext cx="8890707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1805" y="1"/>
              <a:ext cx="3658235" cy="3667125"/>
            </a:xfrm>
            <a:custGeom>
              <a:avLst/>
              <a:gdLst/>
              <a:ahLst/>
              <a:cxnLst/>
              <a:rect l="l" t="t" r="r" b="b"/>
              <a:pathLst>
                <a:path w="3658234" h="3667125">
                  <a:moveTo>
                    <a:pt x="0" y="3667124"/>
                  </a:moveTo>
                  <a:lnTo>
                    <a:pt x="0" y="2449111"/>
                  </a:lnTo>
                  <a:lnTo>
                    <a:pt x="2449120" y="0"/>
                  </a:lnTo>
                  <a:lnTo>
                    <a:pt x="3649113" y="0"/>
                  </a:lnTo>
                  <a:lnTo>
                    <a:pt x="3658096" y="8983"/>
                  </a:lnTo>
                  <a:lnTo>
                    <a:pt x="0" y="3667124"/>
                  </a:lnTo>
                  <a:close/>
                </a:path>
              </a:pathLst>
            </a:custGeom>
            <a:solidFill>
              <a:srgbClr val="BCD0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1805" y="1"/>
              <a:ext cx="2449195" cy="2449195"/>
            </a:xfrm>
            <a:custGeom>
              <a:avLst/>
              <a:gdLst/>
              <a:ahLst/>
              <a:cxnLst/>
              <a:rect l="l" t="t" r="r" b="b"/>
              <a:pathLst>
                <a:path w="2449195" h="2449195">
                  <a:moveTo>
                    <a:pt x="0" y="2449111"/>
                  </a:moveTo>
                  <a:lnTo>
                    <a:pt x="0" y="1231125"/>
                  </a:lnTo>
                  <a:lnTo>
                    <a:pt x="1231125" y="0"/>
                  </a:lnTo>
                  <a:lnTo>
                    <a:pt x="2449120" y="0"/>
                  </a:lnTo>
                  <a:lnTo>
                    <a:pt x="0" y="2449111"/>
                  </a:lnTo>
                  <a:close/>
                </a:path>
              </a:pathLst>
            </a:custGeom>
            <a:solidFill>
              <a:srgbClr val="BCD0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1805" y="1"/>
              <a:ext cx="1231265" cy="1231265"/>
            </a:xfrm>
            <a:custGeom>
              <a:avLst/>
              <a:gdLst/>
              <a:ahLst/>
              <a:cxnLst/>
              <a:rect l="l" t="t" r="r" b="b"/>
              <a:pathLst>
                <a:path w="1231265" h="1231265">
                  <a:moveTo>
                    <a:pt x="0" y="1231125"/>
                  </a:moveTo>
                  <a:lnTo>
                    <a:pt x="0" y="13175"/>
                  </a:lnTo>
                  <a:lnTo>
                    <a:pt x="13175" y="0"/>
                  </a:lnTo>
                  <a:lnTo>
                    <a:pt x="1231125" y="0"/>
                  </a:lnTo>
                  <a:lnTo>
                    <a:pt x="0" y="1231125"/>
                  </a:lnTo>
                  <a:close/>
                </a:path>
              </a:pathLst>
            </a:custGeom>
            <a:solidFill>
              <a:srgbClr val="BCD0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25329" y="6619816"/>
              <a:ext cx="3658235" cy="3667125"/>
            </a:xfrm>
            <a:custGeom>
              <a:avLst/>
              <a:gdLst/>
              <a:ahLst/>
              <a:cxnLst/>
              <a:rect l="l" t="t" r="r" b="b"/>
              <a:pathLst>
                <a:path w="3658234" h="3667125">
                  <a:moveTo>
                    <a:pt x="3658096" y="0"/>
                  </a:moveTo>
                  <a:lnTo>
                    <a:pt x="3658096" y="1218012"/>
                  </a:lnTo>
                  <a:lnTo>
                    <a:pt x="1208975" y="3667124"/>
                  </a:lnTo>
                  <a:lnTo>
                    <a:pt x="8983" y="3667124"/>
                  </a:lnTo>
                  <a:lnTo>
                    <a:pt x="0" y="3658141"/>
                  </a:lnTo>
                  <a:lnTo>
                    <a:pt x="3658096" y="0"/>
                  </a:lnTo>
                  <a:close/>
                </a:path>
              </a:pathLst>
            </a:custGeom>
            <a:solidFill>
              <a:srgbClr val="0072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34305" y="7837830"/>
              <a:ext cx="2449195" cy="2449195"/>
            </a:xfrm>
            <a:custGeom>
              <a:avLst/>
              <a:gdLst/>
              <a:ahLst/>
              <a:cxnLst/>
              <a:rect l="l" t="t" r="r" b="b"/>
              <a:pathLst>
                <a:path w="2449194" h="2449195">
                  <a:moveTo>
                    <a:pt x="2449120" y="0"/>
                  </a:moveTo>
                  <a:lnTo>
                    <a:pt x="2449120" y="1217985"/>
                  </a:lnTo>
                  <a:lnTo>
                    <a:pt x="1217995" y="2449111"/>
                  </a:lnTo>
                  <a:lnTo>
                    <a:pt x="0" y="2449111"/>
                  </a:lnTo>
                  <a:lnTo>
                    <a:pt x="2449120" y="0"/>
                  </a:lnTo>
                  <a:close/>
                </a:path>
              </a:pathLst>
            </a:custGeom>
            <a:solidFill>
              <a:srgbClr val="0072F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52300" y="9055816"/>
              <a:ext cx="1231265" cy="1231265"/>
            </a:xfrm>
            <a:custGeom>
              <a:avLst/>
              <a:gdLst/>
              <a:ahLst/>
              <a:cxnLst/>
              <a:rect l="l" t="t" r="r" b="b"/>
              <a:pathLst>
                <a:path w="1231265" h="1231265">
                  <a:moveTo>
                    <a:pt x="1231125" y="0"/>
                  </a:moveTo>
                  <a:lnTo>
                    <a:pt x="1231125" y="1217950"/>
                  </a:lnTo>
                  <a:lnTo>
                    <a:pt x="1217950" y="1231125"/>
                  </a:lnTo>
                  <a:lnTo>
                    <a:pt x="0" y="1231125"/>
                  </a:lnTo>
                  <a:lnTo>
                    <a:pt x="1231125" y="0"/>
                  </a:lnTo>
                  <a:close/>
                </a:path>
              </a:pathLst>
            </a:custGeom>
            <a:solidFill>
              <a:srgbClr val="0072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3989" y="1"/>
              <a:ext cx="6905623" cy="102869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2" y="4245255"/>
            <a:ext cx="7212330" cy="4144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29"/>
              </a:spcBef>
            </a:pPr>
            <a:r>
              <a:rPr sz="3400" spc="45" dirty="0">
                <a:solidFill>
                  <a:srgbClr val="5270FF"/>
                </a:solidFill>
                <a:latin typeface="Verdana"/>
                <a:cs typeface="Verdana"/>
              </a:rPr>
              <a:t>CROSS-BORDER</a:t>
            </a:r>
            <a:r>
              <a:rPr sz="3400" spc="11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b="1" u="heavy" spc="85" dirty="0">
                <a:solidFill>
                  <a:srgbClr val="5270FF"/>
                </a:solidFill>
                <a:uFill>
                  <a:solidFill>
                    <a:srgbClr val="5270FF"/>
                  </a:solidFill>
                </a:uFill>
                <a:latin typeface="Tahoma"/>
                <a:cs typeface="Tahoma"/>
              </a:rPr>
              <a:t>PEER-TO-PEER </a:t>
            </a:r>
            <a:r>
              <a:rPr sz="3400" b="1" spc="-985" dirty="0">
                <a:solidFill>
                  <a:srgbClr val="5270FF"/>
                </a:solidFill>
                <a:latin typeface="Tahoma"/>
                <a:cs typeface="Tahoma"/>
              </a:rPr>
              <a:t> </a:t>
            </a:r>
            <a:r>
              <a:rPr sz="3400" spc="35" dirty="0">
                <a:solidFill>
                  <a:srgbClr val="5270FF"/>
                </a:solidFill>
                <a:latin typeface="Verdana"/>
                <a:cs typeface="Verdana"/>
              </a:rPr>
              <a:t>PLATFORM</a:t>
            </a:r>
            <a:r>
              <a:rPr sz="3400" spc="15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5270FF"/>
                </a:solidFill>
                <a:latin typeface="Verdana"/>
                <a:cs typeface="Verdana"/>
              </a:rPr>
              <a:t>USING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5270FF"/>
                </a:solidFill>
                <a:latin typeface="Verdana"/>
                <a:cs typeface="Verdana"/>
              </a:rPr>
              <a:t>BLOCKCHAIN </a:t>
            </a:r>
            <a:r>
              <a:rPr sz="3400" spc="-118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5270FF"/>
                </a:solidFill>
                <a:latin typeface="Verdana"/>
                <a:cs typeface="Verdana"/>
              </a:rPr>
              <a:t>TECHNOLOGY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5" dirty="0">
                <a:solidFill>
                  <a:srgbClr val="5270FF"/>
                </a:solidFill>
                <a:latin typeface="Verdana"/>
                <a:cs typeface="Verdana"/>
              </a:rPr>
              <a:t>THAT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95" dirty="0">
                <a:solidFill>
                  <a:srgbClr val="5270FF"/>
                </a:solidFill>
                <a:latin typeface="Verdana"/>
                <a:cs typeface="Verdana"/>
              </a:rPr>
              <a:t>ENABLES </a:t>
            </a:r>
            <a:r>
              <a:rPr sz="3400" spc="-9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65" dirty="0">
                <a:solidFill>
                  <a:srgbClr val="5270FF"/>
                </a:solidFill>
                <a:latin typeface="Verdana"/>
                <a:cs typeface="Verdana"/>
              </a:rPr>
              <a:t>INVESTORS</a:t>
            </a:r>
            <a:r>
              <a:rPr sz="3400" spc="15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15" dirty="0">
                <a:solidFill>
                  <a:srgbClr val="5270FF"/>
                </a:solidFill>
                <a:latin typeface="Verdana"/>
                <a:cs typeface="Verdana"/>
              </a:rPr>
              <a:t>TO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65" dirty="0">
                <a:solidFill>
                  <a:srgbClr val="5270FF"/>
                </a:solidFill>
                <a:latin typeface="Verdana"/>
                <a:cs typeface="Verdana"/>
              </a:rPr>
              <a:t>DIRECTLY </a:t>
            </a:r>
            <a:r>
              <a:rPr sz="3400" spc="-6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5270FF"/>
                </a:solidFill>
                <a:latin typeface="Verdana"/>
                <a:cs typeface="Verdana"/>
              </a:rPr>
              <a:t>PROVIDE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15" dirty="0">
                <a:solidFill>
                  <a:srgbClr val="5270FF"/>
                </a:solidFill>
                <a:latin typeface="Verdana"/>
                <a:cs typeface="Verdana"/>
              </a:rPr>
              <a:t>LOANS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15" dirty="0">
                <a:solidFill>
                  <a:srgbClr val="5270FF"/>
                </a:solidFill>
                <a:latin typeface="Verdana"/>
                <a:cs typeface="Verdana"/>
              </a:rPr>
              <a:t>TO</a:t>
            </a:r>
            <a:r>
              <a:rPr sz="3400" spc="16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5270FF"/>
                </a:solidFill>
                <a:latin typeface="Verdana"/>
                <a:cs typeface="Verdana"/>
              </a:rPr>
              <a:t>SMES </a:t>
            </a:r>
            <a:r>
              <a:rPr sz="3400" spc="-7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40" dirty="0">
                <a:solidFill>
                  <a:srgbClr val="5270FF"/>
                </a:solidFill>
                <a:latin typeface="Verdana"/>
                <a:cs typeface="Verdana"/>
              </a:rPr>
              <a:t>(SMALL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20" dirty="0">
                <a:solidFill>
                  <a:srgbClr val="5270FF"/>
                </a:solidFill>
                <a:latin typeface="Verdana"/>
                <a:cs typeface="Verdana"/>
              </a:rPr>
              <a:t>AND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5270FF"/>
                </a:solidFill>
                <a:latin typeface="Verdana"/>
                <a:cs typeface="Verdana"/>
              </a:rPr>
              <a:t>MEDIUM </a:t>
            </a:r>
            <a:r>
              <a:rPr sz="3400" spc="-2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5270FF"/>
                </a:solidFill>
                <a:latin typeface="Verdana"/>
                <a:cs typeface="Verdana"/>
              </a:rPr>
              <a:t>ENTREPRENEURS)</a:t>
            </a:r>
            <a:r>
              <a:rPr sz="3400" spc="14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20" dirty="0">
                <a:solidFill>
                  <a:srgbClr val="5270FF"/>
                </a:solidFill>
                <a:latin typeface="Verdana"/>
                <a:cs typeface="Verdana"/>
              </a:rPr>
              <a:t>AND</a:t>
            </a:r>
            <a:r>
              <a:rPr sz="3400" spc="14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5270FF"/>
                </a:solidFill>
                <a:latin typeface="Verdana"/>
                <a:cs typeface="Verdana"/>
              </a:rPr>
              <a:t>OTHER </a:t>
            </a:r>
            <a:r>
              <a:rPr sz="3400" spc="-5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5270FF"/>
                </a:solidFill>
                <a:latin typeface="Verdana"/>
                <a:cs typeface="Verdana"/>
              </a:rPr>
              <a:t>POTENTIAL</a:t>
            </a:r>
            <a:r>
              <a:rPr sz="3400" spc="155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5270FF"/>
                </a:solidFill>
                <a:latin typeface="Verdana"/>
                <a:cs typeface="Verdana"/>
              </a:rPr>
              <a:t>BORROWERS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0821" y="3040823"/>
            <a:ext cx="1785430" cy="4190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2" y="1305948"/>
            <a:ext cx="2214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75" dirty="0">
                <a:solidFill>
                  <a:srgbClr val="5270FF"/>
                </a:solidFill>
                <a:latin typeface="Lucida Sans"/>
                <a:cs typeface="Lucida Sans"/>
              </a:rPr>
              <a:t>K</a:t>
            </a:r>
            <a:r>
              <a:rPr sz="6000" spc="-160" dirty="0">
                <a:solidFill>
                  <a:srgbClr val="5270FF"/>
                </a:solidFill>
                <a:latin typeface="Lucida Sans"/>
                <a:cs typeface="Lucida Sans"/>
              </a:rPr>
              <a:t>u</a:t>
            </a:r>
            <a:r>
              <a:rPr sz="6000" spc="-275" dirty="0">
                <a:solidFill>
                  <a:srgbClr val="5270FF"/>
                </a:solidFill>
                <a:latin typeface="Lucida Sans"/>
                <a:cs typeface="Lucida Sans"/>
              </a:rPr>
              <a:t>b</a:t>
            </a:r>
            <a:r>
              <a:rPr sz="6000" spc="-140" dirty="0">
                <a:solidFill>
                  <a:srgbClr val="5270FF"/>
                </a:solidFill>
                <a:latin typeface="Lucida Sans"/>
                <a:cs typeface="Lucida Sans"/>
              </a:rPr>
              <a:t>e</a:t>
            </a:r>
            <a:r>
              <a:rPr sz="6000" b="1" spc="85" dirty="0">
                <a:solidFill>
                  <a:srgbClr val="5270FF"/>
                </a:solidFill>
                <a:latin typeface="Arial"/>
                <a:cs typeface="Arial"/>
              </a:rPr>
              <a:t>₹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45331" y="0"/>
              <a:ext cx="7242809" cy="7242809"/>
            </a:xfrm>
            <a:custGeom>
              <a:avLst/>
              <a:gdLst/>
              <a:ahLst/>
              <a:cxnLst/>
              <a:rect l="l" t="t" r="r" b="b"/>
              <a:pathLst>
                <a:path w="7242809" h="7242809">
                  <a:moveTo>
                    <a:pt x="0" y="0"/>
                  </a:moveTo>
                  <a:lnTo>
                    <a:pt x="2505624" y="0"/>
                  </a:lnTo>
                  <a:lnTo>
                    <a:pt x="7242669" y="4737062"/>
                  </a:lnTo>
                  <a:lnTo>
                    <a:pt x="7242669" y="7242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50955" y="0"/>
              <a:ext cx="4737100" cy="4737100"/>
            </a:xfrm>
            <a:custGeom>
              <a:avLst/>
              <a:gdLst/>
              <a:ahLst/>
              <a:cxnLst/>
              <a:rect l="l" t="t" r="r" b="b"/>
              <a:pathLst>
                <a:path w="4737100" h="4737100">
                  <a:moveTo>
                    <a:pt x="0" y="0"/>
                  </a:moveTo>
                  <a:lnTo>
                    <a:pt x="2505571" y="0"/>
                  </a:lnTo>
                  <a:lnTo>
                    <a:pt x="4737045" y="2231473"/>
                  </a:lnTo>
                  <a:lnTo>
                    <a:pt x="4737045" y="4737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56528" y="0"/>
              <a:ext cx="2232025" cy="2232025"/>
            </a:xfrm>
            <a:custGeom>
              <a:avLst/>
              <a:gdLst/>
              <a:ahLst/>
              <a:cxnLst/>
              <a:rect l="l" t="t" r="r" b="b"/>
              <a:pathLst>
                <a:path w="2232025" h="2232025">
                  <a:moveTo>
                    <a:pt x="0" y="0"/>
                  </a:moveTo>
                  <a:lnTo>
                    <a:pt x="2231473" y="0"/>
                  </a:lnTo>
                  <a:lnTo>
                    <a:pt x="2231473" y="2231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710" y="1288021"/>
              <a:ext cx="5181599" cy="771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4401" y="1288021"/>
              <a:ext cx="5181599" cy="771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64104" y="1288021"/>
              <a:ext cx="5181599" cy="7715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2880" y="1313466"/>
            <a:ext cx="7210425" cy="7210425"/>
            <a:chOff x="1292880" y="1313466"/>
            <a:chExt cx="7210425" cy="7210425"/>
          </a:xfrm>
        </p:grpSpPr>
        <p:sp>
          <p:nvSpPr>
            <p:cNvPr id="3" name="object 3"/>
            <p:cNvSpPr/>
            <p:nvPr/>
          </p:nvSpPr>
          <p:spPr>
            <a:xfrm>
              <a:off x="1292880" y="3985101"/>
              <a:ext cx="4538980" cy="4538980"/>
            </a:xfrm>
            <a:custGeom>
              <a:avLst/>
              <a:gdLst/>
              <a:ahLst/>
              <a:cxnLst/>
              <a:rect l="l" t="t" r="r" b="b"/>
              <a:pathLst>
                <a:path w="4538980" h="4538980">
                  <a:moveTo>
                    <a:pt x="3596065" y="4538767"/>
                  </a:moveTo>
                  <a:lnTo>
                    <a:pt x="3548500" y="4538336"/>
                  </a:lnTo>
                  <a:lnTo>
                    <a:pt x="3500944" y="4537281"/>
                  </a:lnTo>
                  <a:lnTo>
                    <a:pt x="3453402" y="4535603"/>
                  </a:lnTo>
                  <a:lnTo>
                    <a:pt x="3405881" y="4533301"/>
                  </a:lnTo>
                  <a:lnTo>
                    <a:pt x="3358388" y="4530375"/>
                  </a:lnTo>
                  <a:lnTo>
                    <a:pt x="3310929" y="4526826"/>
                  </a:lnTo>
                  <a:lnTo>
                    <a:pt x="3263512" y="4522653"/>
                  </a:lnTo>
                  <a:lnTo>
                    <a:pt x="3216143" y="4517857"/>
                  </a:lnTo>
                  <a:lnTo>
                    <a:pt x="3168828" y="4512437"/>
                  </a:lnTo>
                  <a:lnTo>
                    <a:pt x="3121575" y="4506393"/>
                  </a:lnTo>
                  <a:lnTo>
                    <a:pt x="3074389" y="4499726"/>
                  </a:lnTo>
                  <a:lnTo>
                    <a:pt x="3027278" y="4492435"/>
                  </a:lnTo>
                  <a:lnTo>
                    <a:pt x="2980248" y="4484520"/>
                  </a:lnTo>
                  <a:lnTo>
                    <a:pt x="2933306" y="4475982"/>
                  </a:lnTo>
                  <a:lnTo>
                    <a:pt x="2886459" y="4466820"/>
                  </a:lnTo>
                  <a:lnTo>
                    <a:pt x="2839713" y="4457034"/>
                  </a:lnTo>
                  <a:lnTo>
                    <a:pt x="2793074" y="4446625"/>
                  </a:lnTo>
                  <a:lnTo>
                    <a:pt x="2746550" y="4435592"/>
                  </a:lnTo>
                  <a:lnTo>
                    <a:pt x="2700147" y="4423935"/>
                  </a:lnTo>
                  <a:lnTo>
                    <a:pt x="2653872" y="4411655"/>
                  </a:lnTo>
                  <a:lnTo>
                    <a:pt x="2607731" y="4398751"/>
                  </a:lnTo>
                  <a:lnTo>
                    <a:pt x="2561732" y="4385224"/>
                  </a:lnTo>
                  <a:lnTo>
                    <a:pt x="2515880" y="4371072"/>
                  </a:lnTo>
                  <a:lnTo>
                    <a:pt x="2470183" y="4356298"/>
                  </a:lnTo>
                  <a:lnTo>
                    <a:pt x="2424646" y="4340899"/>
                  </a:lnTo>
                  <a:lnTo>
                    <a:pt x="2379278" y="4324877"/>
                  </a:lnTo>
                  <a:lnTo>
                    <a:pt x="2334084" y="4308231"/>
                  </a:lnTo>
                  <a:lnTo>
                    <a:pt x="2289071" y="4290961"/>
                  </a:lnTo>
                  <a:lnTo>
                    <a:pt x="2244245" y="4273068"/>
                  </a:lnTo>
                  <a:lnTo>
                    <a:pt x="2199615" y="4254551"/>
                  </a:lnTo>
                  <a:lnTo>
                    <a:pt x="2155185" y="4235410"/>
                  </a:lnTo>
                  <a:lnTo>
                    <a:pt x="2110962" y="4215646"/>
                  </a:lnTo>
                  <a:lnTo>
                    <a:pt x="2066955" y="4195258"/>
                  </a:lnTo>
                  <a:lnTo>
                    <a:pt x="2023168" y="4174247"/>
                  </a:lnTo>
                  <a:lnTo>
                    <a:pt x="1979609" y="4152611"/>
                  </a:lnTo>
                  <a:lnTo>
                    <a:pt x="1936284" y="4130352"/>
                  </a:lnTo>
                  <a:lnTo>
                    <a:pt x="1893200" y="4107469"/>
                  </a:lnTo>
                  <a:lnTo>
                    <a:pt x="1850364" y="4083963"/>
                  </a:lnTo>
                  <a:lnTo>
                    <a:pt x="1807782" y="4059833"/>
                  </a:lnTo>
                  <a:lnTo>
                    <a:pt x="1765461" y="4035079"/>
                  </a:lnTo>
                  <a:lnTo>
                    <a:pt x="1723408" y="4009702"/>
                  </a:lnTo>
                  <a:lnTo>
                    <a:pt x="1681629" y="3983701"/>
                  </a:lnTo>
                  <a:lnTo>
                    <a:pt x="1640130" y="3957076"/>
                  </a:lnTo>
                  <a:lnTo>
                    <a:pt x="1598920" y="3929827"/>
                  </a:lnTo>
                  <a:lnTo>
                    <a:pt x="1558004" y="3901955"/>
                  </a:lnTo>
                  <a:lnTo>
                    <a:pt x="1517388" y="3873459"/>
                  </a:lnTo>
                  <a:lnTo>
                    <a:pt x="1477081" y="3844339"/>
                  </a:lnTo>
                  <a:lnTo>
                    <a:pt x="1437087" y="3814596"/>
                  </a:lnTo>
                  <a:lnTo>
                    <a:pt x="1397414" y="3784229"/>
                  </a:lnTo>
                  <a:lnTo>
                    <a:pt x="1358069" y="3753238"/>
                  </a:lnTo>
                  <a:lnTo>
                    <a:pt x="1319058" y="3721623"/>
                  </a:lnTo>
                  <a:lnTo>
                    <a:pt x="1280388" y="3689385"/>
                  </a:lnTo>
                  <a:lnTo>
                    <a:pt x="1242066" y="3656523"/>
                  </a:lnTo>
                  <a:lnTo>
                    <a:pt x="1204097" y="3623037"/>
                  </a:lnTo>
                  <a:lnTo>
                    <a:pt x="1166490" y="3588928"/>
                  </a:lnTo>
                  <a:lnTo>
                    <a:pt x="1129250" y="3554195"/>
                  </a:lnTo>
                  <a:lnTo>
                    <a:pt x="1092384" y="3518838"/>
                  </a:lnTo>
                  <a:lnTo>
                    <a:pt x="1055899" y="3482857"/>
                  </a:lnTo>
                  <a:lnTo>
                    <a:pt x="1019919" y="3446373"/>
                  </a:lnTo>
                  <a:lnTo>
                    <a:pt x="984563" y="3409508"/>
                  </a:lnTo>
                  <a:lnTo>
                    <a:pt x="949830" y="3372268"/>
                  </a:lnTo>
                  <a:lnTo>
                    <a:pt x="915721" y="3334661"/>
                  </a:lnTo>
                  <a:lnTo>
                    <a:pt x="882236" y="3296693"/>
                  </a:lnTo>
                  <a:lnTo>
                    <a:pt x="849375" y="3258371"/>
                  </a:lnTo>
                  <a:lnTo>
                    <a:pt x="817137" y="3219701"/>
                  </a:lnTo>
                  <a:lnTo>
                    <a:pt x="785523" y="3180691"/>
                  </a:lnTo>
                  <a:lnTo>
                    <a:pt x="754532" y="3141346"/>
                  </a:lnTo>
                  <a:lnTo>
                    <a:pt x="724166" y="3101674"/>
                  </a:lnTo>
                  <a:lnTo>
                    <a:pt x="694422" y="3061680"/>
                  </a:lnTo>
                  <a:lnTo>
                    <a:pt x="665303" y="3021373"/>
                  </a:lnTo>
                  <a:lnTo>
                    <a:pt x="636807" y="2980758"/>
                  </a:lnTo>
                  <a:lnTo>
                    <a:pt x="608935" y="2939841"/>
                  </a:lnTo>
                  <a:lnTo>
                    <a:pt x="581687" y="2898631"/>
                  </a:lnTo>
                  <a:lnTo>
                    <a:pt x="555062" y="2857133"/>
                  </a:lnTo>
                  <a:lnTo>
                    <a:pt x="529061" y="2815354"/>
                  </a:lnTo>
                  <a:lnTo>
                    <a:pt x="503684" y="2773301"/>
                  </a:lnTo>
                  <a:lnTo>
                    <a:pt x="478930" y="2730980"/>
                  </a:lnTo>
                  <a:lnTo>
                    <a:pt x="454800" y="2688398"/>
                  </a:lnTo>
                  <a:lnTo>
                    <a:pt x="431294" y="2645561"/>
                  </a:lnTo>
                  <a:lnTo>
                    <a:pt x="408411" y="2602478"/>
                  </a:lnTo>
                  <a:lnTo>
                    <a:pt x="386152" y="2559153"/>
                  </a:lnTo>
                  <a:lnTo>
                    <a:pt x="364517" y="2515593"/>
                  </a:lnTo>
                  <a:lnTo>
                    <a:pt x="343505" y="2471806"/>
                  </a:lnTo>
                  <a:lnTo>
                    <a:pt x="323117" y="2427798"/>
                  </a:lnTo>
                  <a:lnTo>
                    <a:pt x="303353" y="2383576"/>
                  </a:lnTo>
                  <a:lnTo>
                    <a:pt x="284212" y="2339146"/>
                  </a:lnTo>
                  <a:lnTo>
                    <a:pt x="265695" y="2294515"/>
                  </a:lnTo>
                  <a:lnTo>
                    <a:pt x="247802" y="2249689"/>
                  </a:lnTo>
                  <a:lnTo>
                    <a:pt x="230532" y="2204676"/>
                  </a:lnTo>
                  <a:lnTo>
                    <a:pt x="213886" y="2159482"/>
                  </a:lnTo>
                  <a:lnTo>
                    <a:pt x="197864" y="2114113"/>
                  </a:lnTo>
                  <a:lnTo>
                    <a:pt x="182466" y="2068577"/>
                  </a:lnTo>
                  <a:lnTo>
                    <a:pt x="167691" y="2022879"/>
                  </a:lnTo>
                  <a:lnTo>
                    <a:pt x="153539" y="1977027"/>
                  </a:lnTo>
                  <a:lnTo>
                    <a:pt x="140012" y="1931027"/>
                  </a:lnTo>
                  <a:lnTo>
                    <a:pt x="127108" y="1884887"/>
                  </a:lnTo>
                  <a:lnTo>
                    <a:pt x="114828" y="1838611"/>
                  </a:lnTo>
                  <a:lnTo>
                    <a:pt x="103171" y="1792208"/>
                  </a:lnTo>
                  <a:lnTo>
                    <a:pt x="92138" y="1745684"/>
                  </a:lnTo>
                  <a:lnTo>
                    <a:pt x="81729" y="1699045"/>
                  </a:lnTo>
                  <a:lnTo>
                    <a:pt x="71943" y="1652299"/>
                  </a:lnTo>
                  <a:lnTo>
                    <a:pt x="62781" y="1605451"/>
                  </a:lnTo>
                  <a:lnTo>
                    <a:pt x="54243" y="1558509"/>
                  </a:lnTo>
                  <a:lnTo>
                    <a:pt x="46329" y="1511479"/>
                  </a:lnTo>
                  <a:lnTo>
                    <a:pt x="39038" y="1464368"/>
                  </a:lnTo>
                  <a:lnTo>
                    <a:pt x="32370" y="1417182"/>
                  </a:lnTo>
                  <a:lnTo>
                    <a:pt x="26327" y="1369929"/>
                  </a:lnTo>
                  <a:lnTo>
                    <a:pt x="20907" y="1322614"/>
                  </a:lnTo>
                  <a:lnTo>
                    <a:pt x="16111" y="1275245"/>
                  </a:lnTo>
                  <a:lnTo>
                    <a:pt x="11938" y="1227828"/>
                  </a:lnTo>
                  <a:lnTo>
                    <a:pt x="8389" y="1180370"/>
                  </a:lnTo>
                  <a:lnTo>
                    <a:pt x="5464" y="1132877"/>
                  </a:lnTo>
                  <a:lnTo>
                    <a:pt x="3162" y="1085356"/>
                  </a:lnTo>
                  <a:lnTo>
                    <a:pt x="1484" y="1037814"/>
                  </a:lnTo>
                  <a:lnTo>
                    <a:pt x="430" y="990258"/>
                  </a:lnTo>
                  <a:lnTo>
                    <a:pt x="0" y="942693"/>
                  </a:lnTo>
                  <a:lnTo>
                    <a:pt x="193" y="895128"/>
                  </a:lnTo>
                  <a:lnTo>
                    <a:pt x="1009" y="847567"/>
                  </a:lnTo>
                  <a:lnTo>
                    <a:pt x="2450" y="800019"/>
                  </a:lnTo>
                  <a:lnTo>
                    <a:pt x="4514" y="752490"/>
                  </a:lnTo>
                  <a:lnTo>
                    <a:pt x="7201" y="704986"/>
                  </a:lnTo>
                  <a:lnTo>
                    <a:pt x="10513" y="657514"/>
                  </a:lnTo>
                  <a:lnTo>
                    <a:pt x="14448" y="610080"/>
                  </a:lnTo>
                  <a:lnTo>
                    <a:pt x="19006" y="562692"/>
                  </a:lnTo>
                  <a:lnTo>
                    <a:pt x="24189" y="515356"/>
                  </a:lnTo>
                  <a:lnTo>
                    <a:pt x="29995" y="468079"/>
                  </a:lnTo>
                  <a:lnTo>
                    <a:pt x="36424" y="420867"/>
                  </a:lnTo>
                  <a:lnTo>
                    <a:pt x="43478" y="373727"/>
                  </a:lnTo>
                  <a:lnTo>
                    <a:pt x="51155" y="326666"/>
                  </a:lnTo>
                  <a:lnTo>
                    <a:pt x="59455" y="279690"/>
                  </a:lnTo>
                  <a:lnTo>
                    <a:pt x="68380" y="232806"/>
                  </a:lnTo>
                  <a:lnTo>
                    <a:pt x="77928" y="186021"/>
                  </a:lnTo>
                  <a:lnTo>
                    <a:pt x="88099" y="139341"/>
                  </a:lnTo>
                  <a:lnTo>
                    <a:pt x="98894" y="92773"/>
                  </a:lnTo>
                  <a:lnTo>
                    <a:pt x="110313" y="46324"/>
                  </a:lnTo>
                  <a:lnTo>
                    <a:pt x="122356" y="0"/>
                  </a:lnTo>
                  <a:lnTo>
                    <a:pt x="4538775" y="4416428"/>
                  </a:lnTo>
                  <a:lnTo>
                    <a:pt x="4492450" y="4428469"/>
                  </a:lnTo>
                  <a:lnTo>
                    <a:pt x="4445999" y="4439887"/>
                  </a:lnTo>
                  <a:lnTo>
                    <a:pt x="4399430" y="4450681"/>
                  </a:lnTo>
                  <a:lnTo>
                    <a:pt x="4352749" y="4460851"/>
                  </a:lnTo>
                  <a:lnTo>
                    <a:pt x="4305962" y="4470398"/>
                  </a:lnTo>
                  <a:lnTo>
                    <a:pt x="4259077" y="4479321"/>
                  </a:lnTo>
                  <a:lnTo>
                    <a:pt x="4212100" y="4487621"/>
                  </a:lnTo>
                  <a:lnTo>
                    <a:pt x="4165038" y="4495297"/>
                  </a:lnTo>
                  <a:lnTo>
                    <a:pt x="4117897" y="4502349"/>
                  </a:lnTo>
                  <a:lnTo>
                    <a:pt x="4070685" y="4508778"/>
                  </a:lnTo>
                  <a:lnTo>
                    <a:pt x="4023407" y="4514583"/>
                  </a:lnTo>
                  <a:lnTo>
                    <a:pt x="3976070" y="4519764"/>
                  </a:lnTo>
                  <a:lnTo>
                    <a:pt x="3928681" y="4524322"/>
                  </a:lnTo>
                  <a:lnTo>
                    <a:pt x="3881247" y="4528257"/>
                  </a:lnTo>
                  <a:lnTo>
                    <a:pt x="3833775" y="4531567"/>
                  </a:lnTo>
                  <a:lnTo>
                    <a:pt x="3786270" y="4534255"/>
                  </a:lnTo>
                  <a:lnTo>
                    <a:pt x="3738740" y="4536318"/>
                  </a:lnTo>
                  <a:lnTo>
                    <a:pt x="3691192" y="4537758"/>
                  </a:lnTo>
                  <a:lnTo>
                    <a:pt x="3643631" y="4538574"/>
                  </a:lnTo>
                  <a:lnTo>
                    <a:pt x="3596065" y="4538767"/>
                  </a:lnTo>
                  <a:close/>
                </a:path>
              </a:pathLst>
            </a:custGeom>
            <a:solidFill>
              <a:srgbClr val="BCD0FA">
                <a:alpha val="29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5237" y="2369367"/>
              <a:ext cx="6032500" cy="6032500"/>
            </a:xfrm>
            <a:custGeom>
              <a:avLst/>
              <a:gdLst/>
              <a:ahLst/>
              <a:cxnLst/>
              <a:rect l="l" t="t" r="r" b="b"/>
              <a:pathLst>
                <a:path w="6032500" h="6032500">
                  <a:moveTo>
                    <a:pt x="4416410" y="6032154"/>
                  </a:moveTo>
                  <a:lnTo>
                    <a:pt x="0" y="1615734"/>
                  </a:lnTo>
                  <a:lnTo>
                    <a:pt x="12795" y="1569075"/>
                  </a:lnTo>
                  <a:lnTo>
                    <a:pt x="26226" y="1522557"/>
                  </a:lnTo>
                  <a:lnTo>
                    <a:pt x="40293" y="1476187"/>
                  </a:lnTo>
                  <a:lnTo>
                    <a:pt x="54997" y="1429973"/>
                  </a:lnTo>
                  <a:lnTo>
                    <a:pt x="70337" y="1383921"/>
                  </a:lnTo>
                  <a:lnTo>
                    <a:pt x="86314" y="1338037"/>
                  </a:lnTo>
                  <a:lnTo>
                    <a:pt x="102926" y="1292329"/>
                  </a:lnTo>
                  <a:lnTo>
                    <a:pt x="120175" y="1246804"/>
                  </a:lnTo>
                  <a:lnTo>
                    <a:pt x="138060" y="1201468"/>
                  </a:lnTo>
                  <a:lnTo>
                    <a:pt x="156582" y="1156329"/>
                  </a:lnTo>
                  <a:lnTo>
                    <a:pt x="175740" y="1111392"/>
                  </a:lnTo>
                  <a:lnTo>
                    <a:pt x="195534" y="1066666"/>
                  </a:lnTo>
                  <a:lnTo>
                    <a:pt x="215964" y="1022157"/>
                  </a:lnTo>
                  <a:lnTo>
                    <a:pt x="237031" y="977871"/>
                  </a:lnTo>
                  <a:lnTo>
                    <a:pt x="258734" y="933816"/>
                  </a:lnTo>
                  <a:lnTo>
                    <a:pt x="281073" y="889999"/>
                  </a:lnTo>
                  <a:lnTo>
                    <a:pt x="304049" y="846426"/>
                  </a:lnTo>
                  <a:lnTo>
                    <a:pt x="327661" y="803104"/>
                  </a:lnTo>
                  <a:lnTo>
                    <a:pt x="351909" y="760041"/>
                  </a:lnTo>
                  <a:lnTo>
                    <a:pt x="376794" y="717242"/>
                  </a:lnTo>
                  <a:lnTo>
                    <a:pt x="402315" y="674715"/>
                  </a:lnTo>
                  <a:lnTo>
                    <a:pt x="428473" y="632467"/>
                  </a:lnTo>
                  <a:lnTo>
                    <a:pt x="455266" y="590504"/>
                  </a:lnTo>
                  <a:lnTo>
                    <a:pt x="482697" y="548834"/>
                  </a:lnTo>
                  <a:lnTo>
                    <a:pt x="510763" y="507463"/>
                  </a:lnTo>
                  <a:lnTo>
                    <a:pt x="539466" y="466399"/>
                  </a:lnTo>
                  <a:lnTo>
                    <a:pt x="568806" y="425647"/>
                  </a:lnTo>
                  <a:lnTo>
                    <a:pt x="598781" y="385215"/>
                  </a:lnTo>
                  <a:lnTo>
                    <a:pt x="629394" y="345110"/>
                  </a:lnTo>
                  <a:lnTo>
                    <a:pt x="660642" y="305338"/>
                  </a:lnTo>
                  <a:lnTo>
                    <a:pt x="692527" y="265907"/>
                  </a:lnTo>
                  <a:lnTo>
                    <a:pt x="725049" y="226824"/>
                  </a:lnTo>
                  <a:lnTo>
                    <a:pt x="758206" y="188094"/>
                  </a:lnTo>
                  <a:lnTo>
                    <a:pt x="792001" y="149726"/>
                  </a:lnTo>
                  <a:lnTo>
                    <a:pt x="826432" y="111725"/>
                  </a:lnTo>
                  <a:lnTo>
                    <a:pt x="861499" y="74099"/>
                  </a:lnTo>
                  <a:lnTo>
                    <a:pt x="897202" y="36855"/>
                  </a:lnTo>
                  <a:lnTo>
                    <a:pt x="933543" y="0"/>
                  </a:lnTo>
                  <a:lnTo>
                    <a:pt x="6032126" y="5098583"/>
                  </a:lnTo>
                  <a:lnTo>
                    <a:pt x="5995271" y="5134923"/>
                  </a:lnTo>
                  <a:lnTo>
                    <a:pt x="5958028" y="5170627"/>
                  </a:lnTo>
                  <a:lnTo>
                    <a:pt x="5920402" y="5205694"/>
                  </a:lnTo>
                  <a:lnTo>
                    <a:pt x="5882402" y="5240125"/>
                  </a:lnTo>
                  <a:lnTo>
                    <a:pt x="5844034" y="5273919"/>
                  </a:lnTo>
                  <a:lnTo>
                    <a:pt x="5805305" y="5307077"/>
                  </a:lnTo>
                  <a:lnTo>
                    <a:pt x="5766221" y="5339599"/>
                  </a:lnTo>
                  <a:lnTo>
                    <a:pt x="5726790" y="5371484"/>
                  </a:lnTo>
                  <a:lnTo>
                    <a:pt x="5687018" y="5402732"/>
                  </a:lnTo>
                  <a:lnTo>
                    <a:pt x="5646913" y="5433345"/>
                  </a:lnTo>
                  <a:lnTo>
                    <a:pt x="5606481" y="5463321"/>
                  </a:lnTo>
                  <a:lnTo>
                    <a:pt x="5565730" y="5492660"/>
                  </a:lnTo>
                  <a:lnTo>
                    <a:pt x="5524665" y="5521363"/>
                  </a:lnTo>
                  <a:lnTo>
                    <a:pt x="5483294" y="5549430"/>
                  </a:lnTo>
                  <a:lnTo>
                    <a:pt x="5441624" y="5576861"/>
                  </a:lnTo>
                  <a:lnTo>
                    <a:pt x="5399661" y="5603655"/>
                  </a:lnTo>
                  <a:lnTo>
                    <a:pt x="5357413" y="5629813"/>
                  </a:lnTo>
                  <a:lnTo>
                    <a:pt x="5314886" y="5655335"/>
                  </a:lnTo>
                  <a:lnTo>
                    <a:pt x="5272087" y="5680220"/>
                  </a:lnTo>
                  <a:lnTo>
                    <a:pt x="5229023" y="5704469"/>
                  </a:lnTo>
                  <a:lnTo>
                    <a:pt x="5185702" y="5728081"/>
                  </a:lnTo>
                  <a:lnTo>
                    <a:pt x="5142129" y="5751058"/>
                  </a:lnTo>
                  <a:lnTo>
                    <a:pt x="5098312" y="5773398"/>
                  </a:lnTo>
                  <a:lnTo>
                    <a:pt x="5054257" y="5795102"/>
                  </a:lnTo>
                  <a:lnTo>
                    <a:pt x="5009972" y="5816169"/>
                  </a:lnTo>
                  <a:lnTo>
                    <a:pt x="4965463" y="5836601"/>
                  </a:lnTo>
                  <a:lnTo>
                    <a:pt x="4920737" y="5856396"/>
                  </a:lnTo>
                  <a:lnTo>
                    <a:pt x="4875802" y="5875555"/>
                  </a:lnTo>
                  <a:lnTo>
                    <a:pt x="4830663" y="5894078"/>
                  </a:lnTo>
                  <a:lnTo>
                    <a:pt x="4785328" y="5911964"/>
                  </a:lnTo>
                  <a:lnTo>
                    <a:pt x="4739804" y="5929214"/>
                  </a:lnTo>
                  <a:lnTo>
                    <a:pt x="4694097" y="5945829"/>
                  </a:lnTo>
                  <a:lnTo>
                    <a:pt x="4648215" y="5961806"/>
                  </a:lnTo>
                  <a:lnTo>
                    <a:pt x="4602164" y="5977148"/>
                  </a:lnTo>
                  <a:lnTo>
                    <a:pt x="4555951" y="5991854"/>
                  </a:lnTo>
                  <a:lnTo>
                    <a:pt x="4509583" y="6005923"/>
                  </a:lnTo>
                  <a:lnTo>
                    <a:pt x="4463067" y="6019357"/>
                  </a:lnTo>
                  <a:lnTo>
                    <a:pt x="4416410" y="6032154"/>
                  </a:lnTo>
                  <a:close/>
                </a:path>
              </a:pathLst>
            </a:custGeom>
            <a:solidFill>
              <a:srgbClr val="BCD0FA">
                <a:alpha val="199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8780" y="1435805"/>
              <a:ext cx="6032500" cy="6032500"/>
            </a:xfrm>
            <a:custGeom>
              <a:avLst/>
              <a:gdLst/>
              <a:ahLst/>
              <a:cxnLst/>
              <a:rect l="l" t="t" r="r" b="b"/>
              <a:pathLst>
                <a:path w="6032500" h="6032500">
                  <a:moveTo>
                    <a:pt x="5098592" y="6032154"/>
                  </a:moveTo>
                  <a:lnTo>
                    <a:pt x="0" y="933561"/>
                  </a:lnTo>
                  <a:lnTo>
                    <a:pt x="36855" y="897221"/>
                  </a:lnTo>
                  <a:lnTo>
                    <a:pt x="74099" y="861517"/>
                  </a:lnTo>
                  <a:lnTo>
                    <a:pt x="111725" y="826450"/>
                  </a:lnTo>
                  <a:lnTo>
                    <a:pt x="149726" y="792020"/>
                  </a:lnTo>
                  <a:lnTo>
                    <a:pt x="188095" y="758226"/>
                  </a:lnTo>
                  <a:lnTo>
                    <a:pt x="226824" y="725068"/>
                  </a:lnTo>
                  <a:lnTo>
                    <a:pt x="265908" y="692547"/>
                  </a:lnTo>
                  <a:lnTo>
                    <a:pt x="305339" y="660662"/>
                  </a:lnTo>
                  <a:lnTo>
                    <a:pt x="345111" y="629414"/>
                  </a:lnTo>
                  <a:lnTo>
                    <a:pt x="385217" y="598802"/>
                  </a:lnTo>
                  <a:lnTo>
                    <a:pt x="425649" y="568827"/>
                  </a:lnTo>
                  <a:lnTo>
                    <a:pt x="466401" y="539488"/>
                  </a:lnTo>
                  <a:lnTo>
                    <a:pt x="507466" y="510785"/>
                  </a:lnTo>
                  <a:lnTo>
                    <a:pt x="548837" y="482719"/>
                  </a:lnTo>
                  <a:lnTo>
                    <a:pt x="590508" y="455289"/>
                  </a:lnTo>
                  <a:lnTo>
                    <a:pt x="632471" y="428495"/>
                  </a:lnTo>
                  <a:lnTo>
                    <a:pt x="674719" y="402338"/>
                  </a:lnTo>
                  <a:lnTo>
                    <a:pt x="717246" y="376817"/>
                  </a:lnTo>
                  <a:lnTo>
                    <a:pt x="760045" y="351932"/>
                  </a:lnTo>
                  <a:lnTo>
                    <a:pt x="803109" y="327684"/>
                  </a:lnTo>
                  <a:lnTo>
                    <a:pt x="846431" y="304072"/>
                  </a:lnTo>
                  <a:lnTo>
                    <a:pt x="890005" y="281096"/>
                  </a:lnTo>
                  <a:lnTo>
                    <a:pt x="933822" y="258756"/>
                  </a:lnTo>
                  <a:lnTo>
                    <a:pt x="977878" y="237053"/>
                  </a:lnTo>
                  <a:lnTo>
                    <a:pt x="1022163" y="215985"/>
                  </a:lnTo>
                  <a:lnTo>
                    <a:pt x="1066673" y="195554"/>
                  </a:lnTo>
                  <a:lnTo>
                    <a:pt x="1111399" y="175759"/>
                  </a:lnTo>
                  <a:lnTo>
                    <a:pt x="1156336" y="156601"/>
                  </a:lnTo>
                  <a:lnTo>
                    <a:pt x="1201476" y="138078"/>
                  </a:lnTo>
                  <a:lnTo>
                    <a:pt x="1246812" y="120192"/>
                  </a:lnTo>
                  <a:lnTo>
                    <a:pt x="1292337" y="102941"/>
                  </a:lnTo>
                  <a:lnTo>
                    <a:pt x="1338045" y="86327"/>
                  </a:lnTo>
                  <a:lnTo>
                    <a:pt x="1383929" y="70349"/>
                  </a:lnTo>
                  <a:lnTo>
                    <a:pt x="1429982" y="55007"/>
                  </a:lnTo>
                  <a:lnTo>
                    <a:pt x="1476196" y="40301"/>
                  </a:lnTo>
                  <a:lnTo>
                    <a:pt x="1522566" y="26231"/>
                  </a:lnTo>
                  <a:lnTo>
                    <a:pt x="1569084" y="12797"/>
                  </a:lnTo>
                  <a:lnTo>
                    <a:pt x="1615743" y="0"/>
                  </a:lnTo>
                  <a:lnTo>
                    <a:pt x="6032154" y="4416410"/>
                  </a:lnTo>
                  <a:lnTo>
                    <a:pt x="6019357" y="4463070"/>
                  </a:lnTo>
                  <a:lnTo>
                    <a:pt x="6005925" y="4509588"/>
                  </a:lnTo>
                  <a:lnTo>
                    <a:pt x="5991856" y="4555959"/>
                  </a:lnTo>
                  <a:lnTo>
                    <a:pt x="5977151" y="4602174"/>
                  </a:lnTo>
                  <a:lnTo>
                    <a:pt x="5961810" y="4648227"/>
                  </a:lnTo>
                  <a:lnTo>
                    <a:pt x="5945832" y="4694111"/>
                  </a:lnTo>
                  <a:lnTo>
                    <a:pt x="5929219" y="4739820"/>
                  </a:lnTo>
                  <a:lnTo>
                    <a:pt x="5911969" y="4785346"/>
                  </a:lnTo>
                  <a:lnTo>
                    <a:pt x="5894083" y="4830682"/>
                  </a:lnTo>
                  <a:lnTo>
                    <a:pt x="5875560" y="4875822"/>
                  </a:lnTo>
                  <a:lnTo>
                    <a:pt x="5856402" y="4920759"/>
                  </a:lnTo>
                  <a:lnTo>
                    <a:pt x="5836607" y="4965486"/>
                  </a:lnTo>
                  <a:lnTo>
                    <a:pt x="5816176" y="5009996"/>
                  </a:lnTo>
                  <a:lnTo>
                    <a:pt x="5795109" y="5054282"/>
                  </a:lnTo>
                  <a:lnTo>
                    <a:pt x="5773405" y="5098337"/>
                  </a:lnTo>
                  <a:lnTo>
                    <a:pt x="5751065" y="5142155"/>
                  </a:lnTo>
                  <a:lnTo>
                    <a:pt x="5728089" y="5185729"/>
                  </a:lnTo>
                  <a:lnTo>
                    <a:pt x="5704477" y="5229051"/>
                  </a:lnTo>
                  <a:lnTo>
                    <a:pt x="5680228" y="5272115"/>
                  </a:lnTo>
                  <a:lnTo>
                    <a:pt x="5655343" y="5314914"/>
                  </a:lnTo>
                  <a:lnTo>
                    <a:pt x="5629821" y="5357441"/>
                  </a:lnTo>
                  <a:lnTo>
                    <a:pt x="5603664" y="5399689"/>
                  </a:lnTo>
                  <a:lnTo>
                    <a:pt x="5576870" y="5441652"/>
                  </a:lnTo>
                  <a:lnTo>
                    <a:pt x="5549439" y="5483322"/>
                  </a:lnTo>
                  <a:lnTo>
                    <a:pt x="5521372" y="5524693"/>
                  </a:lnTo>
                  <a:lnTo>
                    <a:pt x="5492669" y="5565758"/>
                  </a:lnTo>
                  <a:lnTo>
                    <a:pt x="5463330" y="5606510"/>
                  </a:lnTo>
                  <a:lnTo>
                    <a:pt x="5433354" y="5646942"/>
                  </a:lnTo>
                  <a:lnTo>
                    <a:pt x="5402742" y="5687047"/>
                  </a:lnTo>
                  <a:lnTo>
                    <a:pt x="5371493" y="5726818"/>
                  </a:lnTo>
                  <a:lnTo>
                    <a:pt x="5339608" y="5766249"/>
                  </a:lnTo>
                  <a:lnTo>
                    <a:pt x="5307086" y="5805332"/>
                  </a:lnTo>
                  <a:lnTo>
                    <a:pt x="5273928" y="5844062"/>
                  </a:lnTo>
                  <a:lnTo>
                    <a:pt x="5240134" y="5882430"/>
                  </a:lnTo>
                  <a:lnTo>
                    <a:pt x="5205703" y="5920430"/>
                  </a:lnTo>
                  <a:lnTo>
                    <a:pt x="5170636" y="5958055"/>
                  </a:lnTo>
                  <a:lnTo>
                    <a:pt x="5134932" y="5995299"/>
                  </a:lnTo>
                  <a:lnTo>
                    <a:pt x="5098592" y="6032154"/>
                  </a:lnTo>
                  <a:close/>
                </a:path>
              </a:pathLst>
            </a:custGeom>
            <a:solidFill>
              <a:srgbClr val="0072FF">
                <a:alpha val="199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4524" y="1313466"/>
              <a:ext cx="4538980" cy="4538980"/>
            </a:xfrm>
            <a:custGeom>
              <a:avLst/>
              <a:gdLst/>
              <a:ahLst/>
              <a:cxnLst/>
              <a:rect l="l" t="t" r="r" b="b"/>
              <a:pathLst>
                <a:path w="4538980" h="4538980">
                  <a:moveTo>
                    <a:pt x="4416410" y="4538739"/>
                  </a:moveTo>
                  <a:lnTo>
                    <a:pt x="0" y="122338"/>
                  </a:lnTo>
                  <a:lnTo>
                    <a:pt x="46324" y="110297"/>
                  </a:lnTo>
                  <a:lnTo>
                    <a:pt x="92774" y="98880"/>
                  </a:lnTo>
                  <a:lnTo>
                    <a:pt x="139342" y="88086"/>
                  </a:lnTo>
                  <a:lnTo>
                    <a:pt x="186022" y="77915"/>
                  </a:lnTo>
                  <a:lnTo>
                    <a:pt x="232808" y="68369"/>
                  </a:lnTo>
                  <a:lnTo>
                    <a:pt x="279692" y="59445"/>
                  </a:lnTo>
                  <a:lnTo>
                    <a:pt x="326668" y="51146"/>
                  </a:lnTo>
                  <a:lnTo>
                    <a:pt x="373729" y="43470"/>
                  </a:lnTo>
                  <a:lnTo>
                    <a:pt x="420869" y="36417"/>
                  </a:lnTo>
                  <a:lnTo>
                    <a:pt x="468081" y="29989"/>
                  </a:lnTo>
                  <a:lnTo>
                    <a:pt x="515358" y="24183"/>
                  </a:lnTo>
                  <a:lnTo>
                    <a:pt x="562694" y="19002"/>
                  </a:lnTo>
                  <a:lnTo>
                    <a:pt x="610082" y="14444"/>
                  </a:lnTo>
                  <a:lnTo>
                    <a:pt x="657515" y="10510"/>
                  </a:lnTo>
                  <a:lnTo>
                    <a:pt x="704987" y="7199"/>
                  </a:lnTo>
                  <a:lnTo>
                    <a:pt x="752491" y="4512"/>
                  </a:lnTo>
                  <a:lnTo>
                    <a:pt x="800021" y="2448"/>
                  </a:lnTo>
                  <a:lnTo>
                    <a:pt x="847569" y="1008"/>
                  </a:lnTo>
                  <a:lnTo>
                    <a:pt x="895129" y="192"/>
                  </a:lnTo>
                  <a:lnTo>
                    <a:pt x="942694" y="0"/>
                  </a:lnTo>
                  <a:lnTo>
                    <a:pt x="990259" y="430"/>
                  </a:lnTo>
                  <a:lnTo>
                    <a:pt x="1037815" y="1485"/>
                  </a:lnTo>
                  <a:lnTo>
                    <a:pt x="1085357" y="3163"/>
                  </a:lnTo>
                  <a:lnTo>
                    <a:pt x="1132877" y="5465"/>
                  </a:lnTo>
                  <a:lnTo>
                    <a:pt x="1180370" y="8391"/>
                  </a:lnTo>
                  <a:lnTo>
                    <a:pt x="1227828" y="11940"/>
                  </a:lnTo>
                  <a:lnTo>
                    <a:pt x="1275245" y="16113"/>
                  </a:lnTo>
                  <a:lnTo>
                    <a:pt x="1322614" y="20909"/>
                  </a:lnTo>
                  <a:lnTo>
                    <a:pt x="1369928" y="26329"/>
                  </a:lnTo>
                  <a:lnTo>
                    <a:pt x="1417181" y="32373"/>
                  </a:lnTo>
                  <a:lnTo>
                    <a:pt x="1464366" y="39040"/>
                  </a:lnTo>
                  <a:lnTo>
                    <a:pt x="1511477" y="46331"/>
                  </a:lnTo>
                  <a:lnTo>
                    <a:pt x="1558507" y="54246"/>
                  </a:lnTo>
                  <a:lnTo>
                    <a:pt x="1605449" y="62784"/>
                  </a:lnTo>
                  <a:lnTo>
                    <a:pt x="1652296" y="71946"/>
                  </a:lnTo>
                  <a:lnTo>
                    <a:pt x="1699042" y="81731"/>
                  </a:lnTo>
                  <a:lnTo>
                    <a:pt x="1745680" y="92140"/>
                  </a:lnTo>
                  <a:lnTo>
                    <a:pt x="1792204" y="103173"/>
                  </a:lnTo>
                  <a:lnTo>
                    <a:pt x="1838607" y="114830"/>
                  </a:lnTo>
                  <a:lnTo>
                    <a:pt x="1884882" y="127110"/>
                  </a:lnTo>
                  <a:lnTo>
                    <a:pt x="1931022" y="140014"/>
                  </a:lnTo>
                  <a:lnTo>
                    <a:pt x="1977022" y="153541"/>
                  </a:lnTo>
                  <a:lnTo>
                    <a:pt x="2022873" y="167692"/>
                  </a:lnTo>
                  <a:lnTo>
                    <a:pt x="2068570" y="182467"/>
                  </a:lnTo>
                  <a:lnTo>
                    <a:pt x="2114107" y="197866"/>
                  </a:lnTo>
                  <a:lnTo>
                    <a:pt x="2159475" y="213888"/>
                  </a:lnTo>
                  <a:lnTo>
                    <a:pt x="2204669" y="230533"/>
                  </a:lnTo>
                  <a:lnTo>
                    <a:pt x="2249682" y="247803"/>
                  </a:lnTo>
                  <a:lnTo>
                    <a:pt x="2294507" y="265696"/>
                  </a:lnTo>
                  <a:lnTo>
                    <a:pt x="2339138" y="284213"/>
                  </a:lnTo>
                  <a:lnTo>
                    <a:pt x="2383568" y="303353"/>
                  </a:lnTo>
                  <a:lnTo>
                    <a:pt x="2427790" y="323117"/>
                  </a:lnTo>
                  <a:lnTo>
                    <a:pt x="2471797" y="343505"/>
                  </a:lnTo>
                  <a:lnTo>
                    <a:pt x="2515584" y="364517"/>
                  </a:lnTo>
                  <a:lnTo>
                    <a:pt x="2559143" y="386152"/>
                  </a:lnTo>
                  <a:lnTo>
                    <a:pt x="2602468" y="408411"/>
                  </a:lnTo>
                  <a:lnTo>
                    <a:pt x="2645552" y="431293"/>
                  </a:lnTo>
                  <a:lnTo>
                    <a:pt x="2688388" y="454799"/>
                  </a:lnTo>
                  <a:lnTo>
                    <a:pt x="2730969" y="478929"/>
                  </a:lnTo>
                  <a:lnTo>
                    <a:pt x="2773290" y="503683"/>
                  </a:lnTo>
                  <a:lnTo>
                    <a:pt x="2815343" y="529060"/>
                  </a:lnTo>
                  <a:lnTo>
                    <a:pt x="2857122" y="555061"/>
                  </a:lnTo>
                  <a:lnTo>
                    <a:pt x="2898620" y="581686"/>
                  </a:lnTo>
                  <a:lnTo>
                    <a:pt x="2939831" y="608934"/>
                  </a:lnTo>
                  <a:lnTo>
                    <a:pt x="2980747" y="636806"/>
                  </a:lnTo>
                  <a:lnTo>
                    <a:pt x="3021362" y="665302"/>
                  </a:lnTo>
                  <a:lnTo>
                    <a:pt x="3061669" y="694421"/>
                  </a:lnTo>
                  <a:lnTo>
                    <a:pt x="3101663" y="724165"/>
                  </a:lnTo>
                  <a:lnTo>
                    <a:pt x="3141335" y="754531"/>
                  </a:lnTo>
                  <a:lnTo>
                    <a:pt x="3180680" y="785522"/>
                  </a:lnTo>
                  <a:lnTo>
                    <a:pt x="3219691" y="817136"/>
                  </a:lnTo>
                  <a:lnTo>
                    <a:pt x="3258361" y="849374"/>
                  </a:lnTo>
                  <a:lnTo>
                    <a:pt x="3296683" y="882236"/>
                  </a:lnTo>
                  <a:lnTo>
                    <a:pt x="3334651" y="915721"/>
                  </a:lnTo>
                  <a:lnTo>
                    <a:pt x="3372258" y="949830"/>
                  </a:lnTo>
                  <a:lnTo>
                    <a:pt x="3409498" y="984563"/>
                  </a:lnTo>
                  <a:lnTo>
                    <a:pt x="3446364" y="1019920"/>
                  </a:lnTo>
                  <a:lnTo>
                    <a:pt x="3482848" y="1055900"/>
                  </a:lnTo>
                  <a:lnTo>
                    <a:pt x="3518828" y="1092385"/>
                  </a:lnTo>
                  <a:lnTo>
                    <a:pt x="3554184" y="1129250"/>
                  </a:lnTo>
                  <a:lnTo>
                    <a:pt x="3588917" y="1166490"/>
                  </a:lnTo>
                  <a:lnTo>
                    <a:pt x="3623026" y="1204097"/>
                  </a:lnTo>
                  <a:lnTo>
                    <a:pt x="3656511" y="1242065"/>
                  </a:lnTo>
                  <a:lnTo>
                    <a:pt x="3689372" y="1280387"/>
                  </a:lnTo>
                  <a:lnTo>
                    <a:pt x="3721610" y="1319057"/>
                  </a:lnTo>
                  <a:lnTo>
                    <a:pt x="3753224" y="1358068"/>
                  </a:lnTo>
                  <a:lnTo>
                    <a:pt x="3784215" y="1397412"/>
                  </a:lnTo>
                  <a:lnTo>
                    <a:pt x="3814581" y="1437085"/>
                  </a:lnTo>
                  <a:lnTo>
                    <a:pt x="3844324" y="1477078"/>
                  </a:lnTo>
                  <a:lnTo>
                    <a:pt x="3873444" y="1517386"/>
                  </a:lnTo>
                  <a:lnTo>
                    <a:pt x="3901939" y="1558001"/>
                  </a:lnTo>
                  <a:lnTo>
                    <a:pt x="3929811" y="1598917"/>
                  </a:lnTo>
                  <a:lnTo>
                    <a:pt x="3957060" y="1640127"/>
                  </a:lnTo>
                  <a:lnTo>
                    <a:pt x="3983684" y="1681625"/>
                  </a:lnTo>
                  <a:lnTo>
                    <a:pt x="4009685" y="1723403"/>
                  </a:lnTo>
                  <a:lnTo>
                    <a:pt x="4035063" y="1765457"/>
                  </a:lnTo>
                  <a:lnTo>
                    <a:pt x="4059816" y="1807777"/>
                  </a:lnTo>
                  <a:lnTo>
                    <a:pt x="4083946" y="1850359"/>
                  </a:lnTo>
                  <a:lnTo>
                    <a:pt x="4107453" y="1893195"/>
                  </a:lnTo>
                  <a:lnTo>
                    <a:pt x="4130335" y="1936278"/>
                  </a:lnTo>
                  <a:lnTo>
                    <a:pt x="4152594" y="1979603"/>
                  </a:lnTo>
                  <a:lnTo>
                    <a:pt x="4174229" y="2023162"/>
                  </a:lnTo>
                  <a:lnTo>
                    <a:pt x="4195241" y="2066948"/>
                  </a:lnTo>
                  <a:lnTo>
                    <a:pt x="4215629" y="2110956"/>
                  </a:lnTo>
                  <a:lnTo>
                    <a:pt x="4235393" y="2155178"/>
                  </a:lnTo>
                  <a:lnTo>
                    <a:pt x="4254534" y="2199607"/>
                  </a:lnTo>
                  <a:lnTo>
                    <a:pt x="4273051" y="2244238"/>
                  </a:lnTo>
                  <a:lnTo>
                    <a:pt x="4290944" y="2289063"/>
                  </a:lnTo>
                  <a:lnTo>
                    <a:pt x="4308213" y="2334076"/>
                  </a:lnTo>
                  <a:lnTo>
                    <a:pt x="4324859" y="2379270"/>
                  </a:lnTo>
                  <a:lnTo>
                    <a:pt x="4340882" y="2424638"/>
                  </a:lnTo>
                  <a:lnTo>
                    <a:pt x="4356280" y="2470174"/>
                  </a:lnTo>
                  <a:lnTo>
                    <a:pt x="4371055" y="2515871"/>
                  </a:lnTo>
                  <a:lnTo>
                    <a:pt x="4385207" y="2561722"/>
                  </a:lnTo>
                  <a:lnTo>
                    <a:pt x="4398734" y="2607721"/>
                  </a:lnTo>
                  <a:lnTo>
                    <a:pt x="4411638" y="2653862"/>
                  </a:lnTo>
                  <a:lnTo>
                    <a:pt x="4423919" y="2700137"/>
                  </a:lnTo>
                  <a:lnTo>
                    <a:pt x="4435575" y="2746539"/>
                  </a:lnTo>
                  <a:lnTo>
                    <a:pt x="4446608" y="2793063"/>
                  </a:lnTo>
                  <a:lnTo>
                    <a:pt x="4457018" y="2839701"/>
                  </a:lnTo>
                  <a:lnTo>
                    <a:pt x="4466803" y="2886447"/>
                  </a:lnTo>
                  <a:lnTo>
                    <a:pt x="4475965" y="2933294"/>
                  </a:lnTo>
                  <a:lnTo>
                    <a:pt x="4484504" y="2980236"/>
                  </a:lnTo>
                  <a:lnTo>
                    <a:pt x="4492419" y="3027265"/>
                  </a:lnTo>
                  <a:lnTo>
                    <a:pt x="4499710" y="3074376"/>
                  </a:lnTo>
                  <a:lnTo>
                    <a:pt x="4506377" y="3121561"/>
                  </a:lnTo>
                  <a:lnTo>
                    <a:pt x="4512421" y="3168814"/>
                  </a:lnTo>
                  <a:lnTo>
                    <a:pt x="4517841" y="3216128"/>
                  </a:lnTo>
                  <a:lnTo>
                    <a:pt x="4522638" y="3263497"/>
                  </a:lnTo>
                  <a:lnTo>
                    <a:pt x="4526811" y="3310913"/>
                  </a:lnTo>
                  <a:lnTo>
                    <a:pt x="4530360" y="3358371"/>
                  </a:lnTo>
                  <a:lnTo>
                    <a:pt x="4533285" y="3405864"/>
                  </a:lnTo>
                  <a:lnTo>
                    <a:pt x="4535587" y="3453384"/>
                  </a:lnTo>
                  <a:lnTo>
                    <a:pt x="4537266" y="3500926"/>
                  </a:lnTo>
                  <a:lnTo>
                    <a:pt x="4538320" y="3548482"/>
                  </a:lnTo>
                  <a:lnTo>
                    <a:pt x="4538751" y="3596046"/>
                  </a:lnTo>
                  <a:lnTo>
                    <a:pt x="4538559" y="3643611"/>
                  </a:lnTo>
                  <a:lnTo>
                    <a:pt x="4537743" y="3691171"/>
                  </a:lnTo>
                  <a:lnTo>
                    <a:pt x="4536303" y="3738719"/>
                  </a:lnTo>
                  <a:lnTo>
                    <a:pt x="4534239" y="3786248"/>
                  </a:lnTo>
                  <a:lnTo>
                    <a:pt x="4531552" y="3833752"/>
                  </a:lnTo>
                  <a:lnTo>
                    <a:pt x="4528241" y="3881224"/>
                  </a:lnTo>
                  <a:lnTo>
                    <a:pt x="4524307" y="3928657"/>
                  </a:lnTo>
                  <a:lnTo>
                    <a:pt x="4519749" y="3976045"/>
                  </a:lnTo>
                  <a:lnTo>
                    <a:pt x="4514567" y="4023381"/>
                  </a:lnTo>
                  <a:lnTo>
                    <a:pt x="4508762" y="4070658"/>
                  </a:lnTo>
                  <a:lnTo>
                    <a:pt x="4502333" y="4117870"/>
                  </a:lnTo>
                  <a:lnTo>
                    <a:pt x="4495281" y="4165010"/>
                  </a:lnTo>
                  <a:lnTo>
                    <a:pt x="4487604" y="4212071"/>
                  </a:lnTo>
                  <a:lnTo>
                    <a:pt x="4479305" y="4259047"/>
                  </a:lnTo>
                  <a:lnTo>
                    <a:pt x="4470381" y="4305931"/>
                  </a:lnTo>
                  <a:lnTo>
                    <a:pt x="4460834" y="4352717"/>
                  </a:lnTo>
                  <a:lnTo>
                    <a:pt x="4450663" y="4399397"/>
                  </a:lnTo>
                  <a:lnTo>
                    <a:pt x="4439869" y="4445965"/>
                  </a:lnTo>
                  <a:lnTo>
                    <a:pt x="4428451" y="4492415"/>
                  </a:lnTo>
                  <a:lnTo>
                    <a:pt x="4416410" y="4538739"/>
                  </a:lnTo>
                  <a:close/>
                </a:path>
              </a:pathLst>
            </a:custGeom>
            <a:solidFill>
              <a:srgbClr val="0072FF">
                <a:alpha val="29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8798" y="1435796"/>
              <a:ext cx="6032500" cy="6032500"/>
            </a:xfrm>
            <a:custGeom>
              <a:avLst/>
              <a:gdLst/>
              <a:ahLst/>
              <a:cxnLst/>
              <a:rect l="l" t="t" r="r" b="b"/>
              <a:pathLst>
                <a:path w="6032500" h="6032500">
                  <a:moveTo>
                    <a:pt x="5098592" y="6032144"/>
                  </a:moveTo>
                  <a:lnTo>
                    <a:pt x="0" y="933552"/>
                  </a:lnTo>
                  <a:lnTo>
                    <a:pt x="36854" y="897213"/>
                  </a:lnTo>
                  <a:lnTo>
                    <a:pt x="74098" y="861511"/>
                  </a:lnTo>
                  <a:lnTo>
                    <a:pt x="111723" y="826445"/>
                  </a:lnTo>
                  <a:lnTo>
                    <a:pt x="149723" y="792015"/>
                  </a:lnTo>
                  <a:lnTo>
                    <a:pt x="188091" y="758222"/>
                  </a:lnTo>
                  <a:lnTo>
                    <a:pt x="226820" y="725065"/>
                  </a:lnTo>
                  <a:lnTo>
                    <a:pt x="265903" y="692545"/>
                  </a:lnTo>
                  <a:lnTo>
                    <a:pt x="305334" y="660660"/>
                  </a:lnTo>
                  <a:lnTo>
                    <a:pt x="345105" y="629413"/>
                  </a:lnTo>
                  <a:lnTo>
                    <a:pt x="385210" y="598801"/>
                  </a:lnTo>
                  <a:lnTo>
                    <a:pt x="425641" y="568826"/>
                  </a:lnTo>
                  <a:lnTo>
                    <a:pt x="466392" y="539487"/>
                  </a:lnTo>
                  <a:lnTo>
                    <a:pt x="507457" y="510784"/>
                  </a:lnTo>
                  <a:lnTo>
                    <a:pt x="548827" y="482718"/>
                  </a:lnTo>
                  <a:lnTo>
                    <a:pt x="590497" y="455288"/>
                  </a:lnTo>
                  <a:lnTo>
                    <a:pt x="632460" y="428495"/>
                  </a:lnTo>
                  <a:lnTo>
                    <a:pt x="674707" y="402337"/>
                  </a:lnTo>
                  <a:lnTo>
                    <a:pt x="717234" y="376816"/>
                  </a:lnTo>
                  <a:lnTo>
                    <a:pt x="760033" y="351931"/>
                  </a:lnTo>
                  <a:lnTo>
                    <a:pt x="803096" y="327683"/>
                  </a:lnTo>
                  <a:lnTo>
                    <a:pt x="846418" y="304070"/>
                  </a:lnTo>
                  <a:lnTo>
                    <a:pt x="889990" y="281094"/>
                  </a:lnTo>
                  <a:lnTo>
                    <a:pt x="933808" y="258754"/>
                  </a:lnTo>
                  <a:lnTo>
                    <a:pt x="977862" y="237050"/>
                  </a:lnTo>
                  <a:lnTo>
                    <a:pt x="1022148" y="215983"/>
                  </a:lnTo>
                  <a:lnTo>
                    <a:pt x="1066657" y="195552"/>
                  </a:lnTo>
                  <a:lnTo>
                    <a:pt x="1111383" y="175757"/>
                  </a:lnTo>
                  <a:lnTo>
                    <a:pt x="1156319" y="156598"/>
                  </a:lnTo>
                  <a:lnTo>
                    <a:pt x="1201459" y="138075"/>
                  </a:lnTo>
                  <a:lnTo>
                    <a:pt x="1246795" y="120189"/>
                  </a:lnTo>
                  <a:lnTo>
                    <a:pt x="1292320" y="102939"/>
                  </a:lnTo>
                  <a:lnTo>
                    <a:pt x="1338028" y="86325"/>
                  </a:lnTo>
                  <a:lnTo>
                    <a:pt x="1383911" y="70347"/>
                  </a:lnTo>
                  <a:lnTo>
                    <a:pt x="1429964" y="55005"/>
                  </a:lnTo>
                  <a:lnTo>
                    <a:pt x="1476178" y="40299"/>
                  </a:lnTo>
                  <a:lnTo>
                    <a:pt x="1522548" y="26230"/>
                  </a:lnTo>
                  <a:lnTo>
                    <a:pt x="1569066" y="12797"/>
                  </a:lnTo>
                  <a:lnTo>
                    <a:pt x="1615725" y="0"/>
                  </a:lnTo>
                  <a:lnTo>
                    <a:pt x="6032135" y="4416419"/>
                  </a:lnTo>
                  <a:lnTo>
                    <a:pt x="6019338" y="4463079"/>
                  </a:lnTo>
                  <a:lnTo>
                    <a:pt x="6005905" y="4509597"/>
                  </a:lnTo>
                  <a:lnTo>
                    <a:pt x="5991836" y="4555967"/>
                  </a:lnTo>
                  <a:lnTo>
                    <a:pt x="5977131" y="4602182"/>
                  </a:lnTo>
                  <a:lnTo>
                    <a:pt x="5961790" y="4648235"/>
                  </a:lnTo>
                  <a:lnTo>
                    <a:pt x="5945812" y="4694119"/>
                  </a:lnTo>
                  <a:lnTo>
                    <a:pt x="5929199" y="4739827"/>
                  </a:lnTo>
                  <a:lnTo>
                    <a:pt x="5911950" y="4785352"/>
                  </a:lnTo>
                  <a:lnTo>
                    <a:pt x="5894064" y="4830688"/>
                  </a:lnTo>
                  <a:lnTo>
                    <a:pt x="5875542" y="4875827"/>
                  </a:lnTo>
                  <a:lnTo>
                    <a:pt x="5856385" y="4920763"/>
                  </a:lnTo>
                  <a:lnTo>
                    <a:pt x="5836591" y="4965489"/>
                  </a:lnTo>
                  <a:lnTo>
                    <a:pt x="5816160" y="5009998"/>
                  </a:lnTo>
                  <a:lnTo>
                    <a:pt x="5795094" y="5054283"/>
                  </a:lnTo>
                  <a:lnTo>
                    <a:pt x="5773392" y="5098338"/>
                  </a:lnTo>
                  <a:lnTo>
                    <a:pt x="5751053" y="5142154"/>
                  </a:lnTo>
                  <a:lnTo>
                    <a:pt x="5728078" y="5185727"/>
                  </a:lnTo>
                  <a:lnTo>
                    <a:pt x="5704466" y="5229048"/>
                  </a:lnTo>
                  <a:lnTo>
                    <a:pt x="5680219" y="5272111"/>
                  </a:lnTo>
                  <a:lnTo>
                    <a:pt x="5655335" y="5314909"/>
                  </a:lnTo>
                  <a:lnTo>
                    <a:pt x="5629814" y="5357436"/>
                  </a:lnTo>
                  <a:lnTo>
                    <a:pt x="5603658" y="5399683"/>
                  </a:lnTo>
                  <a:lnTo>
                    <a:pt x="5576865" y="5441645"/>
                  </a:lnTo>
                  <a:lnTo>
                    <a:pt x="5549435" y="5483315"/>
                  </a:lnTo>
                  <a:lnTo>
                    <a:pt x="5521369" y="5524685"/>
                  </a:lnTo>
                  <a:lnTo>
                    <a:pt x="5492667" y="5565749"/>
                  </a:lnTo>
                  <a:lnTo>
                    <a:pt x="5463328" y="5606500"/>
                  </a:lnTo>
                  <a:lnTo>
                    <a:pt x="5433353" y="5646932"/>
                  </a:lnTo>
                  <a:lnTo>
                    <a:pt x="5402742" y="5687036"/>
                  </a:lnTo>
                  <a:lnTo>
                    <a:pt x="5371493" y="5726807"/>
                  </a:lnTo>
                  <a:lnTo>
                    <a:pt x="5339609" y="5766238"/>
                  </a:lnTo>
                  <a:lnTo>
                    <a:pt x="5307088" y="5805321"/>
                  </a:lnTo>
                  <a:lnTo>
                    <a:pt x="5273930" y="5844051"/>
                  </a:lnTo>
                  <a:lnTo>
                    <a:pt x="5240136" y="5882419"/>
                  </a:lnTo>
                  <a:lnTo>
                    <a:pt x="5205705" y="5920419"/>
                  </a:lnTo>
                  <a:lnTo>
                    <a:pt x="5170637" y="5958045"/>
                  </a:lnTo>
                  <a:lnTo>
                    <a:pt x="5134933" y="5995289"/>
                  </a:lnTo>
                  <a:lnTo>
                    <a:pt x="5098592" y="6032144"/>
                  </a:lnTo>
                  <a:close/>
                </a:path>
              </a:pathLst>
            </a:custGeom>
            <a:solidFill>
              <a:srgbClr val="BCD0FA">
                <a:alpha val="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5246" y="2369348"/>
              <a:ext cx="6032500" cy="6032500"/>
            </a:xfrm>
            <a:custGeom>
              <a:avLst/>
              <a:gdLst/>
              <a:ahLst/>
              <a:cxnLst/>
              <a:rect l="l" t="t" r="r" b="b"/>
              <a:pathLst>
                <a:path w="6032500" h="6032500">
                  <a:moveTo>
                    <a:pt x="4416391" y="6032154"/>
                  </a:moveTo>
                  <a:lnTo>
                    <a:pt x="0" y="1615753"/>
                  </a:lnTo>
                  <a:lnTo>
                    <a:pt x="12796" y="1569092"/>
                  </a:lnTo>
                  <a:lnTo>
                    <a:pt x="26229" y="1522573"/>
                  </a:lnTo>
                  <a:lnTo>
                    <a:pt x="40297" y="1476202"/>
                  </a:lnTo>
                  <a:lnTo>
                    <a:pt x="55002" y="1429986"/>
                  </a:lnTo>
                  <a:lnTo>
                    <a:pt x="70343" y="1383933"/>
                  </a:lnTo>
                  <a:lnTo>
                    <a:pt x="86320" y="1338048"/>
                  </a:lnTo>
                  <a:lnTo>
                    <a:pt x="102934" y="1292340"/>
                  </a:lnTo>
                  <a:lnTo>
                    <a:pt x="120183" y="1246814"/>
                  </a:lnTo>
                  <a:lnTo>
                    <a:pt x="138069" y="1201477"/>
                  </a:lnTo>
                  <a:lnTo>
                    <a:pt x="156591" y="1156337"/>
                  </a:lnTo>
                  <a:lnTo>
                    <a:pt x="175750" y="1111401"/>
                  </a:lnTo>
                  <a:lnTo>
                    <a:pt x="195544" y="1066674"/>
                  </a:lnTo>
                  <a:lnTo>
                    <a:pt x="215975" y="1022164"/>
                  </a:lnTo>
                  <a:lnTo>
                    <a:pt x="237042" y="977878"/>
                  </a:lnTo>
                  <a:lnTo>
                    <a:pt x="258745" y="933823"/>
                  </a:lnTo>
                  <a:lnTo>
                    <a:pt x="281084" y="890005"/>
                  </a:lnTo>
                  <a:lnTo>
                    <a:pt x="304060" y="846432"/>
                  </a:lnTo>
                  <a:lnTo>
                    <a:pt x="327672" y="803110"/>
                  </a:lnTo>
                  <a:lnTo>
                    <a:pt x="351921" y="760046"/>
                  </a:lnTo>
                  <a:lnTo>
                    <a:pt x="376806" y="717248"/>
                  </a:lnTo>
                  <a:lnTo>
                    <a:pt x="402327" y="674721"/>
                  </a:lnTo>
                  <a:lnTo>
                    <a:pt x="428484" y="632472"/>
                  </a:lnTo>
                  <a:lnTo>
                    <a:pt x="455278" y="590510"/>
                  </a:lnTo>
                  <a:lnTo>
                    <a:pt x="482708" y="548839"/>
                  </a:lnTo>
                  <a:lnTo>
                    <a:pt x="510774" y="507468"/>
                  </a:lnTo>
                  <a:lnTo>
                    <a:pt x="539477" y="466403"/>
                  </a:lnTo>
                  <a:lnTo>
                    <a:pt x="568816" y="425651"/>
                  </a:lnTo>
                  <a:lnTo>
                    <a:pt x="598792" y="385219"/>
                  </a:lnTo>
                  <a:lnTo>
                    <a:pt x="629404" y="345114"/>
                  </a:lnTo>
                  <a:lnTo>
                    <a:pt x="660652" y="305342"/>
                  </a:lnTo>
                  <a:lnTo>
                    <a:pt x="692537" y="265911"/>
                  </a:lnTo>
                  <a:lnTo>
                    <a:pt x="725058" y="226827"/>
                  </a:lnTo>
                  <a:lnTo>
                    <a:pt x="758216" y="188097"/>
                  </a:lnTo>
                  <a:lnTo>
                    <a:pt x="792010" y="149728"/>
                  </a:lnTo>
                  <a:lnTo>
                    <a:pt x="826441" y="111727"/>
                  </a:lnTo>
                  <a:lnTo>
                    <a:pt x="861508" y="74101"/>
                  </a:lnTo>
                  <a:lnTo>
                    <a:pt x="897212" y="36856"/>
                  </a:lnTo>
                  <a:lnTo>
                    <a:pt x="933552" y="0"/>
                  </a:lnTo>
                  <a:lnTo>
                    <a:pt x="6032145" y="5098583"/>
                  </a:lnTo>
                  <a:lnTo>
                    <a:pt x="5995288" y="5134924"/>
                  </a:lnTo>
                  <a:lnTo>
                    <a:pt x="5958043" y="5170629"/>
                  </a:lnTo>
                  <a:lnTo>
                    <a:pt x="5920417" y="5205698"/>
                  </a:lnTo>
                  <a:lnTo>
                    <a:pt x="5882416" y="5240129"/>
                  </a:lnTo>
                  <a:lnTo>
                    <a:pt x="5844047" y="5273925"/>
                  </a:lnTo>
                  <a:lnTo>
                    <a:pt x="5805317" y="5307083"/>
                  </a:lnTo>
                  <a:lnTo>
                    <a:pt x="5766232" y="5339605"/>
                  </a:lnTo>
                  <a:lnTo>
                    <a:pt x="5726801" y="5371491"/>
                  </a:lnTo>
                  <a:lnTo>
                    <a:pt x="5687029" y="5402740"/>
                  </a:lnTo>
                  <a:lnTo>
                    <a:pt x="5646923" y="5433353"/>
                  </a:lnTo>
                  <a:lnTo>
                    <a:pt x="5606491" y="5463329"/>
                  </a:lnTo>
                  <a:lnTo>
                    <a:pt x="5565739" y="5492668"/>
                  </a:lnTo>
                  <a:lnTo>
                    <a:pt x="5524673" y="5521372"/>
                  </a:lnTo>
                  <a:lnTo>
                    <a:pt x="5483302" y="5549438"/>
                  </a:lnTo>
                  <a:lnTo>
                    <a:pt x="5441632" y="5576869"/>
                  </a:lnTo>
                  <a:lnTo>
                    <a:pt x="5399669" y="5603663"/>
                  </a:lnTo>
                  <a:lnTo>
                    <a:pt x="5357420" y="5629820"/>
                  </a:lnTo>
                  <a:lnTo>
                    <a:pt x="5314893" y="5655342"/>
                  </a:lnTo>
                  <a:lnTo>
                    <a:pt x="5272094" y="5680227"/>
                  </a:lnTo>
                  <a:lnTo>
                    <a:pt x="5229030" y="5704475"/>
                  </a:lnTo>
                  <a:lnTo>
                    <a:pt x="5185708" y="5728087"/>
                  </a:lnTo>
                  <a:lnTo>
                    <a:pt x="5142134" y="5751063"/>
                  </a:lnTo>
                  <a:lnTo>
                    <a:pt x="5098317" y="5773403"/>
                  </a:lnTo>
                  <a:lnTo>
                    <a:pt x="5054261" y="5795106"/>
                  </a:lnTo>
                  <a:lnTo>
                    <a:pt x="5009976" y="5816174"/>
                  </a:lnTo>
                  <a:lnTo>
                    <a:pt x="4965466" y="5836605"/>
                  </a:lnTo>
                  <a:lnTo>
                    <a:pt x="4920739" y="5856399"/>
                  </a:lnTo>
                  <a:lnTo>
                    <a:pt x="4875803" y="5875558"/>
                  </a:lnTo>
                  <a:lnTo>
                    <a:pt x="4830663" y="5894080"/>
                  </a:lnTo>
                  <a:lnTo>
                    <a:pt x="4785326" y="5911966"/>
                  </a:lnTo>
                  <a:lnTo>
                    <a:pt x="4739801" y="5929216"/>
                  </a:lnTo>
                  <a:lnTo>
                    <a:pt x="4694092" y="5945830"/>
                  </a:lnTo>
                  <a:lnTo>
                    <a:pt x="4648208" y="5961807"/>
                  </a:lnTo>
                  <a:lnTo>
                    <a:pt x="4602155" y="5977149"/>
                  </a:lnTo>
                  <a:lnTo>
                    <a:pt x="4555940" y="5991854"/>
                  </a:lnTo>
                  <a:lnTo>
                    <a:pt x="4509570" y="6005923"/>
                  </a:lnTo>
                  <a:lnTo>
                    <a:pt x="4463051" y="6019357"/>
                  </a:lnTo>
                  <a:lnTo>
                    <a:pt x="4416391" y="6032154"/>
                  </a:lnTo>
                  <a:close/>
                </a:path>
              </a:pathLst>
            </a:custGeom>
            <a:solidFill>
              <a:srgbClr val="0072FF">
                <a:alpha val="4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47847" y="3935412"/>
            <a:ext cx="3102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3230">
              <a:lnSpc>
                <a:spcPct val="100000"/>
              </a:lnSpc>
              <a:spcBef>
                <a:spcPts val="100"/>
              </a:spcBef>
            </a:pPr>
            <a:r>
              <a:rPr sz="6000" spc="-175" dirty="0">
                <a:solidFill>
                  <a:srgbClr val="5270FF"/>
                </a:solidFill>
                <a:latin typeface="Lucida Sans"/>
                <a:cs typeface="Lucida Sans"/>
              </a:rPr>
              <a:t>Kube</a:t>
            </a:r>
            <a:r>
              <a:rPr sz="6000" b="1" spc="-175" dirty="0">
                <a:solidFill>
                  <a:srgbClr val="5270FF"/>
                </a:solidFill>
                <a:latin typeface="Arial"/>
                <a:cs typeface="Arial"/>
              </a:rPr>
              <a:t>₹ </a:t>
            </a:r>
            <a:r>
              <a:rPr sz="6000" b="1" spc="-170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6000" spc="-70" dirty="0">
                <a:solidFill>
                  <a:srgbClr val="5270FF"/>
                </a:solidFill>
                <a:latin typeface="Lucida Sans"/>
                <a:cs typeface="Lucida Sans"/>
              </a:rPr>
              <a:t>F</a:t>
            </a:r>
            <a:r>
              <a:rPr sz="6000" spc="-140" dirty="0">
                <a:solidFill>
                  <a:srgbClr val="5270FF"/>
                </a:solidFill>
                <a:latin typeface="Lucida Sans"/>
                <a:cs typeface="Lucida Sans"/>
              </a:rPr>
              <a:t>e</a:t>
            </a:r>
            <a:r>
              <a:rPr sz="6000" spc="325" dirty="0">
                <a:solidFill>
                  <a:srgbClr val="5270FF"/>
                </a:solidFill>
                <a:latin typeface="Lucida Sans"/>
                <a:cs typeface="Lucida Sans"/>
              </a:rPr>
              <a:t>a</a:t>
            </a:r>
            <a:r>
              <a:rPr sz="6000" spc="75" dirty="0">
                <a:solidFill>
                  <a:srgbClr val="5270FF"/>
                </a:solidFill>
                <a:latin typeface="Lucida Sans"/>
                <a:cs typeface="Lucida Sans"/>
              </a:rPr>
              <a:t>t</a:t>
            </a:r>
            <a:r>
              <a:rPr sz="6000" spc="-160" dirty="0">
                <a:solidFill>
                  <a:srgbClr val="5270FF"/>
                </a:solidFill>
                <a:latin typeface="Lucida Sans"/>
                <a:cs typeface="Lucida Sans"/>
              </a:rPr>
              <a:t>u</a:t>
            </a:r>
            <a:r>
              <a:rPr sz="6000" spc="-125" dirty="0">
                <a:solidFill>
                  <a:srgbClr val="5270FF"/>
                </a:solidFill>
                <a:latin typeface="Lucida Sans"/>
                <a:cs typeface="Lucida Sans"/>
              </a:rPr>
              <a:t>r</a:t>
            </a:r>
            <a:r>
              <a:rPr sz="6000" spc="-140" dirty="0">
                <a:solidFill>
                  <a:srgbClr val="5270FF"/>
                </a:solidFill>
                <a:latin typeface="Lucida Sans"/>
                <a:cs typeface="Lucida Sans"/>
              </a:rPr>
              <a:t>e</a:t>
            </a:r>
            <a:r>
              <a:rPr sz="6000" spc="-254" dirty="0">
                <a:solidFill>
                  <a:srgbClr val="5270FF"/>
                </a:solidFill>
                <a:latin typeface="Lucida Sans"/>
                <a:cs typeface="Lucida Sans"/>
              </a:rPr>
              <a:t>s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31023" y="735661"/>
            <a:ext cx="2576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5270FF"/>
                </a:solidFill>
              </a:rPr>
              <a:t>HIGH-TECH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31023" y="1441035"/>
            <a:ext cx="6877684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Smart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70" dirty="0">
                <a:solidFill>
                  <a:srgbClr val="5270FF"/>
                </a:solidFill>
                <a:latin typeface="Century Gothic"/>
                <a:cs typeface="Century Gothic"/>
              </a:rPr>
              <a:t>scoring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to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reduce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5270FF"/>
                </a:solidFill>
                <a:latin typeface="Century Gothic"/>
                <a:cs typeface="Century Gothic"/>
              </a:rPr>
              <a:t>default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90" dirty="0">
                <a:solidFill>
                  <a:srgbClr val="5270FF"/>
                </a:solidFill>
                <a:latin typeface="Century Gothic"/>
                <a:cs typeface="Century Gothic"/>
              </a:rPr>
              <a:t>risk.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5270FF"/>
                </a:solidFill>
                <a:latin typeface="Century Gothic"/>
                <a:cs typeface="Century Gothic"/>
              </a:rPr>
              <a:t>Document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75" dirty="0">
                <a:solidFill>
                  <a:srgbClr val="5270FF"/>
                </a:solidFill>
                <a:latin typeface="Century Gothic"/>
                <a:cs typeface="Century Gothic"/>
              </a:rPr>
              <a:t>e-management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using 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5" dirty="0">
                <a:solidFill>
                  <a:srgbClr val="5270FF"/>
                </a:solidFill>
                <a:latin typeface="Century Gothic"/>
                <a:cs typeface="Century Gothic"/>
              </a:rPr>
              <a:t>digital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signature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1023" y="3859968"/>
            <a:ext cx="6528434" cy="244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5270FF"/>
                </a:solidFill>
                <a:latin typeface="Verdana"/>
                <a:cs typeface="Verdana"/>
              </a:rPr>
              <a:t>PROFITABLE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715"/>
              </a:spcBef>
            </a:pPr>
            <a:r>
              <a:rPr sz="3000" spc="-125" dirty="0">
                <a:solidFill>
                  <a:srgbClr val="5270FF"/>
                </a:solidFill>
                <a:latin typeface="Century Gothic"/>
                <a:cs typeface="Century Gothic"/>
              </a:rPr>
              <a:t>No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intermediaries </a:t>
            </a:r>
            <a:r>
              <a:rPr sz="3000" spc="770" dirty="0">
                <a:solidFill>
                  <a:srgbClr val="5270FF"/>
                </a:solidFill>
                <a:latin typeface="Century Gothic"/>
                <a:cs typeface="Century Gothic"/>
              </a:rPr>
              <a:t>- </a:t>
            </a:r>
            <a:r>
              <a:rPr sz="3000" spc="40" dirty="0">
                <a:solidFill>
                  <a:srgbClr val="5270FF"/>
                </a:solidFill>
                <a:latin typeface="Century Gothic"/>
                <a:cs typeface="Century Gothic"/>
              </a:rPr>
              <a:t>it </a:t>
            </a:r>
            <a:r>
              <a:rPr sz="3000" spc="100" dirty="0">
                <a:solidFill>
                  <a:srgbClr val="5270FF"/>
                </a:solidFill>
                <a:latin typeface="Century Gothic"/>
                <a:cs typeface="Century Gothic"/>
              </a:rPr>
              <a:t>means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the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higher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Century Gothic"/>
                <a:cs typeface="Century Gothic"/>
              </a:rPr>
              <a:t>income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for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5270FF"/>
                </a:solidFill>
                <a:latin typeface="Century Gothic"/>
                <a:cs typeface="Century Gothic"/>
              </a:rPr>
              <a:t>an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investor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and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lower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interest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90" dirty="0">
                <a:solidFill>
                  <a:srgbClr val="5270FF"/>
                </a:solidFill>
                <a:latin typeface="Century Gothic"/>
                <a:cs typeface="Century Gothic"/>
              </a:rPr>
              <a:t>rates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for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5" dirty="0">
                <a:solidFill>
                  <a:srgbClr val="5270FF"/>
                </a:solidFill>
                <a:latin typeface="Century Gothic"/>
                <a:cs typeface="Century Gothic"/>
              </a:rPr>
              <a:t>a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Century Gothic"/>
                <a:cs typeface="Century Gothic"/>
              </a:rPr>
              <a:t>borrower.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1023" y="7022310"/>
            <a:ext cx="7089140" cy="244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270FF"/>
                </a:solidFill>
                <a:latin typeface="Verdana"/>
                <a:cs typeface="Verdana"/>
              </a:rPr>
              <a:t>SAFE</a:t>
            </a:r>
            <a:r>
              <a:rPr sz="3200" spc="434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200" spc="-190" dirty="0">
                <a:solidFill>
                  <a:srgbClr val="5270FF"/>
                </a:solidFill>
                <a:latin typeface="Verdana"/>
                <a:cs typeface="Verdana"/>
              </a:rPr>
              <a:t>&amp;</a:t>
            </a:r>
            <a:r>
              <a:rPr sz="3200" spc="440" dirty="0">
                <a:solidFill>
                  <a:srgbClr val="5270FF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5270FF"/>
                </a:solidFill>
                <a:latin typeface="Verdana"/>
                <a:cs typeface="Verdana"/>
              </a:rPr>
              <a:t>CONVENIENT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715"/>
              </a:spcBef>
            </a:pPr>
            <a:r>
              <a:rPr sz="3000" spc="15" dirty="0">
                <a:solidFill>
                  <a:srgbClr val="5270FF"/>
                </a:solidFill>
                <a:latin typeface="Century Gothic"/>
                <a:cs typeface="Century Gothic"/>
              </a:rPr>
              <a:t>Secure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and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simple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" dirty="0">
                <a:solidFill>
                  <a:srgbClr val="5270FF"/>
                </a:solidFill>
                <a:latin typeface="Century Gothic"/>
                <a:cs typeface="Century Gothic"/>
              </a:rPr>
              <a:t>interfaces, </a:t>
            </a:r>
            <a:r>
              <a:rPr sz="3000" spc="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personal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70" dirty="0">
                <a:solidFill>
                  <a:srgbClr val="5270FF"/>
                </a:solidFill>
                <a:latin typeface="Century Gothic"/>
                <a:cs typeface="Century Gothic"/>
              </a:rPr>
              <a:t>account,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mobile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5270FF"/>
                </a:solidFill>
                <a:latin typeface="Century Gothic"/>
                <a:cs typeface="Century Gothic"/>
              </a:rPr>
              <a:t>application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and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e-document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0" dirty="0">
                <a:solidFill>
                  <a:srgbClr val="5270FF"/>
                </a:solidFill>
                <a:latin typeface="Century Gothic"/>
                <a:cs typeface="Century Gothic"/>
              </a:rPr>
              <a:t>management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0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3476" y="1028700"/>
              <a:ext cx="7372350" cy="8229600"/>
            </a:xfrm>
            <a:custGeom>
              <a:avLst/>
              <a:gdLst/>
              <a:ahLst/>
              <a:cxnLst/>
              <a:rect l="l" t="t" r="r" b="b"/>
              <a:pathLst>
                <a:path w="7372350" h="8229600">
                  <a:moveTo>
                    <a:pt x="737234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7372349" y="0"/>
                  </a:lnTo>
                  <a:lnTo>
                    <a:pt x="7372349" y="8229599"/>
                  </a:lnTo>
                  <a:close/>
                </a:path>
              </a:pathLst>
            </a:custGeom>
            <a:solidFill>
              <a:srgbClr val="FFF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5889" y="1023706"/>
              <a:ext cx="3667125" cy="3658235"/>
            </a:xfrm>
            <a:custGeom>
              <a:avLst/>
              <a:gdLst/>
              <a:ahLst/>
              <a:cxnLst/>
              <a:rect l="l" t="t" r="r" b="b"/>
              <a:pathLst>
                <a:path w="3667125" h="3658235">
                  <a:moveTo>
                    <a:pt x="0" y="0"/>
                  </a:moveTo>
                  <a:lnTo>
                    <a:pt x="1218012" y="0"/>
                  </a:lnTo>
                  <a:lnTo>
                    <a:pt x="3667124" y="2449120"/>
                  </a:lnTo>
                  <a:lnTo>
                    <a:pt x="3667124" y="3649113"/>
                  </a:lnTo>
                  <a:lnTo>
                    <a:pt x="3658141" y="3658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853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3902" y="1023706"/>
              <a:ext cx="2449195" cy="2449195"/>
            </a:xfrm>
            <a:custGeom>
              <a:avLst/>
              <a:gdLst/>
              <a:ahLst/>
              <a:cxnLst/>
              <a:rect l="l" t="t" r="r" b="b"/>
              <a:pathLst>
                <a:path w="2449195" h="2449195">
                  <a:moveTo>
                    <a:pt x="0" y="0"/>
                  </a:moveTo>
                  <a:lnTo>
                    <a:pt x="1217985" y="0"/>
                  </a:lnTo>
                  <a:lnTo>
                    <a:pt x="2449111" y="1231125"/>
                  </a:lnTo>
                  <a:lnTo>
                    <a:pt x="2449111" y="244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142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1888" y="1023706"/>
              <a:ext cx="1231265" cy="1231265"/>
            </a:xfrm>
            <a:custGeom>
              <a:avLst/>
              <a:gdLst/>
              <a:ahLst/>
              <a:cxnLst/>
              <a:rect l="l" t="t" r="r" b="b"/>
              <a:pathLst>
                <a:path w="1231265" h="1231264">
                  <a:moveTo>
                    <a:pt x="0" y="0"/>
                  </a:moveTo>
                  <a:lnTo>
                    <a:pt x="1217950" y="0"/>
                  </a:lnTo>
                  <a:lnTo>
                    <a:pt x="1231125" y="13175"/>
                  </a:lnTo>
                  <a:lnTo>
                    <a:pt x="1231125" y="1231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229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50137" y="1028700"/>
              <a:ext cx="7372350" cy="8229600"/>
            </a:xfrm>
            <a:custGeom>
              <a:avLst/>
              <a:gdLst/>
              <a:ahLst/>
              <a:cxnLst/>
              <a:rect l="l" t="t" r="r" b="b"/>
              <a:pathLst>
                <a:path w="7372350" h="8229600">
                  <a:moveTo>
                    <a:pt x="737234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7372349" y="0"/>
                  </a:lnTo>
                  <a:lnTo>
                    <a:pt x="7372349" y="8229599"/>
                  </a:lnTo>
                  <a:close/>
                </a:path>
              </a:pathLst>
            </a:custGeom>
            <a:solidFill>
              <a:srgbClr val="FFF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4863" y="1023765"/>
              <a:ext cx="3714750" cy="3705860"/>
            </a:xfrm>
            <a:custGeom>
              <a:avLst/>
              <a:gdLst/>
              <a:ahLst/>
              <a:cxnLst/>
              <a:rect l="l" t="t" r="r" b="b"/>
              <a:pathLst>
                <a:path w="3714750" h="3705860">
                  <a:moveTo>
                    <a:pt x="0" y="0"/>
                  </a:moveTo>
                  <a:lnTo>
                    <a:pt x="1233831" y="0"/>
                  </a:lnTo>
                  <a:lnTo>
                    <a:pt x="3714750" y="2480927"/>
                  </a:lnTo>
                  <a:lnTo>
                    <a:pt x="3714750" y="3696504"/>
                  </a:lnTo>
                  <a:lnTo>
                    <a:pt x="3705650" y="3705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98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38695" y="1023765"/>
              <a:ext cx="2480945" cy="2480945"/>
            </a:xfrm>
            <a:custGeom>
              <a:avLst/>
              <a:gdLst/>
              <a:ahLst/>
              <a:cxnLst/>
              <a:rect l="l" t="t" r="r" b="b"/>
              <a:pathLst>
                <a:path w="2480944" h="2480945">
                  <a:moveTo>
                    <a:pt x="0" y="0"/>
                  </a:moveTo>
                  <a:lnTo>
                    <a:pt x="1233804" y="0"/>
                  </a:lnTo>
                  <a:lnTo>
                    <a:pt x="2480918" y="1247114"/>
                  </a:lnTo>
                  <a:lnTo>
                    <a:pt x="2480918" y="248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164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72499" y="1023765"/>
              <a:ext cx="1247140" cy="1247140"/>
            </a:xfrm>
            <a:custGeom>
              <a:avLst/>
              <a:gdLst/>
              <a:ahLst/>
              <a:cxnLst/>
              <a:rect l="l" t="t" r="r" b="b"/>
              <a:pathLst>
                <a:path w="1247140" h="1247139">
                  <a:moveTo>
                    <a:pt x="0" y="0"/>
                  </a:moveTo>
                  <a:lnTo>
                    <a:pt x="1233767" y="0"/>
                  </a:lnTo>
                  <a:lnTo>
                    <a:pt x="1247114" y="13346"/>
                  </a:lnTo>
                  <a:lnTo>
                    <a:pt x="1247114" y="1247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FF">
                <a:alpha val="2635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57981" y="1485117"/>
            <a:ext cx="16370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20" dirty="0">
                <a:solidFill>
                  <a:srgbClr val="5270FF"/>
                </a:solidFill>
                <a:latin typeface="Tahoma"/>
                <a:cs typeface="Tahoma"/>
              </a:rPr>
              <a:t>B</a:t>
            </a:r>
            <a:r>
              <a:rPr sz="3400" b="1" spc="260" dirty="0">
                <a:solidFill>
                  <a:srgbClr val="5270FF"/>
                </a:solidFill>
                <a:latin typeface="Tahoma"/>
                <a:cs typeface="Tahoma"/>
              </a:rPr>
              <a:t>A</a:t>
            </a:r>
            <a:r>
              <a:rPr sz="3400" b="1" spc="190" dirty="0">
                <a:solidFill>
                  <a:srgbClr val="5270FF"/>
                </a:solidFill>
                <a:latin typeface="Tahoma"/>
                <a:cs typeface="Tahoma"/>
              </a:rPr>
              <a:t>N</a:t>
            </a:r>
            <a:r>
              <a:rPr sz="3400" b="1" spc="245" dirty="0">
                <a:solidFill>
                  <a:srgbClr val="5270FF"/>
                </a:solidFill>
                <a:latin typeface="Tahoma"/>
                <a:cs typeface="Tahoma"/>
              </a:rPr>
              <a:t>K</a:t>
            </a:r>
            <a:r>
              <a:rPr sz="3400" b="1" spc="45" dirty="0">
                <a:solidFill>
                  <a:srgbClr val="5270FF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Months</a:t>
            </a:r>
            <a:r>
              <a:rPr spc="114" dirty="0"/>
              <a:t> </a:t>
            </a:r>
            <a:r>
              <a:rPr spc="-30" dirty="0"/>
              <a:t>to</a:t>
            </a:r>
            <a:r>
              <a:rPr spc="120" dirty="0"/>
              <a:t> </a:t>
            </a:r>
            <a:r>
              <a:rPr spc="-20" dirty="0"/>
              <a:t>approve</a:t>
            </a:r>
            <a:r>
              <a:rPr spc="120" dirty="0"/>
              <a:t> </a:t>
            </a:r>
            <a:r>
              <a:rPr spc="-20" dirty="0"/>
              <a:t>an</a:t>
            </a:r>
            <a:r>
              <a:rPr spc="120" dirty="0"/>
              <a:t> </a:t>
            </a:r>
            <a:r>
              <a:rPr spc="-45" dirty="0"/>
              <a:t>SME</a:t>
            </a:r>
            <a:r>
              <a:rPr spc="120" dirty="0"/>
              <a:t> </a:t>
            </a:r>
            <a:r>
              <a:rPr spc="-5" dirty="0"/>
              <a:t>loan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/>
          </a:p>
          <a:p>
            <a:pPr marL="12700" marR="779780">
              <a:lnSpc>
                <a:spcPct val="125000"/>
              </a:lnSpc>
              <a:spcBef>
                <a:spcPts val="5"/>
              </a:spcBef>
            </a:pPr>
            <a:r>
              <a:rPr spc="85" dirty="0"/>
              <a:t>Banks</a:t>
            </a:r>
            <a:r>
              <a:rPr spc="114" dirty="0"/>
              <a:t> </a:t>
            </a:r>
            <a:r>
              <a:rPr spc="25" dirty="0"/>
              <a:t>prefer</a:t>
            </a:r>
            <a:r>
              <a:rPr spc="120" dirty="0"/>
              <a:t> </a:t>
            </a:r>
            <a:r>
              <a:rPr spc="20" dirty="0"/>
              <a:t>providing</a:t>
            </a:r>
            <a:r>
              <a:rPr spc="114" dirty="0"/>
              <a:t> </a:t>
            </a:r>
            <a:r>
              <a:rPr spc="35" dirty="0"/>
              <a:t>secured </a:t>
            </a:r>
            <a:r>
              <a:rPr spc="40" dirty="0"/>
              <a:t> </a:t>
            </a:r>
            <a:r>
              <a:rPr spc="15" dirty="0"/>
              <a:t>credits,</a:t>
            </a:r>
            <a:r>
              <a:rPr spc="120" dirty="0"/>
              <a:t> </a:t>
            </a:r>
            <a:r>
              <a:rPr spc="-10" dirty="0"/>
              <a:t>according</a:t>
            </a:r>
            <a:r>
              <a:rPr spc="125" dirty="0"/>
              <a:t> </a:t>
            </a:r>
            <a:r>
              <a:rPr spc="-30" dirty="0"/>
              <a:t>to</a:t>
            </a:r>
            <a:r>
              <a:rPr spc="120" dirty="0"/>
              <a:t> </a:t>
            </a:r>
            <a:r>
              <a:rPr spc="55" dirty="0"/>
              <a:t>regulations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/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pc="5" dirty="0"/>
              <a:t>It</a:t>
            </a:r>
            <a:r>
              <a:rPr spc="120" dirty="0"/>
              <a:t> </a:t>
            </a:r>
            <a:r>
              <a:rPr spc="235" dirty="0"/>
              <a:t>is</a:t>
            </a:r>
            <a:r>
              <a:rPr spc="125" dirty="0"/>
              <a:t> </a:t>
            </a:r>
            <a:r>
              <a:rPr spc="10" dirty="0"/>
              <a:t>very</a:t>
            </a:r>
            <a:r>
              <a:rPr spc="125" dirty="0"/>
              <a:t> risky</a:t>
            </a:r>
            <a:r>
              <a:rPr spc="120" dirty="0"/>
              <a:t> </a:t>
            </a:r>
            <a:r>
              <a:rPr spc="55" dirty="0"/>
              <a:t>for</a:t>
            </a:r>
            <a:r>
              <a:rPr spc="125" dirty="0"/>
              <a:t> </a:t>
            </a:r>
            <a:r>
              <a:rPr spc="70" dirty="0"/>
              <a:t>SMEs</a:t>
            </a:r>
            <a:r>
              <a:rPr spc="125" dirty="0"/>
              <a:t> </a:t>
            </a:r>
            <a:r>
              <a:rPr spc="-30" dirty="0"/>
              <a:t>to</a:t>
            </a:r>
            <a:r>
              <a:rPr spc="125" dirty="0"/>
              <a:t> </a:t>
            </a:r>
            <a:r>
              <a:rPr spc="-30" dirty="0"/>
              <a:t>receive </a:t>
            </a:r>
            <a:r>
              <a:rPr spc="-25" dirty="0"/>
              <a:t> </a:t>
            </a:r>
            <a:r>
              <a:rPr spc="95" dirty="0"/>
              <a:t>funds</a:t>
            </a:r>
            <a:r>
              <a:rPr spc="120" dirty="0"/>
              <a:t> </a:t>
            </a:r>
            <a:r>
              <a:rPr spc="95" dirty="0"/>
              <a:t>from</a:t>
            </a:r>
            <a:r>
              <a:rPr spc="120" dirty="0"/>
              <a:t> </a:t>
            </a:r>
            <a:r>
              <a:rPr spc="-65" dirty="0"/>
              <a:t>a</a:t>
            </a:r>
            <a:r>
              <a:rPr spc="120" dirty="0"/>
              <a:t> </a:t>
            </a:r>
            <a:r>
              <a:rPr spc="80" dirty="0"/>
              <a:t>single</a:t>
            </a:r>
            <a:r>
              <a:rPr spc="120" dirty="0"/>
              <a:t> </a:t>
            </a:r>
            <a:r>
              <a:rPr spc="-30" dirty="0"/>
              <a:t>bank</a:t>
            </a:r>
            <a:r>
              <a:rPr spc="125" dirty="0"/>
              <a:t> </a:t>
            </a:r>
            <a:r>
              <a:rPr spc="50" dirty="0"/>
              <a:t>or</a:t>
            </a:r>
            <a:r>
              <a:rPr spc="120" dirty="0"/>
              <a:t> </a:t>
            </a:r>
            <a:r>
              <a:rPr spc="40" dirty="0"/>
              <a:t>investor.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/>
          </a:p>
          <a:p>
            <a:pPr marL="12700" marR="182880">
              <a:lnSpc>
                <a:spcPct val="125000"/>
              </a:lnSpc>
              <a:spcBef>
                <a:spcPts val="5"/>
              </a:spcBef>
            </a:pPr>
            <a:r>
              <a:rPr spc="100" dirty="0"/>
              <a:t>Best</a:t>
            </a:r>
            <a:r>
              <a:rPr spc="120" dirty="0"/>
              <a:t> </a:t>
            </a:r>
            <a:r>
              <a:rPr spc="35" dirty="0"/>
              <a:t>case</a:t>
            </a:r>
            <a:r>
              <a:rPr spc="125" dirty="0"/>
              <a:t> </a:t>
            </a:r>
            <a:r>
              <a:rPr spc="45" dirty="0"/>
              <a:t>scenario</a:t>
            </a:r>
            <a:r>
              <a:rPr spc="125" dirty="0"/>
              <a:t> </a:t>
            </a:r>
            <a:r>
              <a:rPr spc="235" dirty="0"/>
              <a:t>is</a:t>
            </a:r>
            <a:r>
              <a:rPr spc="125" dirty="0"/>
              <a:t> </a:t>
            </a:r>
            <a:r>
              <a:rPr spc="5" dirty="0"/>
              <a:t>that</a:t>
            </a:r>
            <a:r>
              <a:rPr spc="125" dirty="0"/>
              <a:t> </a:t>
            </a:r>
            <a:r>
              <a:rPr spc="75" dirty="0"/>
              <a:t>investors' </a:t>
            </a:r>
            <a:r>
              <a:rPr spc="-819" dirty="0"/>
              <a:t> </a:t>
            </a:r>
            <a:r>
              <a:rPr spc="5" dirty="0"/>
              <a:t>income</a:t>
            </a:r>
            <a:r>
              <a:rPr spc="120" dirty="0"/>
              <a:t> </a:t>
            </a:r>
            <a:r>
              <a:rPr spc="95" dirty="0"/>
              <a:t>from</a:t>
            </a:r>
            <a:r>
              <a:rPr spc="120" dirty="0"/>
              <a:t> </a:t>
            </a:r>
            <a:r>
              <a:rPr spc="85" dirty="0"/>
              <a:t>deposits</a:t>
            </a:r>
            <a:r>
              <a:rPr spc="125" dirty="0"/>
              <a:t> </a:t>
            </a:r>
            <a:r>
              <a:rPr spc="45" dirty="0"/>
              <a:t>covers </a:t>
            </a:r>
            <a:r>
              <a:rPr spc="50" dirty="0"/>
              <a:t> </a:t>
            </a:r>
            <a:r>
              <a:rPr spc="30" dirty="0"/>
              <a:t>inflation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24387" y="1485117"/>
            <a:ext cx="601218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0" dirty="0">
                <a:solidFill>
                  <a:srgbClr val="5270FF"/>
                </a:solidFill>
                <a:latin typeface="Tahoma"/>
                <a:cs typeface="Tahoma"/>
              </a:rPr>
              <a:t>KUBE₹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20"/>
              </a:spcBef>
            </a:pPr>
            <a:r>
              <a:rPr sz="3000" spc="50" dirty="0">
                <a:solidFill>
                  <a:srgbClr val="5270FF"/>
                </a:solidFill>
                <a:latin typeface="Century Gothic"/>
                <a:cs typeface="Century Gothic"/>
              </a:rPr>
              <a:t>Seconds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to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5270FF"/>
                </a:solidFill>
                <a:latin typeface="Century Gothic"/>
                <a:cs typeface="Century Gothic"/>
              </a:rPr>
              <a:t>approve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5" dirty="0">
                <a:solidFill>
                  <a:srgbClr val="5270FF"/>
                </a:solidFill>
                <a:latin typeface="Century Gothic"/>
                <a:cs typeface="Century Gothic"/>
              </a:rPr>
              <a:t>a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45" dirty="0">
                <a:solidFill>
                  <a:srgbClr val="5270FF"/>
                </a:solidFill>
                <a:latin typeface="Century Gothic"/>
                <a:cs typeface="Century Gothic"/>
              </a:rPr>
              <a:t>SME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loan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4387" y="3581028"/>
            <a:ext cx="661289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325">
              <a:lnSpc>
                <a:spcPct val="125000"/>
              </a:lnSpc>
              <a:spcBef>
                <a:spcPts val="100"/>
              </a:spcBef>
            </a:pPr>
            <a:r>
              <a:rPr sz="3000" spc="100" dirty="0">
                <a:solidFill>
                  <a:srgbClr val="5270FF"/>
                </a:solidFill>
                <a:latin typeface="Century Gothic"/>
                <a:cs typeface="Century Gothic"/>
              </a:rPr>
              <a:t>Works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Century Gothic"/>
                <a:cs typeface="Century Gothic"/>
              </a:rPr>
              <a:t>with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5" dirty="0">
                <a:solidFill>
                  <a:srgbClr val="5270FF"/>
                </a:solidFill>
                <a:latin typeface="Century Gothic"/>
                <a:cs typeface="Century Gothic"/>
              </a:rPr>
              <a:t>both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5" dirty="0">
                <a:solidFill>
                  <a:srgbClr val="5270FF"/>
                </a:solidFill>
                <a:latin typeface="Century Gothic"/>
                <a:cs typeface="Century Gothic"/>
              </a:rPr>
              <a:t>secured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and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30" dirty="0">
                <a:solidFill>
                  <a:srgbClr val="5270FF"/>
                </a:solidFill>
                <a:latin typeface="Century Gothic"/>
                <a:cs typeface="Century Gothic"/>
              </a:rPr>
              <a:t>unsecured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80" dirty="0">
                <a:solidFill>
                  <a:srgbClr val="5270FF"/>
                </a:solidFill>
                <a:latin typeface="Century Gothic"/>
                <a:cs typeface="Century Gothic"/>
              </a:rPr>
              <a:t>loans</a:t>
            </a:r>
            <a:endParaRPr sz="3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entury Gothic"/>
              <a:cs typeface="Century Gothic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Crowdlending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(funding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95" dirty="0">
                <a:solidFill>
                  <a:srgbClr val="5270FF"/>
                </a:solidFill>
                <a:latin typeface="Century Gothic"/>
                <a:cs typeface="Century Gothic"/>
              </a:rPr>
              <a:t>from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65" dirty="0">
                <a:solidFill>
                  <a:srgbClr val="5270FF"/>
                </a:solidFill>
                <a:latin typeface="Century Gothic"/>
                <a:cs typeface="Century Gothic"/>
              </a:rPr>
              <a:t>a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0" dirty="0">
                <a:solidFill>
                  <a:srgbClr val="5270FF"/>
                </a:solidFill>
                <a:latin typeface="Century Gothic"/>
                <a:cs typeface="Century Gothic"/>
              </a:rPr>
              <a:t>few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" dirty="0">
                <a:solidFill>
                  <a:srgbClr val="5270FF"/>
                </a:solidFill>
                <a:latin typeface="Century Gothic"/>
                <a:cs typeface="Century Gothic"/>
              </a:rPr>
              <a:t>private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60" dirty="0">
                <a:solidFill>
                  <a:srgbClr val="5270FF"/>
                </a:solidFill>
                <a:latin typeface="Century Gothic"/>
                <a:cs typeface="Century Gothic"/>
              </a:rPr>
              <a:t>investors)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235" dirty="0">
                <a:solidFill>
                  <a:srgbClr val="5270FF"/>
                </a:solidFill>
                <a:latin typeface="Century Gothic"/>
                <a:cs typeface="Century Gothic"/>
              </a:rPr>
              <a:t>is</a:t>
            </a:r>
            <a:r>
              <a:rPr sz="3000" spc="12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used</a:t>
            </a:r>
            <a:endParaRPr sz="3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entury Gothic"/>
              <a:cs typeface="Century Gothic"/>
            </a:endParaRPr>
          </a:p>
          <a:p>
            <a:pPr marL="12700" marR="386715">
              <a:lnSpc>
                <a:spcPct val="125000"/>
              </a:lnSpc>
              <a:spcBef>
                <a:spcPts val="5"/>
              </a:spcBef>
            </a:pPr>
            <a:r>
              <a:rPr sz="3000" spc="60" dirty="0">
                <a:solidFill>
                  <a:srgbClr val="5270FF"/>
                </a:solidFill>
                <a:latin typeface="Century Gothic"/>
                <a:cs typeface="Century Gothic"/>
              </a:rPr>
              <a:t>Helps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05" dirty="0">
                <a:solidFill>
                  <a:srgbClr val="5270FF"/>
                </a:solidFill>
                <a:latin typeface="Century Gothic"/>
                <a:cs typeface="Century Gothic"/>
              </a:rPr>
              <a:t>investors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5270FF"/>
                </a:solidFill>
                <a:latin typeface="Century Gothic"/>
                <a:cs typeface="Century Gothic"/>
              </a:rPr>
              <a:t>and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65" dirty="0">
                <a:solidFill>
                  <a:srgbClr val="5270FF"/>
                </a:solidFill>
                <a:latin typeface="Century Gothic"/>
                <a:cs typeface="Century Gothic"/>
              </a:rPr>
              <a:t>borrowers</a:t>
            </a:r>
            <a:r>
              <a:rPr sz="3000" spc="11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30" dirty="0">
                <a:solidFill>
                  <a:srgbClr val="5270FF"/>
                </a:solidFill>
                <a:latin typeface="Century Gothic"/>
                <a:cs typeface="Century Gothic"/>
              </a:rPr>
              <a:t>to </a:t>
            </a:r>
            <a:r>
              <a:rPr sz="3000" spc="-815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5270FF"/>
                </a:solidFill>
                <a:latin typeface="Century Gothic"/>
                <a:cs typeface="Century Gothic"/>
              </a:rPr>
              <a:t>contract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40" dirty="0">
                <a:solidFill>
                  <a:srgbClr val="5270FF"/>
                </a:solidFill>
                <a:latin typeface="Century Gothic"/>
                <a:cs typeface="Century Gothic"/>
              </a:rPr>
              <a:t>in</a:t>
            </a:r>
            <a:r>
              <a:rPr sz="3000" spc="114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Century Gothic"/>
                <a:cs typeface="Century Gothic"/>
              </a:rPr>
              <a:t>mutually</a:t>
            </a:r>
            <a:r>
              <a:rPr sz="3000" spc="12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-5" dirty="0">
                <a:solidFill>
                  <a:srgbClr val="5270FF"/>
                </a:solidFill>
                <a:latin typeface="Century Gothic"/>
                <a:cs typeface="Century Gothic"/>
              </a:rPr>
              <a:t>beneficial </a:t>
            </a:r>
            <a:r>
              <a:rPr sz="3000" dirty="0">
                <a:solidFill>
                  <a:srgbClr val="5270FF"/>
                </a:solidFill>
                <a:latin typeface="Century Gothic"/>
                <a:cs typeface="Century Gothic"/>
              </a:rPr>
              <a:t> </a:t>
            </a:r>
            <a:r>
              <a:rPr sz="3000" spc="145" dirty="0">
                <a:solidFill>
                  <a:srgbClr val="5270FF"/>
                </a:solidFill>
                <a:latin typeface="Century Gothic"/>
                <a:cs typeface="Century Gothic"/>
              </a:rPr>
              <a:t>terms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33" y="0"/>
            <a:ext cx="4646295" cy="4657725"/>
            <a:chOff x="5733" y="0"/>
            <a:chExt cx="4646295" cy="4657725"/>
          </a:xfrm>
        </p:grpSpPr>
        <p:sp>
          <p:nvSpPr>
            <p:cNvPr id="4" name="object 4"/>
            <p:cNvSpPr/>
            <p:nvPr/>
          </p:nvSpPr>
          <p:spPr>
            <a:xfrm>
              <a:off x="5733" y="0"/>
              <a:ext cx="4646295" cy="4657725"/>
            </a:xfrm>
            <a:custGeom>
              <a:avLst/>
              <a:gdLst/>
              <a:ahLst/>
              <a:cxnLst/>
              <a:rect l="l" t="t" r="r" b="b"/>
              <a:pathLst>
                <a:path w="4646295" h="4657725">
                  <a:moveTo>
                    <a:pt x="0" y="4657724"/>
                  </a:moveTo>
                  <a:lnTo>
                    <a:pt x="0" y="3110690"/>
                  </a:lnTo>
                  <a:lnTo>
                    <a:pt x="3110701" y="0"/>
                  </a:lnTo>
                  <a:lnTo>
                    <a:pt x="4634847" y="0"/>
                  </a:lnTo>
                  <a:lnTo>
                    <a:pt x="4646257" y="11409"/>
                  </a:lnTo>
                  <a:lnTo>
                    <a:pt x="0" y="4657724"/>
                  </a:lnTo>
                  <a:close/>
                </a:path>
              </a:pathLst>
            </a:custGeom>
            <a:solidFill>
              <a:srgbClr val="BCD0FA">
                <a:alpha val="20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3" y="0"/>
              <a:ext cx="3110865" cy="3110865"/>
            </a:xfrm>
            <a:custGeom>
              <a:avLst/>
              <a:gdLst/>
              <a:ahLst/>
              <a:cxnLst/>
              <a:rect l="l" t="t" r="r" b="b"/>
              <a:pathLst>
                <a:path w="3110865" h="3110865">
                  <a:moveTo>
                    <a:pt x="0" y="3110690"/>
                  </a:moveTo>
                  <a:lnTo>
                    <a:pt x="0" y="1563689"/>
                  </a:lnTo>
                  <a:lnTo>
                    <a:pt x="1563689" y="0"/>
                  </a:lnTo>
                  <a:lnTo>
                    <a:pt x="3110701" y="0"/>
                  </a:lnTo>
                  <a:lnTo>
                    <a:pt x="0" y="3110690"/>
                  </a:lnTo>
                  <a:close/>
                </a:path>
              </a:pathLst>
            </a:custGeom>
            <a:solidFill>
              <a:srgbClr val="BCD0FA">
                <a:alpha val="34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3" y="0"/>
              <a:ext cx="1564005" cy="1564005"/>
            </a:xfrm>
            <a:custGeom>
              <a:avLst/>
              <a:gdLst/>
              <a:ahLst/>
              <a:cxnLst/>
              <a:rect l="l" t="t" r="r" b="b"/>
              <a:pathLst>
                <a:path w="1564005" h="1564005">
                  <a:moveTo>
                    <a:pt x="0" y="1563689"/>
                  </a:moveTo>
                  <a:lnTo>
                    <a:pt x="0" y="16734"/>
                  </a:lnTo>
                  <a:lnTo>
                    <a:pt x="16734" y="0"/>
                  </a:lnTo>
                  <a:lnTo>
                    <a:pt x="1563689" y="0"/>
                  </a:lnTo>
                  <a:lnTo>
                    <a:pt x="0" y="1563689"/>
                  </a:lnTo>
                  <a:close/>
                </a:path>
              </a:pathLst>
            </a:custGeom>
            <a:solidFill>
              <a:srgbClr val="BCD0FA">
                <a:alpha val="55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27320" y="1028700"/>
            <a:ext cx="12661265" cy="9258300"/>
            <a:chOff x="5627320" y="1028700"/>
            <a:chExt cx="12661265" cy="9258300"/>
          </a:xfrm>
        </p:grpSpPr>
        <p:sp>
          <p:nvSpPr>
            <p:cNvPr id="8" name="object 8"/>
            <p:cNvSpPr/>
            <p:nvPr/>
          </p:nvSpPr>
          <p:spPr>
            <a:xfrm>
              <a:off x="13645106" y="5632609"/>
              <a:ext cx="4643120" cy="4654550"/>
            </a:xfrm>
            <a:custGeom>
              <a:avLst/>
              <a:gdLst/>
              <a:ahLst/>
              <a:cxnLst/>
              <a:rect l="l" t="t" r="r" b="b"/>
              <a:pathLst>
                <a:path w="4643119" h="4654550">
                  <a:moveTo>
                    <a:pt x="4642893" y="0"/>
                  </a:moveTo>
                  <a:lnTo>
                    <a:pt x="4642893" y="1547034"/>
                  </a:lnTo>
                  <a:lnTo>
                    <a:pt x="1535556" y="4654360"/>
                  </a:lnTo>
                  <a:lnTo>
                    <a:pt x="11409" y="4654360"/>
                  </a:lnTo>
                  <a:lnTo>
                    <a:pt x="0" y="4642950"/>
                  </a:lnTo>
                  <a:lnTo>
                    <a:pt x="4642893" y="0"/>
                  </a:lnTo>
                  <a:close/>
                </a:path>
              </a:pathLst>
            </a:custGeom>
            <a:solidFill>
              <a:srgbClr val="BCD0FA">
                <a:alpha val="20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80662" y="7179643"/>
              <a:ext cx="3107690" cy="3107690"/>
            </a:xfrm>
            <a:custGeom>
              <a:avLst/>
              <a:gdLst/>
              <a:ahLst/>
              <a:cxnLst/>
              <a:rect l="l" t="t" r="r" b="b"/>
              <a:pathLst>
                <a:path w="3107690" h="3107690">
                  <a:moveTo>
                    <a:pt x="3107337" y="0"/>
                  </a:moveTo>
                  <a:lnTo>
                    <a:pt x="3107337" y="1547000"/>
                  </a:lnTo>
                  <a:lnTo>
                    <a:pt x="1547011" y="3107326"/>
                  </a:lnTo>
                  <a:lnTo>
                    <a:pt x="0" y="3107326"/>
                  </a:lnTo>
                  <a:lnTo>
                    <a:pt x="3107337" y="0"/>
                  </a:lnTo>
                  <a:close/>
                </a:path>
              </a:pathLst>
            </a:custGeom>
            <a:solidFill>
              <a:srgbClr val="BCD0FA">
                <a:alpha val="34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27674" y="8726644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30" h="1560829">
                  <a:moveTo>
                    <a:pt x="1560325" y="0"/>
                  </a:moveTo>
                  <a:lnTo>
                    <a:pt x="1560325" y="1546955"/>
                  </a:lnTo>
                  <a:lnTo>
                    <a:pt x="1546955" y="1560325"/>
                  </a:lnTo>
                  <a:lnTo>
                    <a:pt x="0" y="1560325"/>
                  </a:lnTo>
                  <a:lnTo>
                    <a:pt x="1560325" y="0"/>
                  </a:lnTo>
                  <a:close/>
                </a:path>
              </a:pathLst>
            </a:custGeom>
            <a:solidFill>
              <a:srgbClr val="BCD0FA">
                <a:alpha val="55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7320" y="1028700"/>
              <a:ext cx="11630024" cy="72389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16000" y="4924345"/>
            <a:ext cx="2900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0" dirty="0">
                <a:solidFill>
                  <a:srgbClr val="5270FF"/>
                </a:solidFill>
                <a:latin typeface="Tahoma"/>
                <a:cs typeface="Tahoma"/>
              </a:rPr>
              <a:t>G</a:t>
            </a:r>
            <a:r>
              <a:rPr sz="6000" b="1" spc="-120" dirty="0">
                <a:solidFill>
                  <a:srgbClr val="5270FF"/>
                </a:solidFill>
                <a:latin typeface="Tahoma"/>
                <a:cs typeface="Tahoma"/>
              </a:rPr>
              <a:t>r</a:t>
            </a:r>
            <a:r>
              <a:rPr sz="6000" b="1" spc="150" dirty="0">
                <a:solidFill>
                  <a:srgbClr val="5270FF"/>
                </a:solidFill>
                <a:latin typeface="Tahoma"/>
                <a:cs typeface="Tahoma"/>
              </a:rPr>
              <a:t>o</a:t>
            </a:r>
            <a:r>
              <a:rPr sz="6000" b="1" spc="-204" dirty="0">
                <a:solidFill>
                  <a:srgbClr val="5270FF"/>
                </a:solidFill>
                <a:latin typeface="Tahoma"/>
                <a:cs typeface="Tahoma"/>
              </a:rPr>
              <a:t>w</a:t>
            </a:r>
            <a:r>
              <a:rPr sz="6000" b="1" spc="-65" dirty="0">
                <a:solidFill>
                  <a:srgbClr val="5270FF"/>
                </a:solidFill>
                <a:latin typeface="Tahoma"/>
                <a:cs typeface="Tahoma"/>
              </a:rPr>
              <a:t>t</a:t>
            </a:r>
            <a:r>
              <a:rPr sz="6000" b="1" spc="355" dirty="0">
                <a:solidFill>
                  <a:srgbClr val="5270FF"/>
                </a:solidFill>
                <a:latin typeface="Tahoma"/>
                <a:cs typeface="Tahoma"/>
              </a:rPr>
              <a:t>h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819" y="6514689"/>
            <a:ext cx="1785430" cy="419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415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Lucida Sans</vt:lpstr>
      <vt:lpstr>Tahoma</vt:lpstr>
      <vt:lpstr>Times New Roman</vt:lpstr>
      <vt:lpstr>Verdana</vt:lpstr>
      <vt:lpstr>Office Theme</vt:lpstr>
      <vt:lpstr>THINK OUT OF THE BANK</vt:lpstr>
      <vt:lpstr>INVESTMENT IMBALANCE</vt:lpstr>
      <vt:lpstr>Kube₹</vt:lpstr>
      <vt:lpstr>PowerPoint Presentation</vt:lpstr>
      <vt:lpstr>PowerPoint Presentation</vt:lpstr>
      <vt:lpstr>HIGH-TECH</vt:lpstr>
      <vt:lpstr>BANKS</vt:lpstr>
      <vt:lpstr>PowerPoint Presentation</vt:lpstr>
      <vt:lpstr>PowerPoint Presentation</vt:lpstr>
      <vt:lpstr>PAYBACK IN CASE OF DEFAULT  IN ANOTHER COUNTRY</vt:lpstr>
      <vt:lpstr>Using Blockchain</vt:lpstr>
      <vt:lpstr>REPUTATION (KARMA)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OUT OF THE BANK</dc:title>
  <cp:lastModifiedBy>kiran kumar</cp:lastModifiedBy>
  <cp:revision>1</cp:revision>
  <dcterms:created xsi:type="dcterms:W3CDTF">2022-01-17T07:25:40Z</dcterms:created>
  <dcterms:modified xsi:type="dcterms:W3CDTF">2022-05-02T05:04:49Z</dcterms:modified>
</cp:coreProperties>
</file>