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2" r:id="rId4"/>
    <p:sldId id="264" r:id="rId5"/>
    <p:sldId id="258" r:id="rId6"/>
    <p:sldId id="268" r:id="rId7"/>
    <p:sldId id="265" r:id="rId8"/>
    <p:sldId id="266" r:id="rId9"/>
    <p:sldId id="270" r:id="rId10"/>
    <p:sldId id="272" r:id="rId11"/>
    <p:sldId id="273" r:id="rId12"/>
    <p:sldId id="274" r:id="rId13"/>
    <p:sldId id="25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4" autoAdjust="0"/>
    <p:restoredTop sz="94660"/>
  </p:normalViewPr>
  <p:slideViewPr>
    <p:cSldViewPr snapToGrid="0">
      <p:cViewPr varScale="1">
        <p:scale>
          <a:sx n="67" d="100"/>
          <a:sy n="67" d="100"/>
        </p:scale>
        <p:origin x="6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0617D-ECFC-4F16-96DD-60924266EB5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C55AD4D-A095-4566-9E4F-71C678CBDD15}">
      <dgm:prSet/>
      <dgm:spPr/>
      <dgm:t>
        <a:bodyPr/>
        <a:lstStyle/>
        <a:p>
          <a:pPr>
            <a:defRPr b="1"/>
          </a:pPr>
          <a:r>
            <a:rPr lang="en-US" dirty="0"/>
            <a:t>Varying Requirements</a:t>
          </a:r>
        </a:p>
      </dgm:t>
    </dgm:pt>
    <dgm:pt modelId="{6ECD8E39-DA15-40D0-9CC9-2D71A51A0033}" type="parTrans" cxnId="{D1EDE3DA-284D-4E78-A57F-F6F64CEEB4CE}">
      <dgm:prSet/>
      <dgm:spPr/>
      <dgm:t>
        <a:bodyPr/>
        <a:lstStyle/>
        <a:p>
          <a:endParaRPr lang="en-US"/>
        </a:p>
      </dgm:t>
    </dgm:pt>
    <dgm:pt modelId="{7B83219F-C10D-47EA-8AE0-58F921250F97}" type="sibTrans" cxnId="{D1EDE3DA-284D-4E78-A57F-F6F64CEEB4CE}">
      <dgm:prSet/>
      <dgm:spPr/>
      <dgm:t>
        <a:bodyPr/>
        <a:lstStyle/>
        <a:p>
          <a:endParaRPr lang="en-US"/>
        </a:p>
      </dgm:t>
    </dgm:pt>
    <dgm:pt modelId="{04EFE14C-4568-4424-85A4-F568D949361F}">
      <dgm:prSet/>
      <dgm:spPr/>
      <dgm:t>
        <a:bodyPr/>
        <a:lstStyle/>
        <a:p>
          <a:pPr>
            <a:defRPr b="1"/>
          </a:pPr>
          <a:r>
            <a:rPr lang="en-US" dirty="0"/>
            <a:t>Dynamic change in interest</a:t>
          </a:r>
        </a:p>
      </dgm:t>
    </dgm:pt>
    <dgm:pt modelId="{51784BC9-457C-4DA1-B4F5-91866999133F}" type="parTrans" cxnId="{64FB86CD-471E-4F75-A8F1-D124F5A2F7E3}">
      <dgm:prSet/>
      <dgm:spPr/>
      <dgm:t>
        <a:bodyPr/>
        <a:lstStyle/>
        <a:p>
          <a:endParaRPr lang="en-US"/>
        </a:p>
      </dgm:t>
    </dgm:pt>
    <dgm:pt modelId="{3E82FEC0-09AC-4B37-A519-6C14719068AB}" type="sibTrans" cxnId="{64FB86CD-471E-4F75-A8F1-D124F5A2F7E3}">
      <dgm:prSet/>
      <dgm:spPr/>
      <dgm:t>
        <a:bodyPr/>
        <a:lstStyle/>
        <a:p>
          <a:endParaRPr lang="en-US"/>
        </a:p>
      </dgm:t>
    </dgm:pt>
    <dgm:pt modelId="{CC4EC56B-BF0E-4049-8AF7-428703A34415}">
      <dgm:prSet/>
      <dgm:spPr/>
      <dgm:t>
        <a:bodyPr/>
        <a:lstStyle/>
        <a:p>
          <a:r>
            <a:rPr lang="en-US" dirty="0"/>
            <a:t>Customers interest changes very frequently according to the current market. Hence, a system is required which keep track of items whose sale increases suddenly</a:t>
          </a:r>
        </a:p>
      </dgm:t>
    </dgm:pt>
    <dgm:pt modelId="{AFDB9E19-2283-4652-A2DD-D7E5F1F73876}" type="parTrans" cxnId="{4DF46B4B-F2CB-448D-845D-4521A929C220}">
      <dgm:prSet/>
      <dgm:spPr/>
      <dgm:t>
        <a:bodyPr/>
        <a:lstStyle/>
        <a:p>
          <a:endParaRPr lang="en-US"/>
        </a:p>
      </dgm:t>
    </dgm:pt>
    <dgm:pt modelId="{09BA969C-098E-4DF2-8438-2BC8062786E0}" type="sibTrans" cxnId="{4DF46B4B-F2CB-448D-845D-4521A929C220}">
      <dgm:prSet/>
      <dgm:spPr/>
      <dgm:t>
        <a:bodyPr/>
        <a:lstStyle/>
        <a:p>
          <a:endParaRPr lang="en-US"/>
        </a:p>
      </dgm:t>
    </dgm:pt>
    <dgm:pt modelId="{AF63F70E-3295-4006-91AD-46D913329758}">
      <dgm:prSet/>
      <dgm:spPr/>
      <dgm:t>
        <a:bodyPr/>
        <a:lstStyle/>
        <a:p>
          <a:r>
            <a:rPr lang="en-US" dirty="0"/>
            <a:t>Ex. Clothing has strong seasonal pricing trends and is heavily influenced by brand names.</a:t>
          </a:r>
        </a:p>
      </dgm:t>
    </dgm:pt>
    <dgm:pt modelId="{3C458B23-5CC0-407F-95A6-13B948DEC3BA}" type="parTrans" cxnId="{27449078-97CA-45AE-960D-B4B67694422C}">
      <dgm:prSet/>
      <dgm:spPr/>
      <dgm:t>
        <a:bodyPr/>
        <a:lstStyle/>
        <a:p>
          <a:endParaRPr lang="en-US"/>
        </a:p>
      </dgm:t>
    </dgm:pt>
    <dgm:pt modelId="{C50A0E05-2D5D-4030-B526-52D400D3E37D}" type="sibTrans" cxnId="{27449078-97CA-45AE-960D-B4B67694422C}">
      <dgm:prSet/>
      <dgm:spPr/>
      <dgm:t>
        <a:bodyPr/>
        <a:lstStyle/>
        <a:p>
          <a:endParaRPr lang="en-US"/>
        </a:p>
      </dgm:t>
    </dgm:pt>
    <dgm:pt modelId="{E6990055-7FBA-474E-8576-EB30043FC120}">
      <dgm:prSet phldr="0"/>
      <dgm:spPr/>
      <dgm:t>
        <a:bodyPr/>
        <a:lstStyle/>
        <a:p>
          <a:pPr rtl="0">
            <a:defRPr b="1"/>
          </a:pPr>
          <a:r>
            <a:rPr lang="en-US" b="0" dirty="0">
              <a:latin typeface="+mn-lt"/>
            </a:rPr>
            <a:t>Marketplace giants tend to take tremendous commissions using undisclosed terms. Also, its difficult for local shopkeepers to understand the market trend.</a:t>
          </a:r>
        </a:p>
      </dgm:t>
    </dgm:pt>
    <dgm:pt modelId="{C0B4A359-C3CA-4CCF-862F-564600856A94}" type="parTrans" cxnId="{00B08977-989F-42A0-8454-5019C1F5E317}">
      <dgm:prSet/>
      <dgm:spPr/>
      <dgm:t>
        <a:bodyPr/>
        <a:lstStyle/>
        <a:p>
          <a:endParaRPr lang="en-IN"/>
        </a:p>
      </dgm:t>
    </dgm:pt>
    <dgm:pt modelId="{B08E26B0-29F0-40B6-9DDF-D5E6BE4CBDA8}" type="sibTrans" cxnId="{00B08977-989F-42A0-8454-5019C1F5E317}">
      <dgm:prSet/>
      <dgm:spPr/>
      <dgm:t>
        <a:bodyPr/>
        <a:lstStyle/>
        <a:p>
          <a:endParaRPr lang="en-US"/>
        </a:p>
      </dgm:t>
    </dgm:pt>
    <dgm:pt modelId="{C7E0B886-CEA6-F744-B027-515DE05C9F22}">
      <dgm:prSet/>
      <dgm:spPr/>
      <dgm:t>
        <a:bodyPr/>
        <a:lstStyle/>
        <a:p>
          <a:pPr>
            <a:defRPr b="1"/>
          </a:pPr>
          <a:r>
            <a:rPr lang="en-US" b="0" dirty="0"/>
            <a:t>There is change in requirement of products every month/season. </a:t>
          </a:r>
          <a:r>
            <a:rPr lang="en-US" b="0" dirty="0" err="1"/>
            <a:t>Eg</a:t>
          </a:r>
          <a:r>
            <a:rPr lang="en-US" b="0" dirty="0"/>
            <a:t>: people tend to buy cold drinks more in summers and warm things in winters. Hence, its important for a store owner to keep track of this data.</a:t>
          </a:r>
          <a:endParaRPr lang="en-US" dirty="0"/>
        </a:p>
      </dgm:t>
    </dgm:pt>
    <dgm:pt modelId="{693C88DC-2BDB-EC4E-A46F-C0C091A52EC9}" type="parTrans" cxnId="{25561D9C-FDB9-BA43-B64F-F163F6B3C911}">
      <dgm:prSet/>
      <dgm:spPr/>
      <dgm:t>
        <a:bodyPr/>
        <a:lstStyle/>
        <a:p>
          <a:endParaRPr lang="en-IN"/>
        </a:p>
      </dgm:t>
    </dgm:pt>
    <dgm:pt modelId="{9150CA66-0EA6-EC43-B0AA-6FF5FF5AD4D6}" type="sibTrans" cxnId="{25561D9C-FDB9-BA43-B64F-F163F6B3C911}">
      <dgm:prSet/>
      <dgm:spPr/>
      <dgm:t>
        <a:bodyPr/>
        <a:lstStyle/>
        <a:p>
          <a:endParaRPr lang="en-IN"/>
        </a:p>
      </dgm:t>
    </dgm:pt>
    <dgm:pt modelId="{63A32482-BE2A-CD44-9496-3C8AD36F28E9}">
      <dgm:prSet/>
      <dgm:spPr/>
      <dgm:t>
        <a:bodyPr/>
        <a:lstStyle/>
        <a:p>
          <a:r>
            <a:rPr lang="en-US" dirty="0"/>
            <a:t>Exploitation</a:t>
          </a:r>
        </a:p>
      </dgm:t>
    </dgm:pt>
    <dgm:pt modelId="{678E6159-DE3C-2D44-9980-1030C7CB59F0}" type="parTrans" cxnId="{0A8FDA2D-D12F-6E48-BECB-B9B93398B6A1}">
      <dgm:prSet/>
      <dgm:spPr/>
      <dgm:t>
        <a:bodyPr/>
        <a:lstStyle/>
        <a:p>
          <a:endParaRPr lang="en-IN"/>
        </a:p>
      </dgm:t>
    </dgm:pt>
    <dgm:pt modelId="{C0BE1B41-E3BC-0241-9645-121485FD069B}" type="sibTrans" cxnId="{0A8FDA2D-D12F-6E48-BECB-B9B93398B6A1}">
      <dgm:prSet/>
      <dgm:spPr/>
      <dgm:t>
        <a:bodyPr/>
        <a:lstStyle/>
        <a:p>
          <a:endParaRPr lang="en-IN"/>
        </a:p>
      </dgm:t>
    </dgm:pt>
    <dgm:pt modelId="{831050CA-1E04-4DD9-97F2-5C262E76A661}" type="pres">
      <dgm:prSet presAssocID="{04F0617D-ECFC-4F16-96DD-60924266EB57}" presName="linear" presStyleCnt="0">
        <dgm:presLayoutVars>
          <dgm:animLvl val="lvl"/>
          <dgm:resizeHandles val="exact"/>
        </dgm:presLayoutVars>
      </dgm:prSet>
      <dgm:spPr/>
    </dgm:pt>
    <dgm:pt modelId="{0F89B716-D4C9-4ED9-A8EC-01B66676B5F3}" type="pres">
      <dgm:prSet presAssocID="{6C55AD4D-A095-4566-9E4F-71C678CBDD15}" presName="parentText" presStyleLbl="node1" presStyleIdx="0" presStyleCnt="3">
        <dgm:presLayoutVars>
          <dgm:chMax val="0"/>
          <dgm:bulletEnabled val="1"/>
        </dgm:presLayoutVars>
      </dgm:prSet>
      <dgm:spPr/>
    </dgm:pt>
    <dgm:pt modelId="{E462FF7B-BD7A-B646-9B28-2CE8AADAC6C2}" type="pres">
      <dgm:prSet presAssocID="{6C55AD4D-A095-4566-9E4F-71C678CBDD15}" presName="childText" presStyleLbl="revTx" presStyleIdx="0" presStyleCnt="3">
        <dgm:presLayoutVars>
          <dgm:bulletEnabled val="1"/>
        </dgm:presLayoutVars>
      </dgm:prSet>
      <dgm:spPr/>
    </dgm:pt>
    <dgm:pt modelId="{1242FD86-269A-4915-8EF8-78AC9139880C}" type="pres">
      <dgm:prSet presAssocID="{04EFE14C-4568-4424-85A4-F568D949361F}" presName="parentText" presStyleLbl="node1" presStyleIdx="1" presStyleCnt="3">
        <dgm:presLayoutVars>
          <dgm:chMax val="0"/>
          <dgm:bulletEnabled val="1"/>
        </dgm:presLayoutVars>
      </dgm:prSet>
      <dgm:spPr/>
    </dgm:pt>
    <dgm:pt modelId="{F8219469-DEFE-4A63-AFD0-4BC7FC50E987}" type="pres">
      <dgm:prSet presAssocID="{04EFE14C-4568-4424-85A4-F568D949361F}" presName="childText" presStyleLbl="revTx" presStyleIdx="1" presStyleCnt="3">
        <dgm:presLayoutVars>
          <dgm:bulletEnabled val="1"/>
        </dgm:presLayoutVars>
      </dgm:prSet>
      <dgm:spPr/>
    </dgm:pt>
    <dgm:pt modelId="{F1B6603E-91CC-C94B-8920-AA402FF6C1CE}" type="pres">
      <dgm:prSet presAssocID="{63A32482-BE2A-CD44-9496-3C8AD36F28E9}" presName="parentText" presStyleLbl="node1" presStyleIdx="2" presStyleCnt="3">
        <dgm:presLayoutVars>
          <dgm:chMax val="0"/>
          <dgm:bulletEnabled val="1"/>
        </dgm:presLayoutVars>
      </dgm:prSet>
      <dgm:spPr/>
    </dgm:pt>
    <dgm:pt modelId="{9A3BA53D-87DF-4B4D-B71B-C20FFE7A66AF}" type="pres">
      <dgm:prSet presAssocID="{63A32482-BE2A-CD44-9496-3C8AD36F28E9}" presName="childText" presStyleLbl="revTx" presStyleIdx="2" presStyleCnt="3">
        <dgm:presLayoutVars>
          <dgm:bulletEnabled val="1"/>
        </dgm:presLayoutVars>
      </dgm:prSet>
      <dgm:spPr/>
    </dgm:pt>
  </dgm:ptLst>
  <dgm:cxnLst>
    <dgm:cxn modelId="{2FE96416-B509-C341-A618-076D4720EFF6}" type="presOf" srcId="{E6990055-7FBA-474E-8576-EB30043FC120}" destId="{9A3BA53D-87DF-4B4D-B71B-C20FFE7A66AF}" srcOrd="0" destOrd="0" presId="urn:microsoft.com/office/officeart/2005/8/layout/vList2"/>
    <dgm:cxn modelId="{0A8FDA2D-D12F-6E48-BECB-B9B93398B6A1}" srcId="{04F0617D-ECFC-4F16-96DD-60924266EB57}" destId="{63A32482-BE2A-CD44-9496-3C8AD36F28E9}" srcOrd="2" destOrd="0" parTransId="{678E6159-DE3C-2D44-9980-1030C7CB59F0}" sibTransId="{C0BE1B41-E3BC-0241-9645-121485FD069B}"/>
    <dgm:cxn modelId="{18349F31-8A83-4BEC-8315-93BA36215993}" type="presOf" srcId="{AF63F70E-3295-4006-91AD-46D913329758}" destId="{F8219469-DEFE-4A63-AFD0-4BC7FC50E987}" srcOrd="0" destOrd="1" presId="urn:microsoft.com/office/officeart/2005/8/layout/vList2"/>
    <dgm:cxn modelId="{1FE90D35-2FCD-4828-9A0D-88CD904DB26B}" type="presOf" srcId="{04EFE14C-4568-4424-85A4-F568D949361F}" destId="{1242FD86-269A-4915-8EF8-78AC9139880C}" srcOrd="0" destOrd="0" presId="urn:microsoft.com/office/officeart/2005/8/layout/vList2"/>
    <dgm:cxn modelId="{4DF46B4B-F2CB-448D-845D-4521A929C220}" srcId="{04EFE14C-4568-4424-85A4-F568D949361F}" destId="{CC4EC56B-BF0E-4049-8AF7-428703A34415}" srcOrd="0" destOrd="0" parTransId="{AFDB9E19-2283-4652-A2DD-D7E5F1F73876}" sibTransId="{09BA969C-098E-4DF2-8438-2BC8062786E0}"/>
    <dgm:cxn modelId="{00B08977-989F-42A0-8454-5019C1F5E317}" srcId="{63A32482-BE2A-CD44-9496-3C8AD36F28E9}" destId="{E6990055-7FBA-474E-8576-EB30043FC120}" srcOrd="0" destOrd="0" parTransId="{C0B4A359-C3CA-4CCF-862F-564600856A94}" sibTransId="{B08E26B0-29F0-40B6-9DDF-D5E6BE4CBDA8}"/>
    <dgm:cxn modelId="{27449078-97CA-45AE-960D-B4B67694422C}" srcId="{04EFE14C-4568-4424-85A4-F568D949361F}" destId="{AF63F70E-3295-4006-91AD-46D913329758}" srcOrd="1" destOrd="0" parTransId="{3C458B23-5CC0-407F-95A6-13B948DEC3BA}" sibTransId="{C50A0E05-2D5D-4030-B526-52D400D3E37D}"/>
    <dgm:cxn modelId="{095D567C-9640-FB43-B089-44397E22B01E}" type="presOf" srcId="{63A32482-BE2A-CD44-9496-3C8AD36F28E9}" destId="{F1B6603E-91CC-C94B-8920-AA402FF6C1CE}" srcOrd="0" destOrd="0" presId="urn:microsoft.com/office/officeart/2005/8/layout/vList2"/>
    <dgm:cxn modelId="{25561D9C-FDB9-BA43-B64F-F163F6B3C911}" srcId="{6C55AD4D-A095-4566-9E4F-71C678CBDD15}" destId="{C7E0B886-CEA6-F744-B027-515DE05C9F22}" srcOrd="0" destOrd="0" parTransId="{693C88DC-2BDB-EC4E-A46F-C0C091A52EC9}" sibTransId="{9150CA66-0EA6-EC43-B0AA-6FF5FF5AD4D6}"/>
    <dgm:cxn modelId="{D8924BAE-D523-4C81-896B-D6BDABECB20F}" type="presOf" srcId="{6C55AD4D-A095-4566-9E4F-71C678CBDD15}" destId="{0F89B716-D4C9-4ED9-A8EC-01B66676B5F3}" srcOrd="0" destOrd="0" presId="urn:microsoft.com/office/officeart/2005/8/layout/vList2"/>
    <dgm:cxn modelId="{B81F03C1-1727-4B5E-85C2-54B94C0E52FC}" type="presOf" srcId="{CC4EC56B-BF0E-4049-8AF7-428703A34415}" destId="{F8219469-DEFE-4A63-AFD0-4BC7FC50E987}" srcOrd="0" destOrd="0" presId="urn:microsoft.com/office/officeart/2005/8/layout/vList2"/>
    <dgm:cxn modelId="{64FB86CD-471E-4F75-A8F1-D124F5A2F7E3}" srcId="{04F0617D-ECFC-4F16-96DD-60924266EB57}" destId="{04EFE14C-4568-4424-85A4-F568D949361F}" srcOrd="1" destOrd="0" parTransId="{51784BC9-457C-4DA1-B4F5-91866999133F}" sibTransId="{3E82FEC0-09AC-4B37-A519-6C14719068AB}"/>
    <dgm:cxn modelId="{5E5E51D1-925E-564D-BE67-4C881B6E1CEC}" type="presOf" srcId="{C7E0B886-CEA6-F744-B027-515DE05C9F22}" destId="{E462FF7B-BD7A-B646-9B28-2CE8AADAC6C2}" srcOrd="0" destOrd="0" presId="urn:microsoft.com/office/officeart/2005/8/layout/vList2"/>
    <dgm:cxn modelId="{D1EDE3DA-284D-4E78-A57F-F6F64CEEB4CE}" srcId="{04F0617D-ECFC-4F16-96DD-60924266EB57}" destId="{6C55AD4D-A095-4566-9E4F-71C678CBDD15}" srcOrd="0" destOrd="0" parTransId="{6ECD8E39-DA15-40D0-9CC9-2D71A51A0033}" sibTransId="{7B83219F-C10D-47EA-8AE0-58F921250F97}"/>
    <dgm:cxn modelId="{B26CACE7-8D46-4439-A437-028428A5B058}" type="presOf" srcId="{04F0617D-ECFC-4F16-96DD-60924266EB57}" destId="{831050CA-1E04-4DD9-97F2-5C262E76A661}" srcOrd="0" destOrd="0" presId="urn:microsoft.com/office/officeart/2005/8/layout/vList2"/>
    <dgm:cxn modelId="{B77775B0-87FF-4C8B-851E-D857A2284EB7}" type="presParOf" srcId="{831050CA-1E04-4DD9-97F2-5C262E76A661}" destId="{0F89B716-D4C9-4ED9-A8EC-01B66676B5F3}" srcOrd="0" destOrd="0" presId="urn:microsoft.com/office/officeart/2005/8/layout/vList2"/>
    <dgm:cxn modelId="{6C9C1F4D-D362-4D47-9CE8-D71BF8001F3B}" type="presParOf" srcId="{831050CA-1E04-4DD9-97F2-5C262E76A661}" destId="{E462FF7B-BD7A-B646-9B28-2CE8AADAC6C2}" srcOrd="1" destOrd="0" presId="urn:microsoft.com/office/officeart/2005/8/layout/vList2"/>
    <dgm:cxn modelId="{6FF92957-BEEF-48B1-894B-9AC58C94D14D}" type="presParOf" srcId="{831050CA-1E04-4DD9-97F2-5C262E76A661}" destId="{1242FD86-269A-4915-8EF8-78AC9139880C}" srcOrd="2" destOrd="0" presId="urn:microsoft.com/office/officeart/2005/8/layout/vList2"/>
    <dgm:cxn modelId="{E532F0D6-D1F5-463F-A946-3486521D1A01}" type="presParOf" srcId="{831050CA-1E04-4DD9-97F2-5C262E76A661}" destId="{F8219469-DEFE-4A63-AFD0-4BC7FC50E987}" srcOrd="3" destOrd="0" presId="urn:microsoft.com/office/officeart/2005/8/layout/vList2"/>
    <dgm:cxn modelId="{F2458E2B-5AA8-0B40-95AC-19F4332AFCB3}" type="presParOf" srcId="{831050CA-1E04-4DD9-97F2-5C262E76A661}" destId="{F1B6603E-91CC-C94B-8920-AA402FF6C1CE}" srcOrd="4" destOrd="0" presId="urn:microsoft.com/office/officeart/2005/8/layout/vList2"/>
    <dgm:cxn modelId="{60A3157E-963F-4B42-8E07-6BE6F018AFDF}" type="presParOf" srcId="{831050CA-1E04-4DD9-97F2-5C262E76A661}" destId="{9A3BA53D-87DF-4B4D-B71B-C20FFE7A66A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16349-3B6A-4B69-9043-F7B56A4D38E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409F48-C42E-4448-B1C5-74852C271F38}">
      <dgm:prSet/>
      <dgm:spPr/>
      <dgm:t>
        <a:bodyPr/>
        <a:lstStyle/>
        <a:p>
          <a:pPr>
            <a:lnSpc>
              <a:spcPct val="100000"/>
            </a:lnSpc>
          </a:pPr>
          <a:r>
            <a:rPr lang="en-US" dirty="0">
              <a:latin typeface="Calibri"/>
              <a:cs typeface="Calibri"/>
            </a:rPr>
            <a:t>We will provide a solution to the storekeeper which will suggest them required and important items for each month or customized duration using past history of items </a:t>
          </a:r>
        </a:p>
      </dgm:t>
    </dgm:pt>
    <dgm:pt modelId="{62FC8FE1-1489-4442-AA52-C4118AD329AF}" type="sibTrans" cxnId="{86182EE9-4A3C-44EF-9482-2AB2130617F9}">
      <dgm:prSet/>
      <dgm:spPr/>
      <dgm:t>
        <a:bodyPr/>
        <a:lstStyle/>
        <a:p>
          <a:endParaRPr lang="en-US"/>
        </a:p>
      </dgm:t>
    </dgm:pt>
    <dgm:pt modelId="{F2419031-5736-4B87-962B-609928A69C4F}" type="parTrans" cxnId="{86182EE9-4A3C-44EF-9482-2AB2130617F9}">
      <dgm:prSet/>
      <dgm:spPr/>
      <dgm:t>
        <a:bodyPr/>
        <a:lstStyle/>
        <a:p>
          <a:endParaRPr lang="en-US"/>
        </a:p>
      </dgm:t>
    </dgm:pt>
    <dgm:pt modelId="{B6DA4A58-7521-4614-B31C-09BFD291B7BD}">
      <dgm:prSet/>
      <dgm:spPr/>
      <dgm:t>
        <a:bodyPr/>
        <a:lstStyle/>
        <a:p>
          <a:pPr>
            <a:lnSpc>
              <a:spcPct val="100000"/>
            </a:lnSpc>
          </a:pPr>
          <a:r>
            <a:rPr lang="en-US" dirty="0">
              <a:latin typeface="Calibri"/>
              <a:cs typeface="Calibri"/>
            </a:rPr>
            <a:t>We will also keep a dynamic suggester which will inform storekeeper about items whose demand increased suddenly i.e. the items which are bought in large number from the store.</a:t>
          </a:r>
        </a:p>
      </dgm:t>
    </dgm:pt>
    <dgm:pt modelId="{0E8A48F8-0750-4672-A662-2967ACCFA95F}" type="sibTrans" cxnId="{421705B5-9FE4-4BA4-9F2F-452566A95993}">
      <dgm:prSet/>
      <dgm:spPr/>
      <dgm:t>
        <a:bodyPr/>
        <a:lstStyle/>
        <a:p>
          <a:endParaRPr lang="en-US"/>
        </a:p>
      </dgm:t>
    </dgm:pt>
    <dgm:pt modelId="{F659EAB8-BB0E-45CC-8093-05C7241B5F48}" type="parTrans" cxnId="{421705B5-9FE4-4BA4-9F2F-452566A95993}">
      <dgm:prSet/>
      <dgm:spPr/>
      <dgm:t>
        <a:bodyPr/>
        <a:lstStyle/>
        <a:p>
          <a:endParaRPr lang="en-US"/>
        </a:p>
      </dgm:t>
    </dgm:pt>
    <dgm:pt modelId="{53FEEEC5-05C2-4797-A10C-869A2C48E093}">
      <dgm:prSet/>
      <dgm:spPr/>
      <dgm:t>
        <a:bodyPr/>
        <a:lstStyle/>
        <a:p>
          <a:pPr>
            <a:lnSpc>
              <a:spcPct val="100000"/>
            </a:lnSpc>
          </a:pPr>
          <a:r>
            <a:rPr lang="en-US" dirty="0">
              <a:latin typeface="Calibri"/>
              <a:cs typeface="Calibri"/>
            </a:rPr>
            <a:t>Our solution would not be based on past history of store, instead past history of market of the place which will not limit the storekeeper to known items, instead storekeeper will understand about the required demand.</a:t>
          </a:r>
        </a:p>
      </dgm:t>
    </dgm:pt>
    <dgm:pt modelId="{D6340E4C-55A7-4F2B-B546-48F8ACB3677B}" type="sibTrans" cxnId="{BB65473A-D14B-45F7-A655-D2B1B94DFBBD}">
      <dgm:prSet/>
      <dgm:spPr/>
      <dgm:t>
        <a:bodyPr/>
        <a:lstStyle/>
        <a:p>
          <a:endParaRPr lang="en-US"/>
        </a:p>
      </dgm:t>
    </dgm:pt>
    <dgm:pt modelId="{2602F99E-0734-4669-94FE-583888C915DE}" type="parTrans" cxnId="{BB65473A-D14B-45F7-A655-D2B1B94DFBBD}">
      <dgm:prSet/>
      <dgm:spPr/>
      <dgm:t>
        <a:bodyPr/>
        <a:lstStyle/>
        <a:p>
          <a:endParaRPr lang="en-US"/>
        </a:p>
      </dgm:t>
    </dgm:pt>
    <dgm:pt modelId="{12E04D75-E870-413F-B9C3-1112B9882EE4}" type="pres">
      <dgm:prSet presAssocID="{22F16349-3B6A-4B69-9043-F7B56A4D38EA}" presName="root" presStyleCnt="0">
        <dgm:presLayoutVars>
          <dgm:dir/>
          <dgm:resizeHandles val="exact"/>
        </dgm:presLayoutVars>
      </dgm:prSet>
      <dgm:spPr/>
    </dgm:pt>
    <dgm:pt modelId="{2A90C223-3FF6-4A33-A319-F72A0CEDBC6F}" type="pres">
      <dgm:prSet presAssocID="{50409F48-C42E-4448-B1C5-74852C271F38}" presName="compNode" presStyleCnt="0"/>
      <dgm:spPr/>
    </dgm:pt>
    <dgm:pt modelId="{B05A2BFE-68EB-48D4-9F66-E791DE2A3E2B}" type="pres">
      <dgm:prSet presAssocID="{50409F48-C42E-4448-B1C5-74852C271F38}" presName="bgRect" presStyleLbl="bgShp" presStyleIdx="0" presStyleCnt="3"/>
      <dgm:spPr/>
    </dgm:pt>
    <dgm:pt modelId="{B4619A7A-1285-4033-ACAF-B541589022BB}" type="pres">
      <dgm:prSet presAssocID="{50409F48-C42E-4448-B1C5-74852C271F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EEF9704B-B44F-4F53-8CD5-55813CC2BA0F}" type="pres">
      <dgm:prSet presAssocID="{50409F48-C42E-4448-B1C5-74852C271F38}" presName="spaceRect" presStyleCnt="0"/>
      <dgm:spPr/>
    </dgm:pt>
    <dgm:pt modelId="{905ACBD9-193E-4770-A0E3-9732AEAF7B71}" type="pres">
      <dgm:prSet presAssocID="{50409F48-C42E-4448-B1C5-74852C271F38}" presName="parTx" presStyleLbl="revTx" presStyleIdx="0" presStyleCnt="3">
        <dgm:presLayoutVars>
          <dgm:chMax val="0"/>
          <dgm:chPref val="0"/>
        </dgm:presLayoutVars>
      </dgm:prSet>
      <dgm:spPr/>
    </dgm:pt>
    <dgm:pt modelId="{B8864346-0CBF-4D27-AFC6-D96F3536A9EF}" type="pres">
      <dgm:prSet presAssocID="{62FC8FE1-1489-4442-AA52-C4118AD329AF}" presName="sibTrans" presStyleCnt="0"/>
      <dgm:spPr/>
    </dgm:pt>
    <dgm:pt modelId="{4BFA6ABF-846E-47AC-BC31-BD55687BA26B}" type="pres">
      <dgm:prSet presAssocID="{B6DA4A58-7521-4614-B31C-09BFD291B7BD}" presName="compNode" presStyleCnt="0"/>
      <dgm:spPr/>
    </dgm:pt>
    <dgm:pt modelId="{6DB287B3-0352-4A6D-877D-85D11E537934}" type="pres">
      <dgm:prSet presAssocID="{B6DA4A58-7521-4614-B31C-09BFD291B7BD}" presName="bgRect" presStyleLbl="bgShp" presStyleIdx="1" presStyleCnt="3"/>
      <dgm:spPr/>
    </dgm:pt>
    <dgm:pt modelId="{F07CE400-D063-4623-90E3-FE55E38FD693}" type="pres">
      <dgm:prSet presAssocID="{B6DA4A58-7521-4614-B31C-09BFD291B7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C6CC7995-F829-4B81-893A-FC3CBF2976BC}" type="pres">
      <dgm:prSet presAssocID="{B6DA4A58-7521-4614-B31C-09BFD291B7BD}" presName="spaceRect" presStyleCnt="0"/>
      <dgm:spPr/>
    </dgm:pt>
    <dgm:pt modelId="{01507A28-E77E-47FD-874B-7D7ECE9E4A3E}" type="pres">
      <dgm:prSet presAssocID="{B6DA4A58-7521-4614-B31C-09BFD291B7BD}" presName="parTx" presStyleLbl="revTx" presStyleIdx="1" presStyleCnt="3">
        <dgm:presLayoutVars>
          <dgm:chMax val="0"/>
          <dgm:chPref val="0"/>
        </dgm:presLayoutVars>
      </dgm:prSet>
      <dgm:spPr/>
    </dgm:pt>
    <dgm:pt modelId="{50D5F889-8C37-4C70-868D-717A0B710D46}" type="pres">
      <dgm:prSet presAssocID="{0E8A48F8-0750-4672-A662-2967ACCFA95F}" presName="sibTrans" presStyleCnt="0"/>
      <dgm:spPr/>
    </dgm:pt>
    <dgm:pt modelId="{F4088618-DCDB-4490-B99B-6C87CDDFE391}" type="pres">
      <dgm:prSet presAssocID="{53FEEEC5-05C2-4797-A10C-869A2C48E093}" presName="compNode" presStyleCnt="0"/>
      <dgm:spPr/>
    </dgm:pt>
    <dgm:pt modelId="{55450F5A-1449-4909-A285-59862DB22837}" type="pres">
      <dgm:prSet presAssocID="{53FEEEC5-05C2-4797-A10C-869A2C48E093}" presName="bgRect" presStyleLbl="bgShp" presStyleIdx="2" presStyleCnt="3"/>
      <dgm:spPr/>
    </dgm:pt>
    <dgm:pt modelId="{17A7C9BA-51BA-4CFF-B07B-3F17D4F566A2}" type="pres">
      <dgm:prSet presAssocID="{53FEEEC5-05C2-4797-A10C-869A2C48E0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547F525-293B-4B7A-9CC9-E8D0FE5DB0D1}" type="pres">
      <dgm:prSet presAssocID="{53FEEEC5-05C2-4797-A10C-869A2C48E093}" presName="spaceRect" presStyleCnt="0"/>
      <dgm:spPr/>
    </dgm:pt>
    <dgm:pt modelId="{89F15D5C-2653-4C51-8BB9-7303B8A3443A}" type="pres">
      <dgm:prSet presAssocID="{53FEEEC5-05C2-4797-A10C-869A2C48E093}" presName="parTx" presStyleLbl="revTx" presStyleIdx="2" presStyleCnt="3">
        <dgm:presLayoutVars>
          <dgm:chMax val="0"/>
          <dgm:chPref val="0"/>
        </dgm:presLayoutVars>
      </dgm:prSet>
      <dgm:spPr/>
    </dgm:pt>
  </dgm:ptLst>
  <dgm:cxnLst>
    <dgm:cxn modelId="{D5EBED1F-3FCF-4136-B5C2-DB1124546066}" type="presOf" srcId="{53FEEEC5-05C2-4797-A10C-869A2C48E093}" destId="{89F15D5C-2653-4C51-8BB9-7303B8A3443A}" srcOrd="0" destOrd="0" presId="urn:microsoft.com/office/officeart/2018/2/layout/IconVerticalSolidList"/>
    <dgm:cxn modelId="{525B1A25-1A39-4EFC-BF83-4197F2C0AA5D}" type="presOf" srcId="{22F16349-3B6A-4B69-9043-F7B56A4D38EA}" destId="{12E04D75-E870-413F-B9C3-1112B9882EE4}" srcOrd="0" destOrd="0" presId="urn:microsoft.com/office/officeart/2018/2/layout/IconVerticalSolidList"/>
    <dgm:cxn modelId="{BB65473A-D14B-45F7-A655-D2B1B94DFBBD}" srcId="{22F16349-3B6A-4B69-9043-F7B56A4D38EA}" destId="{53FEEEC5-05C2-4797-A10C-869A2C48E093}" srcOrd="2" destOrd="0" parTransId="{2602F99E-0734-4669-94FE-583888C915DE}" sibTransId="{D6340E4C-55A7-4F2B-B546-48F8ACB3677B}"/>
    <dgm:cxn modelId="{FD585F4F-E623-4775-B91A-9C317FA96935}" type="presOf" srcId="{B6DA4A58-7521-4614-B31C-09BFD291B7BD}" destId="{01507A28-E77E-47FD-874B-7D7ECE9E4A3E}" srcOrd="0" destOrd="0" presId="urn:microsoft.com/office/officeart/2018/2/layout/IconVerticalSolidList"/>
    <dgm:cxn modelId="{421705B5-9FE4-4BA4-9F2F-452566A95993}" srcId="{22F16349-3B6A-4B69-9043-F7B56A4D38EA}" destId="{B6DA4A58-7521-4614-B31C-09BFD291B7BD}" srcOrd="1" destOrd="0" parTransId="{F659EAB8-BB0E-45CC-8093-05C7241B5F48}" sibTransId="{0E8A48F8-0750-4672-A662-2967ACCFA95F}"/>
    <dgm:cxn modelId="{14E24BCD-4E21-44EB-AADF-EBAC338054D9}" type="presOf" srcId="{50409F48-C42E-4448-B1C5-74852C271F38}" destId="{905ACBD9-193E-4770-A0E3-9732AEAF7B71}" srcOrd="0" destOrd="0" presId="urn:microsoft.com/office/officeart/2018/2/layout/IconVerticalSolidList"/>
    <dgm:cxn modelId="{86182EE9-4A3C-44EF-9482-2AB2130617F9}" srcId="{22F16349-3B6A-4B69-9043-F7B56A4D38EA}" destId="{50409F48-C42E-4448-B1C5-74852C271F38}" srcOrd="0" destOrd="0" parTransId="{F2419031-5736-4B87-962B-609928A69C4F}" sibTransId="{62FC8FE1-1489-4442-AA52-C4118AD329AF}"/>
    <dgm:cxn modelId="{30BF97C5-6CA1-46C6-B41B-77B4A89A543B}" type="presParOf" srcId="{12E04D75-E870-413F-B9C3-1112B9882EE4}" destId="{2A90C223-3FF6-4A33-A319-F72A0CEDBC6F}" srcOrd="0" destOrd="0" presId="urn:microsoft.com/office/officeart/2018/2/layout/IconVerticalSolidList"/>
    <dgm:cxn modelId="{D84087FB-441E-4428-A46E-E7068916AE51}" type="presParOf" srcId="{2A90C223-3FF6-4A33-A319-F72A0CEDBC6F}" destId="{B05A2BFE-68EB-48D4-9F66-E791DE2A3E2B}" srcOrd="0" destOrd="0" presId="urn:microsoft.com/office/officeart/2018/2/layout/IconVerticalSolidList"/>
    <dgm:cxn modelId="{3C6CDEA5-CF09-4081-9E8A-AB46295BA7C5}" type="presParOf" srcId="{2A90C223-3FF6-4A33-A319-F72A0CEDBC6F}" destId="{B4619A7A-1285-4033-ACAF-B541589022BB}" srcOrd="1" destOrd="0" presId="urn:microsoft.com/office/officeart/2018/2/layout/IconVerticalSolidList"/>
    <dgm:cxn modelId="{11D419C2-0195-49B3-B361-F1918F64CE44}" type="presParOf" srcId="{2A90C223-3FF6-4A33-A319-F72A0CEDBC6F}" destId="{EEF9704B-B44F-4F53-8CD5-55813CC2BA0F}" srcOrd="2" destOrd="0" presId="urn:microsoft.com/office/officeart/2018/2/layout/IconVerticalSolidList"/>
    <dgm:cxn modelId="{137A1CD5-8A19-42CB-A850-5EE17D0C56F5}" type="presParOf" srcId="{2A90C223-3FF6-4A33-A319-F72A0CEDBC6F}" destId="{905ACBD9-193E-4770-A0E3-9732AEAF7B71}" srcOrd="3" destOrd="0" presId="urn:microsoft.com/office/officeart/2018/2/layout/IconVerticalSolidList"/>
    <dgm:cxn modelId="{D7BE1605-8AF6-438F-8AA7-2104D84F7972}" type="presParOf" srcId="{12E04D75-E870-413F-B9C3-1112B9882EE4}" destId="{B8864346-0CBF-4D27-AFC6-D96F3536A9EF}" srcOrd="1" destOrd="0" presId="urn:microsoft.com/office/officeart/2018/2/layout/IconVerticalSolidList"/>
    <dgm:cxn modelId="{B20CD178-7181-4B8E-8B06-C730D6B45340}" type="presParOf" srcId="{12E04D75-E870-413F-B9C3-1112B9882EE4}" destId="{4BFA6ABF-846E-47AC-BC31-BD55687BA26B}" srcOrd="2" destOrd="0" presId="urn:microsoft.com/office/officeart/2018/2/layout/IconVerticalSolidList"/>
    <dgm:cxn modelId="{1A5CC933-6947-4003-8FC7-A9DCD11744AC}" type="presParOf" srcId="{4BFA6ABF-846E-47AC-BC31-BD55687BA26B}" destId="{6DB287B3-0352-4A6D-877D-85D11E537934}" srcOrd="0" destOrd="0" presId="urn:microsoft.com/office/officeart/2018/2/layout/IconVerticalSolidList"/>
    <dgm:cxn modelId="{4DD1F640-2BE3-4819-BECB-B3FAE6B6081C}" type="presParOf" srcId="{4BFA6ABF-846E-47AC-BC31-BD55687BA26B}" destId="{F07CE400-D063-4623-90E3-FE55E38FD693}" srcOrd="1" destOrd="0" presId="urn:microsoft.com/office/officeart/2018/2/layout/IconVerticalSolidList"/>
    <dgm:cxn modelId="{51042A63-3FD4-4A0E-93BA-BB6E36590AE7}" type="presParOf" srcId="{4BFA6ABF-846E-47AC-BC31-BD55687BA26B}" destId="{C6CC7995-F829-4B81-893A-FC3CBF2976BC}" srcOrd="2" destOrd="0" presId="urn:microsoft.com/office/officeart/2018/2/layout/IconVerticalSolidList"/>
    <dgm:cxn modelId="{527F1CD3-6BBC-433E-B679-0719B561DFF6}" type="presParOf" srcId="{4BFA6ABF-846E-47AC-BC31-BD55687BA26B}" destId="{01507A28-E77E-47FD-874B-7D7ECE9E4A3E}" srcOrd="3" destOrd="0" presId="urn:microsoft.com/office/officeart/2018/2/layout/IconVerticalSolidList"/>
    <dgm:cxn modelId="{2A37AADF-8545-4B83-B7F2-C445D46F9D16}" type="presParOf" srcId="{12E04D75-E870-413F-B9C3-1112B9882EE4}" destId="{50D5F889-8C37-4C70-868D-717A0B710D46}" srcOrd="3" destOrd="0" presId="urn:microsoft.com/office/officeart/2018/2/layout/IconVerticalSolidList"/>
    <dgm:cxn modelId="{88D1D9C6-15D9-45D6-9B1A-177E64A69E0C}" type="presParOf" srcId="{12E04D75-E870-413F-B9C3-1112B9882EE4}" destId="{F4088618-DCDB-4490-B99B-6C87CDDFE391}" srcOrd="4" destOrd="0" presId="urn:microsoft.com/office/officeart/2018/2/layout/IconVerticalSolidList"/>
    <dgm:cxn modelId="{615BB0DE-4934-4614-8E56-CD666A6527FD}" type="presParOf" srcId="{F4088618-DCDB-4490-B99B-6C87CDDFE391}" destId="{55450F5A-1449-4909-A285-59862DB22837}" srcOrd="0" destOrd="0" presId="urn:microsoft.com/office/officeart/2018/2/layout/IconVerticalSolidList"/>
    <dgm:cxn modelId="{88134647-BC09-4B20-A824-61E99F7946BE}" type="presParOf" srcId="{F4088618-DCDB-4490-B99B-6C87CDDFE391}" destId="{17A7C9BA-51BA-4CFF-B07B-3F17D4F566A2}" srcOrd="1" destOrd="0" presId="urn:microsoft.com/office/officeart/2018/2/layout/IconVerticalSolidList"/>
    <dgm:cxn modelId="{5A9E4955-0D8E-44D3-897F-BD02AD5DCD75}" type="presParOf" srcId="{F4088618-DCDB-4490-B99B-6C87CDDFE391}" destId="{D547F525-293B-4B7A-9CC9-E8D0FE5DB0D1}" srcOrd="2" destOrd="0" presId="urn:microsoft.com/office/officeart/2018/2/layout/IconVerticalSolidList"/>
    <dgm:cxn modelId="{B4044D78-19E9-4BB2-91AC-23A7FED0CE98}" type="presParOf" srcId="{F4088618-DCDB-4490-B99B-6C87CDDFE391}" destId="{89F15D5C-2653-4C51-8BB9-7303B8A344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F16349-3B6A-4B69-9043-F7B56A4D38E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FEEEC5-05C2-4797-A10C-869A2C48E093}">
      <dgm:prSet/>
      <dgm:spPr/>
      <dgm:t>
        <a:bodyPr/>
        <a:lstStyle/>
        <a:p>
          <a:pPr>
            <a:lnSpc>
              <a:spcPct val="100000"/>
            </a:lnSpc>
          </a:pPr>
          <a:r>
            <a:rPr lang="en-US" dirty="0">
              <a:latin typeface="Calibri"/>
              <a:cs typeface="Calibri"/>
            </a:rPr>
            <a:t>Our idea would be based on active learning i.e. the model will train itself on the new data along with the previous dataset. </a:t>
          </a:r>
        </a:p>
      </dgm:t>
    </dgm:pt>
    <dgm:pt modelId="{D6340E4C-55A7-4F2B-B546-48F8ACB3677B}" type="sibTrans" cxnId="{BB65473A-D14B-45F7-A655-D2B1B94DFBBD}">
      <dgm:prSet/>
      <dgm:spPr/>
      <dgm:t>
        <a:bodyPr/>
        <a:lstStyle/>
        <a:p>
          <a:endParaRPr lang="en-US"/>
        </a:p>
      </dgm:t>
    </dgm:pt>
    <dgm:pt modelId="{2602F99E-0734-4669-94FE-583888C915DE}" type="parTrans" cxnId="{BB65473A-D14B-45F7-A655-D2B1B94DFBBD}">
      <dgm:prSet/>
      <dgm:spPr/>
      <dgm:t>
        <a:bodyPr/>
        <a:lstStyle/>
        <a:p>
          <a:endParaRPr lang="en-US"/>
        </a:p>
      </dgm:t>
    </dgm:pt>
    <dgm:pt modelId="{50409F48-C42E-4448-B1C5-74852C271F38}">
      <dgm:prSet/>
      <dgm:spPr/>
      <dgm:t>
        <a:bodyPr/>
        <a:lstStyle/>
        <a:p>
          <a:pPr>
            <a:lnSpc>
              <a:spcPct val="100000"/>
            </a:lnSpc>
          </a:pPr>
          <a:r>
            <a:rPr lang="en-US" dirty="0">
              <a:latin typeface="Calibri"/>
              <a:cs typeface="Calibri"/>
            </a:rPr>
            <a:t>Since, we are analyzing data of the whole market instead of particular shop, shopkeepers can get to know about the items which people wants rather than items which the shop owns.</a:t>
          </a:r>
        </a:p>
      </dgm:t>
    </dgm:pt>
    <dgm:pt modelId="{62FC8FE1-1489-4442-AA52-C4118AD329AF}" type="sibTrans" cxnId="{86182EE9-4A3C-44EF-9482-2AB2130617F9}">
      <dgm:prSet/>
      <dgm:spPr/>
      <dgm:t>
        <a:bodyPr/>
        <a:lstStyle/>
        <a:p>
          <a:endParaRPr lang="en-US"/>
        </a:p>
      </dgm:t>
    </dgm:pt>
    <dgm:pt modelId="{F2419031-5736-4B87-962B-609928A69C4F}" type="parTrans" cxnId="{86182EE9-4A3C-44EF-9482-2AB2130617F9}">
      <dgm:prSet/>
      <dgm:spPr/>
      <dgm:t>
        <a:bodyPr/>
        <a:lstStyle/>
        <a:p>
          <a:endParaRPr lang="en-US"/>
        </a:p>
      </dgm:t>
    </dgm:pt>
    <dgm:pt modelId="{B6DA4A58-7521-4614-B31C-09BFD291B7BD}">
      <dgm:prSet/>
      <dgm:spPr/>
      <dgm:t>
        <a:bodyPr/>
        <a:lstStyle/>
        <a:p>
          <a:pPr>
            <a:lnSpc>
              <a:spcPct val="100000"/>
            </a:lnSpc>
          </a:pPr>
          <a:r>
            <a:rPr lang="en-US" dirty="0">
              <a:latin typeface="Calibri"/>
              <a:cs typeface="Calibri"/>
            </a:rPr>
            <a:t>Analyzing data of past 10-20 years is difficult to do manually. Hence, our ML Model will prove out to be trustworthy and efficient to predict relevant goods.</a:t>
          </a:r>
        </a:p>
      </dgm:t>
    </dgm:pt>
    <dgm:pt modelId="{0E8A48F8-0750-4672-A662-2967ACCFA95F}" type="sibTrans" cxnId="{421705B5-9FE4-4BA4-9F2F-452566A95993}">
      <dgm:prSet/>
      <dgm:spPr/>
      <dgm:t>
        <a:bodyPr/>
        <a:lstStyle/>
        <a:p>
          <a:endParaRPr lang="en-US"/>
        </a:p>
      </dgm:t>
    </dgm:pt>
    <dgm:pt modelId="{F659EAB8-BB0E-45CC-8093-05C7241B5F48}" type="parTrans" cxnId="{421705B5-9FE4-4BA4-9F2F-452566A95993}">
      <dgm:prSet/>
      <dgm:spPr/>
      <dgm:t>
        <a:bodyPr/>
        <a:lstStyle/>
        <a:p>
          <a:endParaRPr lang="en-US"/>
        </a:p>
      </dgm:t>
    </dgm:pt>
    <dgm:pt modelId="{12E04D75-E870-413F-B9C3-1112B9882EE4}" type="pres">
      <dgm:prSet presAssocID="{22F16349-3B6A-4B69-9043-F7B56A4D38EA}" presName="root" presStyleCnt="0">
        <dgm:presLayoutVars>
          <dgm:dir/>
          <dgm:resizeHandles val="exact"/>
        </dgm:presLayoutVars>
      </dgm:prSet>
      <dgm:spPr/>
    </dgm:pt>
    <dgm:pt modelId="{2A90C223-3FF6-4A33-A319-F72A0CEDBC6F}" type="pres">
      <dgm:prSet presAssocID="{50409F48-C42E-4448-B1C5-74852C271F38}" presName="compNode" presStyleCnt="0"/>
      <dgm:spPr/>
    </dgm:pt>
    <dgm:pt modelId="{B05A2BFE-68EB-48D4-9F66-E791DE2A3E2B}" type="pres">
      <dgm:prSet presAssocID="{50409F48-C42E-4448-B1C5-74852C271F38}" presName="bgRect" presStyleLbl="bgShp" presStyleIdx="0" presStyleCnt="3"/>
      <dgm:spPr/>
    </dgm:pt>
    <dgm:pt modelId="{B4619A7A-1285-4033-ACAF-B541589022BB}" type="pres">
      <dgm:prSet presAssocID="{50409F48-C42E-4448-B1C5-74852C271F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EEF9704B-B44F-4F53-8CD5-55813CC2BA0F}" type="pres">
      <dgm:prSet presAssocID="{50409F48-C42E-4448-B1C5-74852C271F38}" presName="spaceRect" presStyleCnt="0"/>
      <dgm:spPr/>
    </dgm:pt>
    <dgm:pt modelId="{905ACBD9-193E-4770-A0E3-9732AEAF7B71}" type="pres">
      <dgm:prSet presAssocID="{50409F48-C42E-4448-B1C5-74852C271F38}" presName="parTx" presStyleLbl="revTx" presStyleIdx="0" presStyleCnt="3">
        <dgm:presLayoutVars>
          <dgm:chMax val="0"/>
          <dgm:chPref val="0"/>
        </dgm:presLayoutVars>
      </dgm:prSet>
      <dgm:spPr/>
    </dgm:pt>
    <dgm:pt modelId="{B8864346-0CBF-4D27-AFC6-D96F3536A9EF}" type="pres">
      <dgm:prSet presAssocID="{62FC8FE1-1489-4442-AA52-C4118AD329AF}" presName="sibTrans" presStyleCnt="0"/>
      <dgm:spPr/>
    </dgm:pt>
    <dgm:pt modelId="{4BFA6ABF-846E-47AC-BC31-BD55687BA26B}" type="pres">
      <dgm:prSet presAssocID="{B6DA4A58-7521-4614-B31C-09BFD291B7BD}" presName="compNode" presStyleCnt="0"/>
      <dgm:spPr/>
    </dgm:pt>
    <dgm:pt modelId="{6DB287B3-0352-4A6D-877D-85D11E537934}" type="pres">
      <dgm:prSet presAssocID="{B6DA4A58-7521-4614-B31C-09BFD291B7BD}" presName="bgRect" presStyleLbl="bgShp" presStyleIdx="1" presStyleCnt="3"/>
      <dgm:spPr/>
    </dgm:pt>
    <dgm:pt modelId="{F07CE400-D063-4623-90E3-FE55E38FD693}" type="pres">
      <dgm:prSet presAssocID="{B6DA4A58-7521-4614-B31C-09BFD291B7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C6CC7995-F829-4B81-893A-FC3CBF2976BC}" type="pres">
      <dgm:prSet presAssocID="{B6DA4A58-7521-4614-B31C-09BFD291B7BD}" presName="spaceRect" presStyleCnt="0"/>
      <dgm:spPr/>
    </dgm:pt>
    <dgm:pt modelId="{01507A28-E77E-47FD-874B-7D7ECE9E4A3E}" type="pres">
      <dgm:prSet presAssocID="{B6DA4A58-7521-4614-B31C-09BFD291B7BD}" presName="parTx" presStyleLbl="revTx" presStyleIdx="1" presStyleCnt="3">
        <dgm:presLayoutVars>
          <dgm:chMax val="0"/>
          <dgm:chPref val="0"/>
        </dgm:presLayoutVars>
      </dgm:prSet>
      <dgm:spPr/>
    </dgm:pt>
    <dgm:pt modelId="{50D5F889-8C37-4C70-868D-717A0B710D46}" type="pres">
      <dgm:prSet presAssocID="{0E8A48F8-0750-4672-A662-2967ACCFA95F}" presName="sibTrans" presStyleCnt="0"/>
      <dgm:spPr/>
    </dgm:pt>
    <dgm:pt modelId="{F4088618-DCDB-4490-B99B-6C87CDDFE391}" type="pres">
      <dgm:prSet presAssocID="{53FEEEC5-05C2-4797-A10C-869A2C48E093}" presName="compNode" presStyleCnt="0"/>
      <dgm:spPr/>
    </dgm:pt>
    <dgm:pt modelId="{55450F5A-1449-4909-A285-59862DB22837}" type="pres">
      <dgm:prSet presAssocID="{53FEEEC5-05C2-4797-A10C-869A2C48E093}" presName="bgRect" presStyleLbl="bgShp" presStyleIdx="2" presStyleCnt="3"/>
      <dgm:spPr/>
    </dgm:pt>
    <dgm:pt modelId="{17A7C9BA-51BA-4CFF-B07B-3F17D4F566A2}" type="pres">
      <dgm:prSet presAssocID="{53FEEEC5-05C2-4797-A10C-869A2C48E0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547F525-293B-4B7A-9CC9-E8D0FE5DB0D1}" type="pres">
      <dgm:prSet presAssocID="{53FEEEC5-05C2-4797-A10C-869A2C48E093}" presName="spaceRect" presStyleCnt="0"/>
      <dgm:spPr/>
    </dgm:pt>
    <dgm:pt modelId="{89F15D5C-2653-4C51-8BB9-7303B8A3443A}" type="pres">
      <dgm:prSet presAssocID="{53FEEEC5-05C2-4797-A10C-869A2C48E093}" presName="parTx" presStyleLbl="revTx" presStyleIdx="2" presStyleCnt="3">
        <dgm:presLayoutVars>
          <dgm:chMax val="0"/>
          <dgm:chPref val="0"/>
        </dgm:presLayoutVars>
      </dgm:prSet>
      <dgm:spPr/>
    </dgm:pt>
  </dgm:ptLst>
  <dgm:cxnLst>
    <dgm:cxn modelId="{D5EBED1F-3FCF-4136-B5C2-DB1124546066}" type="presOf" srcId="{53FEEEC5-05C2-4797-A10C-869A2C48E093}" destId="{89F15D5C-2653-4C51-8BB9-7303B8A3443A}" srcOrd="0" destOrd="0" presId="urn:microsoft.com/office/officeart/2018/2/layout/IconVerticalSolidList"/>
    <dgm:cxn modelId="{525B1A25-1A39-4EFC-BF83-4197F2C0AA5D}" type="presOf" srcId="{22F16349-3B6A-4B69-9043-F7B56A4D38EA}" destId="{12E04D75-E870-413F-B9C3-1112B9882EE4}" srcOrd="0" destOrd="0" presId="urn:microsoft.com/office/officeart/2018/2/layout/IconVerticalSolidList"/>
    <dgm:cxn modelId="{BB65473A-D14B-45F7-A655-D2B1B94DFBBD}" srcId="{22F16349-3B6A-4B69-9043-F7B56A4D38EA}" destId="{53FEEEC5-05C2-4797-A10C-869A2C48E093}" srcOrd="2" destOrd="0" parTransId="{2602F99E-0734-4669-94FE-583888C915DE}" sibTransId="{D6340E4C-55A7-4F2B-B546-48F8ACB3677B}"/>
    <dgm:cxn modelId="{FD585F4F-E623-4775-B91A-9C317FA96935}" type="presOf" srcId="{B6DA4A58-7521-4614-B31C-09BFD291B7BD}" destId="{01507A28-E77E-47FD-874B-7D7ECE9E4A3E}" srcOrd="0" destOrd="0" presId="urn:microsoft.com/office/officeart/2018/2/layout/IconVerticalSolidList"/>
    <dgm:cxn modelId="{421705B5-9FE4-4BA4-9F2F-452566A95993}" srcId="{22F16349-3B6A-4B69-9043-F7B56A4D38EA}" destId="{B6DA4A58-7521-4614-B31C-09BFD291B7BD}" srcOrd="1" destOrd="0" parTransId="{F659EAB8-BB0E-45CC-8093-05C7241B5F48}" sibTransId="{0E8A48F8-0750-4672-A662-2967ACCFA95F}"/>
    <dgm:cxn modelId="{14E24BCD-4E21-44EB-AADF-EBAC338054D9}" type="presOf" srcId="{50409F48-C42E-4448-B1C5-74852C271F38}" destId="{905ACBD9-193E-4770-A0E3-9732AEAF7B71}" srcOrd="0" destOrd="0" presId="urn:microsoft.com/office/officeart/2018/2/layout/IconVerticalSolidList"/>
    <dgm:cxn modelId="{86182EE9-4A3C-44EF-9482-2AB2130617F9}" srcId="{22F16349-3B6A-4B69-9043-F7B56A4D38EA}" destId="{50409F48-C42E-4448-B1C5-74852C271F38}" srcOrd="0" destOrd="0" parTransId="{F2419031-5736-4B87-962B-609928A69C4F}" sibTransId="{62FC8FE1-1489-4442-AA52-C4118AD329AF}"/>
    <dgm:cxn modelId="{30BF97C5-6CA1-46C6-B41B-77B4A89A543B}" type="presParOf" srcId="{12E04D75-E870-413F-B9C3-1112B9882EE4}" destId="{2A90C223-3FF6-4A33-A319-F72A0CEDBC6F}" srcOrd="0" destOrd="0" presId="urn:microsoft.com/office/officeart/2018/2/layout/IconVerticalSolidList"/>
    <dgm:cxn modelId="{D84087FB-441E-4428-A46E-E7068916AE51}" type="presParOf" srcId="{2A90C223-3FF6-4A33-A319-F72A0CEDBC6F}" destId="{B05A2BFE-68EB-48D4-9F66-E791DE2A3E2B}" srcOrd="0" destOrd="0" presId="urn:microsoft.com/office/officeart/2018/2/layout/IconVerticalSolidList"/>
    <dgm:cxn modelId="{3C6CDEA5-CF09-4081-9E8A-AB46295BA7C5}" type="presParOf" srcId="{2A90C223-3FF6-4A33-A319-F72A0CEDBC6F}" destId="{B4619A7A-1285-4033-ACAF-B541589022BB}" srcOrd="1" destOrd="0" presId="urn:microsoft.com/office/officeart/2018/2/layout/IconVerticalSolidList"/>
    <dgm:cxn modelId="{11D419C2-0195-49B3-B361-F1918F64CE44}" type="presParOf" srcId="{2A90C223-3FF6-4A33-A319-F72A0CEDBC6F}" destId="{EEF9704B-B44F-4F53-8CD5-55813CC2BA0F}" srcOrd="2" destOrd="0" presId="urn:microsoft.com/office/officeart/2018/2/layout/IconVerticalSolidList"/>
    <dgm:cxn modelId="{137A1CD5-8A19-42CB-A850-5EE17D0C56F5}" type="presParOf" srcId="{2A90C223-3FF6-4A33-A319-F72A0CEDBC6F}" destId="{905ACBD9-193E-4770-A0E3-9732AEAF7B71}" srcOrd="3" destOrd="0" presId="urn:microsoft.com/office/officeart/2018/2/layout/IconVerticalSolidList"/>
    <dgm:cxn modelId="{D7BE1605-8AF6-438F-8AA7-2104D84F7972}" type="presParOf" srcId="{12E04D75-E870-413F-B9C3-1112B9882EE4}" destId="{B8864346-0CBF-4D27-AFC6-D96F3536A9EF}" srcOrd="1" destOrd="0" presId="urn:microsoft.com/office/officeart/2018/2/layout/IconVerticalSolidList"/>
    <dgm:cxn modelId="{B20CD178-7181-4B8E-8B06-C730D6B45340}" type="presParOf" srcId="{12E04D75-E870-413F-B9C3-1112B9882EE4}" destId="{4BFA6ABF-846E-47AC-BC31-BD55687BA26B}" srcOrd="2" destOrd="0" presId="urn:microsoft.com/office/officeart/2018/2/layout/IconVerticalSolidList"/>
    <dgm:cxn modelId="{1A5CC933-6947-4003-8FC7-A9DCD11744AC}" type="presParOf" srcId="{4BFA6ABF-846E-47AC-BC31-BD55687BA26B}" destId="{6DB287B3-0352-4A6D-877D-85D11E537934}" srcOrd="0" destOrd="0" presId="urn:microsoft.com/office/officeart/2018/2/layout/IconVerticalSolidList"/>
    <dgm:cxn modelId="{4DD1F640-2BE3-4819-BECB-B3FAE6B6081C}" type="presParOf" srcId="{4BFA6ABF-846E-47AC-BC31-BD55687BA26B}" destId="{F07CE400-D063-4623-90E3-FE55E38FD693}" srcOrd="1" destOrd="0" presId="urn:microsoft.com/office/officeart/2018/2/layout/IconVerticalSolidList"/>
    <dgm:cxn modelId="{51042A63-3FD4-4A0E-93BA-BB6E36590AE7}" type="presParOf" srcId="{4BFA6ABF-846E-47AC-BC31-BD55687BA26B}" destId="{C6CC7995-F829-4B81-893A-FC3CBF2976BC}" srcOrd="2" destOrd="0" presId="urn:microsoft.com/office/officeart/2018/2/layout/IconVerticalSolidList"/>
    <dgm:cxn modelId="{527F1CD3-6BBC-433E-B679-0719B561DFF6}" type="presParOf" srcId="{4BFA6ABF-846E-47AC-BC31-BD55687BA26B}" destId="{01507A28-E77E-47FD-874B-7D7ECE9E4A3E}" srcOrd="3" destOrd="0" presId="urn:microsoft.com/office/officeart/2018/2/layout/IconVerticalSolidList"/>
    <dgm:cxn modelId="{2A37AADF-8545-4B83-B7F2-C445D46F9D16}" type="presParOf" srcId="{12E04D75-E870-413F-B9C3-1112B9882EE4}" destId="{50D5F889-8C37-4C70-868D-717A0B710D46}" srcOrd="3" destOrd="0" presId="urn:microsoft.com/office/officeart/2018/2/layout/IconVerticalSolidList"/>
    <dgm:cxn modelId="{88D1D9C6-15D9-45D6-9B1A-177E64A69E0C}" type="presParOf" srcId="{12E04D75-E870-413F-B9C3-1112B9882EE4}" destId="{F4088618-DCDB-4490-B99B-6C87CDDFE391}" srcOrd="4" destOrd="0" presId="urn:microsoft.com/office/officeart/2018/2/layout/IconVerticalSolidList"/>
    <dgm:cxn modelId="{615BB0DE-4934-4614-8E56-CD666A6527FD}" type="presParOf" srcId="{F4088618-DCDB-4490-B99B-6C87CDDFE391}" destId="{55450F5A-1449-4909-A285-59862DB22837}" srcOrd="0" destOrd="0" presId="urn:microsoft.com/office/officeart/2018/2/layout/IconVerticalSolidList"/>
    <dgm:cxn modelId="{88134647-BC09-4B20-A824-61E99F7946BE}" type="presParOf" srcId="{F4088618-DCDB-4490-B99B-6C87CDDFE391}" destId="{17A7C9BA-51BA-4CFF-B07B-3F17D4F566A2}" srcOrd="1" destOrd="0" presId="urn:microsoft.com/office/officeart/2018/2/layout/IconVerticalSolidList"/>
    <dgm:cxn modelId="{5A9E4955-0D8E-44D3-897F-BD02AD5DCD75}" type="presParOf" srcId="{F4088618-DCDB-4490-B99B-6C87CDDFE391}" destId="{D547F525-293B-4B7A-9CC9-E8D0FE5DB0D1}" srcOrd="2" destOrd="0" presId="urn:microsoft.com/office/officeart/2018/2/layout/IconVerticalSolidList"/>
    <dgm:cxn modelId="{B4044D78-19E9-4BB2-91AC-23A7FED0CE98}" type="presParOf" srcId="{F4088618-DCDB-4490-B99B-6C87CDDFE391}" destId="{89F15D5C-2653-4C51-8BB9-7303B8A344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3C520C-E91F-48F7-BE92-F7C9BE9F686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E3632B-E2FC-4BC5-A602-8C4259CC2986}">
      <dgm:prSet phldr="0"/>
      <dgm:spPr/>
      <dgm:t>
        <a:bodyPr/>
        <a:lstStyle/>
        <a:p>
          <a:pPr>
            <a:lnSpc>
              <a:spcPct val="100000"/>
            </a:lnSpc>
          </a:pPr>
          <a:r>
            <a:rPr lang="en-US"/>
            <a:t>The portal can work either in a freeware upselling model or a SaaS subscription model.</a:t>
          </a:r>
        </a:p>
      </dgm:t>
    </dgm:pt>
    <dgm:pt modelId="{E9DE7BEF-C72E-4632-A3A7-C894D80BBE47}" type="parTrans" cxnId="{86D35DF3-43B4-47F8-9C11-55FDDCC0F2AC}">
      <dgm:prSet/>
      <dgm:spPr/>
      <dgm:t>
        <a:bodyPr/>
        <a:lstStyle/>
        <a:p>
          <a:endParaRPr lang="en-IN"/>
        </a:p>
      </dgm:t>
    </dgm:pt>
    <dgm:pt modelId="{2A6ECA4E-C3B1-4C78-92A1-6FE9FB3D9C6A}" type="sibTrans" cxnId="{86D35DF3-43B4-47F8-9C11-55FDDCC0F2AC}">
      <dgm:prSet/>
      <dgm:spPr/>
      <dgm:t>
        <a:bodyPr/>
        <a:lstStyle/>
        <a:p>
          <a:endParaRPr lang="en-IN"/>
        </a:p>
      </dgm:t>
    </dgm:pt>
    <dgm:pt modelId="{3A251E36-2D87-4E37-9C1D-B5FDA4304C6F}">
      <dgm:prSet phldr="0"/>
      <dgm:spPr/>
      <dgm:t>
        <a:bodyPr/>
        <a:lstStyle/>
        <a:p>
          <a:pPr>
            <a:lnSpc>
              <a:spcPct val="100000"/>
            </a:lnSpc>
          </a:pPr>
          <a:r>
            <a:rPr lang="en-US"/>
            <a:t>As our focus is to help the small sellers, we aim to maximize their profits as much as possible by use of Aurora.</a:t>
          </a:r>
        </a:p>
      </dgm:t>
    </dgm:pt>
    <dgm:pt modelId="{22688A78-0279-4455-96A9-A68B2D7F4BCD}" type="parTrans" cxnId="{4D337907-6035-4E37-835E-C4A573EA0554}">
      <dgm:prSet/>
      <dgm:spPr/>
      <dgm:t>
        <a:bodyPr/>
        <a:lstStyle/>
        <a:p>
          <a:endParaRPr lang="en-IN"/>
        </a:p>
      </dgm:t>
    </dgm:pt>
    <dgm:pt modelId="{A37DF1CC-096A-4F7D-AEDB-0B992C8340A5}" type="sibTrans" cxnId="{4D337907-6035-4E37-835E-C4A573EA0554}">
      <dgm:prSet/>
      <dgm:spPr/>
      <dgm:t>
        <a:bodyPr/>
        <a:lstStyle/>
        <a:p>
          <a:endParaRPr lang="en-IN"/>
        </a:p>
      </dgm:t>
    </dgm:pt>
    <dgm:pt modelId="{D6112160-3903-4D24-87FF-D679B6E792E5}">
      <dgm:prSet phldr="0"/>
      <dgm:spPr/>
      <dgm:t>
        <a:bodyPr/>
        <a:lstStyle/>
        <a:p>
          <a:pPr>
            <a:lnSpc>
              <a:spcPct val="100000"/>
            </a:lnSpc>
          </a:pPr>
          <a:r>
            <a:rPr lang="en-US"/>
            <a:t>By use of Aurora, we aim to provide sellers with real time price prediction which cannot be done otherwise.</a:t>
          </a:r>
        </a:p>
      </dgm:t>
    </dgm:pt>
    <dgm:pt modelId="{56D9A389-5320-49FD-BB48-635F1DC3E9D5}" type="parTrans" cxnId="{CF6DA9A4-6352-4AE0-AA58-19FA8F964420}">
      <dgm:prSet/>
      <dgm:spPr/>
      <dgm:t>
        <a:bodyPr/>
        <a:lstStyle/>
        <a:p>
          <a:endParaRPr lang="en-IN"/>
        </a:p>
      </dgm:t>
    </dgm:pt>
    <dgm:pt modelId="{506F2970-90E8-4960-84FB-86DCCD80DBAA}" type="sibTrans" cxnId="{CF6DA9A4-6352-4AE0-AA58-19FA8F964420}">
      <dgm:prSet/>
      <dgm:spPr/>
      <dgm:t>
        <a:bodyPr/>
        <a:lstStyle/>
        <a:p>
          <a:endParaRPr lang="en-IN"/>
        </a:p>
      </dgm:t>
    </dgm:pt>
    <dgm:pt modelId="{1B71BC1F-ED7D-43E5-B88B-0BD6D1DE99EC}" type="pres">
      <dgm:prSet presAssocID="{A73C520C-E91F-48F7-BE92-F7C9BE9F6863}" presName="root" presStyleCnt="0">
        <dgm:presLayoutVars>
          <dgm:dir/>
          <dgm:resizeHandles val="exact"/>
        </dgm:presLayoutVars>
      </dgm:prSet>
      <dgm:spPr/>
    </dgm:pt>
    <dgm:pt modelId="{0D63EC21-D2FB-46D5-81ED-3EFC83053742}" type="pres">
      <dgm:prSet presAssocID="{52E3632B-E2FC-4BC5-A602-8C4259CC2986}" presName="compNode" presStyleCnt="0"/>
      <dgm:spPr/>
    </dgm:pt>
    <dgm:pt modelId="{B8D1CDC2-BFF8-407B-B6A6-56027CB5BCF8}" type="pres">
      <dgm:prSet presAssocID="{52E3632B-E2FC-4BC5-A602-8C4259CC2986}" presName="bgRect" presStyleLbl="bgShp" presStyleIdx="0" presStyleCnt="3"/>
      <dgm:spPr/>
    </dgm:pt>
    <dgm:pt modelId="{35BB0F27-3441-4113-99CE-BFBF08BE4608}" type="pres">
      <dgm:prSet presAssocID="{52E3632B-E2FC-4BC5-A602-8C4259CC29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B1340576-05BA-452A-BD76-7DC380557C27}" type="pres">
      <dgm:prSet presAssocID="{52E3632B-E2FC-4BC5-A602-8C4259CC2986}" presName="spaceRect" presStyleCnt="0"/>
      <dgm:spPr/>
    </dgm:pt>
    <dgm:pt modelId="{80438C96-D989-47C7-B98F-EBD6D8BDA7D1}" type="pres">
      <dgm:prSet presAssocID="{52E3632B-E2FC-4BC5-A602-8C4259CC2986}" presName="parTx" presStyleLbl="revTx" presStyleIdx="0" presStyleCnt="3">
        <dgm:presLayoutVars>
          <dgm:chMax val="0"/>
          <dgm:chPref val="0"/>
        </dgm:presLayoutVars>
      </dgm:prSet>
      <dgm:spPr/>
    </dgm:pt>
    <dgm:pt modelId="{1CC94114-4C3D-4081-9678-75E333F43A70}" type="pres">
      <dgm:prSet presAssocID="{2A6ECA4E-C3B1-4C78-92A1-6FE9FB3D9C6A}" presName="sibTrans" presStyleCnt="0"/>
      <dgm:spPr/>
    </dgm:pt>
    <dgm:pt modelId="{D965F9B7-7C01-4C0E-A95F-8FFA9DF0A582}" type="pres">
      <dgm:prSet presAssocID="{3A251E36-2D87-4E37-9C1D-B5FDA4304C6F}" presName="compNode" presStyleCnt="0"/>
      <dgm:spPr/>
    </dgm:pt>
    <dgm:pt modelId="{29062436-8C40-4F9A-AC83-F45D04B79473}" type="pres">
      <dgm:prSet presAssocID="{3A251E36-2D87-4E37-9C1D-B5FDA4304C6F}" presName="bgRect" presStyleLbl="bgShp" presStyleIdx="1" presStyleCnt="3"/>
      <dgm:spPr/>
    </dgm:pt>
    <dgm:pt modelId="{2A582035-C404-4A41-B1D0-6E456536C574}" type="pres">
      <dgm:prSet presAssocID="{3A251E36-2D87-4E37-9C1D-B5FDA4304C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853DD6F9-A246-49E2-B57B-8C8FDAA3C16C}" type="pres">
      <dgm:prSet presAssocID="{3A251E36-2D87-4E37-9C1D-B5FDA4304C6F}" presName="spaceRect" presStyleCnt="0"/>
      <dgm:spPr/>
    </dgm:pt>
    <dgm:pt modelId="{72AC7BB3-B5A3-482B-928D-27738FA57BC9}" type="pres">
      <dgm:prSet presAssocID="{3A251E36-2D87-4E37-9C1D-B5FDA4304C6F}" presName="parTx" presStyleLbl="revTx" presStyleIdx="1" presStyleCnt="3">
        <dgm:presLayoutVars>
          <dgm:chMax val="0"/>
          <dgm:chPref val="0"/>
        </dgm:presLayoutVars>
      </dgm:prSet>
      <dgm:spPr/>
    </dgm:pt>
    <dgm:pt modelId="{90E33F7D-FEDD-48BF-8C5C-6F1EE9A8F53E}" type="pres">
      <dgm:prSet presAssocID="{A37DF1CC-096A-4F7D-AEDB-0B992C8340A5}" presName="sibTrans" presStyleCnt="0"/>
      <dgm:spPr/>
    </dgm:pt>
    <dgm:pt modelId="{D88048A1-C4C7-490F-A999-C2F37D3881A3}" type="pres">
      <dgm:prSet presAssocID="{D6112160-3903-4D24-87FF-D679B6E792E5}" presName="compNode" presStyleCnt="0"/>
      <dgm:spPr/>
    </dgm:pt>
    <dgm:pt modelId="{D620FD57-F8ED-4ED6-AAD5-96D56F84DDBD}" type="pres">
      <dgm:prSet presAssocID="{D6112160-3903-4D24-87FF-D679B6E792E5}" presName="bgRect" presStyleLbl="bgShp" presStyleIdx="2" presStyleCnt="3"/>
      <dgm:spPr/>
    </dgm:pt>
    <dgm:pt modelId="{46EF7843-39D2-4B6E-9AA4-CF0A31E94D3D}" type="pres">
      <dgm:prSet presAssocID="{D6112160-3903-4D24-87FF-D679B6E792E5}"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4FB0E0C3-9268-4B7A-8B9A-41E78A67B4B7}" type="pres">
      <dgm:prSet presAssocID="{D6112160-3903-4D24-87FF-D679B6E792E5}" presName="spaceRect" presStyleCnt="0"/>
      <dgm:spPr/>
    </dgm:pt>
    <dgm:pt modelId="{44BF043F-1837-445C-B8D3-14323D6B5E59}" type="pres">
      <dgm:prSet presAssocID="{D6112160-3903-4D24-87FF-D679B6E792E5}" presName="parTx" presStyleLbl="revTx" presStyleIdx="2" presStyleCnt="3">
        <dgm:presLayoutVars>
          <dgm:chMax val="0"/>
          <dgm:chPref val="0"/>
        </dgm:presLayoutVars>
      </dgm:prSet>
      <dgm:spPr/>
    </dgm:pt>
  </dgm:ptLst>
  <dgm:cxnLst>
    <dgm:cxn modelId="{4D337907-6035-4E37-835E-C4A573EA0554}" srcId="{A73C520C-E91F-48F7-BE92-F7C9BE9F6863}" destId="{3A251E36-2D87-4E37-9C1D-B5FDA4304C6F}" srcOrd="1" destOrd="0" parTransId="{22688A78-0279-4455-96A9-A68B2D7F4BCD}" sibTransId="{A37DF1CC-096A-4F7D-AEDB-0B992C8340A5}"/>
    <dgm:cxn modelId="{906F5D2C-96FD-452B-AE42-2C01D85B14F4}" type="presOf" srcId="{3A251E36-2D87-4E37-9C1D-B5FDA4304C6F}" destId="{72AC7BB3-B5A3-482B-928D-27738FA57BC9}" srcOrd="0" destOrd="0" presId="urn:microsoft.com/office/officeart/2018/2/layout/IconVerticalSolidList"/>
    <dgm:cxn modelId="{CF6DA9A4-6352-4AE0-AA58-19FA8F964420}" srcId="{A73C520C-E91F-48F7-BE92-F7C9BE9F6863}" destId="{D6112160-3903-4D24-87FF-D679B6E792E5}" srcOrd="2" destOrd="0" parTransId="{56D9A389-5320-49FD-BB48-635F1DC3E9D5}" sibTransId="{506F2970-90E8-4960-84FB-86DCCD80DBAA}"/>
    <dgm:cxn modelId="{78D1CDAB-C638-479E-B1CD-DED6556FB67F}" type="presOf" srcId="{D6112160-3903-4D24-87FF-D679B6E792E5}" destId="{44BF043F-1837-445C-B8D3-14323D6B5E59}" srcOrd="0" destOrd="0" presId="urn:microsoft.com/office/officeart/2018/2/layout/IconVerticalSolidList"/>
    <dgm:cxn modelId="{EAFB29BC-5246-49FC-A551-40FE9995367F}" type="presOf" srcId="{52E3632B-E2FC-4BC5-A602-8C4259CC2986}" destId="{80438C96-D989-47C7-B98F-EBD6D8BDA7D1}" srcOrd="0" destOrd="0" presId="urn:microsoft.com/office/officeart/2018/2/layout/IconVerticalSolidList"/>
    <dgm:cxn modelId="{DA5C03C4-1C32-4B1D-9BAE-07B9CA72C9E9}" type="presOf" srcId="{A73C520C-E91F-48F7-BE92-F7C9BE9F6863}" destId="{1B71BC1F-ED7D-43E5-B88B-0BD6D1DE99EC}" srcOrd="0" destOrd="0" presId="urn:microsoft.com/office/officeart/2018/2/layout/IconVerticalSolidList"/>
    <dgm:cxn modelId="{86D35DF3-43B4-47F8-9C11-55FDDCC0F2AC}" srcId="{A73C520C-E91F-48F7-BE92-F7C9BE9F6863}" destId="{52E3632B-E2FC-4BC5-A602-8C4259CC2986}" srcOrd="0" destOrd="0" parTransId="{E9DE7BEF-C72E-4632-A3A7-C894D80BBE47}" sibTransId="{2A6ECA4E-C3B1-4C78-92A1-6FE9FB3D9C6A}"/>
    <dgm:cxn modelId="{8B8890B1-7582-4AA7-BDF3-3A6F4FFF4B3C}" type="presParOf" srcId="{1B71BC1F-ED7D-43E5-B88B-0BD6D1DE99EC}" destId="{0D63EC21-D2FB-46D5-81ED-3EFC83053742}" srcOrd="0" destOrd="0" presId="urn:microsoft.com/office/officeart/2018/2/layout/IconVerticalSolidList"/>
    <dgm:cxn modelId="{B1A59588-BD95-4E05-AB83-728AD29EE673}" type="presParOf" srcId="{0D63EC21-D2FB-46D5-81ED-3EFC83053742}" destId="{B8D1CDC2-BFF8-407B-B6A6-56027CB5BCF8}" srcOrd="0" destOrd="0" presId="urn:microsoft.com/office/officeart/2018/2/layout/IconVerticalSolidList"/>
    <dgm:cxn modelId="{C7922FB5-0E1B-4AAD-8BC1-D3591B2EEE2C}" type="presParOf" srcId="{0D63EC21-D2FB-46D5-81ED-3EFC83053742}" destId="{35BB0F27-3441-4113-99CE-BFBF08BE4608}" srcOrd="1" destOrd="0" presId="urn:microsoft.com/office/officeart/2018/2/layout/IconVerticalSolidList"/>
    <dgm:cxn modelId="{6D1C2A6B-E342-4954-89D1-D301828197DD}" type="presParOf" srcId="{0D63EC21-D2FB-46D5-81ED-3EFC83053742}" destId="{B1340576-05BA-452A-BD76-7DC380557C27}" srcOrd="2" destOrd="0" presId="urn:microsoft.com/office/officeart/2018/2/layout/IconVerticalSolidList"/>
    <dgm:cxn modelId="{4638E1EF-A260-46A2-B539-A0071FECDFDC}" type="presParOf" srcId="{0D63EC21-D2FB-46D5-81ED-3EFC83053742}" destId="{80438C96-D989-47C7-B98F-EBD6D8BDA7D1}" srcOrd="3" destOrd="0" presId="urn:microsoft.com/office/officeart/2018/2/layout/IconVerticalSolidList"/>
    <dgm:cxn modelId="{A7282680-776C-4828-8E83-66F22A30E1B8}" type="presParOf" srcId="{1B71BC1F-ED7D-43E5-B88B-0BD6D1DE99EC}" destId="{1CC94114-4C3D-4081-9678-75E333F43A70}" srcOrd="1" destOrd="0" presId="urn:microsoft.com/office/officeart/2018/2/layout/IconVerticalSolidList"/>
    <dgm:cxn modelId="{A9267265-AA34-4ADA-8E1E-E4A3779ECF6B}" type="presParOf" srcId="{1B71BC1F-ED7D-43E5-B88B-0BD6D1DE99EC}" destId="{D965F9B7-7C01-4C0E-A95F-8FFA9DF0A582}" srcOrd="2" destOrd="0" presId="urn:microsoft.com/office/officeart/2018/2/layout/IconVerticalSolidList"/>
    <dgm:cxn modelId="{B660E5AE-60FE-4BA7-8D53-7F759FAFE80E}" type="presParOf" srcId="{D965F9B7-7C01-4C0E-A95F-8FFA9DF0A582}" destId="{29062436-8C40-4F9A-AC83-F45D04B79473}" srcOrd="0" destOrd="0" presId="urn:microsoft.com/office/officeart/2018/2/layout/IconVerticalSolidList"/>
    <dgm:cxn modelId="{0727A40E-0546-4985-B4AE-A12657256FC9}" type="presParOf" srcId="{D965F9B7-7C01-4C0E-A95F-8FFA9DF0A582}" destId="{2A582035-C404-4A41-B1D0-6E456536C574}" srcOrd="1" destOrd="0" presId="urn:microsoft.com/office/officeart/2018/2/layout/IconVerticalSolidList"/>
    <dgm:cxn modelId="{4554F817-8630-48F2-87DB-B1462E266DD0}" type="presParOf" srcId="{D965F9B7-7C01-4C0E-A95F-8FFA9DF0A582}" destId="{853DD6F9-A246-49E2-B57B-8C8FDAA3C16C}" srcOrd="2" destOrd="0" presId="urn:microsoft.com/office/officeart/2018/2/layout/IconVerticalSolidList"/>
    <dgm:cxn modelId="{E67BAD0A-CC17-4BED-9767-1E3965932F73}" type="presParOf" srcId="{D965F9B7-7C01-4C0E-A95F-8FFA9DF0A582}" destId="{72AC7BB3-B5A3-482B-928D-27738FA57BC9}" srcOrd="3" destOrd="0" presId="urn:microsoft.com/office/officeart/2018/2/layout/IconVerticalSolidList"/>
    <dgm:cxn modelId="{910D6B20-AB24-48E1-A702-AB82E2AB64D9}" type="presParOf" srcId="{1B71BC1F-ED7D-43E5-B88B-0BD6D1DE99EC}" destId="{90E33F7D-FEDD-48BF-8C5C-6F1EE9A8F53E}" srcOrd="3" destOrd="0" presId="urn:microsoft.com/office/officeart/2018/2/layout/IconVerticalSolidList"/>
    <dgm:cxn modelId="{D6B54B73-2FB8-4C8E-9A2D-49DFBC9C71E7}" type="presParOf" srcId="{1B71BC1F-ED7D-43E5-B88B-0BD6D1DE99EC}" destId="{D88048A1-C4C7-490F-A999-C2F37D3881A3}" srcOrd="4" destOrd="0" presId="urn:microsoft.com/office/officeart/2018/2/layout/IconVerticalSolidList"/>
    <dgm:cxn modelId="{4C4EBBD5-A620-40FE-AF03-1BF56A255B17}" type="presParOf" srcId="{D88048A1-C4C7-490F-A999-C2F37D3881A3}" destId="{D620FD57-F8ED-4ED6-AAD5-96D56F84DDBD}" srcOrd="0" destOrd="0" presId="urn:microsoft.com/office/officeart/2018/2/layout/IconVerticalSolidList"/>
    <dgm:cxn modelId="{B2A6F95F-8BDD-4660-96B9-5ED78F8EA455}" type="presParOf" srcId="{D88048A1-C4C7-490F-A999-C2F37D3881A3}" destId="{46EF7843-39D2-4B6E-9AA4-CF0A31E94D3D}" srcOrd="1" destOrd="0" presId="urn:microsoft.com/office/officeart/2018/2/layout/IconVerticalSolidList"/>
    <dgm:cxn modelId="{145C5A7F-3FCD-4FF0-8659-13802519FE24}" type="presParOf" srcId="{D88048A1-C4C7-490F-A999-C2F37D3881A3}" destId="{4FB0E0C3-9268-4B7A-8B9A-41E78A67B4B7}" srcOrd="2" destOrd="0" presId="urn:microsoft.com/office/officeart/2018/2/layout/IconVerticalSolidList"/>
    <dgm:cxn modelId="{1C0472E8-E90A-4B39-894E-12F169535E09}" type="presParOf" srcId="{D88048A1-C4C7-490F-A999-C2F37D3881A3}" destId="{44BF043F-1837-445C-B8D3-14323D6B5E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7EC692-2D9F-4D9A-A3C8-54DB89C902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A066DC-A85B-4606-AA74-7ED058D53020}">
      <dgm:prSet/>
      <dgm:spPr/>
      <dgm:t>
        <a:bodyPr/>
        <a:lstStyle/>
        <a:p>
          <a:pPr rtl="0">
            <a:lnSpc>
              <a:spcPct val="100000"/>
            </a:lnSpc>
          </a:pPr>
          <a:r>
            <a:rPr lang="en-US" dirty="0">
              <a:latin typeface="Calibri"/>
              <a:cs typeface="Calibri"/>
            </a:rPr>
            <a:t>A normal price prediction dataset takes more than 20 minutes to process using </a:t>
          </a:r>
          <a:r>
            <a:rPr lang="en-US" dirty="0" err="1">
              <a:latin typeface="Calibri"/>
              <a:cs typeface="Calibri"/>
            </a:rPr>
            <a:t>scikit</a:t>
          </a:r>
          <a:r>
            <a:rPr lang="en-US" dirty="0">
              <a:latin typeface="Calibri"/>
              <a:cs typeface="Calibri"/>
            </a:rPr>
            <a:t>.</a:t>
          </a:r>
          <a:endParaRPr lang="en-US" b="0" i="0" u="none" strike="noStrike" cap="none" baseline="0" noProof="0" dirty="0">
            <a:solidFill>
              <a:srgbClr val="010000"/>
            </a:solidFill>
            <a:latin typeface="Calibri"/>
            <a:cs typeface="Calibri"/>
          </a:endParaRPr>
        </a:p>
      </dgm:t>
    </dgm:pt>
    <dgm:pt modelId="{0EB2ADFD-03D2-4F19-B7FF-3ED7298D946C}" type="parTrans" cxnId="{48968501-7FB6-4F7F-BCFC-3FE4E6A8255A}">
      <dgm:prSet/>
      <dgm:spPr/>
      <dgm:t>
        <a:bodyPr/>
        <a:lstStyle/>
        <a:p>
          <a:endParaRPr lang="en-US"/>
        </a:p>
      </dgm:t>
    </dgm:pt>
    <dgm:pt modelId="{5B2FED5A-77AC-4E02-BECF-40B61D526B1F}" type="sibTrans" cxnId="{48968501-7FB6-4F7F-BCFC-3FE4E6A8255A}">
      <dgm:prSet/>
      <dgm:spPr/>
      <dgm:t>
        <a:bodyPr/>
        <a:lstStyle/>
        <a:p>
          <a:endParaRPr lang="en-US"/>
        </a:p>
      </dgm:t>
    </dgm:pt>
    <dgm:pt modelId="{30B6089D-3526-483A-B963-06BE852E2731}">
      <dgm:prSet/>
      <dgm:spPr/>
      <dgm:t>
        <a:bodyPr/>
        <a:lstStyle/>
        <a:p>
          <a:pPr>
            <a:lnSpc>
              <a:spcPct val="100000"/>
            </a:lnSpc>
          </a:pPr>
          <a:r>
            <a:rPr lang="en-US" dirty="0">
              <a:latin typeface="Calibri"/>
              <a:cs typeface="Calibri"/>
            </a:rPr>
            <a:t>To achieve our purpose, we need to provide faster and real-time price predictions to sellers in our portal.</a:t>
          </a:r>
        </a:p>
      </dgm:t>
    </dgm:pt>
    <dgm:pt modelId="{F4A23246-B239-4180-8704-2A8D72E01C00}" type="parTrans" cxnId="{61096288-170D-4BA6-B7C1-6A8FDB8360BC}">
      <dgm:prSet/>
      <dgm:spPr/>
      <dgm:t>
        <a:bodyPr/>
        <a:lstStyle/>
        <a:p>
          <a:endParaRPr lang="en-US"/>
        </a:p>
      </dgm:t>
    </dgm:pt>
    <dgm:pt modelId="{86103F9A-B6E7-41A7-B065-34CE4AA18056}" type="sibTrans" cxnId="{61096288-170D-4BA6-B7C1-6A8FDB8360BC}">
      <dgm:prSet/>
      <dgm:spPr/>
      <dgm:t>
        <a:bodyPr/>
        <a:lstStyle/>
        <a:p>
          <a:endParaRPr lang="en-US"/>
        </a:p>
      </dgm:t>
    </dgm:pt>
    <dgm:pt modelId="{15A2C66E-7D2F-4B4F-BAF6-D4EFC5057A28}">
      <dgm:prSet/>
      <dgm:spPr/>
      <dgm:t>
        <a:bodyPr/>
        <a:lstStyle/>
        <a:p>
          <a:pPr>
            <a:lnSpc>
              <a:spcPct val="100000"/>
            </a:lnSpc>
          </a:pPr>
          <a:r>
            <a:rPr lang="en-US" dirty="0">
              <a:latin typeface="Calibri"/>
              <a:cs typeface="Calibri"/>
            </a:rPr>
            <a:t>Supercomputer speeds up the model by ~80 times which not only makes our solution available real-time but makes us much more resilient towards dynamic changes.</a:t>
          </a:r>
        </a:p>
      </dgm:t>
    </dgm:pt>
    <dgm:pt modelId="{67BAC89E-AE22-48EF-B110-0ABC4B2F2675}" type="parTrans" cxnId="{DDD3CECE-B632-42AE-A989-01984700F3D9}">
      <dgm:prSet/>
      <dgm:spPr/>
      <dgm:t>
        <a:bodyPr/>
        <a:lstStyle/>
        <a:p>
          <a:endParaRPr lang="en-US"/>
        </a:p>
      </dgm:t>
    </dgm:pt>
    <dgm:pt modelId="{EC27EFAE-B54C-44D1-8A26-4B7B9E92C4AF}" type="sibTrans" cxnId="{DDD3CECE-B632-42AE-A989-01984700F3D9}">
      <dgm:prSet/>
      <dgm:spPr/>
      <dgm:t>
        <a:bodyPr/>
        <a:lstStyle/>
        <a:p>
          <a:endParaRPr lang="en-US"/>
        </a:p>
      </dgm:t>
    </dgm:pt>
    <dgm:pt modelId="{C631FE28-3A63-4A92-B886-B13EFB774A06}" type="pres">
      <dgm:prSet presAssocID="{D47EC692-2D9F-4D9A-A3C8-54DB89C902CF}" presName="root" presStyleCnt="0">
        <dgm:presLayoutVars>
          <dgm:dir/>
          <dgm:resizeHandles val="exact"/>
        </dgm:presLayoutVars>
      </dgm:prSet>
      <dgm:spPr/>
    </dgm:pt>
    <dgm:pt modelId="{55E1A248-C281-4D35-9693-D07A8E024CD3}" type="pres">
      <dgm:prSet presAssocID="{0DA066DC-A85B-4606-AA74-7ED058D53020}" presName="compNode" presStyleCnt="0"/>
      <dgm:spPr/>
    </dgm:pt>
    <dgm:pt modelId="{D81CA64A-01F2-4622-B4B6-176A4F8F5ED1}" type="pres">
      <dgm:prSet presAssocID="{0DA066DC-A85B-4606-AA74-7ED058D53020}" presName="bgRect" presStyleLbl="bgShp" presStyleIdx="0" presStyleCnt="3"/>
      <dgm:spPr/>
    </dgm:pt>
    <dgm:pt modelId="{2EA2D491-6C31-4E30-AD98-EBFA3B82C013}" type="pres">
      <dgm:prSet presAssocID="{0DA066DC-A85B-4606-AA74-7ED058D530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4AE172EC-6522-4770-9953-EFF352500426}" type="pres">
      <dgm:prSet presAssocID="{0DA066DC-A85B-4606-AA74-7ED058D53020}" presName="spaceRect" presStyleCnt="0"/>
      <dgm:spPr/>
    </dgm:pt>
    <dgm:pt modelId="{0D1B38AA-9D67-4DF8-9DF1-2D7844826BED}" type="pres">
      <dgm:prSet presAssocID="{0DA066DC-A85B-4606-AA74-7ED058D53020}" presName="parTx" presStyleLbl="revTx" presStyleIdx="0" presStyleCnt="3">
        <dgm:presLayoutVars>
          <dgm:chMax val="0"/>
          <dgm:chPref val="0"/>
        </dgm:presLayoutVars>
      </dgm:prSet>
      <dgm:spPr/>
    </dgm:pt>
    <dgm:pt modelId="{6EB2317A-E618-494B-82C6-BF847EF9A0A5}" type="pres">
      <dgm:prSet presAssocID="{5B2FED5A-77AC-4E02-BECF-40B61D526B1F}" presName="sibTrans" presStyleCnt="0"/>
      <dgm:spPr/>
    </dgm:pt>
    <dgm:pt modelId="{54D9B211-5FD8-4741-835C-BDC43FD6D840}" type="pres">
      <dgm:prSet presAssocID="{30B6089D-3526-483A-B963-06BE852E2731}" presName="compNode" presStyleCnt="0"/>
      <dgm:spPr/>
    </dgm:pt>
    <dgm:pt modelId="{E799AC39-20C1-495A-B224-ED48BF5E76B2}" type="pres">
      <dgm:prSet presAssocID="{30B6089D-3526-483A-B963-06BE852E2731}" presName="bgRect" presStyleLbl="bgShp" presStyleIdx="1" presStyleCnt="3"/>
      <dgm:spPr/>
    </dgm:pt>
    <dgm:pt modelId="{AC8F5D5F-44F6-45E3-8DA5-FC5CB718BD88}" type="pres">
      <dgm:prSet presAssocID="{30B6089D-3526-483A-B963-06BE852E27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E1B1AB6A-BEBD-4A07-B5EB-52BACBF76569}" type="pres">
      <dgm:prSet presAssocID="{30B6089D-3526-483A-B963-06BE852E2731}" presName="spaceRect" presStyleCnt="0"/>
      <dgm:spPr/>
    </dgm:pt>
    <dgm:pt modelId="{EFBA4738-F2FC-4203-8931-91C9E2E5DDBD}" type="pres">
      <dgm:prSet presAssocID="{30B6089D-3526-483A-B963-06BE852E2731}" presName="parTx" presStyleLbl="revTx" presStyleIdx="1" presStyleCnt="3">
        <dgm:presLayoutVars>
          <dgm:chMax val="0"/>
          <dgm:chPref val="0"/>
        </dgm:presLayoutVars>
      </dgm:prSet>
      <dgm:spPr/>
    </dgm:pt>
    <dgm:pt modelId="{A96DDEFF-3B27-48FC-B360-0D808CB88390}" type="pres">
      <dgm:prSet presAssocID="{86103F9A-B6E7-41A7-B065-34CE4AA18056}" presName="sibTrans" presStyleCnt="0"/>
      <dgm:spPr/>
    </dgm:pt>
    <dgm:pt modelId="{CFAE13EC-F042-4447-9A11-3674E7C0A670}" type="pres">
      <dgm:prSet presAssocID="{15A2C66E-7D2F-4B4F-BAF6-D4EFC5057A28}" presName="compNode" presStyleCnt="0"/>
      <dgm:spPr/>
    </dgm:pt>
    <dgm:pt modelId="{B337BE23-72D0-4913-BB6C-4E8A01EC6CBA}" type="pres">
      <dgm:prSet presAssocID="{15A2C66E-7D2F-4B4F-BAF6-D4EFC5057A28}" presName="bgRect" presStyleLbl="bgShp" presStyleIdx="2" presStyleCnt="3"/>
      <dgm:spPr/>
    </dgm:pt>
    <dgm:pt modelId="{A97D7D2B-DBE5-4803-B764-EC7796498225}" type="pres">
      <dgm:prSet presAssocID="{15A2C66E-7D2F-4B4F-BAF6-D4EFC5057A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6AB6EDD7-B1CC-4EEF-AF38-9E80B2A67BC7}" type="pres">
      <dgm:prSet presAssocID="{15A2C66E-7D2F-4B4F-BAF6-D4EFC5057A28}" presName="spaceRect" presStyleCnt="0"/>
      <dgm:spPr/>
    </dgm:pt>
    <dgm:pt modelId="{B9717E0A-5DB8-4000-A3FE-DB8C6B520B09}" type="pres">
      <dgm:prSet presAssocID="{15A2C66E-7D2F-4B4F-BAF6-D4EFC5057A28}" presName="parTx" presStyleLbl="revTx" presStyleIdx="2" presStyleCnt="3">
        <dgm:presLayoutVars>
          <dgm:chMax val="0"/>
          <dgm:chPref val="0"/>
        </dgm:presLayoutVars>
      </dgm:prSet>
      <dgm:spPr/>
    </dgm:pt>
  </dgm:ptLst>
  <dgm:cxnLst>
    <dgm:cxn modelId="{48968501-7FB6-4F7F-BCFC-3FE4E6A8255A}" srcId="{D47EC692-2D9F-4D9A-A3C8-54DB89C902CF}" destId="{0DA066DC-A85B-4606-AA74-7ED058D53020}" srcOrd="0" destOrd="0" parTransId="{0EB2ADFD-03D2-4F19-B7FF-3ED7298D946C}" sibTransId="{5B2FED5A-77AC-4E02-BECF-40B61D526B1F}"/>
    <dgm:cxn modelId="{9CA86E1D-1EFE-4D79-92CA-4381909CAA92}" type="presOf" srcId="{15A2C66E-7D2F-4B4F-BAF6-D4EFC5057A28}" destId="{B9717E0A-5DB8-4000-A3FE-DB8C6B520B09}" srcOrd="0" destOrd="0" presId="urn:microsoft.com/office/officeart/2018/2/layout/IconVerticalSolidList"/>
    <dgm:cxn modelId="{8A5DE65B-96B4-4861-86C7-8A74E8F868C3}" type="presOf" srcId="{30B6089D-3526-483A-B963-06BE852E2731}" destId="{EFBA4738-F2FC-4203-8931-91C9E2E5DDBD}" srcOrd="0" destOrd="0" presId="urn:microsoft.com/office/officeart/2018/2/layout/IconVerticalSolidList"/>
    <dgm:cxn modelId="{61096288-170D-4BA6-B7C1-6A8FDB8360BC}" srcId="{D47EC692-2D9F-4D9A-A3C8-54DB89C902CF}" destId="{30B6089D-3526-483A-B963-06BE852E2731}" srcOrd="1" destOrd="0" parTransId="{F4A23246-B239-4180-8704-2A8D72E01C00}" sibTransId="{86103F9A-B6E7-41A7-B065-34CE4AA18056}"/>
    <dgm:cxn modelId="{0F1F98BE-FB4F-4407-B35D-AA28400C4F14}" type="presOf" srcId="{D47EC692-2D9F-4D9A-A3C8-54DB89C902CF}" destId="{C631FE28-3A63-4A92-B886-B13EFB774A06}" srcOrd="0" destOrd="0" presId="urn:microsoft.com/office/officeart/2018/2/layout/IconVerticalSolidList"/>
    <dgm:cxn modelId="{C9BBA9C3-5F07-45D4-B14F-145E7D978D31}" type="presOf" srcId="{0DA066DC-A85B-4606-AA74-7ED058D53020}" destId="{0D1B38AA-9D67-4DF8-9DF1-2D7844826BED}" srcOrd="0" destOrd="0" presId="urn:microsoft.com/office/officeart/2018/2/layout/IconVerticalSolidList"/>
    <dgm:cxn modelId="{DDD3CECE-B632-42AE-A989-01984700F3D9}" srcId="{D47EC692-2D9F-4D9A-A3C8-54DB89C902CF}" destId="{15A2C66E-7D2F-4B4F-BAF6-D4EFC5057A28}" srcOrd="2" destOrd="0" parTransId="{67BAC89E-AE22-48EF-B110-0ABC4B2F2675}" sibTransId="{EC27EFAE-B54C-44D1-8A26-4B7B9E92C4AF}"/>
    <dgm:cxn modelId="{D9DE39B7-F142-4FE7-AE94-32229A42A0A9}" type="presParOf" srcId="{C631FE28-3A63-4A92-B886-B13EFB774A06}" destId="{55E1A248-C281-4D35-9693-D07A8E024CD3}" srcOrd="0" destOrd="0" presId="urn:microsoft.com/office/officeart/2018/2/layout/IconVerticalSolidList"/>
    <dgm:cxn modelId="{FAA6E130-EB26-44C7-BF28-FE3CCAF7BF2A}" type="presParOf" srcId="{55E1A248-C281-4D35-9693-D07A8E024CD3}" destId="{D81CA64A-01F2-4622-B4B6-176A4F8F5ED1}" srcOrd="0" destOrd="0" presId="urn:microsoft.com/office/officeart/2018/2/layout/IconVerticalSolidList"/>
    <dgm:cxn modelId="{FF98FC03-AF99-4DB9-9880-31F24D51401E}" type="presParOf" srcId="{55E1A248-C281-4D35-9693-D07A8E024CD3}" destId="{2EA2D491-6C31-4E30-AD98-EBFA3B82C013}" srcOrd="1" destOrd="0" presId="urn:microsoft.com/office/officeart/2018/2/layout/IconVerticalSolidList"/>
    <dgm:cxn modelId="{64FAE874-FC7E-46DE-89F8-73E304961E8A}" type="presParOf" srcId="{55E1A248-C281-4D35-9693-D07A8E024CD3}" destId="{4AE172EC-6522-4770-9953-EFF352500426}" srcOrd="2" destOrd="0" presId="urn:microsoft.com/office/officeart/2018/2/layout/IconVerticalSolidList"/>
    <dgm:cxn modelId="{AF49E076-A571-4F20-964C-20F741515D1A}" type="presParOf" srcId="{55E1A248-C281-4D35-9693-D07A8E024CD3}" destId="{0D1B38AA-9D67-4DF8-9DF1-2D7844826BED}" srcOrd="3" destOrd="0" presId="urn:microsoft.com/office/officeart/2018/2/layout/IconVerticalSolidList"/>
    <dgm:cxn modelId="{D2BF9EF3-6FA0-4CB5-8128-A8EE447F8022}" type="presParOf" srcId="{C631FE28-3A63-4A92-B886-B13EFB774A06}" destId="{6EB2317A-E618-494B-82C6-BF847EF9A0A5}" srcOrd="1" destOrd="0" presId="urn:microsoft.com/office/officeart/2018/2/layout/IconVerticalSolidList"/>
    <dgm:cxn modelId="{BC06EF01-898F-45CC-A995-3913570883BE}" type="presParOf" srcId="{C631FE28-3A63-4A92-B886-B13EFB774A06}" destId="{54D9B211-5FD8-4741-835C-BDC43FD6D840}" srcOrd="2" destOrd="0" presId="urn:microsoft.com/office/officeart/2018/2/layout/IconVerticalSolidList"/>
    <dgm:cxn modelId="{8B41D4DB-A59B-4EF2-83B6-3493BFE0B13A}" type="presParOf" srcId="{54D9B211-5FD8-4741-835C-BDC43FD6D840}" destId="{E799AC39-20C1-495A-B224-ED48BF5E76B2}" srcOrd="0" destOrd="0" presId="urn:microsoft.com/office/officeart/2018/2/layout/IconVerticalSolidList"/>
    <dgm:cxn modelId="{47CC5C9E-C2A7-4BF8-A3BF-E44BCE1F1F03}" type="presParOf" srcId="{54D9B211-5FD8-4741-835C-BDC43FD6D840}" destId="{AC8F5D5F-44F6-45E3-8DA5-FC5CB718BD88}" srcOrd="1" destOrd="0" presId="urn:microsoft.com/office/officeart/2018/2/layout/IconVerticalSolidList"/>
    <dgm:cxn modelId="{32A98E0F-76E6-4C19-AEBB-ACAE87F5AD84}" type="presParOf" srcId="{54D9B211-5FD8-4741-835C-BDC43FD6D840}" destId="{E1B1AB6A-BEBD-4A07-B5EB-52BACBF76569}" srcOrd="2" destOrd="0" presId="urn:microsoft.com/office/officeart/2018/2/layout/IconVerticalSolidList"/>
    <dgm:cxn modelId="{4788D5E6-B0EA-4100-90AF-E13C52604AC5}" type="presParOf" srcId="{54D9B211-5FD8-4741-835C-BDC43FD6D840}" destId="{EFBA4738-F2FC-4203-8931-91C9E2E5DDBD}" srcOrd="3" destOrd="0" presId="urn:microsoft.com/office/officeart/2018/2/layout/IconVerticalSolidList"/>
    <dgm:cxn modelId="{7726A8C1-8DD6-4920-A68C-AD4BA3B6E3B8}" type="presParOf" srcId="{C631FE28-3A63-4A92-B886-B13EFB774A06}" destId="{A96DDEFF-3B27-48FC-B360-0D808CB88390}" srcOrd="3" destOrd="0" presId="urn:microsoft.com/office/officeart/2018/2/layout/IconVerticalSolidList"/>
    <dgm:cxn modelId="{FF01A17D-B3B8-4E85-BB2D-68D0BECE67A4}" type="presParOf" srcId="{C631FE28-3A63-4A92-B886-B13EFB774A06}" destId="{CFAE13EC-F042-4447-9A11-3674E7C0A670}" srcOrd="4" destOrd="0" presId="urn:microsoft.com/office/officeart/2018/2/layout/IconVerticalSolidList"/>
    <dgm:cxn modelId="{0817657F-541B-4791-8DAB-54AB0A3BBD3F}" type="presParOf" srcId="{CFAE13EC-F042-4447-9A11-3674E7C0A670}" destId="{B337BE23-72D0-4913-BB6C-4E8A01EC6CBA}" srcOrd="0" destOrd="0" presId="urn:microsoft.com/office/officeart/2018/2/layout/IconVerticalSolidList"/>
    <dgm:cxn modelId="{1DF8A2B7-87E2-4549-BE80-2B77E2A78FF4}" type="presParOf" srcId="{CFAE13EC-F042-4447-9A11-3674E7C0A670}" destId="{A97D7D2B-DBE5-4803-B764-EC7796498225}" srcOrd="1" destOrd="0" presId="urn:microsoft.com/office/officeart/2018/2/layout/IconVerticalSolidList"/>
    <dgm:cxn modelId="{592F60D0-69A8-499A-BC32-5208997782C0}" type="presParOf" srcId="{CFAE13EC-F042-4447-9A11-3674E7C0A670}" destId="{6AB6EDD7-B1CC-4EEF-AF38-9E80B2A67BC7}" srcOrd="2" destOrd="0" presId="urn:microsoft.com/office/officeart/2018/2/layout/IconVerticalSolidList"/>
    <dgm:cxn modelId="{3C923C6D-B99F-4CAE-A2AB-642F6A8513F3}" type="presParOf" srcId="{CFAE13EC-F042-4447-9A11-3674E7C0A670}" destId="{B9717E0A-5DB8-4000-A3FE-DB8C6B520B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9B716-D4C9-4ED9-A8EC-01B66676B5F3}">
      <dsp:nvSpPr>
        <dsp:cNvPr id="0" name=""/>
        <dsp:cNvSpPr/>
      </dsp:nvSpPr>
      <dsp:spPr>
        <a:xfrm>
          <a:off x="0" y="154404"/>
          <a:ext cx="6513603" cy="52767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b="1"/>
          </a:pPr>
          <a:r>
            <a:rPr lang="en-US" sz="2200" kern="1200" dirty="0"/>
            <a:t>Varying Requirements</a:t>
          </a:r>
        </a:p>
      </dsp:txBody>
      <dsp:txXfrm>
        <a:off x="25759" y="180163"/>
        <a:ext cx="6462085" cy="476152"/>
      </dsp:txXfrm>
    </dsp:sp>
    <dsp:sp modelId="{E462FF7B-BD7A-B646-9B28-2CE8AADAC6C2}">
      <dsp:nvSpPr>
        <dsp:cNvPr id="0" name=""/>
        <dsp:cNvSpPr/>
      </dsp:nvSpPr>
      <dsp:spPr>
        <a:xfrm>
          <a:off x="0" y="682074"/>
          <a:ext cx="6513603"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defRPr b="1"/>
          </a:pPr>
          <a:r>
            <a:rPr lang="en-US" sz="1700" b="0" kern="1200" dirty="0"/>
            <a:t>There is change in requirement of products every month/season. </a:t>
          </a:r>
          <a:r>
            <a:rPr lang="en-US" sz="1700" b="0" kern="1200" dirty="0" err="1"/>
            <a:t>Eg</a:t>
          </a:r>
          <a:r>
            <a:rPr lang="en-US" sz="1700" b="0" kern="1200" dirty="0"/>
            <a:t>: people tend to buy cold drinks more in summers and warm things in winters. Hence, its important for a store owner to keep track of this data.</a:t>
          </a:r>
          <a:endParaRPr lang="en-US" sz="1700" kern="1200" dirty="0"/>
        </a:p>
      </dsp:txBody>
      <dsp:txXfrm>
        <a:off x="0" y="682074"/>
        <a:ext cx="6513603" cy="1024650"/>
      </dsp:txXfrm>
    </dsp:sp>
    <dsp:sp modelId="{1242FD86-269A-4915-8EF8-78AC9139880C}">
      <dsp:nvSpPr>
        <dsp:cNvPr id="0" name=""/>
        <dsp:cNvSpPr/>
      </dsp:nvSpPr>
      <dsp:spPr>
        <a:xfrm>
          <a:off x="0" y="1706725"/>
          <a:ext cx="6513603" cy="52767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b="1"/>
          </a:pPr>
          <a:r>
            <a:rPr lang="en-US" sz="2200" kern="1200" dirty="0"/>
            <a:t>Dynamic change in interest</a:t>
          </a:r>
        </a:p>
      </dsp:txBody>
      <dsp:txXfrm>
        <a:off x="25759" y="1732484"/>
        <a:ext cx="6462085" cy="476152"/>
      </dsp:txXfrm>
    </dsp:sp>
    <dsp:sp modelId="{F8219469-DEFE-4A63-AFD0-4BC7FC50E987}">
      <dsp:nvSpPr>
        <dsp:cNvPr id="0" name=""/>
        <dsp:cNvSpPr/>
      </dsp:nvSpPr>
      <dsp:spPr>
        <a:xfrm>
          <a:off x="0" y="2234395"/>
          <a:ext cx="6513603" cy="132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Customers interest changes very frequently according to the current market. Hence, a system is required which keep track of items whose sale increases suddenly</a:t>
          </a:r>
        </a:p>
        <a:p>
          <a:pPr marL="171450" lvl="1" indent="-171450" algn="l" defTabSz="755650">
            <a:lnSpc>
              <a:spcPct val="90000"/>
            </a:lnSpc>
            <a:spcBef>
              <a:spcPct val="0"/>
            </a:spcBef>
            <a:spcAft>
              <a:spcPct val="20000"/>
            </a:spcAft>
            <a:buChar char="•"/>
          </a:pPr>
          <a:r>
            <a:rPr lang="en-US" sz="1700" kern="1200" dirty="0"/>
            <a:t>Ex. Clothing has strong seasonal pricing trends and is heavily influenced by brand names.</a:t>
          </a:r>
        </a:p>
      </dsp:txBody>
      <dsp:txXfrm>
        <a:off x="0" y="2234395"/>
        <a:ext cx="6513603" cy="1320660"/>
      </dsp:txXfrm>
    </dsp:sp>
    <dsp:sp modelId="{F1B6603E-91CC-C94B-8920-AA402FF6C1CE}">
      <dsp:nvSpPr>
        <dsp:cNvPr id="0" name=""/>
        <dsp:cNvSpPr/>
      </dsp:nvSpPr>
      <dsp:spPr>
        <a:xfrm>
          <a:off x="0" y="3555055"/>
          <a:ext cx="6513603" cy="52767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Exploitation</a:t>
          </a:r>
        </a:p>
      </dsp:txBody>
      <dsp:txXfrm>
        <a:off x="25759" y="3580814"/>
        <a:ext cx="6462085" cy="476152"/>
      </dsp:txXfrm>
    </dsp:sp>
    <dsp:sp modelId="{9A3BA53D-87DF-4B4D-B71B-C20FFE7A66AF}">
      <dsp:nvSpPr>
        <dsp:cNvPr id="0" name=""/>
        <dsp:cNvSpPr/>
      </dsp:nvSpPr>
      <dsp:spPr>
        <a:xfrm>
          <a:off x="0" y="4082725"/>
          <a:ext cx="6513603"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rtl="0">
            <a:lnSpc>
              <a:spcPct val="90000"/>
            </a:lnSpc>
            <a:spcBef>
              <a:spcPct val="0"/>
            </a:spcBef>
            <a:spcAft>
              <a:spcPct val="20000"/>
            </a:spcAft>
            <a:buChar char="•"/>
            <a:defRPr b="1"/>
          </a:pPr>
          <a:r>
            <a:rPr lang="en-US" sz="1700" b="0" kern="1200" dirty="0">
              <a:latin typeface="+mn-lt"/>
            </a:rPr>
            <a:t>Marketplace giants tend to take tremendous commissions using undisclosed terms. Also, its difficult for local shopkeepers to understand the market trend.</a:t>
          </a:r>
        </a:p>
      </dsp:txBody>
      <dsp:txXfrm>
        <a:off x="0" y="4082725"/>
        <a:ext cx="6513603" cy="774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A2BFE-68EB-48D4-9F66-E791DE2A3E2B}">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19A7A-1285-4033-ACAF-B541589022BB}">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5ACBD9-193E-4770-A0E3-9732AEAF7B7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alibri"/>
              <a:cs typeface="Calibri"/>
            </a:rPr>
            <a:t>We will provide a solution to the storekeeper which will suggest them required and important items for each month or customized duration using past history of items </a:t>
          </a:r>
        </a:p>
      </dsp:txBody>
      <dsp:txXfrm>
        <a:off x="1941716" y="718"/>
        <a:ext cx="4571887" cy="1681139"/>
      </dsp:txXfrm>
    </dsp:sp>
    <dsp:sp modelId="{6DB287B3-0352-4A6D-877D-85D11E537934}">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CE400-D063-4623-90E3-FE55E38FD693}">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507A28-E77E-47FD-874B-7D7ECE9E4A3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alibri"/>
              <a:cs typeface="Calibri"/>
            </a:rPr>
            <a:t>We will also keep a dynamic suggester which will inform storekeeper about items whose demand increased suddenly i.e. the items which are bought in large number from the store.</a:t>
          </a:r>
        </a:p>
      </dsp:txBody>
      <dsp:txXfrm>
        <a:off x="1941716" y="2102143"/>
        <a:ext cx="4571887" cy="1681139"/>
      </dsp:txXfrm>
    </dsp:sp>
    <dsp:sp modelId="{55450F5A-1449-4909-A285-59862DB2283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7C9BA-51BA-4CFF-B07B-3F17D4F566A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F15D5C-2653-4C51-8BB9-7303B8A3443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alibri"/>
              <a:cs typeface="Calibri"/>
            </a:rPr>
            <a:t>Our solution would not be based on past history of store, instead past history of market of the place which will not limit the storekeeper to known items, instead storekeeper will understand about the required demand.</a:t>
          </a:r>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A2BFE-68EB-48D4-9F66-E791DE2A3E2B}">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19A7A-1285-4033-ACAF-B541589022BB}">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5ACBD9-193E-4770-A0E3-9732AEAF7B7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Since, we are analyzing data of the whole market instead of particular shop, shopkeepers can get to know about the items which people wants rather than items which the shop owns.</a:t>
          </a:r>
        </a:p>
      </dsp:txBody>
      <dsp:txXfrm>
        <a:off x="1941716" y="718"/>
        <a:ext cx="4571887" cy="1681139"/>
      </dsp:txXfrm>
    </dsp:sp>
    <dsp:sp modelId="{6DB287B3-0352-4A6D-877D-85D11E537934}">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CE400-D063-4623-90E3-FE55E38FD693}">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507A28-E77E-47FD-874B-7D7ECE9E4A3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Analyzing data of past 10-20 years is difficult to do manually. Hence, our ML Model will prove out to be trustworthy and efficient to predict relevant goods.</a:t>
          </a:r>
        </a:p>
      </dsp:txBody>
      <dsp:txXfrm>
        <a:off x="1941716" y="2102143"/>
        <a:ext cx="4571887" cy="1681139"/>
      </dsp:txXfrm>
    </dsp:sp>
    <dsp:sp modelId="{55450F5A-1449-4909-A285-59862DB2283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7C9BA-51BA-4CFF-B07B-3F17D4F566A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F15D5C-2653-4C51-8BB9-7303B8A3443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Our idea would be based on active learning i.e. the model will train itself on the new data along with the previous dataset. </a:t>
          </a:r>
        </a:p>
      </dsp:txBody>
      <dsp:txXfrm>
        <a:off x="1941716" y="4203567"/>
        <a:ext cx="4571887" cy="168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1CDC2-BFF8-407B-B6A6-56027CB5BCF8}">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B0F27-3441-4113-99CE-BFBF08BE4608}">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438C96-D989-47C7-B98F-EBD6D8BDA7D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a:t>The portal can work either in a freeware upselling model or a SaaS subscription model.</a:t>
          </a:r>
        </a:p>
      </dsp:txBody>
      <dsp:txXfrm>
        <a:off x="1941716" y="718"/>
        <a:ext cx="4571887" cy="1681139"/>
      </dsp:txXfrm>
    </dsp:sp>
    <dsp:sp modelId="{29062436-8C40-4F9A-AC83-F45D04B79473}">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82035-C404-4A41-B1D0-6E456536C574}">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AC7BB3-B5A3-482B-928D-27738FA57BC9}">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a:t>As our focus is to help the small sellers, we aim to maximize their profits as much as possible by use of Aurora.</a:t>
          </a:r>
        </a:p>
      </dsp:txBody>
      <dsp:txXfrm>
        <a:off x="1941716" y="2102143"/>
        <a:ext cx="4571887" cy="1681139"/>
      </dsp:txXfrm>
    </dsp:sp>
    <dsp:sp modelId="{D620FD57-F8ED-4ED6-AAD5-96D56F84DDBD}">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F7843-39D2-4B6E-9AA4-CF0A31E94D3D}">
      <dsp:nvSpPr>
        <dsp:cNvPr id="0" name=""/>
        <dsp:cNvSpPr/>
      </dsp:nvSpPr>
      <dsp:spPr>
        <a:xfrm>
          <a:off x="508544" y="4581824"/>
          <a:ext cx="924626" cy="92462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BF043F-1837-445C-B8D3-14323D6B5E59}">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a:t>By use of Aurora, we aim to provide sellers with real time price prediction which cannot be done otherwise.</a:t>
          </a:r>
        </a:p>
      </dsp:txBody>
      <dsp:txXfrm>
        <a:off x="1941716" y="4203567"/>
        <a:ext cx="4571887" cy="1681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CA64A-01F2-4622-B4B6-176A4F8F5ED1}">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2D491-6C31-4E30-AD98-EBFA3B82C013}">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1B38AA-9D67-4DF8-9DF1-2D7844826BED}">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rtl="0">
            <a:lnSpc>
              <a:spcPct val="100000"/>
            </a:lnSpc>
            <a:spcBef>
              <a:spcPct val="0"/>
            </a:spcBef>
            <a:spcAft>
              <a:spcPct val="35000"/>
            </a:spcAft>
            <a:buNone/>
          </a:pPr>
          <a:r>
            <a:rPr lang="en-US" sz="1700" kern="1200" dirty="0">
              <a:latin typeface="Calibri"/>
              <a:cs typeface="Calibri"/>
            </a:rPr>
            <a:t>A normal price prediction dataset takes more than 20 minutes to process using </a:t>
          </a:r>
          <a:r>
            <a:rPr lang="en-US" sz="1700" kern="1200" dirty="0" err="1">
              <a:latin typeface="Calibri"/>
              <a:cs typeface="Calibri"/>
            </a:rPr>
            <a:t>scikit</a:t>
          </a:r>
          <a:r>
            <a:rPr lang="en-US" sz="1700" kern="1200" dirty="0">
              <a:latin typeface="Calibri"/>
              <a:cs typeface="Calibri"/>
            </a:rPr>
            <a:t>.</a:t>
          </a:r>
          <a:endParaRPr lang="en-US" sz="1700" b="0" i="0" u="none" strike="noStrike" kern="1200" cap="none" baseline="0" noProof="0" dirty="0">
            <a:solidFill>
              <a:srgbClr val="010000"/>
            </a:solidFill>
            <a:latin typeface="Calibri"/>
            <a:cs typeface="Calibri"/>
          </a:endParaRPr>
        </a:p>
      </dsp:txBody>
      <dsp:txXfrm>
        <a:off x="1941716" y="718"/>
        <a:ext cx="4571887" cy="1681139"/>
      </dsp:txXfrm>
    </dsp:sp>
    <dsp:sp modelId="{E799AC39-20C1-495A-B224-ED48BF5E76B2}">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F5D5F-44F6-45E3-8DA5-FC5CB718BD8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BA4738-F2FC-4203-8931-91C9E2E5DDBD}">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To achieve our purpose, we need to provide faster and real-time price predictions to sellers in our portal.</a:t>
          </a:r>
        </a:p>
      </dsp:txBody>
      <dsp:txXfrm>
        <a:off x="1941716" y="2102143"/>
        <a:ext cx="4571887" cy="1681139"/>
      </dsp:txXfrm>
    </dsp:sp>
    <dsp:sp modelId="{B337BE23-72D0-4913-BB6C-4E8A01EC6CBA}">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D7D2B-DBE5-4803-B764-EC7796498225}">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717E0A-5DB8-4000-A3FE-DB8C6B520B09}">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Supercomputer speeds up the model by ~80 times which not only makes our solution available real-time but makes us much more resilient towards dynamic changes.</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64DE79-268F-4C1A-8933-263129D2AF90}" type="datetimeFigureOut">
              <a:rPr lang="en-US" smtClean="0"/>
              <a:t>5/21/2022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5498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707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003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43168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11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2006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677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64DE79-268F-4C1A-8933-263129D2AF90}"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21984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764DE79-268F-4C1A-8933-263129D2AF90}"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6859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6074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879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844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67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8795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7057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585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5374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64DE79-268F-4C1A-8933-263129D2AF90}" type="datetimeFigureOut">
              <a:rPr lang="en-US" smtClean="0"/>
              <a:t>5/21/2022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6289446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108" y="2957165"/>
            <a:ext cx="6618051" cy="1355750"/>
          </a:xfrm>
        </p:spPr>
        <p:txBody>
          <a:bodyPr>
            <a:normAutofit/>
          </a:bodyPr>
          <a:lstStyle/>
          <a:p>
            <a:pPr algn="l"/>
            <a:r>
              <a:rPr lang="en-US" sz="5400" b="1" dirty="0"/>
              <a:t>Smart Kirana</a:t>
            </a:r>
          </a:p>
        </p:txBody>
      </p:sp>
      <p:sp>
        <p:nvSpPr>
          <p:cNvPr id="3" name="Subtitle 2"/>
          <p:cNvSpPr>
            <a:spLocks noGrp="1"/>
          </p:cNvSpPr>
          <p:nvPr>
            <p:ph type="subTitle" idx="1"/>
          </p:nvPr>
        </p:nvSpPr>
        <p:spPr>
          <a:xfrm>
            <a:off x="1524000" y="4373823"/>
            <a:ext cx="6618051" cy="911117"/>
          </a:xfrm>
        </p:spPr>
        <p:txBody>
          <a:bodyPr vert="horz" lIns="91440" tIns="45720" rIns="91440" bIns="45720" rtlCol="0">
            <a:normAutofit/>
          </a:bodyPr>
          <a:lstStyle/>
          <a:p>
            <a:pPr algn="l"/>
            <a:r>
              <a:rPr lang="en-US" sz="2000" i="1" dirty="0">
                <a:solidFill>
                  <a:schemeClr val="accent5"/>
                </a:solidFill>
                <a:cs typeface="Calibri"/>
              </a:rPr>
              <a:t>Making things easier for shopkeepers</a:t>
            </a:r>
          </a:p>
        </p:txBody>
      </p:sp>
      <p:pic>
        <p:nvPicPr>
          <p:cNvPr id="4" name="Graphic 4" descr="Server">
            <a:extLst>
              <a:ext uri="{FF2B5EF4-FFF2-40B4-BE49-F238E27FC236}">
                <a16:creationId xmlns:a16="http://schemas.microsoft.com/office/drawing/2014/main" id="{BA936EEC-D121-4ADB-A9E2-2C8DD8EDEE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72791" y="1184748"/>
            <a:ext cx="3079129" cy="307912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14D9-0715-97C5-F3E8-48EBFC50DB06}"/>
              </a:ext>
            </a:extLst>
          </p:cNvPr>
          <p:cNvSpPr>
            <a:spLocks noGrp="1"/>
          </p:cNvSpPr>
          <p:nvPr>
            <p:ph type="title"/>
          </p:nvPr>
        </p:nvSpPr>
        <p:spPr>
          <a:xfrm>
            <a:off x="1154954" y="676275"/>
            <a:ext cx="8761413" cy="1004357"/>
          </a:xfrm>
        </p:spPr>
        <p:txBody>
          <a:bodyPr/>
          <a:lstStyle/>
          <a:p>
            <a:r>
              <a:rPr lang="en-IN" sz="1800" dirty="0">
                <a:solidFill>
                  <a:schemeClr val="accent3"/>
                </a:solidFill>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chemeClr val="accent3"/>
                </a:solidFill>
                <a:effectLst/>
                <a:latin typeface="Cambria" panose="02040503050406030204" pitchFamily="18" charset="0"/>
                <a:ea typeface="Cambria" panose="02040503050406030204" pitchFamily="18" charset="0"/>
                <a:cs typeface="Times New Roman" panose="02020603050405020304" pitchFamily="18" charset="0"/>
              </a:rPr>
              <a:t>Performance Analysis with Graphs In the Project </a:t>
            </a:r>
            <a:br>
              <a:rPr lang="en-IN" sz="1800" dirty="0">
                <a:solidFill>
                  <a:schemeClr val="accent3"/>
                </a:solidFill>
                <a:effectLst/>
                <a:latin typeface="Cambria" panose="02040503050406030204" pitchFamily="18" charset="0"/>
                <a:ea typeface="Cambria" panose="02040503050406030204" pitchFamily="18" charset="0"/>
                <a:cs typeface="Times New Roman" panose="02020603050405020304" pitchFamily="18" charset="0"/>
              </a:rPr>
            </a:br>
            <a:endParaRPr lang="en-IN" dirty="0">
              <a:solidFill>
                <a:schemeClr val="accent3"/>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961212D-9C9C-2F8F-0810-15C394B56FA5}"/>
              </a:ext>
            </a:extLst>
          </p:cNvPr>
          <p:cNvSpPr>
            <a:spLocks noGrp="1"/>
          </p:cNvSpPr>
          <p:nvPr>
            <p:ph idx="1"/>
          </p:nvPr>
        </p:nvSpPr>
        <p:spPr/>
        <p:txBody>
          <a:bodyPr/>
          <a:lstStyle/>
          <a:p>
            <a:pPr marL="0" indent="0">
              <a:buNone/>
            </a:pPr>
            <a:endParaRPr lang="en-US" dirty="0">
              <a:cs typeface="Calibri"/>
            </a:endParaRPr>
          </a:p>
        </p:txBody>
      </p:sp>
      <p:pic>
        <p:nvPicPr>
          <p:cNvPr id="4" name="Picture 14" descr="A screenshot of a cell phone&#10;&#10;Description generated with very high confidence">
            <a:extLst>
              <a:ext uri="{FF2B5EF4-FFF2-40B4-BE49-F238E27FC236}">
                <a16:creationId xmlns:a16="http://schemas.microsoft.com/office/drawing/2014/main" id="{7CF68EAE-B83D-82CB-5276-13BA16E55265}"/>
              </a:ext>
            </a:extLst>
          </p:cNvPr>
          <p:cNvPicPr>
            <a:picLocks noChangeAspect="1"/>
          </p:cNvPicPr>
          <p:nvPr/>
        </p:nvPicPr>
        <p:blipFill>
          <a:blip r:embed="rId2"/>
          <a:stretch>
            <a:fillRect/>
          </a:stretch>
        </p:blipFill>
        <p:spPr>
          <a:xfrm>
            <a:off x="322743" y="1249572"/>
            <a:ext cx="5979875" cy="3812489"/>
          </a:xfrm>
          <a:prstGeom prst="rect">
            <a:avLst/>
          </a:prstGeom>
        </p:spPr>
      </p:pic>
      <p:pic>
        <p:nvPicPr>
          <p:cNvPr id="5" name="Picture 16" descr="A screenshot of a cell phone&#10;&#10;Description generated with very high confidence">
            <a:extLst>
              <a:ext uri="{FF2B5EF4-FFF2-40B4-BE49-F238E27FC236}">
                <a16:creationId xmlns:a16="http://schemas.microsoft.com/office/drawing/2014/main" id="{4B5E9CF7-AF6D-70E1-70BE-798C7A8268C0}"/>
              </a:ext>
            </a:extLst>
          </p:cNvPr>
          <p:cNvPicPr>
            <a:picLocks noChangeAspect="1"/>
          </p:cNvPicPr>
          <p:nvPr/>
        </p:nvPicPr>
        <p:blipFill>
          <a:blip r:embed="rId3"/>
          <a:stretch>
            <a:fillRect/>
          </a:stretch>
        </p:blipFill>
        <p:spPr>
          <a:xfrm>
            <a:off x="6542763" y="1249572"/>
            <a:ext cx="5486771" cy="3814583"/>
          </a:xfrm>
          <a:prstGeom prst="rect">
            <a:avLst/>
          </a:prstGeom>
        </p:spPr>
      </p:pic>
      <p:pic>
        <p:nvPicPr>
          <p:cNvPr id="9" name="Picture 8">
            <a:extLst>
              <a:ext uri="{FF2B5EF4-FFF2-40B4-BE49-F238E27FC236}">
                <a16:creationId xmlns:a16="http://schemas.microsoft.com/office/drawing/2014/main" id="{E6CA2573-DA6A-8641-FB27-C3D75C751F16}"/>
              </a:ext>
            </a:extLst>
          </p:cNvPr>
          <p:cNvPicPr>
            <a:picLocks noChangeAspect="1"/>
          </p:cNvPicPr>
          <p:nvPr/>
        </p:nvPicPr>
        <p:blipFill>
          <a:blip r:embed="rId4"/>
          <a:stretch>
            <a:fillRect/>
          </a:stretch>
        </p:blipFill>
        <p:spPr>
          <a:xfrm>
            <a:off x="8191262" y="2023887"/>
            <a:ext cx="2340720" cy="605368"/>
          </a:xfrm>
          <a:prstGeom prst="rect">
            <a:avLst/>
          </a:prstGeom>
        </p:spPr>
      </p:pic>
      <p:sp>
        <p:nvSpPr>
          <p:cNvPr id="11" name="TextBox 10">
            <a:extLst>
              <a:ext uri="{FF2B5EF4-FFF2-40B4-BE49-F238E27FC236}">
                <a16:creationId xmlns:a16="http://schemas.microsoft.com/office/drawing/2014/main" id="{76DA43B9-D0FF-7B56-7311-9ED0C132BB1F}"/>
              </a:ext>
            </a:extLst>
          </p:cNvPr>
          <p:cNvSpPr txBox="1"/>
          <p:nvPr/>
        </p:nvSpPr>
        <p:spPr>
          <a:xfrm>
            <a:off x="504825" y="5281136"/>
            <a:ext cx="11229975" cy="1477328"/>
          </a:xfrm>
          <a:prstGeom prst="rect">
            <a:avLst/>
          </a:prstGeom>
          <a:noFill/>
        </p:spPr>
        <p:txBody>
          <a:bodyPr wrap="square">
            <a:spAutoFit/>
          </a:bodyPr>
          <a:lstStyle/>
          <a:p>
            <a:endParaRPr lang="en-US" dirty="0">
              <a:cs typeface="Calibri"/>
            </a:endParaRPr>
          </a:p>
          <a:p>
            <a:r>
              <a:rPr lang="en-US" dirty="0">
                <a:cs typeface="Calibri"/>
              </a:rPr>
              <a:t>Key Findings and Observations Made in Before and After  Deploying the Arima Model  Chart1 vs Chart2 The Performance </a:t>
            </a:r>
            <a:r>
              <a:rPr lang="en-US" dirty="0" err="1">
                <a:cs typeface="Calibri"/>
              </a:rPr>
              <a:t>Comparision</a:t>
            </a:r>
            <a:r>
              <a:rPr lang="en-US" dirty="0">
                <a:cs typeface="Calibri"/>
              </a:rPr>
              <a:t> difference we received in large datasets was phenomenally </a:t>
            </a:r>
            <a:r>
              <a:rPr lang="en-US" dirty="0" err="1">
                <a:cs typeface="Calibri"/>
              </a:rPr>
              <a:t>faster.When</a:t>
            </a:r>
            <a:r>
              <a:rPr lang="en-US" dirty="0">
                <a:cs typeface="Calibri"/>
              </a:rPr>
              <a:t> we extrapolate this to include other factors like other seller rates, time of year, etc., the speed becomes a critical part which solves our bottleneck for the use case.</a:t>
            </a:r>
          </a:p>
        </p:txBody>
      </p:sp>
    </p:spTree>
    <p:extLst>
      <p:ext uri="{BB962C8B-B14F-4D97-AF65-F5344CB8AC3E}">
        <p14:creationId xmlns:p14="http://schemas.microsoft.com/office/powerpoint/2010/main" val="227098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7C25-A70B-1138-2A83-3D6A62EF12B8}"/>
              </a:ext>
            </a:extLst>
          </p:cNvPr>
          <p:cNvSpPr>
            <a:spLocks noGrp="1"/>
          </p:cNvSpPr>
          <p:nvPr>
            <p:ph type="title"/>
          </p:nvPr>
        </p:nvSpPr>
        <p:spPr/>
        <p:txBody>
          <a:bodyPr/>
          <a:lstStyle/>
          <a:p>
            <a:r>
              <a:rPr lang="en-IN" dirty="0"/>
              <a:t>Results with Python Code</a:t>
            </a:r>
          </a:p>
        </p:txBody>
      </p:sp>
      <p:pic>
        <p:nvPicPr>
          <p:cNvPr id="5" name="Content Placeholder 4">
            <a:extLst>
              <a:ext uri="{FF2B5EF4-FFF2-40B4-BE49-F238E27FC236}">
                <a16:creationId xmlns:a16="http://schemas.microsoft.com/office/drawing/2014/main" id="{D510F6AD-388C-3D18-8870-81F94A530BB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2181225"/>
            <a:ext cx="7230571" cy="3838575"/>
          </a:xfrm>
        </p:spPr>
      </p:pic>
    </p:spTree>
    <p:extLst>
      <p:ext uri="{BB962C8B-B14F-4D97-AF65-F5344CB8AC3E}">
        <p14:creationId xmlns:p14="http://schemas.microsoft.com/office/powerpoint/2010/main" val="347734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5958-14BA-FF1E-7D07-15C14187A021}"/>
              </a:ext>
            </a:extLst>
          </p:cNvPr>
          <p:cNvSpPr>
            <a:spLocks noGrp="1"/>
          </p:cNvSpPr>
          <p:nvPr>
            <p:ph type="title"/>
          </p:nvPr>
        </p:nvSpPr>
        <p:spPr/>
        <p:txBody>
          <a:bodyPr/>
          <a:lstStyle/>
          <a:p>
            <a:r>
              <a:rPr lang="en-IN" dirty="0"/>
              <a:t>Results with Python Code</a:t>
            </a:r>
          </a:p>
        </p:txBody>
      </p:sp>
      <p:pic>
        <p:nvPicPr>
          <p:cNvPr id="5" name="Content Placeholder 4">
            <a:extLst>
              <a:ext uri="{FF2B5EF4-FFF2-40B4-BE49-F238E27FC236}">
                <a16:creationId xmlns:a16="http://schemas.microsoft.com/office/drawing/2014/main" id="{F7C93DEE-8931-5EFF-B853-723D4DD8C4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699" y="2603500"/>
            <a:ext cx="9267825" cy="3416300"/>
          </a:xfrm>
        </p:spPr>
      </p:pic>
    </p:spTree>
    <p:extLst>
      <p:ext uri="{BB962C8B-B14F-4D97-AF65-F5344CB8AC3E}">
        <p14:creationId xmlns:p14="http://schemas.microsoft.com/office/powerpoint/2010/main" val="207039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91EF-469C-4779-9326-8D52F1C2F517}"/>
              </a:ext>
            </a:extLst>
          </p:cNvPr>
          <p:cNvSpPr>
            <a:spLocks noGrp="1"/>
          </p:cNvSpPr>
          <p:nvPr>
            <p:ph type="title"/>
          </p:nvPr>
        </p:nvSpPr>
        <p:spPr>
          <a:xfrm>
            <a:off x="742950" y="1012004"/>
            <a:ext cx="4122155" cy="4795408"/>
          </a:xfrm>
        </p:spPr>
        <p:txBody>
          <a:bodyPr>
            <a:normAutofit/>
          </a:bodyPr>
          <a:lstStyle/>
          <a:p>
            <a:r>
              <a:rPr lang="en-US" dirty="0">
                <a:solidFill>
                  <a:schemeClr val="tx1"/>
                </a:solidFill>
                <a:cs typeface="Calibri Light"/>
              </a:rPr>
              <a:t>Use of Supercomputer</a:t>
            </a:r>
            <a:endParaRPr lang="en-US" dirty="0">
              <a:solidFill>
                <a:schemeClr val="tx1"/>
              </a:solidFill>
            </a:endParaRPr>
          </a:p>
        </p:txBody>
      </p:sp>
      <p:graphicFrame>
        <p:nvGraphicFramePr>
          <p:cNvPr id="7" name="Content Placeholder 2">
            <a:extLst>
              <a:ext uri="{FF2B5EF4-FFF2-40B4-BE49-F238E27FC236}">
                <a16:creationId xmlns:a16="http://schemas.microsoft.com/office/drawing/2014/main" id="{AAD3F41B-3F65-48F8-A75F-EB10D84238B8}"/>
              </a:ext>
            </a:extLst>
          </p:cNvPr>
          <p:cNvGraphicFramePr>
            <a:graphicFrameLocks noGrp="1"/>
          </p:cNvGraphicFramePr>
          <p:nvPr>
            <p:ph idx="1"/>
            <p:extLst>
              <p:ext uri="{D42A27DB-BD31-4B8C-83A1-F6EECF244321}">
                <p14:modId xmlns:p14="http://schemas.microsoft.com/office/powerpoint/2010/main" val="11060587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7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2DB8-77F0-45A8-86D1-939B97B9F31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 :)</a:t>
            </a:r>
            <a:br>
              <a:rPr lang="en-US" sz="5800" kern="1200">
                <a:solidFill>
                  <a:schemeClr val="tx1"/>
                </a:solidFill>
                <a:latin typeface="+mj-lt"/>
                <a:ea typeface="+mj-ea"/>
                <a:cs typeface="+mj-cs"/>
              </a:rPr>
            </a:br>
            <a:br>
              <a:rPr lang="en-US" sz="5800" kern="1200">
                <a:solidFill>
                  <a:schemeClr val="tx1"/>
                </a:solidFill>
                <a:latin typeface="+mj-lt"/>
                <a:ea typeface="+mj-ea"/>
                <a:cs typeface="+mj-cs"/>
              </a:rPr>
            </a:br>
            <a:r>
              <a:rPr lang="en-US" sz="5800" kern="1200">
                <a:solidFill>
                  <a:schemeClr val="tx1"/>
                </a:solidFill>
                <a:latin typeface="+mj-lt"/>
                <a:ea typeface="+mj-ea"/>
                <a:cs typeface="+mj-cs"/>
              </a:rPr>
              <a:t>Questions?</a:t>
            </a:r>
          </a:p>
        </p:txBody>
      </p:sp>
    </p:spTree>
    <p:extLst>
      <p:ext uri="{BB962C8B-B14F-4D97-AF65-F5344CB8AC3E}">
        <p14:creationId xmlns:p14="http://schemas.microsoft.com/office/powerpoint/2010/main" val="21557252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832B-3F24-F285-7708-D86007A4916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7F562FAE-5344-EAEB-FEA0-DE230882CAC7}"/>
              </a:ext>
            </a:extLst>
          </p:cNvPr>
          <p:cNvSpPr>
            <a:spLocks noGrp="1"/>
          </p:cNvSpPr>
          <p:nvPr>
            <p:ph idx="1"/>
          </p:nvPr>
        </p:nvSpPr>
        <p:spPr/>
        <p:txBody>
          <a:bodyPr/>
          <a:lstStyle/>
          <a:p>
            <a:pPr marL="0" indent="0">
              <a:buNone/>
            </a:pPr>
            <a:endParaRPr lang="en-IN" dirty="0"/>
          </a:p>
          <a:p>
            <a:r>
              <a:rPr lang="en-IN" dirty="0"/>
              <a:t>Kiran Kumar </a:t>
            </a:r>
          </a:p>
          <a:p>
            <a:r>
              <a:rPr lang="en-IN" dirty="0"/>
              <a:t>Aakanksha Tewari</a:t>
            </a:r>
          </a:p>
          <a:p>
            <a:r>
              <a:rPr lang="en-IN" dirty="0" err="1"/>
              <a:t>Namisha</a:t>
            </a:r>
            <a:r>
              <a:rPr lang="en-IN" dirty="0"/>
              <a:t> Goyal</a:t>
            </a:r>
          </a:p>
          <a:p>
            <a:r>
              <a:rPr lang="en-IN" dirty="0" err="1"/>
              <a:t>Parul</a:t>
            </a:r>
            <a:r>
              <a:rPr lang="en-IN" dirty="0"/>
              <a:t> Bansal</a:t>
            </a:r>
          </a:p>
          <a:p>
            <a:endParaRPr lang="en-US" dirty="0"/>
          </a:p>
        </p:txBody>
      </p:sp>
    </p:spTree>
    <p:extLst>
      <p:ext uri="{BB962C8B-B14F-4D97-AF65-F5344CB8AC3E}">
        <p14:creationId xmlns:p14="http://schemas.microsoft.com/office/powerpoint/2010/main" val="360506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5E03A2E-6197-65A1-6693-9C01FC54F84E}"/>
              </a:ext>
            </a:extLst>
          </p:cNvPr>
          <p:cNvSpPr>
            <a:spLocks noGrp="1"/>
          </p:cNvSpPr>
          <p:nvPr>
            <p:ph type="title"/>
          </p:nvPr>
        </p:nvSpPr>
        <p:spPr/>
        <p:txBody>
          <a:bodyPr/>
          <a:lstStyle/>
          <a:p>
            <a:r>
              <a:rPr lang="en-US" dirty="0"/>
              <a:t>Growth of Kirana Stores in India</a:t>
            </a:r>
          </a:p>
        </p:txBody>
      </p:sp>
      <p:sp>
        <p:nvSpPr>
          <p:cNvPr id="11" name="TextBox 10">
            <a:extLst>
              <a:ext uri="{FF2B5EF4-FFF2-40B4-BE49-F238E27FC236}">
                <a16:creationId xmlns:a16="http://schemas.microsoft.com/office/drawing/2014/main" id="{9F0744C9-DE32-D614-E99E-6BEA81B433A9}"/>
              </a:ext>
            </a:extLst>
          </p:cNvPr>
          <p:cNvSpPr txBox="1"/>
          <p:nvPr/>
        </p:nvSpPr>
        <p:spPr>
          <a:xfrm>
            <a:off x="5809785" y="2457449"/>
            <a:ext cx="5791200" cy="4062651"/>
          </a:xfrm>
          <a:prstGeom prst="rect">
            <a:avLst/>
          </a:prstGeom>
          <a:noFill/>
        </p:spPr>
        <p:txBody>
          <a:bodyPr wrap="square" rtlCol="0">
            <a:spAutoFit/>
          </a:bodyPr>
          <a:lstStyle/>
          <a:p>
            <a:r>
              <a:rPr lang="en-IN" sz="1600" dirty="0"/>
              <a:t>India's expanding retail landscape is changing fast, with global and domestic consumer and retail behemoths fighting tooth and nail to woo shoppers, as many choose large, clean supermarkets over crowded local stores and ordering online.</a:t>
            </a:r>
          </a:p>
          <a:p>
            <a:r>
              <a:rPr lang="en-IN" sz="1600" dirty="0"/>
              <a:t>Data from Forrester Research shows India's retail market was worth an estimated $883 billion last year, of which grocery retail accounted for $608 billion. By 2024, the market is expected to grow to $1.3 trillion.</a:t>
            </a:r>
          </a:p>
          <a:p>
            <a:r>
              <a:rPr lang="en-IN" sz="1600" dirty="0"/>
              <a:t>India - population 1.3 billion - has over the years become a sought-after retail destination with a growing base of young and affluent shoppers. The sector contributes 10% to India's gross domestic product and accounts for 8% of India's employment, according to Invest India, the country's investment promotion arm.</a:t>
            </a:r>
          </a:p>
          <a:p>
            <a:endParaRPr lang="en-US" dirty="0"/>
          </a:p>
        </p:txBody>
      </p:sp>
      <p:pic>
        <p:nvPicPr>
          <p:cNvPr id="15" name="Picture 14" descr="Chart, pie chart&#10;&#10;Description automatically generated">
            <a:extLst>
              <a:ext uri="{FF2B5EF4-FFF2-40B4-BE49-F238E27FC236}">
                <a16:creationId xmlns:a16="http://schemas.microsoft.com/office/drawing/2014/main" id="{E292EABF-BD37-3BAA-B998-47B91229F6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613" t="3578" r="14859" b="3252"/>
          <a:stretch/>
        </p:blipFill>
        <p:spPr>
          <a:xfrm>
            <a:off x="591015" y="2289533"/>
            <a:ext cx="5132983" cy="4383309"/>
          </a:xfrm>
          <a:prstGeom prst="rect">
            <a:avLst/>
          </a:prstGeom>
        </p:spPr>
      </p:pic>
    </p:spTree>
    <p:extLst>
      <p:ext uri="{BB962C8B-B14F-4D97-AF65-F5344CB8AC3E}">
        <p14:creationId xmlns:p14="http://schemas.microsoft.com/office/powerpoint/2010/main" val="85601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DE33-CAE0-44B2-8B62-7F75A2882D9D}"/>
              </a:ext>
            </a:extLst>
          </p:cNvPr>
          <p:cNvSpPr>
            <a:spLocks noGrp="1"/>
          </p:cNvSpPr>
          <p:nvPr>
            <p:ph type="title"/>
          </p:nvPr>
        </p:nvSpPr>
        <p:spPr>
          <a:xfrm>
            <a:off x="863029" y="1012004"/>
            <a:ext cx="3416158" cy="4795408"/>
          </a:xfrm>
        </p:spPr>
        <p:txBody>
          <a:bodyPr>
            <a:normAutofit/>
          </a:bodyPr>
          <a:lstStyle/>
          <a:p>
            <a:r>
              <a:rPr lang="en-US" sz="5400" b="1" dirty="0">
                <a:solidFill>
                  <a:schemeClr val="tx1"/>
                </a:solidFill>
                <a:cs typeface="Calibri Light"/>
              </a:rPr>
              <a:t>Problems</a:t>
            </a:r>
            <a:endParaRPr lang="en-US" sz="5400" b="1" dirty="0">
              <a:solidFill>
                <a:schemeClr val="tx1"/>
              </a:solidFill>
            </a:endParaRPr>
          </a:p>
        </p:txBody>
      </p:sp>
      <p:graphicFrame>
        <p:nvGraphicFramePr>
          <p:cNvPr id="13" name="Content Placeholder 2">
            <a:extLst>
              <a:ext uri="{FF2B5EF4-FFF2-40B4-BE49-F238E27FC236}">
                <a16:creationId xmlns:a16="http://schemas.microsoft.com/office/drawing/2014/main" id="{47019047-42DB-4207-8E8D-FFD64E9DABEE}"/>
              </a:ext>
            </a:extLst>
          </p:cNvPr>
          <p:cNvGraphicFramePr>
            <a:graphicFrameLocks/>
          </p:cNvGraphicFramePr>
          <p:nvPr>
            <p:extLst>
              <p:ext uri="{D42A27DB-BD31-4B8C-83A1-F6EECF244321}">
                <p14:modId xmlns:p14="http://schemas.microsoft.com/office/powerpoint/2010/main" val="1982441734"/>
              </p:ext>
            </p:extLst>
          </p:nvPr>
        </p:nvGraphicFramePr>
        <p:xfrm>
          <a:off x="5346700" y="1713340"/>
          <a:ext cx="6513604" cy="5011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829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DE33-CAE0-44B2-8B62-7F75A2882D9D}"/>
              </a:ext>
            </a:extLst>
          </p:cNvPr>
          <p:cNvSpPr>
            <a:spLocks noGrp="1"/>
          </p:cNvSpPr>
          <p:nvPr>
            <p:ph type="title"/>
          </p:nvPr>
        </p:nvSpPr>
        <p:spPr>
          <a:xfrm>
            <a:off x="352425" y="2209800"/>
            <a:ext cx="3926762" cy="3597612"/>
          </a:xfrm>
        </p:spPr>
        <p:txBody>
          <a:bodyPr>
            <a:normAutofit/>
          </a:bodyPr>
          <a:lstStyle/>
          <a:p>
            <a:pPr algn="just"/>
            <a:r>
              <a:rPr lang="en-US" sz="5400" b="1" dirty="0">
                <a:solidFill>
                  <a:schemeClr val="tx1"/>
                </a:solidFill>
                <a:cs typeface="Calibri Light"/>
              </a:rPr>
              <a:t>Solution &amp; Social Benefits</a:t>
            </a:r>
            <a:endParaRPr lang="en-US" sz="5400" b="1" dirty="0">
              <a:solidFill>
                <a:schemeClr val="tx1"/>
              </a:solidFill>
            </a:endParaRPr>
          </a:p>
        </p:txBody>
      </p:sp>
      <p:graphicFrame>
        <p:nvGraphicFramePr>
          <p:cNvPr id="18" name="Content Placeholder 2">
            <a:extLst>
              <a:ext uri="{FF2B5EF4-FFF2-40B4-BE49-F238E27FC236}">
                <a16:creationId xmlns:a16="http://schemas.microsoft.com/office/drawing/2014/main" id="{5E45B1D9-D86D-4E6C-90FD-BF44BD8AAC14}"/>
              </a:ext>
            </a:extLst>
          </p:cNvPr>
          <p:cNvGraphicFramePr>
            <a:graphicFrameLocks noGrp="1"/>
          </p:cNvGraphicFramePr>
          <p:nvPr>
            <p:ph idx="1"/>
            <p:extLst>
              <p:ext uri="{D42A27DB-BD31-4B8C-83A1-F6EECF244321}">
                <p14:modId xmlns:p14="http://schemas.microsoft.com/office/powerpoint/2010/main" val="164036371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75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DE33-CAE0-44B2-8B62-7F75A2882D9D}"/>
              </a:ext>
            </a:extLst>
          </p:cNvPr>
          <p:cNvSpPr>
            <a:spLocks noGrp="1"/>
          </p:cNvSpPr>
          <p:nvPr>
            <p:ph type="title"/>
          </p:nvPr>
        </p:nvSpPr>
        <p:spPr>
          <a:xfrm>
            <a:off x="863029" y="1012004"/>
            <a:ext cx="3416158" cy="4795408"/>
          </a:xfrm>
        </p:spPr>
        <p:txBody>
          <a:bodyPr>
            <a:normAutofit/>
          </a:bodyPr>
          <a:lstStyle/>
          <a:p>
            <a:pPr algn="just"/>
            <a:r>
              <a:rPr lang="en-US" sz="5400" b="1" dirty="0">
                <a:solidFill>
                  <a:schemeClr val="tx1"/>
                </a:solidFill>
                <a:cs typeface="Calibri Light"/>
              </a:rPr>
              <a:t>Business</a:t>
            </a:r>
            <a:r>
              <a:rPr lang="en-US" sz="5400" b="1" dirty="0">
                <a:solidFill>
                  <a:srgbClr val="FFFFFF"/>
                </a:solidFill>
                <a:cs typeface="Calibri Light"/>
              </a:rPr>
              <a:t> </a:t>
            </a:r>
            <a:r>
              <a:rPr lang="en-US" sz="5400" b="1" dirty="0">
                <a:solidFill>
                  <a:schemeClr val="tx1"/>
                </a:solidFill>
                <a:cs typeface="Calibri Light"/>
              </a:rPr>
              <a:t>Benefits</a:t>
            </a:r>
            <a:endParaRPr lang="en-US" sz="5400" b="1" dirty="0">
              <a:solidFill>
                <a:schemeClr val="tx1"/>
              </a:solidFill>
            </a:endParaRPr>
          </a:p>
        </p:txBody>
      </p:sp>
      <p:graphicFrame>
        <p:nvGraphicFramePr>
          <p:cNvPr id="18" name="Content Placeholder 2">
            <a:extLst>
              <a:ext uri="{FF2B5EF4-FFF2-40B4-BE49-F238E27FC236}">
                <a16:creationId xmlns:a16="http://schemas.microsoft.com/office/drawing/2014/main" id="{5E45B1D9-D86D-4E6C-90FD-BF44BD8AAC14}"/>
              </a:ext>
            </a:extLst>
          </p:cNvPr>
          <p:cNvGraphicFramePr>
            <a:graphicFrameLocks noGrp="1"/>
          </p:cNvGraphicFramePr>
          <p:nvPr>
            <p:ph idx="1"/>
            <p:extLst>
              <p:ext uri="{D42A27DB-BD31-4B8C-83A1-F6EECF244321}">
                <p14:modId xmlns:p14="http://schemas.microsoft.com/office/powerpoint/2010/main" val="164759388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9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02D6-45BD-482C-9D12-36F1C8EDC266}"/>
              </a:ext>
            </a:extLst>
          </p:cNvPr>
          <p:cNvSpPr>
            <a:spLocks noGrp="1"/>
          </p:cNvSpPr>
          <p:nvPr>
            <p:ph type="title"/>
          </p:nvPr>
        </p:nvSpPr>
        <p:spPr>
          <a:xfrm>
            <a:off x="863029" y="1012004"/>
            <a:ext cx="3416158" cy="4795408"/>
          </a:xfrm>
        </p:spPr>
        <p:txBody>
          <a:bodyPr>
            <a:normAutofit/>
          </a:bodyPr>
          <a:lstStyle/>
          <a:p>
            <a:r>
              <a:rPr lang="en-US" b="1" dirty="0">
                <a:solidFill>
                  <a:schemeClr val="tx1"/>
                </a:solidFill>
                <a:cs typeface="Calibri Light"/>
              </a:rPr>
              <a:t>Revenue Model</a:t>
            </a:r>
            <a:endParaRPr lang="en-US" b="1" dirty="0">
              <a:solidFill>
                <a:schemeClr val="tx1"/>
              </a:solidFill>
            </a:endParaRPr>
          </a:p>
        </p:txBody>
      </p:sp>
      <p:graphicFrame>
        <p:nvGraphicFramePr>
          <p:cNvPr id="5" name="Content Placeholder 2">
            <a:extLst>
              <a:ext uri="{FF2B5EF4-FFF2-40B4-BE49-F238E27FC236}">
                <a16:creationId xmlns:a16="http://schemas.microsoft.com/office/drawing/2014/main" id="{32D0E27D-C816-4053-A211-14E1561BE35D}"/>
              </a:ext>
            </a:extLst>
          </p:cNvPr>
          <p:cNvGraphicFramePr>
            <a:graphicFrameLocks noGrp="1"/>
          </p:cNvGraphicFramePr>
          <p:nvPr>
            <p:ph idx="1"/>
            <p:extLst>
              <p:ext uri="{D42A27DB-BD31-4B8C-83A1-F6EECF244321}">
                <p14:modId xmlns:p14="http://schemas.microsoft.com/office/powerpoint/2010/main" val="25160929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49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A32C-B653-4755-8998-18FE6EBA0162}"/>
              </a:ext>
            </a:extLst>
          </p:cNvPr>
          <p:cNvSpPr>
            <a:spLocks noGrp="1"/>
          </p:cNvSpPr>
          <p:nvPr>
            <p:ph type="title"/>
          </p:nvPr>
        </p:nvSpPr>
        <p:spPr>
          <a:xfrm>
            <a:off x="838200" y="365126"/>
            <a:ext cx="5340605" cy="1146176"/>
          </a:xfrm>
        </p:spPr>
        <p:txBody>
          <a:bodyPr>
            <a:normAutofit/>
          </a:bodyPr>
          <a:lstStyle/>
          <a:p>
            <a:r>
              <a:rPr lang="en-US" dirty="0">
                <a:cs typeface="Calibri Light"/>
              </a:rPr>
              <a:t>Data-Set</a:t>
            </a:r>
            <a:endParaRPr lang="en-US" dirty="0"/>
          </a:p>
        </p:txBody>
      </p:sp>
      <p:sp>
        <p:nvSpPr>
          <p:cNvPr id="3" name="Content Placeholder 2">
            <a:extLst>
              <a:ext uri="{FF2B5EF4-FFF2-40B4-BE49-F238E27FC236}">
                <a16:creationId xmlns:a16="http://schemas.microsoft.com/office/drawing/2014/main" id="{0CF93111-81F9-4E77-B821-588550E7E536}"/>
              </a:ext>
            </a:extLst>
          </p:cNvPr>
          <p:cNvSpPr>
            <a:spLocks noGrp="1"/>
          </p:cNvSpPr>
          <p:nvPr>
            <p:ph idx="1"/>
          </p:nvPr>
        </p:nvSpPr>
        <p:spPr>
          <a:xfrm>
            <a:off x="457201" y="2476500"/>
            <a:ext cx="5012544" cy="3507922"/>
          </a:xfrm>
        </p:spPr>
        <p:txBody>
          <a:bodyPr vert="horz" lIns="91440" tIns="45720" rIns="91440" bIns="45720" rtlCol="0" anchor="ctr">
            <a:normAutofit fontScale="77500" lnSpcReduction="20000"/>
          </a:bodyPr>
          <a:lstStyle/>
          <a:p>
            <a:r>
              <a:rPr lang="en-US" sz="2000" dirty="0">
                <a:solidFill>
                  <a:schemeClr val="tx1"/>
                </a:solidFill>
              </a:rPr>
              <a:t>Mercari Price Suggestion Challenge(Kaggle) was used to simulate our use case.</a:t>
            </a:r>
            <a:endParaRPr lang="en-US" sz="2000" dirty="0">
              <a:solidFill>
                <a:schemeClr val="tx1"/>
              </a:solidFill>
              <a:cs typeface="Calibri"/>
            </a:endParaRPr>
          </a:p>
          <a:p>
            <a:r>
              <a:rPr lang="en-US" sz="2000" dirty="0">
                <a:solidFill>
                  <a:schemeClr val="tx1"/>
                </a:solidFill>
                <a:cs typeface="Calibri"/>
              </a:rPr>
              <a:t>It consists of following factors:</a:t>
            </a:r>
          </a:p>
          <a:p>
            <a:pPr lvl="1"/>
            <a:r>
              <a:rPr lang="en-US" sz="2000" dirty="0">
                <a:solidFill>
                  <a:schemeClr val="tx1"/>
                </a:solidFill>
                <a:cs typeface="Calibri"/>
              </a:rPr>
              <a:t>Item Name</a:t>
            </a:r>
          </a:p>
          <a:p>
            <a:pPr lvl="1"/>
            <a:r>
              <a:rPr lang="en-US" sz="2000" dirty="0">
                <a:solidFill>
                  <a:schemeClr val="tx1"/>
                </a:solidFill>
                <a:cs typeface="Calibri"/>
              </a:rPr>
              <a:t>Condition</a:t>
            </a:r>
          </a:p>
          <a:p>
            <a:pPr lvl="1"/>
            <a:r>
              <a:rPr lang="en-US" sz="2000" dirty="0">
                <a:solidFill>
                  <a:schemeClr val="tx1"/>
                </a:solidFill>
                <a:ea typeface="+mn-lt"/>
                <a:cs typeface="+mn-lt"/>
              </a:rPr>
              <a:t>Shipping</a:t>
            </a:r>
          </a:p>
          <a:p>
            <a:pPr lvl="1"/>
            <a:r>
              <a:rPr lang="en-US" sz="2000" dirty="0">
                <a:solidFill>
                  <a:schemeClr val="tx1"/>
                </a:solidFill>
                <a:ea typeface="+mn-lt"/>
                <a:cs typeface="+mn-lt"/>
              </a:rPr>
              <a:t>Brand Name</a:t>
            </a:r>
          </a:p>
          <a:p>
            <a:pPr lvl="1"/>
            <a:r>
              <a:rPr lang="en-US" sz="2000" dirty="0">
                <a:solidFill>
                  <a:schemeClr val="tx1"/>
                </a:solidFill>
                <a:ea typeface="+mn-lt"/>
                <a:cs typeface="+mn-lt"/>
              </a:rPr>
              <a:t>Category Name</a:t>
            </a:r>
          </a:p>
          <a:p>
            <a:pPr lvl="1"/>
            <a:r>
              <a:rPr lang="en-US" sz="2000" dirty="0">
                <a:solidFill>
                  <a:schemeClr val="tx1"/>
                </a:solidFill>
                <a:ea typeface="+mn-lt"/>
                <a:cs typeface="+mn-lt"/>
              </a:rPr>
              <a:t>Item description</a:t>
            </a:r>
          </a:p>
          <a:p>
            <a:pPr lvl="1"/>
            <a:endParaRPr lang="en-US" sz="2000" dirty="0">
              <a:solidFill>
                <a:schemeClr val="tx1"/>
              </a:solidFill>
              <a:ea typeface="+mn-lt"/>
              <a:cs typeface="+mn-lt"/>
            </a:endParaRPr>
          </a:p>
          <a:p>
            <a:pPr lvl="1"/>
            <a:r>
              <a:rPr lang="en-US" sz="2000" dirty="0">
                <a:solidFill>
                  <a:schemeClr val="tx1"/>
                </a:solidFill>
                <a:ea typeface="+mn-lt"/>
                <a:cs typeface="+mn-lt"/>
              </a:rPr>
              <a:t>Price (Target Variable)</a:t>
            </a:r>
          </a:p>
        </p:txBody>
      </p:sp>
      <p:pic>
        <p:nvPicPr>
          <p:cNvPr id="4" name="Picture 4" descr="A screenshot of a cell phone&#10;&#10;Description generated with very high confidence">
            <a:extLst>
              <a:ext uri="{FF2B5EF4-FFF2-40B4-BE49-F238E27FC236}">
                <a16:creationId xmlns:a16="http://schemas.microsoft.com/office/drawing/2014/main" id="{A096D477-3926-44AC-99CB-4727896ED615}"/>
              </a:ext>
            </a:extLst>
          </p:cNvPr>
          <p:cNvPicPr>
            <a:picLocks noChangeAspect="1"/>
          </p:cNvPicPr>
          <p:nvPr/>
        </p:nvPicPr>
        <p:blipFill>
          <a:blip r:embed="rId2"/>
          <a:stretch>
            <a:fillRect/>
          </a:stretch>
        </p:blipFill>
        <p:spPr>
          <a:xfrm>
            <a:off x="6030688" y="2176464"/>
            <a:ext cx="6114139" cy="456337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6" name="Picture 6" descr="A close up of a logo&#10;&#10;Description generated with very high confidence">
            <a:extLst>
              <a:ext uri="{FF2B5EF4-FFF2-40B4-BE49-F238E27FC236}">
                <a16:creationId xmlns:a16="http://schemas.microsoft.com/office/drawing/2014/main" id="{49E3AB6E-9081-40FE-B067-7629785CE2CF}"/>
              </a:ext>
            </a:extLst>
          </p:cNvPr>
          <p:cNvPicPr>
            <a:picLocks noChangeAspect="1"/>
          </p:cNvPicPr>
          <p:nvPr/>
        </p:nvPicPr>
        <p:blipFill rotWithShape="1">
          <a:blip r:embed="rId3"/>
          <a:srcRect r="71883" b="1754"/>
          <a:stretch/>
        </p:blipFill>
        <p:spPr>
          <a:xfrm>
            <a:off x="4492172" y="5114835"/>
            <a:ext cx="1163186" cy="1222180"/>
          </a:xfrm>
          <a:prstGeom prst="rect">
            <a:avLst/>
          </a:prstGeom>
        </p:spPr>
      </p:pic>
    </p:spTree>
    <p:extLst>
      <p:ext uri="{BB962C8B-B14F-4D97-AF65-F5344CB8AC3E}">
        <p14:creationId xmlns:p14="http://schemas.microsoft.com/office/powerpoint/2010/main" val="98319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6346-08AD-C25E-16C1-D6CE419636C0}"/>
              </a:ext>
            </a:extLst>
          </p:cNvPr>
          <p:cNvSpPr>
            <a:spLocks noGrp="1"/>
          </p:cNvSpPr>
          <p:nvPr>
            <p:ph type="title"/>
          </p:nvPr>
        </p:nvSpPr>
        <p:spPr/>
        <p:txBody>
          <a:bodyPr/>
          <a:lstStyle/>
          <a:p>
            <a:r>
              <a:rPr lang="en-IN" dirty="0">
                <a:solidFill>
                  <a:schemeClr val="tx1"/>
                </a:solidFill>
              </a:rPr>
              <a:t>Technology Stack</a:t>
            </a:r>
          </a:p>
        </p:txBody>
      </p:sp>
      <p:sp>
        <p:nvSpPr>
          <p:cNvPr id="3" name="Content Placeholder 2">
            <a:extLst>
              <a:ext uri="{FF2B5EF4-FFF2-40B4-BE49-F238E27FC236}">
                <a16:creationId xmlns:a16="http://schemas.microsoft.com/office/drawing/2014/main" id="{D9EA7BAC-7D04-A2BB-BC1C-74E6956589B2}"/>
              </a:ext>
            </a:extLst>
          </p:cNvPr>
          <p:cNvSpPr>
            <a:spLocks noGrp="1"/>
          </p:cNvSpPr>
          <p:nvPr>
            <p:ph idx="1"/>
          </p:nvPr>
        </p:nvSpPr>
        <p:spPr/>
        <p:txBody>
          <a:bodyPr/>
          <a:lstStyle/>
          <a:p>
            <a:pPr>
              <a:buFont typeface="Arial" panose="020B0604020202020204" pitchFamily="34" charset="0"/>
              <a:buChar char="•"/>
            </a:pPr>
            <a:r>
              <a:rPr lang="en-IN" dirty="0"/>
              <a:t>python</a:t>
            </a:r>
          </a:p>
          <a:p>
            <a:pPr>
              <a:buFont typeface="Arial" panose="020B0604020202020204" pitchFamily="34" charset="0"/>
              <a:buChar char="•"/>
            </a:pPr>
            <a:r>
              <a:rPr lang="en-IN" dirty="0"/>
              <a:t>bash</a:t>
            </a:r>
          </a:p>
          <a:p>
            <a:pPr>
              <a:buFont typeface="Arial" panose="020B0604020202020204" pitchFamily="34" charset="0"/>
              <a:buChar char="•"/>
            </a:pPr>
            <a:r>
              <a:rPr lang="en-IN" dirty="0"/>
              <a:t>scikit-learn</a:t>
            </a:r>
          </a:p>
          <a:p>
            <a:r>
              <a:rPr lang="en-IN" dirty="0"/>
              <a:t>ARIMA model with </a:t>
            </a:r>
            <a:r>
              <a:rPr lang="en-US" dirty="0"/>
              <a:t>Framework of vectorized and distributed data analytics </a:t>
            </a:r>
            <a:endParaRPr lang="en-IN" dirty="0"/>
          </a:p>
        </p:txBody>
      </p:sp>
    </p:spTree>
    <p:extLst>
      <p:ext uri="{BB962C8B-B14F-4D97-AF65-F5344CB8AC3E}">
        <p14:creationId xmlns:p14="http://schemas.microsoft.com/office/powerpoint/2010/main" val="2054710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3907</TotalTime>
  <Words>741</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Century Gothic</vt:lpstr>
      <vt:lpstr>Wingdings 3</vt:lpstr>
      <vt:lpstr>Ion Boardroom</vt:lpstr>
      <vt:lpstr>Smart Kirana</vt:lpstr>
      <vt:lpstr>TEAM MEMBERS</vt:lpstr>
      <vt:lpstr>Growth of Kirana Stores in India</vt:lpstr>
      <vt:lpstr>Problems</vt:lpstr>
      <vt:lpstr>Solution &amp; Social Benefits</vt:lpstr>
      <vt:lpstr>Business Benefits</vt:lpstr>
      <vt:lpstr>Revenue Model</vt:lpstr>
      <vt:lpstr>Data-Set</vt:lpstr>
      <vt:lpstr>Technology Stack</vt:lpstr>
      <vt:lpstr> Performance Analysis with Graphs In the Project  </vt:lpstr>
      <vt:lpstr>Results with Python Code</vt:lpstr>
      <vt:lpstr>Results with Python Code</vt:lpstr>
      <vt:lpstr>Use of Supercomputer</vt:lpstr>
      <vt:lpstr>Thank You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Prabhakar</dc:creator>
  <cp:lastModifiedBy>kiran kumar</cp:lastModifiedBy>
  <cp:revision>623</cp:revision>
  <dcterms:created xsi:type="dcterms:W3CDTF">2013-07-15T20:26:40Z</dcterms:created>
  <dcterms:modified xsi:type="dcterms:W3CDTF">2022-05-21T08:10:26Z</dcterms:modified>
</cp:coreProperties>
</file>