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13F5-EEB9-4153-8456-FD1F87F52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82D1BF-CAC6-4C57-9B87-9F4B85F03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A45B39-0D2E-42B8-8BE0-F4FD1B44EAD5}"/>
              </a:ext>
            </a:extLst>
          </p:cNvPr>
          <p:cNvSpPr>
            <a:spLocks noGrp="1"/>
          </p:cNvSpPr>
          <p:nvPr>
            <p:ph type="dt" sz="half" idx="10"/>
          </p:nvPr>
        </p:nvSpPr>
        <p:spPr/>
        <p:txBody>
          <a:bodyPr/>
          <a:lstStyle/>
          <a:p>
            <a:fld id="{57EDBDD6-C4AE-46FF-A4DF-ADAE15152298}" type="datetimeFigureOut">
              <a:rPr lang="en-IN" smtClean="0"/>
              <a:t>04-03-2020</a:t>
            </a:fld>
            <a:endParaRPr lang="en-IN"/>
          </a:p>
        </p:txBody>
      </p:sp>
      <p:sp>
        <p:nvSpPr>
          <p:cNvPr id="5" name="Footer Placeholder 4">
            <a:extLst>
              <a:ext uri="{FF2B5EF4-FFF2-40B4-BE49-F238E27FC236}">
                <a16:creationId xmlns:a16="http://schemas.microsoft.com/office/drawing/2014/main" id="{22F6B756-E5F9-4763-9634-870599155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829DF-CABC-41C2-93AD-D87D223D3D0F}"/>
              </a:ext>
            </a:extLst>
          </p:cNvPr>
          <p:cNvSpPr>
            <a:spLocks noGrp="1"/>
          </p:cNvSpPr>
          <p:nvPr>
            <p:ph type="sldNum" sz="quarter" idx="12"/>
          </p:nvPr>
        </p:nvSpPr>
        <p:spPr/>
        <p:txBody>
          <a:bodyPr/>
          <a:lstStyle/>
          <a:p>
            <a:fld id="{F4F1A5E5-33C6-462B-A2B8-A7EDBC8C2E20}" type="slidenum">
              <a:rPr lang="en-IN" smtClean="0"/>
              <a:t>‹#›</a:t>
            </a:fld>
            <a:endParaRPr lang="en-IN"/>
          </a:p>
        </p:txBody>
      </p:sp>
    </p:spTree>
    <p:extLst>
      <p:ext uri="{BB962C8B-B14F-4D97-AF65-F5344CB8AC3E}">
        <p14:creationId xmlns:p14="http://schemas.microsoft.com/office/powerpoint/2010/main" val="356807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289D-F7CF-42B8-98DE-DB4ED40E9C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15C49B-FFC2-4819-B337-E202AA8498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6FBBE-6F10-4EB5-8143-CD5FD43591E0}"/>
              </a:ext>
            </a:extLst>
          </p:cNvPr>
          <p:cNvSpPr>
            <a:spLocks noGrp="1"/>
          </p:cNvSpPr>
          <p:nvPr>
            <p:ph type="dt" sz="half" idx="10"/>
          </p:nvPr>
        </p:nvSpPr>
        <p:spPr/>
        <p:txBody>
          <a:bodyPr/>
          <a:lstStyle/>
          <a:p>
            <a:fld id="{57EDBDD6-C4AE-46FF-A4DF-ADAE15152298}" type="datetimeFigureOut">
              <a:rPr lang="en-IN" smtClean="0"/>
              <a:t>04-03-2020</a:t>
            </a:fld>
            <a:endParaRPr lang="en-IN"/>
          </a:p>
        </p:txBody>
      </p:sp>
      <p:sp>
        <p:nvSpPr>
          <p:cNvPr id="5" name="Footer Placeholder 4">
            <a:extLst>
              <a:ext uri="{FF2B5EF4-FFF2-40B4-BE49-F238E27FC236}">
                <a16:creationId xmlns:a16="http://schemas.microsoft.com/office/drawing/2014/main" id="{B04BCB41-249C-4822-88E1-D8CCE1454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82F2E-E13E-4023-ADAA-A12D9DCB5C90}"/>
              </a:ext>
            </a:extLst>
          </p:cNvPr>
          <p:cNvSpPr>
            <a:spLocks noGrp="1"/>
          </p:cNvSpPr>
          <p:nvPr>
            <p:ph type="sldNum" sz="quarter" idx="12"/>
          </p:nvPr>
        </p:nvSpPr>
        <p:spPr/>
        <p:txBody>
          <a:bodyPr/>
          <a:lstStyle/>
          <a:p>
            <a:fld id="{F4F1A5E5-33C6-462B-A2B8-A7EDBC8C2E20}" type="slidenum">
              <a:rPr lang="en-IN" smtClean="0"/>
              <a:t>‹#›</a:t>
            </a:fld>
            <a:endParaRPr lang="en-IN"/>
          </a:p>
        </p:txBody>
      </p:sp>
    </p:spTree>
    <p:extLst>
      <p:ext uri="{BB962C8B-B14F-4D97-AF65-F5344CB8AC3E}">
        <p14:creationId xmlns:p14="http://schemas.microsoft.com/office/powerpoint/2010/main" val="119880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10DF2-2750-44BD-B293-64E56F3D4D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3E248A-278A-499A-9CE7-52861F14ED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4AC95-DC6E-4393-8426-C7860A1CB926}"/>
              </a:ext>
            </a:extLst>
          </p:cNvPr>
          <p:cNvSpPr>
            <a:spLocks noGrp="1"/>
          </p:cNvSpPr>
          <p:nvPr>
            <p:ph type="dt" sz="half" idx="10"/>
          </p:nvPr>
        </p:nvSpPr>
        <p:spPr/>
        <p:txBody>
          <a:bodyPr/>
          <a:lstStyle/>
          <a:p>
            <a:fld id="{57EDBDD6-C4AE-46FF-A4DF-ADAE15152298}" type="datetimeFigureOut">
              <a:rPr lang="en-IN" smtClean="0"/>
              <a:t>04-03-2020</a:t>
            </a:fld>
            <a:endParaRPr lang="en-IN"/>
          </a:p>
        </p:txBody>
      </p:sp>
      <p:sp>
        <p:nvSpPr>
          <p:cNvPr id="5" name="Footer Placeholder 4">
            <a:extLst>
              <a:ext uri="{FF2B5EF4-FFF2-40B4-BE49-F238E27FC236}">
                <a16:creationId xmlns:a16="http://schemas.microsoft.com/office/drawing/2014/main" id="{D04170E0-D00E-44A5-A780-10E758703F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455C85-1836-498A-B511-2BDA179E314B}"/>
              </a:ext>
            </a:extLst>
          </p:cNvPr>
          <p:cNvSpPr>
            <a:spLocks noGrp="1"/>
          </p:cNvSpPr>
          <p:nvPr>
            <p:ph type="sldNum" sz="quarter" idx="12"/>
          </p:nvPr>
        </p:nvSpPr>
        <p:spPr/>
        <p:txBody>
          <a:bodyPr/>
          <a:lstStyle/>
          <a:p>
            <a:fld id="{F4F1A5E5-33C6-462B-A2B8-A7EDBC8C2E20}" type="slidenum">
              <a:rPr lang="en-IN" smtClean="0"/>
              <a:t>‹#›</a:t>
            </a:fld>
            <a:endParaRPr lang="en-IN"/>
          </a:p>
        </p:txBody>
      </p:sp>
    </p:spTree>
    <p:extLst>
      <p:ext uri="{BB962C8B-B14F-4D97-AF65-F5344CB8AC3E}">
        <p14:creationId xmlns:p14="http://schemas.microsoft.com/office/powerpoint/2010/main" val="3884443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F79D-9219-40E7-9161-7DFF315BFF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25D7E5-44CD-4DCF-AB60-08BB383A3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B1F513-9F28-4B29-A44B-56DF22083C9D}"/>
              </a:ext>
            </a:extLst>
          </p:cNvPr>
          <p:cNvSpPr>
            <a:spLocks noGrp="1"/>
          </p:cNvSpPr>
          <p:nvPr>
            <p:ph type="dt" sz="half" idx="10"/>
          </p:nvPr>
        </p:nvSpPr>
        <p:spPr/>
        <p:txBody>
          <a:bodyPr/>
          <a:lstStyle/>
          <a:p>
            <a:fld id="{57EDBDD6-C4AE-46FF-A4DF-ADAE15152298}" type="datetimeFigureOut">
              <a:rPr lang="en-IN" smtClean="0"/>
              <a:t>04-03-2020</a:t>
            </a:fld>
            <a:endParaRPr lang="en-IN"/>
          </a:p>
        </p:txBody>
      </p:sp>
      <p:sp>
        <p:nvSpPr>
          <p:cNvPr id="5" name="Footer Placeholder 4">
            <a:extLst>
              <a:ext uri="{FF2B5EF4-FFF2-40B4-BE49-F238E27FC236}">
                <a16:creationId xmlns:a16="http://schemas.microsoft.com/office/drawing/2014/main" id="{94D6C5E7-345F-408C-9637-BFE7B1B165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4779B-F504-4C02-BFBF-D969453F295E}"/>
              </a:ext>
            </a:extLst>
          </p:cNvPr>
          <p:cNvSpPr>
            <a:spLocks noGrp="1"/>
          </p:cNvSpPr>
          <p:nvPr>
            <p:ph type="sldNum" sz="quarter" idx="12"/>
          </p:nvPr>
        </p:nvSpPr>
        <p:spPr/>
        <p:txBody>
          <a:bodyPr/>
          <a:lstStyle/>
          <a:p>
            <a:fld id="{F4F1A5E5-33C6-462B-A2B8-A7EDBC8C2E20}" type="slidenum">
              <a:rPr lang="en-IN" smtClean="0"/>
              <a:t>‹#›</a:t>
            </a:fld>
            <a:endParaRPr lang="en-IN"/>
          </a:p>
        </p:txBody>
      </p:sp>
    </p:spTree>
    <p:extLst>
      <p:ext uri="{BB962C8B-B14F-4D97-AF65-F5344CB8AC3E}">
        <p14:creationId xmlns:p14="http://schemas.microsoft.com/office/powerpoint/2010/main" val="312416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F4E2-AEDD-4CAC-898D-BEA475F090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515967-EF00-4E6A-8654-B286EA0C13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AE66DE-E14A-4E25-949D-7E2A29CE9F23}"/>
              </a:ext>
            </a:extLst>
          </p:cNvPr>
          <p:cNvSpPr>
            <a:spLocks noGrp="1"/>
          </p:cNvSpPr>
          <p:nvPr>
            <p:ph type="dt" sz="half" idx="10"/>
          </p:nvPr>
        </p:nvSpPr>
        <p:spPr/>
        <p:txBody>
          <a:bodyPr/>
          <a:lstStyle/>
          <a:p>
            <a:fld id="{57EDBDD6-C4AE-46FF-A4DF-ADAE15152298}" type="datetimeFigureOut">
              <a:rPr lang="en-IN" smtClean="0"/>
              <a:t>04-03-2020</a:t>
            </a:fld>
            <a:endParaRPr lang="en-IN"/>
          </a:p>
        </p:txBody>
      </p:sp>
      <p:sp>
        <p:nvSpPr>
          <p:cNvPr id="5" name="Footer Placeholder 4">
            <a:extLst>
              <a:ext uri="{FF2B5EF4-FFF2-40B4-BE49-F238E27FC236}">
                <a16:creationId xmlns:a16="http://schemas.microsoft.com/office/drawing/2014/main" id="{26709D39-C853-45D9-9932-278030CA0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692717-CD1A-4671-83A8-1223A50E4C34}"/>
              </a:ext>
            </a:extLst>
          </p:cNvPr>
          <p:cNvSpPr>
            <a:spLocks noGrp="1"/>
          </p:cNvSpPr>
          <p:nvPr>
            <p:ph type="sldNum" sz="quarter" idx="12"/>
          </p:nvPr>
        </p:nvSpPr>
        <p:spPr/>
        <p:txBody>
          <a:bodyPr/>
          <a:lstStyle/>
          <a:p>
            <a:fld id="{F4F1A5E5-33C6-462B-A2B8-A7EDBC8C2E20}" type="slidenum">
              <a:rPr lang="en-IN" smtClean="0"/>
              <a:t>‹#›</a:t>
            </a:fld>
            <a:endParaRPr lang="en-IN"/>
          </a:p>
        </p:txBody>
      </p:sp>
    </p:spTree>
    <p:extLst>
      <p:ext uri="{BB962C8B-B14F-4D97-AF65-F5344CB8AC3E}">
        <p14:creationId xmlns:p14="http://schemas.microsoft.com/office/powerpoint/2010/main" val="4192317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EEA9-4823-4BD4-AF90-B4F9AC39F1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F4CE-31A4-4BE0-AECC-600AD2D04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3791C6-2C15-40AA-9D91-F88664C672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E66303-552C-4EA3-8E38-597FE273974F}"/>
              </a:ext>
            </a:extLst>
          </p:cNvPr>
          <p:cNvSpPr>
            <a:spLocks noGrp="1"/>
          </p:cNvSpPr>
          <p:nvPr>
            <p:ph type="dt" sz="half" idx="10"/>
          </p:nvPr>
        </p:nvSpPr>
        <p:spPr/>
        <p:txBody>
          <a:bodyPr/>
          <a:lstStyle/>
          <a:p>
            <a:fld id="{57EDBDD6-C4AE-46FF-A4DF-ADAE15152298}" type="datetimeFigureOut">
              <a:rPr lang="en-IN" smtClean="0"/>
              <a:t>04-03-2020</a:t>
            </a:fld>
            <a:endParaRPr lang="en-IN"/>
          </a:p>
        </p:txBody>
      </p:sp>
      <p:sp>
        <p:nvSpPr>
          <p:cNvPr id="6" name="Footer Placeholder 5">
            <a:extLst>
              <a:ext uri="{FF2B5EF4-FFF2-40B4-BE49-F238E27FC236}">
                <a16:creationId xmlns:a16="http://schemas.microsoft.com/office/drawing/2014/main" id="{0C30F696-9F27-4D57-9F5D-516650D8F2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F66D3-347D-4705-88A1-06457C70FE2B}"/>
              </a:ext>
            </a:extLst>
          </p:cNvPr>
          <p:cNvSpPr>
            <a:spLocks noGrp="1"/>
          </p:cNvSpPr>
          <p:nvPr>
            <p:ph type="sldNum" sz="quarter" idx="12"/>
          </p:nvPr>
        </p:nvSpPr>
        <p:spPr/>
        <p:txBody>
          <a:bodyPr/>
          <a:lstStyle/>
          <a:p>
            <a:fld id="{F4F1A5E5-33C6-462B-A2B8-A7EDBC8C2E20}" type="slidenum">
              <a:rPr lang="en-IN" smtClean="0"/>
              <a:t>‹#›</a:t>
            </a:fld>
            <a:endParaRPr lang="en-IN"/>
          </a:p>
        </p:txBody>
      </p:sp>
    </p:spTree>
    <p:extLst>
      <p:ext uri="{BB962C8B-B14F-4D97-AF65-F5344CB8AC3E}">
        <p14:creationId xmlns:p14="http://schemas.microsoft.com/office/powerpoint/2010/main" val="298858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2768-5595-43E3-9B09-11A610B078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ED481C-FA80-4D72-B22D-FC2A31F0E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2C9A75-49F7-4E8C-A9CE-20F912709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EEC2CE-C88E-49F0-8E6B-D60517B0F4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DB7CE6-B153-4A93-B5C8-D05BEFF461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1DE94A-DDCC-4F4D-BBBD-5E91121E4B08}"/>
              </a:ext>
            </a:extLst>
          </p:cNvPr>
          <p:cNvSpPr>
            <a:spLocks noGrp="1"/>
          </p:cNvSpPr>
          <p:nvPr>
            <p:ph type="dt" sz="half" idx="10"/>
          </p:nvPr>
        </p:nvSpPr>
        <p:spPr/>
        <p:txBody>
          <a:bodyPr/>
          <a:lstStyle/>
          <a:p>
            <a:fld id="{57EDBDD6-C4AE-46FF-A4DF-ADAE15152298}" type="datetimeFigureOut">
              <a:rPr lang="en-IN" smtClean="0"/>
              <a:t>04-03-2020</a:t>
            </a:fld>
            <a:endParaRPr lang="en-IN"/>
          </a:p>
        </p:txBody>
      </p:sp>
      <p:sp>
        <p:nvSpPr>
          <p:cNvPr id="8" name="Footer Placeholder 7">
            <a:extLst>
              <a:ext uri="{FF2B5EF4-FFF2-40B4-BE49-F238E27FC236}">
                <a16:creationId xmlns:a16="http://schemas.microsoft.com/office/drawing/2014/main" id="{7B4B8F52-CAE2-4AC1-96C6-AA1D08DD12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D1E402-761E-4105-BA45-0C9B9F516D51}"/>
              </a:ext>
            </a:extLst>
          </p:cNvPr>
          <p:cNvSpPr>
            <a:spLocks noGrp="1"/>
          </p:cNvSpPr>
          <p:nvPr>
            <p:ph type="sldNum" sz="quarter" idx="12"/>
          </p:nvPr>
        </p:nvSpPr>
        <p:spPr/>
        <p:txBody>
          <a:bodyPr/>
          <a:lstStyle/>
          <a:p>
            <a:fld id="{F4F1A5E5-33C6-462B-A2B8-A7EDBC8C2E20}" type="slidenum">
              <a:rPr lang="en-IN" smtClean="0"/>
              <a:t>‹#›</a:t>
            </a:fld>
            <a:endParaRPr lang="en-IN"/>
          </a:p>
        </p:txBody>
      </p:sp>
    </p:spTree>
    <p:extLst>
      <p:ext uri="{BB962C8B-B14F-4D97-AF65-F5344CB8AC3E}">
        <p14:creationId xmlns:p14="http://schemas.microsoft.com/office/powerpoint/2010/main" val="347730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A48D-B8A8-4860-846D-9A062BCDD4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407462-F7ED-4710-BCA5-7467D7EB2BE1}"/>
              </a:ext>
            </a:extLst>
          </p:cNvPr>
          <p:cNvSpPr>
            <a:spLocks noGrp="1"/>
          </p:cNvSpPr>
          <p:nvPr>
            <p:ph type="dt" sz="half" idx="10"/>
          </p:nvPr>
        </p:nvSpPr>
        <p:spPr/>
        <p:txBody>
          <a:bodyPr/>
          <a:lstStyle/>
          <a:p>
            <a:fld id="{57EDBDD6-C4AE-46FF-A4DF-ADAE15152298}" type="datetimeFigureOut">
              <a:rPr lang="en-IN" smtClean="0"/>
              <a:t>04-03-2020</a:t>
            </a:fld>
            <a:endParaRPr lang="en-IN"/>
          </a:p>
        </p:txBody>
      </p:sp>
      <p:sp>
        <p:nvSpPr>
          <p:cNvPr id="4" name="Footer Placeholder 3">
            <a:extLst>
              <a:ext uri="{FF2B5EF4-FFF2-40B4-BE49-F238E27FC236}">
                <a16:creationId xmlns:a16="http://schemas.microsoft.com/office/drawing/2014/main" id="{FCF9328F-15CE-4631-8628-1ACD111F35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23F984-4AA9-418A-9137-B1528BA13F6E}"/>
              </a:ext>
            </a:extLst>
          </p:cNvPr>
          <p:cNvSpPr>
            <a:spLocks noGrp="1"/>
          </p:cNvSpPr>
          <p:nvPr>
            <p:ph type="sldNum" sz="quarter" idx="12"/>
          </p:nvPr>
        </p:nvSpPr>
        <p:spPr/>
        <p:txBody>
          <a:bodyPr/>
          <a:lstStyle/>
          <a:p>
            <a:fld id="{F4F1A5E5-33C6-462B-A2B8-A7EDBC8C2E20}" type="slidenum">
              <a:rPr lang="en-IN" smtClean="0"/>
              <a:t>‹#›</a:t>
            </a:fld>
            <a:endParaRPr lang="en-IN"/>
          </a:p>
        </p:txBody>
      </p:sp>
    </p:spTree>
    <p:extLst>
      <p:ext uri="{BB962C8B-B14F-4D97-AF65-F5344CB8AC3E}">
        <p14:creationId xmlns:p14="http://schemas.microsoft.com/office/powerpoint/2010/main" val="31522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5DF97-BE7D-45D3-A340-6FF90F2E9C66}"/>
              </a:ext>
            </a:extLst>
          </p:cNvPr>
          <p:cNvSpPr>
            <a:spLocks noGrp="1"/>
          </p:cNvSpPr>
          <p:nvPr>
            <p:ph type="dt" sz="half" idx="10"/>
          </p:nvPr>
        </p:nvSpPr>
        <p:spPr/>
        <p:txBody>
          <a:bodyPr/>
          <a:lstStyle/>
          <a:p>
            <a:fld id="{57EDBDD6-C4AE-46FF-A4DF-ADAE15152298}" type="datetimeFigureOut">
              <a:rPr lang="en-IN" smtClean="0"/>
              <a:t>04-03-2020</a:t>
            </a:fld>
            <a:endParaRPr lang="en-IN"/>
          </a:p>
        </p:txBody>
      </p:sp>
      <p:sp>
        <p:nvSpPr>
          <p:cNvPr id="3" name="Footer Placeholder 2">
            <a:extLst>
              <a:ext uri="{FF2B5EF4-FFF2-40B4-BE49-F238E27FC236}">
                <a16:creationId xmlns:a16="http://schemas.microsoft.com/office/drawing/2014/main" id="{10F0FCAE-EE08-4C64-8046-FC65DA1D0E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9C4301-0254-4017-8A7B-F4D60549080F}"/>
              </a:ext>
            </a:extLst>
          </p:cNvPr>
          <p:cNvSpPr>
            <a:spLocks noGrp="1"/>
          </p:cNvSpPr>
          <p:nvPr>
            <p:ph type="sldNum" sz="quarter" idx="12"/>
          </p:nvPr>
        </p:nvSpPr>
        <p:spPr/>
        <p:txBody>
          <a:bodyPr/>
          <a:lstStyle/>
          <a:p>
            <a:fld id="{F4F1A5E5-33C6-462B-A2B8-A7EDBC8C2E20}" type="slidenum">
              <a:rPr lang="en-IN" smtClean="0"/>
              <a:t>‹#›</a:t>
            </a:fld>
            <a:endParaRPr lang="en-IN"/>
          </a:p>
        </p:txBody>
      </p:sp>
    </p:spTree>
    <p:extLst>
      <p:ext uri="{BB962C8B-B14F-4D97-AF65-F5344CB8AC3E}">
        <p14:creationId xmlns:p14="http://schemas.microsoft.com/office/powerpoint/2010/main" val="4295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5740-EED2-4D92-936F-EA1D035BA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E6889B-9B4C-4DAF-8538-F0B32A508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4A9C22-D455-45E1-971D-2F621F9E8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99B72-9A19-4094-A59E-27BD33324DA4}"/>
              </a:ext>
            </a:extLst>
          </p:cNvPr>
          <p:cNvSpPr>
            <a:spLocks noGrp="1"/>
          </p:cNvSpPr>
          <p:nvPr>
            <p:ph type="dt" sz="half" idx="10"/>
          </p:nvPr>
        </p:nvSpPr>
        <p:spPr/>
        <p:txBody>
          <a:bodyPr/>
          <a:lstStyle/>
          <a:p>
            <a:fld id="{57EDBDD6-C4AE-46FF-A4DF-ADAE15152298}" type="datetimeFigureOut">
              <a:rPr lang="en-IN" smtClean="0"/>
              <a:t>04-03-2020</a:t>
            </a:fld>
            <a:endParaRPr lang="en-IN"/>
          </a:p>
        </p:txBody>
      </p:sp>
      <p:sp>
        <p:nvSpPr>
          <p:cNvPr id="6" name="Footer Placeholder 5">
            <a:extLst>
              <a:ext uri="{FF2B5EF4-FFF2-40B4-BE49-F238E27FC236}">
                <a16:creationId xmlns:a16="http://schemas.microsoft.com/office/drawing/2014/main" id="{45E6F930-7BE6-47C4-999C-EF91CCE380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3D2A1D-6875-4E2C-AFF8-4B142FBCAEDB}"/>
              </a:ext>
            </a:extLst>
          </p:cNvPr>
          <p:cNvSpPr>
            <a:spLocks noGrp="1"/>
          </p:cNvSpPr>
          <p:nvPr>
            <p:ph type="sldNum" sz="quarter" idx="12"/>
          </p:nvPr>
        </p:nvSpPr>
        <p:spPr/>
        <p:txBody>
          <a:bodyPr/>
          <a:lstStyle/>
          <a:p>
            <a:fld id="{F4F1A5E5-33C6-462B-A2B8-A7EDBC8C2E20}" type="slidenum">
              <a:rPr lang="en-IN" smtClean="0"/>
              <a:t>‹#›</a:t>
            </a:fld>
            <a:endParaRPr lang="en-IN"/>
          </a:p>
        </p:txBody>
      </p:sp>
    </p:spTree>
    <p:extLst>
      <p:ext uri="{BB962C8B-B14F-4D97-AF65-F5344CB8AC3E}">
        <p14:creationId xmlns:p14="http://schemas.microsoft.com/office/powerpoint/2010/main" val="202889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76AA-1DD2-4FAF-AE81-0E9A26E59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053F38-5B18-4F0C-A453-071D8639C9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E26A2E-2B98-451D-A086-603767783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0862C-B53E-444D-AEBB-EDC5253C9286}"/>
              </a:ext>
            </a:extLst>
          </p:cNvPr>
          <p:cNvSpPr>
            <a:spLocks noGrp="1"/>
          </p:cNvSpPr>
          <p:nvPr>
            <p:ph type="dt" sz="half" idx="10"/>
          </p:nvPr>
        </p:nvSpPr>
        <p:spPr/>
        <p:txBody>
          <a:bodyPr/>
          <a:lstStyle/>
          <a:p>
            <a:fld id="{57EDBDD6-C4AE-46FF-A4DF-ADAE15152298}" type="datetimeFigureOut">
              <a:rPr lang="en-IN" smtClean="0"/>
              <a:t>04-03-2020</a:t>
            </a:fld>
            <a:endParaRPr lang="en-IN"/>
          </a:p>
        </p:txBody>
      </p:sp>
      <p:sp>
        <p:nvSpPr>
          <p:cNvPr id="6" name="Footer Placeholder 5">
            <a:extLst>
              <a:ext uri="{FF2B5EF4-FFF2-40B4-BE49-F238E27FC236}">
                <a16:creationId xmlns:a16="http://schemas.microsoft.com/office/drawing/2014/main" id="{32EC34F0-5057-495E-A736-67E5A23363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C6B8F7-3044-49A5-9A4C-4F47BE17C62D}"/>
              </a:ext>
            </a:extLst>
          </p:cNvPr>
          <p:cNvSpPr>
            <a:spLocks noGrp="1"/>
          </p:cNvSpPr>
          <p:nvPr>
            <p:ph type="sldNum" sz="quarter" idx="12"/>
          </p:nvPr>
        </p:nvSpPr>
        <p:spPr/>
        <p:txBody>
          <a:bodyPr/>
          <a:lstStyle/>
          <a:p>
            <a:fld id="{F4F1A5E5-33C6-462B-A2B8-A7EDBC8C2E20}" type="slidenum">
              <a:rPr lang="en-IN" smtClean="0"/>
              <a:t>‹#›</a:t>
            </a:fld>
            <a:endParaRPr lang="en-IN"/>
          </a:p>
        </p:txBody>
      </p:sp>
    </p:spTree>
    <p:extLst>
      <p:ext uri="{BB962C8B-B14F-4D97-AF65-F5344CB8AC3E}">
        <p14:creationId xmlns:p14="http://schemas.microsoft.com/office/powerpoint/2010/main" val="3980333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41C3D-6318-4C69-92E4-993632BA3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8B378F-274B-46D4-8B9B-EBA8E5E489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9F5BB6-7A51-44E5-A97C-5AAB239D4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DBDD6-C4AE-46FF-A4DF-ADAE15152298}" type="datetimeFigureOut">
              <a:rPr lang="en-IN" smtClean="0"/>
              <a:t>04-03-2020</a:t>
            </a:fld>
            <a:endParaRPr lang="en-IN"/>
          </a:p>
        </p:txBody>
      </p:sp>
      <p:sp>
        <p:nvSpPr>
          <p:cNvPr id="5" name="Footer Placeholder 4">
            <a:extLst>
              <a:ext uri="{FF2B5EF4-FFF2-40B4-BE49-F238E27FC236}">
                <a16:creationId xmlns:a16="http://schemas.microsoft.com/office/drawing/2014/main" id="{DC624765-17B1-41D1-9477-875F02B0E3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2ECB49-2450-4291-8519-6A1438FCF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1A5E5-33C6-462B-A2B8-A7EDBC8C2E20}" type="slidenum">
              <a:rPr lang="en-IN" smtClean="0"/>
              <a:t>‹#›</a:t>
            </a:fld>
            <a:endParaRPr lang="en-IN"/>
          </a:p>
        </p:txBody>
      </p:sp>
    </p:spTree>
    <p:extLst>
      <p:ext uri="{BB962C8B-B14F-4D97-AF65-F5344CB8AC3E}">
        <p14:creationId xmlns:p14="http://schemas.microsoft.com/office/powerpoint/2010/main" val="52679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7EC19D-FFE2-4A2D-8C53-F5AB5CE65E96}"/>
              </a:ext>
            </a:extLst>
          </p:cNvPr>
          <p:cNvSpPr txBox="1"/>
          <p:nvPr/>
        </p:nvSpPr>
        <p:spPr>
          <a:xfrm>
            <a:off x="221942" y="390617"/>
            <a:ext cx="11549848" cy="11172289"/>
          </a:xfrm>
          <a:prstGeom prst="rect">
            <a:avLst/>
          </a:prstGeom>
          <a:noFill/>
        </p:spPr>
        <p:txBody>
          <a:bodyPr wrap="square" rtlCol="0">
            <a:spAutoFit/>
          </a:bodyPr>
          <a:lstStyle/>
          <a:p>
            <a:r>
              <a:rPr lang="en-US" b="1" dirty="0"/>
              <a:t>The Battle of the Neighborhoods - Week 1</a:t>
            </a:r>
          </a:p>
          <a:p>
            <a:endParaRPr lang="en-IN" dirty="0"/>
          </a:p>
          <a:p>
            <a:r>
              <a:rPr lang="en-US" b="1" dirty="0"/>
              <a:t>Introduction &amp; Business Problem :</a:t>
            </a:r>
          </a:p>
          <a:p>
            <a:r>
              <a:rPr lang="en-US" b="1" dirty="0"/>
              <a:t>Problem Background:</a:t>
            </a:r>
          </a:p>
          <a:p>
            <a:endParaRPr lang="en-US" b="1" dirty="0"/>
          </a:p>
          <a:p>
            <a:r>
              <a:rPr lang="en-US" dirty="0"/>
              <a:t>The City of New York, is the most populous city in the United States. It is diverse and is the financial capital of USA. It is multicultural. It provides lot of business </a:t>
            </a:r>
            <a:r>
              <a:rPr lang="en-US" dirty="0" err="1"/>
              <a:t>oppourtunities</a:t>
            </a:r>
            <a:r>
              <a:rPr lang="en-US" dirty="0"/>
              <a:t> and business friendly environment. It has attracted many different players into the market. It is a global hub of business and commerce. The city is a major center for banking and finance, retailing, world trade, transportation, tourism, real estate, new media, traditional media, advertising, legal services, accountancy, insurance, theater, fashion, and the arts in the United States.</a:t>
            </a:r>
          </a:p>
          <a:p>
            <a:r>
              <a:rPr lang="en-US" dirty="0"/>
              <a:t>This also means that the market is highly competitive. As it is highly developed city so cost of doing business is also one of the highest. Thus, any new business venture or expansion needs to be </a:t>
            </a:r>
            <a:r>
              <a:rPr lang="en-US" dirty="0" err="1"/>
              <a:t>analysed</a:t>
            </a:r>
            <a:r>
              <a:rPr lang="en-US" dirty="0"/>
              <a:t> carefully. The insights derived from analysis will give good understanding of the business environment which help in strategically targeting the market. This will help in reduction of risk. And the Return on Investment will be reasonable.</a:t>
            </a:r>
          </a:p>
          <a:p>
            <a:r>
              <a:rPr lang="en-US" b="1" dirty="0"/>
              <a:t>Problem Description:</a:t>
            </a:r>
          </a:p>
          <a:p>
            <a:r>
              <a:rPr lang="en-US" dirty="0"/>
              <a:t>A restaurant is a business which prepares and serves food and drink to customers in return for money, either paid before the meal, after the meal, or with an open account. The City of New York is famous for its </a:t>
            </a:r>
            <a:r>
              <a:rPr lang="en-US" dirty="0" err="1"/>
              <a:t>excelllent</a:t>
            </a:r>
            <a:r>
              <a:rPr lang="en-US" dirty="0"/>
              <a:t> cuisine. It's food culture includes an array of international cuisines influenced by the city's immigrant history.</a:t>
            </a:r>
            <a:br>
              <a:rPr lang="en-US" dirty="0"/>
            </a:br>
            <a:endParaRPr lang="en-US" dirty="0"/>
          </a:p>
          <a:p>
            <a:r>
              <a:rPr lang="en-US" dirty="0"/>
              <a:t>Central and Eastern European immigrants, especially Jewish immigrants - bagels, cheesecake, hot dogs, knishes, and delicatessens</a:t>
            </a:r>
            <a:br>
              <a:rPr lang="en-US" dirty="0"/>
            </a:br>
            <a:endParaRPr lang="en-US" dirty="0"/>
          </a:p>
          <a:p>
            <a:r>
              <a:rPr lang="en-US" dirty="0"/>
              <a:t>Italian immigrants - New York-style pizza and Italian cuisine</a:t>
            </a:r>
            <a:br>
              <a:rPr lang="en-US" dirty="0"/>
            </a:br>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IN" dirty="0"/>
          </a:p>
        </p:txBody>
      </p:sp>
    </p:spTree>
    <p:extLst>
      <p:ext uri="{BB962C8B-B14F-4D97-AF65-F5344CB8AC3E}">
        <p14:creationId xmlns:p14="http://schemas.microsoft.com/office/powerpoint/2010/main" val="32203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02F65-5222-4170-940F-658615D47CAD}"/>
              </a:ext>
            </a:extLst>
          </p:cNvPr>
          <p:cNvSpPr txBox="1"/>
          <p:nvPr/>
        </p:nvSpPr>
        <p:spPr>
          <a:xfrm>
            <a:off x="248575" y="239697"/>
            <a:ext cx="11843563" cy="13111282"/>
          </a:xfrm>
          <a:prstGeom prst="rect">
            <a:avLst/>
          </a:prstGeom>
          <a:noFill/>
        </p:spPr>
        <p:txBody>
          <a:bodyPr wrap="none" rtlCol="0">
            <a:spAutoFit/>
          </a:bodyPr>
          <a:lstStyle/>
          <a:p>
            <a:r>
              <a:rPr lang="en-US" dirty="0"/>
              <a:t>Jewish immigrants and Irish immigrants - pastrami and corned beef</a:t>
            </a:r>
            <a:br>
              <a:rPr lang="en-US" dirty="0"/>
            </a:br>
            <a:endParaRPr lang="en-US" dirty="0"/>
          </a:p>
          <a:p>
            <a:r>
              <a:rPr lang="en-US" dirty="0"/>
              <a:t>Chinese and other Asian restaurants, sandwich joints, trattorias, diners, and coffeehouses are ubiquitous throughout the city</a:t>
            </a:r>
            <a:br>
              <a:rPr lang="en-US" dirty="0"/>
            </a:br>
            <a:endParaRPr lang="en-US" dirty="0"/>
          </a:p>
          <a:p>
            <a:r>
              <a:rPr lang="en-US" dirty="0"/>
              <a:t>mobile food vendors - Some 4,000 licensed by the city</a:t>
            </a:r>
            <a:br>
              <a:rPr lang="en-US" dirty="0"/>
            </a:br>
            <a:endParaRPr lang="en-US" dirty="0"/>
          </a:p>
          <a:p>
            <a:r>
              <a:rPr lang="en-US" dirty="0"/>
              <a:t>Middle Eastern foods such as falafel and kebabs examples of modern New York street food</a:t>
            </a:r>
            <a:br>
              <a:rPr lang="en-US" dirty="0"/>
            </a:br>
            <a:endParaRPr lang="en-US" dirty="0"/>
          </a:p>
          <a:p>
            <a:r>
              <a:rPr lang="en-US" dirty="0"/>
              <a:t>It is famous for not just Pizzerias, Cafe's but also for fine dining Michelin starred </a:t>
            </a:r>
            <a:r>
              <a:rPr lang="en-US" dirty="0" err="1"/>
              <a:t>restaurants.The</a:t>
            </a:r>
            <a:r>
              <a:rPr lang="en-US" dirty="0"/>
              <a:t> city is home to "nearly</a:t>
            </a:r>
          </a:p>
          <a:p>
            <a:r>
              <a:rPr lang="en-US" dirty="0"/>
              <a:t> one thousand of the finest and most diverse haute cuisine restaurants in the world", according to Michelin. So it is evident</a:t>
            </a:r>
          </a:p>
          <a:p>
            <a:r>
              <a:rPr lang="en-US" dirty="0"/>
              <a:t> that to survive in such competitive market it is very important to </a:t>
            </a:r>
            <a:r>
              <a:rPr lang="en-US" dirty="0" err="1"/>
              <a:t>startegically</a:t>
            </a:r>
            <a:r>
              <a:rPr lang="en-US" dirty="0"/>
              <a:t> plan. Various factors need to be studied </a:t>
            </a:r>
          </a:p>
          <a:p>
            <a:r>
              <a:rPr lang="en-US" dirty="0" err="1"/>
              <a:t>inorder</a:t>
            </a:r>
            <a:r>
              <a:rPr lang="en-US" dirty="0"/>
              <a:t> to decide on the Location such as :</a:t>
            </a:r>
          </a:p>
          <a:p>
            <a:r>
              <a:rPr lang="en-US" dirty="0"/>
              <a:t>New York Population</a:t>
            </a:r>
            <a:br>
              <a:rPr lang="en-US" dirty="0"/>
            </a:br>
            <a:r>
              <a:rPr lang="en-US" dirty="0"/>
              <a:t>New York City Demographics</a:t>
            </a:r>
            <a:br>
              <a:rPr lang="en-US" dirty="0"/>
            </a:br>
            <a:r>
              <a:rPr lang="en-US" dirty="0"/>
              <a:t>Are there any Farmers Markets, Wholesale markets </a:t>
            </a:r>
            <a:r>
              <a:rPr lang="en-US" dirty="0" err="1"/>
              <a:t>etc</a:t>
            </a:r>
            <a:r>
              <a:rPr lang="en-US" dirty="0"/>
              <a:t> nearby so that the ingredients can be purchased fresh to maintain</a:t>
            </a:r>
          </a:p>
          <a:p>
            <a:r>
              <a:rPr lang="en-US" dirty="0"/>
              <a:t> quality and cost?</a:t>
            </a:r>
            <a:br>
              <a:rPr lang="en-US" dirty="0"/>
            </a:br>
            <a:r>
              <a:rPr lang="en-US" dirty="0"/>
              <a:t>Are there any venues like Gyms, </a:t>
            </a:r>
            <a:r>
              <a:rPr lang="en-US" dirty="0" err="1"/>
              <a:t>Entertainmnet</a:t>
            </a:r>
            <a:r>
              <a:rPr lang="en-US" dirty="0"/>
              <a:t> zones, Parks </a:t>
            </a:r>
            <a:r>
              <a:rPr lang="en-US" dirty="0" err="1"/>
              <a:t>etc</a:t>
            </a:r>
            <a:r>
              <a:rPr lang="en-US" dirty="0"/>
              <a:t> nearby where floating population is high </a:t>
            </a:r>
            <a:r>
              <a:rPr lang="en-US" dirty="0" err="1"/>
              <a:t>etc</a:t>
            </a:r>
            <a:br>
              <a:rPr lang="en-US" dirty="0"/>
            </a:br>
            <a:r>
              <a:rPr lang="en-US" dirty="0"/>
              <a:t>Who are the competitors in that location?</a:t>
            </a:r>
            <a:br>
              <a:rPr lang="en-US" dirty="0"/>
            </a:br>
            <a:r>
              <a:rPr lang="en-US" dirty="0"/>
              <a:t>Cuisine served / Menu of the competitors</a:t>
            </a:r>
            <a:br>
              <a:rPr lang="en-US" dirty="0"/>
            </a:br>
            <a:r>
              <a:rPr lang="en-US" dirty="0"/>
              <a:t>Segmentation of the Borough</a:t>
            </a:r>
            <a:br>
              <a:rPr lang="en-US" dirty="0"/>
            </a:br>
            <a:r>
              <a:rPr lang="en-US" dirty="0"/>
              <a:t>Untapped markets</a:t>
            </a:r>
            <a:br>
              <a:rPr lang="en-US" dirty="0"/>
            </a:br>
            <a:r>
              <a:rPr lang="en-US" dirty="0"/>
              <a:t>Saturated markets </a:t>
            </a:r>
            <a:r>
              <a:rPr lang="en-US" dirty="0" err="1"/>
              <a:t>etc</a:t>
            </a:r>
            <a:br>
              <a:rPr lang="en-US" dirty="0"/>
            </a:br>
            <a:r>
              <a:rPr lang="en-US" dirty="0"/>
              <a:t>The list can go on...</a:t>
            </a:r>
          </a:p>
          <a:p>
            <a:endParaRPr lang="en-US" dirty="0"/>
          </a:p>
          <a:p>
            <a:endParaRPr lang="en-US" b="1" dirty="0"/>
          </a:p>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316778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1CF7B8-5BF2-44E2-8E50-84EF55B47A0D}"/>
              </a:ext>
            </a:extLst>
          </p:cNvPr>
          <p:cNvSpPr txBox="1"/>
          <p:nvPr/>
        </p:nvSpPr>
        <p:spPr>
          <a:xfrm>
            <a:off x="284085" y="275208"/>
            <a:ext cx="11843435" cy="7571303"/>
          </a:xfrm>
          <a:prstGeom prst="rect">
            <a:avLst/>
          </a:prstGeom>
          <a:noFill/>
        </p:spPr>
        <p:txBody>
          <a:bodyPr wrap="none" rtlCol="0">
            <a:spAutoFit/>
          </a:bodyPr>
          <a:lstStyle/>
          <a:p>
            <a:r>
              <a:rPr lang="en-US" dirty="0" err="1"/>
              <a:t>Eventhough</a:t>
            </a:r>
            <a:r>
              <a:rPr lang="en-US" dirty="0"/>
              <a:t> well funded XYZ Company Ltd. need to choose the correct location to start its first </a:t>
            </a:r>
            <a:r>
              <a:rPr lang="en-US" dirty="0" err="1"/>
              <a:t>venture.If</a:t>
            </a:r>
            <a:r>
              <a:rPr lang="en-US" dirty="0"/>
              <a:t> this is successful</a:t>
            </a:r>
          </a:p>
          <a:p>
            <a:r>
              <a:rPr lang="en-US" dirty="0"/>
              <a:t> they can replicate the same in other locations. First move is very important, thereby choice of location is very important.</a:t>
            </a:r>
          </a:p>
          <a:p>
            <a:endParaRPr lang="en-US" b="1" dirty="0"/>
          </a:p>
          <a:p>
            <a:r>
              <a:rPr lang="en-US" b="1" dirty="0"/>
              <a:t>Target Audience:</a:t>
            </a:r>
          </a:p>
          <a:p>
            <a:r>
              <a:rPr lang="en-US" dirty="0"/>
              <a:t>To recommend the correct location, XYZ Company Ltd has appointed me to lead of the Data Science team. The objective is</a:t>
            </a:r>
          </a:p>
          <a:p>
            <a:r>
              <a:rPr lang="en-US" dirty="0"/>
              <a:t> to locate and recommend to the management which neighborhood of </a:t>
            </a:r>
            <a:r>
              <a:rPr lang="en-US" dirty="0" err="1"/>
              <a:t>Newyork</a:t>
            </a:r>
            <a:r>
              <a:rPr lang="en-US" dirty="0"/>
              <a:t> city will be best choice to start a restaurant.</a:t>
            </a:r>
          </a:p>
          <a:p>
            <a:r>
              <a:rPr lang="en-US" dirty="0"/>
              <a:t> The Management also expects to understand the rationale of the recommendations made.</a:t>
            </a:r>
          </a:p>
          <a:p>
            <a:r>
              <a:rPr lang="en-US" dirty="0"/>
              <a:t>This would interest anyone who wants to start a new restaurant in </a:t>
            </a:r>
            <a:r>
              <a:rPr lang="en-US" dirty="0" err="1"/>
              <a:t>Newyork</a:t>
            </a:r>
            <a:r>
              <a:rPr lang="en-US" dirty="0"/>
              <a:t> city.</a:t>
            </a:r>
          </a:p>
          <a:p>
            <a:endParaRPr lang="en-US" b="1" dirty="0"/>
          </a:p>
          <a:p>
            <a:r>
              <a:rPr lang="en-US" b="1" dirty="0"/>
              <a:t>Success Criteria:</a:t>
            </a:r>
          </a:p>
          <a:p>
            <a:r>
              <a:rPr lang="en-US" dirty="0"/>
              <a:t>The success criteria of the project will be a good recommendation of borough/Neighborhood choice to XYZ Company Ltd</a:t>
            </a:r>
          </a:p>
          <a:p>
            <a:r>
              <a:rPr lang="en-US" dirty="0"/>
              <a:t> based on Lack of such restaurants in that location and nearest suppliers of ingredients.</a:t>
            </a:r>
          </a:p>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499705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701</Words>
  <Application>Microsoft Office PowerPoint</Application>
  <PresentationFormat>Widescreen</PresentationFormat>
  <Paragraphs>85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dc:creator>
  <cp:lastModifiedBy>Vikram</cp:lastModifiedBy>
  <cp:revision>2</cp:revision>
  <dcterms:created xsi:type="dcterms:W3CDTF">2020-03-04T10:56:56Z</dcterms:created>
  <dcterms:modified xsi:type="dcterms:W3CDTF">2020-03-04T11:08:26Z</dcterms:modified>
</cp:coreProperties>
</file>