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Default Extension="png" ContentType="image/png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Default Extension="xml" ContentType="application/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Default Extension="jpeg" ContentType="image/jpeg"/>
  <Default Extension="tiff" ContentType="image/tiff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41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66" d="100"/>
          <a:sy n="66" d="100"/>
        </p:scale>
        <p:origin x="-1552" y="-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F95F9B5-85F7-443F-A1D5-3EAA3C3899FA}" type="datetimeFigureOut">
              <a:rPr lang="en-US" smtClean="0"/>
              <a:pPr/>
              <a:t>10/29/08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2361A3BC-1721-41A9-A28E-3ABDE20B2B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  <p:sldLayoutId id="214748413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aktuk.gforge.inria.fr" TargetMode="External"/><Relationship Id="rId3" Type="http://schemas.openxmlformats.org/officeDocument/2006/relationships/image" Target="../media/image6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image" Target="../media/image1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6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c08_logo.jpg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76200" y="4876800"/>
            <a:ext cx="9033545" cy="1981200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pic>
        <p:nvPicPr>
          <p:cNvPr id="7" name="Picture 6" descr="LIG_coul.jpg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oar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712082"/>
            <a:ext cx="3175000" cy="23294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5800" y="3497759"/>
            <a:ext cx="154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OAR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2545" y="3352800"/>
            <a:ext cx="2997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resource manager and batch scheduler for large clusters</a:t>
            </a:r>
            <a:endParaRPr lang="en-US" sz="2400" dirty="0"/>
          </a:p>
        </p:txBody>
      </p:sp>
      <p:pic>
        <p:nvPicPr>
          <p:cNvPr id="20" name="Picture 19" descr="Logo_INRIA.jpg"/>
          <p:cNvPicPr>
            <a:picLocks noChangeAspect="1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SSH wrapper OARSH: </a:t>
            </a:r>
            <a:r>
              <a:rPr lang="en-US" dirty="0" smtClean="0"/>
              <a:t>only way to connect a node</a:t>
            </a:r>
          </a:p>
          <a:p>
            <a:r>
              <a:rPr lang="en-US" sz="2800" dirty="0" smtClean="0"/>
              <a:t>Use of </a:t>
            </a:r>
            <a:r>
              <a:rPr lang="en-US" sz="2800" dirty="0" err="1" smtClean="0"/>
              <a:t>cpuset</a:t>
            </a:r>
            <a:r>
              <a:rPr lang="en-US" sz="2800" dirty="0" smtClean="0"/>
              <a:t>: </a:t>
            </a:r>
            <a:r>
              <a:rPr lang="en-US" dirty="0" smtClean="0"/>
              <a:t>enhances job cleaning </a:t>
            </a:r>
          </a:p>
          <a:p>
            <a:r>
              <a:rPr lang="en-US" sz="2800" dirty="0" smtClean="0"/>
              <a:t>T</a:t>
            </a:r>
            <a:r>
              <a:rPr lang="en-US" sz="2800" dirty="0" err="1" smtClean="0"/>
              <a:t>emporary</a:t>
            </a:r>
            <a:r>
              <a:rPr lang="en-US" sz="2800" dirty="0" smtClean="0"/>
              <a:t> users: </a:t>
            </a:r>
            <a:r>
              <a:rPr lang="en-US" dirty="0" smtClean="0"/>
              <a:t>better isolation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Taktuk</a:t>
            </a:r>
            <a:r>
              <a:rPr lang="en-US" sz="2800" dirty="0" smtClean="0"/>
              <a:t> based: </a:t>
            </a:r>
            <a:r>
              <a:rPr lang="en-US" sz="2000" dirty="0" smtClean="0"/>
              <a:t>(</a:t>
            </a:r>
            <a:r>
              <a:rPr lang="en-US" sz="2000" dirty="0" smtClean="0">
                <a:hlinkClick r:id="rId2"/>
              </a:rPr>
              <a:t>http://taktuk.gforge.inria.fr</a:t>
            </a:r>
            <a:r>
              <a:rPr lang="en-US" sz="2000" dirty="0" smtClean="0"/>
              <a:t>)</a:t>
            </a:r>
          </a:p>
          <a:p>
            <a:pPr lvl="1"/>
            <a:r>
              <a:rPr lang="en-US" sz="2600" dirty="0" smtClean="0"/>
              <a:t>Large scale remote execution deployment</a:t>
            </a:r>
          </a:p>
          <a:p>
            <a:pPr lvl="1"/>
            <a:r>
              <a:rPr lang="en-US" sz="2600" dirty="0" smtClean="0"/>
              <a:t>U</a:t>
            </a:r>
            <a:r>
              <a:rPr lang="en-US" sz="2600" dirty="0" err="1" smtClean="0"/>
              <a:t>sed</a:t>
            </a:r>
            <a:r>
              <a:rPr lang="en-US" sz="2600" dirty="0" smtClean="0"/>
              <a:t> for nodes management</a:t>
            </a:r>
          </a:p>
          <a:p>
            <a:pPr lvl="1">
              <a:buNone/>
            </a:pPr>
            <a:endParaRPr lang="en-US" sz="2600" dirty="0" smtClean="0"/>
          </a:p>
          <a:p>
            <a:r>
              <a:rPr lang="en-US" sz="2800" dirty="0" smtClean="0"/>
              <a:t>Scheduling implementation language is free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Partners</a:t>
            </a:r>
            <a:endParaRPr lang="en-US" dirty="0"/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Logo BUL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676400"/>
            <a:ext cx="5880100" cy="4410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250px-Logo_Aladdi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2946399"/>
            <a:ext cx="3175000" cy="3149601"/>
          </a:xfrm>
          <a:prstGeom prst="rect">
            <a:avLst/>
          </a:prstGeom>
        </p:spPr>
      </p:pic>
      <p:pic>
        <p:nvPicPr>
          <p:cNvPr id="12" name="Content Placeholder 11" descr="ciment.tiff"/>
          <p:cNvPicPr>
            <a:picLocks noGrp="1" noChangeAspect="1"/>
          </p:cNvPicPr>
          <p:nvPr>
            <p:ph idx="1"/>
          </p:nvPr>
        </p:nvPicPr>
        <p:blipFill>
          <a:blip r:embed="rId6"/>
          <a:srcRect t="-95980" b="-95980"/>
          <a:stretch>
            <a:fillRect/>
          </a:stretch>
        </p:blipFill>
        <p:spPr>
          <a:xfrm>
            <a:off x="2057400" y="3962400"/>
            <a:ext cx="3200400" cy="198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>
              <a:buNone/>
            </a:pPr>
            <a:endParaRPr lang="en-US" sz="4400" dirty="0" smtClean="0"/>
          </a:p>
          <a:p>
            <a:pPr algn="ctr">
              <a:buNone/>
            </a:pPr>
            <a:r>
              <a:rPr lang="en-US" sz="4400" dirty="0" smtClean="0"/>
              <a:t>http://</a:t>
            </a:r>
            <a:r>
              <a:rPr lang="en-US" sz="4400" dirty="0" err="1" smtClean="0"/>
              <a:t>oar.imag.fr</a:t>
            </a:r>
            <a:endParaRPr lang="en-US" sz="4400" dirty="0"/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 descr="oar_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810000"/>
            <a:ext cx="3414140" cy="2504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sz="3000" dirty="0" smtClean="0"/>
              <a:t>Batch scheduler / resource manager</a:t>
            </a:r>
          </a:p>
          <a:p>
            <a:r>
              <a:rPr lang="en-US" sz="3000" dirty="0" smtClean="0"/>
              <a:t>Clusters / Grids</a:t>
            </a:r>
          </a:p>
          <a:p>
            <a:r>
              <a:rPr lang="en-US" sz="3000" dirty="0" smtClean="0"/>
              <a:t>Open Source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Technical Overview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000" dirty="0" smtClean="0"/>
              <a:t>Perl</a:t>
            </a:r>
          </a:p>
          <a:p>
            <a:r>
              <a:rPr lang="en-US" sz="3000" dirty="0" smtClean="0"/>
              <a:t>SSH</a:t>
            </a:r>
          </a:p>
          <a:p>
            <a:r>
              <a:rPr lang="en-US" sz="3000" dirty="0" err="1" smtClean="0"/>
              <a:t>DataBase</a:t>
            </a:r>
            <a:r>
              <a:rPr lang="en-US" sz="3000" dirty="0" smtClean="0"/>
              <a:t>: </a:t>
            </a:r>
            <a:r>
              <a:rPr lang="en-US" sz="3000" dirty="0" err="1" smtClean="0"/>
              <a:t>MySQL</a:t>
            </a:r>
            <a:r>
              <a:rPr lang="en-US" sz="3000" dirty="0" smtClean="0"/>
              <a:t> / </a:t>
            </a:r>
            <a:r>
              <a:rPr lang="en-US" sz="3000" dirty="0" err="1" smtClean="0"/>
              <a:t>Postgres</a:t>
            </a:r>
            <a:endParaRPr lang="en-US" sz="3000" dirty="0"/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Batch and Interactive jobs</a:t>
            </a:r>
          </a:p>
          <a:p>
            <a:r>
              <a:rPr lang="en-US" sz="2800" dirty="0" smtClean="0"/>
              <a:t>Reservations</a:t>
            </a:r>
          </a:p>
          <a:p>
            <a:r>
              <a:rPr lang="en-US" sz="2800" dirty="0" err="1" smtClean="0"/>
              <a:t>Besteffort</a:t>
            </a:r>
            <a:r>
              <a:rPr lang="en-US" sz="2800" dirty="0" smtClean="0"/>
              <a:t> jobs</a:t>
            </a:r>
          </a:p>
          <a:p>
            <a:r>
              <a:rPr lang="en-US" sz="2800" dirty="0" smtClean="0"/>
              <a:t>Job dependencies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Environment deployment </a:t>
            </a:r>
            <a:r>
              <a:rPr lang="en-US" sz="2000" dirty="0" smtClean="0"/>
              <a:t>(</a:t>
            </a:r>
            <a:r>
              <a:rPr lang="en-US" sz="2000" dirty="0" err="1" smtClean="0"/>
              <a:t>taktuk</a:t>
            </a:r>
            <a:r>
              <a:rPr lang="en-US" sz="2000" dirty="0" smtClean="0"/>
              <a:t>)</a:t>
            </a:r>
          </a:p>
          <a:p>
            <a:r>
              <a:rPr lang="en-US" sz="2800" dirty="0" smtClean="0"/>
              <a:t>Good nodes cleaning after a job </a:t>
            </a:r>
            <a:r>
              <a:rPr lang="en-US" sz="2000" dirty="0" smtClean="0"/>
              <a:t>(</a:t>
            </a:r>
            <a:r>
              <a:rPr lang="en-US" sz="2000" dirty="0" err="1" smtClean="0"/>
              <a:t>cpuset</a:t>
            </a:r>
            <a:r>
              <a:rPr lang="en-US" sz="2000" dirty="0" smtClean="0"/>
              <a:t> feature)</a:t>
            </a:r>
          </a:p>
          <a:p>
            <a:r>
              <a:rPr lang="en-US" sz="2800" dirty="0" smtClean="0"/>
              <a:t>Multi-scheduler </a:t>
            </a:r>
            <a:r>
              <a:rPr lang="en-US" sz="2000" dirty="0" smtClean="0"/>
              <a:t>(one of these provided is Fair-Sharing)</a:t>
            </a:r>
          </a:p>
          <a:p>
            <a:r>
              <a:rPr lang="en-US" sz="2800" dirty="0" smtClean="0"/>
              <a:t>Gantt scheduling</a:t>
            </a:r>
          </a:p>
          <a:p>
            <a:r>
              <a:rPr lang="en-US" sz="2800" dirty="0" smtClean="0"/>
              <a:t>Two web interfaces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No specific daemon on nodes</a:t>
            </a:r>
          </a:p>
          <a:p>
            <a:r>
              <a:rPr lang="en-US" sz="2800" dirty="0" smtClean="0"/>
              <a:t>No dependence on specific computing libraries </a:t>
            </a:r>
            <a:r>
              <a:rPr lang="en-US" sz="2000" dirty="0" smtClean="0"/>
              <a:t>(like MPI)</a:t>
            </a:r>
          </a:p>
          <a:p>
            <a:r>
              <a:rPr lang="en-US" sz="2800" dirty="0" smtClean="0"/>
              <a:t>Upgrades are made on the servers, nothing to do on computing nodes</a:t>
            </a:r>
          </a:p>
          <a:p>
            <a:r>
              <a:rPr lang="en-US" sz="2800" dirty="0" smtClean="0"/>
              <a:t>Manages heterogeneous clusters</a:t>
            </a:r>
            <a:endParaRPr lang="en-US" sz="2800" dirty="0"/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Checkpoint / resubmit jobs</a:t>
            </a:r>
          </a:p>
          <a:p>
            <a:r>
              <a:rPr lang="en-US" sz="2800" dirty="0" err="1" smtClean="0"/>
              <a:t>Licences</a:t>
            </a:r>
            <a:r>
              <a:rPr lang="en-US" sz="2800" dirty="0" smtClean="0"/>
              <a:t> servers management support</a:t>
            </a:r>
          </a:p>
          <a:p>
            <a:r>
              <a:rPr lang="en-US" sz="2800" dirty="0" smtClean="0"/>
              <a:t>Hierarchical resource requests </a:t>
            </a:r>
          </a:p>
          <a:p>
            <a:pPr lvl="1">
              <a:buNone/>
            </a:pPr>
            <a:r>
              <a:rPr lang="en-US" sz="2000" dirty="0" smtClean="0"/>
              <a:t>(heterogeneous clusters)</a:t>
            </a:r>
          </a:p>
          <a:p>
            <a:r>
              <a:rPr lang="en-US" sz="2800" dirty="0" smtClean="0"/>
              <a:t>Dynamic nodes support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Database</a:t>
            </a:r>
          </a:p>
          <a:p>
            <a:pPr lvl="1"/>
            <a:r>
              <a:rPr lang="en-US" sz="2400" dirty="0" smtClean="0"/>
              <a:t>C</a:t>
            </a:r>
            <a:r>
              <a:rPr lang="fr-FR" sz="2400" dirty="0" err="1" smtClean="0"/>
              <a:t>ontains</a:t>
            </a:r>
            <a:r>
              <a:rPr lang="fr-FR" sz="2400" dirty="0" smtClean="0"/>
              <a:t> all the </a:t>
            </a:r>
            <a:r>
              <a:rPr lang="fr-FR" sz="2400" dirty="0" err="1" smtClean="0"/>
              <a:t>OAR’s</a:t>
            </a:r>
            <a:r>
              <a:rPr lang="fr-FR" sz="2400" dirty="0" smtClean="0"/>
              <a:t> cluster </a:t>
            </a:r>
            <a:r>
              <a:rPr lang="fr-FR" sz="2400" dirty="0" err="1" smtClean="0"/>
              <a:t>knowledge</a:t>
            </a:r>
            <a:endParaRPr lang="fr-FR" sz="2400" dirty="0" smtClean="0"/>
          </a:p>
          <a:p>
            <a:pPr lvl="1"/>
            <a:r>
              <a:rPr lang="fr-FR" sz="2400" dirty="0" err="1" smtClean="0"/>
              <a:t>OAR’s</a:t>
            </a:r>
            <a:r>
              <a:rPr lang="fr-FR" sz="2400" dirty="0" smtClean="0"/>
              <a:t> communications nerve center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800" dirty="0" smtClean="0"/>
              <a:t>Everything is a resource</a:t>
            </a:r>
            <a:endParaRPr lang="en-US" dirty="0" smtClean="0"/>
          </a:p>
          <a:p>
            <a:pPr lvl="1"/>
            <a:r>
              <a:rPr lang="en-US" sz="2400" dirty="0" smtClean="0"/>
              <a:t>C</a:t>
            </a:r>
            <a:r>
              <a:rPr lang="en-US" sz="2400" dirty="0" err="1" smtClean="0"/>
              <a:t>ompute</a:t>
            </a:r>
            <a:r>
              <a:rPr lang="en-US" sz="2400" dirty="0" smtClean="0"/>
              <a:t> nodes, </a:t>
            </a:r>
            <a:r>
              <a:rPr lang="en-US" sz="2400" dirty="0" err="1" smtClean="0"/>
              <a:t>cpus</a:t>
            </a:r>
            <a:r>
              <a:rPr lang="en-US" sz="2400" dirty="0" smtClean="0"/>
              <a:t>, cores, </a:t>
            </a:r>
            <a:r>
              <a:rPr lang="en-US" sz="2400" dirty="0" err="1" smtClean="0"/>
              <a:t>licences</a:t>
            </a:r>
            <a:r>
              <a:rPr lang="en-US" sz="2400" dirty="0" smtClean="0"/>
              <a:t>, memory…</a:t>
            </a:r>
          </a:p>
          <a:p>
            <a:pPr lvl="1"/>
            <a:r>
              <a:rPr lang="en-US" sz="2400" dirty="0" smtClean="0"/>
              <a:t>Flexible resources hierarchy</a:t>
            </a:r>
          </a:p>
        </p:txBody>
      </p:sp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3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Resources hierarchy example</a:t>
            </a:r>
            <a:endParaRPr lang="en-US" sz="3600" dirty="0"/>
          </a:p>
        </p:txBody>
      </p:sp>
      <p:pic>
        <p:nvPicPr>
          <p:cNvPr id="8" name="Content Placeholder 7" descr="hierarchical_resources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3140" r="-1314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LIG_coul.jpg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8343228" y="0"/>
            <a:ext cx="800772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Logo_INRIA.jpg"/>
          <p:cNvPicPr>
            <a:picLocks noChangeAspect="1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-1575" y="0"/>
            <a:ext cx="2668575" cy="685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FFFFFF"/>
      </a:dk1>
      <a:lt1>
        <a:srgbClr val="000000"/>
      </a:lt1>
      <a:dk2>
        <a:srgbClr val="212C28"/>
      </a:dk2>
      <a:lt2>
        <a:srgbClr val="7C9BA5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</a:majorFont>
      <a:minorFont>
        <a:latin typeface="Candara"/>
        <a:ea typeface=""/>
        <a:cs typeface=""/>
        <a:font script="Jpan" typeface="ＭＳ Ｐゴシック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877</TotalTime>
  <Words>224</Words>
  <Application>Microsoft Macintosh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Orbit</vt:lpstr>
      <vt:lpstr>Slide 1</vt:lpstr>
      <vt:lpstr>Overview</vt:lpstr>
      <vt:lpstr>Technical Overview</vt:lpstr>
      <vt:lpstr>Features</vt:lpstr>
      <vt:lpstr>Features</vt:lpstr>
      <vt:lpstr>Advantages</vt:lpstr>
      <vt:lpstr>Advantages</vt:lpstr>
      <vt:lpstr>Principles</vt:lpstr>
      <vt:lpstr>Resources hierarchy example</vt:lpstr>
      <vt:lpstr>Principles</vt:lpstr>
      <vt:lpstr>Principles</vt:lpstr>
      <vt:lpstr>Partners</vt:lpstr>
      <vt:lpstr>Contact</vt:lpstr>
      <vt:lpstr>Demos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 - SC08</dc:title>
  <dc:subject>OAR's sc08 presentation</dc:subject>
  <dc:creator>Joseph Emeras</dc:creator>
  <cp:keywords/>
  <dc:description/>
  <cp:lastModifiedBy>Joseph Emeras</cp:lastModifiedBy>
  <cp:revision>57</cp:revision>
  <cp:lastPrinted>2008-10-16T13:22:55Z</cp:lastPrinted>
  <dcterms:created xsi:type="dcterms:W3CDTF">2008-10-29T11:37:28Z</dcterms:created>
  <dcterms:modified xsi:type="dcterms:W3CDTF">2008-10-29T11:39:17Z</dcterms:modified>
  <cp:category/>
</cp:coreProperties>
</file>