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sldIdLst>
    <p:sldId id="257" r:id="rId2"/>
    <p:sldId id="262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u\Desktop\faculdade\Pareto%20Diagra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692656991140888"/>
          <c:y val="3.9149888143176735E-2"/>
          <c:w val="0.78831093253446149"/>
          <c:h val="0.57453077383783402"/>
        </c:manualLayout>
      </c:layout>
      <c:barChart>
        <c:barDir val="col"/>
        <c:grouping val="clustered"/>
        <c:varyColors val="0"/>
        <c:ser>
          <c:idx val="0"/>
          <c:order val="0"/>
          <c:tx>
            <c:v>Importância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Planilha1!$C$2:$C$11</c:f>
              <c:strCache>
                <c:ptCount val="10"/>
                <c:pt idx="0">
                  <c:v>1- Atender todas as idades de clientes.</c:v>
                </c:pt>
                <c:pt idx="1">
                  <c:v>2- Ser de fácil acesso e compreensão</c:v>
                </c:pt>
                <c:pt idx="2">
                  <c:v>3- Ser qualificado profissionalmente.</c:v>
                </c:pt>
                <c:pt idx="3">
                  <c:v>4- Ser bem contextualizado.</c:v>
                </c:pt>
                <c:pt idx="4">
                  <c:v>5- Ter rede de conversas e terapias.</c:v>
                </c:pt>
                <c:pt idx="5">
                  <c:v>6- Não envolver números ou porcentagens.</c:v>
                </c:pt>
                <c:pt idx="6">
                  <c:v>7- Ter guias e métodos de ajuda.</c:v>
                </c:pt>
                <c:pt idx="7">
                  <c:v>8- Sempre ajudar nunca piorar.</c:v>
                </c:pt>
                <c:pt idx="8">
                  <c:v>9- Anonimato.</c:v>
                </c:pt>
                <c:pt idx="9">
                  <c:v>10- Possuir psicólogos online a todo momento.</c:v>
                </c:pt>
              </c:strCache>
            </c:strRef>
          </c:cat>
          <c:val>
            <c:numRef>
              <c:f>Planilha1!$D$2:$D$11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3</c:v>
                </c:pt>
                <c:pt idx="3">
                  <c:v>1</c:v>
                </c:pt>
                <c:pt idx="4">
                  <c:v>6</c:v>
                </c:pt>
                <c:pt idx="5">
                  <c:v>8</c:v>
                </c:pt>
                <c:pt idx="6">
                  <c:v>6</c:v>
                </c:pt>
                <c:pt idx="7">
                  <c:v>9</c:v>
                </c:pt>
                <c:pt idx="8">
                  <c:v>6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37-4A44-8C72-B28699C6C1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3596031"/>
        <c:axId val="1012406127"/>
      </c:barChart>
      <c:lineChart>
        <c:grouping val="standard"/>
        <c:varyColors val="0"/>
        <c:ser>
          <c:idx val="1"/>
          <c:order val="1"/>
          <c:tx>
            <c:v>Acumulativo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Planilha1!$C$2:$C$11</c:f>
              <c:strCache>
                <c:ptCount val="10"/>
                <c:pt idx="0">
                  <c:v>1- Atender todas as idades de clientes.</c:v>
                </c:pt>
                <c:pt idx="1">
                  <c:v>2- Ser de fácil acesso e compreensão</c:v>
                </c:pt>
                <c:pt idx="2">
                  <c:v>3- Ser qualificado profissionalmente.</c:v>
                </c:pt>
                <c:pt idx="3">
                  <c:v>4- Ser bem contextualizado.</c:v>
                </c:pt>
                <c:pt idx="4">
                  <c:v>5- Ter rede de conversas e terapias.</c:v>
                </c:pt>
                <c:pt idx="5">
                  <c:v>6- Não envolver números ou porcentagens.</c:v>
                </c:pt>
                <c:pt idx="6">
                  <c:v>7- Ter guias e métodos de ajuda.</c:v>
                </c:pt>
                <c:pt idx="7">
                  <c:v>8- Sempre ajudar nunca piorar.</c:v>
                </c:pt>
                <c:pt idx="8">
                  <c:v>9- Anonimato.</c:v>
                </c:pt>
                <c:pt idx="9">
                  <c:v>10- Possuir psicólogos online a todo momento.</c:v>
                </c:pt>
              </c:strCache>
            </c:strRef>
          </c:cat>
          <c:val>
            <c:numRef>
              <c:f>Planilha1!$F$2:$F$11</c:f>
              <c:numCache>
                <c:formatCode>0%</c:formatCode>
                <c:ptCount val="10"/>
                <c:pt idx="0">
                  <c:v>0.04</c:v>
                </c:pt>
                <c:pt idx="1">
                  <c:v>0.12</c:v>
                </c:pt>
                <c:pt idx="2">
                  <c:v>0.18</c:v>
                </c:pt>
                <c:pt idx="3">
                  <c:v>0.2</c:v>
                </c:pt>
                <c:pt idx="4">
                  <c:v>0.32</c:v>
                </c:pt>
                <c:pt idx="5">
                  <c:v>0.48</c:v>
                </c:pt>
                <c:pt idx="6">
                  <c:v>0.6</c:v>
                </c:pt>
                <c:pt idx="7">
                  <c:v>0.78</c:v>
                </c:pt>
                <c:pt idx="8">
                  <c:v>0.9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37-4A44-8C72-B28699C6C1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2144319"/>
        <c:axId val="905216031"/>
      </c:lineChart>
      <c:catAx>
        <c:axId val="1003596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12406127"/>
        <c:crosses val="autoZero"/>
        <c:auto val="1"/>
        <c:lblAlgn val="ctr"/>
        <c:lblOffset val="100"/>
        <c:noMultiLvlLbl val="0"/>
      </c:catAx>
      <c:valAx>
        <c:axId val="1012406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03596031"/>
        <c:crosses val="autoZero"/>
        <c:crossBetween val="between"/>
      </c:valAx>
      <c:valAx>
        <c:axId val="905216031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02144319"/>
        <c:crosses val="max"/>
        <c:crossBetween val="between"/>
      </c:valAx>
      <c:catAx>
        <c:axId val="90214431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0521603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286FBFE-2487-4A87-8E32-2E2DC7CAF31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7070106-72B9-47BB-BAD6-B3C95B0833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465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FBFE-2487-4A87-8E32-2E2DC7CAF31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0106-72B9-47BB-BAD6-B3C95B0833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00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FBFE-2487-4A87-8E32-2E2DC7CAF31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0106-72B9-47BB-BAD6-B3C95B0833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538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FBFE-2487-4A87-8E32-2E2DC7CAF31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0106-72B9-47BB-BAD6-B3C95B0833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765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FBFE-2487-4A87-8E32-2E2DC7CAF31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0106-72B9-47BB-BAD6-B3C95B0833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593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FBFE-2487-4A87-8E32-2E2DC7CAF31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0106-72B9-47BB-BAD6-B3C95B0833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609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FBFE-2487-4A87-8E32-2E2DC7CAF31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0106-72B9-47BB-BAD6-B3C95B0833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356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FBFE-2487-4A87-8E32-2E2DC7CAF31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0106-72B9-47BB-BAD6-B3C95B08334B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56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FBFE-2487-4A87-8E32-2E2DC7CAF31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0106-72B9-47BB-BAD6-B3C95B0833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45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FBFE-2487-4A87-8E32-2E2DC7CAF31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0106-72B9-47BB-BAD6-B3C95B0833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75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FBFE-2487-4A87-8E32-2E2DC7CAF31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0106-72B9-47BB-BAD6-B3C95B0833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87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FBFE-2487-4A87-8E32-2E2DC7CAF31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0106-72B9-47BB-BAD6-B3C95B0833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33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FBFE-2487-4A87-8E32-2E2DC7CAF31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0106-72B9-47BB-BAD6-B3C95B0833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73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FBFE-2487-4A87-8E32-2E2DC7CAF31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0106-72B9-47BB-BAD6-B3C95B0833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52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FBFE-2487-4A87-8E32-2E2DC7CAF31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0106-72B9-47BB-BAD6-B3C95B0833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88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FBFE-2487-4A87-8E32-2E2DC7CAF31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0106-72B9-47BB-BAD6-B3C95B0833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65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FBFE-2487-4A87-8E32-2E2DC7CAF31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0106-72B9-47BB-BAD6-B3C95B0833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77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86FBFE-2487-4A87-8E32-2E2DC7CAF31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070106-72B9-47BB-BAD6-B3C95B0833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31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  <p:sldLayoutId id="21474839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E4E1F-35CE-4DA9-8BC9-7C0A23AE0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032" y="2469661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pt-BR" sz="54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 Help</a:t>
            </a:r>
            <a:b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(Web Site)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857A44-56C5-4EF9-8B7E-2CDF9CCA4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33" y="2407138"/>
            <a:ext cx="10131425" cy="4298461"/>
          </a:xfrm>
        </p:spPr>
        <p:txBody>
          <a:bodyPr>
            <a:normAutofit fontScale="92500" lnSpcReduction="10000"/>
          </a:bodyPr>
          <a:lstStyle/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Carlos Henrique Sucupira Reis</a:t>
            </a:r>
          </a:p>
        </p:txBody>
      </p:sp>
    </p:spTree>
    <p:extLst>
      <p:ext uri="{BB962C8B-B14F-4D97-AF65-F5344CB8AC3E}">
        <p14:creationId xmlns:p14="http://schemas.microsoft.com/office/powerpoint/2010/main" val="313392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3E199-F8EE-4195-80E5-13CA3A4F487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400" y="113222"/>
            <a:ext cx="11887200" cy="3860324"/>
          </a:xfrm>
        </p:spPr>
        <p:txBody>
          <a:bodyPr/>
          <a:lstStyle/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Este trabalho tem como objetivo a criação de uma aplicação web que terá como objetivo auxiliar usuários que possuem situações ou problemas relacionados a razoes sociais ou mentais, como situações amorosas ou problemas como ansiedade e depressão. Utilizando a plataforma para orientar e aconselhar os usuários para lidar com seus diversificados problemas emocionais.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4101CCE-64B3-4CC6-91D3-8E4D19805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425" y="3025238"/>
            <a:ext cx="4708708" cy="314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0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6AFACA-7AC1-48FD-A5FC-4F5AE601932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14153" y="0"/>
            <a:ext cx="10131425" cy="36496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Método de desenvolvimento :</a:t>
            </a:r>
          </a:p>
          <a:p>
            <a:pPr algn="just"/>
            <a:r>
              <a:rPr lang="pt-BR" dirty="0"/>
              <a:t> Este trabalho se formara com base em estudos e pesquisas tanto da área tecnológica e também da área psicológica, buscando estudos e aplicações de teses que ajudam a desenvolver uma maior assistência ao usuário. O planejamento para transformar o projeto em uma aplicação web ainda é nebuloso, mas já tem ideias de processos formados. A opinião de diversos indivíduos tanto gerais como específicos irá ser requisitada para que o projeto seja feito de forma meticulosa e fina.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 descr="Modelo Cascata Parte II – Qualidade em foco">
            <a:extLst>
              <a:ext uri="{FF2B5EF4-FFF2-40B4-BE49-F238E27FC236}">
                <a16:creationId xmlns:a16="http://schemas.microsoft.com/office/drawing/2014/main" id="{7BF9FB94-CE4C-4FE3-81B5-A1ADD0D99D2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459" y="2932949"/>
            <a:ext cx="9243119" cy="3547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0201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0594A8-F265-45C7-BF52-9478FBE2AB7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1059" y="198783"/>
            <a:ext cx="10131425" cy="6488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3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Requisitos</a:t>
            </a:r>
            <a:endParaRPr lang="pt-BR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Atender todas as idades de clientes.</a:t>
            </a:r>
          </a:p>
          <a:p>
            <a:pPr lvl="0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Ser de fácil acesso e compreensão</a:t>
            </a:r>
          </a:p>
          <a:p>
            <a:pPr lvl="0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Ser qualificado profissionalmente.</a:t>
            </a:r>
          </a:p>
          <a:p>
            <a:pPr lvl="0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Ser bem contextualizado.</a:t>
            </a:r>
          </a:p>
          <a:p>
            <a:pPr lvl="0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Ter rede de conversas e terapias.</a:t>
            </a:r>
          </a:p>
          <a:p>
            <a:pPr lvl="0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Não envolver números ou porcentagens.</a:t>
            </a:r>
          </a:p>
          <a:p>
            <a:pPr lvl="0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Ter guias e métodos de ajuda.</a:t>
            </a:r>
          </a:p>
          <a:p>
            <a:pPr lvl="0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Sempre ajudar nunca piorar.</a:t>
            </a:r>
          </a:p>
          <a:p>
            <a:pPr lvl="0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Anonimato.</a:t>
            </a:r>
          </a:p>
          <a:p>
            <a:pPr lvl="0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Possuir psicólogos online a todo momento.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993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4EC8ED54-4482-489F-9437-EB4CD23C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9245" y="235888"/>
            <a:ext cx="10131425" cy="1456267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DIAGRAMA DE PARETO:</a:t>
            </a:r>
          </a:p>
        </p:txBody>
      </p:sp>
      <p:graphicFrame>
        <p:nvGraphicFramePr>
          <p:cNvPr id="11" name="Espaço Reservado para Conteúdo 10">
            <a:extLst>
              <a:ext uri="{FF2B5EF4-FFF2-40B4-BE49-F238E27FC236}">
                <a16:creationId xmlns:a16="http://schemas.microsoft.com/office/drawing/2014/main" id="{0B21AEAF-FA0B-4861-B924-C5EF2FF6CC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6950216"/>
              </p:ext>
            </p:extLst>
          </p:nvPr>
        </p:nvGraphicFramePr>
        <p:xfrm>
          <a:off x="780897" y="1714967"/>
          <a:ext cx="4021691" cy="3783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5026">
                  <a:extLst>
                    <a:ext uri="{9D8B030D-6E8A-4147-A177-3AD203B41FA5}">
                      <a16:colId xmlns:a16="http://schemas.microsoft.com/office/drawing/2014/main" val="3497673354"/>
                    </a:ext>
                  </a:extLst>
                </a:gridCol>
                <a:gridCol w="802666">
                  <a:extLst>
                    <a:ext uri="{9D8B030D-6E8A-4147-A177-3AD203B41FA5}">
                      <a16:colId xmlns:a16="http://schemas.microsoft.com/office/drawing/2014/main" val="642605889"/>
                    </a:ext>
                  </a:extLst>
                </a:gridCol>
                <a:gridCol w="401333">
                  <a:extLst>
                    <a:ext uri="{9D8B030D-6E8A-4147-A177-3AD203B41FA5}">
                      <a16:colId xmlns:a16="http://schemas.microsoft.com/office/drawing/2014/main" val="74683316"/>
                    </a:ext>
                  </a:extLst>
                </a:gridCol>
                <a:gridCol w="802666">
                  <a:extLst>
                    <a:ext uri="{9D8B030D-6E8A-4147-A177-3AD203B41FA5}">
                      <a16:colId xmlns:a16="http://schemas.microsoft.com/office/drawing/2014/main" val="1757272241"/>
                    </a:ext>
                  </a:extLst>
                </a:gridCol>
              </a:tblGrid>
              <a:tr h="3073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Requerimento do Usuario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Importância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Peso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Cumulativo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92027622"/>
                  </a:ext>
                </a:extLst>
              </a:tr>
              <a:tr h="28370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1- Atender todas as idades de clientes.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24531879"/>
                  </a:ext>
                </a:extLst>
              </a:tr>
              <a:tr h="28370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2- Ser de fácil acesso e compreensão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8%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12%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2675568"/>
                  </a:ext>
                </a:extLst>
              </a:tr>
              <a:tr h="28370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3- Ser qualificado profissionalmente.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6%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18%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2052088"/>
                  </a:ext>
                </a:extLst>
              </a:tr>
              <a:tr h="28370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4- Ser bem contextualizado.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41483522"/>
                  </a:ext>
                </a:extLst>
              </a:tr>
              <a:tr h="28370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5- Ter rede de conversas e terapias.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12%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32%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1832055"/>
                  </a:ext>
                </a:extLst>
              </a:tr>
              <a:tr h="28370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6- Não envolver números ou porcentagens.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16%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48%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81894466"/>
                  </a:ext>
                </a:extLst>
              </a:tr>
              <a:tr h="28370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7- Ter guias e métodos de ajuda.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12%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60%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6058649"/>
                  </a:ext>
                </a:extLst>
              </a:tr>
              <a:tr h="28370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8- Sempre ajudar nunca piorar.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18%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78%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8093772"/>
                  </a:ext>
                </a:extLst>
              </a:tr>
              <a:tr h="28370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9- Anonimato.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12%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90%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008571"/>
                  </a:ext>
                </a:extLst>
              </a:tr>
              <a:tr h="28370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10- Possuir psicólogos online a todo momento.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100%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36577790"/>
                  </a:ext>
                </a:extLst>
              </a:tr>
              <a:tr h="283701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50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100%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6701907"/>
                  </a:ext>
                </a:extLst>
              </a:tr>
            </a:tbl>
          </a:graphicData>
        </a:graphic>
      </p:graphicFrame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E7A95768-8857-4B4C-BA61-396D12A03E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7750580"/>
              </p:ext>
            </p:extLst>
          </p:nvPr>
        </p:nvGraphicFramePr>
        <p:xfrm>
          <a:off x="5391756" y="1931125"/>
          <a:ext cx="6590859" cy="413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2062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0FA4B-84FA-45C0-897E-86E40AFD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24" y="265723"/>
            <a:ext cx="10131425" cy="1456267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Casos de uso: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39D5255-7B37-432A-A6F9-567AC37510A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992923"/>
            <a:ext cx="7502769" cy="432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0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05D46-3198-443C-9EB6-7FD5554F7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9B57E5B-CA57-41EF-BFCC-A0FFACAA8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610" y="-18554"/>
            <a:ext cx="12191999" cy="6876553"/>
          </a:xfrm>
        </p:spPr>
      </p:pic>
    </p:spTree>
    <p:extLst>
      <p:ext uri="{BB962C8B-B14F-4D97-AF65-F5344CB8AC3E}">
        <p14:creationId xmlns:p14="http://schemas.microsoft.com/office/powerpoint/2010/main" val="905075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260</TotalTime>
  <Words>344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To Help (Web Site)</vt:lpstr>
      <vt:lpstr>Apresentação do PowerPoint</vt:lpstr>
      <vt:lpstr>Apresentação do PowerPoint</vt:lpstr>
      <vt:lpstr>Apresentação do PowerPoint</vt:lpstr>
      <vt:lpstr>DIAGRAMA DE PARETO:</vt:lpstr>
      <vt:lpstr>Casos de uso: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Henrique</dc:creator>
  <cp:lastModifiedBy>Carlos Henrique</cp:lastModifiedBy>
  <cp:revision>12</cp:revision>
  <dcterms:created xsi:type="dcterms:W3CDTF">2020-06-10T21:45:35Z</dcterms:created>
  <dcterms:modified xsi:type="dcterms:W3CDTF">2020-06-25T01:18:57Z</dcterms:modified>
</cp:coreProperties>
</file>