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89" r:id="rId2"/>
    <p:sldId id="292" r:id="rId3"/>
    <p:sldId id="294" r:id="rId4"/>
    <p:sldId id="291" r:id="rId5"/>
    <p:sldId id="295" r:id="rId6"/>
    <p:sldId id="293" r:id="rId7"/>
    <p:sldId id="297" r:id="rId8"/>
    <p:sldId id="296" r:id="rId9"/>
    <p:sldId id="259"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33" autoAdjust="0"/>
    <p:restoredTop sz="94785" autoAdjust="0"/>
  </p:normalViewPr>
  <p:slideViewPr>
    <p:cSldViewPr snapToGrid="0">
      <p:cViewPr varScale="1">
        <p:scale>
          <a:sx n="139" d="100"/>
          <a:sy n="139" d="100"/>
        </p:scale>
        <p:origin x="1568" y="1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osheng Zhang" userId="6a2ff4b0cfafff59" providerId="LiveId" clId="{152D3A4B-F0F0-4CA4-B39F-8E41175ED301}"/>
    <pc:docChg chg="undo custSel addSld modSld sldOrd">
      <pc:chgData name="Zhuosheng Zhang" userId="6a2ff4b0cfafff59" providerId="LiveId" clId="{152D3A4B-F0F0-4CA4-B39F-8E41175ED301}" dt="2018-04-26T15:19:24.276" v="1437" actId="20577"/>
      <pc:docMkLst>
        <pc:docMk/>
      </pc:docMkLst>
      <pc:sldChg chg="modSp">
        <pc:chgData name="Zhuosheng Zhang" userId="6a2ff4b0cfafff59" providerId="LiveId" clId="{152D3A4B-F0F0-4CA4-B39F-8E41175ED301}" dt="2018-04-26T15:19:02.315" v="1385" actId="20577"/>
        <pc:sldMkLst>
          <pc:docMk/>
          <pc:sldMk cId="0" sldId="278"/>
        </pc:sldMkLst>
        <pc:spChg chg="mod">
          <ac:chgData name="Zhuosheng Zhang" userId="6a2ff4b0cfafff59" providerId="LiveId" clId="{152D3A4B-F0F0-4CA4-B39F-8E41175ED301}" dt="2018-04-26T14:10:06.195" v="1032" actId="20577"/>
          <ac:spMkLst>
            <pc:docMk/>
            <pc:sldMk cId="0" sldId="278"/>
            <ac:spMk id="3" creationId="{00000000-0000-0000-0000-000000000000}"/>
          </ac:spMkLst>
        </pc:spChg>
        <pc:spChg chg="mod">
          <ac:chgData name="Zhuosheng Zhang" userId="6a2ff4b0cfafff59" providerId="LiveId" clId="{152D3A4B-F0F0-4CA4-B39F-8E41175ED301}" dt="2018-04-26T15:19:02.315" v="1385" actId="20577"/>
          <ac:spMkLst>
            <pc:docMk/>
            <pc:sldMk cId="0" sldId="278"/>
            <ac:spMk id="5" creationId="{00000000-0000-0000-0000-000000000000}"/>
          </ac:spMkLst>
        </pc:spChg>
      </pc:sldChg>
      <pc:sldChg chg="addSp delSp modSp">
        <pc:chgData name="Zhuosheng Zhang" userId="6a2ff4b0cfafff59" providerId="LiveId" clId="{152D3A4B-F0F0-4CA4-B39F-8E41175ED301}" dt="2018-04-26T14:32:09.861" v="1340" actId="20577"/>
        <pc:sldMkLst>
          <pc:docMk/>
          <pc:sldMk cId="0" sldId="289"/>
        </pc:sldMkLst>
        <pc:spChg chg="add del">
          <ac:chgData name="Zhuosheng Zhang" userId="6a2ff4b0cfafff59" providerId="LiveId" clId="{152D3A4B-F0F0-4CA4-B39F-8E41175ED301}" dt="2018-04-26T14:32:05.465" v="1329" actId="20577"/>
          <ac:spMkLst>
            <pc:docMk/>
            <pc:sldMk cId="0" sldId="289"/>
            <ac:spMk id="2" creationId="{417440EA-4010-497D-842C-BB7DF87F00BC}"/>
          </ac:spMkLst>
        </pc:spChg>
        <pc:spChg chg="mod">
          <ac:chgData name="Zhuosheng Zhang" userId="6a2ff4b0cfafff59" providerId="LiveId" clId="{152D3A4B-F0F0-4CA4-B39F-8E41175ED301}" dt="2018-04-26T14:32:09.861" v="1340" actId="20577"/>
          <ac:spMkLst>
            <pc:docMk/>
            <pc:sldMk cId="0" sldId="289"/>
            <ac:spMk id="4" creationId="{00000000-0000-0000-0000-000000000000}"/>
          </ac:spMkLst>
        </pc:spChg>
        <pc:spChg chg="mod">
          <ac:chgData name="Zhuosheng Zhang" userId="6a2ff4b0cfafff59" providerId="LiveId" clId="{152D3A4B-F0F0-4CA4-B39F-8E41175ED301}" dt="2018-04-26T12:30:12.525" v="903" actId="2711"/>
          <ac:spMkLst>
            <pc:docMk/>
            <pc:sldMk cId="0" sldId="289"/>
            <ac:spMk id="5" creationId="{00000000-0000-0000-0000-000000000000}"/>
          </ac:spMkLst>
        </pc:spChg>
        <pc:spChg chg="mod">
          <ac:chgData name="Zhuosheng Zhang" userId="6a2ff4b0cfafff59" providerId="LiveId" clId="{152D3A4B-F0F0-4CA4-B39F-8E41175ED301}" dt="2018-04-26T12:30:12.525" v="903" actId="2711"/>
          <ac:spMkLst>
            <pc:docMk/>
            <pc:sldMk cId="0" sldId="289"/>
            <ac:spMk id="6" creationId="{00000000-0000-0000-0000-000000000000}"/>
          </ac:spMkLst>
        </pc:spChg>
      </pc:sldChg>
      <pc:sldChg chg="modSp">
        <pc:chgData name="Zhuosheng Zhang" userId="6a2ff4b0cfafff59" providerId="LiveId" clId="{152D3A4B-F0F0-4CA4-B39F-8E41175ED301}" dt="2018-04-26T15:19:24.276" v="1437" actId="20577"/>
        <pc:sldMkLst>
          <pc:docMk/>
          <pc:sldMk cId="1605187603" sldId="290"/>
        </pc:sldMkLst>
        <pc:spChg chg="mod">
          <ac:chgData name="Zhuosheng Zhang" userId="6a2ff4b0cfafff59" providerId="LiveId" clId="{152D3A4B-F0F0-4CA4-B39F-8E41175ED301}" dt="2018-04-26T12:29:57.209" v="902" actId="2711"/>
          <ac:spMkLst>
            <pc:docMk/>
            <pc:sldMk cId="1605187603" sldId="290"/>
            <ac:spMk id="3" creationId="{00000000-0000-0000-0000-000000000000}"/>
          </ac:spMkLst>
        </pc:spChg>
        <pc:spChg chg="mod">
          <ac:chgData name="Zhuosheng Zhang" userId="6a2ff4b0cfafff59" providerId="LiveId" clId="{152D3A4B-F0F0-4CA4-B39F-8E41175ED301}" dt="2018-04-26T15:19:24.276" v="1437" actId="20577"/>
          <ac:spMkLst>
            <pc:docMk/>
            <pc:sldMk cId="1605187603" sldId="290"/>
            <ac:spMk id="5" creationId="{00000000-0000-0000-0000-000000000000}"/>
          </ac:spMkLst>
        </pc:spChg>
      </pc:sldChg>
      <pc:sldChg chg="addSp modSp ord">
        <pc:chgData name="Zhuosheng Zhang" userId="6a2ff4b0cfafff59" providerId="LiveId" clId="{152D3A4B-F0F0-4CA4-B39F-8E41175ED301}" dt="2018-04-26T14:32:19.821" v="1344" actId="20577"/>
        <pc:sldMkLst>
          <pc:docMk/>
          <pc:sldMk cId="587536756" sldId="291"/>
        </pc:sldMkLst>
        <pc:spChg chg="mod">
          <ac:chgData name="Zhuosheng Zhang" userId="6a2ff4b0cfafff59" providerId="LiveId" clId="{152D3A4B-F0F0-4CA4-B39F-8E41175ED301}" dt="2018-04-26T13:56:56.975" v="1009" actId="2711"/>
          <ac:spMkLst>
            <pc:docMk/>
            <pc:sldMk cId="587536756" sldId="291"/>
            <ac:spMk id="2" creationId="{00000000-0000-0000-0000-000000000000}"/>
          </ac:spMkLst>
        </pc:spChg>
        <pc:spChg chg="mod">
          <ac:chgData name="Zhuosheng Zhang" userId="6a2ff4b0cfafff59" providerId="LiveId" clId="{152D3A4B-F0F0-4CA4-B39F-8E41175ED301}" dt="2018-04-26T14:32:19.821" v="1344" actId="20577"/>
          <ac:spMkLst>
            <pc:docMk/>
            <pc:sldMk cId="587536756" sldId="291"/>
            <ac:spMk id="3" creationId="{00000000-0000-0000-0000-000000000000}"/>
          </ac:spMkLst>
        </pc:spChg>
        <pc:spChg chg="add mod">
          <ac:chgData name="Zhuosheng Zhang" userId="6a2ff4b0cfafff59" providerId="LiveId" clId="{152D3A4B-F0F0-4CA4-B39F-8E41175ED301}" dt="2018-04-26T12:28:05.721" v="830" actId="20577"/>
          <ac:spMkLst>
            <pc:docMk/>
            <pc:sldMk cId="587536756" sldId="291"/>
            <ac:spMk id="4" creationId="{E7AE69BA-A4A1-461C-A0EB-C115D25533D3}"/>
          </ac:spMkLst>
        </pc:spChg>
        <pc:spChg chg="add mod">
          <ac:chgData name="Zhuosheng Zhang" userId="6a2ff4b0cfafff59" providerId="LiveId" clId="{152D3A4B-F0F0-4CA4-B39F-8E41175ED301}" dt="2018-04-26T12:27:42.503" v="717" actId="20577"/>
          <ac:spMkLst>
            <pc:docMk/>
            <pc:sldMk cId="587536756" sldId="291"/>
            <ac:spMk id="5" creationId="{3F60E336-1A6B-4978-8B52-7C6375847F15}"/>
          </ac:spMkLst>
        </pc:spChg>
      </pc:sldChg>
      <pc:sldChg chg="addSp delSp modSp add ord">
        <pc:chgData name="Zhuosheng Zhang" userId="6a2ff4b0cfafff59" providerId="LiveId" clId="{152D3A4B-F0F0-4CA4-B39F-8E41175ED301}" dt="2018-04-26T12:27:01.332" v="703" actId="2711"/>
        <pc:sldMkLst>
          <pc:docMk/>
          <pc:sldMk cId="3617299764" sldId="292"/>
        </pc:sldMkLst>
        <pc:spChg chg="del">
          <ac:chgData name="Zhuosheng Zhang" userId="6a2ff4b0cfafff59" providerId="LiveId" clId="{152D3A4B-F0F0-4CA4-B39F-8E41175ED301}" dt="2018-04-26T11:44:57.296" v="20" actId="478"/>
          <ac:spMkLst>
            <pc:docMk/>
            <pc:sldMk cId="3617299764" sldId="292"/>
            <ac:spMk id="2" creationId="{6B25146D-28E6-49EA-BDF8-3A6D57B52492}"/>
          </ac:spMkLst>
        </pc:spChg>
        <pc:spChg chg="mod">
          <ac:chgData name="Zhuosheng Zhang" userId="6a2ff4b0cfafff59" providerId="LiveId" clId="{152D3A4B-F0F0-4CA4-B39F-8E41175ED301}" dt="2018-04-26T12:27:01.332" v="703" actId="2711"/>
          <ac:spMkLst>
            <pc:docMk/>
            <pc:sldMk cId="3617299764" sldId="292"/>
            <ac:spMk id="3" creationId="{89B8AE2E-F41E-4647-824F-6643DA9A623D}"/>
          </ac:spMkLst>
        </pc:spChg>
        <pc:spChg chg="add mod">
          <ac:chgData name="Zhuosheng Zhang" userId="6a2ff4b0cfafff59" providerId="LiveId" clId="{152D3A4B-F0F0-4CA4-B39F-8E41175ED301}" dt="2018-04-26T12:27:01.332" v="703" actId="2711"/>
          <ac:spMkLst>
            <pc:docMk/>
            <pc:sldMk cId="3617299764" sldId="292"/>
            <ac:spMk id="5" creationId="{18EE50F6-A616-49DB-AB4A-05E2D4737FEC}"/>
          </ac:spMkLst>
        </pc:spChg>
        <pc:picChg chg="add mod">
          <ac:chgData name="Zhuosheng Zhang" userId="6a2ff4b0cfafff59" providerId="LiveId" clId="{152D3A4B-F0F0-4CA4-B39F-8E41175ED301}" dt="2018-04-26T11:55:52.652" v="111" actId="1076"/>
          <ac:picMkLst>
            <pc:docMk/>
            <pc:sldMk cId="3617299764" sldId="292"/>
            <ac:picMk id="4" creationId="{90FD7814-6327-4E4F-85CF-F4055F4F87D4}"/>
          </ac:picMkLst>
        </pc:picChg>
        <pc:picChg chg="add mod">
          <ac:chgData name="Zhuosheng Zhang" userId="6a2ff4b0cfafff59" providerId="LiveId" clId="{152D3A4B-F0F0-4CA4-B39F-8E41175ED301}" dt="2018-04-26T11:55:51.142" v="110" actId="1076"/>
          <ac:picMkLst>
            <pc:docMk/>
            <pc:sldMk cId="3617299764" sldId="292"/>
            <ac:picMk id="6" creationId="{258D7AFF-1D98-4819-A956-EECE01BCE5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2020/4/19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710248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hasCustomPrompt="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hasCustomPrompt="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hasCustomPrompt="1"/>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hasCustomPrompt="1"/>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luebenchmark.com/tas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oo.gl/aYbxj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luebenchmark.com/subm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luebenchmark.com/fa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9105" y="4029163"/>
            <a:ext cx="8684895" cy="1114425"/>
          </a:xfrm>
        </p:spPr>
        <p:txBody>
          <a:bodyPr/>
          <a:lstStyle/>
          <a:p>
            <a:r>
              <a:rPr lang="en-US" altLang="zh-CN" sz="3200" dirty="0"/>
              <a:t>Project</a:t>
            </a:r>
            <a:r>
              <a:rPr lang="zh-CN" altLang="en-US" sz="3200" dirty="0"/>
              <a:t>：</a:t>
            </a:r>
            <a:r>
              <a:rPr lang="en-US" altLang="zh-CN" sz="3200" dirty="0" err="1"/>
              <a:t>CoLA</a:t>
            </a:r>
            <a:endParaRPr lang="zh-CN" altLang="en-US" sz="3000"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p:txBody>
          <a:bodyPr/>
          <a:lstStyle/>
          <a:p>
            <a:r>
              <a:rPr lang="en-US" altLang="zh-CN" dirty="0">
                <a:latin typeface="Times New Roman" panose="02020603050405020304" pitchFamily="18" charset="0"/>
                <a:cs typeface="Times New Roman" panose="02020603050405020304" pitchFamily="18" charset="0"/>
              </a:rPr>
              <a:t>TA: </a:t>
            </a:r>
            <a:r>
              <a:rPr lang="zh-CN" altLang="en-US" dirty="0">
                <a:latin typeface="Times New Roman" panose="02020603050405020304" pitchFamily="18" charset="0"/>
                <a:cs typeface="Times New Roman" panose="02020603050405020304" pitchFamily="18" charset="0"/>
              </a:rPr>
              <a:t>周俊儒</a:t>
            </a:r>
            <a:endParaRPr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本占位符 5"/>
          <p:cNvSpPr>
            <a:spLocks noGrp="1"/>
          </p:cNvSpPr>
          <p:nvPr>
            <p:ph type="body" sz="quarter" idx="10"/>
          </p:nvPr>
        </p:nvSpPr>
        <p:spPr>
          <a:xfrm>
            <a:off x="469125" y="5815087"/>
            <a:ext cx="4159250" cy="823038"/>
          </a:xfrm>
        </p:spPr>
        <p:txBody>
          <a:bodyPr>
            <a:normAutofit/>
          </a:bodyPr>
          <a:lstStyle/>
          <a:p>
            <a:r>
              <a:rPr lang="en-US" altLang="zh-CN" dirty="0" err="1">
                <a:latin typeface="Times New Roman" panose="02020603050405020304" pitchFamily="18" charset="0"/>
                <a:cs typeface="Times New Roman" panose="02020603050405020304" pitchFamily="18" charset="0"/>
              </a:rPr>
              <a:t>zhoujunru@sjtu.edu.cn</a:t>
            </a:r>
            <a:r>
              <a:rPr lang="en-US" altLang="zh-CN"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9B8AE2E-F41E-4647-824F-6643DA9A623D}"/>
              </a:ext>
            </a:extLst>
          </p:cNvPr>
          <p:cNvSpPr>
            <a:spLocks noGrp="1"/>
          </p:cNvSpPr>
          <p:nvPr>
            <p:ph type="title"/>
          </p:nvPr>
        </p:nvSpPr>
        <p:spPr>
          <a:xfrm>
            <a:off x="192959" y="974279"/>
            <a:ext cx="8372163" cy="574183"/>
          </a:xfrm>
        </p:spPr>
        <p:txBody>
          <a:bodyPr/>
          <a:lstStyle/>
          <a:p>
            <a:r>
              <a:rPr lang="en-US" altLang="zh-CN" dirty="0">
                <a:latin typeface="Times New Roman" panose="02020603050405020304" pitchFamily="18" charset="0"/>
                <a:cs typeface="Times New Roman" panose="02020603050405020304" pitchFamily="18" charset="0"/>
              </a:rPr>
              <a:t>Task Setup</a:t>
            </a: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18EE50F6-A616-49DB-AB4A-05E2D4737FEC}"/>
              </a:ext>
            </a:extLst>
          </p:cNvPr>
          <p:cNvSpPr/>
          <p:nvPr/>
        </p:nvSpPr>
        <p:spPr>
          <a:xfrm>
            <a:off x="255780" y="1799375"/>
            <a:ext cx="8758082" cy="4462760"/>
          </a:xfrm>
          <a:prstGeom prst="rect">
            <a:avLst/>
          </a:prstGeom>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1. Convert </a:t>
            </a:r>
            <a:r>
              <a:rPr lang="en-US" altLang="zh-CN" dirty="0" err="1">
                <a:latin typeface="Times New Roman" panose="02020603050405020304" pitchFamily="18" charset="0"/>
                <a:cs typeface="Times New Roman" panose="02020603050405020304" pitchFamily="18" charset="0"/>
              </a:rPr>
              <a:t>SQuAD</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Rajpurkar</a:t>
            </a:r>
            <a:r>
              <a:rPr lang="en-US" altLang="zh-CN" dirty="0">
                <a:latin typeface="Times New Roman" panose="02020603050405020304" pitchFamily="18" charset="0"/>
                <a:cs typeface="Times New Roman" panose="02020603050405020304" pitchFamily="18" charset="0"/>
              </a:rPr>
              <a:t> et al. 2016) into sentence pair classification by forming a pair between each question and each sentence in the corresponding context.</a:t>
            </a: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2. The task is to determine the acceptability (grammaticality) by their original authors. (0 (unacceptable) / 1(unacceptable))</a:t>
            </a:r>
            <a:endParaRPr lang="en-US" altLang="zh-CN" sz="1600" dirty="0">
              <a:latin typeface="Times New Roman" panose="02020603050405020304" pitchFamily="18" charset="0"/>
              <a:cs typeface="Times New Roman" panose="02020603050405020304" pitchFamily="18" charset="0"/>
            </a:endParaRP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3. Task formation</a:t>
            </a:r>
          </a:p>
          <a:p>
            <a:pPr algn="just"/>
            <a:r>
              <a:rPr lang="en-US" altLang="zh-CN" sz="1400" i="1" dirty="0">
                <a:latin typeface="Times New Roman" panose="02020603050405020304" pitchFamily="18" charset="0"/>
                <a:cs typeface="Times New Roman" panose="02020603050405020304" pitchFamily="18" charset="0"/>
              </a:rPr>
              <a:t>Column 1: the code representing the source of the sentence.</a:t>
            </a:r>
          </a:p>
          <a:p>
            <a:pPr algn="just"/>
            <a:r>
              <a:rPr lang="en-US" altLang="zh-CN" sz="1400" i="1" dirty="0">
                <a:latin typeface="Times New Roman" panose="02020603050405020304" pitchFamily="18" charset="0"/>
                <a:cs typeface="Times New Roman" panose="02020603050405020304" pitchFamily="18" charset="0"/>
              </a:rPr>
              <a:t>Column 2: the acceptability judgment label (0=unacceptable, 1=acceptable).</a:t>
            </a:r>
          </a:p>
          <a:p>
            <a:pPr algn="just"/>
            <a:r>
              <a:rPr lang="en-US" altLang="zh-CN" sz="1400" i="1" dirty="0">
                <a:latin typeface="Times New Roman" panose="02020603050405020304" pitchFamily="18" charset="0"/>
                <a:cs typeface="Times New Roman" panose="02020603050405020304" pitchFamily="18" charset="0"/>
              </a:rPr>
              <a:t>Column 3: the acceptability judgment as originally notated by the author.</a:t>
            </a:r>
          </a:p>
          <a:p>
            <a:pPr algn="just"/>
            <a:r>
              <a:rPr lang="en-US" altLang="zh-CN" sz="1400" i="1" dirty="0">
                <a:latin typeface="Times New Roman" panose="02020603050405020304" pitchFamily="18" charset="0"/>
                <a:cs typeface="Times New Roman" panose="02020603050405020304" pitchFamily="18" charset="0"/>
              </a:rPr>
              <a:t>Column 4: the sentence.</a:t>
            </a:r>
            <a:endParaRPr lang="en-US" altLang="zh-CN" dirty="0">
              <a:latin typeface="Times New Roman" panose="02020603050405020304" pitchFamily="18" charset="0"/>
              <a:cs typeface="Times New Roman" panose="02020603050405020304" pitchFamily="18" charset="0"/>
            </a:endParaRPr>
          </a:p>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Example:</a:t>
            </a:r>
          </a:p>
          <a:p>
            <a:pPr algn="just"/>
            <a:r>
              <a:rPr lang="en-US" altLang="zh-CN" sz="1400" dirty="0">
                <a:latin typeface="Times New Roman" panose="02020603050405020304" pitchFamily="18" charset="0"/>
                <a:cs typeface="Times New Roman" panose="02020603050405020304" pitchFamily="18" charset="0"/>
              </a:rPr>
              <a:t>Clc95   0 * 	In which way is Sandy very anxious to see if the students will be able to solve the homework problem?</a:t>
            </a:r>
          </a:p>
          <a:p>
            <a:pPr algn="just"/>
            <a:r>
              <a:rPr lang="en-US" altLang="zh-CN" sz="1400" dirty="0">
                <a:latin typeface="Times New Roman" panose="02020603050405020304" pitchFamily="18" charset="0"/>
                <a:cs typeface="Times New Roman" panose="02020603050405020304" pitchFamily="18" charset="0"/>
              </a:rPr>
              <a:t>c-05     1	The book was written by John.</a:t>
            </a:r>
          </a:p>
          <a:p>
            <a:pPr algn="just"/>
            <a:r>
              <a:rPr lang="en-US" altLang="zh-CN" sz="1400" dirty="0">
                <a:latin typeface="Times New Roman" panose="02020603050405020304" pitchFamily="18" charset="0"/>
                <a:cs typeface="Times New Roman" panose="02020603050405020304" pitchFamily="18" charset="0"/>
              </a:rPr>
              <a:t>c-05     0 *	Books were sent to each other by the students.</a:t>
            </a:r>
          </a:p>
          <a:p>
            <a:pPr algn="just"/>
            <a:r>
              <a:rPr lang="en-US" altLang="zh-CN" sz="1400" dirty="0">
                <a:latin typeface="Times New Roman" panose="02020603050405020304" pitchFamily="18" charset="0"/>
                <a:cs typeface="Times New Roman" panose="02020603050405020304" pitchFamily="18" charset="0"/>
              </a:rPr>
              <a:t>Swb04 1	She voted for herself.</a:t>
            </a:r>
          </a:p>
          <a:p>
            <a:pPr algn="just"/>
            <a:r>
              <a:rPr lang="en-US" altLang="zh-CN" sz="1400" dirty="0">
                <a:latin typeface="Times New Roman" panose="02020603050405020304" pitchFamily="18" charset="0"/>
                <a:cs typeface="Times New Roman" panose="02020603050405020304" pitchFamily="18" charset="0"/>
              </a:rPr>
              <a:t>Swb04 1	I saw that gas can explode.</a:t>
            </a:r>
          </a:p>
        </p:txBody>
      </p:sp>
    </p:spTree>
    <p:extLst>
      <p:ext uri="{BB962C8B-B14F-4D97-AF65-F5344CB8AC3E}">
        <p14:creationId xmlns:p14="http://schemas.microsoft.com/office/powerpoint/2010/main" val="361729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Data Statistics</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9CA2B6BB-4601-48C8-87A6-0BF089BD8401}"/>
              </a:ext>
            </a:extLst>
          </p:cNvPr>
          <p:cNvSpPr/>
          <p:nvPr/>
        </p:nvSpPr>
        <p:spPr>
          <a:xfrm>
            <a:off x="494024" y="1918196"/>
            <a:ext cx="5102679" cy="2031325"/>
          </a:xfrm>
          <a:prstGeom prst="rect">
            <a:avLst/>
          </a:prstGeom>
        </p:spPr>
        <p:txBody>
          <a:bodyPr wrap="none">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Download: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hlinkClick r:id="rId2">
                  <a:extLst>
                    <a:ext uri="{A12FA001-AC4F-418D-AE19-62706E023703}">
                      <ahyp:hlinkClr xmlns:ahyp="http://schemas.microsoft.com/office/drawing/2018/hyperlinkcolor" val="tx"/>
                    </a:ext>
                  </a:extLst>
                </a:hlinkClick>
              </a:rPr>
              <a:t>https://gluebenchmark.com/tasks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CoLA</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Train: </a:t>
            </a:r>
            <a:r>
              <a:rPr lang="en-US" altLang="zh-CN" dirty="0">
                <a:latin typeface="Times New Roman" panose="02020603050405020304" pitchFamily="18" charset="0"/>
                <a:cs typeface="Times New Roman" panose="02020603050405020304" pitchFamily="18" charset="0"/>
              </a:rPr>
              <a:t>85.5k</a:t>
            </a:r>
          </a:p>
          <a:p>
            <a:r>
              <a:rPr lang="en-US" altLang="zh-CN" dirty="0">
                <a:latin typeface="Times New Roman" panose="02020603050405020304" pitchFamily="18" charset="0"/>
                <a:cs typeface="Times New Roman" panose="02020603050405020304" pitchFamily="18" charset="0"/>
              </a:rPr>
              <a:t>Dev: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1.0k</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Test: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1.1k</a:t>
            </a: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Evaluation metric: Matthew's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Corr</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3465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Benchmark</a:t>
            </a:r>
            <a:endParaRPr lang="zh-CN" altLang="en-US"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7BCC3926-2054-4F40-B849-4E87264B458B}"/>
              </a:ext>
            </a:extLst>
          </p:cNvPr>
          <p:cNvSpPr/>
          <p:nvPr/>
        </p:nvSpPr>
        <p:spPr>
          <a:xfrm>
            <a:off x="494024" y="1804775"/>
            <a:ext cx="514756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Leaderboard:</a:t>
            </a:r>
            <a:r>
              <a:rPr lang="zh-CN" altLang="en-US" dirty="0">
                <a:latin typeface="Times New Roman" panose="02020603050405020304" pitchFamily="18" charset="0"/>
                <a:cs typeface="Times New Roman" panose="02020603050405020304" pitchFamily="18" charset="0"/>
              </a:rPr>
              <a:t> </a:t>
            </a:r>
            <a:r>
              <a:rPr lang="zh-CN" altLang="en-US" u="sng" dirty="0">
                <a:latin typeface="Times New Roman" panose="02020603050405020304" pitchFamily="18" charset="0"/>
                <a:cs typeface="Times New Roman" panose="02020603050405020304" pitchFamily="18" charset="0"/>
              </a:rPr>
              <a:t>https://gluebenchmark.com/leaderboard</a:t>
            </a:r>
          </a:p>
        </p:txBody>
      </p:sp>
      <p:pic>
        <p:nvPicPr>
          <p:cNvPr id="9" name="图片 8">
            <a:extLst>
              <a:ext uri="{FF2B5EF4-FFF2-40B4-BE49-F238E27FC236}">
                <a16:creationId xmlns:a16="http://schemas.microsoft.com/office/drawing/2014/main" id="{14830191-67C5-4C55-B941-56979BA4B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14" y="2346658"/>
            <a:ext cx="7449967" cy="3913114"/>
          </a:xfrm>
          <a:prstGeom prst="rect">
            <a:avLst/>
          </a:prstGeom>
        </p:spPr>
      </p:pic>
    </p:spTree>
    <p:extLst>
      <p:ext uri="{BB962C8B-B14F-4D97-AF65-F5344CB8AC3E}">
        <p14:creationId xmlns:p14="http://schemas.microsoft.com/office/powerpoint/2010/main" val="58753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242818-B968-4032-B2C6-E114F54F34EE}"/>
              </a:ext>
            </a:extLst>
          </p:cNvPr>
          <p:cNvSpPr>
            <a:spLocks noGrp="1"/>
          </p:cNvSpPr>
          <p:nvPr>
            <p:ph sz="quarter" idx="10"/>
          </p:nvPr>
        </p:nvSpPr>
        <p:spPr>
          <a:xfrm>
            <a:off x="434155" y="1685678"/>
            <a:ext cx="8600988" cy="4921498"/>
          </a:xfrm>
        </p:spPr>
        <p:txBody>
          <a:bodyPr>
            <a:normAutofit fontScale="92500" lnSpcReduction="20000"/>
          </a:bodyPr>
          <a:lstStyle/>
          <a:p>
            <a:pPr>
              <a:lnSpc>
                <a:spcPct val="100000"/>
              </a:lnSpc>
            </a:pPr>
            <a:r>
              <a:rPr lang="en-US" altLang="zh-CN" sz="1600" dirty="0">
                <a:latin typeface="Times New Roman" panose="02020603050405020304" pitchFamily="18" charset="0"/>
                <a:cs typeface="Times New Roman" panose="02020603050405020304" pitchFamily="18" charset="0"/>
              </a:rPr>
              <a:t>Get data for all tasks (with the exception of MRPC, see below) from the 'Tasks' section. </a:t>
            </a:r>
          </a:p>
          <a:p>
            <a:pPr>
              <a:lnSpc>
                <a:spcPct val="100000"/>
              </a:lnSpc>
            </a:pPr>
            <a:r>
              <a:rPr lang="en-US" altLang="zh-CN" sz="1600" dirty="0">
                <a:latin typeface="Times New Roman" panose="02020603050405020304" pitchFamily="18" charset="0"/>
                <a:cs typeface="Times New Roman" panose="02020603050405020304" pitchFamily="18" charset="0"/>
              </a:rPr>
              <a:t>Use the IDs and labels present in the unlabeled test TSVs to generate one TSV of predictions for each of the eleven TSVs (separate test split for MNLI matched and mismatched), where each TSV has a header and each line follows the format 'id [TAB] label'.</a:t>
            </a:r>
          </a:p>
          <a:p>
            <a:pPr>
              <a:lnSpc>
                <a:spcPct val="100000"/>
              </a:lnSpc>
            </a:pPr>
            <a:r>
              <a:rPr lang="en-US" altLang="zh-CN" sz="1600" dirty="0">
                <a:latin typeface="Times New Roman" panose="02020603050405020304" pitchFamily="18" charset="0"/>
                <a:cs typeface="Times New Roman" panose="02020603050405020304" pitchFamily="18" charset="0"/>
              </a:rPr>
              <a:t>Make sure that each prediction TSV is named according to the following (the sample submission can be accessed here </a:t>
            </a:r>
            <a:r>
              <a:rPr lang="en-US" altLang="zh-CN" sz="1600" b="1" i="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https://goo.gl/aYbxjR</a:t>
            </a:r>
            <a:r>
              <a:rPr lang="en-US" altLang="zh-CN" sz="1600" dirty="0">
                <a:latin typeface="Times New Roman" panose="02020603050405020304" pitchFamily="18" charset="0"/>
                <a:cs typeface="Times New Roman" panose="02020603050405020304" pitchFamily="18" charset="0"/>
              </a:rPr>
              <a:t>   You can simply </a:t>
            </a:r>
            <a:r>
              <a:rPr lang="en-US" altLang="zh-CN" sz="1600" b="1" dirty="0">
                <a:solidFill>
                  <a:srgbClr val="C00000"/>
                </a:solidFill>
                <a:latin typeface="Times New Roman" panose="02020603050405020304" pitchFamily="18" charset="0"/>
                <a:cs typeface="Times New Roman" panose="02020603050405020304" pitchFamily="18" charset="0"/>
              </a:rPr>
              <a:t>replace</a:t>
            </a:r>
            <a:r>
              <a:rPr lang="en-US" altLang="zh-CN" sz="1600" dirty="0">
                <a:latin typeface="Times New Roman" panose="02020603050405020304" pitchFamily="18" charset="0"/>
                <a:cs typeface="Times New Roman" panose="02020603050405020304" pitchFamily="18" charset="0"/>
              </a:rPr>
              <a:t> </a:t>
            </a:r>
            <a:r>
              <a:rPr lang="en-US" altLang="zh-CN" sz="1600" b="1" dirty="0">
                <a:solidFill>
                  <a:srgbClr val="C00000"/>
                </a:solidFill>
                <a:latin typeface="Times New Roman" panose="02020603050405020304" pitchFamily="18" charset="0"/>
                <a:cs typeface="Times New Roman" panose="02020603050405020304" pitchFamily="18" charset="0"/>
              </a:rPr>
              <a:t>the </a:t>
            </a:r>
            <a:r>
              <a:rPr lang="en-US" altLang="zh-CN" sz="1600" b="1" dirty="0" err="1">
                <a:solidFill>
                  <a:srgbClr val="C00000"/>
                </a:solidFill>
                <a:latin typeface="Times New Roman" panose="02020603050405020304" pitchFamily="18" charset="0"/>
                <a:cs typeface="Times New Roman" panose="02020603050405020304" pitchFamily="18" charset="0"/>
              </a:rPr>
              <a:t>CoLA.tsv</a:t>
            </a:r>
            <a:r>
              <a:rPr lang="en-US" altLang="zh-CN" sz="1600" b="1" dirty="0">
                <a:solidFill>
                  <a:srgbClr val="C0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to evaluate the </a:t>
            </a:r>
            <a:r>
              <a:rPr lang="en-US" altLang="zh-CN" sz="1600" dirty="0" err="1">
                <a:latin typeface="Times New Roman" panose="02020603050405020304" pitchFamily="18" charset="0"/>
                <a:cs typeface="Times New Roman" panose="02020603050405020304" pitchFamily="18" charset="0"/>
              </a:rPr>
              <a:t>CoLA</a:t>
            </a:r>
            <a:r>
              <a:rPr lang="en-US" altLang="zh-CN" sz="1600" dirty="0">
                <a:latin typeface="Times New Roman" panose="02020603050405020304" pitchFamily="18" charset="0"/>
                <a:cs typeface="Times New Roman" panose="02020603050405020304" pitchFamily="18" charset="0"/>
              </a:rPr>
              <a:t> task (You are required to submit all the eleven files).</a:t>
            </a:r>
          </a:p>
          <a:p>
            <a:pPr lvl="1">
              <a:lnSpc>
                <a:spcPct val="100000"/>
              </a:lnSpc>
            </a:pPr>
            <a:r>
              <a:rPr lang="en-US" altLang="zh-CN" sz="1200" dirty="0">
                <a:latin typeface="Times New Roman" panose="02020603050405020304" pitchFamily="18" charset="0"/>
                <a:cs typeface="Times New Roman" panose="02020603050405020304" pitchFamily="18" charset="0"/>
              </a:rPr>
              <a:t>Corpus of Linguistic Acceptability: </a:t>
            </a:r>
            <a:r>
              <a:rPr lang="en-US" altLang="zh-CN" sz="1200" dirty="0" err="1">
                <a:latin typeface="Times New Roman" panose="02020603050405020304" pitchFamily="18" charset="0"/>
                <a:cs typeface="Times New Roman" panose="02020603050405020304" pitchFamily="18" charset="0"/>
              </a:rPr>
              <a:t>CoLA.tsv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Stanford Sentiment Treebank: SST-2.tsv</a:t>
            </a:r>
          </a:p>
          <a:p>
            <a:pPr lvl="1">
              <a:lnSpc>
                <a:spcPct val="100000"/>
              </a:lnSpc>
            </a:pPr>
            <a:r>
              <a:rPr lang="en-US" altLang="zh-CN" sz="1200" dirty="0">
                <a:latin typeface="Times New Roman" panose="02020603050405020304" pitchFamily="18" charset="0"/>
                <a:cs typeface="Times New Roman" panose="02020603050405020304" pitchFamily="18" charset="0"/>
              </a:rPr>
              <a:t>Microsoft Research Paraphrase Corpus: </a:t>
            </a:r>
            <a:r>
              <a:rPr lang="en-US" altLang="zh-CN" sz="1200" dirty="0" err="1">
                <a:latin typeface="Times New Roman" panose="02020603050405020304" pitchFamily="18" charset="0"/>
                <a:cs typeface="Times New Roman" panose="02020603050405020304" pitchFamily="18" charset="0"/>
              </a:rPr>
              <a:t>MRPC.tsv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Semantic Textual Similarity Benchmark: STS-</a:t>
            </a:r>
            <a:r>
              <a:rPr lang="en-US" altLang="zh-CN" sz="1200" dirty="0" err="1">
                <a:latin typeface="Times New Roman" panose="02020603050405020304" pitchFamily="18" charset="0"/>
                <a:cs typeface="Times New Roman" panose="02020603050405020304" pitchFamily="18" charset="0"/>
              </a:rPr>
              <a:t>B.tsv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Quora Question Pairs: </a:t>
            </a:r>
            <a:r>
              <a:rPr lang="en-US" altLang="zh-CN" sz="1200" dirty="0" err="1">
                <a:latin typeface="Times New Roman" panose="02020603050405020304" pitchFamily="18" charset="0"/>
                <a:cs typeface="Times New Roman" panose="02020603050405020304" pitchFamily="18" charset="0"/>
              </a:rPr>
              <a:t>QQP.tsv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err="1">
                <a:latin typeface="Times New Roman" panose="02020603050405020304" pitchFamily="18" charset="0"/>
                <a:cs typeface="Times New Roman" panose="02020603050405020304" pitchFamily="18" charset="0"/>
              </a:rPr>
              <a:t>MultiNLI</a:t>
            </a:r>
            <a:r>
              <a:rPr lang="en-US" altLang="zh-CN" sz="1200" dirty="0">
                <a:latin typeface="Times New Roman" panose="02020603050405020304" pitchFamily="18" charset="0"/>
                <a:cs typeface="Times New Roman" panose="02020603050405020304" pitchFamily="18" charset="0"/>
              </a:rPr>
              <a:t> Matched: MNLI-</a:t>
            </a:r>
            <a:r>
              <a:rPr lang="en-US" altLang="zh-CN" sz="1200" dirty="0" err="1">
                <a:latin typeface="Times New Roman" panose="02020603050405020304" pitchFamily="18" charset="0"/>
                <a:cs typeface="Times New Roman" panose="02020603050405020304" pitchFamily="18" charset="0"/>
              </a:rPr>
              <a:t>m.tsv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err="1">
                <a:latin typeface="Times New Roman" panose="02020603050405020304" pitchFamily="18" charset="0"/>
                <a:cs typeface="Times New Roman" panose="02020603050405020304" pitchFamily="18" charset="0"/>
              </a:rPr>
              <a:t>MultiNLI</a:t>
            </a:r>
            <a:r>
              <a:rPr lang="en-US" altLang="zh-CN" sz="1200" dirty="0">
                <a:latin typeface="Times New Roman" panose="02020603050405020304" pitchFamily="18" charset="0"/>
                <a:cs typeface="Times New Roman" panose="02020603050405020304" pitchFamily="18" charset="0"/>
              </a:rPr>
              <a:t> Mismatched: MNLI-</a:t>
            </a:r>
            <a:r>
              <a:rPr lang="en-US" altLang="zh-CN" sz="1200" dirty="0" err="1">
                <a:latin typeface="Times New Roman" panose="02020603050405020304" pitchFamily="18" charset="0"/>
                <a:cs typeface="Times New Roman" panose="02020603050405020304" pitchFamily="18" charset="0"/>
              </a:rPr>
              <a:t>mm.tsv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Question NLI: </a:t>
            </a:r>
            <a:r>
              <a:rPr lang="en-US" altLang="zh-CN" sz="1200" dirty="0" err="1">
                <a:latin typeface="Times New Roman" panose="02020603050405020304" pitchFamily="18" charset="0"/>
                <a:cs typeface="Times New Roman" panose="02020603050405020304" pitchFamily="18" charset="0"/>
              </a:rPr>
              <a:t>QNLI.tsv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Recognizing Textual Entailment: </a:t>
            </a:r>
            <a:r>
              <a:rPr lang="en-US" altLang="zh-CN" sz="1200" dirty="0" err="1">
                <a:latin typeface="Times New Roman" panose="02020603050405020304" pitchFamily="18" charset="0"/>
                <a:cs typeface="Times New Roman" panose="02020603050405020304" pitchFamily="18" charset="0"/>
              </a:rPr>
              <a:t>RTE.tsv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Winograd NLI: </a:t>
            </a:r>
            <a:r>
              <a:rPr lang="en-US" altLang="zh-CN" sz="1200" dirty="0" err="1">
                <a:latin typeface="Times New Roman" panose="02020603050405020304" pitchFamily="18" charset="0"/>
                <a:cs typeface="Times New Roman" panose="02020603050405020304" pitchFamily="18" charset="0"/>
              </a:rPr>
              <a:t>WNLI.tsv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Diagnostic: </a:t>
            </a:r>
            <a:r>
              <a:rPr lang="en-US" altLang="zh-CN" sz="1200" dirty="0" err="1">
                <a:latin typeface="Times New Roman" panose="02020603050405020304" pitchFamily="18" charset="0"/>
                <a:cs typeface="Times New Roman" panose="02020603050405020304" pitchFamily="18" charset="0"/>
              </a:rPr>
              <a:t>AX.tsv</a:t>
            </a:r>
            <a:endParaRPr lang="en-US" altLang="zh-CN" sz="1200" dirty="0">
              <a:latin typeface="Times New Roman" panose="02020603050405020304" pitchFamily="18" charset="0"/>
              <a:cs typeface="Times New Roman" panose="02020603050405020304" pitchFamily="18" charset="0"/>
            </a:endParaRPr>
          </a:p>
          <a:p>
            <a:pPr>
              <a:lnSpc>
                <a:spcPct val="100000"/>
              </a:lnSpc>
            </a:pPr>
            <a:r>
              <a:rPr lang="en-US" altLang="zh-CN" sz="1600" dirty="0">
                <a:latin typeface="Times New Roman" panose="02020603050405020304" pitchFamily="18" charset="0"/>
                <a:cs typeface="Times New Roman" panose="02020603050405020304" pitchFamily="18" charset="0"/>
              </a:rPr>
              <a:t>Create a zip of the prediction TSVs, without any subfolders, e.g. using 'zip -r submission.zip *.</a:t>
            </a:r>
            <a:r>
              <a:rPr lang="en-US" altLang="zh-CN" sz="1600" dirty="0" err="1">
                <a:latin typeface="Times New Roman" panose="02020603050405020304" pitchFamily="18" charset="0"/>
                <a:cs typeface="Times New Roman" panose="02020603050405020304" pitchFamily="18" charset="0"/>
              </a:rPr>
              <a:t>tsv</a:t>
            </a:r>
            <a:r>
              <a:rPr lang="en-US" altLang="zh-CN" sz="1600" dirty="0">
                <a:latin typeface="Times New Roman" panose="02020603050405020304" pitchFamily="18" charset="0"/>
                <a:cs typeface="Times New Roman" panose="02020603050405020304" pitchFamily="18" charset="0"/>
              </a:rPr>
              <a:t>'.</a:t>
            </a:r>
          </a:p>
          <a:p>
            <a:pPr>
              <a:lnSpc>
                <a:spcPct val="100000"/>
              </a:lnSpc>
            </a:pPr>
            <a:r>
              <a:rPr lang="en-US" altLang="zh-CN" sz="1600" dirty="0">
                <a:latin typeface="Times New Roman" panose="02020603050405020304" pitchFamily="18" charset="0"/>
                <a:cs typeface="Times New Roman" panose="02020603050405020304" pitchFamily="18" charset="0"/>
              </a:rPr>
              <a:t>Upload this zip using the 'Submit' section, filling in details of the method used to generate the predictions. </a:t>
            </a:r>
          </a:p>
          <a:p>
            <a:pPr>
              <a:lnSpc>
                <a:spcPct val="100000"/>
              </a:lnSpc>
            </a:pPr>
            <a:r>
              <a:rPr lang="en-US" altLang="zh-CN" sz="1600" b="1" dirty="0">
                <a:solidFill>
                  <a:srgbClr val="C00000"/>
                </a:solidFill>
                <a:latin typeface="Times New Roman" panose="02020603050405020304" pitchFamily="18" charset="0"/>
                <a:cs typeface="Times New Roman" panose="02020603050405020304" pitchFamily="18" charset="0"/>
              </a:rPr>
              <a:t>Do not </a:t>
            </a:r>
            <a:r>
              <a:rPr lang="en-US" altLang="zh-CN" sz="1600" dirty="0">
                <a:latin typeface="Times New Roman" panose="02020603050405020304" pitchFamily="18" charset="0"/>
                <a:cs typeface="Times New Roman" panose="02020603050405020304" pitchFamily="18" charset="0"/>
              </a:rPr>
              <a:t>select “</a:t>
            </a:r>
            <a:r>
              <a:rPr lang="en-US" altLang="zh-CN" sz="1600" i="1" dirty="0">
                <a:latin typeface="Times New Roman" panose="02020603050405020304" pitchFamily="18" charset="0"/>
                <a:cs typeface="Times New Roman" panose="02020603050405020304" pitchFamily="18" charset="0"/>
              </a:rPr>
              <a:t>public</a:t>
            </a:r>
            <a:r>
              <a:rPr lang="en-US" altLang="zh-CN" sz="1600" dirty="0">
                <a:latin typeface="Times New Roman" panose="02020603050405020304" pitchFamily="18" charset="0"/>
                <a:cs typeface="Times New Roman" panose="02020603050405020304" pitchFamily="18" charset="0"/>
              </a:rPr>
              <a:t>” so as not to show your results on the leaderboard. </a:t>
            </a:r>
            <a:endParaRPr lang="en-US" altLang="zh-CN" sz="1600" dirty="0">
              <a:latin typeface="Times New Roman" panose="02020603050405020304" pitchFamily="18" charset="0"/>
              <a:cs typeface="Times New Roman" panose="02020603050405020304" pitchFamily="18" charset="0"/>
              <a:sym typeface="+mn-ea"/>
            </a:endParaRPr>
          </a:p>
        </p:txBody>
      </p:sp>
      <p:sp>
        <p:nvSpPr>
          <p:cNvPr id="3" name="标题 2">
            <a:extLst>
              <a:ext uri="{FF2B5EF4-FFF2-40B4-BE49-F238E27FC236}">
                <a16:creationId xmlns:a16="http://schemas.microsoft.com/office/drawing/2014/main" id="{826FB0DB-1371-4F92-9793-5A418D33DF0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Instructions</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AD376BC-08F2-4F6C-8B0D-E9E3A5563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905" y="3178628"/>
            <a:ext cx="974002" cy="2182618"/>
          </a:xfrm>
          <a:prstGeom prst="rect">
            <a:avLst/>
          </a:prstGeom>
        </p:spPr>
      </p:pic>
    </p:spTree>
    <p:extLst>
      <p:ext uri="{BB962C8B-B14F-4D97-AF65-F5344CB8AC3E}">
        <p14:creationId xmlns:p14="http://schemas.microsoft.com/office/powerpoint/2010/main" val="398269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40689" y="1685925"/>
            <a:ext cx="8425497" cy="4300855"/>
          </a:xfrm>
        </p:spPr>
        <p:txBody>
          <a:bodyPr>
            <a:noAutofit/>
          </a:bodyPr>
          <a:lstStyle/>
          <a:p>
            <a:pPr algn="just" fontAlgn="auto">
              <a:lnSpc>
                <a:spcPct val="150000"/>
              </a:lnSpc>
            </a:pPr>
            <a:r>
              <a:rPr lang="en-US" altLang="zh-CN" dirty="0">
                <a:latin typeface="Times New Roman" panose="02020603050405020304" pitchFamily="18" charset="0"/>
                <a:cs typeface="Times New Roman" panose="02020603050405020304" pitchFamily="18" charset="0"/>
              </a:rPr>
              <a:t>Each group consists of up to </a:t>
            </a:r>
            <a:r>
              <a:rPr lang="en-US" altLang="zh-CN" b="1" dirty="0">
                <a:solidFill>
                  <a:schemeClr val="accent1"/>
                </a:solidFill>
                <a:latin typeface="Times New Roman" panose="02020603050405020304" pitchFamily="18" charset="0"/>
                <a:cs typeface="Times New Roman" panose="02020603050405020304" pitchFamily="18" charset="0"/>
              </a:rPr>
              <a:t>1 students</a:t>
            </a:r>
            <a:r>
              <a:rPr lang="en-US" altLang="zh-CN" dirty="0">
                <a:latin typeface="Times New Roman" panose="02020603050405020304" pitchFamily="18" charset="0"/>
                <a:cs typeface="Times New Roman" panose="02020603050405020304" pitchFamily="18" charset="0"/>
              </a:rPr>
              <a:t>.</a:t>
            </a:r>
          </a:p>
          <a:p>
            <a:pPr algn="just" fontAlgn="auto">
              <a:lnSpc>
                <a:spcPct val="150000"/>
              </a:lnSpc>
            </a:pPr>
            <a:r>
              <a:rPr lang="en-US" altLang="zh-CN" dirty="0">
                <a:latin typeface="Times New Roman" panose="02020603050405020304" pitchFamily="18" charset="0"/>
                <a:cs typeface="Times New Roman" panose="02020603050405020304" pitchFamily="18" charset="0"/>
              </a:rPr>
              <a:t>Each group is allowed to upload the formatted predictions for the test set to the GLUE website (</a:t>
            </a:r>
            <a:r>
              <a:rPr lang="en-US" altLang="zh-C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https://gluebenchmark.com/submit</a:t>
            </a:r>
            <a:r>
              <a:rPr lang="en-US" altLang="zh-CN" dirty="0">
                <a:latin typeface="Times New Roman" panose="02020603050405020304" pitchFamily="18" charset="0"/>
                <a:cs typeface="Times New Roman" panose="02020603050405020304" pitchFamily="18" charset="0"/>
              </a:rPr>
              <a:t>) to obtain an evaluation score (</a:t>
            </a:r>
            <a:r>
              <a:rPr lang="en-US" altLang="zh-CN" b="1" dirty="0">
                <a:solidFill>
                  <a:schemeClr val="accent1"/>
                </a:solidFill>
                <a:latin typeface="Times New Roman" panose="02020603050405020304" pitchFamily="18" charset="0"/>
                <a:cs typeface="Times New Roman" panose="02020603050405020304" pitchFamily="18" charset="0"/>
              </a:rPr>
              <a:t>two times per day</a:t>
            </a:r>
            <a:r>
              <a:rPr lang="en-US" altLang="zh-CN" dirty="0">
                <a:latin typeface="Times New Roman" panose="02020603050405020304" pitchFamily="18" charset="0"/>
                <a:cs typeface="Times New Roman" panose="02020603050405020304" pitchFamily="18" charset="0"/>
              </a:rPr>
              <a:t>). </a:t>
            </a:r>
          </a:p>
          <a:p>
            <a:pPr algn="just">
              <a:lnSpc>
                <a:spcPct val="150000"/>
              </a:lnSpc>
            </a:pPr>
            <a:r>
              <a:rPr lang="en-US" altLang="zh-CN" dirty="0">
                <a:latin typeface="Times New Roman" panose="02020603050405020304" pitchFamily="18" charset="0"/>
                <a:cs typeface="Times New Roman" panose="02020603050405020304" pitchFamily="18" charset="0"/>
              </a:rPr>
              <a:t>Each group is asked to submit a short paper describing the system and analyzing the performance before </a:t>
            </a:r>
            <a:r>
              <a:rPr lang="en-US" altLang="zh-CN" b="1" dirty="0">
                <a:solidFill>
                  <a:schemeClr val="accent1"/>
                </a:solidFill>
                <a:latin typeface="Times New Roman" panose="02020603050405020304" pitchFamily="18" charset="0"/>
                <a:cs typeface="Times New Roman" panose="02020603050405020304" pitchFamily="18" charset="0"/>
              </a:rPr>
              <a:t>2020/06/24</a:t>
            </a:r>
            <a:r>
              <a:rPr lang="en-US" altLang="zh-CN" dirty="0">
                <a:latin typeface="Times New Roman" panose="02020603050405020304" pitchFamily="18" charset="0"/>
                <a:cs typeface="Times New Roman" panose="02020603050405020304" pitchFamily="18" charset="0"/>
              </a:rPr>
              <a:t>. </a:t>
            </a:r>
          </a:p>
          <a:p>
            <a:pPr algn="just" fontAlgn="auto"/>
            <a:r>
              <a:rPr lang="en-US" altLang="zh-CN" dirty="0">
                <a:latin typeface="Times New Roman" panose="02020603050405020304" pitchFamily="18" charset="0"/>
                <a:cs typeface="Times New Roman" panose="02020603050405020304" pitchFamily="18" charset="0"/>
              </a:rPr>
              <a:t>Baseline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60.5%</a:t>
            </a:r>
          </a:p>
          <a:p>
            <a:pPr algn="just" fontAlgn="auto"/>
            <a:r>
              <a:rPr lang="en-US" altLang="zh-CN" dirty="0">
                <a:latin typeface="Times New Roman" panose="02020603050405020304" pitchFamily="18" charset="0"/>
                <a:cs typeface="Times New Roman" panose="02020603050405020304" pitchFamily="18" charset="0"/>
              </a:rPr>
              <a:t>How to score: 60 + 40 * (yours – baseline) / (best – baseline)</a:t>
            </a:r>
          </a:p>
          <a:p>
            <a:pPr algn="just">
              <a:lnSpc>
                <a:spcPct val="150000"/>
              </a:lnSpc>
            </a:pPr>
            <a:endParaRPr lang="en-US" altLang="zh-CN" dirty="0">
              <a:latin typeface="Times New Roman" panose="02020603050405020304" pitchFamily="18" charset="0"/>
              <a:cs typeface="Times New Roman" panose="02020603050405020304" pitchFamily="18" charset="0"/>
              <a:sym typeface="+mn-ea"/>
            </a:endParaRPr>
          </a:p>
        </p:txBody>
      </p:sp>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Submission</a:t>
            </a:r>
          </a:p>
        </p:txBody>
      </p:sp>
    </p:spTree>
    <p:extLst>
      <p:ext uri="{BB962C8B-B14F-4D97-AF65-F5344CB8AC3E}">
        <p14:creationId xmlns:p14="http://schemas.microsoft.com/office/powerpoint/2010/main" val="368477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40689" y="1685925"/>
            <a:ext cx="8425497" cy="4300855"/>
          </a:xfrm>
        </p:spPr>
        <p:txBody>
          <a:bodyPr>
            <a:noAutofit/>
          </a:bodyPr>
          <a:lstStyle/>
          <a:p>
            <a:pPr algn="just" fontAlgn="auto"/>
            <a:r>
              <a:rPr lang="en-US" altLang="zh-CN" dirty="0">
                <a:latin typeface="Times New Roman" panose="02020603050405020304" pitchFamily="18" charset="0"/>
                <a:cs typeface="Times New Roman" panose="02020603050405020304" pitchFamily="18" charset="0"/>
              </a:rPr>
              <a:t>Submission package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gn="just"/>
            <a:r>
              <a:rPr lang="en-US" altLang="zh-CN" dirty="0">
                <a:latin typeface="Times New Roman" panose="02020603050405020304" pitchFamily="18" charset="0"/>
                <a:cs typeface="Times New Roman" panose="02020603050405020304" pitchFamily="18" charset="0"/>
              </a:rPr>
              <a:t>A report describing the system and analyzing the performance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clearly show the </a:t>
            </a:r>
            <a:r>
              <a:rPr lang="en-US" altLang="zh-CN" b="1" dirty="0">
                <a:solidFill>
                  <a:schemeClr val="accent1"/>
                </a:solidFill>
                <a:latin typeface="Times New Roman" panose="02020603050405020304" pitchFamily="18" charset="0"/>
                <a:cs typeface="Times New Roman" panose="02020603050405020304" pitchFamily="18" charset="0"/>
              </a:rPr>
              <a:t>test results </a:t>
            </a:r>
            <a:r>
              <a:rPr lang="en-US" altLang="zh-CN" dirty="0">
                <a:latin typeface="Times New Roman" panose="02020603050405020304" pitchFamily="18" charset="0"/>
                <a:cs typeface="Times New Roman" panose="02020603050405020304" pitchFamily="18" charset="0"/>
              </a:rPr>
              <a:t>and</a:t>
            </a:r>
            <a:r>
              <a:rPr lang="en-US" altLang="zh-CN" b="1" dirty="0">
                <a:solidFill>
                  <a:schemeClr val="accent1"/>
                </a:solidFill>
                <a:latin typeface="Times New Roman" panose="02020603050405020304" pitchFamily="18" charset="0"/>
                <a:cs typeface="Times New Roman" panose="02020603050405020304" pitchFamily="18" charset="0"/>
              </a:rPr>
              <a:t> the screenshot </a:t>
            </a:r>
            <a:r>
              <a:rPr lang="en-US" altLang="zh-CN" dirty="0">
                <a:latin typeface="Times New Roman" panose="02020603050405020304" pitchFamily="18" charset="0"/>
                <a:cs typeface="Times New Roman" panose="02020603050405020304" pitchFamily="18" charset="0"/>
              </a:rPr>
              <a:t>in the first part.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gn="just"/>
            <a:r>
              <a:rPr lang="en-US" altLang="zh-CN" dirty="0">
                <a:latin typeface="Times New Roman" panose="02020603050405020304" pitchFamily="18" charset="0"/>
                <a:cs typeface="Times New Roman" panose="02020603050405020304" pitchFamily="18" charset="0"/>
              </a:rPr>
              <a:t>The </a:t>
            </a:r>
            <a:r>
              <a:rPr lang="en-US" altLang="zh-CN" b="1" dirty="0">
                <a:solidFill>
                  <a:schemeClr val="accent1"/>
                </a:solidFill>
                <a:latin typeface="Times New Roman" panose="02020603050405020304" pitchFamily="18" charset="0"/>
                <a:cs typeface="Times New Roman" panose="02020603050405020304" pitchFamily="18" charset="0"/>
              </a:rPr>
              <a:t>codes</a:t>
            </a:r>
            <a:r>
              <a:rPr lang="en-US" altLang="zh-CN" dirty="0">
                <a:latin typeface="Times New Roman" panose="02020603050405020304" pitchFamily="18" charset="0"/>
                <a:cs typeface="Times New Roman" panose="02020603050405020304" pitchFamily="18" charset="0"/>
              </a:rPr>
              <a:t> and </a:t>
            </a:r>
            <a:r>
              <a:rPr lang="en-US" altLang="zh-CN" b="1" dirty="0">
                <a:solidFill>
                  <a:schemeClr val="accent1"/>
                </a:solidFill>
                <a:latin typeface="Times New Roman" panose="02020603050405020304" pitchFamily="18" charset="0"/>
                <a:cs typeface="Times New Roman" panose="02020603050405020304" pitchFamily="18" charset="0"/>
              </a:rPr>
              <a:t>trained model</a:t>
            </a:r>
            <a:r>
              <a:rPr lang="en-US" altLang="zh-CN" dirty="0">
                <a:latin typeface="Times New Roman" panose="02020603050405020304" pitchFamily="18" charset="0"/>
                <a:cs typeface="Times New Roman" panose="02020603050405020304" pitchFamily="18" charset="0"/>
              </a:rPr>
              <a:t> to reproduce the result.</a:t>
            </a:r>
          </a:p>
          <a:p>
            <a:pPr lvl="1" algn="just"/>
            <a:r>
              <a:rPr lang="en-US" altLang="zh-CN" dirty="0">
                <a:latin typeface="Times New Roman" panose="02020603050405020304" pitchFamily="18" charset="0"/>
                <a:cs typeface="Times New Roman" panose="02020603050405020304" pitchFamily="18" charset="0"/>
              </a:rPr>
              <a:t>Randomly select </a:t>
            </a:r>
            <a:r>
              <a:rPr lang="en-US" altLang="zh-CN" b="1" dirty="0">
                <a:solidFill>
                  <a:srgbClr val="C00000"/>
                </a:solidFill>
                <a:latin typeface="Times New Roman" panose="02020603050405020304" pitchFamily="18" charset="0"/>
                <a:cs typeface="Times New Roman" panose="02020603050405020304" pitchFamily="18" charset="0"/>
              </a:rPr>
              <a:t>20</a:t>
            </a:r>
            <a:r>
              <a:rPr lang="en-US" altLang="zh-CN" dirty="0">
                <a:latin typeface="Times New Roman" panose="02020603050405020304" pitchFamily="18" charset="0"/>
                <a:cs typeface="Times New Roman" panose="02020603050405020304" pitchFamily="18" charset="0"/>
              </a:rPr>
              <a:t> students to show the leaderboard at</a:t>
            </a: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b="1" dirty="0">
                <a:solidFill>
                  <a:schemeClr val="accent1"/>
                </a:solidFill>
                <a:latin typeface="Times New Roman" panose="02020603050405020304" pitchFamily="18" charset="0"/>
                <a:cs typeface="Times New Roman" panose="02020603050405020304" pitchFamily="18" charset="0"/>
              </a:rPr>
              <a:t>2020/06/24</a:t>
            </a:r>
            <a:r>
              <a:rPr lang="en-US" altLang="zh-CN" b="1" dirty="0">
                <a:solidFill>
                  <a:srgbClr val="C00000"/>
                </a:solidFill>
                <a:latin typeface="Times New Roman" panose="02020603050405020304" pitchFamily="18" charset="0"/>
                <a:cs typeface="Times New Roman" panose="02020603050405020304" pitchFamily="18" charset="0"/>
              </a:rPr>
              <a:t> 20:00. </a:t>
            </a:r>
          </a:p>
          <a:p>
            <a:pPr marL="457200" lvl="1" indent="0" algn="just">
              <a:buNone/>
            </a:pP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cheated, you will get </a:t>
            </a:r>
            <a:r>
              <a:rPr lang="en-US" altLang="zh-CN" b="1" dirty="0">
                <a:solidFill>
                  <a:srgbClr val="C00000"/>
                </a:solidFill>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point.</a:t>
            </a:r>
          </a:p>
          <a:p>
            <a:pPr algn="just">
              <a:lnSpc>
                <a:spcPct val="150000"/>
              </a:lnSpc>
            </a:pPr>
            <a:endParaRPr lang="en-US" altLang="zh-CN" dirty="0">
              <a:latin typeface="Times New Roman" panose="02020603050405020304" pitchFamily="18" charset="0"/>
              <a:cs typeface="Times New Roman" panose="02020603050405020304" pitchFamily="18" charset="0"/>
              <a:sym typeface="+mn-ea"/>
            </a:endParaRPr>
          </a:p>
        </p:txBody>
      </p:sp>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Submission</a:t>
            </a:r>
          </a:p>
        </p:txBody>
      </p:sp>
    </p:spTree>
    <p:extLst>
      <p:ext uri="{BB962C8B-B14F-4D97-AF65-F5344CB8AC3E}">
        <p14:creationId xmlns:p14="http://schemas.microsoft.com/office/powerpoint/2010/main" val="48691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DFEF93-AA70-4699-979E-868809152071}"/>
              </a:ext>
            </a:extLst>
          </p:cNvPr>
          <p:cNvSpPr>
            <a:spLocks noGrp="1"/>
          </p:cNvSpPr>
          <p:nvPr>
            <p:ph sz="quarter" idx="10"/>
          </p:nvPr>
        </p:nvSpPr>
        <p:spPr/>
        <p:txBody>
          <a:bodyPr/>
          <a:lstStyle/>
          <a:p>
            <a:pPr algn="just" fontAlgn="auto">
              <a:lnSpc>
                <a:spcPct val="150000"/>
              </a:lnSpc>
            </a:pPr>
            <a:r>
              <a:rPr lang="en-US" altLang="zh-CN" dirty="0">
                <a:latin typeface="Times New Roman" panose="02020603050405020304" pitchFamily="18" charset="0"/>
                <a:cs typeface="Times New Roman" panose="02020603050405020304" pitchFamily="18" charset="0"/>
                <a:sym typeface="+mn-ea"/>
              </a:rPr>
              <a:t>FAQ: </a:t>
            </a:r>
            <a:r>
              <a:rPr lang="zh-CN" altLang="en-US"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hlinkClick r:id="rId2">
                  <a:extLst>
                    <a:ext uri="{A12FA001-AC4F-418D-AE19-62706E023703}">
                      <ahyp:hlinkClr xmlns:ahyp="http://schemas.microsoft.com/office/drawing/2018/hyperlinkcolor" val="tx"/>
                    </a:ext>
                  </a:extLst>
                </a:hlinkClick>
              </a:rPr>
              <a:t>https://gluebenchmark.com/faq</a:t>
            </a:r>
            <a:endParaRPr lang="en-US" altLang="zh-CN" dirty="0">
              <a:latin typeface="Times New Roman" panose="02020603050405020304" pitchFamily="18" charset="0"/>
              <a:cs typeface="Times New Roman" panose="02020603050405020304" pitchFamily="18" charset="0"/>
              <a:sym typeface="+mn-ea"/>
            </a:endParaRPr>
          </a:p>
          <a:p>
            <a:pPr algn="just" fontAlgn="auto">
              <a:lnSpc>
                <a:spcPct val="150000"/>
              </a:lnSpc>
            </a:pPr>
            <a:r>
              <a:rPr lang="en-US" altLang="zh-CN" dirty="0">
                <a:latin typeface="Times New Roman" panose="02020603050405020304" pitchFamily="18" charset="0"/>
                <a:cs typeface="Times New Roman" panose="02020603050405020304" pitchFamily="18" charset="0"/>
                <a:sym typeface="+mn-ea"/>
              </a:rPr>
              <a:t>If you can not open the Glue website, you might need to use VPN.</a:t>
            </a:r>
          </a:p>
          <a:p>
            <a:pPr marL="0" indent="0">
              <a:buNone/>
            </a:pPr>
            <a:endParaRPr lang="zh-CN" altLang="en-US" dirty="0"/>
          </a:p>
        </p:txBody>
      </p:sp>
      <p:sp>
        <p:nvSpPr>
          <p:cNvPr id="3" name="标题 2">
            <a:extLst>
              <a:ext uri="{FF2B5EF4-FFF2-40B4-BE49-F238E27FC236}">
                <a16:creationId xmlns:a16="http://schemas.microsoft.com/office/drawing/2014/main" id="{77E63D34-D1B5-48DE-9B83-5814CDA3D96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FAQ</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27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1944</TotalTime>
  <Words>671</Words>
  <Application>Microsoft Macintosh PowerPoint</Application>
  <PresentationFormat>全屏显示(4:3)</PresentationFormat>
  <Paragraphs>64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等线</vt:lpstr>
      <vt:lpstr>等线 Light</vt:lpstr>
      <vt:lpstr>华文新魏</vt:lpstr>
      <vt:lpstr>微软雅黑</vt:lpstr>
      <vt:lpstr>Arial</vt:lpstr>
      <vt:lpstr>Calibri</vt:lpstr>
      <vt:lpstr>Times New Roman</vt:lpstr>
      <vt:lpstr>2016-VI主题</vt:lpstr>
      <vt:lpstr>Project：CoLA</vt:lpstr>
      <vt:lpstr>Task Setup</vt:lpstr>
      <vt:lpstr>Data Statistics</vt:lpstr>
      <vt:lpstr>Benchmark</vt:lpstr>
      <vt:lpstr>Instructions</vt:lpstr>
      <vt:lpstr>Submission</vt:lpstr>
      <vt:lpstr>Submission</vt:lpstr>
      <vt:lpstr>FAQ</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Microsoft Office User</cp:lastModifiedBy>
  <cp:revision>174</cp:revision>
  <dcterms:created xsi:type="dcterms:W3CDTF">2016-01-21T16:32:00Z</dcterms:created>
  <dcterms:modified xsi:type="dcterms:W3CDTF">2020-04-20T06:59:12Z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