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Lato"/>
      <p:regular r:id="rId13"/>
      <p:bold r:id="rId14"/>
      <p:italic r:id="rId15"/>
      <p:boldItalic r:id="rId16"/>
    </p:embeddedFont>
    <p:embeddedFont>
      <p:font typeface="Source Code Pro"/>
      <p:regular r:id="rId17"/>
      <p:bold r:id="rId18"/>
      <p:italic r:id="rId19"/>
      <p:boldItalic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Italic.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font" Target="fonts/La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italic.fntdata"/><Relationship Id="rId14" Type="http://schemas.openxmlformats.org/officeDocument/2006/relationships/font" Target="fonts/Lato-bold.fntdata"/><Relationship Id="rId17" Type="http://schemas.openxmlformats.org/officeDocument/2006/relationships/font" Target="fonts/SourceCodePro-regular.fntdata"/><Relationship Id="rId16" Type="http://schemas.openxmlformats.org/officeDocument/2006/relationships/font" Target="fonts/Lato-boldItalic.fntdata"/><Relationship Id="rId5" Type="http://schemas.openxmlformats.org/officeDocument/2006/relationships/notesMaster" Target="notesMasters/notesMaster1.xml"/><Relationship Id="rId19" Type="http://schemas.openxmlformats.org/officeDocument/2006/relationships/font" Target="fonts/SourceCodePro-italic.fntdata"/><Relationship Id="rId6" Type="http://schemas.openxmlformats.org/officeDocument/2006/relationships/slide" Target="slides/slide1.xml"/><Relationship Id="rId18" Type="http://schemas.openxmlformats.org/officeDocument/2006/relationships/font" Target="fonts/SourceCode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1fd63b9c35_3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1fd63b9c35_3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1fd63b9c35_3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1fd63b9c35_3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1fd63b9c35_3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1fd63b9c35_3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fd63b9c35_3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fd63b9c35_3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fd63b9c35_3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1fd63b9c35_3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1fd63b9c35_3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1fd63b9c35_3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22475" y="1549550"/>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56300"/>
            <a:ext cx="5617800" cy="12771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www.movavi.com/learning-portal/clipping-software.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537150" y="1578400"/>
            <a:ext cx="2481900" cy="881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ClipPro+</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By Gary Reisinger</a:t>
            </a:r>
            <a:endParaRPr/>
          </a:p>
        </p:txBody>
      </p:sp>
      <p:sp>
        <p:nvSpPr>
          <p:cNvPr id="64" name="Google Shape;64;p13"/>
          <p:cNvSpPr txBox="1"/>
          <p:nvPr/>
        </p:nvSpPr>
        <p:spPr>
          <a:xfrm>
            <a:off x="3560950" y="2290950"/>
            <a:ext cx="2160300" cy="5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Your Modern-day Video Clipping Solution</a:t>
            </a:r>
            <a:endParaRPr sz="13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ClipPro+ : What Started it All</a:t>
            </a:r>
            <a:endParaRPr/>
          </a:p>
        </p:txBody>
      </p:sp>
      <p:sp>
        <p:nvSpPr>
          <p:cNvPr id="70" name="Google Shape;70;p1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Everyday I’d find myself swept up in the moment of something funny and find myself wishing that I could’ve recorded the moment after the fact. As someone who plays </a:t>
            </a:r>
            <a:r>
              <a:rPr lang="en"/>
              <a:t>a lot</a:t>
            </a:r>
            <a:r>
              <a:rPr lang="en"/>
              <a:t> of </a:t>
            </a:r>
            <a:r>
              <a:rPr lang="en"/>
              <a:t>video games</a:t>
            </a:r>
            <a:r>
              <a:rPr lang="en"/>
              <a:t>, mainly with friends, I have countless moments that are significant enough in some way to </a:t>
            </a:r>
            <a:r>
              <a:rPr lang="en"/>
              <a:t>warrant</a:t>
            </a:r>
            <a:r>
              <a:rPr lang="en"/>
              <a:t> </a:t>
            </a:r>
            <a:r>
              <a:rPr lang="en"/>
              <a:t>saving and revisiting, and this hypothetical software aims to accomplish that.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 Us?</a:t>
            </a:r>
            <a:endParaRPr/>
          </a:p>
        </p:txBody>
      </p:sp>
      <p:sp>
        <p:nvSpPr>
          <p:cNvPr id="76" name="Google Shape;76;p1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Leading Software</a:t>
            </a:r>
            <a:endParaRPr sz="1700"/>
          </a:p>
          <a:p>
            <a:pPr indent="-336550" lvl="0" marL="457200" rtl="0" algn="l">
              <a:spcBef>
                <a:spcPts val="1200"/>
              </a:spcBef>
              <a:spcAft>
                <a:spcPts val="0"/>
              </a:spcAft>
              <a:buSzPts val="1700"/>
              <a:buChar char="●"/>
            </a:pPr>
            <a:r>
              <a:rPr lang="en" sz="1700"/>
              <a:t>Premium subscription required</a:t>
            </a:r>
            <a:endParaRPr sz="1700"/>
          </a:p>
          <a:p>
            <a:pPr indent="-336550" lvl="0" marL="457200" rtl="0" algn="l">
              <a:spcBef>
                <a:spcPts val="0"/>
              </a:spcBef>
              <a:spcAft>
                <a:spcPts val="0"/>
              </a:spcAft>
              <a:buSzPts val="1700"/>
              <a:buChar char="●"/>
            </a:pPr>
            <a:r>
              <a:rPr lang="en" sz="1700"/>
              <a:t>Limited </a:t>
            </a:r>
            <a:r>
              <a:rPr lang="en" sz="1700"/>
              <a:t>compatibility</a:t>
            </a:r>
            <a:endParaRPr sz="1700"/>
          </a:p>
          <a:p>
            <a:pPr indent="-336550" lvl="0" marL="457200" rtl="0" algn="l">
              <a:spcBef>
                <a:spcPts val="0"/>
              </a:spcBef>
              <a:spcAft>
                <a:spcPts val="0"/>
              </a:spcAft>
              <a:buSzPts val="1700"/>
              <a:buChar char="●"/>
            </a:pPr>
            <a:r>
              <a:rPr lang="en" sz="1700"/>
              <a:t>Bloated UI / Feature </a:t>
            </a:r>
            <a:r>
              <a:rPr lang="en" sz="1700"/>
              <a:t>list</a:t>
            </a:r>
            <a:endParaRPr sz="1700"/>
          </a:p>
        </p:txBody>
      </p:sp>
      <p:sp>
        <p:nvSpPr>
          <p:cNvPr id="77" name="Google Shape;77;p1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OUR Software</a:t>
            </a:r>
            <a:endParaRPr sz="1700"/>
          </a:p>
          <a:p>
            <a:pPr indent="-336550" lvl="0" marL="457200" rtl="0" algn="l">
              <a:spcBef>
                <a:spcPts val="1200"/>
              </a:spcBef>
              <a:spcAft>
                <a:spcPts val="0"/>
              </a:spcAft>
              <a:buSzPts val="1700"/>
              <a:buChar char="●"/>
            </a:pPr>
            <a:r>
              <a:rPr lang="en" sz="1700"/>
              <a:t>Free and open </a:t>
            </a:r>
            <a:r>
              <a:rPr lang="en" sz="1700"/>
              <a:t>source</a:t>
            </a:r>
            <a:endParaRPr sz="1700"/>
          </a:p>
          <a:p>
            <a:pPr indent="-336550" lvl="0" marL="457200" rtl="0" algn="l">
              <a:spcBef>
                <a:spcPts val="0"/>
              </a:spcBef>
              <a:spcAft>
                <a:spcPts val="0"/>
              </a:spcAft>
              <a:buSzPts val="1700"/>
              <a:buChar char="●"/>
            </a:pPr>
            <a:r>
              <a:rPr lang="en" sz="1700"/>
              <a:t>Works with every operating system</a:t>
            </a:r>
            <a:endParaRPr sz="1700"/>
          </a:p>
          <a:p>
            <a:pPr indent="-336550" lvl="0" marL="457200" rtl="0" algn="l">
              <a:spcBef>
                <a:spcPts val="0"/>
              </a:spcBef>
              <a:spcAft>
                <a:spcPts val="0"/>
              </a:spcAft>
              <a:buSzPts val="1700"/>
              <a:buChar char="●"/>
            </a:pPr>
            <a:r>
              <a:rPr lang="en" sz="1700"/>
              <a:t>Streamlined for efficiency </a:t>
            </a:r>
            <a:endParaRPr sz="1700"/>
          </a:p>
        </p:txBody>
      </p:sp>
      <p:sp>
        <p:nvSpPr>
          <p:cNvPr id="78" name="Google Shape;78;p15"/>
          <p:cNvSpPr txBox="1"/>
          <p:nvPr/>
        </p:nvSpPr>
        <p:spPr>
          <a:xfrm>
            <a:off x="637575" y="3668500"/>
            <a:ext cx="8355300" cy="13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Source Code Pro"/>
                <a:ea typeface="Source Code Pro"/>
                <a:cs typeface="Source Code Pro"/>
                <a:sym typeface="Source Code Pro"/>
              </a:rPr>
              <a:t>You’ll never have to worry about screens freezing or footage corrupting again with our simple </a:t>
            </a:r>
            <a:r>
              <a:rPr lang="en" sz="1500">
                <a:solidFill>
                  <a:schemeClr val="dk2"/>
                </a:solidFill>
                <a:latin typeface="Source Code Pro"/>
                <a:ea typeface="Source Code Pro"/>
                <a:cs typeface="Source Code Pro"/>
                <a:sym typeface="Source Code Pro"/>
              </a:rPr>
              <a:t>software</a:t>
            </a:r>
            <a:r>
              <a:rPr lang="en" sz="1500">
                <a:solidFill>
                  <a:schemeClr val="dk2"/>
                </a:solidFill>
                <a:latin typeface="Source Code Pro"/>
                <a:ea typeface="Source Code Pro"/>
                <a:cs typeface="Source Code Pro"/>
                <a:sym typeface="Source Code Pro"/>
              </a:rPr>
              <a:t> solution! ClipPro+ has all the features you need and none that you didn’t want, </a:t>
            </a:r>
            <a:r>
              <a:rPr lang="en" sz="1500">
                <a:solidFill>
                  <a:schemeClr val="dk2"/>
                </a:solidFill>
                <a:latin typeface="Source Code Pro"/>
                <a:ea typeface="Source Code Pro"/>
                <a:cs typeface="Source Code Pro"/>
                <a:sym typeface="Source Code Pro"/>
              </a:rPr>
              <a:t>maintaining</a:t>
            </a:r>
            <a:r>
              <a:rPr lang="en" sz="1500">
                <a:solidFill>
                  <a:schemeClr val="dk2"/>
                </a:solidFill>
                <a:latin typeface="Source Code Pro"/>
                <a:ea typeface="Source Code Pro"/>
                <a:cs typeface="Source Code Pro"/>
                <a:sym typeface="Source Code Pro"/>
              </a:rPr>
              <a:t> a sleek and efficient work flow in a bright and friendly form factor. </a:t>
            </a:r>
            <a:endParaRPr sz="1500">
              <a:solidFill>
                <a:schemeClr val="dk2"/>
              </a:solidFill>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6318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How can this </a:t>
            </a:r>
            <a:r>
              <a:rPr lang="en"/>
              <a:t>benefit You?</a:t>
            </a:r>
            <a:endParaRPr/>
          </a:p>
        </p:txBody>
      </p:sp>
      <p:sp>
        <p:nvSpPr>
          <p:cNvPr id="84" name="Google Shape;84;p16"/>
          <p:cNvSpPr txBox="1"/>
          <p:nvPr>
            <p:ph idx="1" type="body"/>
          </p:nvPr>
        </p:nvSpPr>
        <p:spPr>
          <a:xfrm>
            <a:off x="311700" y="1618200"/>
            <a:ext cx="8535600" cy="295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Imagine you’re on a call with your best friends and one of you says something so outlandish that you can’t help but do a double take. You’d want to record it and have it on record to revisit and laugh at right? Or what if you’re playing a game and something exceptionally rare/cool happens, and you’d like to show it to your friends but they don’t believe you, wouldn’t having a clip of it make that process a breeze? Or what if you’re simply browsing through </a:t>
            </a:r>
            <a:r>
              <a:rPr lang="en"/>
              <a:t>your desktop and a CMD prompt opens quickly and then closes. Sure it MIGHT be harmless, but what if that was malicious software injecting itself into your computer before you had time to process that the window had even opened, you’d want to be able to go down and slow the video to double check right? All these things and more can be accomplished with ClipPro+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156300"/>
            <a:ext cx="5617800" cy="12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600"/>
              <a:t>Designer’s thoughts</a:t>
            </a:r>
            <a:endParaRPr sz="3600"/>
          </a:p>
        </p:txBody>
      </p:sp>
      <p:sp>
        <p:nvSpPr>
          <p:cNvPr id="90" name="Google Shape;90;p17"/>
          <p:cNvSpPr txBox="1"/>
          <p:nvPr>
            <p:ph idx="1" type="body"/>
          </p:nvPr>
        </p:nvSpPr>
        <p:spPr>
          <a:xfrm>
            <a:off x="311700" y="1755725"/>
            <a:ext cx="8520600" cy="269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a:t>I was originally under the impression that there was a fairly large amount of clipping software available to use for free, </a:t>
            </a:r>
            <a:r>
              <a:rPr lang="en" sz="1100"/>
              <a:t>since</a:t>
            </a:r>
            <a:r>
              <a:rPr lang="en" sz="1100"/>
              <a:t> it’s such a simple program conceptually, but that turned out to be the opposite. In my head, I wanted to make something that would address and overcome as many of </a:t>
            </a:r>
            <a:r>
              <a:rPr lang="en" sz="1100"/>
              <a:t>the</a:t>
            </a:r>
            <a:r>
              <a:rPr lang="en" sz="1100"/>
              <a:t> flaws that are available in mainstream software as possible. This is including, but not limited to, UI bloat, Efficiency drop off, harsh UI, premium features being locked behind a paywall, etc. I wanted to make a simple and effective design that would catch the eye but not be distracting. I also wanted to </a:t>
            </a:r>
            <a:r>
              <a:rPr lang="en" sz="1100"/>
              <a:t>choose</a:t>
            </a:r>
            <a:r>
              <a:rPr lang="en" sz="1100"/>
              <a:t> a software that I personally could advocate for and use frequently. I got lost in a rabbit hole about the intricacies of video recording software and how they function on a source code level, and it took me days before i even started the actual project after reading up so much about it. I’d wanted to handle error exceptions and resource allocation first in my </a:t>
            </a:r>
            <a:r>
              <a:rPr lang="en" sz="1100"/>
              <a:t>pseudocode</a:t>
            </a:r>
            <a:r>
              <a:rPr lang="en" sz="1100"/>
              <a:t>, and then work on to specifics like keybinds and if </a:t>
            </a:r>
            <a:r>
              <a:rPr lang="en" sz="1100"/>
              <a:t>clauses, and it certainly took me a lot of trial and error before I made something resembling accurate pseudocode, but i’m proud of the result. </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Questions</a:t>
            </a:r>
            <a:endParaRPr/>
          </a:p>
        </p:txBody>
      </p:sp>
      <p:sp>
        <p:nvSpPr>
          <p:cNvPr id="96" name="Google Shape;96;p18"/>
          <p:cNvSpPr txBox="1"/>
          <p:nvPr>
            <p:ph idx="1" type="body"/>
          </p:nvPr>
        </p:nvSpPr>
        <p:spPr>
          <a:xfrm>
            <a:off x="311700" y="1468825"/>
            <a:ext cx="3999900" cy="3099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Question: There is still </a:t>
            </a:r>
            <a:r>
              <a:rPr lang="en"/>
              <a:t>A LOT</a:t>
            </a:r>
            <a:r>
              <a:rPr lang="en"/>
              <a:t> I don’t know about APIs and API keys and what their usage cases are, </a:t>
            </a:r>
            <a:r>
              <a:rPr lang="en"/>
              <a:t>but simply doing the research for this project taught me so much I didn’t know before. I’d still love to know more about the logic behind these advanced and intricate recording softwares.</a:t>
            </a:r>
            <a:endParaRPr/>
          </a:p>
          <a:p>
            <a:pPr indent="0" lvl="0" marL="0" rtl="0" algn="l">
              <a:spcBef>
                <a:spcPts val="1200"/>
              </a:spcBef>
              <a:spcAft>
                <a:spcPts val="1200"/>
              </a:spcAft>
              <a:buNone/>
            </a:pPr>
            <a:r>
              <a:rPr lang="en"/>
              <a:t>I was also </a:t>
            </a:r>
            <a:r>
              <a:rPr lang="en"/>
              <a:t>surprised</a:t>
            </a:r>
            <a:r>
              <a:rPr lang="en"/>
              <a:t> with how intuitively I understood the concepts of exception handling and resource allocation, this class has taught me quite a bit in the ways of error </a:t>
            </a:r>
            <a:r>
              <a:rPr lang="en"/>
              <a:t>management. </a:t>
            </a:r>
            <a:endParaRPr/>
          </a:p>
        </p:txBody>
      </p:sp>
      <p:sp>
        <p:nvSpPr>
          <p:cNvPr id="97" name="Google Shape;97;p18"/>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Overall this was a fun project to work on ! I certainly wish I had allocated more time to its fleshing out, but I was swamped with several different </a:t>
            </a:r>
            <a:r>
              <a:rPr lang="en"/>
              <a:t>classes</a:t>
            </a:r>
            <a:r>
              <a:rPr lang="en"/>
              <a:t> exams, as well as my personal work schedule. Overall, the concepts of pseudocode, logic flow, and exception </a:t>
            </a:r>
            <a:r>
              <a:rPr lang="en"/>
              <a:t>handling were some of my favorite to dive into in this class. I’ve already used the skills i’ve learned to make a few simple scripts for my own personal computer, like an automated computer backup script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Citations</a:t>
            </a:r>
            <a:endParaRPr/>
          </a:p>
        </p:txBody>
      </p:sp>
      <p:sp>
        <p:nvSpPr>
          <p:cNvPr id="103" name="Google Shape;103;p19"/>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t>Jacklin, Ben. Movavi. 5 Dec. 2024, </a:t>
            </a:r>
            <a:r>
              <a:rPr lang="en" sz="1000" u="sng">
                <a:solidFill>
                  <a:schemeClr val="hlink"/>
                </a:solidFill>
                <a:hlinkClick r:id="rId3"/>
              </a:rPr>
              <a:t>www.movavi.com/learning-portal/clipping-software.html.</a:t>
            </a:r>
            <a:endParaRPr sz="1000"/>
          </a:p>
          <a:p>
            <a:pPr indent="0" lvl="0" marL="0" rtl="0" algn="l">
              <a:spcBef>
                <a:spcPts val="1200"/>
              </a:spcBef>
              <a:spcAft>
                <a:spcPts val="1200"/>
              </a:spcAft>
              <a:buNone/>
            </a:pPr>
            <a:r>
              <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