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7" r:id="rId3"/>
  </p:sldMasterIdLst>
  <p:notesMasterIdLst>
    <p:notesMasterId r:id="rId36"/>
  </p:notesMasterIdLst>
  <p:handoutMasterIdLst>
    <p:handoutMasterId r:id="rId37"/>
  </p:handoutMasterIdLst>
  <p:sldIdLst>
    <p:sldId id="256" r:id="rId4"/>
    <p:sldId id="258" r:id="rId5"/>
    <p:sldId id="269" r:id="rId6"/>
    <p:sldId id="259" r:id="rId7"/>
    <p:sldId id="260" r:id="rId8"/>
    <p:sldId id="312" r:id="rId9"/>
    <p:sldId id="261" r:id="rId10"/>
    <p:sldId id="304" r:id="rId11"/>
    <p:sldId id="306" r:id="rId12"/>
    <p:sldId id="272" r:id="rId13"/>
    <p:sldId id="271" r:id="rId14"/>
    <p:sldId id="307" r:id="rId15"/>
    <p:sldId id="308" r:id="rId16"/>
    <p:sldId id="309" r:id="rId17"/>
    <p:sldId id="310" r:id="rId18"/>
    <p:sldId id="311" r:id="rId19"/>
    <p:sldId id="264" r:id="rId20"/>
    <p:sldId id="284" r:id="rId21"/>
    <p:sldId id="283" r:id="rId22"/>
    <p:sldId id="288" r:id="rId23"/>
    <p:sldId id="285" r:id="rId24"/>
    <p:sldId id="286" r:id="rId25"/>
    <p:sldId id="287" r:id="rId26"/>
    <p:sldId id="265" r:id="rId27"/>
    <p:sldId id="294" r:id="rId28"/>
    <p:sldId id="295" r:id="rId29"/>
    <p:sldId id="296" r:id="rId30"/>
    <p:sldId id="298" r:id="rId31"/>
    <p:sldId id="299" r:id="rId32"/>
    <p:sldId id="300" r:id="rId33"/>
    <p:sldId id="301" r:id="rId34"/>
    <p:sldId id="30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CF9B5-4DA2-43E7-B1A1-EEEC5E388FEF}" v="168" dt="2021-05-28T00:49:48.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ull" userId="b3f65f64fa01e6a6" providerId="LiveId" clId="{5C5CF9B5-4DA2-43E7-B1A1-EEEC5E388FEF}"/>
    <pc:docChg chg="undo custSel addSld delSld modSld sldOrd addMainMaster">
      <pc:chgData name="John Hull" userId="b3f65f64fa01e6a6" providerId="LiveId" clId="{5C5CF9B5-4DA2-43E7-B1A1-EEEC5E388FEF}" dt="2021-05-28T00:49:48.829" v="341" actId="2711"/>
      <pc:docMkLst>
        <pc:docMk/>
      </pc:docMkLst>
      <pc:sldChg chg="modSp mod">
        <pc:chgData name="John Hull" userId="b3f65f64fa01e6a6" providerId="LiveId" clId="{5C5CF9B5-4DA2-43E7-B1A1-EEEC5E388FEF}" dt="2021-05-28T00:09:51.778" v="183" actId="20577"/>
        <pc:sldMkLst>
          <pc:docMk/>
          <pc:sldMk cId="2609102905" sldId="256"/>
        </pc:sldMkLst>
        <pc:spChg chg="mod">
          <ac:chgData name="John Hull" userId="b3f65f64fa01e6a6" providerId="LiveId" clId="{5C5CF9B5-4DA2-43E7-B1A1-EEEC5E388FEF}" dt="2021-05-28T00:09:51.778" v="183" actId="20577"/>
          <ac:spMkLst>
            <pc:docMk/>
            <pc:sldMk cId="2609102905" sldId="256"/>
            <ac:spMk id="2" creationId="{00000000-0000-0000-0000-000000000000}"/>
          </ac:spMkLst>
        </pc:spChg>
      </pc:sldChg>
      <pc:sldChg chg="modSp">
        <pc:chgData name="John Hull" userId="b3f65f64fa01e6a6" providerId="LiveId" clId="{5C5CF9B5-4DA2-43E7-B1A1-EEEC5E388FEF}" dt="2021-05-27T23:13:38.436" v="28" actId="1036"/>
        <pc:sldMkLst>
          <pc:docMk/>
          <pc:sldMk cId="2182583775" sldId="258"/>
        </pc:sldMkLst>
        <pc:picChg chg="mod">
          <ac:chgData name="John Hull" userId="b3f65f64fa01e6a6" providerId="LiveId" clId="{5C5CF9B5-4DA2-43E7-B1A1-EEEC5E388FEF}" dt="2021-05-27T23:13:38.436" v="28" actId="1036"/>
          <ac:picMkLst>
            <pc:docMk/>
            <pc:sldMk cId="2182583775" sldId="258"/>
            <ac:picMk id="6" creationId="{00000000-0000-0000-0000-000000000000}"/>
          </ac:picMkLst>
        </pc:picChg>
      </pc:sldChg>
      <pc:sldChg chg="addSp delSp modSp mod ord">
        <pc:chgData name="John Hull" userId="b3f65f64fa01e6a6" providerId="LiveId" clId="{5C5CF9B5-4DA2-43E7-B1A1-EEEC5E388FEF}" dt="2021-05-27T23:21:09.728" v="58" actId="1036"/>
        <pc:sldMkLst>
          <pc:docMk/>
          <pc:sldMk cId="3668417877" sldId="259"/>
        </pc:sldMkLst>
        <pc:spChg chg="add del">
          <ac:chgData name="John Hull" userId="b3f65f64fa01e6a6" providerId="LiveId" clId="{5C5CF9B5-4DA2-43E7-B1A1-EEEC5E388FEF}" dt="2021-05-27T23:14:32.197" v="33" actId="33423"/>
          <ac:spMkLst>
            <pc:docMk/>
            <pc:sldMk cId="3668417877" sldId="259"/>
            <ac:spMk id="6" creationId="{00000000-0000-0000-0000-000000000000}"/>
          </ac:spMkLst>
        </pc:spChg>
        <pc:graphicFrameChg chg="add del mod replId">
          <ac:chgData name="John Hull" userId="b3f65f64fa01e6a6" providerId="LiveId" clId="{5C5CF9B5-4DA2-43E7-B1A1-EEEC5E388FEF}" dt="2021-05-27T23:21:09.728" v="58" actId="1036"/>
          <ac:graphicFrameMkLst>
            <pc:docMk/>
            <pc:sldMk cId="3668417877" sldId="259"/>
            <ac:graphicFrameMk id="6" creationId="{00000000-0000-0000-0000-000000000000}"/>
          </ac:graphicFrameMkLst>
        </pc:graphicFrameChg>
      </pc:sldChg>
      <pc:sldChg chg="delSp modSp mod ord">
        <pc:chgData name="John Hull" userId="b3f65f64fa01e6a6" providerId="LiveId" clId="{5C5CF9B5-4DA2-43E7-B1A1-EEEC5E388FEF}" dt="2021-05-27T23:37:43.661" v="149" actId="20577"/>
        <pc:sldMkLst>
          <pc:docMk/>
          <pc:sldMk cId="3715662901" sldId="260"/>
        </pc:sldMkLst>
        <pc:spChg chg="mod">
          <ac:chgData name="John Hull" userId="b3f65f64fa01e6a6" providerId="LiveId" clId="{5C5CF9B5-4DA2-43E7-B1A1-EEEC5E388FEF}" dt="2021-05-27T23:37:43.661" v="149" actId="20577"/>
          <ac:spMkLst>
            <pc:docMk/>
            <pc:sldMk cId="3715662901" sldId="260"/>
            <ac:spMk id="6" creationId="{00000000-0000-0000-0000-000000000000}"/>
          </ac:spMkLst>
        </pc:spChg>
        <pc:spChg chg="del mod">
          <ac:chgData name="John Hull" userId="b3f65f64fa01e6a6" providerId="LiveId" clId="{5C5CF9B5-4DA2-43E7-B1A1-EEEC5E388FEF}" dt="2021-05-27T23:19:06.456" v="38" actId="478"/>
          <ac:spMkLst>
            <pc:docMk/>
            <pc:sldMk cId="3715662901" sldId="260"/>
            <ac:spMk id="8" creationId="{00000000-0000-0000-0000-000000000000}"/>
          </ac:spMkLst>
        </pc:spChg>
        <pc:graphicFrameChg chg="del">
          <ac:chgData name="John Hull" userId="b3f65f64fa01e6a6" providerId="LiveId" clId="{5C5CF9B5-4DA2-43E7-B1A1-EEEC5E388FEF}" dt="2021-05-27T23:32:48.694" v="143" actId="478"/>
          <ac:graphicFrameMkLst>
            <pc:docMk/>
            <pc:sldMk cId="3715662901" sldId="260"/>
            <ac:graphicFrameMk id="2" creationId="{00000000-0000-0000-0000-000000000000}"/>
          </ac:graphicFrameMkLst>
        </pc:graphicFrameChg>
      </pc:sldChg>
      <pc:sldChg chg="modSp mod ord">
        <pc:chgData name="John Hull" userId="b3f65f64fa01e6a6" providerId="LiveId" clId="{5C5CF9B5-4DA2-43E7-B1A1-EEEC5E388FEF}" dt="2021-05-27T23:37:14.048" v="147" actId="20577"/>
        <pc:sldMkLst>
          <pc:docMk/>
          <pc:sldMk cId="1077862083" sldId="261"/>
        </pc:sldMkLst>
        <pc:spChg chg="mod">
          <ac:chgData name="John Hull" userId="b3f65f64fa01e6a6" providerId="LiveId" clId="{5C5CF9B5-4DA2-43E7-B1A1-EEEC5E388FEF}" dt="2021-05-27T23:37:14.048" v="147" actId="20577"/>
          <ac:spMkLst>
            <pc:docMk/>
            <pc:sldMk cId="1077862083" sldId="261"/>
            <ac:spMk id="2" creationId="{00000000-0000-0000-0000-000000000000}"/>
          </ac:spMkLst>
        </pc:spChg>
      </pc:sldChg>
      <pc:sldChg chg="del">
        <pc:chgData name="John Hull" userId="b3f65f64fa01e6a6" providerId="LiveId" clId="{5C5CF9B5-4DA2-43E7-B1A1-EEEC5E388FEF}" dt="2021-05-27T22:35:08.971" v="22" actId="47"/>
        <pc:sldMkLst>
          <pc:docMk/>
          <pc:sldMk cId="1898120614" sldId="262"/>
        </pc:sldMkLst>
      </pc:sldChg>
      <pc:sldChg chg="del">
        <pc:chgData name="John Hull" userId="b3f65f64fa01e6a6" providerId="LiveId" clId="{5C5CF9B5-4DA2-43E7-B1A1-EEEC5E388FEF}" dt="2021-05-27T22:30:56.029" v="9" actId="47"/>
        <pc:sldMkLst>
          <pc:docMk/>
          <pc:sldMk cId="3687102351" sldId="270"/>
        </pc:sldMkLst>
      </pc:sldChg>
      <pc:sldChg chg="del">
        <pc:chgData name="John Hull" userId="b3f65f64fa01e6a6" providerId="LiveId" clId="{5C5CF9B5-4DA2-43E7-B1A1-EEEC5E388FEF}" dt="2021-05-27T22:35:41.077" v="23" actId="47"/>
        <pc:sldMkLst>
          <pc:docMk/>
          <pc:sldMk cId="3101149471" sldId="273"/>
        </pc:sldMkLst>
      </pc:sldChg>
      <pc:sldChg chg="del">
        <pc:chgData name="John Hull" userId="b3f65f64fa01e6a6" providerId="LiveId" clId="{5C5CF9B5-4DA2-43E7-B1A1-EEEC5E388FEF}" dt="2021-05-27T22:35:44.143" v="24" actId="47"/>
        <pc:sldMkLst>
          <pc:docMk/>
          <pc:sldMk cId="3717905581" sldId="274"/>
        </pc:sldMkLst>
      </pc:sldChg>
      <pc:sldChg chg="del">
        <pc:chgData name="John Hull" userId="b3f65f64fa01e6a6" providerId="LiveId" clId="{5C5CF9B5-4DA2-43E7-B1A1-EEEC5E388FEF}" dt="2021-05-27T22:35:44.780" v="25" actId="47"/>
        <pc:sldMkLst>
          <pc:docMk/>
          <pc:sldMk cId="2193847790" sldId="275"/>
        </pc:sldMkLst>
      </pc:sldChg>
      <pc:sldChg chg="del">
        <pc:chgData name="John Hull" userId="b3f65f64fa01e6a6" providerId="LiveId" clId="{5C5CF9B5-4DA2-43E7-B1A1-EEEC5E388FEF}" dt="2021-05-27T22:35:45.259" v="26" actId="47"/>
        <pc:sldMkLst>
          <pc:docMk/>
          <pc:sldMk cId="3155046264" sldId="276"/>
        </pc:sldMkLst>
      </pc:sldChg>
      <pc:sldChg chg="modSp mod">
        <pc:chgData name="John Hull" userId="b3f65f64fa01e6a6" providerId="LiveId" clId="{5C5CF9B5-4DA2-43E7-B1A1-EEEC5E388FEF}" dt="2021-05-27T23:43:37.020" v="172" actId="20577"/>
        <pc:sldMkLst>
          <pc:docMk/>
          <pc:sldMk cId="1276584664" sldId="286"/>
        </pc:sldMkLst>
        <pc:spChg chg="mod">
          <ac:chgData name="John Hull" userId="b3f65f64fa01e6a6" providerId="LiveId" clId="{5C5CF9B5-4DA2-43E7-B1A1-EEEC5E388FEF}" dt="2021-05-27T23:43:37.020" v="172" actId="20577"/>
          <ac:spMkLst>
            <pc:docMk/>
            <pc:sldMk cId="1276584664" sldId="286"/>
            <ac:spMk id="2" creationId="{00000000-0000-0000-0000-000000000000}"/>
          </ac:spMkLst>
        </pc:spChg>
      </pc:sldChg>
      <pc:sldChg chg="new del">
        <pc:chgData name="John Hull" userId="b3f65f64fa01e6a6" providerId="LiveId" clId="{5C5CF9B5-4DA2-43E7-B1A1-EEEC5E388FEF}" dt="2021-05-27T22:36:41.861" v="27" actId="47"/>
        <pc:sldMkLst>
          <pc:docMk/>
          <pc:sldMk cId="2647052331" sldId="303"/>
        </pc:sldMkLst>
      </pc:sldChg>
      <pc:sldChg chg="modSp add mod">
        <pc:chgData name="John Hull" userId="b3f65f64fa01e6a6" providerId="LiveId" clId="{5C5CF9B5-4DA2-43E7-B1A1-EEEC5E388FEF}" dt="2021-05-28T00:49:48.829" v="341" actId="2711"/>
        <pc:sldMkLst>
          <pc:docMk/>
          <pc:sldMk cId="2553528029" sldId="304"/>
        </pc:sldMkLst>
        <pc:spChg chg="mod">
          <ac:chgData name="John Hull" userId="b3f65f64fa01e6a6" providerId="LiveId" clId="{5C5CF9B5-4DA2-43E7-B1A1-EEEC5E388FEF}" dt="2021-05-27T22:30:48.466" v="8" actId="20577"/>
          <ac:spMkLst>
            <pc:docMk/>
            <pc:sldMk cId="2553528029" sldId="304"/>
            <ac:spMk id="2" creationId="{00000000-0000-0000-0000-000000000000}"/>
          </ac:spMkLst>
        </pc:spChg>
        <pc:spChg chg="mod">
          <ac:chgData name="John Hull" userId="b3f65f64fa01e6a6" providerId="LiveId" clId="{5C5CF9B5-4DA2-43E7-B1A1-EEEC5E388FEF}" dt="2021-05-28T00:49:48.829" v="341" actId="2711"/>
          <ac:spMkLst>
            <pc:docMk/>
            <pc:sldMk cId="2553528029" sldId="304"/>
            <ac:spMk id="3" creationId="{00000000-0000-0000-0000-000000000000}"/>
          </ac:spMkLst>
        </pc:spChg>
      </pc:sldChg>
      <pc:sldChg chg="add del">
        <pc:chgData name="John Hull" userId="b3f65f64fa01e6a6" providerId="LiveId" clId="{5C5CF9B5-4DA2-43E7-B1A1-EEEC5E388FEF}" dt="2021-05-27T22:31:18.931" v="10" actId="47"/>
        <pc:sldMkLst>
          <pc:docMk/>
          <pc:sldMk cId="80779883" sldId="305"/>
        </pc:sldMkLst>
      </pc:sldChg>
      <pc:sldChg chg="add">
        <pc:chgData name="John Hull" userId="b3f65f64fa01e6a6" providerId="LiveId" clId="{5C5CF9B5-4DA2-43E7-B1A1-EEEC5E388FEF}" dt="2021-05-27T22:30:19.317" v="7"/>
        <pc:sldMkLst>
          <pc:docMk/>
          <pc:sldMk cId="2650110771" sldId="306"/>
        </pc:sldMkLst>
      </pc:sldChg>
      <pc:sldChg chg="add">
        <pc:chgData name="John Hull" userId="b3f65f64fa01e6a6" providerId="LiveId" clId="{5C5CF9B5-4DA2-43E7-B1A1-EEEC5E388FEF}" dt="2021-05-27T22:34:09.233" v="13"/>
        <pc:sldMkLst>
          <pc:docMk/>
          <pc:sldMk cId="3133254394" sldId="307"/>
        </pc:sldMkLst>
      </pc:sldChg>
      <pc:sldChg chg="add">
        <pc:chgData name="John Hull" userId="b3f65f64fa01e6a6" providerId="LiveId" clId="{5C5CF9B5-4DA2-43E7-B1A1-EEEC5E388FEF}" dt="2021-05-27T22:34:10.368" v="15"/>
        <pc:sldMkLst>
          <pc:docMk/>
          <pc:sldMk cId="3434850952" sldId="308"/>
        </pc:sldMkLst>
      </pc:sldChg>
      <pc:sldChg chg="add">
        <pc:chgData name="John Hull" userId="b3f65f64fa01e6a6" providerId="LiveId" clId="{5C5CF9B5-4DA2-43E7-B1A1-EEEC5E388FEF}" dt="2021-05-27T22:34:17.159" v="17"/>
        <pc:sldMkLst>
          <pc:docMk/>
          <pc:sldMk cId="835761159" sldId="309"/>
        </pc:sldMkLst>
      </pc:sldChg>
      <pc:sldChg chg="add">
        <pc:chgData name="John Hull" userId="b3f65f64fa01e6a6" providerId="LiveId" clId="{5C5CF9B5-4DA2-43E7-B1A1-EEEC5E388FEF}" dt="2021-05-27T22:34:20.119" v="19"/>
        <pc:sldMkLst>
          <pc:docMk/>
          <pc:sldMk cId="2056053498" sldId="310"/>
        </pc:sldMkLst>
      </pc:sldChg>
      <pc:sldChg chg="add">
        <pc:chgData name="John Hull" userId="b3f65f64fa01e6a6" providerId="LiveId" clId="{5C5CF9B5-4DA2-43E7-B1A1-EEEC5E388FEF}" dt="2021-05-27T22:34:22.861" v="21"/>
        <pc:sldMkLst>
          <pc:docMk/>
          <pc:sldMk cId="628950288" sldId="311"/>
        </pc:sldMkLst>
      </pc:sldChg>
      <pc:sldChg chg="addSp delSp modSp new mod modClrScheme chgLayout">
        <pc:chgData name="John Hull" userId="b3f65f64fa01e6a6" providerId="LiveId" clId="{5C5CF9B5-4DA2-43E7-B1A1-EEEC5E388FEF}" dt="2021-05-27T23:32:31.297" v="142" actId="20577"/>
        <pc:sldMkLst>
          <pc:docMk/>
          <pc:sldMk cId="2874207874" sldId="312"/>
        </pc:sldMkLst>
        <pc:spChg chg="mod ord">
          <ac:chgData name="John Hull" userId="b3f65f64fa01e6a6" providerId="LiveId" clId="{5C5CF9B5-4DA2-43E7-B1A1-EEEC5E388FEF}" dt="2021-05-27T23:31:25.404" v="129" actId="700"/>
          <ac:spMkLst>
            <pc:docMk/>
            <pc:sldMk cId="2874207874" sldId="312"/>
            <ac:spMk id="2" creationId="{129032BC-5EDA-4888-AFA0-6713A37B7D21}"/>
          </ac:spMkLst>
        </pc:spChg>
        <pc:spChg chg="mod ord">
          <ac:chgData name="John Hull" userId="b3f65f64fa01e6a6" providerId="LiveId" clId="{5C5CF9B5-4DA2-43E7-B1A1-EEEC5E388FEF}" dt="2021-05-27T23:31:25.404" v="129" actId="700"/>
          <ac:spMkLst>
            <pc:docMk/>
            <pc:sldMk cId="2874207874" sldId="312"/>
            <ac:spMk id="3" creationId="{8967D955-AECA-4FF7-94C4-A79118F0818C}"/>
          </ac:spMkLst>
        </pc:spChg>
        <pc:spChg chg="add mod">
          <ac:chgData name="John Hull" userId="b3f65f64fa01e6a6" providerId="LiveId" clId="{5C5CF9B5-4DA2-43E7-B1A1-EEEC5E388FEF}" dt="2021-05-27T23:30:44.604" v="125" actId="1076"/>
          <ac:spMkLst>
            <pc:docMk/>
            <pc:sldMk cId="2874207874" sldId="312"/>
            <ac:spMk id="4" creationId="{5E5EA6C0-C172-4A2C-A042-53CA7D4777B8}"/>
          </ac:spMkLst>
        </pc:spChg>
        <pc:spChg chg="add mod">
          <ac:chgData name="John Hull" userId="b3f65f64fa01e6a6" providerId="LiveId" clId="{5C5CF9B5-4DA2-43E7-B1A1-EEEC5E388FEF}" dt="2021-05-27T23:31:13.135" v="128" actId="20577"/>
          <ac:spMkLst>
            <pc:docMk/>
            <pc:sldMk cId="2874207874" sldId="312"/>
            <ac:spMk id="7" creationId="{3EDCD6ED-E63E-4839-9DFA-BBA6421A05A3}"/>
          </ac:spMkLst>
        </pc:spChg>
        <pc:spChg chg="add mod ord">
          <ac:chgData name="John Hull" userId="b3f65f64fa01e6a6" providerId="LiveId" clId="{5C5CF9B5-4DA2-43E7-B1A1-EEEC5E388FEF}" dt="2021-05-27T23:32:31.297" v="142" actId="20577"/>
          <ac:spMkLst>
            <pc:docMk/>
            <pc:sldMk cId="2874207874" sldId="312"/>
            <ac:spMk id="10" creationId="{32C6280D-669A-4BED-BDD5-81740037F1B5}"/>
          </ac:spMkLst>
        </pc:spChg>
        <pc:graphicFrameChg chg="add del mod replId">
          <ac:chgData name="John Hull" userId="b3f65f64fa01e6a6" providerId="LiveId" clId="{5C5CF9B5-4DA2-43E7-B1A1-EEEC5E388FEF}" dt="2021-05-27T23:20:27.902" v="44"/>
          <ac:graphicFrameMkLst>
            <pc:docMk/>
            <pc:sldMk cId="2874207874" sldId="312"/>
            <ac:graphicFrameMk id="5" creationId="{5E5EA6C0-C172-4A2C-A042-53CA7D4777B8}"/>
          </ac:graphicFrameMkLst>
        </pc:graphicFrameChg>
        <pc:graphicFrameChg chg="add del mod replId">
          <ac:chgData name="John Hull" userId="b3f65f64fa01e6a6" providerId="LiveId" clId="{5C5CF9B5-4DA2-43E7-B1A1-EEEC5E388FEF}" dt="2021-05-27T23:24:06.847" v="61"/>
          <ac:graphicFrameMkLst>
            <pc:docMk/>
            <pc:sldMk cId="2874207874" sldId="312"/>
            <ac:graphicFrameMk id="8" creationId="{3EDCD6ED-E63E-4839-9DFA-BBA6421A05A3}"/>
          </ac:graphicFrameMkLst>
        </pc:graphicFrameChg>
      </pc:sldChg>
      <pc:sldMasterChg chg="add addSldLayout">
        <pc:chgData name="John Hull" userId="b3f65f64fa01e6a6" providerId="LiveId" clId="{5C5CF9B5-4DA2-43E7-B1A1-EEEC5E388FEF}" dt="2021-05-27T22:34:10.368" v="14" actId="27028"/>
        <pc:sldMasterMkLst>
          <pc:docMk/>
          <pc:sldMasterMk cId="709381724" sldId="2147483677"/>
        </pc:sldMasterMkLst>
        <pc:sldLayoutChg chg="add">
          <pc:chgData name="John Hull" userId="b3f65f64fa01e6a6" providerId="LiveId" clId="{5C5CF9B5-4DA2-43E7-B1A1-EEEC5E388FEF}" dt="2021-05-27T22:29:47.152" v="2" actId="27028"/>
          <pc:sldLayoutMkLst>
            <pc:docMk/>
            <pc:sldMasterMk cId="709381724" sldId="2147483677"/>
            <pc:sldLayoutMk cId="3004633851" sldId="2147483678"/>
          </pc:sldLayoutMkLst>
        </pc:sldLayoutChg>
        <pc:sldLayoutChg chg="add">
          <pc:chgData name="John Hull" userId="b3f65f64fa01e6a6" providerId="LiveId" clId="{5C5CF9B5-4DA2-43E7-B1A1-EEEC5E388FEF}" dt="2021-05-27T22:34:10.368" v="14" actId="27028"/>
          <pc:sldLayoutMkLst>
            <pc:docMk/>
            <pc:sldMasterMk cId="709381724" sldId="2147483677"/>
            <pc:sldLayoutMk cId="1909410950" sldId="214748367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ull\Documents\Misc\MLBook\Chapter%206\Figure6-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111111111111109E-2"/>
          <c:y val="0"/>
          <c:w val="0.93888888888888888"/>
          <c:h val="0.89814814814814814"/>
        </c:manualLayout>
      </c:layout>
      <c:scatterChart>
        <c:scatterStyle val="smoothMarker"/>
        <c:varyColors val="0"/>
        <c:ser>
          <c:idx val="0"/>
          <c:order val="0"/>
          <c:spPr>
            <a:ln w="12700" cap="rnd">
              <a:solidFill>
                <a:schemeClr val="tx1"/>
              </a:solidFill>
              <a:round/>
            </a:ln>
            <a:effectLst/>
          </c:spPr>
          <c:marker>
            <c:symbol val="none"/>
          </c:marker>
          <c:xVal>
            <c:numRef>
              <c:f>Sheet1!$F$7:$F$16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Sheet1!$G$7:$G$16</c:f>
              <c:numCache>
                <c:formatCode>General</c:formatCode>
                <c:ptCount val="10"/>
                <c:pt idx="0">
                  <c:v>10</c:v>
                </c:pt>
                <c:pt idx="1">
                  <c:v>8</c:v>
                </c:pt>
                <c:pt idx="2">
                  <c:v>7.3</c:v>
                </c:pt>
                <c:pt idx="3">
                  <c:v>6.5</c:v>
                </c:pt>
                <c:pt idx="4">
                  <c:v>7.25</c:v>
                </c:pt>
                <c:pt idx="5">
                  <c:v>7.25</c:v>
                </c:pt>
                <c:pt idx="6">
                  <c:v>6.5</c:v>
                </c:pt>
                <c:pt idx="7">
                  <c:v>5.5</c:v>
                </c:pt>
                <c:pt idx="8">
                  <c:v>7</c:v>
                </c:pt>
                <c:pt idx="9">
                  <c:v>9</c:v>
                </c:pt>
              </c:numCache>
            </c:numRef>
          </c:yVal>
          <c:smooth val="1"/>
          <c:extLst>
            <c:ext xmlns:c16="http://schemas.microsoft.com/office/drawing/2014/chart" uri="{C3380CC4-5D6E-409C-BE32-E72D297353CC}">
              <c16:uniqueId val="{00000000-F253-4AD5-87DE-6E1D261603DD}"/>
            </c:ext>
          </c:extLst>
        </c:ser>
        <c:dLbls>
          <c:showLegendKey val="0"/>
          <c:showVal val="0"/>
          <c:showCatName val="0"/>
          <c:showSerName val="0"/>
          <c:showPercent val="0"/>
          <c:showBubbleSize val="0"/>
        </c:dLbls>
        <c:axId val="1182919855"/>
        <c:axId val="1182924015"/>
      </c:scatterChart>
      <c:valAx>
        <c:axId val="1182919855"/>
        <c:scaling>
          <c:orientation val="minMax"/>
        </c:scaling>
        <c:delete val="0"/>
        <c:axPos val="b"/>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924015"/>
        <c:crosses val="autoZero"/>
        <c:crossBetween val="midCat"/>
      </c:valAx>
      <c:valAx>
        <c:axId val="1182924015"/>
        <c:scaling>
          <c:orientation val="minMax"/>
          <c:max val="14"/>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919855"/>
        <c:crosses val="autoZero"/>
        <c:crossBetween val="midCat"/>
      </c:valAx>
      <c:spPr>
        <a:noFill/>
        <a:ln>
          <a:noFill/>
        </a:ln>
        <a:effectLst/>
      </c:spPr>
    </c:plotArea>
    <c:plotVisOnly val="1"/>
    <c:dispBlanksAs val="gap"/>
    <c:showDLblsOverMax val="0"/>
  </c:chart>
  <c:spPr>
    <a:solidFill>
      <a:schemeClr val="bg1"/>
    </a:solidFill>
    <a:ln w="12700"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0.07316</cdr:x>
      <cdr:y>0</cdr:y>
    </cdr:from>
    <cdr:to>
      <cdr:x>0.21082</cdr:x>
      <cdr:y>0.1039</cdr:y>
    </cdr:to>
    <cdr:sp macro="" textlink="">
      <cdr:nvSpPr>
        <cdr:cNvPr id="2" name="TextBox 1"/>
        <cdr:cNvSpPr txBox="1"/>
      </cdr:nvSpPr>
      <cdr:spPr>
        <a:xfrm xmlns:a="http://schemas.openxmlformats.org/drawingml/2006/main">
          <a:off x="334489" y="0"/>
          <a:ext cx="629392" cy="2850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err="1">
              <a:latin typeface="Cambria" panose="02040503050406030204" pitchFamily="18" charset="0"/>
              <a:ea typeface="Cambria" panose="02040503050406030204" pitchFamily="18" charset="0"/>
            </a:rPr>
            <a:t>mse</a:t>
          </a:r>
          <a:endParaRPr lang="en-CA" sz="1200" b="1" dirty="0">
            <a:latin typeface="Cambria" panose="02040503050406030204" pitchFamily="18" charset="0"/>
            <a:ea typeface="Cambria" panose="020405030504060302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40BA7-0C94-42A9-A40D-CE0B49A532BE}" type="datetimeFigureOut">
              <a:rPr lang="en-CA" smtClean="0"/>
              <a:t>2021-11-29</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A8E3C4-0F96-46A3-86E1-8EDC9D4BF058}" type="slidenum">
              <a:rPr lang="en-CA" smtClean="0"/>
              <a:t>‹#›</a:t>
            </a:fld>
            <a:endParaRPr lang="en-CA"/>
          </a:p>
        </p:txBody>
      </p:sp>
    </p:spTree>
    <p:extLst>
      <p:ext uri="{BB962C8B-B14F-4D97-AF65-F5344CB8AC3E}">
        <p14:creationId xmlns:p14="http://schemas.microsoft.com/office/powerpoint/2010/main" val="12089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BE6C6-E13E-4AA6-B3DE-1B7348933221}" type="datetimeFigureOut">
              <a:rPr lang="en-CA" smtClean="0"/>
              <a:t>2021-11-29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E2A24-94B3-4CFC-9703-EECBE5CCBD91}" type="slidenum">
              <a:rPr lang="en-CA" smtClean="0"/>
              <a:t>‹#›</a:t>
            </a:fld>
            <a:endParaRPr lang="en-CA"/>
          </a:p>
        </p:txBody>
      </p:sp>
    </p:spTree>
    <p:extLst>
      <p:ext uri="{BB962C8B-B14F-4D97-AF65-F5344CB8AC3E}">
        <p14:creationId xmlns:p14="http://schemas.microsoft.com/office/powerpoint/2010/main" val="26499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a:t>
            </a:r>
          </a:p>
        </p:txBody>
      </p:sp>
      <p:sp>
        <p:nvSpPr>
          <p:cNvPr id="4" name="Slide Number Placeholder 3"/>
          <p:cNvSpPr>
            <a:spLocks noGrp="1"/>
          </p:cNvSpPr>
          <p:nvPr>
            <p:ph type="sldNum" sz="quarter" idx="5"/>
          </p:nvPr>
        </p:nvSpPr>
        <p:spPr/>
        <p:txBody>
          <a:bodyPr/>
          <a:lstStyle/>
          <a:p>
            <a:fld id="{551E2A24-94B3-4CFC-9703-EECBE5CCBD91}" type="slidenum">
              <a:rPr lang="en-CA" smtClean="0"/>
              <a:t>8</a:t>
            </a:fld>
            <a:endParaRPr lang="en-CA"/>
          </a:p>
        </p:txBody>
      </p:sp>
    </p:spTree>
    <p:extLst>
      <p:ext uri="{BB962C8B-B14F-4D97-AF65-F5344CB8AC3E}">
        <p14:creationId xmlns:p14="http://schemas.microsoft.com/office/powerpoint/2010/main" val="1006631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2F5250E6-EE53-4E4F-9540-E6B937FD0796}" type="datetime1">
              <a:rPr lang="en-CA" smtClean="0"/>
              <a:t>2021-11-29</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a:t>Machine Learning in Business, 3rd Ed. Copyright  © John C. Hull 2021</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22DB551-8208-4481-B3C5-AA9671833C43}" type="datetime1">
              <a:rPr lang="en-CA" smtClean="0"/>
              <a:t>2021-11-29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89C3B72-740F-4AE3-85D5-F14CF36AD94E}" type="datetime1">
              <a:rPr lang="en-CA" smtClean="0"/>
              <a:t>2021-11-29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40435C3-2BC1-4457-AA16-E3579C0F68D3}" type="datetime1">
              <a:rPr lang="en-CA" smtClean="0"/>
              <a:t>2021-11-29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5"/>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2"/>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4E8721AA-0C45-465E-BDF4-BA66AEC417D6}" type="datetime1">
              <a:rPr lang="en-CA" smtClean="0"/>
              <a:t>2021-11-29</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8"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D0900AA-DADF-4A97-BF51-300103683E69}" type="datetime1">
              <a:rPr lang="en-CA" smtClean="0"/>
              <a:t>2021-11-29</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Machine Learning in Business, 3rd Ed. Copyright  © John C. Hull 2021</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979D778-5668-409F-BE61-8F31D5437AFC}" type="slidenum">
              <a:rPr lang="en-CA" smtClean="0"/>
              <a:t>‹#›</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00551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29B0F05A-26DF-4C28-8F3B-77BD8EEE0469}" type="datetime1">
              <a:rPr lang="en-CA" smtClean="0"/>
              <a:t>2021-11-29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Machine Learning in Business, 3rd Ed. Copyright  © John C. Hull 2021</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8883A5AF-F61B-4467-A02A-28B1A1C1C395}" type="datetime1">
              <a:rPr lang="en-CA" smtClean="0"/>
              <a:t>2021-11-29</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a:t>Copyright  © John C. Hull 2021</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3138F3BD-0A8B-4772-9D13-F6B8FB43C6C2}" type="datetime1">
              <a:rPr lang="en-CA" smtClean="0"/>
              <a:t>2021-11-29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Copyright  © John C. Hull 2021</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4009107F-CAFC-4ED8-B0CC-892FA1468B26}" type="datetime1">
              <a:rPr lang="en-CA" smtClean="0"/>
              <a:t>2021-11-29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Machine Learning in Business, 3rd Ed. Copyright  © John C. Hull 2021</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FC3478B-272E-4929-84A7-3AFC361E94A9}" type="datetime1">
              <a:rPr lang="en-CA" smtClean="0"/>
              <a:t>2021-11-29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5564F23-8149-499F-85FE-B8A4BBB17B1E}" type="datetime1">
              <a:rPr lang="en-CA" smtClean="0"/>
              <a:t>2021-11-29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A2A74F36-0A01-4E96-BAD3-51D2ADC828EB}" type="datetime1">
              <a:rPr lang="en-CA" smtClean="0"/>
              <a:t>2021-11-29</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9"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411B7529-17D4-4837-B7F0-77A886EADFEF}" type="datetime1">
              <a:rPr lang="en-CA" smtClean="0"/>
              <a:t>2021-11-29</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DC0C3BE-4720-419C-BE74-5E57C53352CB}" type="datetime1">
              <a:rPr lang="en-CA" smtClean="0"/>
              <a:t>2021-11-29</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4"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9FFACB4-92CF-40D1-92B8-FEDF49E236D4}" type="datetime1">
              <a:rPr lang="en-CA" smtClean="0"/>
              <a:t>2021-11-29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35D26CD-5B37-4C9B-A390-2C8B17B8872B}" type="datetime1">
              <a:rPr lang="en-CA" smtClean="0"/>
              <a:t>2021-11-29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3rd Ed. Copyright  © John C. Hull 2021</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02E5204D-DB52-425F-A989-682BFD41FFE4}" type="datetime1">
              <a:rPr lang="en-CA" smtClean="0"/>
              <a:t>2021-11-29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a:t>Machine Learning in Business, 3rd Ed. Copyright  © John C. Hull 2021</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2D693972-D76E-45F1-89FD-CB1FC3444A0D}" type="datetime1">
              <a:rPr lang="en-CA" smtClean="0"/>
              <a:t>2021-11-29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a:t>Machine Learning in Business, 3rd Ed. Copyright  © John C. Hull 2021</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76" r:id="rId1"/>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4"/>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5"/>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98908BBE-0463-4F59-B0EF-EE37B4D400A9}" type="datetime1">
              <a:rPr lang="en-CA" smtClean="0"/>
              <a:t>2021-11-29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a:t>Copyright  © John C. Hull 2021</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79" r:id="rId1"/>
    <p:sldLayoutId id="2147483678" r:id="rId2"/>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5"/>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6"/>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828800"/>
            <a:ext cx="5911552" cy="2362200"/>
          </a:xfrm>
        </p:spPr>
        <p:txBody>
          <a:bodyPr/>
          <a:lstStyle/>
          <a:p>
            <a:r>
              <a:rPr lang="en-US" dirty="0"/>
              <a:t>Machine Learning in Business, 3</a:t>
            </a:r>
            <a:r>
              <a:rPr lang="en-US" baseline="30000" dirty="0"/>
              <a:t>rd</a:t>
            </a:r>
            <a:r>
              <a:rPr lang="en-US" dirty="0"/>
              <a:t> Edition</a:t>
            </a:r>
            <a:endParaRPr lang="en-CA" dirty="0"/>
          </a:p>
        </p:txBody>
      </p:sp>
      <p:sp>
        <p:nvSpPr>
          <p:cNvPr id="3" name="Subtitle 2"/>
          <p:cNvSpPr>
            <a:spLocks noGrp="1"/>
          </p:cNvSpPr>
          <p:nvPr>
            <p:ph type="subTitle" idx="1"/>
          </p:nvPr>
        </p:nvSpPr>
        <p:spPr>
          <a:xfrm>
            <a:off x="1835696" y="4149080"/>
            <a:ext cx="6934200" cy="1295400"/>
          </a:xfrm>
        </p:spPr>
        <p:txBody>
          <a:bodyPr>
            <a:noAutofit/>
          </a:bodyPr>
          <a:lstStyle/>
          <a:p>
            <a:r>
              <a:rPr lang="en-US" sz="3200" dirty="0"/>
              <a:t>Chapter 6: Supervised Learning: Neural Networks</a:t>
            </a:r>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a:t>
            </a:fld>
            <a:endParaRPr lang="en-CA"/>
          </a:p>
        </p:txBody>
      </p:sp>
    </p:spTree>
    <p:extLst>
      <p:ext uri="{BB962C8B-B14F-4D97-AF65-F5344CB8AC3E}">
        <p14:creationId xmlns:p14="http://schemas.microsoft.com/office/powerpoint/2010/main" val="260910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Approximation Theorem</a:t>
            </a:r>
            <a:endParaRPr lang="en-CA" dirty="0"/>
          </a:p>
        </p:txBody>
      </p:sp>
      <p:sp>
        <p:nvSpPr>
          <p:cNvPr id="3" name="Content Placeholder 2"/>
          <p:cNvSpPr>
            <a:spLocks noGrp="1"/>
          </p:cNvSpPr>
          <p:nvPr>
            <p:ph idx="1"/>
          </p:nvPr>
        </p:nvSpPr>
        <p:spPr/>
        <p:txBody>
          <a:bodyPr/>
          <a:lstStyle/>
          <a:p>
            <a:r>
              <a:rPr lang="en-US" dirty="0"/>
              <a:t>Any continuous function can be approximated to arbitrary accuracy with one hidden layer (See K. </a:t>
            </a:r>
            <a:r>
              <a:rPr lang="en-US" dirty="0" err="1"/>
              <a:t>Hornik</a:t>
            </a:r>
            <a:r>
              <a:rPr lang="en-US" dirty="0"/>
              <a:t>: </a:t>
            </a:r>
            <a:r>
              <a:rPr lang="en-US" i="1" dirty="0"/>
              <a:t>Neural Networks</a:t>
            </a:r>
            <a:r>
              <a:rPr lang="en-US" dirty="0"/>
              <a:t>, 1991, 4:251-257)</a:t>
            </a:r>
          </a:p>
          <a:p>
            <a:r>
              <a:rPr lang="en-US" dirty="0"/>
              <a:t>But this may require a very large number of neurons.</a:t>
            </a:r>
          </a:p>
          <a:p>
            <a:r>
              <a:rPr lang="en-US" dirty="0"/>
              <a:t>Using several hidden layers can be computationally more efficient</a:t>
            </a:r>
          </a:p>
          <a:p>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10</a:t>
            </a:fld>
            <a:endParaRPr lang="en-CA"/>
          </a:p>
        </p:txBody>
      </p:sp>
    </p:spTree>
    <p:extLst>
      <p:ext uri="{BB962C8B-B14F-4D97-AF65-F5344CB8AC3E}">
        <p14:creationId xmlns:p14="http://schemas.microsoft.com/office/powerpoint/2010/main" val="125895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Parameters</a:t>
            </a:r>
            <a:endParaRPr lang="en-CA" dirty="0"/>
          </a:p>
        </p:txBody>
      </p:sp>
      <p:sp>
        <p:nvSpPr>
          <p:cNvPr id="3" name="Content Placeholder 2"/>
          <p:cNvSpPr>
            <a:spLocks noGrp="1"/>
          </p:cNvSpPr>
          <p:nvPr>
            <p:ph idx="1"/>
          </p:nvPr>
        </p:nvSpPr>
        <p:spPr>
          <a:xfrm>
            <a:off x="827584" y="2060848"/>
            <a:ext cx="7772400" cy="4114800"/>
          </a:xfrm>
        </p:spPr>
        <p:txBody>
          <a:bodyPr/>
          <a:lstStyle/>
          <a:p>
            <a:r>
              <a:rPr lang="en-US" dirty="0"/>
              <a:t>Neural networks can have a very large number of parameters</a:t>
            </a:r>
          </a:p>
          <a:p>
            <a:r>
              <a:rPr lang="en-US" dirty="0"/>
              <a:t>If there are </a:t>
            </a:r>
            <a:r>
              <a:rPr lang="en-US" i="1" dirty="0"/>
              <a:t>F</a:t>
            </a:r>
            <a:r>
              <a:rPr lang="en-US" dirty="0"/>
              <a:t> features, </a:t>
            </a:r>
            <a:r>
              <a:rPr lang="en-US" i="1" dirty="0"/>
              <a:t>H</a:t>
            </a:r>
            <a:r>
              <a:rPr lang="en-US" dirty="0"/>
              <a:t> hidden layers, </a:t>
            </a:r>
            <a:r>
              <a:rPr lang="en-US" i="1" dirty="0"/>
              <a:t>M</a:t>
            </a:r>
            <a:r>
              <a:rPr lang="en-US" dirty="0"/>
              <a:t> neurons in each hidden layer and </a:t>
            </a:r>
            <a:r>
              <a:rPr lang="en-US" i="1" dirty="0"/>
              <a:t>T</a:t>
            </a:r>
            <a:r>
              <a:rPr lang="en-US" dirty="0"/>
              <a:t> targets the number of parameters is</a:t>
            </a:r>
          </a:p>
          <a:p>
            <a:pPr marL="0" indent="0" algn="ctr">
              <a:buNone/>
            </a:pPr>
            <a:r>
              <a:rPr lang="en-US" dirty="0"/>
              <a:t>(</a:t>
            </a:r>
            <a:r>
              <a:rPr lang="en-US" i="1" dirty="0"/>
              <a:t>F</a:t>
            </a:r>
            <a:r>
              <a:rPr lang="en-US" dirty="0"/>
              <a:t>+1)</a:t>
            </a:r>
            <a:r>
              <a:rPr lang="en-US" i="1" dirty="0"/>
              <a:t>M</a:t>
            </a:r>
            <a:r>
              <a:rPr lang="en-US" dirty="0"/>
              <a:t>+</a:t>
            </a:r>
            <a:r>
              <a:rPr lang="en-US" i="1" dirty="0"/>
              <a:t>M</a:t>
            </a:r>
            <a:r>
              <a:rPr lang="en-US" dirty="0"/>
              <a:t>(</a:t>
            </a:r>
            <a:r>
              <a:rPr lang="en-US" i="1" dirty="0"/>
              <a:t>M</a:t>
            </a:r>
            <a:r>
              <a:rPr lang="en-US" dirty="0"/>
              <a:t>+1)(</a:t>
            </a:r>
            <a:r>
              <a:rPr lang="en-US" i="1" dirty="0"/>
              <a:t>H</a:t>
            </a:r>
            <a:r>
              <a:rPr lang="en-US" dirty="0"/>
              <a:t>-1)+(</a:t>
            </a:r>
            <a:r>
              <a:rPr lang="en-US" i="1" dirty="0"/>
              <a:t>M</a:t>
            </a:r>
            <a:r>
              <a:rPr lang="en-US" dirty="0"/>
              <a:t>+1)</a:t>
            </a:r>
            <a:r>
              <a:rPr lang="en-US" i="1" dirty="0"/>
              <a:t>T</a:t>
            </a:r>
            <a:endParaRPr lang="en-US" dirty="0"/>
          </a:p>
          <a:p>
            <a:r>
              <a:rPr lang="en-US" dirty="0"/>
              <a:t>The simple house price neural network has 13 parameters and the simple loan decision  neural network has 19 parameters</a:t>
            </a:r>
          </a:p>
          <a:p>
            <a:r>
              <a:rPr lang="en-US" dirty="0"/>
              <a:t>But in practice a small neural network might have 4 features, 3 hidden layers, 30 neurons per layer and one target for a total of 2,041 parameters.</a:t>
            </a:r>
          </a:p>
          <a:p>
            <a:r>
              <a:rPr lang="en-US" dirty="0"/>
              <a:t>Larger neural networks have tens, or even hundreds, of thousands of parameters</a:t>
            </a:r>
          </a:p>
          <a:p>
            <a:pPr marL="0" indent="0" algn="ctr">
              <a:buNone/>
            </a:pPr>
            <a:endParaRPr lang="en-CA" i="1"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11</a:t>
            </a:fld>
            <a:endParaRPr lang="en-CA"/>
          </a:p>
        </p:txBody>
      </p:sp>
    </p:spTree>
    <p:extLst>
      <p:ext uri="{BB962C8B-B14F-4D97-AF65-F5344CB8AC3E}">
        <p14:creationId xmlns:p14="http://schemas.microsoft.com/office/powerpoint/2010/main" val="51938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and Neural Nets</a:t>
            </a:r>
            <a:endParaRPr lang="en-CA" dirty="0"/>
          </a:p>
        </p:txBody>
      </p:sp>
      <p:sp>
        <p:nvSpPr>
          <p:cNvPr id="3" name="Content Placeholder 2"/>
          <p:cNvSpPr>
            <a:spLocks noGrp="1"/>
          </p:cNvSpPr>
          <p:nvPr>
            <p:ph idx="1"/>
          </p:nvPr>
        </p:nvSpPr>
        <p:spPr>
          <a:xfrm>
            <a:off x="701748" y="1916832"/>
            <a:ext cx="7772400" cy="4114800"/>
          </a:xfrm>
        </p:spPr>
        <p:txBody>
          <a:bodyPr/>
          <a:lstStyle/>
          <a:p>
            <a:r>
              <a:rPr lang="en-US" sz="1800" dirty="0"/>
              <a:t>Suppose that there are </a:t>
            </a:r>
            <a:r>
              <a:rPr lang="en-US" sz="1800" i="1" dirty="0"/>
              <a:t>N</a:t>
            </a:r>
            <a:r>
              <a:rPr lang="en-US" sz="1800" dirty="0"/>
              <a:t> parameters. An objective function (e.g., </a:t>
            </a:r>
            <a:r>
              <a:rPr lang="en-US" sz="1800" dirty="0" err="1"/>
              <a:t>mse</a:t>
            </a:r>
            <a:r>
              <a:rPr lang="en-US" sz="1800" dirty="0"/>
              <a:t> or one based on maximum likelihood estimates) is minimized for training set data</a:t>
            </a:r>
          </a:p>
          <a:p>
            <a:r>
              <a:rPr lang="en-US" sz="1800" dirty="0"/>
              <a:t>A gradient descent algorithm starts with a set of values for the </a:t>
            </a:r>
            <a:r>
              <a:rPr lang="en-US" sz="1800" i="1" dirty="0"/>
              <a:t>N</a:t>
            </a:r>
            <a:r>
              <a:rPr lang="en-US" sz="1800" dirty="0"/>
              <a:t> parameters, calculates the direction of steepest descent down the valley, takes a step, calculates a new direction of steepest descent, takes another step, and so on</a:t>
            </a:r>
          </a:p>
          <a:p>
            <a:r>
              <a:rPr lang="en-US" sz="1800" dirty="0"/>
              <a:t>The partial derivatives with respect to the parameters are calculated by a procedure known as backpropagation. This involves working back through the network using the chain rule. (See </a:t>
            </a:r>
            <a:r>
              <a:rPr lang="en-US" sz="1800" dirty="0" err="1"/>
              <a:t>Rumelhart</a:t>
            </a:r>
            <a:r>
              <a:rPr lang="en-US" sz="1800" dirty="0"/>
              <a:t>, Hinton, and Williams, </a:t>
            </a:r>
            <a:r>
              <a:rPr lang="en-US" sz="1800" i="1" dirty="0"/>
              <a:t>Nature</a:t>
            </a:r>
            <a:r>
              <a:rPr lang="en-US" sz="1800" dirty="0"/>
              <a:t>, 1986, 323, 533-536)</a:t>
            </a:r>
          </a:p>
          <a:p>
            <a:r>
              <a:rPr lang="en-US" sz="1800" dirty="0"/>
              <a:t>The size of the step is determined by the “learning rate”. If the step is too small the algorithm will be very slow. If it is too large there are liable to be oscillations: </a:t>
            </a:r>
          </a:p>
          <a:p>
            <a:pPr marL="0" indent="0">
              <a:buNone/>
            </a:pPr>
            <a:r>
              <a:rPr lang="en-US" sz="1800" dirty="0"/>
              <a:t>		Increase in variable = −learning rate × gradient</a:t>
            </a:r>
          </a:p>
        </p:txBody>
      </p:sp>
      <p:sp>
        <p:nvSpPr>
          <p:cNvPr id="4" name="Footer Placeholder 3"/>
          <p:cNvSpPr>
            <a:spLocks noGrp="1"/>
          </p:cNvSpPr>
          <p:nvPr>
            <p:ph type="ftr" sz="quarter" idx="11"/>
          </p:nvPr>
        </p:nvSpPr>
        <p:spPr/>
        <p:txBody>
          <a:bodyPr/>
          <a:lstStyle/>
          <a:p>
            <a:r>
              <a:rPr lang="en-US"/>
              <a:t>Copyright  © John C. Hull 2021</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12</a:t>
            </a:fld>
            <a:endParaRPr lang="en-CA"/>
          </a:p>
        </p:txBody>
      </p:sp>
    </p:spTree>
    <p:extLst>
      <p:ext uri="{BB962C8B-B14F-4D97-AF65-F5344CB8AC3E}">
        <p14:creationId xmlns:p14="http://schemas.microsoft.com/office/powerpoint/2010/main" val="313325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387847" y="1118863"/>
            <a:ext cx="8070353" cy="1143000"/>
          </a:xfrm>
        </p:spPr>
        <p:txBody>
          <a:bodyPr/>
          <a:lstStyle/>
          <a:p>
            <a:r>
              <a:rPr lang="en-US" dirty="0"/>
              <a:t>Very Simple Example: Calculating the value of x that minimizes y when y=x</a:t>
            </a:r>
            <a:r>
              <a:rPr lang="en-US" baseline="30000" dirty="0"/>
              <a:t>2</a:t>
            </a:r>
            <a:r>
              <a:rPr lang="en-US" dirty="0"/>
              <a:t>−8x+20</a:t>
            </a:r>
            <a:br>
              <a:rPr lang="en-US" dirty="0"/>
            </a:br>
            <a:endParaRPr lang="en-CA" dirty="0"/>
          </a:p>
        </p:txBody>
      </p:sp>
      <p:sp>
        <p:nvSpPr>
          <p:cNvPr id="2" name="Footer Placeholder 1"/>
          <p:cNvSpPr>
            <a:spLocks noGrp="1"/>
          </p:cNvSpPr>
          <p:nvPr>
            <p:ph type="ftr" sz="quarter" idx="11"/>
          </p:nvPr>
        </p:nvSpPr>
        <p:spPr/>
        <p:txBody>
          <a:bodyPr/>
          <a:lstStyle/>
          <a:p>
            <a:r>
              <a:rPr lang="en-US"/>
              <a:t>Copyright  © John C. Hull 2021</a:t>
            </a:r>
            <a:endParaRPr lang="en-CA"/>
          </a:p>
        </p:txBody>
      </p:sp>
      <p:sp>
        <p:nvSpPr>
          <p:cNvPr id="3" name="Slide Number Placeholder 2"/>
          <p:cNvSpPr>
            <a:spLocks noGrp="1"/>
          </p:cNvSpPr>
          <p:nvPr>
            <p:ph type="sldNum" sz="quarter" idx="12"/>
          </p:nvPr>
        </p:nvSpPr>
        <p:spPr/>
        <p:txBody>
          <a:bodyPr/>
          <a:lstStyle/>
          <a:p>
            <a:fld id="{F979D778-5668-409F-BE61-8F31D5437AFC}" type="slidenum">
              <a:rPr lang="en-CA" smtClean="0"/>
              <a:t>13</a:t>
            </a:fld>
            <a:endParaRPr lang="en-CA"/>
          </a:p>
        </p:txBody>
      </p:sp>
      <p:sp>
        <p:nvSpPr>
          <p:cNvPr id="7" name="TextBox 6"/>
          <p:cNvSpPr txBox="1"/>
          <p:nvPr/>
        </p:nvSpPr>
        <p:spPr>
          <a:xfrm>
            <a:off x="2548372" y="3256101"/>
            <a:ext cx="1224136" cy="461665"/>
          </a:xfrm>
          <a:prstGeom prst="rect">
            <a:avLst/>
          </a:prstGeom>
          <a:noFill/>
        </p:spPr>
        <p:txBody>
          <a:bodyPr wrap="square" rtlCol="0">
            <a:spAutoFit/>
          </a:bodyPr>
          <a:lstStyle/>
          <a:p>
            <a:r>
              <a:rPr lang="en-US" sz="1200" dirty="0"/>
              <a:t>Starting point, </a:t>
            </a:r>
            <a:r>
              <a:rPr lang="en-US" sz="1200" i="1" dirty="0">
                <a:latin typeface="+mj-lt"/>
              </a:rPr>
              <a:t>x</a:t>
            </a:r>
            <a:r>
              <a:rPr lang="en-US" sz="1200" dirty="0"/>
              <a:t>=1</a:t>
            </a:r>
            <a:endParaRPr lang="en-CA" sz="1200" dirty="0"/>
          </a:p>
        </p:txBody>
      </p:sp>
      <p:sp>
        <p:nvSpPr>
          <p:cNvPr id="8" name="TextBox 7"/>
          <p:cNvSpPr txBox="1"/>
          <p:nvPr/>
        </p:nvSpPr>
        <p:spPr>
          <a:xfrm>
            <a:off x="3059832" y="3732690"/>
            <a:ext cx="1008112" cy="461665"/>
          </a:xfrm>
          <a:prstGeom prst="rect">
            <a:avLst/>
          </a:prstGeom>
          <a:noFill/>
        </p:spPr>
        <p:txBody>
          <a:bodyPr wrap="square" rtlCol="0">
            <a:spAutoFit/>
          </a:bodyPr>
          <a:lstStyle/>
          <a:p>
            <a:r>
              <a:rPr lang="en-US" sz="1200" dirty="0"/>
              <a:t>After first step, </a:t>
            </a:r>
            <a:r>
              <a:rPr lang="en-US" sz="1200" i="1" dirty="0">
                <a:latin typeface="+mj-lt"/>
              </a:rPr>
              <a:t>x</a:t>
            </a:r>
            <a:r>
              <a:rPr lang="en-US" sz="1200" dirty="0"/>
              <a:t>=2.2</a:t>
            </a:r>
            <a:endParaRPr lang="en-CA" sz="1200" dirty="0"/>
          </a:p>
        </p:txBody>
      </p:sp>
      <p:sp>
        <p:nvSpPr>
          <p:cNvPr id="9" name="TextBox 8"/>
          <p:cNvSpPr txBox="1"/>
          <p:nvPr/>
        </p:nvSpPr>
        <p:spPr>
          <a:xfrm>
            <a:off x="3743908" y="4164507"/>
            <a:ext cx="1116124" cy="461665"/>
          </a:xfrm>
          <a:prstGeom prst="rect">
            <a:avLst/>
          </a:prstGeom>
          <a:noFill/>
        </p:spPr>
        <p:txBody>
          <a:bodyPr wrap="square" rtlCol="0">
            <a:spAutoFit/>
          </a:bodyPr>
          <a:lstStyle/>
          <a:p>
            <a:r>
              <a:rPr lang="en-US" sz="1200" dirty="0"/>
              <a:t>After second step, </a:t>
            </a:r>
            <a:r>
              <a:rPr lang="en-US" sz="1200" i="1" dirty="0">
                <a:latin typeface="+mj-lt"/>
              </a:rPr>
              <a:t>x</a:t>
            </a:r>
            <a:r>
              <a:rPr lang="en-US" sz="1200" dirty="0"/>
              <a:t>=2.92</a:t>
            </a:r>
            <a:endParaRPr lang="en-CA" sz="1200" dirty="0"/>
          </a:p>
        </p:txBody>
      </p:sp>
      <p:cxnSp>
        <p:nvCxnSpPr>
          <p:cNvPr id="13" name="Straight Arrow Connector 12"/>
          <p:cNvCxnSpPr/>
          <p:nvPr/>
        </p:nvCxnSpPr>
        <p:spPr bwMode="auto">
          <a:xfrm flipH="1">
            <a:off x="2411760" y="3707307"/>
            <a:ext cx="316633" cy="3573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a:off x="3131840" y="4164507"/>
            <a:ext cx="144016" cy="4886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H="1">
            <a:off x="3491880" y="4509120"/>
            <a:ext cx="288032" cy="2880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TextBox 25"/>
          <p:cNvSpPr txBox="1"/>
          <p:nvPr/>
        </p:nvSpPr>
        <p:spPr>
          <a:xfrm>
            <a:off x="1692188" y="2528403"/>
            <a:ext cx="719572" cy="369332"/>
          </a:xfrm>
          <a:prstGeom prst="rect">
            <a:avLst/>
          </a:prstGeom>
          <a:noFill/>
        </p:spPr>
        <p:txBody>
          <a:bodyPr wrap="square" rtlCol="0">
            <a:spAutoFit/>
          </a:bodyPr>
          <a:lstStyle/>
          <a:p>
            <a:r>
              <a:rPr lang="en-US" i="1" dirty="0">
                <a:latin typeface="Cambria" panose="02040503050406030204" pitchFamily="18" charset="0"/>
                <a:ea typeface="Cambria" panose="02040503050406030204" pitchFamily="18" charset="0"/>
                <a:cs typeface="Times New Roman" panose="02020603050405020304" pitchFamily="18" charset="0"/>
              </a:rPr>
              <a:t>g(x</a:t>
            </a:r>
            <a:r>
              <a:rPr lang="en-US" dirty="0">
                <a:latin typeface="Cambria" panose="02040503050406030204" pitchFamily="18" charset="0"/>
                <a:ea typeface="Cambria" panose="02040503050406030204" pitchFamily="18" charset="0"/>
                <a:cs typeface="Times New Roman" panose="02020603050405020304" pitchFamily="18" charset="0"/>
              </a:rPr>
              <a:t>)</a:t>
            </a:r>
            <a:endParaRPr lang="en-CA" dirty="0">
              <a:latin typeface="Cambria" panose="02040503050406030204" pitchFamily="18" charset="0"/>
              <a:ea typeface="Cambria" panose="02040503050406030204" pitchFamily="18" charset="0"/>
              <a:cs typeface="Times New Roman" panose="02020603050405020304" pitchFamily="18" charset="0"/>
            </a:endParaRPr>
          </a:p>
        </p:txBody>
      </p:sp>
      <p:sp>
        <p:nvSpPr>
          <p:cNvPr id="27" name="TextBox 26"/>
          <p:cNvSpPr txBox="1"/>
          <p:nvPr/>
        </p:nvSpPr>
        <p:spPr>
          <a:xfrm>
            <a:off x="6579763" y="4934870"/>
            <a:ext cx="58296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endParaRPr lang="en-CA" i="1" dirty="0">
              <a:latin typeface="Times New Roman" panose="02020603050405020304" pitchFamily="18" charset="0"/>
              <a:cs typeface="Times New Roman" panose="02020603050405020304" pitchFamily="18" charset="0"/>
            </a:endParaRPr>
          </a:p>
        </p:txBody>
      </p:sp>
      <p:grpSp>
        <p:nvGrpSpPr>
          <p:cNvPr id="4" name="Group 4"/>
          <p:cNvGrpSpPr>
            <a:grpSpLocks noChangeAspect="1"/>
          </p:cNvGrpSpPr>
          <p:nvPr/>
        </p:nvGrpSpPr>
        <p:grpSpPr bwMode="auto">
          <a:xfrm>
            <a:off x="701675" y="2157413"/>
            <a:ext cx="7200900" cy="4264025"/>
            <a:chOff x="442" y="1359"/>
            <a:chExt cx="4536" cy="2686"/>
          </a:xfrm>
        </p:grpSpPr>
        <p:sp>
          <p:nvSpPr>
            <p:cNvPr id="5" name="AutoShape 3"/>
            <p:cNvSpPr>
              <a:spLocks noChangeAspect="1" noChangeArrowheads="1" noTextEdit="1"/>
            </p:cNvSpPr>
            <p:nvPr/>
          </p:nvSpPr>
          <p:spPr bwMode="auto">
            <a:xfrm>
              <a:off x="442" y="1359"/>
              <a:ext cx="4536" cy="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 name="Rectangle 5"/>
            <p:cNvSpPr>
              <a:spLocks noChangeArrowheads="1"/>
            </p:cNvSpPr>
            <p:nvPr/>
          </p:nvSpPr>
          <p:spPr bwMode="auto">
            <a:xfrm>
              <a:off x="855" y="1489"/>
              <a:ext cx="3773" cy="22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1" name="Line 6"/>
            <p:cNvSpPr>
              <a:spLocks noChangeShapeType="1"/>
            </p:cNvSpPr>
            <p:nvPr/>
          </p:nvSpPr>
          <p:spPr bwMode="auto">
            <a:xfrm flipV="1">
              <a:off x="1087" y="1832"/>
              <a:ext cx="0" cy="1630"/>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12" name="Line 7"/>
            <p:cNvSpPr>
              <a:spLocks noChangeShapeType="1"/>
            </p:cNvSpPr>
            <p:nvPr/>
          </p:nvSpPr>
          <p:spPr bwMode="auto">
            <a:xfrm>
              <a:off x="1087" y="3462"/>
              <a:ext cx="3380" cy="0"/>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14" name="Freeform 8"/>
            <p:cNvSpPr>
              <a:spLocks/>
            </p:cNvSpPr>
            <p:nvPr/>
          </p:nvSpPr>
          <p:spPr bwMode="auto">
            <a:xfrm>
              <a:off x="1083" y="2158"/>
              <a:ext cx="3011" cy="1048"/>
            </a:xfrm>
            <a:custGeom>
              <a:avLst/>
              <a:gdLst>
                <a:gd name="T0" fmla="*/ 0 w 3011"/>
                <a:gd name="T1" fmla="*/ 0 h 1048"/>
                <a:gd name="T2" fmla="*/ 376 w 3011"/>
                <a:gd name="T3" fmla="*/ 459 h 1048"/>
                <a:gd name="T4" fmla="*/ 752 w 3011"/>
                <a:gd name="T5" fmla="*/ 786 h 1048"/>
                <a:gd name="T6" fmla="*/ 1129 w 3011"/>
                <a:gd name="T7" fmla="*/ 983 h 1048"/>
                <a:gd name="T8" fmla="*/ 1505 w 3011"/>
                <a:gd name="T9" fmla="*/ 1048 h 1048"/>
                <a:gd name="T10" fmla="*/ 1882 w 3011"/>
                <a:gd name="T11" fmla="*/ 983 h 1048"/>
                <a:gd name="T12" fmla="*/ 2258 w 3011"/>
                <a:gd name="T13" fmla="*/ 786 h 1048"/>
                <a:gd name="T14" fmla="*/ 2634 w 3011"/>
                <a:gd name="T15" fmla="*/ 459 h 1048"/>
                <a:gd name="T16" fmla="*/ 3011 w 3011"/>
                <a:gd name="T1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1" h="1048">
                  <a:moveTo>
                    <a:pt x="0" y="0"/>
                  </a:moveTo>
                  <a:cubicBezTo>
                    <a:pt x="125" y="154"/>
                    <a:pt x="251" y="328"/>
                    <a:pt x="376" y="459"/>
                  </a:cubicBezTo>
                  <a:cubicBezTo>
                    <a:pt x="502" y="590"/>
                    <a:pt x="627" y="699"/>
                    <a:pt x="752" y="786"/>
                  </a:cubicBezTo>
                  <a:cubicBezTo>
                    <a:pt x="878" y="874"/>
                    <a:pt x="1003" y="939"/>
                    <a:pt x="1129" y="983"/>
                  </a:cubicBezTo>
                  <a:cubicBezTo>
                    <a:pt x="1255" y="1026"/>
                    <a:pt x="1380" y="1048"/>
                    <a:pt x="1505" y="1048"/>
                  </a:cubicBezTo>
                  <a:cubicBezTo>
                    <a:pt x="1631" y="1048"/>
                    <a:pt x="1756" y="1026"/>
                    <a:pt x="1882" y="983"/>
                  </a:cubicBezTo>
                  <a:cubicBezTo>
                    <a:pt x="2007" y="939"/>
                    <a:pt x="2133" y="874"/>
                    <a:pt x="2258" y="786"/>
                  </a:cubicBezTo>
                  <a:cubicBezTo>
                    <a:pt x="2384" y="699"/>
                    <a:pt x="2509" y="590"/>
                    <a:pt x="2634" y="459"/>
                  </a:cubicBezTo>
                  <a:cubicBezTo>
                    <a:pt x="2760" y="328"/>
                    <a:pt x="2885" y="154"/>
                    <a:pt x="3011" y="0"/>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15" name="Rectangle 9"/>
            <p:cNvSpPr>
              <a:spLocks noChangeArrowheads="1"/>
            </p:cNvSpPr>
            <p:nvPr/>
          </p:nvSpPr>
          <p:spPr bwMode="auto">
            <a:xfrm>
              <a:off x="954" y="3406"/>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p:cNvSpPr>
              <a:spLocks noChangeArrowheads="1"/>
            </p:cNvSpPr>
            <p:nvPr/>
          </p:nvSpPr>
          <p:spPr bwMode="auto">
            <a:xfrm>
              <a:off x="954" y="307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p:cNvSpPr>
              <a:spLocks noChangeArrowheads="1"/>
            </p:cNvSpPr>
            <p:nvPr/>
          </p:nvSpPr>
          <p:spPr bwMode="auto">
            <a:xfrm>
              <a:off x="906" y="2753"/>
              <a:ext cx="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rPr>
                <a:t>10</a:t>
              </a:r>
              <a:endParaRPr kumimoji="0" lang="en-US" altLang="en-US" sz="1800" b="0" i="0" u="none" strike="noStrike" cap="none" normalizeH="0" baseline="0" dirty="0">
                <a:ln>
                  <a:noFill/>
                </a:ln>
                <a:effectLst/>
              </a:endParaRPr>
            </a:p>
          </p:txBody>
        </p:sp>
        <p:sp>
          <p:nvSpPr>
            <p:cNvPr id="18" name="Rectangle 12"/>
            <p:cNvSpPr>
              <a:spLocks noChangeArrowheads="1"/>
            </p:cNvSpPr>
            <p:nvPr/>
          </p:nvSpPr>
          <p:spPr bwMode="auto">
            <a:xfrm>
              <a:off x="906" y="2426"/>
              <a:ext cx="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rPr>
                <a:t>15</a:t>
              </a:r>
              <a:endParaRPr kumimoji="0" lang="en-US" altLang="en-US" sz="1800" b="0" i="0" u="none" strike="noStrike" cap="none" normalizeH="0" baseline="0" dirty="0">
                <a:ln>
                  <a:noFill/>
                </a:ln>
                <a:effectLst/>
              </a:endParaRPr>
            </a:p>
          </p:txBody>
        </p:sp>
        <p:sp>
          <p:nvSpPr>
            <p:cNvPr id="20" name="Rectangle 13"/>
            <p:cNvSpPr>
              <a:spLocks noChangeArrowheads="1"/>
            </p:cNvSpPr>
            <p:nvPr/>
          </p:nvSpPr>
          <p:spPr bwMode="auto">
            <a:xfrm>
              <a:off x="906" y="2099"/>
              <a:ext cx="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rPr>
                <a:t>20</a:t>
              </a:r>
              <a:endParaRPr kumimoji="0" lang="en-US" altLang="en-US" sz="1800" b="0" i="0" u="none" strike="noStrike" cap="none" normalizeH="0" baseline="0" dirty="0">
                <a:ln>
                  <a:noFill/>
                </a:ln>
                <a:effectLst/>
              </a:endParaRPr>
            </a:p>
          </p:txBody>
        </p:sp>
        <p:sp>
          <p:nvSpPr>
            <p:cNvPr id="22" name="Rectangle 14"/>
            <p:cNvSpPr>
              <a:spLocks noChangeArrowheads="1"/>
            </p:cNvSpPr>
            <p:nvPr/>
          </p:nvSpPr>
          <p:spPr bwMode="auto">
            <a:xfrm>
              <a:off x="906" y="1772"/>
              <a:ext cx="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rPr>
                <a:t>25</a:t>
              </a:r>
              <a:endParaRPr kumimoji="0" lang="en-US" altLang="en-US" sz="1800" b="0" i="0" u="none" strike="noStrike" cap="none" normalizeH="0" baseline="0" dirty="0">
                <a:ln>
                  <a:noFill/>
                </a:ln>
                <a:effectLst/>
              </a:endParaRPr>
            </a:p>
          </p:txBody>
        </p:sp>
        <p:sp>
          <p:nvSpPr>
            <p:cNvPr id="23" name="Rectangle 15"/>
            <p:cNvSpPr>
              <a:spLocks noChangeArrowheads="1"/>
            </p:cNvSpPr>
            <p:nvPr/>
          </p:nvSpPr>
          <p:spPr bwMode="auto">
            <a:xfrm>
              <a:off x="1065"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6"/>
            <p:cNvSpPr>
              <a:spLocks noChangeArrowheads="1"/>
            </p:cNvSpPr>
            <p:nvPr/>
          </p:nvSpPr>
          <p:spPr bwMode="auto">
            <a:xfrm>
              <a:off x="1441"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7"/>
            <p:cNvSpPr>
              <a:spLocks noChangeArrowheads="1"/>
            </p:cNvSpPr>
            <p:nvPr/>
          </p:nvSpPr>
          <p:spPr bwMode="auto">
            <a:xfrm>
              <a:off x="1817"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8"/>
            <p:cNvSpPr>
              <a:spLocks noChangeArrowheads="1"/>
            </p:cNvSpPr>
            <p:nvPr/>
          </p:nvSpPr>
          <p:spPr bwMode="auto">
            <a:xfrm>
              <a:off x="2193"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19"/>
            <p:cNvSpPr>
              <a:spLocks noChangeArrowheads="1"/>
            </p:cNvSpPr>
            <p:nvPr/>
          </p:nvSpPr>
          <p:spPr bwMode="auto">
            <a:xfrm>
              <a:off x="2569"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0"/>
            <p:cNvSpPr>
              <a:spLocks noChangeArrowheads="1"/>
            </p:cNvSpPr>
            <p:nvPr/>
          </p:nvSpPr>
          <p:spPr bwMode="auto">
            <a:xfrm>
              <a:off x="2945"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21"/>
            <p:cNvSpPr>
              <a:spLocks noChangeArrowheads="1"/>
            </p:cNvSpPr>
            <p:nvPr/>
          </p:nvSpPr>
          <p:spPr bwMode="auto">
            <a:xfrm>
              <a:off x="3320" y="3529"/>
              <a:ext cx="9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2"/>
            <p:cNvSpPr>
              <a:spLocks noChangeArrowheads="1"/>
            </p:cNvSpPr>
            <p:nvPr/>
          </p:nvSpPr>
          <p:spPr bwMode="auto">
            <a:xfrm>
              <a:off x="3696" y="3529"/>
              <a:ext cx="9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3"/>
            <p:cNvSpPr>
              <a:spLocks noChangeArrowheads="1"/>
            </p:cNvSpPr>
            <p:nvPr/>
          </p:nvSpPr>
          <p:spPr bwMode="auto">
            <a:xfrm>
              <a:off x="4072"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24"/>
            <p:cNvSpPr>
              <a:spLocks noChangeArrowheads="1"/>
            </p:cNvSpPr>
            <p:nvPr/>
          </p:nvSpPr>
          <p:spPr bwMode="auto">
            <a:xfrm>
              <a:off x="4448" y="3529"/>
              <a:ext cx="9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95959"/>
                  </a:solidFill>
                  <a:effectLst/>
                  <a:latin typeface="Calibri" panose="020F0502020204030204" pitchFamily="34" charset="0"/>
                </a:rPr>
                <a:t>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Line 26"/>
            <p:cNvSpPr>
              <a:spLocks noChangeShapeType="1"/>
            </p:cNvSpPr>
            <p:nvPr/>
          </p:nvSpPr>
          <p:spPr bwMode="auto">
            <a:xfrm>
              <a:off x="1495" y="2659"/>
              <a:ext cx="476" cy="460"/>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38" name="Line 27"/>
            <p:cNvSpPr>
              <a:spLocks noChangeShapeType="1"/>
            </p:cNvSpPr>
            <p:nvPr/>
          </p:nvSpPr>
          <p:spPr bwMode="auto">
            <a:xfrm>
              <a:off x="1975" y="3029"/>
              <a:ext cx="200" cy="134"/>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39" name="Line 28"/>
            <p:cNvSpPr>
              <a:spLocks noChangeShapeType="1"/>
            </p:cNvSpPr>
            <p:nvPr/>
          </p:nvSpPr>
          <p:spPr bwMode="auto">
            <a:xfrm flipV="1">
              <a:off x="2171" y="3116"/>
              <a:ext cx="4" cy="354"/>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40" name="Line 29"/>
            <p:cNvSpPr>
              <a:spLocks noChangeShapeType="1"/>
            </p:cNvSpPr>
            <p:nvPr/>
          </p:nvSpPr>
          <p:spPr bwMode="auto">
            <a:xfrm>
              <a:off x="2171" y="3131"/>
              <a:ext cx="166" cy="63"/>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41" name="Line 30"/>
            <p:cNvSpPr>
              <a:spLocks noChangeShapeType="1"/>
            </p:cNvSpPr>
            <p:nvPr/>
          </p:nvSpPr>
          <p:spPr bwMode="auto">
            <a:xfrm>
              <a:off x="1975" y="3029"/>
              <a:ext cx="0" cy="441"/>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42" name="Line 31"/>
            <p:cNvSpPr>
              <a:spLocks noChangeShapeType="1"/>
            </p:cNvSpPr>
            <p:nvPr/>
          </p:nvSpPr>
          <p:spPr bwMode="auto">
            <a:xfrm flipV="1">
              <a:off x="1472" y="2667"/>
              <a:ext cx="12" cy="815"/>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sp>
          <p:nvSpPr>
            <p:cNvPr id="43" name="Line 32"/>
            <p:cNvSpPr>
              <a:spLocks noChangeShapeType="1"/>
            </p:cNvSpPr>
            <p:nvPr/>
          </p:nvSpPr>
          <p:spPr bwMode="auto">
            <a:xfrm flipV="1">
              <a:off x="2329" y="3186"/>
              <a:ext cx="8" cy="284"/>
            </a:xfrm>
            <a:prstGeom prst="line">
              <a:avLst/>
            </a:pr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343485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7772400" cy="1143000"/>
          </a:xfrm>
        </p:spPr>
        <p:txBody>
          <a:bodyPr/>
          <a:lstStyle/>
          <a:p>
            <a:r>
              <a:rPr lang="en-US" dirty="0"/>
              <a:t>When Learning Rate is 0.2</a:t>
            </a:r>
            <a:endParaRPr lang="en-CA" dirty="0"/>
          </a:p>
        </p:txBody>
      </p:sp>
      <p:sp>
        <p:nvSpPr>
          <p:cNvPr id="4" name="Footer Placeholder 3"/>
          <p:cNvSpPr>
            <a:spLocks noGrp="1"/>
          </p:cNvSpPr>
          <p:nvPr>
            <p:ph type="ftr" sz="quarter" idx="11"/>
          </p:nvPr>
        </p:nvSpPr>
        <p:spPr/>
        <p:txBody>
          <a:bodyPr/>
          <a:lstStyle/>
          <a:p>
            <a:r>
              <a:rPr lang="en-US"/>
              <a:t>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14</a:t>
            </a:fld>
            <a:endParaRPr lang="en-CA"/>
          </a:p>
        </p:txBody>
      </p:sp>
      <p:pic>
        <p:nvPicPr>
          <p:cNvPr id="9" name="Picture 8"/>
          <p:cNvPicPr>
            <a:picLocks noChangeAspect="1"/>
          </p:cNvPicPr>
          <p:nvPr/>
        </p:nvPicPr>
        <p:blipFill>
          <a:blip r:embed="rId2"/>
          <a:stretch>
            <a:fillRect/>
          </a:stretch>
        </p:blipFill>
        <p:spPr>
          <a:xfrm>
            <a:off x="2051720" y="1821541"/>
            <a:ext cx="4037707" cy="4503059"/>
          </a:xfrm>
          <a:prstGeom prst="rect">
            <a:avLst/>
          </a:prstGeom>
        </p:spPr>
      </p:pic>
    </p:spTree>
    <p:extLst>
      <p:ext uri="{BB962C8B-B14F-4D97-AF65-F5344CB8AC3E}">
        <p14:creationId xmlns:p14="http://schemas.microsoft.com/office/powerpoint/2010/main" val="83576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Learning Rate is 0.02</a:t>
            </a:r>
            <a:endParaRPr lang="en-CA" dirty="0"/>
          </a:p>
        </p:txBody>
      </p:sp>
      <p:sp>
        <p:nvSpPr>
          <p:cNvPr id="4" name="Footer Placeholder 3"/>
          <p:cNvSpPr>
            <a:spLocks noGrp="1"/>
          </p:cNvSpPr>
          <p:nvPr>
            <p:ph type="ftr" sz="quarter" idx="11"/>
          </p:nvPr>
        </p:nvSpPr>
        <p:spPr/>
        <p:txBody>
          <a:bodyPr/>
          <a:lstStyle/>
          <a:p>
            <a:r>
              <a:rPr lang="en-US"/>
              <a:t>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15</a:t>
            </a:fld>
            <a:endParaRPr lang="en-CA"/>
          </a:p>
        </p:txBody>
      </p:sp>
      <p:pic>
        <p:nvPicPr>
          <p:cNvPr id="9" name="Picture 8"/>
          <p:cNvPicPr>
            <a:picLocks noChangeAspect="1"/>
          </p:cNvPicPr>
          <p:nvPr/>
        </p:nvPicPr>
        <p:blipFill>
          <a:blip r:embed="rId2"/>
          <a:stretch>
            <a:fillRect/>
          </a:stretch>
        </p:blipFill>
        <p:spPr>
          <a:xfrm>
            <a:off x="2647205" y="1885520"/>
            <a:ext cx="3980340" cy="4439080"/>
          </a:xfrm>
          <a:prstGeom prst="rect">
            <a:avLst/>
          </a:prstGeom>
        </p:spPr>
      </p:pic>
    </p:spTree>
    <p:extLst>
      <p:ext uri="{BB962C8B-B14F-4D97-AF65-F5344CB8AC3E}">
        <p14:creationId xmlns:p14="http://schemas.microsoft.com/office/powerpoint/2010/main" val="205605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Learning Rate is 1.2</a:t>
            </a:r>
            <a:endParaRPr lang="en-CA" dirty="0"/>
          </a:p>
        </p:txBody>
      </p:sp>
      <p:sp>
        <p:nvSpPr>
          <p:cNvPr id="4" name="Footer Placeholder 3"/>
          <p:cNvSpPr>
            <a:spLocks noGrp="1"/>
          </p:cNvSpPr>
          <p:nvPr>
            <p:ph type="ftr" sz="quarter" idx="11"/>
          </p:nvPr>
        </p:nvSpPr>
        <p:spPr/>
        <p:txBody>
          <a:bodyPr/>
          <a:lstStyle/>
          <a:p>
            <a:r>
              <a:rPr lang="en-US"/>
              <a:t>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16</a:t>
            </a:fld>
            <a:endParaRPr lang="en-CA"/>
          </a:p>
        </p:txBody>
      </p:sp>
      <p:pic>
        <p:nvPicPr>
          <p:cNvPr id="6" name="Picture 5"/>
          <p:cNvPicPr>
            <a:picLocks noChangeAspect="1"/>
          </p:cNvPicPr>
          <p:nvPr/>
        </p:nvPicPr>
        <p:blipFill>
          <a:blip r:embed="rId2"/>
          <a:stretch>
            <a:fillRect/>
          </a:stretch>
        </p:blipFill>
        <p:spPr>
          <a:xfrm>
            <a:off x="1979712" y="1910187"/>
            <a:ext cx="4104456" cy="4577501"/>
          </a:xfrm>
          <a:prstGeom prst="rect">
            <a:avLst/>
          </a:prstGeom>
        </p:spPr>
      </p:pic>
    </p:spTree>
    <p:extLst>
      <p:ext uri="{BB962C8B-B14F-4D97-AF65-F5344CB8AC3E}">
        <p14:creationId xmlns:p14="http://schemas.microsoft.com/office/powerpoint/2010/main" val="62895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Details</a:t>
            </a:r>
            <a:endParaRPr lang="en-CA" dirty="0"/>
          </a:p>
        </p:txBody>
      </p:sp>
      <p:sp>
        <p:nvSpPr>
          <p:cNvPr id="7" name="Content Placeholder 6"/>
          <p:cNvSpPr>
            <a:spLocks noGrp="1"/>
          </p:cNvSpPr>
          <p:nvPr>
            <p:ph idx="1"/>
          </p:nvPr>
        </p:nvSpPr>
        <p:spPr/>
        <p:txBody>
          <a:bodyPr/>
          <a:lstStyle/>
          <a:p>
            <a:r>
              <a:rPr lang="en-US" dirty="0"/>
              <a:t>Use mini batches of data to calculate gradients. (One epoch is one complete use of training set.)</a:t>
            </a:r>
          </a:p>
          <a:p>
            <a:r>
              <a:rPr lang="en-US" dirty="0"/>
              <a:t>Use a momentum strategy</a:t>
            </a:r>
          </a:p>
          <a:p>
            <a:r>
              <a:rPr lang="en-US" dirty="0"/>
              <a:t>Adaptively calculate the learning rate (Adam)</a:t>
            </a:r>
          </a:p>
          <a:p>
            <a:r>
              <a:rPr lang="en-US" dirty="0"/>
              <a:t>Learning rate decay</a:t>
            </a:r>
          </a:p>
          <a:p>
            <a:r>
              <a:rPr lang="en-US" dirty="0"/>
              <a:t>Dropouts</a:t>
            </a:r>
          </a:p>
          <a:p>
            <a:pPr marL="0" indent="0">
              <a:buNone/>
            </a:pPr>
            <a:endParaRPr lang="en-US" dirty="0"/>
          </a:p>
          <a:p>
            <a:pPr marL="0" indent="0">
              <a:buNone/>
            </a:pPr>
            <a:endParaRPr lang="en-US" dirty="0"/>
          </a:p>
          <a:p>
            <a:pPr marL="0" indent="0">
              <a:buNone/>
            </a:pP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17</a:t>
            </a:fld>
            <a:endParaRPr lang="en-CA"/>
          </a:p>
        </p:txBody>
      </p:sp>
    </p:spTree>
    <p:extLst>
      <p:ext uri="{BB962C8B-B14F-4D97-AF65-F5344CB8AC3E}">
        <p14:creationId xmlns:p14="http://schemas.microsoft.com/office/powerpoint/2010/main" val="86617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Minima</a:t>
            </a:r>
            <a:endParaRPr lang="en-CA" dirty="0"/>
          </a:p>
        </p:txBody>
      </p:sp>
      <p:sp>
        <p:nvSpPr>
          <p:cNvPr id="3" name="Content Placeholder 2"/>
          <p:cNvSpPr>
            <a:spLocks noGrp="1"/>
          </p:cNvSpPr>
          <p:nvPr>
            <p:ph idx="1"/>
          </p:nvPr>
        </p:nvSpPr>
        <p:spPr>
          <a:xfrm>
            <a:off x="685800" y="2147888"/>
            <a:ext cx="8062664" cy="4114800"/>
          </a:xfrm>
        </p:spPr>
        <p:txBody>
          <a:bodyPr/>
          <a:lstStyle/>
          <a:p>
            <a:pPr marL="0" indent="0">
              <a:buNone/>
            </a:pPr>
            <a:r>
              <a:rPr lang="en-US" dirty="0"/>
              <a:t>Important to try and avoid local minima</a:t>
            </a:r>
          </a:p>
          <a:p>
            <a:endParaRPr lang="en-US"/>
          </a:p>
          <a:p>
            <a:pPr marL="0" indent="0">
              <a:buNone/>
            </a:pPr>
            <a:endParaRPr lang="en-CA"/>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18</a:t>
            </a:fld>
            <a:endParaRPr lang="en-CA"/>
          </a:p>
        </p:txBody>
      </p:sp>
      <p:grpSp>
        <p:nvGrpSpPr>
          <p:cNvPr id="6" name="Group 5"/>
          <p:cNvGrpSpPr/>
          <p:nvPr/>
        </p:nvGrpSpPr>
        <p:grpSpPr>
          <a:xfrm>
            <a:off x="1403648" y="2996952"/>
            <a:ext cx="5256584" cy="3096344"/>
            <a:chOff x="1793171" y="3850574"/>
            <a:chExt cx="5380983" cy="2743200"/>
          </a:xfrm>
        </p:grpSpPr>
        <p:graphicFrame>
          <p:nvGraphicFramePr>
            <p:cNvPr id="7" name="Chart 6"/>
            <p:cNvGraphicFramePr>
              <a:graphicFrameLocks/>
            </p:cNvGraphicFramePr>
            <p:nvPr>
              <p:extLst>
                <p:ext uri="{D42A27DB-BD31-4B8C-83A1-F6EECF244321}">
                  <p14:modId xmlns:p14="http://schemas.microsoft.com/office/powerpoint/2010/main" val="2467441094"/>
                </p:ext>
              </p:extLst>
            </p:nvPr>
          </p:nvGraphicFramePr>
          <p:xfrm>
            <a:off x="1793171" y="385057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000966" y="5993809"/>
              <a:ext cx="2173188" cy="271398"/>
            </a:xfrm>
            <a:prstGeom prst="rect">
              <a:avLst/>
            </a:prstGeom>
            <a:noFill/>
          </p:spPr>
          <p:txBody>
            <a:bodyPr wrap="square" rtlCol="0">
              <a:spAutoFit/>
            </a:bodyPr>
            <a:lstStyle/>
            <a:p>
              <a:r>
                <a:rPr lang="en-US" sz="1200" b="1" dirty="0">
                  <a:latin typeface="Cambria" panose="02040503050406030204" pitchFamily="18" charset="0"/>
                  <a:ea typeface="Cambria" panose="02040503050406030204" pitchFamily="18" charset="0"/>
                </a:rPr>
                <a:t>Parameter</a:t>
              </a:r>
              <a:r>
                <a:rPr lang="en-US" sz="1200" dirty="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Value</a:t>
              </a:r>
              <a:endParaRPr lang="en-CA" sz="1200" b="1" dirty="0">
                <a:latin typeface="Cambria" panose="02040503050406030204" pitchFamily="18" charset="0"/>
                <a:ea typeface="Cambria" panose="02040503050406030204" pitchFamily="18" charset="0"/>
              </a:endParaRPr>
            </a:p>
          </p:txBody>
        </p:sp>
        <p:sp>
          <p:nvSpPr>
            <p:cNvPr id="9" name="TextBox 8"/>
            <p:cNvSpPr txBox="1"/>
            <p:nvPr/>
          </p:nvSpPr>
          <p:spPr>
            <a:xfrm>
              <a:off x="2444339" y="4273139"/>
              <a:ext cx="280846" cy="276999"/>
            </a:xfrm>
            <a:prstGeom prst="rect">
              <a:avLst/>
            </a:prstGeom>
            <a:noFill/>
          </p:spPr>
          <p:txBody>
            <a:bodyPr wrap="none" rtlCol="0">
              <a:spAutoFit/>
            </a:bodyPr>
            <a:lstStyle/>
            <a:p>
              <a:r>
                <a:rPr lang="en-US" sz="1200" dirty="0">
                  <a:latin typeface="Cambria" panose="02040503050406030204" pitchFamily="18" charset="0"/>
                  <a:ea typeface="Cambria" panose="02040503050406030204" pitchFamily="18" charset="0"/>
                </a:rPr>
                <a:t>A</a:t>
              </a:r>
              <a:endParaRPr lang="en-CA" sz="1200" dirty="0">
                <a:latin typeface="Cambria" panose="02040503050406030204" pitchFamily="18" charset="0"/>
                <a:ea typeface="Cambria" panose="02040503050406030204" pitchFamily="18" charset="0"/>
              </a:endParaRPr>
            </a:p>
          </p:txBody>
        </p:sp>
        <p:sp>
          <p:nvSpPr>
            <p:cNvPr id="10" name="TextBox 9"/>
            <p:cNvSpPr txBox="1"/>
            <p:nvPr/>
          </p:nvSpPr>
          <p:spPr>
            <a:xfrm>
              <a:off x="3334987" y="4852842"/>
              <a:ext cx="416578" cy="271398"/>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B</a:t>
              </a:r>
              <a:endParaRPr lang="en-CA" sz="1200" dirty="0">
                <a:latin typeface="Cambria" panose="02040503050406030204" pitchFamily="18" charset="0"/>
                <a:ea typeface="Cambria" panose="02040503050406030204" pitchFamily="18" charset="0"/>
              </a:endParaRPr>
            </a:p>
          </p:txBody>
        </p:sp>
        <p:sp>
          <p:nvSpPr>
            <p:cNvPr id="11" name="TextBox 10"/>
            <p:cNvSpPr txBox="1"/>
            <p:nvPr/>
          </p:nvSpPr>
          <p:spPr>
            <a:xfrm>
              <a:off x="4762005" y="4988540"/>
              <a:ext cx="296363" cy="271398"/>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C</a:t>
              </a:r>
              <a:endParaRPr lang="en-CA" sz="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53379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Rule</a:t>
            </a:r>
            <a:endParaRPr lang="en-CA" dirty="0"/>
          </a:p>
        </p:txBody>
      </p:sp>
      <p:sp>
        <p:nvSpPr>
          <p:cNvPr id="3" name="Content Placeholder 2"/>
          <p:cNvSpPr>
            <a:spLocks noGrp="1"/>
          </p:cNvSpPr>
          <p:nvPr>
            <p:ph idx="1"/>
          </p:nvPr>
        </p:nvSpPr>
        <p:spPr/>
        <p:txBody>
          <a:bodyPr/>
          <a:lstStyle/>
          <a:p>
            <a:r>
              <a:rPr lang="en-US" dirty="0"/>
              <a:t>Because applications have many parameters it is important to use a stopping rule to avoid over-fitting</a:t>
            </a:r>
          </a:p>
          <a:p>
            <a:r>
              <a:rPr lang="en-US" dirty="0"/>
              <a:t>We calculate results for the validation set at the same time as the training set.</a:t>
            </a:r>
          </a:p>
          <a:p>
            <a:r>
              <a:rPr lang="en-US" dirty="0"/>
              <a:t>When the results for the validation set start to get worse we stop</a:t>
            </a:r>
          </a:p>
          <a:p>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19</a:t>
            </a:fld>
            <a:endParaRPr lang="en-CA"/>
          </a:p>
        </p:txBody>
      </p:sp>
    </p:spTree>
    <p:extLst>
      <p:ext uri="{BB962C8B-B14F-4D97-AF65-F5344CB8AC3E}">
        <p14:creationId xmlns:p14="http://schemas.microsoft.com/office/powerpoint/2010/main" val="20370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Simple ANN (Artificial Neural Network), Figure 6.1</a:t>
            </a:r>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a:t>
            </a:fld>
            <a:endParaRPr lang="en-CA"/>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567192"/>
            <a:ext cx="7772400" cy="2806024"/>
          </a:xfrm>
          <a:prstGeom prst="rect">
            <a:avLst/>
          </a:prstGeom>
          <a:noFill/>
          <a:ln>
            <a:noFill/>
          </a:ln>
        </p:spPr>
      </p:pic>
    </p:spTree>
    <p:extLst>
      <p:ext uri="{BB962C8B-B14F-4D97-AF65-F5344CB8AC3E}">
        <p14:creationId xmlns:p14="http://schemas.microsoft.com/office/powerpoint/2010/main" val="218258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Black-Scholes-Merton Application</a:t>
            </a:r>
            <a:endParaRPr lang="en-CA" dirty="0"/>
          </a:p>
        </p:txBody>
      </p:sp>
      <p:sp>
        <p:nvSpPr>
          <p:cNvPr id="3" name="Content Placeholder 2"/>
          <p:cNvSpPr>
            <a:spLocks noGrp="1"/>
          </p:cNvSpPr>
          <p:nvPr>
            <p:ph idx="1"/>
          </p:nvPr>
        </p:nvSpPr>
        <p:spPr/>
        <p:txBody>
          <a:bodyPr/>
          <a:lstStyle/>
          <a:p>
            <a:r>
              <a:rPr lang="en-US" dirty="0"/>
              <a:t>We generated 10,000 call option prices using the Black-Scholes-Merton model and then added a normally distributed error of 0.15 to the price.</a:t>
            </a:r>
          </a:p>
          <a:p>
            <a:r>
              <a:rPr lang="en-US" dirty="0"/>
              <a:t>The parameters were sampled randomly from uniform distributions</a:t>
            </a:r>
          </a:p>
          <a:p>
            <a:r>
              <a:rPr lang="en-US" dirty="0"/>
              <a:t>The model had three hidden layers and 20 neurons per layer</a:t>
            </a:r>
          </a:p>
          <a:p>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20</a:t>
            </a:fld>
            <a:endParaRPr lang="en-CA"/>
          </a:p>
        </p:txBody>
      </p:sp>
    </p:spTree>
    <p:extLst>
      <p:ext uri="{BB962C8B-B14F-4D97-AF65-F5344CB8AC3E}">
        <p14:creationId xmlns:p14="http://schemas.microsoft.com/office/powerpoint/2010/main" val="23959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set and validation set </a:t>
            </a:r>
            <a:r>
              <a:rPr lang="en-US" dirty="0" err="1"/>
              <a:t>mse</a:t>
            </a:r>
            <a:r>
              <a:rPr lang="en-US" dirty="0"/>
              <a:t> as the epochs of training is increased</a:t>
            </a: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21</a:t>
            </a:fld>
            <a:endParaRPr lang="en-CA"/>
          </a:p>
        </p:txBody>
      </p:sp>
      <p:sp>
        <p:nvSpPr>
          <p:cNvPr id="3" name="Content Placeholder 2"/>
          <p:cNvSpPr>
            <a:spLocks noGrp="1"/>
          </p:cNvSpPr>
          <p:nvPr>
            <p:ph idx="1"/>
          </p:nvPr>
        </p:nvSpPr>
        <p:spPr/>
        <p:txBody>
          <a:bodyPr/>
          <a:lstStyle/>
          <a:p>
            <a:pPr marL="0" indent="0">
              <a:buNone/>
            </a:pPr>
            <a:r>
              <a:rPr lang="en-US" dirty="0"/>
              <a:t> </a:t>
            </a:r>
            <a:endParaRPr lang="en-CA" dirty="0"/>
          </a:p>
        </p:txBody>
      </p:sp>
      <p:pic>
        <p:nvPicPr>
          <p:cNvPr id="6" name="Picture 5">
            <a:extLst>
              <a:ext uri="{FF2B5EF4-FFF2-40B4-BE49-F238E27FC236}">
                <a16:creationId xmlns:a16="http://schemas.microsoft.com/office/drawing/2014/main" id="{0C6E9E6D-B7F1-4643-AB20-C570D6330729}"/>
              </a:ext>
            </a:extLst>
          </p:cNvPr>
          <p:cNvPicPr>
            <a:picLocks noChangeAspect="1"/>
          </p:cNvPicPr>
          <p:nvPr/>
        </p:nvPicPr>
        <p:blipFill>
          <a:blip r:embed="rId2"/>
          <a:stretch>
            <a:fillRect/>
          </a:stretch>
        </p:blipFill>
        <p:spPr>
          <a:xfrm>
            <a:off x="551379" y="2273437"/>
            <a:ext cx="7126842" cy="4279763"/>
          </a:xfrm>
          <a:prstGeom prst="rect">
            <a:avLst/>
          </a:prstGeom>
        </p:spPr>
      </p:pic>
    </p:spTree>
    <p:extLst>
      <p:ext uri="{BB962C8B-B14F-4D97-AF65-F5344CB8AC3E}">
        <p14:creationId xmlns:p14="http://schemas.microsoft.com/office/powerpoint/2010/main" val="18670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Smoothed </a:t>
            </a:r>
            <a:r>
              <a:rPr lang="en-US" dirty="0" err="1"/>
              <a:t>mse</a:t>
            </a:r>
            <a:r>
              <a:rPr lang="en-US" dirty="0"/>
              <a:t> (Moving Average over 50 epochs) Stop after 2575 epochs</a:t>
            </a:r>
            <a:endParaRPr lang="en-CA" dirty="0"/>
          </a:p>
        </p:txBody>
      </p:sp>
      <p:sp>
        <p:nvSpPr>
          <p:cNvPr id="3" name="Content Placeholder 2"/>
          <p:cNvSpPr>
            <a:spLocks noGrp="1"/>
          </p:cNvSpPr>
          <p:nvPr>
            <p:ph idx="1"/>
          </p:nvPr>
        </p:nvSpPr>
        <p:spPr/>
        <p:txBody>
          <a:bodyPr/>
          <a:lstStyle/>
          <a:p>
            <a:pPr marL="0" indent="0">
              <a:buNone/>
            </a:pPr>
            <a:r>
              <a:rPr lang="en-US" dirty="0"/>
              <a:t> </a:t>
            </a: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22</a:t>
            </a:fld>
            <a:endParaRPr lang="en-CA"/>
          </a:p>
        </p:txBody>
      </p:sp>
      <p:pic>
        <p:nvPicPr>
          <p:cNvPr id="6" name="Picture 5">
            <a:extLst>
              <a:ext uri="{FF2B5EF4-FFF2-40B4-BE49-F238E27FC236}">
                <a16:creationId xmlns:a16="http://schemas.microsoft.com/office/drawing/2014/main" id="{67A8CAC6-4F4C-4B28-A1CA-A6488825D0F0}"/>
              </a:ext>
            </a:extLst>
          </p:cNvPr>
          <p:cNvPicPr>
            <a:picLocks noChangeAspect="1"/>
          </p:cNvPicPr>
          <p:nvPr/>
        </p:nvPicPr>
        <p:blipFill>
          <a:blip r:embed="rId2"/>
          <a:stretch>
            <a:fillRect/>
          </a:stretch>
        </p:blipFill>
        <p:spPr>
          <a:xfrm>
            <a:off x="851575" y="2122924"/>
            <a:ext cx="6626926" cy="4005419"/>
          </a:xfrm>
          <a:prstGeom prst="rect">
            <a:avLst/>
          </a:prstGeom>
        </p:spPr>
      </p:pic>
    </p:spTree>
    <p:extLst>
      <p:ext uri="{BB962C8B-B14F-4D97-AF65-F5344CB8AC3E}">
        <p14:creationId xmlns:p14="http://schemas.microsoft.com/office/powerpoint/2010/main" val="127658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CA" dirty="0"/>
          </a:p>
        </p:txBody>
      </p:sp>
      <p:sp>
        <p:nvSpPr>
          <p:cNvPr id="3" name="Content Placeholder 2"/>
          <p:cNvSpPr>
            <a:spLocks noGrp="1"/>
          </p:cNvSpPr>
          <p:nvPr>
            <p:ph idx="1"/>
          </p:nvPr>
        </p:nvSpPr>
        <p:spPr/>
        <p:txBody>
          <a:bodyPr/>
          <a:lstStyle/>
          <a:p>
            <a:r>
              <a:rPr lang="en-US" dirty="0"/>
              <a:t>With only 10,000 observations the neural network imitated the Black-Scholes-Merton model well</a:t>
            </a:r>
          </a:p>
          <a:p>
            <a:r>
              <a:rPr lang="en-US" dirty="0"/>
              <a:t>It eliminated much of the random noise we added to the BSM prices.</a:t>
            </a: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23</a:t>
            </a:fld>
            <a:endParaRPr lang="en-CA"/>
          </a:p>
        </p:txBody>
      </p:sp>
    </p:spTree>
    <p:extLst>
      <p:ext uri="{BB962C8B-B14F-4D97-AF65-F5344CB8AC3E}">
        <p14:creationId xmlns:p14="http://schemas.microsoft.com/office/powerpoint/2010/main" val="41794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 similar idea to value exotic derivatives</a:t>
            </a:r>
          </a:p>
        </p:txBody>
      </p:sp>
      <p:sp>
        <p:nvSpPr>
          <p:cNvPr id="3" name="Content Placeholder 2"/>
          <p:cNvSpPr>
            <a:spLocks noGrp="1"/>
          </p:cNvSpPr>
          <p:nvPr>
            <p:ph idx="1"/>
          </p:nvPr>
        </p:nvSpPr>
        <p:spPr/>
        <p:txBody>
          <a:bodyPr/>
          <a:lstStyle/>
          <a:p>
            <a:r>
              <a:rPr lang="en-CA" dirty="0"/>
              <a:t>Some “exotic” derivatives are valued using Monte Carlo simulation which is slow</a:t>
            </a:r>
          </a:p>
          <a:p>
            <a:r>
              <a:rPr lang="en-US" dirty="0"/>
              <a:t>Neural networks can be used as follows:</a:t>
            </a:r>
          </a:p>
          <a:p>
            <a:pPr lvl="1"/>
            <a:r>
              <a:rPr lang="en-US" dirty="0"/>
              <a:t>Do </a:t>
            </a:r>
            <a:r>
              <a:rPr lang="en-CA" dirty="0"/>
              <a:t>an initial analysis to generate a large amount of data relating prices to input variables</a:t>
            </a:r>
          </a:p>
          <a:p>
            <a:pPr lvl="1"/>
            <a:r>
              <a:rPr lang="en-US" dirty="0"/>
              <a:t>Construct a neural network to replicate prices</a:t>
            </a:r>
          </a:p>
          <a:p>
            <a:pPr lvl="1"/>
            <a:r>
              <a:rPr lang="en-US" dirty="0"/>
              <a:t>Obtain fast pricing by working forward through network</a:t>
            </a:r>
          </a:p>
          <a:p>
            <a:r>
              <a:rPr lang="en-US" dirty="0"/>
              <a:t>Useful for scenario </a:t>
            </a:r>
            <a:r>
              <a:rPr lang="en-US" dirty="0" smtClean="0"/>
              <a:t>analysis</a:t>
            </a:r>
            <a:endParaRPr lang="en-CA" sz="2000"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24</a:t>
            </a:fld>
            <a:endParaRPr lang="en-CA"/>
          </a:p>
        </p:txBody>
      </p:sp>
    </p:spTree>
    <p:extLst>
      <p:ext uri="{BB962C8B-B14F-4D97-AF65-F5344CB8AC3E}">
        <p14:creationId xmlns:p14="http://schemas.microsoft.com/office/powerpoint/2010/main" val="370397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a:t>Application of </a:t>
            </a:r>
            <a:r>
              <a:rPr lang="en-US" dirty="0"/>
              <a:t>ANN: </a:t>
            </a:r>
            <a:r>
              <a:rPr lang="en-US"/>
              <a:t>Understanding implied </a:t>
            </a:r>
            <a:r>
              <a:rPr lang="en-US" dirty="0"/>
              <a:t>volatilities</a:t>
            </a:r>
            <a:endParaRPr lang="en-CA" dirty="0"/>
          </a:p>
        </p:txBody>
      </p:sp>
      <p:sp>
        <p:nvSpPr>
          <p:cNvPr id="3" name="Content Placeholder 2"/>
          <p:cNvSpPr>
            <a:spLocks noGrp="1"/>
          </p:cNvSpPr>
          <p:nvPr>
            <p:ph idx="1"/>
          </p:nvPr>
        </p:nvSpPr>
        <p:spPr>
          <a:xfrm>
            <a:off x="217240" y="2347949"/>
            <a:ext cx="8926760" cy="3625776"/>
          </a:xfrm>
        </p:spPr>
        <p:txBody>
          <a:bodyPr/>
          <a:lstStyle/>
          <a:p>
            <a:pPr marL="0" indent="0">
              <a:buNone/>
            </a:pPr>
            <a:endParaRPr lang="en-US" dirty="0">
              <a:ea typeface="Cambria" panose="02040503050406030204" pitchFamily="18" charset="0"/>
            </a:endParaRPr>
          </a:p>
          <a:p>
            <a:r>
              <a:rPr lang="en-US" dirty="0">
                <a:ea typeface="Cambria" panose="02040503050406030204" pitchFamily="18" charset="0"/>
              </a:rPr>
              <a:t>The implied volatility of an option is the volatility that, when substituted into Black-Scholes-Merton formula, gives the price of the option in the market</a:t>
            </a:r>
            <a:endParaRPr lang="en-CA"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25</a:t>
            </a:fld>
            <a:endParaRPr lang="en-CA"/>
          </a:p>
        </p:txBody>
      </p:sp>
    </p:spTree>
    <p:extLst>
      <p:ext uri="{BB962C8B-B14F-4D97-AF65-F5344CB8AC3E}">
        <p14:creationId xmlns:p14="http://schemas.microsoft.com/office/powerpoint/2010/main" val="1840551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Implied volatilities </a:t>
            </a:r>
            <a:r>
              <a:rPr lang="en-US" sz="2400"/>
              <a:t>continued</a:t>
            </a:r>
            <a:endParaRPr lang="en-CA" sz="2400"/>
          </a:p>
        </p:txBody>
      </p:sp>
      <p:sp>
        <p:nvSpPr>
          <p:cNvPr id="3" name="Content Placeholder 2"/>
          <p:cNvSpPr>
            <a:spLocks noGrp="1"/>
          </p:cNvSpPr>
          <p:nvPr>
            <p:ph idx="1"/>
          </p:nvPr>
        </p:nvSpPr>
        <p:spPr/>
        <p:txBody>
          <a:bodyPr/>
          <a:lstStyle/>
          <a:p>
            <a:r>
              <a:rPr lang="en-US" dirty="0"/>
              <a:t>If Black-Scholes-Merton was used for pricing, all options on an asset would have the same implied volatility</a:t>
            </a:r>
          </a:p>
          <a:p>
            <a:r>
              <a:rPr lang="en-US" dirty="0"/>
              <a:t>In fact, there is quite a variation in implied volatilities</a:t>
            </a:r>
          </a:p>
          <a:p>
            <a:r>
              <a:rPr lang="en-US" dirty="0"/>
              <a:t>Nevertheless implied volatilities are used to communicate prices and it is therefore important for traders to monitor implied volatilities</a:t>
            </a:r>
          </a:p>
          <a:p>
            <a:r>
              <a:rPr lang="en-US" dirty="0"/>
              <a:t>The volatility surface shows implied volatilities as a function of</a:t>
            </a:r>
          </a:p>
          <a:p>
            <a:pPr lvl="1"/>
            <a:r>
              <a:rPr lang="en-US" dirty="0"/>
              <a:t>Moneyness or how likely the option is to be exercised (Traders measure this by the delta, the sensitivity of the option to the underlying asset’s price)</a:t>
            </a:r>
          </a:p>
          <a:p>
            <a:pPr lvl="1"/>
            <a:r>
              <a:rPr lang="en-US" dirty="0"/>
              <a:t>Time to maturity, </a:t>
            </a:r>
            <a:r>
              <a:rPr lang="en-US" i="1" dirty="0">
                <a:latin typeface="Cambria" panose="02040503050406030204" pitchFamily="18" charset="0"/>
                <a:ea typeface="Cambria" panose="02040503050406030204" pitchFamily="18" charset="0"/>
              </a:rPr>
              <a:t>T</a:t>
            </a:r>
            <a:endParaRPr lang="en-CA" i="1" dirty="0">
              <a:latin typeface="Cambria" panose="02040503050406030204" pitchFamily="18" charset="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26</a:t>
            </a:fld>
            <a:endParaRPr lang="en-CA"/>
          </a:p>
        </p:txBody>
      </p:sp>
    </p:spTree>
    <p:extLst>
      <p:ext uri="{BB962C8B-B14F-4D97-AF65-F5344CB8AC3E}">
        <p14:creationId xmlns:p14="http://schemas.microsoft.com/office/powerpoint/2010/main" val="253344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Volatility Surfaces for S&amp;P 500</a:t>
            </a:r>
            <a:br>
              <a:rPr lang="en-US"/>
            </a:br>
            <a:endParaRPr lang="en-CA"/>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27</a:t>
            </a:fld>
            <a:endParaRPr lang="en-CA"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5497" y="1467858"/>
            <a:ext cx="4453502" cy="3769322"/>
          </a:xfrm>
          <a:prstGeom prst="rect">
            <a:avLst/>
          </a:prstGeom>
        </p:spPr>
      </p:pic>
      <p:sp>
        <p:nvSpPr>
          <p:cNvPr id="9" name="TextBox 8"/>
          <p:cNvSpPr txBox="1"/>
          <p:nvPr/>
        </p:nvSpPr>
        <p:spPr>
          <a:xfrm>
            <a:off x="1832362" y="5558124"/>
            <a:ext cx="2304256" cy="369332"/>
          </a:xfrm>
          <a:prstGeom prst="rect">
            <a:avLst/>
          </a:prstGeom>
          <a:noFill/>
        </p:spPr>
        <p:txBody>
          <a:bodyPr wrap="square" rtlCol="0">
            <a:spAutoFit/>
          </a:bodyPr>
          <a:lstStyle/>
          <a:p>
            <a:r>
              <a:rPr lang="en-US"/>
              <a:t>Jan 31, 2019</a:t>
            </a:r>
            <a:endParaRPr lang="en-CA"/>
          </a:p>
        </p:txBody>
      </p:sp>
      <p:sp>
        <p:nvSpPr>
          <p:cNvPr id="10" name="TextBox 9"/>
          <p:cNvSpPr txBox="1"/>
          <p:nvPr/>
        </p:nvSpPr>
        <p:spPr>
          <a:xfrm>
            <a:off x="5652120" y="5558124"/>
            <a:ext cx="1944216" cy="369332"/>
          </a:xfrm>
          <a:prstGeom prst="rect">
            <a:avLst/>
          </a:prstGeom>
          <a:noFill/>
        </p:spPr>
        <p:txBody>
          <a:bodyPr wrap="square" rtlCol="0">
            <a:spAutoFit/>
          </a:bodyPr>
          <a:lstStyle/>
          <a:p>
            <a:r>
              <a:rPr lang="en-US"/>
              <a:t>June 25, 2019</a:t>
            </a:r>
            <a:endParaRPr lang="en-CA"/>
          </a:p>
        </p:txBody>
      </p:sp>
      <p:pic>
        <p:nvPicPr>
          <p:cNvPr id="16" name="Picture 15"/>
          <p:cNvPicPr>
            <a:picLocks noChangeAspect="1"/>
          </p:cNvPicPr>
          <p:nvPr/>
        </p:nvPicPr>
        <p:blipFill>
          <a:blip r:embed="rId3"/>
          <a:stretch>
            <a:fillRect/>
          </a:stretch>
        </p:blipFill>
        <p:spPr>
          <a:xfrm>
            <a:off x="899592" y="1651905"/>
            <a:ext cx="3542931" cy="3830019"/>
          </a:xfrm>
          <a:prstGeom prst="rect">
            <a:avLst/>
          </a:prstGeom>
        </p:spPr>
      </p:pic>
    </p:spTree>
    <p:extLst>
      <p:ext uri="{BB962C8B-B14F-4D97-AF65-F5344CB8AC3E}">
        <p14:creationId xmlns:p14="http://schemas.microsoft.com/office/powerpoint/2010/main" val="3419151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Volatility Surface Movements</a:t>
            </a:r>
            <a:endParaRPr lang="en-CA"/>
          </a:p>
        </p:txBody>
      </p:sp>
      <p:sp>
        <p:nvSpPr>
          <p:cNvPr id="3" name="Content Placeholder 2"/>
          <p:cNvSpPr>
            <a:spLocks noGrp="1"/>
          </p:cNvSpPr>
          <p:nvPr>
            <p:ph idx="1"/>
          </p:nvPr>
        </p:nvSpPr>
        <p:spPr/>
        <p:txBody>
          <a:bodyPr/>
          <a:lstStyle/>
          <a:p>
            <a:r>
              <a:rPr lang="en-US" dirty="0"/>
              <a:t>To understand volatility surface movements we used data on S&amp;P 500 call options to construct a neural network</a:t>
            </a:r>
          </a:p>
          <a:p>
            <a:r>
              <a:rPr lang="en-US" dirty="0"/>
              <a:t>Input layer:</a:t>
            </a:r>
          </a:p>
          <a:p>
            <a:pPr lvl="1"/>
            <a:r>
              <a:rPr lang="en-US" dirty="0"/>
              <a:t>Daily asset price return</a:t>
            </a:r>
          </a:p>
          <a:p>
            <a:pPr lvl="1"/>
            <a:r>
              <a:rPr lang="en-US" dirty="0" err="1"/>
              <a:t>Moneyness</a:t>
            </a:r>
            <a:r>
              <a:rPr lang="en-US" dirty="0"/>
              <a:t> (measured by delta)</a:t>
            </a:r>
          </a:p>
          <a:p>
            <a:pPr lvl="1"/>
            <a:r>
              <a:rPr lang="en-US" dirty="0"/>
              <a:t>Time to maturity</a:t>
            </a:r>
          </a:p>
          <a:p>
            <a:r>
              <a:rPr lang="en-US" dirty="0"/>
              <a:t>Output layer:</a:t>
            </a:r>
          </a:p>
          <a:p>
            <a:pPr lvl="1"/>
            <a:r>
              <a:rPr lang="en-US" dirty="0"/>
              <a:t>Change in implied volatility</a:t>
            </a:r>
          </a:p>
          <a:p>
            <a:pPr marL="342900" lvl="1" indent="0">
              <a:buNone/>
            </a:pPr>
            <a:endParaRPr lang="en-US" dirty="0"/>
          </a:p>
          <a:p>
            <a:pPr marL="0" indent="0">
              <a:buNone/>
            </a:pP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28</a:t>
            </a:fld>
            <a:endParaRPr lang="en-CA"/>
          </a:p>
        </p:txBody>
      </p:sp>
    </p:spTree>
    <p:extLst>
      <p:ext uri="{BB962C8B-B14F-4D97-AF65-F5344CB8AC3E}">
        <p14:creationId xmlns:p14="http://schemas.microsoft.com/office/powerpoint/2010/main" val="400527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Details</a:t>
            </a:r>
            <a:endParaRPr lang="en-CA"/>
          </a:p>
        </p:txBody>
      </p:sp>
      <p:sp>
        <p:nvSpPr>
          <p:cNvPr id="3" name="Content Placeholder 2"/>
          <p:cNvSpPr>
            <a:spLocks noGrp="1"/>
          </p:cNvSpPr>
          <p:nvPr>
            <p:ph idx="1"/>
          </p:nvPr>
        </p:nvSpPr>
        <p:spPr/>
        <p:txBody>
          <a:bodyPr/>
          <a:lstStyle/>
          <a:p>
            <a:r>
              <a:rPr lang="en-US" dirty="0"/>
              <a:t>3 hidden layers</a:t>
            </a:r>
          </a:p>
          <a:p>
            <a:r>
              <a:rPr lang="en-US" dirty="0"/>
              <a:t>20 neurons per layer</a:t>
            </a:r>
          </a:p>
          <a:p>
            <a:r>
              <a:rPr lang="en-US" dirty="0"/>
              <a:t>Observations from 2014-2019</a:t>
            </a:r>
          </a:p>
          <a:p>
            <a:r>
              <a:rPr lang="en-US" dirty="0"/>
              <a:t>Randomly sampled 100 options per day</a:t>
            </a:r>
          </a:p>
          <a:p>
            <a:r>
              <a:rPr lang="en-US" dirty="0"/>
              <a:t>125,700 options in total</a:t>
            </a:r>
          </a:p>
          <a:p>
            <a:r>
              <a:rPr lang="en-US" dirty="0"/>
              <a:t>60% for training set</a:t>
            </a:r>
          </a:p>
          <a:p>
            <a:r>
              <a:rPr lang="en-US" dirty="0"/>
              <a:t>20% for validation set</a:t>
            </a:r>
          </a:p>
          <a:p>
            <a:r>
              <a:rPr lang="en-US" dirty="0"/>
              <a:t>20% for test set</a:t>
            </a:r>
          </a:p>
          <a:p>
            <a:r>
              <a:rPr lang="en-US"/>
              <a:t>Z-score scaling</a:t>
            </a:r>
            <a:endParaRPr lang="en-CA"/>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29</a:t>
            </a:fld>
            <a:endParaRPr lang="en-CA"/>
          </a:p>
        </p:txBody>
      </p:sp>
    </p:spTree>
    <p:extLst>
      <p:ext uri="{BB962C8B-B14F-4D97-AF65-F5344CB8AC3E}">
        <p14:creationId xmlns:p14="http://schemas.microsoft.com/office/powerpoint/2010/main" val="44076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Functions</a:t>
            </a:r>
            <a:endParaRPr lang="en-CA" dirty="0"/>
          </a:p>
        </p:txBody>
      </p:sp>
      <p:sp>
        <p:nvSpPr>
          <p:cNvPr id="3" name="Content Placeholder 2"/>
          <p:cNvSpPr>
            <a:spLocks noGrp="1"/>
          </p:cNvSpPr>
          <p:nvPr>
            <p:ph idx="1"/>
          </p:nvPr>
        </p:nvSpPr>
        <p:spPr/>
        <p:txBody>
          <a:bodyPr/>
          <a:lstStyle/>
          <a:p>
            <a:r>
              <a:rPr lang="en-US" i="1" dirty="0">
                <a:latin typeface="+mj-lt"/>
              </a:rPr>
              <a:t>H</a:t>
            </a:r>
            <a:r>
              <a:rPr lang="en-US" dirty="0"/>
              <a:t> is not related directly to the features</a:t>
            </a:r>
          </a:p>
          <a:p>
            <a:r>
              <a:rPr lang="en-US" dirty="0"/>
              <a:t>There is a hidden layer with neurons</a:t>
            </a:r>
          </a:p>
          <a:p>
            <a:r>
              <a:rPr lang="en-US" i="1" dirty="0">
                <a:latin typeface="+mj-lt"/>
              </a:rPr>
              <a:t>H</a:t>
            </a:r>
            <a:r>
              <a:rPr lang="en-US" dirty="0"/>
              <a:t> is related to the </a:t>
            </a:r>
            <a:r>
              <a:rPr lang="en-US" i="1" dirty="0" err="1">
                <a:latin typeface="Cambria" panose="02040503050406030204" pitchFamily="18" charset="0"/>
              </a:rPr>
              <a:t>V</a:t>
            </a:r>
            <a:r>
              <a:rPr lang="en-US" i="1" baseline="-25000" dirty="0" err="1">
                <a:latin typeface="Cambria" panose="02040503050406030204" pitchFamily="18" charset="0"/>
              </a:rPr>
              <a:t>k</a:t>
            </a:r>
            <a:endParaRPr lang="en-US" i="1" baseline="-25000" dirty="0">
              <a:latin typeface="Cambria" panose="02040503050406030204" pitchFamily="18" charset="0"/>
            </a:endParaRPr>
          </a:p>
          <a:p>
            <a:r>
              <a:rPr lang="en-US" dirty="0"/>
              <a:t>The </a:t>
            </a:r>
            <a:r>
              <a:rPr lang="en-US" i="1" dirty="0" err="1">
                <a:latin typeface="Cambria" panose="02040503050406030204" pitchFamily="18" charset="0"/>
              </a:rPr>
              <a:t>V</a:t>
            </a:r>
            <a:r>
              <a:rPr lang="en-US" i="1" baseline="-25000" dirty="0" err="1">
                <a:latin typeface="Cambria" panose="02040503050406030204" pitchFamily="18" charset="0"/>
              </a:rPr>
              <a:t>k</a:t>
            </a:r>
            <a:r>
              <a:rPr lang="en-US" dirty="0"/>
              <a:t> are related to the features</a:t>
            </a:r>
          </a:p>
          <a:p>
            <a:r>
              <a:rPr lang="en-US" dirty="0"/>
              <a:t>Activation functions define the relationships</a:t>
            </a:r>
          </a:p>
          <a:p>
            <a:pPr marL="0" indent="0">
              <a:buNone/>
            </a:pP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a:t>
            </a:fld>
            <a:endParaRPr lang="en-CA"/>
          </a:p>
        </p:txBody>
      </p:sp>
    </p:spTree>
    <p:extLst>
      <p:ext uri="{BB962C8B-B14F-4D97-AF65-F5344CB8AC3E}">
        <p14:creationId xmlns:p14="http://schemas.microsoft.com/office/powerpoint/2010/main" val="335225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of raw data</a:t>
            </a:r>
            <a:endParaRPr lang="en-CA"/>
          </a:p>
        </p:txBody>
      </p:sp>
      <p:sp>
        <p:nvSpPr>
          <p:cNvPr id="3" name="Content Placeholder 2"/>
          <p:cNvSpPr>
            <a:spLocks noGrp="1"/>
          </p:cNvSpPr>
          <p:nvPr>
            <p:ph idx="1"/>
          </p:nvPr>
        </p:nvSpPr>
        <p:spPr/>
        <p:txBody>
          <a:bodyPr/>
          <a:lstStyle/>
          <a:p>
            <a:pPr marL="0" indent="0">
              <a:buNone/>
            </a:pPr>
            <a:r>
              <a:rPr lang="en-US" dirty="0"/>
              <a:t> </a:t>
            </a: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30</a:t>
            </a:fld>
            <a:endParaRPr lang="en-CA"/>
          </a:p>
        </p:txBody>
      </p:sp>
      <p:graphicFrame>
        <p:nvGraphicFramePr>
          <p:cNvPr id="6" name="Object 5"/>
          <p:cNvGraphicFramePr>
            <a:graphicFrameLocks noChangeAspect="1"/>
          </p:cNvGraphicFramePr>
          <p:nvPr/>
        </p:nvGraphicFramePr>
        <p:xfrm>
          <a:off x="539553" y="2111672"/>
          <a:ext cx="7272808" cy="1972133"/>
        </p:xfrm>
        <a:graphic>
          <a:graphicData uri="http://schemas.openxmlformats.org/presentationml/2006/ole">
            <mc:AlternateContent xmlns:mc="http://schemas.openxmlformats.org/markup-compatibility/2006">
              <mc:Choice xmlns:v="urn:schemas-microsoft-com:vml" Requires="v">
                <p:oleObj spid="_x0000_s2054" name="Document" r:id="rId3" imgW="4749475" imgH="1287763" progId="Word.Document.12">
                  <p:embed/>
                </p:oleObj>
              </mc:Choice>
              <mc:Fallback>
                <p:oleObj name="Document" r:id="rId3" imgW="4749475" imgH="1287763" progId="Word.Document.12">
                  <p:embed/>
                  <p:pic>
                    <p:nvPicPr>
                      <p:cNvPr id="6" name="Object 5"/>
                      <p:cNvPicPr/>
                      <p:nvPr/>
                    </p:nvPicPr>
                    <p:blipFill>
                      <a:blip r:embed="rId4"/>
                      <a:stretch>
                        <a:fillRect/>
                      </a:stretch>
                    </p:blipFill>
                    <p:spPr>
                      <a:xfrm>
                        <a:off x="539553" y="2111672"/>
                        <a:ext cx="7272808" cy="1972133"/>
                      </a:xfrm>
                      <a:prstGeom prst="rect">
                        <a:avLst/>
                      </a:prstGeom>
                    </p:spPr>
                  </p:pic>
                </p:oleObj>
              </mc:Fallback>
            </mc:AlternateContent>
          </a:graphicData>
        </a:graphic>
      </p:graphicFrame>
      <p:sp>
        <p:nvSpPr>
          <p:cNvPr id="7" name="TextBox 6"/>
          <p:cNvSpPr txBox="1"/>
          <p:nvPr/>
        </p:nvSpPr>
        <p:spPr>
          <a:xfrm>
            <a:off x="827584" y="4083805"/>
            <a:ext cx="1656184" cy="369332"/>
          </a:xfrm>
          <a:prstGeom prst="rect">
            <a:avLst/>
          </a:prstGeom>
          <a:noFill/>
        </p:spPr>
        <p:txBody>
          <a:bodyPr wrap="square" rtlCol="0">
            <a:spAutoFit/>
          </a:bodyPr>
          <a:lstStyle/>
          <a:p>
            <a:r>
              <a:rPr lang="en-US"/>
              <a:t>After scaling:</a:t>
            </a:r>
            <a:endParaRPr lang="en-CA"/>
          </a:p>
        </p:txBody>
      </p:sp>
      <p:graphicFrame>
        <p:nvGraphicFramePr>
          <p:cNvPr id="8" name="Object 7"/>
          <p:cNvGraphicFramePr>
            <a:graphicFrameLocks noChangeAspect="1"/>
          </p:cNvGraphicFramePr>
          <p:nvPr/>
        </p:nvGraphicFramePr>
        <p:xfrm>
          <a:off x="675402" y="4765267"/>
          <a:ext cx="9155264" cy="1912640"/>
        </p:xfrm>
        <a:graphic>
          <a:graphicData uri="http://schemas.openxmlformats.org/presentationml/2006/ole">
            <mc:AlternateContent xmlns:mc="http://schemas.openxmlformats.org/markup-compatibility/2006">
              <mc:Choice xmlns:v="urn:schemas-microsoft-com:vml" Requires="v">
                <p:oleObj spid="_x0000_s2055" name="Document" r:id="rId5" imgW="5949456" imgH="1261490" progId="Word.Document.12">
                  <p:embed/>
                </p:oleObj>
              </mc:Choice>
              <mc:Fallback>
                <p:oleObj name="Document" r:id="rId5" imgW="5949456" imgH="1261490" progId="Word.Document.12">
                  <p:embed/>
                  <p:pic>
                    <p:nvPicPr>
                      <p:cNvPr id="8" name="Object 7"/>
                      <p:cNvPicPr/>
                      <p:nvPr/>
                    </p:nvPicPr>
                    <p:blipFill>
                      <a:blip r:embed="rId6"/>
                      <a:stretch>
                        <a:fillRect/>
                      </a:stretch>
                    </p:blipFill>
                    <p:spPr>
                      <a:xfrm>
                        <a:off x="675402" y="4765267"/>
                        <a:ext cx="9155264" cy="1912640"/>
                      </a:xfrm>
                      <a:prstGeom prst="rect">
                        <a:avLst/>
                      </a:prstGeom>
                    </p:spPr>
                  </p:pic>
                </p:oleObj>
              </mc:Fallback>
            </mc:AlternateContent>
          </a:graphicData>
        </a:graphic>
      </p:graphicFrame>
    </p:spTree>
    <p:extLst>
      <p:ext uri="{BB962C8B-B14F-4D97-AF65-F5344CB8AC3E}">
        <p14:creationId xmlns:p14="http://schemas.microsoft.com/office/powerpoint/2010/main" val="371236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Squared Error </a:t>
            </a:r>
            <a:r>
              <a:rPr lang="en-US" sz="2400"/>
              <a:t>(Training stopped after 5,826 epochs)</a:t>
            </a:r>
            <a:endParaRPr lang="en-CA" sz="2400"/>
          </a:p>
        </p:txBody>
      </p:sp>
      <p:sp>
        <p:nvSpPr>
          <p:cNvPr id="3" name="Content Placeholder 2"/>
          <p:cNvSpPr>
            <a:spLocks noGrp="1"/>
          </p:cNvSpPr>
          <p:nvPr>
            <p:ph idx="1"/>
          </p:nvPr>
        </p:nvSpPr>
        <p:spPr/>
        <p:txBody>
          <a:bodyPr/>
          <a:lstStyle/>
          <a:p>
            <a:pPr marL="0" indent="0">
              <a:buNone/>
            </a:pPr>
            <a:r>
              <a:rPr lang="en-US"/>
              <a:t> </a:t>
            </a:r>
            <a:endParaRPr lang="en-CA"/>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31</a:t>
            </a:fld>
            <a:endParaRPr lang="en-CA"/>
          </a:p>
        </p:txBody>
      </p:sp>
      <p:pic>
        <p:nvPicPr>
          <p:cNvPr id="6" name="Picture 5"/>
          <p:cNvPicPr>
            <a:picLocks noChangeAspect="1"/>
          </p:cNvPicPr>
          <p:nvPr/>
        </p:nvPicPr>
        <p:blipFill>
          <a:blip r:embed="rId2"/>
          <a:stretch>
            <a:fillRect/>
          </a:stretch>
        </p:blipFill>
        <p:spPr>
          <a:xfrm>
            <a:off x="1043608" y="2276872"/>
            <a:ext cx="6002326" cy="3392280"/>
          </a:xfrm>
          <a:prstGeom prst="rect">
            <a:avLst/>
          </a:prstGeom>
        </p:spPr>
      </p:pic>
    </p:spTree>
    <p:extLst>
      <p:ext uri="{BB962C8B-B14F-4D97-AF65-F5344CB8AC3E}">
        <p14:creationId xmlns:p14="http://schemas.microsoft.com/office/powerpoint/2010/main" val="2298098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CA" dirty="0"/>
          </a:p>
        </p:txBody>
      </p:sp>
      <p:sp>
        <p:nvSpPr>
          <p:cNvPr id="3" name="Content Placeholder 2"/>
          <p:cNvSpPr>
            <a:spLocks noGrp="1"/>
          </p:cNvSpPr>
          <p:nvPr>
            <p:ph idx="1"/>
          </p:nvPr>
        </p:nvSpPr>
        <p:spPr/>
        <p:txBody>
          <a:bodyPr/>
          <a:lstStyle/>
          <a:p>
            <a:r>
              <a:rPr lang="en-US" dirty="0"/>
              <a:t>Test set gave a modest 14% improvement over a simple analytic model proposed by Hull and White in 2017</a:t>
            </a:r>
          </a:p>
          <a:p>
            <a:r>
              <a:rPr lang="en-US" dirty="0"/>
              <a:t>However, when the VIX index on Day </a:t>
            </a:r>
            <a:r>
              <a:rPr lang="en-US" i="1" dirty="0"/>
              <a:t>t</a:t>
            </a:r>
            <a:r>
              <a:rPr lang="en-US" dirty="0"/>
              <a:t> was used as a feature to predict changes between Day</a:t>
            </a:r>
            <a:r>
              <a:rPr lang="en-US" i="1" dirty="0"/>
              <a:t> t </a:t>
            </a:r>
            <a:r>
              <a:rPr lang="en-US" dirty="0"/>
              <a:t>and Day </a:t>
            </a:r>
            <a:r>
              <a:rPr lang="en-US" i="1" dirty="0"/>
              <a:t>t</a:t>
            </a:r>
            <a:r>
              <a:rPr lang="en-US" dirty="0"/>
              <a:t>+1 there was a considerable improvement</a:t>
            </a:r>
          </a:p>
          <a:p>
            <a:r>
              <a:rPr lang="en-US" dirty="0"/>
              <a:t>The behavior of the volatility surface is different in high and low volatility environments</a:t>
            </a: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32</a:t>
            </a:fld>
            <a:endParaRPr lang="en-CA"/>
          </a:p>
        </p:txBody>
      </p:sp>
    </p:spTree>
    <p:extLst>
      <p:ext uri="{BB962C8B-B14F-4D97-AF65-F5344CB8AC3E}">
        <p14:creationId xmlns:p14="http://schemas.microsoft.com/office/powerpoint/2010/main" val="4276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possible set of equations for the house price </a:t>
            </a:r>
            <a:r>
              <a:rPr lang="en-CA" dirty="0" smtClean="0"/>
              <a:t>example (13 parameters)</a:t>
            </a:r>
            <a:endParaRPr lang="en-CA" dirty="0"/>
          </a:p>
        </p:txBody>
      </p:sp>
      <p:sp>
        <p:nvSpPr>
          <p:cNvPr id="3" name="Content Placeholder 2"/>
          <p:cNvSpPr>
            <a:spLocks noGrp="1"/>
          </p:cNvSpPr>
          <p:nvPr>
            <p:ph idx="1"/>
          </p:nvPr>
        </p:nvSpPr>
        <p:spPr/>
        <p:txBody>
          <a:bodyPr/>
          <a:lstStyle/>
          <a:p>
            <a:pPr marL="0" indent="0">
              <a:buNone/>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4</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3225803766"/>
              </p:ext>
            </p:extLst>
          </p:nvPr>
        </p:nvGraphicFramePr>
        <p:xfrm>
          <a:off x="2009775" y="1987897"/>
          <a:ext cx="4575175" cy="3889375"/>
        </p:xfrm>
        <a:graphic>
          <a:graphicData uri="http://schemas.openxmlformats.org/presentationml/2006/ole">
            <mc:AlternateContent xmlns:mc="http://schemas.openxmlformats.org/markup-compatibility/2006">
              <mc:Choice xmlns:v="urn:schemas-microsoft-com:vml" Requires="v">
                <p:oleObj spid="_x0000_s1028" name="Equation" r:id="rId3" imgW="1892160" imgH="1434960" progId="Equation.DSMT4">
                  <p:embed/>
                </p:oleObj>
              </mc:Choice>
              <mc:Fallback>
                <p:oleObj name="Equation" r:id="rId3" imgW="1892160" imgH="1434960" progId="Equation.DSMT4">
                  <p:embed/>
                  <p:pic>
                    <p:nvPicPr>
                      <p:cNvPr id="6" name="Object 5"/>
                      <p:cNvPicPr/>
                      <p:nvPr/>
                    </p:nvPicPr>
                    <p:blipFill>
                      <a:blip r:embed="rId4"/>
                      <a:stretch>
                        <a:fillRect/>
                      </a:stretch>
                    </p:blipFill>
                    <p:spPr>
                      <a:xfrm>
                        <a:off x="2009775" y="1987897"/>
                        <a:ext cx="4575175" cy="3889375"/>
                      </a:xfrm>
                      <a:prstGeom prst="rect">
                        <a:avLst/>
                      </a:prstGeom>
                    </p:spPr>
                  </p:pic>
                </p:oleObj>
              </mc:Fallback>
            </mc:AlternateContent>
          </a:graphicData>
        </a:graphic>
      </p:graphicFrame>
    </p:spTree>
    <p:extLst>
      <p:ext uri="{BB962C8B-B14F-4D97-AF65-F5344CB8AC3E}">
        <p14:creationId xmlns:p14="http://schemas.microsoft.com/office/powerpoint/2010/main" val="366841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Another </a:t>
            </a:r>
            <a:r>
              <a:rPr lang="en-CA" dirty="0" smtClean="0"/>
              <a:t>Example, 19 parameters </a:t>
            </a:r>
            <a:r>
              <a:rPr lang="en-CA" dirty="0"/>
              <a:t>(Figure 6.3)</a:t>
            </a:r>
          </a:p>
        </p:txBody>
      </p:sp>
      <p:sp>
        <p:nvSpPr>
          <p:cNvPr id="4" name="Footer Placeholder 3"/>
          <p:cNvSpPr>
            <a:spLocks noGrp="1"/>
          </p:cNvSpPr>
          <p:nvPr>
            <p:ph type="ftr" sz="quarter" idx="11"/>
          </p:nvPr>
        </p:nvSpPr>
        <p:spPr/>
        <p:txBody>
          <a:bodyPr/>
          <a:lstStyle/>
          <a:p>
            <a:r>
              <a:rPr lang="en-US"/>
              <a:t>Machine Learning in Business, 3rd Ed. Copyright  © John C. Hull 2021</a:t>
            </a: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5</a:t>
            </a:fld>
            <a:endParaRPr lang="en-CA"/>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280160" y="2301100"/>
            <a:ext cx="5588991" cy="2527378"/>
          </a:xfrm>
          <a:prstGeom prst="rect">
            <a:avLst/>
          </a:prstGeom>
          <a:noFill/>
          <a:ln>
            <a:noFill/>
          </a:ln>
        </p:spPr>
      </p:pic>
    </p:spTree>
    <p:extLst>
      <p:ext uri="{BB962C8B-B14F-4D97-AF65-F5344CB8AC3E}">
        <p14:creationId xmlns:p14="http://schemas.microsoft.com/office/powerpoint/2010/main" val="371566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2C6280D-669A-4BED-BDD5-81740037F1B5}"/>
              </a:ext>
            </a:extLst>
          </p:cNvPr>
          <p:cNvSpPr>
            <a:spLocks noGrp="1"/>
          </p:cNvSpPr>
          <p:nvPr>
            <p:ph type="title"/>
          </p:nvPr>
        </p:nvSpPr>
        <p:spPr/>
        <p:txBody>
          <a:bodyPr/>
          <a:lstStyle/>
          <a:p>
            <a:r>
              <a:rPr lang="en-CA" dirty="0"/>
              <a:t>One possible set of equations for the loan example</a:t>
            </a:r>
          </a:p>
        </p:txBody>
      </p:sp>
      <p:sp>
        <p:nvSpPr>
          <p:cNvPr id="2" name="Footer Placeholder 1">
            <a:extLst>
              <a:ext uri="{FF2B5EF4-FFF2-40B4-BE49-F238E27FC236}">
                <a16:creationId xmlns:a16="http://schemas.microsoft.com/office/drawing/2014/main" id="{129032BC-5EDA-4888-AFA0-6713A37B7D21}"/>
              </a:ext>
            </a:extLst>
          </p:cNvPr>
          <p:cNvSpPr>
            <a:spLocks noGrp="1"/>
          </p:cNvSpPr>
          <p:nvPr>
            <p:ph type="ftr" sz="quarter" idx="11"/>
          </p:nvPr>
        </p:nvSpPr>
        <p:spPr/>
        <p:txBody>
          <a:bodyPr/>
          <a:lstStyle/>
          <a:p>
            <a:r>
              <a:rPr lang="en-US"/>
              <a:t>Machine Learning in Business, 3rd Ed. Copyright  © John C. Hull 2021</a:t>
            </a:r>
            <a:endParaRPr lang="en-CA"/>
          </a:p>
        </p:txBody>
      </p:sp>
      <p:sp>
        <p:nvSpPr>
          <p:cNvPr id="3" name="Slide Number Placeholder 2">
            <a:extLst>
              <a:ext uri="{FF2B5EF4-FFF2-40B4-BE49-F238E27FC236}">
                <a16:creationId xmlns:a16="http://schemas.microsoft.com/office/drawing/2014/main" id="{8967D955-AECA-4FF7-94C4-A79118F0818C}"/>
              </a:ext>
            </a:extLst>
          </p:cNvPr>
          <p:cNvSpPr>
            <a:spLocks noGrp="1"/>
          </p:cNvSpPr>
          <p:nvPr>
            <p:ph type="sldNum" sz="quarter" idx="12"/>
          </p:nvPr>
        </p:nvSpPr>
        <p:spPr/>
        <p:txBody>
          <a:bodyPr/>
          <a:lstStyle/>
          <a:p>
            <a:fld id="{F979D778-5668-409F-BE61-8F31D5437AFC}" type="slidenum">
              <a:rPr lang="en-CA" smtClean="0"/>
              <a:t>6</a:t>
            </a:fld>
            <a:endParaRPr lang="en-CA"/>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5E5EA6C0-C172-4A2C-A042-53CA7D4777B8}"/>
                  </a:ext>
                </a:extLst>
              </p:cNvPr>
              <p:cNvSpPr txBox="1"/>
              <p:nvPr/>
            </p:nvSpPr>
            <p:spPr>
              <a:xfrm>
                <a:off x="2516323" y="4653136"/>
                <a:ext cx="4111353" cy="792088"/>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r>
                        <a:rPr lang="en-CA" i="1" smtClean="0">
                          <a:solidFill>
                            <a:srgbClr val="000000"/>
                          </a:solidFill>
                          <a:latin typeface="Cambria Math" panose="02040503050406030204" pitchFamily="18" charset="0"/>
                        </a:rPr>
                        <m:t>𝑄</m:t>
                      </m:r>
                      <m:r>
                        <a:rPr lang="en-CA" i="1" smtClean="0">
                          <a:solidFill>
                            <a:srgbClr val="000000"/>
                          </a:solidFill>
                          <a:latin typeface="Cambria Math" panose="02040503050406030204" pitchFamily="18" charset="0"/>
                        </a:rPr>
                        <m:t>=</m:t>
                      </m:r>
                      <m:f>
                        <m:fPr>
                          <m:ctrlPr>
                            <a:rPr lang="en-CA" i="1">
                              <a:solidFill>
                                <a:srgbClr val="000000"/>
                              </a:solidFill>
                              <a:latin typeface="Cambria Math" panose="02040503050406030204" pitchFamily="18" charset="0"/>
                            </a:rPr>
                          </m:ctrlPr>
                        </m:fPr>
                        <m:num>
                          <m:r>
                            <a:rPr lang="en-CA" i="1">
                              <a:solidFill>
                                <a:srgbClr val="000000"/>
                              </a:solidFill>
                              <a:latin typeface="Cambria Math" panose="02040503050406030204" pitchFamily="18" charset="0"/>
                            </a:rPr>
                            <m:t>1</m:t>
                          </m:r>
                        </m:num>
                        <m:den>
                          <m:r>
                            <a:rPr lang="en-CA" i="1">
                              <a:solidFill>
                                <a:srgbClr val="000000"/>
                              </a:solidFill>
                              <a:latin typeface="Cambria Math" panose="02040503050406030204" pitchFamily="18" charset="0"/>
                            </a:rPr>
                            <m:t>1+</m:t>
                          </m:r>
                          <m:func>
                            <m:funcPr>
                              <m:ctrlPr>
                                <a:rPr lang="en-CA" i="1">
                                  <a:solidFill>
                                    <a:srgbClr val="000000"/>
                                  </a:solidFill>
                                  <a:latin typeface="Cambria Math" panose="02040503050406030204" pitchFamily="18" charset="0"/>
                                </a:rPr>
                              </m:ctrlPr>
                            </m:funcPr>
                            <m:fName>
                              <m:r>
                                <m:rPr>
                                  <m:sty m:val="p"/>
                                </m:rPr>
                                <a:rPr lang="en-CA" i="0">
                                  <a:solidFill>
                                    <a:srgbClr val="000000"/>
                                  </a:solidFill>
                                  <a:latin typeface="Cambria Math" panose="02040503050406030204" pitchFamily="18" charset="0"/>
                                </a:rPr>
                                <m:t>exp</m:t>
                              </m:r>
                            </m:fName>
                            <m:e>
                              <m:r>
                                <a:rPr lang="en-CA" i="1">
                                  <a:solidFill>
                                    <a:srgbClr val="000000"/>
                                  </a:solidFill>
                                  <a:latin typeface="Cambria Math" panose="02040503050406030204" pitchFamily="18" charset="0"/>
                                </a:rPr>
                                <m:t>(</m:t>
                              </m:r>
                            </m:e>
                          </m:func>
                          <m:r>
                            <a:rPr lang="en-CA" i="1">
                              <a:solidFill>
                                <a:srgbClr val="000000"/>
                              </a:solidFill>
                              <a:latin typeface="Cambria Math" panose="02040503050406030204" pitchFamily="18" charset="0"/>
                            </a:rPr>
                            <m:t>−</m:t>
                          </m:r>
                          <m:r>
                            <a:rPr lang="en-CA" i="1">
                              <a:solidFill>
                                <a:srgbClr val="000000"/>
                              </a:solidFill>
                              <a:latin typeface="Cambria Math" panose="02040503050406030204" pitchFamily="18" charset="0"/>
                            </a:rPr>
                            <m:t>𝑐</m:t>
                          </m:r>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r>
                                <a:rPr lang="en-CA" i="1">
                                  <a:solidFill>
                                    <a:srgbClr val="000000"/>
                                  </a:solidFill>
                                  <a:latin typeface="Cambria Math" panose="02040503050406030204" pitchFamily="18" charset="0"/>
                                </a:rPr>
                                <m:t>𝑢</m:t>
                              </m:r>
                            </m:e>
                            <m:sub>
                              <m:r>
                                <a:rPr lang="en-CA" i="1">
                                  <a:solidFill>
                                    <a:srgbClr val="000000"/>
                                  </a:solidFill>
                                  <a:latin typeface="Cambria Math" panose="02040503050406030204" pitchFamily="18" charset="0"/>
                                </a:rPr>
                                <m:t>1</m:t>
                              </m:r>
                            </m:sub>
                          </m:sSub>
                          <m:sSub>
                            <m:sSubPr>
                              <m:ctrlPr>
                                <a:rPr lang="en-CA" i="1">
                                  <a:solidFill>
                                    <a:srgbClr val="000000"/>
                                  </a:solidFill>
                                  <a:latin typeface="Cambria Math" panose="02040503050406030204" pitchFamily="18" charset="0"/>
                                </a:rPr>
                              </m:ctrlPr>
                            </m:sSubPr>
                            <m:e>
                              <m:r>
                                <a:rPr lang="en-CA" b="0" i="1" smtClean="0">
                                  <a:solidFill>
                                    <a:srgbClr val="000000"/>
                                  </a:solidFill>
                                  <a:latin typeface="Cambria Math" panose="02040503050406030204" pitchFamily="18" charset="0"/>
                                </a:rPr>
                                <m:t>𝑉</m:t>
                              </m:r>
                            </m:e>
                            <m:sub>
                              <m:r>
                                <a:rPr lang="en-CA" i="1">
                                  <a:solidFill>
                                    <a:srgbClr val="000000"/>
                                  </a:solidFill>
                                  <a:latin typeface="Cambria Math" panose="02040503050406030204" pitchFamily="18" charset="0"/>
                                </a:rPr>
                                <m:t>1</m:t>
                              </m:r>
                            </m:sub>
                          </m:sSub>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r>
                                <a:rPr lang="en-CA" i="1">
                                  <a:solidFill>
                                    <a:srgbClr val="000000"/>
                                  </a:solidFill>
                                  <a:latin typeface="Cambria Math" panose="02040503050406030204" pitchFamily="18" charset="0"/>
                                </a:rPr>
                                <m:t>𝑢</m:t>
                              </m:r>
                            </m:e>
                            <m:sub>
                              <m:r>
                                <a:rPr lang="en-CA" i="1">
                                  <a:solidFill>
                                    <a:srgbClr val="000000"/>
                                  </a:solidFill>
                                  <a:latin typeface="Cambria Math" panose="02040503050406030204" pitchFamily="18" charset="0"/>
                                </a:rPr>
                                <m:t>2</m:t>
                              </m:r>
                            </m:sub>
                          </m:sSub>
                          <m:sSub>
                            <m:sSubPr>
                              <m:ctrlPr>
                                <a:rPr lang="en-CA" i="1">
                                  <a:solidFill>
                                    <a:srgbClr val="000000"/>
                                  </a:solidFill>
                                  <a:latin typeface="Cambria Math" panose="02040503050406030204" pitchFamily="18" charset="0"/>
                                </a:rPr>
                              </m:ctrlPr>
                            </m:sSubPr>
                            <m:e>
                              <m:r>
                                <a:rPr lang="en-CA" b="0" i="1" smtClean="0">
                                  <a:solidFill>
                                    <a:srgbClr val="000000"/>
                                  </a:solidFill>
                                  <a:latin typeface="Cambria Math" panose="02040503050406030204" pitchFamily="18" charset="0"/>
                                </a:rPr>
                                <m:t>𝑉</m:t>
                              </m:r>
                            </m:e>
                            <m:sub>
                              <m:r>
                                <a:rPr lang="en-CA" i="1">
                                  <a:solidFill>
                                    <a:srgbClr val="000000"/>
                                  </a:solidFill>
                                  <a:latin typeface="Cambria Math" panose="02040503050406030204" pitchFamily="18" charset="0"/>
                                </a:rPr>
                                <m:t>2</m:t>
                              </m:r>
                            </m:sub>
                          </m:sSub>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r>
                                <a:rPr lang="en-CA" i="1">
                                  <a:solidFill>
                                    <a:srgbClr val="000000"/>
                                  </a:solidFill>
                                  <a:latin typeface="Cambria Math" panose="02040503050406030204" pitchFamily="18" charset="0"/>
                                </a:rPr>
                                <m:t>𝑢</m:t>
                              </m:r>
                            </m:e>
                            <m:sub>
                              <m:r>
                                <a:rPr lang="en-CA" i="1">
                                  <a:solidFill>
                                    <a:srgbClr val="000000"/>
                                  </a:solidFill>
                                  <a:latin typeface="Cambria Math" panose="02040503050406030204" pitchFamily="18" charset="0"/>
                                </a:rPr>
                                <m:t>3</m:t>
                              </m:r>
                            </m:sub>
                          </m:sSub>
                          <m:sSub>
                            <m:sSubPr>
                              <m:ctrlPr>
                                <a:rPr lang="en-CA" i="1">
                                  <a:solidFill>
                                    <a:srgbClr val="000000"/>
                                  </a:solidFill>
                                  <a:latin typeface="Cambria Math" panose="02040503050406030204" pitchFamily="18" charset="0"/>
                                </a:rPr>
                              </m:ctrlPr>
                            </m:sSubPr>
                            <m:e>
                              <m:r>
                                <a:rPr lang="en-CA" b="0" i="1" smtClean="0">
                                  <a:solidFill>
                                    <a:srgbClr val="000000"/>
                                  </a:solidFill>
                                  <a:latin typeface="Cambria Math" panose="02040503050406030204" pitchFamily="18" charset="0"/>
                                </a:rPr>
                                <m:t>𝑉</m:t>
                              </m:r>
                            </m:e>
                            <m:sub>
                              <m:r>
                                <a:rPr lang="en-CA" i="1">
                                  <a:solidFill>
                                    <a:srgbClr val="000000"/>
                                  </a:solidFill>
                                  <a:latin typeface="Cambria Math" panose="02040503050406030204" pitchFamily="18" charset="0"/>
                                </a:rPr>
                                <m:t>3</m:t>
                              </m:r>
                            </m:sub>
                          </m:sSub>
                          <m:r>
                            <a:rPr lang="en-CA" i="1">
                              <a:solidFill>
                                <a:srgbClr val="000000"/>
                              </a:solidFill>
                              <a:latin typeface="Cambria Math" panose="02040503050406030204" pitchFamily="18" charset="0"/>
                            </a:rPr>
                            <m:t>)</m:t>
                          </m:r>
                        </m:den>
                      </m:f>
                    </m:oMath>
                  </m:oMathPara>
                </a14:m>
                <a:endParaRPr lang="en-CA" dirty="0"/>
              </a:p>
            </p:txBody>
          </p:sp>
        </mc:Choice>
        <mc:Fallback xmlns="">
          <p:sp>
            <p:nvSpPr>
              <p:cNvPr id="4" name="Object 3">
                <a:extLst>
                  <a:ext uri="{FF2B5EF4-FFF2-40B4-BE49-F238E27FC236}">
                    <a16:creationId xmlns:a16="http://schemas.microsoft.com/office/drawing/2014/main" id="{5E5EA6C0-C172-4A2C-A042-53CA7D4777B8}"/>
                  </a:ext>
                </a:extLst>
              </p:cNvPr>
              <p:cNvSpPr txBox="1">
                <a:spLocks noRot="1" noChangeAspect="1" noMove="1" noResize="1" noEditPoints="1" noAdjustHandles="1" noChangeArrowheads="1" noChangeShapeType="1" noTextEdit="1"/>
              </p:cNvSpPr>
              <p:nvPr/>
            </p:nvSpPr>
            <p:spPr>
              <a:xfrm>
                <a:off x="2516323" y="4653136"/>
                <a:ext cx="4111353" cy="792088"/>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3EDCD6ED-E63E-4839-9DFA-BBA6421A05A3}"/>
                  </a:ext>
                </a:extLst>
              </p:cNvPr>
              <p:cNvSpPr txBox="1"/>
              <p:nvPr/>
            </p:nvSpPr>
            <p:spPr>
              <a:xfrm>
                <a:off x="2051720" y="2435225"/>
                <a:ext cx="5486399" cy="388937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en-CA" sz="1600" i="1" smtClean="0">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𝑣</m:t>
                          </m:r>
                        </m:e>
                        <m:sub>
                          <m:r>
                            <a:rPr lang="en-CA" sz="1600" i="1">
                              <a:solidFill>
                                <a:srgbClr val="000000"/>
                              </a:solidFill>
                              <a:latin typeface="Cambria Math" panose="02040503050406030204" pitchFamily="18" charset="0"/>
                            </a:rPr>
                            <m:t>1</m:t>
                          </m:r>
                        </m:sub>
                      </m:sSub>
                      <m:r>
                        <a:rPr lang="en-CA" sz="1600" i="1">
                          <a:solidFill>
                            <a:srgbClr val="000000"/>
                          </a:solidFill>
                          <a:latin typeface="Cambria Math" panose="02040503050406030204" pitchFamily="18" charset="0"/>
                        </a:rPr>
                        <m:t>=</m:t>
                      </m:r>
                      <m:f>
                        <m:fPr>
                          <m:ctrlPr>
                            <a:rPr lang="en-CA" sz="1600" i="1">
                              <a:solidFill>
                                <a:srgbClr val="000000"/>
                              </a:solidFill>
                              <a:latin typeface="Cambria Math" panose="02040503050406030204" pitchFamily="18" charset="0"/>
                            </a:rPr>
                          </m:ctrlPr>
                        </m:fPr>
                        <m:num>
                          <m:r>
                            <a:rPr lang="en-CA" sz="1600" i="1">
                              <a:solidFill>
                                <a:srgbClr val="000000"/>
                              </a:solidFill>
                              <a:latin typeface="Cambria Math" panose="02040503050406030204" pitchFamily="18" charset="0"/>
                            </a:rPr>
                            <m:t>1</m:t>
                          </m:r>
                        </m:num>
                        <m:den>
                          <m:r>
                            <a:rPr lang="en-CA" sz="1600" i="1">
                              <a:solidFill>
                                <a:srgbClr val="000000"/>
                              </a:solidFill>
                              <a:latin typeface="Cambria Math" panose="02040503050406030204" pitchFamily="18" charset="0"/>
                            </a:rPr>
                            <m:t>1+</m:t>
                          </m:r>
                          <m:func>
                            <m:funcPr>
                              <m:ctrlPr>
                                <a:rPr lang="en-CA" sz="1600" i="1">
                                  <a:solidFill>
                                    <a:srgbClr val="000000"/>
                                  </a:solidFill>
                                  <a:latin typeface="Cambria Math" panose="02040503050406030204" pitchFamily="18" charset="0"/>
                                </a:rPr>
                              </m:ctrlPr>
                            </m:funcPr>
                            <m:fName>
                              <m:r>
                                <m:rPr>
                                  <m:sty m:val="p"/>
                                </m:rPr>
                                <a:rPr lang="en-CA" sz="1600" i="0">
                                  <a:solidFill>
                                    <a:srgbClr val="000000"/>
                                  </a:solidFill>
                                  <a:latin typeface="Cambria Math" panose="02040503050406030204" pitchFamily="18" charset="0"/>
                                </a:rPr>
                                <m:t>exp</m:t>
                              </m:r>
                            </m:fName>
                            <m:e>
                              <m:r>
                                <a:rPr lang="en-CA" sz="1600" i="1">
                                  <a:solidFill>
                                    <a:srgbClr val="000000"/>
                                  </a:solidFill>
                                  <a:latin typeface="Cambria Math" panose="02040503050406030204" pitchFamily="18" charset="0"/>
                                </a:rPr>
                                <m:t>(</m:t>
                              </m:r>
                            </m:e>
                          </m:func>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𝑎</m:t>
                              </m:r>
                            </m:e>
                            <m:sub>
                              <m:r>
                                <a:rPr lang="en-CA" sz="1600" i="1">
                                  <a:solidFill>
                                    <a:srgbClr val="000000"/>
                                  </a:solidFill>
                                  <a:latin typeface="Cambria Math" panose="02040503050406030204" pitchFamily="18" charset="0"/>
                                </a:rPr>
                                <m:t>1</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11</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1</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21</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2</m:t>
                              </m:r>
                            </m:sub>
                          </m:sSub>
                          <m:r>
                            <a:rPr lang="en-CA" sz="1600" b="0" i="1" smtClean="0">
                              <a:solidFill>
                                <a:srgbClr val="000000"/>
                              </a:solidFill>
                              <a:latin typeface="Cambria Math" panose="02040503050406030204" pitchFamily="18" charset="0"/>
                            </a:rPr>
                            <m:t>−</m:t>
                          </m:r>
                          <m:sSub>
                            <m:sSubPr>
                              <m:ctrlPr>
                                <a:rPr lang="en-CA" sz="1600" b="0" i="1" smtClean="0">
                                  <a:solidFill>
                                    <a:srgbClr val="000000"/>
                                  </a:solidFill>
                                  <a:latin typeface="Cambria Math" panose="02040503050406030204" pitchFamily="18" charset="0"/>
                                </a:rPr>
                              </m:ctrlPr>
                            </m:sSubPr>
                            <m:e>
                              <m:r>
                                <a:rPr lang="en-CA" sz="1600" b="0" i="1" smtClean="0">
                                  <a:solidFill>
                                    <a:srgbClr val="000000"/>
                                  </a:solidFill>
                                  <a:latin typeface="Cambria Math" panose="02040503050406030204" pitchFamily="18" charset="0"/>
                                </a:rPr>
                                <m:t>𝑤</m:t>
                              </m:r>
                            </m:e>
                            <m:sub>
                              <m:r>
                                <a:rPr lang="en-CA" sz="1600" b="0" i="1" smtClean="0">
                                  <a:solidFill>
                                    <a:srgbClr val="000000"/>
                                  </a:solidFill>
                                  <a:latin typeface="Cambria Math" panose="02040503050406030204" pitchFamily="18" charset="0"/>
                                </a:rPr>
                                <m:t>31</m:t>
                              </m:r>
                            </m:sub>
                          </m:sSub>
                          <m:sSub>
                            <m:sSubPr>
                              <m:ctrlPr>
                                <a:rPr lang="en-CA" sz="1600" b="0" i="1" smtClean="0">
                                  <a:solidFill>
                                    <a:srgbClr val="000000"/>
                                  </a:solidFill>
                                  <a:latin typeface="Cambria Math" panose="02040503050406030204" pitchFamily="18" charset="0"/>
                                </a:rPr>
                              </m:ctrlPr>
                            </m:sSubPr>
                            <m:e>
                              <m:r>
                                <a:rPr lang="en-CA" sz="1600" b="0" i="1" smtClean="0">
                                  <a:solidFill>
                                    <a:srgbClr val="000000"/>
                                  </a:solidFill>
                                  <a:latin typeface="Cambria Math" panose="02040503050406030204" pitchFamily="18" charset="0"/>
                                </a:rPr>
                                <m:t>𝑥</m:t>
                              </m:r>
                            </m:e>
                            <m:sub>
                              <m:r>
                                <a:rPr lang="en-CA" sz="1600" b="0" i="1" smtClean="0">
                                  <a:solidFill>
                                    <a:srgbClr val="000000"/>
                                  </a:solidFill>
                                  <a:latin typeface="Cambria Math" panose="02040503050406030204" pitchFamily="18" charset="0"/>
                                </a:rPr>
                                <m:t>3</m:t>
                              </m:r>
                            </m:sub>
                          </m:sSub>
                          <m:r>
                            <a:rPr lang="en-CA" sz="1600" b="0" i="1" smtClean="0">
                              <a:solidFill>
                                <a:srgbClr val="000000"/>
                              </a:solidFill>
                              <a:latin typeface="Cambria Math" panose="02040503050406030204" pitchFamily="18" charset="0"/>
                            </a:rPr>
                            <m:t>−</m:t>
                          </m:r>
                          <m:sSub>
                            <m:sSubPr>
                              <m:ctrlPr>
                                <a:rPr lang="en-CA" sz="1600" b="0" i="1" smtClean="0">
                                  <a:solidFill>
                                    <a:srgbClr val="000000"/>
                                  </a:solidFill>
                                  <a:latin typeface="Cambria Math" panose="02040503050406030204" pitchFamily="18" charset="0"/>
                                </a:rPr>
                              </m:ctrlPr>
                            </m:sSubPr>
                            <m:e>
                              <m:r>
                                <a:rPr lang="en-CA" sz="1600" b="0" i="1" smtClean="0">
                                  <a:solidFill>
                                    <a:srgbClr val="000000"/>
                                  </a:solidFill>
                                  <a:latin typeface="Cambria Math" panose="02040503050406030204" pitchFamily="18" charset="0"/>
                                </a:rPr>
                                <m:t>𝑤</m:t>
                              </m:r>
                            </m:e>
                            <m:sub>
                              <m:r>
                                <a:rPr lang="en-CA" sz="1600" b="0" i="1" smtClean="0">
                                  <a:solidFill>
                                    <a:srgbClr val="000000"/>
                                  </a:solidFill>
                                  <a:latin typeface="Cambria Math" panose="02040503050406030204" pitchFamily="18" charset="0"/>
                                </a:rPr>
                                <m:t>41</m:t>
                              </m:r>
                            </m:sub>
                          </m:sSub>
                          <m:sSub>
                            <m:sSubPr>
                              <m:ctrlPr>
                                <a:rPr lang="en-CA" sz="1600" b="0" i="1" smtClean="0">
                                  <a:solidFill>
                                    <a:srgbClr val="000000"/>
                                  </a:solidFill>
                                  <a:latin typeface="Cambria Math" panose="02040503050406030204" pitchFamily="18" charset="0"/>
                                </a:rPr>
                              </m:ctrlPr>
                            </m:sSubPr>
                            <m:e>
                              <m:r>
                                <a:rPr lang="en-CA" sz="1600" b="0" i="1" smtClean="0">
                                  <a:solidFill>
                                    <a:srgbClr val="000000"/>
                                  </a:solidFill>
                                  <a:latin typeface="Cambria Math" panose="02040503050406030204" pitchFamily="18" charset="0"/>
                                </a:rPr>
                                <m:t>𝑥</m:t>
                              </m:r>
                            </m:e>
                            <m:sub>
                              <m:r>
                                <a:rPr lang="en-CA" sz="1600" b="0" i="1" smtClean="0">
                                  <a:solidFill>
                                    <a:srgbClr val="000000"/>
                                  </a:solidFill>
                                  <a:latin typeface="Cambria Math" panose="02040503050406030204" pitchFamily="18" charset="0"/>
                                </a:rPr>
                                <m:t>4</m:t>
                              </m:r>
                            </m:sub>
                          </m:sSub>
                          <m:r>
                            <a:rPr lang="en-CA" sz="1600" i="1">
                              <a:solidFill>
                                <a:srgbClr val="000000"/>
                              </a:solidFill>
                              <a:latin typeface="Cambria Math" panose="02040503050406030204" pitchFamily="18" charset="0"/>
                            </a:rPr>
                            <m:t>)</m:t>
                          </m:r>
                        </m:den>
                      </m:f>
                    </m:oMath>
                  </m:oMathPara>
                </a14:m>
                <a:endParaRPr lang="en-CA" sz="1600" i="1" dirty="0">
                  <a:solidFill>
                    <a:srgbClr val="000000"/>
                  </a:solidFill>
                  <a:latin typeface="Cambria Math" panose="02040503050406030204" pitchFamily="18" charset="0"/>
                </a:endParaRPr>
              </a:p>
              <a:p>
                <a:pPr/>
                <a:r>
                  <a:rPr lang="en-CA" sz="1600" i="1" dirty="0">
                    <a:solidFill>
                      <a:srgbClr val="000000"/>
                    </a:solidFill>
                    <a:latin typeface="Cambria Math" panose="02040503050406030204" pitchFamily="18" charset="0"/>
                  </a:rPr>
                  <a:t/>
                </a:r>
                <a:br>
                  <a:rPr lang="en-CA"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𝑣</m:t>
                          </m:r>
                        </m:e>
                        <m:sub>
                          <m:r>
                            <a:rPr lang="en-CA" sz="1600" i="1">
                              <a:solidFill>
                                <a:srgbClr val="000000"/>
                              </a:solidFill>
                              <a:latin typeface="Cambria Math" panose="02040503050406030204" pitchFamily="18" charset="0"/>
                            </a:rPr>
                            <m:t>2</m:t>
                          </m:r>
                        </m:sub>
                      </m:sSub>
                      <m:r>
                        <a:rPr lang="en-CA" sz="1600" i="1">
                          <a:solidFill>
                            <a:srgbClr val="000000"/>
                          </a:solidFill>
                          <a:latin typeface="Cambria Math" panose="02040503050406030204" pitchFamily="18" charset="0"/>
                        </a:rPr>
                        <m:t>=</m:t>
                      </m:r>
                      <m:f>
                        <m:fPr>
                          <m:ctrlPr>
                            <a:rPr lang="en-CA" sz="1600" i="1">
                              <a:solidFill>
                                <a:srgbClr val="000000"/>
                              </a:solidFill>
                              <a:latin typeface="Cambria Math" panose="02040503050406030204" pitchFamily="18" charset="0"/>
                            </a:rPr>
                          </m:ctrlPr>
                        </m:fPr>
                        <m:num>
                          <m:r>
                            <a:rPr lang="en-CA" sz="1600" i="1">
                              <a:solidFill>
                                <a:srgbClr val="000000"/>
                              </a:solidFill>
                              <a:latin typeface="Cambria Math" panose="02040503050406030204" pitchFamily="18" charset="0"/>
                            </a:rPr>
                            <m:t>1</m:t>
                          </m:r>
                        </m:num>
                        <m:den>
                          <m:r>
                            <a:rPr lang="en-CA" sz="1600" i="1">
                              <a:solidFill>
                                <a:srgbClr val="000000"/>
                              </a:solidFill>
                              <a:latin typeface="Cambria Math" panose="02040503050406030204" pitchFamily="18" charset="0"/>
                            </a:rPr>
                            <m:t>1+</m:t>
                          </m:r>
                          <m:func>
                            <m:funcPr>
                              <m:ctrlPr>
                                <a:rPr lang="en-CA" sz="1600" i="1">
                                  <a:solidFill>
                                    <a:srgbClr val="000000"/>
                                  </a:solidFill>
                                  <a:latin typeface="Cambria Math" panose="02040503050406030204" pitchFamily="18" charset="0"/>
                                </a:rPr>
                              </m:ctrlPr>
                            </m:funcPr>
                            <m:fName>
                              <m:r>
                                <m:rPr>
                                  <m:sty m:val="p"/>
                                </m:rPr>
                                <a:rPr lang="en-CA" sz="1600" i="0">
                                  <a:solidFill>
                                    <a:srgbClr val="000000"/>
                                  </a:solidFill>
                                  <a:latin typeface="Cambria Math" panose="02040503050406030204" pitchFamily="18" charset="0"/>
                                </a:rPr>
                                <m:t>exp</m:t>
                              </m:r>
                            </m:fName>
                            <m:e>
                              <m:r>
                                <a:rPr lang="en-CA" sz="1600" i="1">
                                  <a:solidFill>
                                    <a:srgbClr val="000000"/>
                                  </a:solidFill>
                                  <a:latin typeface="Cambria Math" panose="02040503050406030204" pitchFamily="18" charset="0"/>
                                </a:rPr>
                                <m:t>(</m:t>
                              </m:r>
                            </m:e>
                          </m:func>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𝑎</m:t>
                              </m:r>
                            </m:e>
                            <m:sub>
                              <m:r>
                                <a:rPr lang="en-CA" sz="1600" i="1">
                                  <a:solidFill>
                                    <a:srgbClr val="000000"/>
                                  </a:solidFill>
                                  <a:latin typeface="Cambria Math" panose="02040503050406030204" pitchFamily="18" charset="0"/>
                                </a:rPr>
                                <m:t>2</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12</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1</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22</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2</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3</m:t>
                              </m:r>
                              <m:r>
                                <a:rPr lang="en-CA" sz="1600" b="0" i="1" smtClean="0">
                                  <a:solidFill>
                                    <a:srgbClr val="000000"/>
                                  </a:solidFill>
                                  <a:latin typeface="Cambria Math" panose="02040503050406030204" pitchFamily="18" charset="0"/>
                                </a:rPr>
                                <m:t>2</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3</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4</m:t>
                              </m:r>
                              <m:r>
                                <a:rPr lang="en-CA" sz="1600" b="0" i="1" smtClean="0">
                                  <a:solidFill>
                                    <a:srgbClr val="000000"/>
                                  </a:solidFill>
                                  <a:latin typeface="Cambria Math" panose="02040503050406030204" pitchFamily="18" charset="0"/>
                                </a:rPr>
                                <m:t>2</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4</m:t>
                              </m:r>
                            </m:sub>
                          </m:sSub>
                          <m:r>
                            <a:rPr lang="en-CA" sz="1600" i="1">
                              <a:solidFill>
                                <a:srgbClr val="000000"/>
                              </a:solidFill>
                              <a:latin typeface="Cambria Math" panose="02040503050406030204" pitchFamily="18" charset="0"/>
                            </a:rPr>
                            <m:t>)</m:t>
                          </m:r>
                        </m:den>
                      </m:f>
                    </m:oMath>
                  </m:oMathPara>
                </a14:m>
                <a:endParaRPr lang="en-CA" sz="1600" i="1" dirty="0">
                  <a:solidFill>
                    <a:srgbClr val="000000"/>
                  </a:solidFill>
                  <a:latin typeface="Cambria Math" panose="02040503050406030204" pitchFamily="18" charset="0"/>
                </a:endParaRPr>
              </a:p>
              <a:p>
                <a:pPr/>
                <a:r>
                  <a:rPr lang="en-CA" sz="1600" i="1" dirty="0">
                    <a:solidFill>
                      <a:srgbClr val="000000"/>
                    </a:solidFill>
                    <a:latin typeface="Cambria Math" panose="02040503050406030204" pitchFamily="18" charset="0"/>
                  </a:rPr>
                  <a:t/>
                </a:r>
                <a:br>
                  <a:rPr lang="en-CA"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𝑣</m:t>
                          </m:r>
                        </m:e>
                        <m:sub>
                          <m:r>
                            <a:rPr lang="en-CA" sz="1600" i="1">
                              <a:solidFill>
                                <a:srgbClr val="000000"/>
                              </a:solidFill>
                              <a:latin typeface="Cambria Math" panose="02040503050406030204" pitchFamily="18" charset="0"/>
                            </a:rPr>
                            <m:t>3</m:t>
                          </m:r>
                        </m:sub>
                      </m:sSub>
                      <m:r>
                        <a:rPr lang="en-CA" sz="1600" i="1">
                          <a:solidFill>
                            <a:srgbClr val="000000"/>
                          </a:solidFill>
                          <a:latin typeface="Cambria Math" panose="02040503050406030204" pitchFamily="18" charset="0"/>
                        </a:rPr>
                        <m:t>=</m:t>
                      </m:r>
                      <m:f>
                        <m:fPr>
                          <m:ctrlPr>
                            <a:rPr lang="en-CA" sz="1600" i="1">
                              <a:solidFill>
                                <a:srgbClr val="000000"/>
                              </a:solidFill>
                              <a:latin typeface="Cambria Math" panose="02040503050406030204" pitchFamily="18" charset="0"/>
                            </a:rPr>
                          </m:ctrlPr>
                        </m:fPr>
                        <m:num>
                          <m:r>
                            <a:rPr lang="en-CA" sz="1600" i="1">
                              <a:solidFill>
                                <a:srgbClr val="000000"/>
                              </a:solidFill>
                              <a:latin typeface="Cambria Math" panose="02040503050406030204" pitchFamily="18" charset="0"/>
                            </a:rPr>
                            <m:t>1</m:t>
                          </m:r>
                        </m:num>
                        <m:den>
                          <m:r>
                            <a:rPr lang="en-CA" sz="1600" i="1">
                              <a:solidFill>
                                <a:srgbClr val="000000"/>
                              </a:solidFill>
                              <a:latin typeface="Cambria Math" panose="02040503050406030204" pitchFamily="18" charset="0"/>
                            </a:rPr>
                            <m:t>1+</m:t>
                          </m:r>
                          <m:func>
                            <m:funcPr>
                              <m:ctrlPr>
                                <a:rPr lang="en-CA" sz="1600" i="1">
                                  <a:solidFill>
                                    <a:srgbClr val="000000"/>
                                  </a:solidFill>
                                  <a:latin typeface="Cambria Math" panose="02040503050406030204" pitchFamily="18" charset="0"/>
                                </a:rPr>
                              </m:ctrlPr>
                            </m:funcPr>
                            <m:fName>
                              <m:r>
                                <m:rPr>
                                  <m:sty m:val="p"/>
                                </m:rPr>
                                <a:rPr lang="en-CA" sz="1600" i="0">
                                  <a:solidFill>
                                    <a:srgbClr val="000000"/>
                                  </a:solidFill>
                                  <a:latin typeface="Cambria Math" panose="02040503050406030204" pitchFamily="18" charset="0"/>
                                </a:rPr>
                                <m:t>exp</m:t>
                              </m:r>
                            </m:fName>
                            <m:e>
                              <m:r>
                                <a:rPr lang="en-CA" sz="1600" i="1">
                                  <a:solidFill>
                                    <a:srgbClr val="000000"/>
                                  </a:solidFill>
                                  <a:latin typeface="Cambria Math" panose="02040503050406030204" pitchFamily="18" charset="0"/>
                                </a:rPr>
                                <m:t>(</m:t>
                              </m:r>
                            </m:e>
                          </m:func>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𝑎</m:t>
                              </m:r>
                            </m:e>
                            <m:sub>
                              <m:r>
                                <a:rPr lang="en-CA" sz="1600" i="1">
                                  <a:solidFill>
                                    <a:srgbClr val="000000"/>
                                  </a:solidFill>
                                  <a:latin typeface="Cambria Math" panose="02040503050406030204" pitchFamily="18" charset="0"/>
                                </a:rPr>
                                <m:t>3</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13</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1</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23</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2</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3</m:t>
                              </m:r>
                              <m:r>
                                <a:rPr lang="en-CA" sz="1600" b="0" i="1" smtClean="0">
                                  <a:solidFill>
                                    <a:srgbClr val="000000"/>
                                  </a:solidFill>
                                  <a:latin typeface="Cambria Math" panose="02040503050406030204" pitchFamily="18" charset="0"/>
                                </a:rPr>
                                <m:t>2</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3</m:t>
                              </m:r>
                            </m:sub>
                          </m:sSub>
                          <m:r>
                            <a:rPr lang="en-CA" sz="1600" i="1">
                              <a:solidFill>
                                <a:srgbClr val="000000"/>
                              </a:solidFill>
                              <a:latin typeface="Cambria Math" panose="02040503050406030204" pitchFamily="18" charset="0"/>
                            </a:rPr>
                            <m:t>−</m:t>
                          </m:r>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𝑤</m:t>
                              </m:r>
                            </m:e>
                            <m:sub>
                              <m:r>
                                <a:rPr lang="en-CA" sz="1600" i="1">
                                  <a:solidFill>
                                    <a:srgbClr val="000000"/>
                                  </a:solidFill>
                                  <a:latin typeface="Cambria Math" panose="02040503050406030204" pitchFamily="18" charset="0"/>
                                </a:rPr>
                                <m:t>41</m:t>
                              </m:r>
                            </m:sub>
                          </m:sSub>
                          <m:sSub>
                            <m:sSubPr>
                              <m:ctrlPr>
                                <a:rPr lang="en-CA" sz="1600" i="1">
                                  <a:solidFill>
                                    <a:srgbClr val="000000"/>
                                  </a:solidFill>
                                  <a:latin typeface="Cambria Math" panose="02040503050406030204" pitchFamily="18" charset="0"/>
                                </a:rPr>
                              </m:ctrlPr>
                            </m:sSubPr>
                            <m:e>
                              <m:r>
                                <a:rPr lang="en-CA" sz="1600" i="1">
                                  <a:solidFill>
                                    <a:srgbClr val="000000"/>
                                  </a:solidFill>
                                  <a:latin typeface="Cambria Math" panose="02040503050406030204" pitchFamily="18" charset="0"/>
                                </a:rPr>
                                <m:t>𝑥</m:t>
                              </m:r>
                            </m:e>
                            <m:sub>
                              <m:r>
                                <a:rPr lang="en-CA" sz="1600" i="1">
                                  <a:solidFill>
                                    <a:srgbClr val="000000"/>
                                  </a:solidFill>
                                  <a:latin typeface="Cambria Math" panose="02040503050406030204" pitchFamily="18" charset="0"/>
                                </a:rPr>
                                <m:t>4</m:t>
                              </m:r>
                            </m:sub>
                          </m:sSub>
                          <m:r>
                            <a:rPr lang="en-CA" sz="1600" i="1">
                              <a:solidFill>
                                <a:srgbClr val="000000"/>
                              </a:solidFill>
                              <a:latin typeface="Cambria Math" panose="02040503050406030204" pitchFamily="18" charset="0"/>
                            </a:rPr>
                            <m:t>)</m:t>
                          </m:r>
                        </m:den>
                      </m:f>
                    </m:oMath>
                  </m:oMathPara>
                </a14:m>
                <a:endParaRPr lang="en-CA" sz="1600" i="1" dirty="0">
                  <a:solidFill>
                    <a:srgbClr val="000000"/>
                  </a:solidFill>
                  <a:latin typeface="Cambria Math" panose="02040503050406030204" pitchFamily="18" charset="0"/>
                </a:endParaRPr>
              </a:p>
              <a:p>
                <a:r>
                  <a:rPr lang="en-CA" sz="1600" i="1" dirty="0">
                    <a:solidFill>
                      <a:srgbClr val="000000"/>
                    </a:solidFill>
                    <a:latin typeface="Cambria Math" panose="02040503050406030204" pitchFamily="18" charset="0"/>
                  </a:rPr>
                  <a:t/>
                </a:r>
                <a:br>
                  <a:rPr lang="en-CA" sz="1600" i="1" dirty="0">
                    <a:solidFill>
                      <a:srgbClr val="000000"/>
                    </a:solidFill>
                    <a:latin typeface="Cambria Math" panose="02040503050406030204" pitchFamily="18" charset="0"/>
                  </a:rPr>
                </a:br>
                <a:endParaRPr lang="en-CA" sz="1600" dirty="0"/>
              </a:p>
            </p:txBody>
          </p:sp>
        </mc:Choice>
        <mc:Fallback xmlns="">
          <p:sp>
            <p:nvSpPr>
              <p:cNvPr id="7" name="Object 6">
                <a:extLst>
                  <a:ext uri="{FF2B5EF4-FFF2-40B4-BE49-F238E27FC236}">
                    <a16:creationId xmlns:a16="http://schemas.microsoft.com/office/drawing/2014/main" id="{3EDCD6ED-E63E-4839-9DFA-BBA6421A05A3}"/>
                  </a:ext>
                </a:extLst>
              </p:cNvPr>
              <p:cNvSpPr txBox="1">
                <a:spLocks noRot="1" noChangeAspect="1" noMove="1" noResize="1" noEditPoints="1" noAdjustHandles="1" noChangeArrowheads="1" noChangeShapeType="1" noTextEdit="1"/>
              </p:cNvSpPr>
              <p:nvPr/>
            </p:nvSpPr>
            <p:spPr>
              <a:xfrm>
                <a:off x="2051720" y="2435225"/>
                <a:ext cx="5486399" cy="3889375"/>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87420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61864"/>
            <a:ext cx="7772400" cy="1143000"/>
          </a:xfrm>
        </p:spPr>
        <p:txBody>
          <a:bodyPr/>
          <a:lstStyle/>
          <a:p>
            <a:r>
              <a:rPr lang="en-US" dirty="0"/>
              <a:t>A General Neural Network (Figure 6.4)</a:t>
            </a:r>
            <a:endParaRPr lang="en-CA" dirty="0"/>
          </a:p>
        </p:txBody>
      </p:sp>
      <p:sp>
        <p:nvSpPr>
          <p:cNvPr id="11" name="Slide Number Placeholder 10"/>
          <p:cNvSpPr>
            <a:spLocks noGrp="1"/>
          </p:cNvSpPr>
          <p:nvPr>
            <p:ph type="sldNum" sz="quarter" idx="12"/>
          </p:nvPr>
        </p:nvSpPr>
        <p:spPr/>
        <p:txBody>
          <a:bodyPr/>
          <a:lstStyle/>
          <a:p>
            <a:fld id="{6BD591AF-1ED9-4304-8F29-356B6BF4E410}" type="slidenum">
              <a:rPr lang="en-CA" smtClean="0"/>
              <a:t>7</a:t>
            </a:fld>
            <a:endParaRPr lang="en-CA"/>
          </a:p>
        </p:txBody>
      </p:sp>
      <p:sp>
        <p:nvSpPr>
          <p:cNvPr id="3" name="Footer Placeholder 2"/>
          <p:cNvSpPr>
            <a:spLocks noGrp="1"/>
          </p:cNvSpPr>
          <p:nvPr>
            <p:ph type="ftr" sz="quarter" idx="11"/>
          </p:nvPr>
        </p:nvSpPr>
        <p:spPr/>
        <p:txBody>
          <a:bodyPr/>
          <a:lstStyle/>
          <a:p>
            <a:r>
              <a:rPr lang="en-US"/>
              <a:t>Machine Learning in Business, 3rd Ed. Copyright  © John C. Hull 2021</a:t>
            </a:r>
            <a:endParaRPr lang="en-CA"/>
          </a:p>
        </p:txBody>
      </p:sp>
      <p:pic>
        <p:nvPicPr>
          <p:cNvPr id="6" name="Picture 5"/>
          <p:cNvPicPr>
            <a:picLocks noChangeAspect="1"/>
          </p:cNvPicPr>
          <p:nvPr/>
        </p:nvPicPr>
        <p:blipFill>
          <a:blip r:embed="rId2"/>
          <a:stretch>
            <a:fillRect/>
          </a:stretch>
        </p:blipFill>
        <p:spPr>
          <a:xfrm>
            <a:off x="1259632" y="2281064"/>
            <a:ext cx="6789947" cy="4150403"/>
          </a:xfrm>
          <a:prstGeom prst="rect">
            <a:avLst/>
          </a:prstGeom>
        </p:spPr>
      </p:pic>
    </p:spTree>
    <p:extLst>
      <p:ext uri="{BB962C8B-B14F-4D97-AF65-F5344CB8AC3E}">
        <p14:creationId xmlns:p14="http://schemas.microsoft.com/office/powerpoint/2010/main" val="10778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89856"/>
            <a:ext cx="7772400" cy="1143000"/>
          </a:xfrm>
        </p:spPr>
        <p:txBody>
          <a:bodyPr/>
          <a:lstStyle/>
          <a:p>
            <a:r>
              <a:rPr lang="en-US" dirty="0"/>
              <a:t>Activation Functions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147888"/>
                <a:ext cx="8206680" cy="4114800"/>
              </a:xfrm>
            </p:spPr>
            <p:txBody>
              <a:bodyPr/>
              <a:lstStyle/>
              <a:p>
                <a:r>
                  <a:rPr lang="en-US" dirty="0"/>
                  <a:t>An activation function </a:t>
                </a:r>
                <a:r>
                  <a:rPr lang="en-CA" dirty="0"/>
                  <a:t>relates values at one neuron to a linear combination of values in the previous layer.</a:t>
                </a:r>
              </a:p>
              <a:p>
                <a:pPr marL="0" indent="0" algn="ctr">
                  <a:buNone/>
                </a:pPr>
                <a:r>
                  <a:rPr lang="en-CA" i="1" dirty="0">
                    <a:ea typeface="Cambria Math" panose="02040503050406030204" pitchFamily="18" charset="0"/>
                  </a:rPr>
                  <a:t>v</a:t>
                </a:r>
                <a:r>
                  <a:rPr lang="en-CA" i="1" baseline="-25000" dirty="0" err="1">
                    <a:ea typeface="Cambria Math" panose="02040503050406030204" pitchFamily="18" charset="0"/>
                  </a:rPr>
                  <a:t>k,j</a:t>
                </a:r>
                <a:r>
                  <a:rPr lang="en-CA" dirty="0">
                    <a:latin typeface="Cambria Math" panose="02040503050406030204" pitchFamily="18" charset="0"/>
                    <a:ea typeface="Cambria Math" panose="02040503050406030204" pitchFamily="18" charset="0"/>
                  </a:rPr>
                  <a:t>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oMath>
                </a14:m>
                <a:r>
                  <a:rPr lang="en-CA" dirty="0"/>
                  <a:t> where </a:t>
                </a: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r>
                      <a:rPr lang="en-CA" i="1">
                        <a:latin typeface="Cambria Math" panose="02040503050406030204" pitchFamily="18" charset="0"/>
                      </a:rPr>
                      <m:t>𝑎</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1</m:t>
                        </m:r>
                      </m:sub>
                    </m:sSub>
                    <m:sSub>
                      <m:sSubPr>
                        <m:ctrlPr>
                          <a:rPr lang="en-CA" i="1">
                            <a:latin typeface="Cambria Math" panose="02040503050406030204" pitchFamily="18" charset="0"/>
                          </a:rPr>
                        </m:ctrlPr>
                      </m:sSubPr>
                      <m:e>
                        <m:r>
                          <m:rPr>
                            <m:nor/>
                          </m:rPr>
                          <a:rPr lang="en-CA" i="1" dirty="0">
                            <a:cs typeface="Times New Roman" panose="02020603050405020304" pitchFamily="18" charset="0"/>
                          </a:rPr>
                          <m:t>v</m:t>
                        </m:r>
                      </m:e>
                      <m:sub>
                        <m:r>
                          <a:rPr lang="en-CA" i="1" dirty="0">
                            <a:latin typeface="Cambria Math" panose="02040503050406030204" pitchFamily="18" charset="0"/>
                            <a:cs typeface="Times New Roman" panose="02020603050405020304" pitchFamily="18" charset="0"/>
                          </a:rPr>
                          <m:t>𝑘</m:t>
                        </m:r>
                        <m:r>
                          <a:rPr lang="en-CA" i="1">
                            <a:latin typeface="Cambria Math" panose="02040503050406030204" pitchFamily="18" charset="0"/>
                          </a:rPr>
                          <m:t>−1,1</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2</m:t>
                        </m:r>
                      </m:sub>
                    </m:sSub>
                    <m:sSub>
                      <m:sSubPr>
                        <m:ctrlPr>
                          <a:rPr lang="en-CA" i="1">
                            <a:latin typeface="Cambria Math" panose="02040503050406030204" pitchFamily="18" charset="0"/>
                          </a:rPr>
                        </m:ctrlPr>
                      </m:sSubPr>
                      <m:e>
                        <m:r>
                          <m:rPr>
                            <m:nor/>
                          </m:rPr>
                          <a:rPr lang="en-CA" i="1" dirty="0">
                            <a:cs typeface="Times New Roman" panose="02020603050405020304" pitchFamily="18" charset="0"/>
                          </a:rPr>
                          <m:t>v</m:t>
                        </m:r>
                      </m:e>
                      <m:sub>
                        <m:r>
                          <a:rPr lang="en-CA" i="1" dirty="0">
                            <a:latin typeface="Cambria Math" panose="02040503050406030204" pitchFamily="18" charset="0"/>
                            <a:cs typeface="Times New Roman" panose="02020603050405020304" pitchFamily="18" charset="0"/>
                          </a:rPr>
                          <m:t>𝑘</m:t>
                        </m:r>
                        <m:r>
                          <a:rPr lang="en-CA" i="1">
                            <a:latin typeface="Cambria Math" panose="02040503050406030204" pitchFamily="18" charset="0"/>
                          </a:rPr>
                          <m:t>−1,2</m:t>
                        </m:r>
                      </m:sub>
                    </m:sSub>
                    <m:r>
                      <a:rPr lang="en-CA" i="1">
                        <a:latin typeface="Cambria Math" panose="02040503050406030204" pitchFamily="18" charset="0"/>
                      </a:rPr>
                      <m:t>+…</m:t>
                    </m:r>
                  </m:oMath>
                </a14:m>
                <a:endParaRPr lang="en-CA" dirty="0"/>
              </a:p>
              <a:p>
                <a:endParaRPr lang="en-CA" dirty="0"/>
              </a:p>
              <a:p>
                <a:r>
                  <a:rPr lang="en-US" dirty="0"/>
                  <a:t>Examples of activation functions are:</a:t>
                </a:r>
              </a:p>
              <a:p>
                <a:pPr marL="0" indent="0">
                  <a:buNone/>
                </a:pPr>
                <a:r>
                  <a:rPr lang="en-US" dirty="0"/>
                  <a:t>	Linear:                 </a:t>
                </a:r>
                <a:r>
                  <a:rPr lang="en-US" sz="1800" i="1" dirty="0">
                    <a:latin typeface="Cambria" panose="02040503050406030204" pitchFamily="18" charset="0"/>
                    <a:ea typeface="Cambria" panose="02040503050406030204" pitchFamily="18" charset="0"/>
                  </a:rPr>
                  <a:t>f(y) = y</a:t>
                </a:r>
              </a:p>
              <a:p>
                <a:pPr marL="0" indent="0">
                  <a:buNone/>
                </a:pPr>
                <a:r>
                  <a:rPr lang="en-US" sz="1800" dirty="0"/>
                  <a:t>	Sigmoid: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r>
                      <a:rPr lang="en-US" sz="1800" i="1">
                        <a:latin typeface="Cambria Math"/>
                      </a:rPr>
                      <m:t>=</m:t>
                    </m:r>
                    <m:f>
                      <m:fPr>
                        <m:ctrlPr>
                          <a:rPr lang="en-US" sz="1800" i="1">
                            <a:latin typeface="Cambria Math" panose="02040503050406030204" pitchFamily="18" charset="0"/>
                          </a:rPr>
                        </m:ctrlPr>
                      </m:fPr>
                      <m:num>
                        <m:r>
                          <a:rPr lang="en-US" sz="1800" i="1">
                            <a:latin typeface="Cambria Math"/>
                          </a:rPr>
                          <m:t>1</m:t>
                        </m:r>
                      </m:num>
                      <m:den>
                        <m:r>
                          <a:rPr lang="en-US" sz="1800" i="1">
                            <a:latin typeface="Cambria Math"/>
                          </a:rPr>
                          <m:t>1+</m:t>
                        </m:r>
                        <m:sSup>
                          <m:sSupPr>
                            <m:ctrlPr>
                              <a:rPr lang="en-US" sz="1800" i="1">
                                <a:latin typeface="Cambria Math" panose="02040503050406030204" pitchFamily="18" charset="0"/>
                              </a:rPr>
                            </m:ctrlPr>
                          </m:sSupPr>
                          <m:e>
                            <m:r>
                              <a:rPr lang="en-US" sz="1800" i="1">
                                <a:latin typeface="Cambria Math"/>
                              </a:rPr>
                              <m:t>𝑒</m:t>
                            </m:r>
                          </m:e>
                          <m:sup>
                            <m:r>
                              <a:rPr lang="en-US" sz="1800" i="1">
                                <a:latin typeface="Cambria Math"/>
                              </a:rPr>
                              <m:t>−</m:t>
                            </m:r>
                            <m:r>
                              <a:rPr lang="en-US" sz="1800" i="1">
                                <a:latin typeface="Cambria Math"/>
                              </a:rPr>
                              <m:t>𝑦</m:t>
                            </m:r>
                          </m:sup>
                        </m:sSup>
                      </m:den>
                    </m:f>
                  </m:oMath>
                </a14:m>
                <a:r>
                  <a:rPr lang="en-US" sz="1800" dirty="0"/>
                  <a:t> (gives values between 0 and 1)</a:t>
                </a:r>
              </a:p>
              <a:p>
                <a:pPr marL="0" indent="0">
                  <a:buNone/>
                </a:pPr>
                <a:r>
                  <a:rPr lang="en-US" sz="1800" dirty="0"/>
                  <a:t>	Hyperbolic tangent: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r>
                      <a:rPr lang="en-US" sz="1800" i="1">
                        <a:latin typeface="Cambria Math"/>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a:rPr>
                              <m:t>𝑒</m:t>
                            </m:r>
                          </m:e>
                          <m:sup>
                            <m:r>
                              <a:rPr lang="en-US" sz="1800" i="1">
                                <a:latin typeface="Cambria Math"/>
                              </a:rPr>
                              <m:t>2</m:t>
                            </m:r>
                            <m:r>
                              <a:rPr lang="en-US" sz="1800" i="1">
                                <a:latin typeface="Cambria Math"/>
                              </a:rPr>
                              <m:t>𝑦</m:t>
                            </m:r>
                          </m:sup>
                        </m:sSup>
                        <m:r>
                          <a:rPr lang="en-US" sz="1800" i="1">
                            <a:latin typeface="Cambria Math"/>
                          </a:rPr>
                          <m:t>−1</m:t>
                        </m:r>
                      </m:num>
                      <m:den>
                        <m:sSup>
                          <m:sSupPr>
                            <m:ctrlPr>
                              <a:rPr lang="en-US" sz="1800" i="1">
                                <a:latin typeface="Cambria Math" panose="02040503050406030204" pitchFamily="18" charset="0"/>
                              </a:rPr>
                            </m:ctrlPr>
                          </m:sSupPr>
                          <m:e>
                            <m:r>
                              <a:rPr lang="en-US" sz="1800" i="1">
                                <a:latin typeface="Cambria Math"/>
                              </a:rPr>
                              <m:t>𝑒</m:t>
                            </m:r>
                          </m:e>
                          <m:sup>
                            <m:r>
                              <a:rPr lang="en-US" sz="1800" i="1">
                                <a:latin typeface="Cambria Math"/>
                              </a:rPr>
                              <m:t>2</m:t>
                            </m:r>
                            <m:r>
                              <a:rPr lang="en-US" sz="1800" i="1">
                                <a:latin typeface="Cambria Math"/>
                              </a:rPr>
                              <m:t>𝑦</m:t>
                            </m:r>
                          </m:sup>
                        </m:sSup>
                        <m:r>
                          <a:rPr lang="en-US" sz="1800" i="1">
                            <a:latin typeface="Cambria Math"/>
                          </a:rPr>
                          <m:t>+1</m:t>
                        </m:r>
                      </m:den>
                    </m:f>
                  </m:oMath>
                </a14:m>
                <a:r>
                  <a:rPr lang="en-US" sz="1800" dirty="0"/>
                  <a:t> (gives values between -1 and 1)</a:t>
                </a:r>
              </a:p>
              <a:p>
                <a:pPr marL="0" indent="0">
                  <a:buNone/>
                </a:pPr>
                <a:r>
                  <a:rPr lang="en-US" sz="1800" dirty="0"/>
                  <a:t>	</a:t>
                </a:r>
                <a:r>
                  <a:rPr lang="en-US" sz="1800" dirty="0" err="1"/>
                  <a:t>ReLU</a:t>
                </a:r>
                <a:r>
                  <a:rPr lang="en-US" sz="1800" dirty="0"/>
                  <a:t>: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r>
                      <a:rPr lang="en-US" sz="1800" i="1">
                        <a:latin typeface="Cambria Math"/>
                      </a:rPr>
                      <m:t>=</m:t>
                    </m:r>
                    <m:func>
                      <m:funcPr>
                        <m:ctrlPr>
                          <a:rPr lang="en-US" sz="1800" i="1">
                            <a:latin typeface="Cambria Math" panose="02040503050406030204" pitchFamily="18" charset="0"/>
                          </a:rPr>
                        </m:ctrlPr>
                      </m:funcPr>
                      <m:fName>
                        <m:r>
                          <m:rPr>
                            <m:sty m:val="p"/>
                          </m:rPr>
                          <a:rPr lang="en-US" sz="1800">
                            <a:latin typeface="Cambria Math"/>
                          </a:rPr>
                          <m:t>max</m:t>
                        </m:r>
                      </m:fName>
                      <m:e>
                        <m:d>
                          <m:dPr>
                            <m:ctrlPr>
                              <a:rPr lang="en-US" sz="1800" i="1">
                                <a:latin typeface="Cambria Math" panose="02040503050406030204" pitchFamily="18" charset="0"/>
                              </a:rPr>
                            </m:ctrlPr>
                          </m:dPr>
                          <m:e>
                            <m:r>
                              <a:rPr lang="en-US" sz="1800" i="1">
                                <a:latin typeface="Cambria Math"/>
                              </a:rPr>
                              <m:t>𝑦</m:t>
                            </m:r>
                            <m:r>
                              <a:rPr lang="en-US" sz="1800" i="1">
                                <a:latin typeface="Cambria Math"/>
                              </a:rPr>
                              <m:t>,0</m:t>
                            </m:r>
                          </m:e>
                        </m:d>
                      </m:e>
                    </m:func>
                  </m:oMath>
                </a14:m>
                <a:endParaRPr lang="en-US" sz="1800" dirty="0"/>
              </a:p>
              <a:p>
                <a:pPr marL="0" indent="0">
                  <a:buNone/>
                </a:pPr>
                <a:r>
                  <a:rPr lang="en-US" sz="1800" dirty="0"/>
                  <a:t>	Leaky </a:t>
                </a:r>
                <a:r>
                  <a:rPr lang="en-US" sz="1800" dirty="0" err="1"/>
                  <a:t>ReLU</a:t>
                </a:r>
                <a:r>
                  <a:rPr lang="en-US" sz="1800" dirty="0"/>
                  <a:t>: :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r>
                      <a:rPr lang="en-US" sz="1800" i="1">
                        <a:latin typeface="Cambria Math"/>
                      </a:rPr>
                      <m:t>=</m:t>
                    </m:r>
                    <m:func>
                      <m:funcPr>
                        <m:ctrlPr>
                          <a:rPr lang="en-US" sz="1800" i="1">
                            <a:latin typeface="Cambria Math" panose="02040503050406030204" pitchFamily="18" charset="0"/>
                          </a:rPr>
                        </m:ctrlPr>
                      </m:funcPr>
                      <m:fName>
                        <m:r>
                          <m:rPr>
                            <m:sty m:val="p"/>
                          </m:rPr>
                          <a:rPr lang="en-US" sz="1800">
                            <a:latin typeface="Cambria Math"/>
                          </a:rPr>
                          <m:t>max</m:t>
                        </m:r>
                      </m:fName>
                      <m:e>
                        <m:d>
                          <m:dPr>
                            <m:ctrlPr>
                              <a:rPr lang="en-US" sz="1800" i="1">
                                <a:latin typeface="Cambria Math" panose="02040503050406030204" pitchFamily="18" charset="0"/>
                              </a:rPr>
                            </m:ctrlPr>
                          </m:dPr>
                          <m:e>
                            <m:r>
                              <a:rPr lang="en-US" sz="1800" i="1">
                                <a:latin typeface="Cambria Math"/>
                              </a:rPr>
                              <m:t>𝑦</m:t>
                            </m:r>
                            <m:r>
                              <a:rPr lang="en-US" sz="1800" i="1">
                                <a:latin typeface="Cambria Math"/>
                              </a:rPr>
                              <m:t>,0</m:t>
                            </m:r>
                          </m:e>
                        </m:d>
                      </m:e>
                    </m:func>
                  </m:oMath>
                </a14:m>
                <a:r>
                  <a:rPr lang="en-US" sz="1800" dirty="0"/>
                  <a:t> </a:t>
                </a:r>
                <a:r>
                  <a:rPr lang="en-US" sz="1800" dirty="0">
                    <a:latin typeface="+mj-lt"/>
                  </a:rPr>
                  <a:t>if </a:t>
                </a:r>
                <a:r>
                  <a:rPr lang="en-US" sz="1800" i="1" dirty="0">
                    <a:latin typeface="+mj-lt"/>
                  </a:rPr>
                  <a:t>y </a:t>
                </a:r>
                <a:r>
                  <a:rPr lang="en-US" sz="1800" dirty="0">
                    <a:latin typeface="+mj-lt"/>
                  </a:rPr>
                  <a:t>≥ 0 and max (</a:t>
                </a:r>
                <a:r>
                  <a:rPr lang="en-US" sz="1800" dirty="0">
                    <a:latin typeface="Symbol" panose="05050102010706020507" pitchFamily="18" charset="2"/>
                  </a:rPr>
                  <a:t>a</a:t>
                </a:r>
                <a:r>
                  <a:rPr lang="en-US" sz="1800" i="1" dirty="0">
                    <a:latin typeface="+mj-lt"/>
                  </a:rPr>
                  <a:t>y</a:t>
                </a:r>
                <a:r>
                  <a:rPr lang="en-US" sz="1800" dirty="0">
                    <a:latin typeface="+mj-lt"/>
                  </a:rPr>
                  <a:t>,0) if </a:t>
                </a:r>
                <a:r>
                  <a:rPr lang="en-US" sz="1800" i="1" dirty="0">
                    <a:latin typeface="+mj-lt"/>
                  </a:rPr>
                  <a:t>y </a:t>
                </a:r>
                <a:r>
                  <a:rPr lang="en-US" sz="1800" dirty="0">
                    <a:latin typeface="+mj-lt"/>
                  </a:rPr>
                  <a:t>&lt; 0</a:t>
                </a:r>
              </a:p>
              <a:p>
                <a:pPr marL="0" indent="0">
                  <a:buNone/>
                </a:pPr>
                <a:endParaRPr lang="en-US" dirty="0"/>
              </a:p>
              <a:p>
                <a:pPr marL="0" indent="0">
                  <a:buNone/>
                </a:pPr>
                <a:r>
                  <a:rPr lang="en-US" sz="2400" dirty="0"/>
                  <a:t>	</a:t>
                </a:r>
                <a:endParaRPr lang="en-US" sz="1800" dirty="0"/>
              </a:p>
              <a:p>
                <a:pPr marL="0" indent="0">
                  <a:buNone/>
                </a:pPr>
                <a:r>
                  <a:rPr lang="en-CA" i="1" dirty="0">
                    <a:latin typeface="Calibri" panose="020F0502020204030204" pitchFamily="34" charset="0"/>
                    <a:cs typeface="Calibri" panose="020F0502020204030204" pitchFamily="34" charset="0"/>
                  </a:rPr>
                  <a:t>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147888"/>
                <a:ext cx="8206680" cy="4114800"/>
              </a:xfrm>
              <a:blipFill>
                <a:blip r:embed="rId3"/>
                <a:stretch>
                  <a:fillRect t="-889"/>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r>
              <a:rPr lang="en-US" dirty="0"/>
              <a:t>Copyright  © John C. Hull 2021</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8</a:t>
            </a:fld>
            <a:endParaRPr lang="en-CA"/>
          </a:p>
        </p:txBody>
      </p:sp>
    </p:spTree>
    <p:extLst>
      <p:ext uri="{BB962C8B-B14F-4D97-AF65-F5344CB8AC3E}">
        <p14:creationId xmlns:p14="http://schemas.microsoft.com/office/powerpoint/2010/main" val="255352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Activation Functions </a:t>
            </a:r>
            <a:r>
              <a:rPr lang="en-CA" sz="2400" dirty="0"/>
              <a:t>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The same activation function is typically used throughout the network except possibly when relating the values in the output layer to values in the previous layer.</a:t>
                </a:r>
              </a:p>
              <a:p>
                <a:r>
                  <a:rPr lang="en-US" sz="1800" dirty="0"/>
                  <a:t>When the target is a numerical estimate the final activation function is usually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𝑦</m:t>
                        </m:r>
                      </m:e>
                    </m:d>
                  </m:oMath>
                </a14:m>
                <a:r>
                  <a:rPr lang="en-US" sz="1800" dirty="0"/>
                  <a:t> = </a:t>
                </a:r>
                <a:r>
                  <a:rPr lang="en-US" sz="1800" i="1" dirty="0">
                    <a:latin typeface="+mj-lt"/>
                  </a:rPr>
                  <a:t>y</a:t>
                </a:r>
                <a:r>
                  <a:rPr lang="en-US" sz="1800" dirty="0"/>
                  <a:t>. </a:t>
                </a:r>
              </a:p>
              <a:p>
                <a:r>
                  <a:rPr lang="en-US" sz="1800" dirty="0"/>
                  <a:t>In classification, the output layer is typically the probability of a positive outcome. The sigmoid function is then usually used to relate the values in the output layer to values in the previous layer</a:t>
                </a:r>
              </a:p>
              <a:p>
                <a:r>
                  <a:rPr lang="en-US" sz="1800" dirty="0"/>
                  <a:t>Objective is to choose weights and biases to minimize </a:t>
                </a:r>
                <a:r>
                  <a:rPr lang="en-US" sz="1800" dirty="0" err="1"/>
                  <a:t>mse</a:t>
                </a:r>
                <a:r>
                  <a:rPr lang="en-US" sz="1800" dirty="0"/>
                  <a:t> or </a:t>
                </a:r>
                <a:r>
                  <a:rPr lang="en-US" sz="1800" dirty="0" err="1"/>
                  <a:t>mae</a:t>
                </a:r>
                <a:r>
                  <a:rPr lang="en-US" sz="1800" dirty="0"/>
                  <a:t> in the case of a prediction or to maximize likelihood in the case of a classification</a:t>
                </a:r>
              </a:p>
              <a:p>
                <a:pPr marL="0" indent="0">
                  <a:buNone/>
                </a:pPr>
                <a:endParaRPr lang="en-CA" sz="18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41"/>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r>
              <a:rPr lang="en-US"/>
              <a:t>Copyright  © John C. Hull 2021</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9</a:t>
            </a:fld>
            <a:endParaRPr lang="en-CA"/>
          </a:p>
        </p:txBody>
      </p:sp>
    </p:spTree>
    <p:extLst>
      <p:ext uri="{BB962C8B-B14F-4D97-AF65-F5344CB8AC3E}">
        <p14:creationId xmlns:p14="http://schemas.microsoft.com/office/powerpoint/2010/main" val="2650110771"/>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2</Template>
  <TotalTime>4108</TotalTime>
  <Words>2085</Words>
  <Application>Microsoft Office PowerPoint</Application>
  <PresentationFormat>On-screen Show (4:3)</PresentationFormat>
  <Paragraphs>227</Paragraphs>
  <Slides>32</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32</vt:i4>
      </vt:variant>
    </vt:vector>
  </HeadingPairs>
  <TitlesOfParts>
    <vt:vector size="44" baseType="lpstr">
      <vt:lpstr>Arial</vt:lpstr>
      <vt:lpstr>Calibri</vt:lpstr>
      <vt:lpstr>Cambria</vt:lpstr>
      <vt:lpstr>Cambria Math</vt:lpstr>
      <vt:lpstr>Symbol</vt:lpstr>
      <vt:lpstr>Tahoma</vt:lpstr>
      <vt:lpstr>Times New Roman</vt:lpstr>
      <vt:lpstr>Global</vt:lpstr>
      <vt:lpstr>Global</vt:lpstr>
      <vt:lpstr>Global</vt:lpstr>
      <vt:lpstr>Equation</vt:lpstr>
      <vt:lpstr>Document</vt:lpstr>
      <vt:lpstr>Machine Learning in Business, 3rd Edition</vt:lpstr>
      <vt:lpstr>A Simple ANN (Artificial Neural Network), Figure 6.1</vt:lpstr>
      <vt:lpstr>Activation Functions</vt:lpstr>
      <vt:lpstr>One possible set of equations for the house price example (13 parameters)</vt:lpstr>
      <vt:lpstr>Another Example, 19 parameters (Figure 6.3)</vt:lpstr>
      <vt:lpstr>One possible set of equations for the loan example</vt:lpstr>
      <vt:lpstr>A General Neural Network (Figure 6.4)</vt:lpstr>
      <vt:lpstr>Activation Functions</vt:lpstr>
      <vt:lpstr>Activation Functions continued</vt:lpstr>
      <vt:lpstr>Universal Approximation Theorem</vt:lpstr>
      <vt:lpstr>Number of Parameters</vt:lpstr>
      <vt:lpstr>Gradient Descent and Neural Nets</vt:lpstr>
      <vt:lpstr>Very Simple Example: Calculating the value of x that minimizes y when y=x2−8x+20 </vt:lpstr>
      <vt:lpstr>When Learning Rate is 0.2</vt:lpstr>
      <vt:lpstr>When Learning Rate is 0.02</vt:lpstr>
      <vt:lpstr>When Learning Rate is 1.2</vt:lpstr>
      <vt:lpstr>Other Details</vt:lpstr>
      <vt:lpstr>Local Minima</vt:lpstr>
      <vt:lpstr>Stopping Rule</vt:lpstr>
      <vt:lpstr>Black-Scholes-Merton Application</vt:lpstr>
      <vt:lpstr>Training set and validation set mse as the epochs of training is increased</vt:lpstr>
      <vt:lpstr>Smoothed mse (Moving Average over 50 epochs) Stop after 2575 epochs</vt:lpstr>
      <vt:lpstr>Results</vt:lpstr>
      <vt:lpstr>Using a similar idea to value exotic derivatives</vt:lpstr>
      <vt:lpstr>Another Application of ANN: Understanding implied volatilities</vt:lpstr>
      <vt:lpstr>Implied volatilities continued</vt:lpstr>
      <vt:lpstr>Volatility Surfaces for S&amp;P 500 </vt:lpstr>
      <vt:lpstr>Understanding Volatility Surface Movements</vt:lpstr>
      <vt:lpstr>Details</vt:lpstr>
      <vt:lpstr>Sample of raw data</vt:lpstr>
      <vt:lpstr>Mean Squared Error (Training stopped after 5,826 epochs)</vt:lpstr>
      <vt:lpstr>Results</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Neural Networks</dc:title>
  <dc:subject>Machine Learning in Business</dc:subject>
  <dc:creator>hull</dc:creator>
  <cp:keywords>Chapter 6</cp:keywords>
  <dc:description>Copyright 2019 by John C. Hull. All Rights Reserved. Published 2019.</dc:description>
  <cp:lastModifiedBy>John Hull</cp:lastModifiedBy>
  <cp:revision>89</cp:revision>
  <cp:lastPrinted>2021-11-29T18:56:33Z</cp:lastPrinted>
  <dcterms:created xsi:type="dcterms:W3CDTF">2019-07-16T22:03:37Z</dcterms:created>
  <dcterms:modified xsi:type="dcterms:W3CDTF">2021-11-29T19:12:31Z</dcterms:modified>
</cp:coreProperties>
</file>