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DB121-2597-43D4-A864-95162C72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110656-5E80-4B77-B0DC-ADF11317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538E7-B5A8-44A5-83B6-32BBB516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FB4F4-DD69-421A-97E7-0786FD09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F7381-E695-4E76-9197-D54790A9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0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D9D99-AC2C-42B4-9449-530B8354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2FEE1D-E745-4E01-BBAD-7DFD27B1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5F19D-DE6D-434D-8313-740C29A7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0469E-1CD7-4362-9FFA-373C06F8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43446-D443-4462-9879-842A6DAC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9BFE7A-A4FD-4D62-B059-8F9F62913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90947D-2746-4391-AD2C-45C950BDA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DC9FF-2FCD-46F6-8F5D-AA3A5318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E7FB9-D3C6-4586-AC9D-62D8772F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693D4-ECF1-4D69-B8B9-957F31B5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0D111-B27F-4FF7-8741-D20F710F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F7CC7-D407-42CA-8C51-69996B22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A575D-AB96-43A7-9B73-0E84E054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54805-7E9F-4995-9396-FB064B0E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A45806-B698-4176-9598-590B5AEE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2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0E5C5-F9D8-481A-8F36-4CAD8510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A48045-F0FC-44D7-AF1B-D96C0CB9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6387B-DBA3-4C77-B5A6-5C8FD17B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9F06D1-12DF-4679-87FE-B1942DB0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19980-7DB5-4D5A-AC97-C08E1DEB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0331F-EBDE-4A8F-ADA6-4E5D86E7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B6AB0-594E-4675-98BC-94162308A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BB24-F3C0-4AF9-92BD-83C44356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0E0B1D-2605-43B5-9ECC-88B87579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C816C5-2156-4C1E-810B-9B395BA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11D62-56EB-40BA-BB3A-2EACC25A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3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D55-D1C0-4733-B8F4-7726ED92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AE49D-2EF7-4BC7-AB78-DCE84962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1D6ABF-5334-4CA1-9BC9-8C5FF3C8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31EF94-3031-4F59-BD4F-3969034C7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206ED7-FCC0-46B8-A0B1-C6DE142B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71338C-92F1-415B-AE5E-41FBE4AA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81D084-F728-4D18-A75C-B6523311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5800BC-F172-4AB4-B445-F4F8D293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476E1-C4E6-4739-BCA2-D725912D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94D3AB-5813-4A95-BB87-BF284FD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9939B4-5523-4485-871D-D637265E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1F8E38-2271-4776-A76D-7F21EEBE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2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7986F6-61CC-45D4-9E6D-7425A25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59AB13-E063-49A1-9D8A-59728EE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8AD87A-2DB3-41EF-A44B-33915199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3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13D4-EE28-45D7-990C-8AD8761A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1387D-6AD3-4DF1-AE26-9E3369E4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328BD3-15C1-4F48-A650-56E57B03E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2BECE0-00F8-441D-B6E6-F6FD376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98B8EA-75B3-49F4-A339-23D95AC1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CBD3F7-1A44-4A39-95AC-A9D12F0A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C01B5-B8BF-4F9A-927A-590EA92A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C00D7E-BADD-48DB-9456-A1226091E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57C340-C651-43F8-8B39-6B7D99FE9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6010F-438D-43BD-9114-32A9485D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9E4B57-CAB0-4FB0-9BE6-7239BAEF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7C4C0F-BA53-4DD4-A053-21F3968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36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E41D2-C4EC-48EE-8AC4-DC24EF87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1E24A-35E8-4A07-8D5A-1531C84D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F1E8B-5D3F-4625-91B8-4FC62614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E9AD-2061-46AF-995F-59FD453C5BE7}" type="datetimeFigureOut">
              <a:rPr lang="ru-RU" smtClean="0"/>
              <a:t>04.04.2020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34247-3F0F-448D-870E-479A7EC0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CE7B3-C428-48A3-AD24-D55C299C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80CC-769B-4455-96A1-074496467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6B3112-525F-4D90-A0CD-22CD08D99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95337"/>
              </p:ext>
            </p:extLst>
          </p:nvPr>
        </p:nvGraphicFramePr>
        <p:xfrm>
          <a:off x="426128" y="318246"/>
          <a:ext cx="11363418" cy="17857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363418">
                  <a:extLst>
                    <a:ext uri="{9D8B030D-6E8A-4147-A177-3AD203B41FA5}">
                      <a16:colId xmlns:a16="http://schemas.microsoft.com/office/drawing/2014/main" val="1349239844"/>
                    </a:ext>
                  </a:extLst>
                </a:gridCol>
              </a:tblGrid>
              <a:tr h="8634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spc="145" dirty="0">
                          <a:solidFill>
                            <a:schemeClr val="tx1"/>
                          </a:solidFill>
                          <a:effectLst/>
                        </a:rPr>
                        <a:t>МИНИСТЕРСТВО  НАУКИ  И ВЫСШЕГО ОБРАЗОВАНИЯ РОССИЙСКОЙ ФЕДЕРАЦИ</a:t>
                      </a:r>
                      <a:r>
                        <a:rPr lang="ru-RU" sz="1200" spc="155" dirty="0">
                          <a:solidFill>
                            <a:schemeClr val="tx1"/>
                          </a:solidFill>
                          <a:effectLst/>
                        </a:rPr>
                        <a:t>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cap="all" spc="55" dirty="0">
                          <a:solidFill>
                            <a:schemeClr val="tx1"/>
                          </a:solidFill>
                          <a:effectLst/>
                        </a:rPr>
                        <a:t>  федеральное государственное АВТОНОМНОЕ образовательное учреждение ВЫСШЕГО образовани</a:t>
                      </a:r>
                      <a:r>
                        <a:rPr lang="ru-RU" sz="1050" cap="all" spc="30" dirty="0">
                          <a:solidFill>
                            <a:schemeClr val="tx1"/>
                          </a:solidFill>
                          <a:effectLst/>
                        </a:rPr>
                        <a:t>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spc="245" dirty="0">
                          <a:solidFill>
                            <a:schemeClr val="tx1"/>
                          </a:solidFill>
                          <a:effectLst/>
                        </a:rPr>
                        <a:t>«Национальный исследовательский ядерный университет «МИФИ</a:t>
                      </a:r>
                      <a:r>
                        <a:rPr lang="ru-RU" sz="1800" spc="90" dirty="0">
                          <a:solidFill>
                            <a:schemeClr val="tx1"/>
                          </a:solidFill>
                          <a:effectLst/>
                        </a:rPr>
                        <a:t>»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91292"/>
                  </a:ext>
                </a:extLst>
              </a:tr>
              <a:tr h="922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Обнинский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институт атомной энергетики –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филиал федерального государственного автономного образовательного учреждения высшего  образования «Национальный исследовательский ядерный университет «МИФИ»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(ИАТЭ НИЯУ МИФИ)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083483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F5A39E-923E-42C2-88C0-8EB380C0DBBD}"/>
              </a:ext>
            </a:extLst>
          </p:cNvPr>
          <p:cNvSpPr/>
          <p:nvPr/>
        </p:nvSpPr>
        <p:spPr>
          <a:xfrm>
            <a:off x="426128" y="2023076"/>
            <a:ext cx="11363418" cy="472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Отделение социально-экономических наук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Выпускная квалификационная работа -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бакалаврская работа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направлению подготовки: 38.03.05 Бизнес-информатика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Направленность (профиль): Электронный бизнес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«Автоматизация процесса приема, обработки и учета заявок для организаций, осуществляющих утилизацию отходов (на примере ООО «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Эколэнд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»)»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 БИЗ-Б15з 								</a:t>
            </a:r>
            <a:r>
              <a:rPr lang="ru-RU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Омельчук</a:t>
            </a: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А.А.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C4CE7F-A2B6-4697-AEA5-4DC60F487927}"/>
              </a:ext>
            </a:extLst>
          </p:cNvPr>
          <p:cNvSpPr/>
          <p:nvPr/>
        </p:nvSpPr>
        <p:spPr>
          <a:xfrm>
            <a:off x="454240" y="1119810"/>
            <a:ext cx="11283519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выпускной квалификационной работы — проанализировать основной бизнес-процесс ООО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Эколэнд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и предложить проект его автоматизации. Для достижения поставленной цели необходимо решить следующие задачи: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изучить структуру и архитектуру информационных технологий ООО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Эколэнд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проанализировать основной бизнес-процесс ООО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Эколэнд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предложить проект автоматизации основного бизнес-процесса;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оценить экономический эффект при реализации предлагаемых решений.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выпускной квалификационно работы является основной бизнес-процесс ООО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Эколэнд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 исследования выпускной квалификационной работы — автоматизация основного бизнес-процесса организация, осуществляющих утилизацию отходов.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6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1D5D414-C1EA-4178-AC3B-222A406A2B22}"/>
              </a:ext>
            </a:extLst>
          </p:cNvPr>
          <p:cNvGrpSpPr/>
          <p:nvPr/>
        </p:nvGrpSpPr>
        <p:grpSpPr>
          <a:xfrm>
            <a:off x="938813" y="417722"/>
            <a:ext cx="10314374" cy="5068678"/>
            <a:chOff x="0" y="-1055"/>
            <a:chExt cx="6098875" cy="3058630"/>
          </a:xfrm>
        </p:grpSpPr>
        <p:sp>
          <p:nvSpPr>
            <p:cNvPr id="27" name="Надпись 72">
              <a:extLst>
                <a:ext uri="{FF2B5EF4-FFF2-40B4-BE49-F238E27FC236}">
                  <a16:creationId xmlns:a16="http://schemas.microsoft.com/office/drawing/2014/main" id="{8FF901B0-E07E-4008-974F-BAC73D5483AE}"/>
                </a:ext>
              </a:extLst>
            </p:cNvPr>
            <p:cNvSpPr txBox="1"/>
            <p:nvPr/>
          </p:nvSpPr>
          <p:spPr>
            <a:xfrm>
              <a:off x="2023882" y="-1055"/>
              <a:ext cx="2047875" cy="32343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Генеральный директор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73">
              <a:extLst>
                <a:ext uri="{FF2B5EF4-FFF2-40B4-BE49-F238E27FC236}">
                  <a16:creationId xmlns:a16="http://schemas.microsoft.com/office/drawing/2014/main" id="{4B4DDE3D-E713-4E3C-B447-F0E921F4672F}"/>
                </a:ext>
              </a:extLst>
            </p:cNvPr>
            <p:cNvSpPr txBox="1"/>
            <p:nvPr/>
          </p:nvSpPr>
          <p:spPr>
            <a:xfrm>
              <a:off x="0" y="603850"/>
              <a:ext cx="914400" cy="638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Главный бухгалтер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Надпись 74">
              <a:extLst>
                <a:ext uri="{FF2B5EF4-FFF2-40B4-BE49-F238E27FC236}">
                  <a16:creationId xmlns:a16="http://schemas.microsoft.com/office/drawing/2014/main" id="{FD81FD35-404C-410C-8A24-CBA4D20A13BF}"/>
                </a:ext>
              </a:extLst>
            </p:cNvPr>
            <p:cNvSpPr txBox="1"/>
            <p:nvPr/>
          </p:nvSpPr>
          <p:spPr>
            <a:xfrm>
              <a:off x="1242204" y="603850"/>
              <a:ext cx="1057275" cy="638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Финансовый директор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Надпись 75">
              <a:extLst>
                <a:ext uri="{FF2B5EF4-FFF2-40B4-BE49-F238E27FC236}">
                  <a16:creationId xmlns:a16="http://schemas.microsoft.com/office/drawing/2014/main" id="{A64A7310-AB1A-4D13-8D52-857BA59B9BA7}"/>
                </a:ext>
              </a:extLst>
            </p:cNvPr>
            <p:cNvSpPr txBox="1"/>
            <p:nvPr/>
          </p:nvSpPr>
          <p:spPr>
            <a:xfrm>
              <a:off x="2562045" y="603850"/>
              <a:ext cx="971550" cy="638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Кадровый специалист</a:t>
              </a:r>
              <a:endPara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76">
              <a:extLst>
                <a:ext uri="{FF2B5EF4-FFF2-40B4-BE49-F238E27FC236}">
                  <a16:creationId xmlns:a16="http://schemas.microsoft.com/office/drawing/2014/main" id="{A0386919-2154-406A-8275-9E8E24A63146}"/>
                </a:ext>
              </a:extLst>
            </p:cNvPr>
            <p:cNvSpPr txBox="1"/>
            <p:nvPr/>
          </p:nvSpPr>
          <p:spPr>
            <a:xfrm>
              <a:off x="3890513" y="603850"/>
              <a:ext cx="914400" cy="304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Диспетчер</a:t>
              </a:r>
              <a:endPara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77">
              <a:extLst>
                <a:ext uri="{FF2B5EF4-FFF2-40B4-BE49-F238E27FC236}">
                  <a16:creationId xmlns:a16="http://schemas.microsoft.com/office/drawing/2014/main" id="{83BC673C-946B-40E2-9308-A8E6C17BA770}"/>
                </a:ext>
              </a:extLst>
            </p:cNvPr>
            <p:cNvSpPr txBox="1"/>
            <p:nvPr/>
          </p:nvSpPr>
          <p:spPr>
            <a:xfrm>
              <a:off x="5184475" y="603850"/>
              <a:ext cx="914400" cy="638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Главный инженер</a:t>
              </a:r>
              <a:endPara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78">
              <a:extLst>
                <a:ext uri="{FF2B5EF4-FFF2-40B4-BE49-F238E27FC236}">
                  <a16:creationId xmlns:a16="http://schemas.microsoft.com/office/drawing/2014/main" id="{0351311A-E5DC-429B-AF17-B79BBD7DBEAC}"/>
                </a:ext>
              </a:extLst>
            </p:cNvPr>
            <p:cNvSpPr txBox="1"/>
            <p:nvPr/>
          </p:nvSpPr>
          <p:spPr>
            <a:xfrm>
              <a:off x="0" y="1526876"/>
              <a:ext cx="1019175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Бухгалтерия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Надпись 79">
              <a:extLst>
                <a:ext uri="{FF2B5EF4-FFF2-40B4-BE49-F238E27FC236}">
                  <a16:creationId xmlns:a16="http://schemas.microsoft.com/office/drawing/2014/main" id="{A2694386-B0ED-42B5-ABB5-50CC7C9659DC}"/>
                </a:ext>
              </a:extLst>
            </p:cNvPr>
            <p:cNvSpPr txBox="1"/>
            <p:nvPr/>
          </p:nvSpPr>
          <p:spPr>
            <a:xfrm>
              <a:off x="1242204" y="1526876"/>
              <a:ext cx="1057275" cy="638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Финансовый отдел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Надпись 80">
              <a:extLst>
                <a:ext uri="{FF2B5EF4-FFF2-40B4-BE49-F238E27FC236}">
                  <a16:creationId xmlns:a16="http://schemas.microsoft.com/office/drawing/2014/main" id="{5D7BACAA-F626-4866-8ACD-608C8B5038B2}"/>
                </a:ext>
              </a:extLst>
            </p:cNvPr>
            <p:cNvSpPr txBox="1"/>
            <p:nvPr/>
          </p:nvSpPr>
          <p:spPr>
            <a:xfrm>
              <a:off x="5184475" y="1526876"/>
              <a:ext cx="914400" cy="638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Главный механик</a:t>
              </a:r>
              <a:endPara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Надпись 81">
              <a:extLst>
                <a:ext uri="{FF2B5EF4-FFF2-40B4-BE49-F238E27FC236}">
                  <a16:creationId xmlns:a16="http://schemas.microsoft.com/office/drawing/2014/main" id="{386174A9-E535-4FDC-9E7A-CA805F89A623}"/>
                </a:ext>
              </a:extLst>
            </p:cNvPr>
            <p:cNvSpPr txBox="1"/>
            <p:nvPr/>
          </p:nvSpPr>
          <p:spPr>
            <a:xfrm>
              <a:off x="4203171" y="2751103"/>
              <a:ext cx="1667544" cy="3064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Автопарк/Водители</a:t>
              </a:r>
              <a:endPara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A4657FE2-B8D9-4C61-AFB9-9B8CA67CE930}"/>
                </a:ext>
              </a:extLst>
            </p:cNvPr>
            <p:cNvCxnSpPr>
              <a:cxnSpLocks/>
            </p:cNvCxnSpPr>
            <p:nvPr/>
          </p:nvCxnSpPr>
          <p:spPr>
            <a:xfrm>
              <a:off x="3027872" y="322380"/>
              <a:ext cx="0" cy="282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76563F8E-873E-4EDA-A534-1B97E1A9243D}"/>
                </a:ext>
              </a:extLst>
            </p:cNvPr>
            <p:cNvCxnSpPr/>
            <p:nvPr/>
          </p:nvCxnSpPr>
          <p:spPr>
            <a:xfrm>
              <a:off x="1768415" y="422695"/>
              <a:ext cx="0" cy="180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CF870212-F4A2-4C92-88DC-26734D1F7509}"/>
                </a:ext>
              </a:extLst>
            </p:cNvPr>
            <p:cNvCxnSpPr/>
            <p:nvPr/>
          </p:nvCxnSpPr>
          <p:spPr>
            <a:xfrm>
              <a:off x="448573" y="422695"/>
              <a:ext cx="0" cy="180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91820C5A-F063-4F75-AAFC-3B29F394D833}"/>
                </a:ext>
              </a:extLst>
            </p:cNvPr>
            <p:cNvCxnSpPr/>
            <p:nvPr/>
          </p:nvCxnSpPr>
          <p:spPr>
            <a:xfrm>
              <a:off x="4347713" y="422695"/>
              <a:ext cx="0" cy="180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4A718356-EE85-4500-81A8-253611BC60B5}"/>
                </a:ext>
              </a:extLst>
            </p:cNvPr>
            <p:cNvCxnSpPr/>
            <p:nvPr/>
          </p:nvCxnSpPr>
          <p:spPr>
            <a:xfrm>
              <a:off x="5650302" y="422695"/>
              <a:ext cx="0" cy="180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11E88D5-87ED-4E55-AC80-9567FEF8D2A0}"/>
                </a:ext>
              </a:extLst>
            </p:cNvPr>
            <p:cNvCxnSpPr/>
            <p:nvPr/>
          </p:nvCxnSpPr>
          <p:spPr>
            <a:xfrm flipH="1">
              <a:off x="448573" y="422695"/>
              <a:ext cx="52001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611916AC-E9DC-4CA1-B520-B8279A561DDC}"/>
                </a:ext>
              </a:extLst>
            </p:cNvPr>
            <p:cNvCxnSpPr/>
            <p:nvPr/>
          </p:nvCxnSpPr>
          <p:spPr>
            <a:xfrm>
              <a:off x="457200" y="1242204"/>
              <a:ext cx="0" cy="28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7AE46E7-3D34-489A-8D62-667623652AA1}"/>
                </a:ext>
              </a:extLst>
            </p:cNvPr>
            <p:cNvCxnSpPr/>
            <p:nvPr/>
          </p:nvCxnSpPr>
          <p:spPr>
            <a:xfrm>
              <a:off x="1759789" y="1242204"/>
              <a:ext cx="0" cy="28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43AE195-BD06-4812-9A5E-5CA4C68DB50A}"/>
                </a:ext>
              </a:extLst>
            </p:cNvPr>
            <p:cNvCxnSpPr/>
            <p:nvPr/>
          </p:nvCxnSpPr>
          <p:spPr>
            <a:xfrm>
              <a:off x="5658928" y="1250831"/>
              <a:ext cx="0" cy="28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3E6E1ECD-B45D-4F72-8C64-A6E6011FA560}"/>
                </a:ext>
              </a:extLst>
            </p:cNvPr>
            <p:cNvCxnSpPr/>
            <p:nvPr/>
          </p:nvCxnSpPr>
          <p:spPr>
            <a:xfrm>
              <a:off x="4347713" y="2467155"/>
              <a:ext cx="1322070" cy="3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60EE58BD-D1D3-4B7C-BE6D-EDFD03243E8E}"/>
                </a:ext>
              </a:extLst>
            </p:cNvPr>
            <p:cNvCxnSpPr/>
            <p:nvPr/>
          </p:nvCxnSpPr>
          <p:spPr>
            <a:xfrm>
              <a:off x="5676181" y="2165231"/>
              <a:ext cx="0" cy="302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8499AFC1-6F2B-4BF4-89B8-0E5AEE9B892F}"/>
                </a:ext>
              </a:extLst>
            </p:cNvPr>
            <p:cNvCxnSpPr/>
            <p:nvPr/>
          </p:nvCxnSpPr>
          <p:spPr>
            <a:xfrm>
              <a:off x="5020573" y="2467155"/>
              <a:ext cx="0" cy="284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4EFB2B6-46C9-4E8F-B08B-0334A32B40F5}"/>
                </a:ext>
              </a:extLst>
            </p:cNvPr>
            <p:cNvCxnSpPr/>
            <p:nvPr/>
          </p:nvCxnSpPr>
          <p:spPr>
            <a:xfrm>
              <a:off x="4347713" y="914400"/>
              <a:ext cx="1905" cy="1552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B020614C-A6C6-40EC-AF0F-A6C7ECDB3195}"/>
              </a:ext>
            </a:extLst>
          </p:cNvPr>
          <p:cNvSpPr/>
          <p:nvPr/>
        </p:nvSpPr>
        <p:spPr>
          <a:xfrm>
            <a:off x="3748704" y="5825849"/>
            <a:ext cx="462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Организационная структура ООО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Эколэнд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5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23C9B5-281A-4296-A0D9-C893EA2D52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5" y="304060"/>
            <a:ext cx="11398929" cy="6249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03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E0BA4B-27D0-4365-829D-6BDB9BE370BD}"/>
              </a:ext>
            </a:extLst>
          </p:cNvPr>
          <p:cNvSpPr/>
          <p:nvPr/>
        </p:nvSpPr>
        <p:spPr>
          <a:xfrm>
            <a:off x="551895" y="369027"/>
            <a:ext cx="11088210" cy="611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информационной системе: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сохранение заявок КГМ для их дальнейшей обработки и учета;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возможность распределения заявок на заданную дату по автомобилям;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автоматическое формирование маршрутных листов на основе принятых заявок и установленных в графиках вывоза отходов по долгосрочным договорам;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печать и проводка маршрутных листов с внесением информации о затраченном топливе, заправках и прочих расходах топлива.</a:t>
            </a:r>
          </a:p>
          <a:p>
            <a:pPr indent="45000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получения заявки:</a:t>
            </a:r>
          </a:p>
          <a:p>
            <a:pPr indent="45000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через форму на сайте;</a:t>
            </a:r>
          </a:p>
          <a:p>
            <a:pPr indent="45000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Звонок диспетчеру;</a:t>
            </a:r>
          </a:p>
          <a:p>
            <a:pPr indent="450000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график по ранее заключенному договору.</a:t>
            </a:r>
          </a:p>
        </p:txBody>
      </p:sp>
    </p:spTree>
    <p:extLst>
      <p:ext uri="{BB962C8B-B14F-4D97-AF65-F5344CB8AC3E}">
        <p14:creationId xmlns:p14="http://schemas.microsoft.com/office/powerpoint/2010/main" val="39255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5C4B72-4809-4574-84D1-EDA17C97F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268549"/>
            <a:ext cx="11706687" cy="6320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25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C26908-D75E-4AB9-BDA1-5898A0F3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24" y="151179"/>
            <a:ext cx="11045952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продукт «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Вывоз мусора» представляет возможности: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учета существующих контрагентов;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учет заключенных договор с указанием клиента и прочих деталей;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создание графика вывоза отходов;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оформление заявок на вывоз мусора с последующим контролем заявок;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автоматическое распределение заявок по водителям или по спецтехнике с учетом графика вывоза;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автоматическое формирование и печать маршрутных листов одной из трех типовых форм (4-С, 4-П, 3-спец);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возможность установки водителем мобильного приложения;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списание горюче-смазочных материалов по норме и по факту в автоматическом режиме.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7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34979B-C2DF-4A8B-B853-EDFC5D1944C6}"/>
              </a:ext>
            </a:extLst>
          </p:cNvPr>
          <p:cNvSpPr/>
          <p:nvPr/>
        </p:nvSpPr>
        <p:spPr>
          <a:xfrm>
            <a:off x="529701" y="305068"/>
            <a:ext cx="1113259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 от внедрения программного продукта «</a:t>
            </a:r>
            <a:r>
              <a:rPr lang="en-US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</a:t>
            </a: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</a:t>
            </a: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Вывоз мусора»: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годовая экономия равна 122 287 руб.;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ставку заработной платы основного работника бизнес-процесса возможно увеличить на 3 000 руб.;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сокращение временных затрат основного работника на выполнение бизнес-процесса на 50%;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ожидаемое повышение прибыли на 11%.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44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488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</dc:creator>
  <cp:lastModifiedBy>new</cp:lastModifiedBy>
  <cp:revision>8</cp:revision>
  <dcterms:created xsi:type="dcterms:W3CDTF">2020-04-04T18:15:27Z</dcterms:created>
  <dcterms:modified xsi:type="dcterms:W3CDTF">2020-04-04T19:27:46Z</dcterms:modified>
</cp:coreProperties>
</file>