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9" r:id="rId4"/>
    <p:sldId id="278" r:id="rId5"/>
    <p:sldId id="283" r:id="rId6"/>
    <p:sldId id="284" r:id="rId7"/>
    <p:sldId id="286" r:id="rId8"/>
    <p:sldId id="287" r:id="rId9"/>
    <p:sldId id="289" r:id="rId10"/>
    <p:sldId id="290" r:id="rId11"/>
    <p:sldId id="291" r:id="rId12"/>
    <p:sldId id="288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9" r:id="rId28"/>
    <p:sldId id="310" r:id="rId29"/>
    <p:sldId id="311" r:id="rId30"/>
    <p:sldId id="313" r:id="rId31"/>
    <p:sldId id="315" r:id="rId32"/>
    <p:sldId id="314" r:id="rId33"/>
    <p:sldId id="316" r:id="rId34"/>
    <p:sldId id="31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5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2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91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1577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05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09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18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5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0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4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1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2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1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4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2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5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3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C79C4E7-8044-4C16-B520-9CB5B0B84A97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2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Oriented Programming Lab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CSE 1206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Lab 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54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279" y="285570"/>
            <a:ext cx="9404723" cy="766482"/>
          </a:xfrm>
        </p:spPr>
        <p:txBody>
          <a:bodyPr/>
          <a:lstStyle/>
          <a:p>
            <a:r>
              <a:rPr lang="en-US" dirty="0" smtClean="0"/>
              <a:t>Declaring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453" y="1327355"/>
            <a:ext cx="10818302" cy="5250426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en-US" sz="2800" b="1" dirty="0" err="1">
                <a:latin typeface="Candara" panose="020E0502030303020204" pitchFamily="34" charset="0"/>
              </a:rPr>
              <a:t>dataType</a:t>
            </a:r>
            <a:r>
              <a:rPr lang="en-US" sz="2800" b="1" dirty="0">
                <a:latin typeface="Candara" panose="020E0502030303020204" pitchFamily="34" charset="0"/>
              </a:rPr>
              <a:t> </a:t>
            </a:r>
            <a:r>
              <a:rPr lang="en-US" sz="2800" b="1" dirty="0" smtClean="0">
                <a:latin typeface="Candara" panose="020E0502030303020204" pitchFamily="34" charset="0"/>
              </a:rPr>
              <a:t>array[];</a:t>
            </a:r>
          </a:p>
          <a:p>
            <a:pPr>
              <a:buClr>
                <a:srgbClr val="C00000"/>
              </a:buClr>
            </a:pPr>
            <a:r>
              <a:rPr lang="en-US" sz="2800" b="1" dirty="0" err="1" smtClean="0">
                <a:latin typeface="Candara" panose="020E0502030303020204" pitchFamily="34" charset="0"/>
              </a:rPr>
              <a:t>dataType</a:t>
            </a:r>
            <a:r>
              <a:rPr lang="en-US" sz="2800" b="1" dirty="0">
                <a:latin typeface="Candara" panose="020E0502030303020204" pitchFamily="34" charset="0"/>
              </a:rPr>
              <a:t>[]  array; </a:t>
            </a:r>
          </a:p>
          <a:p>
            <a:pPr lvl="0">
              <a:buClr>
                <a:srgbClr val="C00000"/>
              </a:buClr>
            </a:pPr>
            <a:r>
              <a:rPr lang="en-US" sz="2800" b="1" dirty="0" err="1">
                <a:latin typeface="Candara" panose="020E0502030303020204" pitchFamily="34" charset="0"/>
              </a:rPr>
              <a:t>dataType</a:t>
            </a:r>
            <a:r>
              <a:rPr lang="en-US" sz="2800" b="1" dirty="0">
                <a:latin typeface="Candara" panose="020E0502030303020204" pitchFamily="34" charset="0"/>
              </a:rPr>
              <a:t> </a:t>
            </a:r>
            <a:r>
              <a:rPr lang="en-US" sz="2800" b="1" dirty="0" smtClean="0">
                <a:latin typeface="Candara" panose="020E0502030303020204" pitchFamily="34" charset="0"/>
              </a:rPr>
              <a:t>[]array</a:t>
            </a:r>
            <a:r>
              <a:rPr lang="en-US" sz="2800" b="1" dirty="0">
                <a:latin typeface="Candara" panose="020E0502030303020204" pitchFamily="34" charset="0"/>
              </a:rPr>
              <a:t>; </a:t>
            </a:r>
            <a:endParaRPr lang="en-US" sz="2800" b="1" dirty="0" smtClean="0">
              <a:latin typeface="Candara" panose="020E0502030303020204" pitchFamily="34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800" b="1" dirty="0" smtClean="0"/>
          </a:p>
          <a:p>
            <a:pPr marL="0" indent="0">
              <a:buClr>
                <a:srgbClr val="C00000"/>
              </a:buClr>
              <a:buNone/>
            </a:pPr>
            <a:r>
              <a:rPr lang="en-US" sz="2600" b="1" dirty="0"/>
              <a:t>Instantiation of an Array in </a:t>
            </a:r>
            <a:r>
              <a:rPr lang="en-US" sz="2600" b="1" dirty="0" smtClean="0"/>
              <a:t>java</a:t>
            </a:r>
            <a:endParaRPr lang="en-US" sz="2600" b="1" dirty="0"/>
          </a:p>
          <a:p>
            <a:pPr marL="400050" lvl="1" indent="0">
              <a:buClr>
                <a:srgbClr val="C00000"/>
              </a:buClr>
              <a:buNone/>
            </a:pPr>
            <a:r>
              <a:rPr lang="en-US" sz="2800" b="1" i="1" dirty="0" smtClean="0"/>
              <a:t>array=</a:t>
            </a:r>
            <a:r>
              <a:rPr lang="en-US" sz="2800" b="1" i="1" dirty="0" smtClean="0">
                <a:solidFill>
                  <a:srgbClr val="0000FF"/>
                </a:solidFill>
              </a:rPr>
              <a:t>new</a:t>
            </a:r>
            <a:r>
              <a:rPr lang="en-US" sz="2800" b="1" i="1" dirty="0"/>
              <a:t> </a:t>
            </a:r>
            <a:r>
              <a:rPr lang="en-US" sz="2800" b="1" i="1" dirty="0" smtClean="0"/>
              <a:t>datatype[</a:t>
            </a:r>
            <a:r>
              <a:rPr lang="en-US" sz="2800" b="1" i="1" dirty="0" smtClean="0">
                <a:solidFill>
                  <a:srgbClr val="FF0000"/>
                </a:solidFill>
              </a:rPr>
              <a:t>size</a:t>
            </a:r>
            <a:r>
              <a:rPr lang="en-US" sz="2800" b="1" i="1" dirty="0" smtClean="0"/>
              <a:t>];       size-&gt; integer value</a:t>
            </a:r>
          </a:p>
          <a:p>
            <a:pPr marL="400050" lvl="1" indent="0">
              <a:buClr>
                <a:srgbClr val="C00000"/>
              </a:buClr>
              <a:buNone/>
            </a:pPr>
            <a:endParaRPr lang="en-US" sz="2800" b="1" dirty="0" smtClean="0"/>
          </a:p>
          <a:p>
            <a:pPr marL="400050" lvl="1" indent="0">
              <a:buClr>
                <a:srgbClr val="C00000"/>
              </a:buClr>
              <a:buNone/>
            </a:pPr>
            <a:r>
              <a:rPr lang="en-US" sz="2400" b="1" i="1" dirty="0" smtClean="0">
                <a:solidFill>
                  <a:srgbClr val="0000FF"/>
                </a:solidFill>
              </a:rPr>
              <a:t>*new</a:t>
            </a:r>
            <a:r>
              <a:rPr lang="en-US" sz="2400" b="1" i="1" dirty="0" smtClean="0"/>
              <a:t> keyword allocates memory to the array.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126959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70" y="0"/>
            <a:ext cx="10844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3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439764" y="0"/>
            <a:ext cx="3358945" cy="7177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Way-1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28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82" y="0"/>
            <a:ext cx="11547108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056306" y="0"/>
            <a:ext cx="3358945" cy="7177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Way-2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3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69" y="0"/>
            <a:ext cx="11373518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056306" y="0"/>
            <a:ext cx="3358945" cy="7177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Way-3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79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56618" y="341708"/>
            <a:ext cx="7757652" cy="92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But you cannot initialize array like this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88" y="1733938"/>
            <a:ext cx="5521902" cy="12452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771" y="1733937"/>
            <a:ext cx="5703387" cy="12452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87" y="4052818"/>
            <a:ext cx="5770590" cy="12959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771" y="4052818"/>
            <a:ext cx="5703387" cy="129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5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567" y="1897624"/>
            <a:ext cx="8825660" cy="2605549"/>
          </a:xfrm>
        </p:spPr>
        <p:txBody>
          <a:bodyPr/>
          <a:lstStyle/>
          <a:p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Using Arrays as Method Parameters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17399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06" y="0"/>
            <a:ext cx="11169446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338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567" y="1897624"/>
            <a:ext cx="9277072" cy="3382299"/>
          </a:xfrm>
        </p:spPr>
        <p:txBody>
          <a:bodyPr/>
          <a:lstStyle/>
          <a:p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Using Arrays as Return Type of Method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41313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97" y="56887"/>
            <a:ext cx="10441859" cy="680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8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15381"/>
            <a:ext cx="8825660" cy="2162000"/>
          </a:xfrm>
        </p:spPr>
        <p:txBody>
          <a:bodyPr/>
          <a:lstStyle/>
          <a:p>
            <a:r>
              <a:rPr lang="en-US" sz="6600" dirty="0"/>
              <a:t>Type Conversion and Casting</a:t>
            </a:r>
          </a:p>
        </p:txBody>
      </p:sp>
    </p:spTree>
    <p:extLst>
      <p:ext uri="{BB962C8B-B14F-4D97-AF65-F5344CB8AC3E}">
        <p14:creationId xmlns:p14="http://schemas.microsoft.com/office/powerpoint/2010/main" val="199466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18" y="0"/>
            <a:ext cx="11350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1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567" y="1897624"/>
            <a:ext cx="9277072" cy="3382299"/>
          </a:xfrm>
        </p:spPr>
        <p:txBody>
          <a:bodyPr/>
          <a:lstStyle/>
          <a:p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User Input for Array Elements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16981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2" y="0"/>
            <a:ext cx="10746657" cy="680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2825" y="1130711"/>
            <a:ext cx="7930052" cy="1592826"/>
          </a:xfrm>
        </p:spPr>
        <p:txBody>
          <a:bodyPr/>
          <a:lstStyle/>
          <a:p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Array of Objects</a:t>
            </a:r>
            <a:endParaRPr lang="en-US" sz="6600" dirty="0"/>
          </a:p>
        </p:txBody>
      </p:sp>
      <p:sp>
        <p:nvSpPr>
          <p:cNvPr id="3" name="Rectangle 2"/>
          <p:cNvSpPr/>
          <p:nvPr/>
        </p:nvSpPr>
        <p:spPr>
          <a:xfrm>
            <a:off x="1592825" y="3213990"/>
            <a:ext cx="91931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3600" b="1" dirty="0">
                <a:solidFill>
                  <a:srgbClr val="0000FF"/>
                </a:solidFill>
              </a:rPr>
              <a:t>Now Create a new Project Named </a:t>
            </a:r>
            <a:r>
              <a:rPr lang="en-US" sz="3600" b="1" u="sng" dirty="0" err="1" smtClean="0">
                <a:solidFill>
                  <a:srgbClr val="0000FF"/>
                </a:solidFill>
              </a:rPr>
              <a:t>TestEmployee</a:t>
            </a:r>
            <a:r>
              <a:rPr lang="en-US" sz="3600" b="1" dirty="0" smtClean="0">
                <a:solidFill>
                  <a:srgbClr val="0000FF"/>
                </a:solidFill>
              </a:rPr>
              <a:t> and Create a New Class named </a:t>
            </a:r>
            <a:r>
              <a:rPr lang="en-US" sz="3600" b="1" u="sng" dirty="0" smtClean="0">
                <a:solidFill>
                  <a:srgbClr val="0000FF"/>
                </a:solidFill>
              </a:rPr>
              <a:t>Employee</a:t>
            </a:r>
            <a:r>
              <a:rPr lang="en-US" sz="3600" b="1" dirty="0" smtClean="0">
                <a:solidFill>
                  <a:srgbClr val="0000FF"/>
                </a:solidFill>
              </a:rPr>
              <a:t> within the same project.</a:t>
            </a:r>
            <a:endParaRPr lang="en-US" sz="3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76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66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2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26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25676" y="1031228"/>
            <a:ext cx="919316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3600" b="1" dirty="0" smtClean="0">
                <a:solidFill>
                  <a:srgbClr val="0000FF"/>
                </a:solidFill>
              </a:rPr>
              <a:t>Now we will search for an employee from this employee array using method overloading concept.</a:t>
            </a:r>
          </a:p>
          <a:p>
            <a:pPr>
              <a:buClr>
                <a:srgbClr val="C00000"/>
              </a:buClr>
            </a:pPr>
            <a:endParaRPr lang="en-US" sz="3600" b="1" dirty="0">
              <a:solidFill>
                <a:srgbClr val="0000FF"/>
              </a:solidFill>
            </a:endParaRPr>
          </a:p>
          <a:p>
            <a:pPr>
              <a:buClr>
                <a:srgbClr val="C00000"/>
              </a:buClr>
            </a:pPr>
            <a:r>
              <a:rPr lang="en-US" sz="3600" b="1" dirty="0" smtClean="0">
                <a:solidFill>
                  <a:srgbClr val="0000FF"/>
                </a:solidFill>
              </a:rPr>
              <a:t>The Search will Occur in 3 ways:</a:t>
            </a:r>
          </a:p>
          <a:p>
            <a:pPr marL="742950" indent="-742950">
              <a:buClr>
                <a:srgbClr val="C00000"/>
              </a:buClr>
              <a:buFont typeface="+mj-lt"/>
              <a:buAutoNum type="arabicPeriod"/>
            </a:pPr>
            <a:r>
              <a:rPr lang="en-US" sz="3600" b="1" dirty="0" smtClean="0">
                <a:solidFill>
                  <a:srgbClr val="0000FF"/>
                </a:solidFill>
              </a:rPr>
              <a:t>Search by EID</a:t>
            </a:r>
          </a:p>
          <a:p>
            <a:pPr marL="742950" indent="-742950">
              <a:buClr>
                <a:srgbClr val="C00000"/>
              </a:buClr>
              <a:buFont typeface="+mj-lt"/>
              <a:buAutoNum type="arabicPeriod"/>
            </a:pPr>
            <a:r>
              <a:rPr lang="en-US" sz="3600" b="1" dirty="0" smtClean="0">
                <a:solidFill>
                  <a:srgbClr val="0000FF"/>
                </a:solidFill>
              </a:rPr>
              <a:t>Search by Name</a:t>
            </a:r>
          </a:p>
          <a:p>
            <a:pPr marL="742950" indent="-742950">
              <a:buClr>
                <a:srgbClr val="C00000"/>
              </a:buClr>
              <a:buFont typeface="+mj-lt"/>
              <a:buAutoNum type="arabicPeriod"/>
            </a:pPr>
            <a:r>
              <a:rPr lang="en-US" sz="3600" b="1" dirty="0" smtClean="0">
                <a:solidFill>
                  <a:srgbClr val="0000FF"/>
                </a:solidFill>
              </a:rPr>
              <a:t>Search by Designation and Age</a:t>
            </a:r>
            <a:endParaRPr lang="en-US" sz="3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67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43599" y="422787"/>
            <a:ext cx="7146208" cy="7177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Method-1: Search Using EID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7824"/>
            <a:ext cx="12192000" cy="532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5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766" y="688258"/>
            <a:ext cx="8825660" cy="3066568"/>
          </a:xfrm>
        </p:spPr>
        <p:txBody>
          <a:bodyPr/>
          <a:lstStyle/>
          <a:p>
            <a:r>
              <a:rPr lang="en-US" sz="6600" dirty="0" smtClean="0"/>
              <a:t>Try to create the other methods yourself</a:t>
            </a:r>
            <a:endParaRPr lang="en-US" sz="6600" dirty="0"/>
          </a:p>
        </p:txBody>
      </p:sp>
      <p:sp>
        <p:nvSpPr>
          <p:cNvPr id="3" name="Rectangle 2"/>
          <p:cNvSpPr/>
          <p:nvPr/>
        </p:nvSpPr>
        <p:spPr>
          <a:xfrm>
            <a:off x="1341766" y="4000571"/>
            <a:ext cx="91931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3600" b="1" dirty="0" smtClean="0">
                <a:solidFill>
                  <a:srgbClr val="0000FF"/>
                </a:solidFill>
              </a:rPr>
              <a:t>Strings are compared using ‘equals’ keyword instead </a:t>
            </a:r>
            <a:r>
              <a:rPr lang="en-US" sz="3600" b="1" dirty="0">
                <a:solidFill>
                  <a:srgbClr val="0000FF"/>
                </a:solidFill>
              </a:rPr>
              <a:t>of </a:t>
            </a:r>
            <a:r>
              <a:rPr lang="en-US" sz="3600" b="1" dirty="0" smtClean="0">
                <a:solidFill>
                  <a:srgbClr val="0000FF"/>
                </a:solidFill>
              </a:rPr>
              <a:t>‘==’</a:t>
            </a:r>
          </a:p>
          <a:p>
            <a:pPr>
              <a:buClr>
                <a:srgbClr val="C00000"/>
              </a:buClr>
            </a:pPr>
            <a:r>
              <a:rPr lang="en-US" sz="3600" b="1" dirty="0" smtClean="0">
                <a:solidFill>
                  <a:srgbClr val="0000FF"/>
                </a:solidFill>
              </a:rPr>
              <a:t>Example: </a:t>
            </a:r>
            <a:r>
              <a:rPr lang="en-US" sz="3600" b="1" dirty="0" smtClean="0"/>
              <a:t>str1.equals(str2)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0904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15381"/>
            <a:ext cx="8825660" cy="2162000"/>
          </a:xfrm>
        </p:spPr>
        <p:txBody>
          <a:bodyPr/>
          <a:lstStyle/>
          <a:p>
            <a:r>
              <a:rPr lang="en-US" sz="6600" dirty="0" smtClean="0"/>
              <a:t>Multidimensional Arrays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01209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87247"/>
            <a:ext cx="9404723" cy="766482"/>
          </a:xfrm>
        </p:spPr>
        <p:txBody>
          <a:bodyPr/>
          <a:lstStyle/>
          <a:p>
            <a:r>
              <a:rPr lang="en-US" dirty="0" smtClean="0"/>
              <a:t>Type Promotion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453" y="1268360"/>
            <a:ext cx="10857631" cy="5309421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Clr>
                <a:srgbClr val="C00000"/>
              </a:buClr>
            </a:pPr>
            <a:r>
              <a:rPr lang="en-US" sz="2800" b="1" dirty="0"/>
              <a:t>When two types are compatible and destination type is larger than source type.</a:t>
            </a:r>
          </a:p>
          <a:p>
            <a:pPr marL="857250" lvl="1" indent="-457200">
              <a:buClr>
                <a:srgbClr val="C00000"/>
              </a:buClr>
            </a:pPr>
            <a:r>
              <a:rPr lang="en-US" sz="2600" b="1" dirty="0" smtClean="0"/>
              <a:t>byte -&gt; short</a:t>
            </a:r>
            <a:r>
              <a:rPr lang="en-US" sz="2600" b="1" dirty="0"/>
              <a:t> ||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int</a:t>
            </a:r>
            <a:r>
              <a:rPr lang="en-US" sz="2600" b="1" dirty="0"/>
              <a:t> ||</a:t>
            </a:r>
            <a:r>
              <a:rPr lang="en-US" sz="2600" b="1" dirty="0" smtClean="0"/>
              <a:t> long</a:t>
            </a:r>
            <a:r>
              <a:rPr lang="en-US" sz="2600" b="1" dirty="0"/>
              <a:t> ||</a:t>
            </a:r>
            <a:r>
              <a:rPr lang="en-US" sz="2600" b="1" dirty="0" smtClean="0"/>
              <a:t> float</a:t>
            </a:r>
            <a:r>
              <a:rPr lang="en-US" sz="2600" b="1" dirty="0"/>
              <a:t> ||</a:t>
            </a:r>
            <a:r>
              <a:rPr lang="en-US" sz="2600" b="1" dirty="0" smtClean="0"/>
              <a:t> double</a:t>
            </a:r>
            <a:endParaRPr lang="en-US" sz="2600" b="1" dirty="0"/>
          </a:p>
          <a:p>
            <a:pPr marL="857250" lvl="1" indent="-457200">
              <a:buClr>
                <a:srgbClr val="C00000"/>
              </a:buClr>
            </a:pPr>
            <a:r>
              <a:rPr lang="en-US" sz="2600" b="1" dirty="0" smtClean="0"/>
              <a:t>short </a:t>
            </a:r>
            <a:r>
              <a:rPr lang="en-US" sz="2600" b="1" dirty="0"/>
              <a:t>-&gt; </a:t>
            </a:r>
            <a:r>
              <a:rPr lang="en-US" sz="2600" b="1" dirty="0" err="1" smtClean="0"/>
              <a:t>int</a:t>
            </a:r>
            <a:r>
              <a:rPr lang="en-US" sz="2600" b="1" dirty="0"/>
              <a:t> ||</a:t>
            </a:r>
            <a:r>
              <a:rPr lang="en-US" sz="2600" b="1" dirty="0" smtClean="0"/>
              <a:t> long</a:t>
            </a:r>
            <a:r>
              <a:rPr lang="en-US" sz="2600" b="1" dirty="0"/>
              <a:t> ||</a:t>
            </a:r>
            <a:r>
              <a:rPr lang="en-US" sz="2600" b="1" dirty="0" smtClean="0"/>
              <a:t> float</a:t>
            </a:r>
            <a:r>
              <a:rPr lang="en-US" sz="2600" b="1" dirty="0"/>
              <a:t> ||</a:t>
            </a:r>
            <a:r>
              <a:rPr lang="en-US" sz="2600" b="1" dirty="0" smtClean="0"/>
              <a:t> double</a:t>
            </a:r>
            <a:endParaRPr lang="en-US" sz="2600" b="1" dirty="0"/>
          </a:p>
          <a:p>
            <a:pPr marL="857250" lvl="1" indent="-457200">
              <a:buClr>
                <a:srgbClr val="C00000"/>
              </a:buClr>
            </a:pPr>
            <a:r>
              <a:rPr lang="en-US" sz="2600" b="1" dirty="0" smtClean="0"/>
              <a:t>char </a:t>
            </a:r>
            <a:r>
              <a:rPr lang="en-US" sz="2600" b="1" dirty="0"/>
              <a:t>-&gt; </a:t>
            </a:r>
            <a:r>
              <a:rPr lang="en-US" sz="2600" b="1" dirty="0" err="1" smtClean="0"/>
              <a:t>int</a:t>
            </a:r>
            <a:r>
              <a:rPr lang="en-US" sz="2600" b="1" dirty="0"/>
              <a:t> ||</a:t>
            </a:r>
            <a:r>
              <a:rPr lang="en-US" sz="2600" b="1" dirty="0" smtClean="0"/>
              <a:t> long</a:t>
            </a:r>
            <a:r>
              <a:rPr lang="en-US" sz="2600" b="1" dirty="0"/>
              <a:t> ||</a:t>
            </a:r>
            <a:r>
              <a:rPr lang="en-US" sz="2600" b="1" dirty="0" smtClean="0"/>
              <a:t> float</a:t>
            </a:r>
            <a:r>
              <a:rPr lang="en-US" sz="2600" b="1" dirty="0"/>
              <a:t> ||</a:t>
            </a:r>
            <a:r>
              <a:rPr lang="en-US" sz="2600" b="1" dirty="0" smtClean="0"/>
              <a:t> double</a:t>
            </a:r>
            <a:endParaRPr lang="en-US" sz="2600" b="1" dirty="0"/>
          </a:p>
          <a:p>
            <a:pPr marL="857250" lvl="1" indent="-457200">
              <a:buClr>
                <a:srgbClr val="C00000"/>
              </a:buClr>
            </a:pPr>
            <a:r>
              <a:rPr lang="en-US" sz="2600" b="1" dirty="0" err="1" smtClean="0"/>
              <a:t>int</a:t>
            </a:r>
            <a:r>
              <a:rPr lang="en-US" sz="2600" b="1" dirty="0" smtClean="0"/>
              <a:t> </a:t>
            </a:r>
            <a:r>
              <a:rPr lang="en-US" sz="2600" b="1" dirty="0"/>
              <a:t>-&gt;</a:t>
            </a:r>
            <a:r>
              <a:rPr lang="en-US" sz="2600" b="1" dirty="0" smtClean="0"/>
              <a:t> long || float ||double</a:t>
            </a:r>
            <a:endParaRPr lang="en-US" sz="2600" b="1" dirty="0"/>
          </a:p>
          <a:p>
            <a:pPr marL="857250" lvl="1" indent="-457200">
              <a:buClr>
                <a:srgbClr val="C00000"/>
              </a:buClr>
            </a:pPr>
            <a:r>
              <a:rPr lang="en-US" sz="2600" b="1" dirty="0" smtClean="0"/>
              <a:t>long </a:t>
            </a:r>
            <a:r>
              <a:rPr lang="en-US" sz="2600" b="1" dirty="0"/>
              <a:t>-&gt;</a:t>
            </a:r>
            <a:r>
              <a:rPr lang="en-US" sz="2600" b="1" dirty="0" smtClean="0"/>
              <a:t> </a:t>
            </a:r>
            <a:r>
              <a:rPr lang="en-US" sz="2600" b="1" dirty="0"/>
              <a:t>float ||</a:t>
            </a:r>
            <a:r>
              <a:rPr lang="en-US" sz="2600" b="1" dirty="0" smtClean="0"/>
              <a:t> </a:t>
            </a:r>
            <a:r>
              <a:rPr lang="en-US" sz="2600" b="1" dirty="0"/>
              <a:t>double</a:t>
            </a:r>
          </a:p>
          <a:p>
            <a:pPr marL="857250" lvl="1" indent="-457200">
              <a:buClr>
                <a:srgbClr val="C00000"/>
              </a:buClr>
            </a:pPr>
            <a:r>
              <a:rPr lang="en-US" sz="2600" b="1" dirty="0" smtClean="0"/>
              <a:t>float </a:t>
            </a:r>
            <a:r>
              <a:rPr lang="en-US" sz="2600" b="1" dirty="0"/>
              <a:t>-&gt;</a:t>
            </a:r>
            <a:r>
              <a:rPr lang="en-US" sz="2600" b="1" dirty="0" smtClean="0"/>
              <a:t> double</a:t>
            </a:r>
          </a:p>
          <a:p>
            <a:pPr marL="400050" lvl="1" indent="0">
              <a:buClr>
                <a:srgbClr val="C00000"/>
              </a:buClr>
              <a:buNone/>
            </a:pPr>
            <a:endParaRPr lang="en-US" sz="2600" b="1" dirty="0" smtClean="0">
              <a:solidFill>
                <a:srgbClr val="0000FF"/>
              </a:solidFill>
            </a:endParaRPr>
          </a:p>
          <a:p>
            <a:pPr marL="400050" lvl="1" indent="0">
              <a:buClr>
                <a:srgbClr val="C00000"/>
              </a:buClr>
              <a:buNone/>
            </a:pPr>
            <a:r>
              <a:rPr lang="en-US" sz="2400" b="1" dirty="0">
                <a:solidFill>
                  <a:srgbClr val="0000FF"/>
                </a:solidFill>
              </a:rPr>
              <a:t>*Read </a:t>
            </a:r>
            <a:r>
              <a:rPr lang="en-US" sz="2400" b="1" u="sng" dirty="0">
                <a:solidFill>
                  <a:srgbClr val="0000FF"/>
                </a:solidFill>
              </a:rPr>
              <a:t>Type Conversion and Casting</a:t>
            </a:r>
            <a:r>
              <a:rPr lang="en-US" sz="2400" b="1" dirty="0">
                <a:solidFill>
                  <a:srgbClr val="0000FF"/>
                </a:solidFill>
              </a:rPr>
              <a:t> in Chapter 3 from the book </a:t>
            </a:r>
            <a:r>
              <a:rPr lang="en-US" sz="2400" b="1" u="sng" dirty="0">
                <a:solidFill>
                  <a:srgbClr val="0000FF"/>
                </a:solidFill>
              </a:rPr>
              <a:t>Java The Complete Reference</a:t>
            </a:r>
            <a:r>
              <a:rPr lang="en-US" sz="2400" b="1" dirty="0">
                <a:solidFill>
                  <a:srgbClr val="0000FF"/>
                </a:solidFill>
              </a:rPr>
              <a:t> by Herbert </a:t>
            </a:r>
            <a:r>
              <a:rPr lang="en-US" sz="2400" b="1" dirty="0" err="1">
                <a:solidFill>
                  <a:srgbClr val="0000FF"/>
                </a:solidFill>
              </a:rPr>
              <a:t>Schildt</a:t>
            </a:r>
            <a:r>
              <a:rPr lang="en-US" sz="2400" b="1" dirty="0">
                <a:solidFill>
                  <a:srgbClr val="0000FF"/>
                </a:solidFill>
              </a:rPr>
              <a:t>.</a:t>
            </a:r>
          </a:p>
          <a:p>
            <a:pPr marL="400050" lvl="1" indent="0">
              <a:buClr>
                <a:srgbClr val="C00000"/>
              </a:buClr>
              <a:buNone/>
            </a:pPr>
            <a:r>
              <a:rPr lang="en-US" sz="2400" b="1" dirty="0">
                <a:solidFill>
                  <a:srgbClr val="0000FF"/>
                </a:solidFill>
              </a:rPr>
              <a:t>(Page 48 to 51 in eight edition)</a:t>
            </a:r>
          </a:p>
          <a:p>
            <a:pPr marL="400050" lvl="1" indent="0">
              <a:buClr>
                <a:srgbClr val="C00000"/>
              </a:buClr>
              <a:buNone/>
            </a:pPr>
            <a:endParaRPr lang="en-US" sz="2600" b="1" dirty="0">
              <a:solidFill>
                <a:srgbClr val="0000FF"/>
              </a:solidFill>
            </a:endParaRPr>
          </a:p>
          <a:p>
            <a:pPr marL="400050" lvl="1" indent="0">
              <a:buClr>
                <a:srgbClr val="C00000"/>
              </a:buClr>
              <a:buNone/>
            </a:pPr>
            <a:endParaRPr lang="en-US" sz="2600" b="1" dirty="0" smtClean="0"/>
          </a:p>
          <a:p>
            <a:pPr marL="400050" lvl="1" indent="0">
              <a:buClr>
                <a:srgbClr val="C00000"/>
              </a:buClr>
              <a:buNone/>
            </a:pP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57809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279" y="285570"/>
            <a:ext cx="9404723" cy="766482"/>
          </a:xfrm>
        </p:spPr>
        <p:txBody>
          <a:bodyPr/>
          <a:lstStyle/>
          <a:p>
            <a:r>
              <a:rPr lang="en-US" dirty="0" smtClean="0"/>
              <a:t>Declaring two-dimensional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453" y="1327355"/>
            <a:ext cx="10818302" cy="5250426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en-US" sz="2800" b="1" dirty="0" err="1">
                <a:latin typeface="Candara" panose="020E0502030303020204" pitchFamily="34" charset="0"/>
              </a:rPr>
              <a:t>dataType</a:t>
            </a:r>
            <a:r>
              <a:rPr lang="en-US" sz="2800" b="1" dirty="0">
                <a:latin typeface="Candara" panose="020E0502030303020204" pitchFamily="34" charset="0"/>
              </a:rPr>
              <a:t>[][] </a:t>
            </a:r>
            <a:r>
              <a:rPr lang="en-US" sz="2800" b="1" dirty="0" smtClean="0">
                <a:latin typeface="Candara" panose="020E0502030303020204" pitchFamily="34" charset="0"/>
              </a:rPr>
              <a:t> </a:t>
            </a:r>
            <a:r>
              <a:rPr lang="en-US" sz="2800" b="1" dirty="0" err="1" smtClean="0">
                <a:latin typeface="Candara" panose="020E0502030303020204" pitchFamily="34" charset="0"/>
              </a:rPr>
              <a:t>multiArray</a:t>
            </a:r>
            <a:r>
              <a:rPr lang="en-US" sz="2800" b="1" dirty="0" smtClean="0">
                <a:latin typeface="Candara" panose="020E0502030303020204" pitchFamily="34" charset="0"/>
              </a:rPr>
              <a:t>; </a:t>
            </a:r>
          </a:p>
          <a:p>
            <a:pPr>
              <a:buClr>
                <a:srgbClr val="C00000"/>
              </a:buClr>
            </a:pPr>
            <a:r>
              <a:rPr lang="en-US" sz="2800" b="1" dirty="0" err="1" smtClean="0">
                <a:latin typeface="Candara" panose="020E0502030303020204" pitchFamily="34" charset="0"/>
              </a:rPr>
              <a:t>dataType</a:t>
            </a:r>
            <a:r>
              <a:rPr lang="en-US" sz="2800" b="1" dirty="0" smtClean="0">
                <a:latin typeface="Candara" panose="020E0502030303020204" pitchFamily="34" charset="0"/>
              </a:rPr>
              <a:t>  [][]</a:t>
            </a:r>
            <a:r>
              <a:rPr lang="en-US" sz="2800" b="1" dirty="0" err="1" smtClean="0">
                <a:latin typeface="Candara" panose="020E0502030303020204" pitchFamily="34" charset="0"/>
              </a:rPr>
              <a:t>multiArray</a:t>
            </a:r>
            <a:r>
              <a:rPr lang="en-US" sz="2800" b="1" dirty="0" smtClean="0">
                <a:latin typeface="Candara" panose="020E0502030303020204" pitchFamily="34" charset="0"/>
              </a:rPr>
              <a:t>; </a:t>
            </a:r>
            <a:endParaRPr lang="en-US" sz="2800" b="1" dirty="0">
              <a:latin typeface="Candara" panose="020E0502030303020204" pitchFamily="34" charset="0"/>
            </a:endParaRPr>
          </a:p>
          <a:p>
            <a:pPr>
              <a:buClr>
                <a:srgbClr val="C00000"/>
              </a:buClr>
            </a:pPr>
            <a:r>
              <a:rPr lang="en-US" sz="2800" b="1" dirty="0" err="1">
                <a:latin typeface="Candara" panose="020E0502030303020204" pitchFamily="34" charset="0"/>
              </a:rPr>
              <a:t>dataType</a:t>
            </a:r>
            <a:r>
              <a:rPr lang="en-US" sz="2800" b="1" dirty="0">
                <a:latin typeface="Candara" panose="020E0502030303020204" pitchFamily="34" charset="0"/>
              </a:rPr>
              <a:t> </a:t>
            </a:r>
            <a:r>
              <a:rPr lang="en-US" sz="2800" b="1" dirty="0" smtClean="0">
                <a:latin typeface="Candara" panose="020E0502030303020204" pitchFamily="34" charset="0"/>
              </a:rPr>
              <a:t> </a:t>
            </a:r>
            <a:r>
              <a:rPr lang="en-US" sz="2800" b="1" dirty="0" err="1" smtClean="0">
                <a:latin typeface="Candara" panose="020E0502030303020204" pitchFamily="34" charset="0"/>
              </a:rPr>
              <a:t>multiArray</a:t>
            </a:r>
            <a:r>
              <a:rPr lang="en-US" sz="2800" b="1" dirty="0" smtClean="0">
                <a:latin typeface="Candara" panose="020E0502030303020204" pitchFamily="34" charset="0"/>
              </a:rPr>
              <a:t>[][];  </a:t>
            </a:r>
            <a:endParaRPr lang="en-US" sz="2800" b="1" dirty="0">
              <a:latin typeface="Candara" panose="020E0502030303020204" pitchFamily="34" charset="0"/>
            </a:endParaRPr>
          </a:p>
          <a:p>
            <a:pPr>
              <a:buClr>
                <a:srgbClr val="C00000"/>
              </a:buClr>
            </a:pPr>
            <a:r>
              <a:rPr lang="en-US" sz="2800" b="1" dirty="0" err="1">
                <a:latin typeface="Candara" panose="020E0502030303020204" pitchFamily="34" charset="0"/>
              </a:rPr>
              <a:t>dataType</a:t>
            </a:r>
            <a:r>
              <a:rPr lang="en-US" sz="2800" b="1" dirty="0">
                <a:latin typeface="Candara" panose="020E0502030303020204" pitchFamily="34" charset="0"/>
              </a:rPr>
              <a:t> </a:t>
            </a:r>
            <a:r>
              <a:rPr lang="en-US" sz="2800" b="1" dirty="0" smtClean="0">
                <a:latin typeface="Candara" panose="020E0502030303020204" pitchFamily="34" charset="0"/>
              </a:rPr>
              <a:t> []</a:t>
            </a:r>
            <a:r>
              <a:rPr lang="en-US" sz="2800" b="1" dirty="0" err="1" smtClean="0">
                <a:latin typeface="Candara" panose="020E0502030303020204" pitchFamily="34" charset="0"/>
              </a:rPr>
              <a:t>multiArray</a:t>
            </a:r>
            <a:r>
              <a:rPr lang="en-US" sz="2800" b="1" dirty="0" smtClean="0">
                <a:latin typeface="Candara" panose="020E0502030303020204" pitchFamily="34" charset="0"/>
              </a:rPr>
              <a:t>[]; 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2800" b="1" dirty="0" smtClean="0"/>
          </a:p>
          <a:p>
            <a:pPr marL="0" indent="0">
              <a:buClr>
                <a:srgbClr val="C00000"/>
              </a:buClr>
              <a:buNone/>
            </a:pPr>
            <a:r>
              <a:rPr lang="en-US" sz="2600" b="1" dirty="0"/>
              <a:t>Instantiation of an Array in </a:t>
            </a:r>
            <a:r>
              <a:rPr lang="en-US" sz="2600" b="1" dirty="0" smtClean="0"/>
              <a:t>java</a:t>
            </a:r>
            <a:endParaRPr lang="en-US" sz="2600" b="1" dirty="0"/>
          </a:p>
          <a:p>
            <a:pPr marL="400050" lvl="1" indent="0">
              <a:buClr>
                <a:srgbClr val="C00000"/>
              </a:buClr>
              <a:buNone/>
            </a:pPr>
            <a:r>
              <a:rPr lang="en-US" sz="3200" b="1" i="1" dirty="0" smtClean="0">
                <a:latin typeface="Candara" panose="020E0502030303020204" pitchFamily="34" charset="0"/>
              </a:rPr>
              <a:t>datatype </a:t>
            </a:r>
            <a:r>
              <a:rPr lang="en-US" sz="3200" b="1" dirty="0" smtClean="0">
                <a:latin typeface="Candara" panose="020E0502030303020204" pitchFamily="34" charset="0"/>
              </a:rPr>
              <a:t>[][]</a:t>
            </a:r>
            <a:r>
              <a:rPr lang="en-US" sz="3200" b="1" dirty="0" err="1" smtClean="0">
                <a:latin typeface="Candara" panose="020E0502030303020204" pitchFamily="34" charset="0"/>
              </a:rPr>
              <a:t>multiArray</a:t>
            </a:r>
            <a:r>
              <a:rPr lang="en-US" sz="3200" b="1" i="1" dirty="0" smtClean="0">
                <a:latin typeface="Candara" panose="020E0502030303020204" pitchFamily="34" charset="0"/>
              </a:rPr>
              <a:t>=new </a:t>
            </a:r>
            <a:r>
              <a:rPr lang="en-US" sz="3200" b="1" dirty="0" smtClean="0">
                <a:latin typeface="Candara" panose="020E0502030303020204" pitchFamily="34" charset="0"/>
              </a:rPr>
              <a:t>datatype[</a:t>
            </a:r>
            <a:r>
              <a:rPr lang="en-US" sz="3200" b="1" dirty="0" smtClean="0">
                <a:solidFill>
                  <a:srgbClr val="FF0000"/>
                </a:solidFill>
                <a:latin typeface="Candara" panose="020E0502030303020204" pitchFamily="34" charset="0"/>
              </a:rPr>
              <a:t>size</a:t>
            </a:r>
            <a:r>
              <a:rPr lang="en-US" sz="3200" b="1" dirty="0" smtClean="0">
                <a:latin typeface="Candara" panose="020E0502030303020204" pitchFamily="34" charset="0"/>
              </a:rPr>
              <a:t>][</a:t>
            </a:r>
            <a:r>
              <a:rPr lang="en-US" sz="3200" b="1" dirty="0" smtClean="0">
                <a:solidFill>
                  <a:srgbClr val="FF0000"/>
                </a:solidFill>
                <a:latin typeface="Candara" panose="020E0502030303020204" pitchFamily="34" charset="0"/>
              </a:rPr>
              <a:t>size</a:t>
            </a:r>
            <a:r>
              <a:rPr lang="en-US" sz="3200" b="1" dirty="0" smtClean="0">
                <a:latin typeface="Candara" panose="020E0502030303020204" pitchFamily="34" charset="0"/>
              </a:rPr>
              <a:t>];</a:t>
            </a:r>
          </a:p>
          <a:p>
            <a:pPr marL="400050" lvl="1" indent="0">
              <a:buClr>
                <a:srgbClr val="C00000"/>
              </a:buClr>
              <a:buNone/>
            </a:pPr>
            <a:endParaRPr lang="en-US" sz="2800" b="1" i="1" dirty="0" smtClean="0"/>
          </a:p>
          <a:p>
            <a:pPr marL="400050" lvl="1" indent="0">
              <a:buClr>
                <a:srgbClr val="C00000"/>
              </a:buClr>
              <a:buNone/>
            </a:pPr>
            <a:r>
              <a:rPr lang="en-US" sz="2800" b="1" i="1" dirty="0" smtClean="0">
                <a:solidFill>
                  <a:srgbClr val="0000FF"/>
                </a:solidFill>
              </a:rPr>
              <a:t>new</a:t>
            </a:r>
            <a:r>
              <a:rPr lang="en-US" sz="2800" b="1" i="1" dirty="0" smtClean="0"/>
              <a:t> keyword allocates memory to the array.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389670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279" y="285570"/>
            <a:ext cx="9404723" cy="766482"/>
          </a:xfrm>
        </p:spPr>
        <p:txBody>
          <a:bodyPr/>
          <a:lstStyle/>
          <a:p>
            <a:r>
              <a:rPr lang="en-US" dirty="0" smtClean="0"/>
              <a:t>Declaring 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957" y="1229032"/>
            <a:ext cx="10818302" cy="4945626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endParaRPr lang="en-US" sz="2800" b="1" dirty="0" smtClean="0">
              <a:latin typeface="Candara" panose="020E0502030303020204" pitchFamily="34" charset="0"/>
            </a:endParaRPr>
          </a:p>
          <a:p>
            <a:pPr>
              <a:buClr>
                <a:srgbClr val="C00000"/>
              </a:buClr>
            </a:pPr>
            <a:r>
              <a:rPr lang="en-US" sz="2800" b="1" dirty="0" err="1" smtClean="0">
                <a:latin typeface="Candara" panose="020E0502030303020204" pitchFamily="34" charset="0"/>
              </a:rPr>
              <a:t>dataType</a:t>
            </a:r>
            <a:r>
              <a:rPr lang="en-US" sz="2800" b="1" dirty="0" smtClean="0">
                <a:latin typeface="Candara" panose="020E0502030303020204" pitchFamily="34" charset="0"/>
              </a:rPr>
              <a:t>[][][]  </a:t>
            </a:r>
            <a:r>
              <a:rPr lang="en-US" sz="2800" b="1" dirty="0" err="1" smtClean="0">
                <a:latin typeface="Candara" panose="020E0502030303020204" pitchFamily="34" charset="0"/>
              </a:rPr>
              <a:t>multiArray</a:t>
            </a:r>
            <a:r>
              <a:rPr lang="en-US" sz="2800" b="1" dirty="0" smtClean="0">
                <a:latin typeface="Candara" panose="020E0502030303020204" pitchFamily="34" charset="0"/>
              </a:rPr>
              <a:t>; </a:t>
            </a:r>
          </a:p>
          <a:p>
            <a:pPr>
              <a:buClr>
                <a:srgbClr val="C00000"/>
              </a:buClr>
            </a:pPr>
            <a:r>
              <a:rPr lang="en-US" sz="2800" b="1" dirty="0" err="1" smtClean="0">
                <a:latin typeface="Candara" panose="020E0502030303020204" pitchFamily="34" charset="0"/>
              </a:rPr>
              <a:t>dataType</a:t>
            </a:r>
            <a:r>
              <a:rPr lang="en-US" sz="2800" b="1" dirty="0" smtClean="0">
                <a:latin typeface="Candara" panose="020E0502030303020204" pitchFamily="34" charset="0"/>
              </a:rPr>
              <a:t>  [][][]</a:t>
            </a:r>
            <a:r>
              <a:rPr lang="en-US" sz="2800" b="1" dirty="0" err="1" smtClean="0">
                <a:latin typeface="Candara" panose="020E0502030303020204" pitchFamily="34" charset="0"/>
              </a:rPr>
              <a:t>multiArray</a:t>
            </a:r>
            <a:r>
              <a:rPr lang="en-US" sz="2800" b="1" dirty="0" smtClean="0">
                <a:latin typeface="Candara" panose="020E0502030303020204" pitchFamily="34" charset="0"/>
              </a:rPr>
              <a:t>; </a:t>
            </a:r>
            <a:endParaRPr lang="en-US" sz="2800" b="1" dirty="0">
              <a:latin typeface="Candara" panose="020E0502030303020204" pitchFamily="34" charset="0"/>
            </a:endParaRPr>
          </a:p>
          <a:p>
            <a:pPr>
              <a:buClr>
                <a:srgbClr val="C00000"/>
              </a:buClr>
            </a:pPr>
            <a:r>
              <a:rPr lang="en-US" sz="2800" b="1" dirty="0" err="1">
                <a:latin typeface="Candara" panose="020E0502030303020204" pitchFamily="34" charset="0"/>
              </a:rPr>
              <a:t>dataType</a:t>
            </a:r>
            <a:r>
              <a:rPr lang="en-US" sz="2800" b="1" dirty="0">
                <a:latin typeface="Candara" panose="020E0502030303020204" pitchFamily="34" charset="0"/>
              </a:rPr>
              <a:t> </a:t>
            </a:r>
            <a:r>
              <a:rPr lang="en-US" sz="2800" b="1" dirty="0" smtClean="0">
                <a:latin typeface="Candara" panose="020E0502030303020204" pitchFamily="34" charset="0"/>
              </a:rPr>
              <a:t> </a:t>
            </a:r>
            <a:r>
              <a:rPr lang="en-US" sz="2800" b="1" dirty="0" err="1" smtClean="0">
                <a:latin typeface="Candara" panose="020E0502030303020204" pitchFamily="34" charset="0"/>
              </a:rPr>
              <a:t>multiArray</a:t>
            </a:r>
            <a:r>
              <a:rPr lang="en-US" sz="2800" b="1" dirty="0" smtClean="0">
                <a:latin typeface="Candara" panose="020E0502030303020204" pitchFamily="34" charset="0"/>
              </a:rPr>
              <a:t>[][][];  </a:t>
            </a:r>
            <a:endParaRPr lang="en-US" sz="2800" b="1" dirty="0">
              <a:latin typeface="Candara" panose="020E0502030303020204" pitchFamily="34" charset="0"/>
            </a:endParaRPr>
          </a:p>
          <a:p>
            <a:pPr>
              <a:buClr>
                <a:srgbClr val="C00000"/>
              </a:buClr>
            </a:pPr>
            <a:r>
              <a:rPr lang="en-US" sz="2800" b="1" dirty="0" err="1">
                <a:latin typeface="Candara" panose="020E0502030303020204" pitchFamily="34" charset="0"/>
              </a:rPr>
              <a:t>dataType</a:t>
            </a:r>
            <a:r>
              <a:rPr lang="en-US" sz="2800" b="1" dirty="0">
                <a:latin typeface="Candara" panose="020E0502030303020204" pitchFamily="34" charset="0"/>
              </a:rPr>
              <a:t> </a:t>
            </a:r>
            <a:r>
              <a:rPr lang="en-US" sz="2800" b="1" dirty="0" smtClean="0">
                <a:latin typeface="Candara" panose="020E0502030303020204" pitchFamily="34" charset="0"/>
              </a:rPr>
              <a:t> []</a:t>
            </a:r>
            <a:r>
              <a:rPr lang="en-US" sz="2800" b="1" dirty="0" err="1" smtClean="0">
                <a:latin typeface="Candara" panose="020E0502030303020204" pitchFamily="34" charset="0"/>
              </a:rPr>
              <a:t>multiArray</a:t>
            </a:r>
            <a:r>
              <a:rPr lang="en-US" sz="2800" b="1" dirty="0" smtClean="0">
                <a:latin typeface="Candara" panose="020E0502030303020204" pitchFamily="34" charset="0"/>
              </a:rPr>
              <a:t>[][]; 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2800" b="1" dirty="0" smtClean="0"/>
          </a:p>
          <a:p>
            <a:pPr marL="0" indent="0">
              <a:buClr>
                <a:srgbClr val="C00000"/>
              </a:buClr>
              <a:buNone/>
            </a:pPr>
            <a:r>
              <a:rPr lang="en-US" sz="2600" b="1" dirty="0"/>
              <a:t>Instantiation of an Array in </a:t>
            </a:r>
            <a:r>
              <a:rPr lang="en-US" sz="2600" b="1" dirty="0" smtClean="0"/>
              <a:t>java</a:t>
            </a:r>
            <a:endParaRPr lang="en-US" sz="2600" b="1" dirty="0"/>
          </a:p>
          <a:p>
            <a:pPr marL="400050" lvl="1" indent="0">
              <a:buClr>
                <a:srgbClr val="C00000"/>
              </a:buClr>
              <a:buNone/>
            </a:pPr>
            <a:r>
              <a:rPr lang="en-US" sz="3200" b="1" i="1" dirty="0" smtClean="0">
                <a:latin typeface="Candara" panose="020E0502030303020204" pitchFamily="34" charset="0"/>
              </a:rPr>
              <a:t>datatype </a:t>
            </a:r>
            <a:r>
              <a:rPr lang="en-US" sz="3200" b="1" dirty="0" err="1" smtClean="0">
                <a:latin typeface="Candara" panose="020E0502030303020204" pitchFamily="34" charset="0"/>
              </a:rPr>
              <a:t>multiArray</a:t>
            </a:r>
            <a:r>
              <a:rPr lang="en-US" sz="3200" b="1" dirty="0" smtClean="0">
                <a:latin typeface="Candara" panose="020E0502030303020204" pitchFamily="34" charset="0"/>
              </a:rPr>
              <a:t>[][][] </a:t>
            </a:r>
            <a:r>
              <a:rPr lang="en-US" sz="3200" b="1" i="1" dirty="0" smtClean="0">
                <a:latin typeface="Candara" panose="020E0502030303020204" pitchFamily="34" charset="0"/>
              </a:rPr>
              <a:t>=new </a:t>
            </a:r>
            <a:r>
              <a:rPr lang="en-US" sz="3200" b="1" dirty="0" smtClean="0">
                <a:latin typeface="Candara" panose="020E0502030303020204" pitchFamily="34" charset="0"/>
              </a:rPr>
              <a:t>datatype[</a:t>
            </a:r>
            <a:r>
              <a:rPr lang="en-US" sz="3200" b="1" dirty="0" smtClean="0">
                <a:solidFill>
                  <a:srgbClr val="FF0000"/>
                </a:solidFill>
                <a:latin typeface="Candara" panose="020E0502030303020204" pitchFamily="34" charset="0"/>
              </a:rPr>
              <a:t>size</a:t>
            </a:r>
            <a:r>
              <a:rPr lang="en-US" sz="3200" b="1" dirty="0" smtClean="0">
                <a:latin typeface="Candara" panose="020E0502030303020204" pitchFamily="34" charset="0"/>
              </a:rPr>
              <a:t>][</a:t>
            </a:r>
            <a:r>
              <a:rPr lang="en-US" sz="3200" b="1" dirty="0" smtClean="0">
                <a:solidFill>
                  <a:srgbClr val="FF0000"/>
                </a:solidFill>
                <a:latin typeface="Candara" panose="020E0502030303020204" pitchFamily="34" charset="0"/>
              </a:rPr>
              <a:t>size</a:t>
            </a:r>
            <a:r>
              <a:rPr lang="en-US" sz="3200" b="1" dirty="0" smtClean="0">
                <a:latin typeface="Candara" panose="020E0502030303020204" pitchFamily="34" charset="0"/>
              </a:rPr>
              <a:t>][</a:t>
            </a:r>
            <a:r>
              <a:rPr lang="en-US" sz="3200" b="1" dirty="0" smtClean="0">
                <a:solidFill>
                  <a:srgbClr val="FF0000"/>
                </a:solidFill>
                <a:latin typeface="Candara" panose="020E0502030303020204" pitchFamily="34" charset="0"/>
              </a:rPr>
              <a:t>size</a:t>
            </a:r>
            <a:r>
              <a:rPr lang="en-US" sz="3200" b="1" dirty="0" smtClean="0">
                <a:latin typeface="Candara" panose="020E0502030303020204" pitchFamily="34" charset="0"/>
              </a:rPr>
              <a:t>];</a:t>
            </a:r>
          </a:p>
          <a:p>
            <a:pPr marL="400050" lvl="1" indent="0">
              <a:buClr>
                <a:srgbClr val="C00000"/>
              </a:buClr>
              <a:buNone/>
            </a:pPr>
            <a:endParaRPr lang="en-US" sz="2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429425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81" y="0"/>
            <a:ext cx="113562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9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049775"/>
              </p:ext>
            </p:extLst>
          </p:nvPr>
        </p:nvGraphicFramePr>
        <p:xfrm>
          <a:off x="852128" y="621342"/>
          <a:ext cx="9442245" cy="512069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81617">
                  <a:extLst>
                    <a:ext uri="{9D8B030D-6E8A-4147-A177-3AD203B41FA5}">
                      <a16:colId xmlns:a16="http://schemas.microsoft.com/office/drawing/2014/main" xmlns="" val="3123555612"/>
                    </a:ext>
                  </a:extLst>
                </a:gridCol>
                <a:gridCol w="2739506">
                  <a:extLst>
                    <a:ext uri="{9D8B030D-6E8A-4147-A177-3AD203B41FA5}">
                      <a16:colId xmlns:a16="http://schemas.microsoft.com/office/drawing/2014/main" xmlns="" val="2028583457"/>
                    </a:ext>
                  </a:extLst>
                </a:gridCol>
                <a:gridCol w="2360561">
                  <a:extLst>
                    <a:ext uri="{9D8B030D-6E8A-4147-A177-3AD203B41FA5}">
                      <a16:colId xmlns:a16="http://schemas.microsoft.com/office/drawing/2014/main" xmlns="" val="985178055"/>
                    </a:ext>
                  </a:extLst>
                </a:gridCol>
                <a:gridCol w="2360561">
                  <a:extLst>
                    <a:ext uri="{9D8B030D-6E8A-4147-A177-3AD203B41FA5}">
                      <a16:colId xmlns:a16="http://schemas.microsoft.com/office/drawing/2014/main" xmlns="" val="428880398"/>
                    </a:ext>
                  </a:extLst>
                </a:gridCol>
              </a:tblGrid>
              <a:tr h="1241026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FFFFFF"/>
                          </a:solidFill>
                        </a:rPr>
                        <a:t>Column 0</a:t>
                      </a:r>
                      <a:endParaRPr lang="en-US" sz="36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FFFF"/>
                          </a:solidFill>
                        </a:rPr>
                        <a:t>Column 1</a:t>
                      </a:r>
                    </a:p>
                    <a:p>
                      <a:pPr algn="ctr"/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FFFF"/>
                          </a:solidFill>
                        </a:rPr>
                        <a:t>Column 2</a:t>
                      </a:r>
                    </a:p>
                    <a:p>
                      <a:pPr algn="ctr"/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61359016"/>
                  </a:ext>
                </a:extLst>
              </a:tr>
              <a:tr h="1293224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FFFFFF"/>
                          </a:solidFill>
                        </a:rPr>
                        <a:t>Row 0</a:t>
                      </a:r>
                      <a:endParaRPr lang="en-US" sz="36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  <a:p>
                      <a:pPr algn="ctr"/>
                      <a:r>
                        <a:rPr lang="en-US" sz="3200" dirty="0" err="1" smtClean="0">
                          <a:solidFill>
                            <a:srgbClr val="C00000"/>
                          </a:solidFill>
                        </a:rPr>
                        <a:t>arr</a:t>
                      </a:r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[0][0]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 smtClean="0">
                          <a:solidFill>
                            <a:srgbClr val="C00000"/>
                          </a:solidFill>
                        </a:rPr>
                        <a:t>arr</a:t>
                      </a:r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[0][1]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 smtClean="0">
                          <a:solidFill>
                            <a:srgbClr val="C00000"/>
                          </a:solidFill>
                        </a:rPr>
                        <a:t>arr</a:t>
                      </a:r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[0][2]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98026623"/>
                  </a:ext>
                </a:extLst>
              </a:tr>
              <a:tr h="1293224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FFFFFF"/>
                          </a:solidFill>
                        </a:rPr>
                        <a:t>Row 1</a:t>
                      </a:r>
                      <a:endParaRPr lang="en-US" sz="36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 smtClean="0">
                          <a:solidFill>
                            <a:srgbClr val="C00000"/>
                          </a:solidFill>
                        </a:rPr>
                        <a:t>arr</a:t>
                      </a:r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[1][0]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 smtClean="0">
                          <a:solidFill>
                            <a:srgbClr val="C00000"/>
                          </a:solidFill>
                        </a:rPr>
                        <a:t>arr</a:t>
                      </a:r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[1][1]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 smtClean="0">
                          <a:solidFill>
                            <a:srgbClr val="C00000"/>
                          </a:solidFill>
                        </a:rPr>
                        <a:t>arr</a:t>
                      </a:r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[1][2]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15439101"/>
                  </a:ext>
                </a:extLst>
              </a:tr>
              <a:tr h="1293224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FFFFFF"/>
                          </a:solidFill>
                        </a:rPr>
                        <a:t>Row 2</a:t>
                      </a:r>
                      <a:endParaRPr lang="en-US" sz="36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 smtClean="0">
                          <a:solidFill>
                            <a:srgbClr val="C00000"/>
                          </a:solidFill>
                        </a:rPr>
                        <a:t>arr</a:t>
                      </a:r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[2][0]</a:t>
                      </a:r>
                      <a:endParaRPr lang="en-US" sz="3600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 smtClean="0">
                          <a:solidFill>
                            <a:srgbClr val="C00000"/>
                          </a:solidFill>
                        </a:rPr>
                        <a:t>arr</a:t>
                      </a:r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[2][1]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 smtClean="0">
                          <a:solidFill>
                            <a:srgbClr val="C00000"/>
                          </a:solidFill>
                        </a:rPr>
                        <a:t>arr</a:t>
                      </a:r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[2][2]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21918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46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376516"/>
            <a:ext cx="9611369" cy="3400865"/>
          </a:xfrm>
        </p:spPr>
        <p:txBody>
          <a:bodyPr/>
          <a:lstStyle/>
          <a:p>
            <a:r>
              <a:rPr lang="en-US" sz="6600" dirty="0" smtClean="0"/>
              <a:t>Write a Program to Add, Subtract, Multiply two 3x3 matrices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24501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0"/>
            <a:ext cx="11552903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091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49" y="0"/>
            <a:ext cx="11663654" cy="68544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" name="Straight Connector 2"/>
          <p:cNvCxnSpPr/>
          <p:nvPr/>
        </p:nvCxnSpPr>
        <p:spPr>
          <a:xfrm>
            <a:off x="5309419" y="4286865"/>
            <a:ext cx="1143001" cy="983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309419" y="4719484"/>
            <a:ext cx="194678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/>
          <p:cNvSpPr/>
          <p:nvPr/>
        </p:nvSpPr>
        <p:spPr>
          <a:xfrm>
            <a:off x="7912510" y="3805084"/>
            <a:ext cx="501445" cy="914400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93725" y="3306096"/>
            <a:ext cx="3224981" cy="15879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Although Integers but Java automatically converts them to double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24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87247"/>
            <a:ext cx="9404723" cy="766482"/>
          </a:xfrm>
        </p:spPr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453" y="1494503"/>
            <a:ext cx="10218534" cy="5083278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en-US" sz="2800" b="1" dirty="0"/>
              <a:t>When two types are </a:t>
            </a:r>
            <a:r>
              <a:rPr lang="en-US" sz="2800" b="1" dirty="0" smtClean="0"/>
              <a:t>incompatible </a:t>
            </a:r>
            <a:r>
              <a:rPr lang="en-US" sz="2800" b="1" dirty="0"/>
              <a:t>and destination type is </a:t>
            </a:r>
            <a:r>
              <a:rPr lang="en-US" sz="2800" b="1" dirty="0" smtClean="0"/>
              <a:t>smaller </a:t>
            </a:r>
            <a:r>
              <a:rPr lang="en-US" sz="2800" b="1" dirty="0"/>
              <a:t>than source </a:t>
            </a:r>
            <a:r>
              <a:rPr lang="en-US" sz="2800" b="1" dirty="0" smtClean="0"/>
              <a:t>type, we do type casting to convert them.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800" b="1" dirty="0" smtClean="0"/>
              <a:t>    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  (target-type) value</a:t>
            </a:r>
          </a:p>
          <a:p>
            <a:pPr marL="400050" lvl="1" indent="0">
              <a:buClr>
                <a:srgbClr val="C00000"/>
              </a:buClr>
              <a:buNone/>
            </a:pPr>
            <a:r>
              <a:rPr lang="en-US" sz="2600" b="1" dirty="0" smtClean="0"/>
              <a:t> Example:</a:t>
            </a:r>
            <a:endParaRPr lang="en-US" sz="2600" b="1" dirty="0"/>
          </a:p>
          <a:p>
            <a:pPr marL="0" indent="0">
              <a:buClr>
                <a:srgbClr val="C00000"/>
              </a:buClr>
              <a:buNone/>
            </a:pPr>
            <a:r>
              <a:rPr lang="en-US" sz="2800" dirty="0" smtClean="0"/>
              <a:t>     double num1= (</a:t>
            </a:r>
            <a:r>
              <a:rPr lang="en-US" sz="2800" dirty="0" err="1" smtClean="0"/>
              <a:t>int</a:t>
            </a:r>
            <a:r>
              <a:rPr lang="en-US" sz="2800" dirty="0" smtClean="0"/>
              <a:t>) 5.8;</a:t>
            </a:r>
          </a:p>
          <a:p>
            <a:pPr marL="400050" lvl="1" indent="0">
              <a:buClr>
                <a:srgbClr val="C00000"/>
              </a:buClr>
              <a:buNone/>
            </a:pPr>
            <a:endParaRPr lang="en-US" sz="2600" b="1" dirty="0" smtClean="0"/>
          </a:p>
          <a:p>
            <a:pPr marL="400050" lvl="1" indent="0">
              <a:buClr>
                <a:srgbClr val="C00000"/>
              </a:buClr>
              <a:buNone/>
            </a:pP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202881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27" y="0"/>
            <a:ext cx="112455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7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97" y="0"/>
            <a:ext cx="11154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9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232" y="1494503"/>
            <a:ext cx="8825660" cy="2162000"/>
          </a:xfrm>
        </p:spPr>
        <p:txBody>
          <a:bodyPr/>
          <a:lstStyle/>
          <a:p>
            <a:r>
              <a:rPr lang="en-US" sz="6600" dirty="0" smtClean="0"/>
              <a:t>One Dimensional Arrays</a:t>
            </a:r>
            <a:endParaRPr lang="en-US" sz="6600" dirty="0"/>
          </a:p>
        </p:txBody>
      </p:sp>
      <p:sp>
        <p:nvSpPr>
          <p:cNvPr id="3" name="Rectangle 2"/>
          <p:cNvSpPr/>
          <p:nvPr/>
        </p:nvSpPr>
        <p:spPr>
          <a:xfrm>
            <a:off x="1592825" y="4059564"/>
            <a:ext cx="95667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3600" b="1" dirty="0" smtClean="0">
                <a:solidFill>
                  <a:srgbClr val="0000FF"/>
                </a:solidFill>
              </a:rPr>
              <a:t>Create </a:t>
            </a:r>
            <a:r>
              <a:rPr lang="en-US" sz="3600" b="1" dirty="0">
                <a:solidFill>
                  <a:srgbClr val="0000FF"/>
                </a:solidFill>
              </a:rPr>
              <a:t>a new Project Named </a:t>
            </a:r>
            <a:r>
              <a:rPr lang="en-US" sz="3600" b="1" dirty="0" err="1" smtClean="0">
                <a:solidFill>
                  <a:srgbClr val="0000FF"/>
                </a:solidFill>
              </a:rPr>
              <a:t>TestArray</a:t>
            </a:r>
            <a:r>
              <a:rPr lang="en-US" sz="3600" b="1" dirty="0" smtClean="0">
                <a:solidFill>
                  <a:srgbClr val="0000FF"/>
                </a:solidFill>
              </a:rPr>
              <a:t>. </a:t>
            </a:r>
            <a:endParaRPr lang="en-US" sz="3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48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2">
      <a:dk1>
        <a:sysClr val="windowText" lastClr="000000"/>
      </a:dk1>
      <a:lt1>
        <a:srgbClr val="FF0000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923</TotalTime>
  <Words>403</Words>
  <Application>Microsoft Office PowerPoint</Application>
  <PresentationFormat>Widescreen</PresentationFormat>
  <Paragraphs>97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Candara</vt:lpstr>
      <vt:lpstr>Century Gothic</vt:lpstr>
      <vt:lpstr>Wingdings 3</vt:lpstr>
      <vt:lpstr>Ion</vt:lpstr>
      <vt:lpstr>Object Oriented Programming Lab CSE 1206</vt:lpstr>
      <vt:lpstr>Type Conversion and Casting</vt:lpstr>
      <vt:lpstr>Type Promotion Rules</vt:lpstr>
      <vt:lpstr>PowerPoint Presentation</vt:lpstr>
      <vt:lpstr>PowerPoint Presentation</vt:lpstr>
      <vt:lpstr>Type Casting</vt:lpstr>
      <vt:lpstr>PowerPoint Presentation</vt:lpstr>
      <vt:lpstr>PowerPoint Presentation</vt:lpstr>
      <vt:lpstr>One Dimensional Arrays</vt:lpstr>
      <vt:lpstr>Declaring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Using Arrays as Method Parameters</vt:lpstr>
      <vt:lpstr>PowerPoint Presentation</vt:lpstr>
      <vt:lpstr> Using Arrays as Return Type of Method</vt:lpstr>
      <vt:lpstr>PowerPoint Presentation</vt:lpstr>
      <vt:lpstr>PowerPoint Presentation</vt:lpstr>
      <vt:lpstr> User Input for Array Elements</vt:lpstr>
      <vt:lpstr>PowerPoint Presentation</vt:lpstr>
      <vt:lpstr> Array of Objects</vt:lpstr>
      <vt:lpstr>PowerPoint Presentation</vt:lpstr>
      <vt:lpstr>PowerPoint Presentation</vt:lpstr>
      <vt:lpstr>PowerPoint Presentation</vt:lpstr>
      <vt:lpstr>PowerPoint Presentation</vt:lpstr>
      <vt:lpstr>Try to create the other methods yourself</vt:lpstr>
      <vt:lpstr>Multidimensional Arrays</vt:lpstr>
      <vt:lpstr>Declaring two-dimensional Arrays</vt:lpstr>
      <vt:lpstr>Declaring multidimensional Arrays</vt:lpstr>
      <vt:lpstr>PowerPoint Presentation</vt:lpstr>
      <vt:lpstr>PowerPoint Presentation</vt:lpstr>
      <vt:lpstr>Write a Program to Add, Subtract, Multiply two 3x3 matrices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Lab CSE 1206</dc:title>
  <dc:creator>Nowshin Nawar Arony</dc:creator>
  <cp:lastModifiedBy>student</cp:lastModifiedBy>
  <cp:revision>171</cp:revision>
  <dcterms:created xsi:type="dcterms:W3CDTF">2019-01-16T11:10:03Z</dcterms:created>
  <dcterms:modified xsi:type="dcterms:W3CDTF">2019-01-31T07:29:47Z</dcterms:modified>
</cp:coreProperties>
</file>