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290" r:id="rId21"/>
    <p:sldId id="316" r:id="rId22"/>
    <p:sldId id="317" r:id="rId23"/>
    <p:sldId id="318" r:id="rId24"/>
    <p:sldId id="319" r:id="rId25"/>
    <p:sldId id="320" r:id="rId26"/>
    <p:sldId id="323" r:id="rId27"/>
    <p:sldId id="321" r:id="rId28"/>
    <p:sldId id="322" r:id="rId29"/>
    <p:sldId id="32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5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2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91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1577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05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09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18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5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0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4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1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2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1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4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2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5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3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C79C4E7-8044-4C16-B520-9CB5B0B84A97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2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Oriented Programming Lab</a:t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CSE 1206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Lab 10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54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9" y="117987"/>
            <a:ext cx="11968302" cy="674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4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g" descr="internal working of try-catch block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6749" y="80398"/>
            <a:ext cx="11987264" cy="664486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175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catch block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6110" y="1527587"/>
            <a:ext cx="597450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try{  </a:t>
            </a:r>
          </a:p>
          <a:p>
            <a:endParaRPr lang="en-US" sz="2400" b="1" dirty="0"/>
          </a:p>
          <a:p>
            <a:r>
              <a:rPr lang="en-US" sz="2400" b="1" dirty="0"/>
              <a:t>//code that may throw </a:t>
            </a:r>
            <a:r>
              <a:rPr lang="en-US" sz="2400" b="1" dirty="0" smtClean="0"/>
              <a:t>exception    </a:t>
            </a:r>
            <a:r>
              <a:rPr lang="en-US" sz="2400" b="1" dirty="0" smtClean="0">
                <a:solidFill>
                  <a:srgbClr val="FF0000"/>
                </a:solidFill>
              </a:rPr>
              <a:t>OR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/>
              <a:t>  </a:t>
            </a:r>
          </a:p>
          <a:p>
            <a:r>
              <a:rPr lang="en-US" sz="2400" b="1" dirty="0"/>
              <a:t>}</a:t>
            </a:r>
            <a:r>
              <a:rPr lang="en-US" sz="2400" b="1" dirty="0" smtClean="0"/>
              <a:t>catch(Exception1 </a:t>
            </a:r>
            <a:r>
              <a:rPr lang="en-US" sz="2400" b="1" dirty="0"/>
              <a:t>ref</a:t>
            </a:r>
            <a:r>
              <a:rPr lang="en-US" sz="2400" b="1" dirty="0" smtClean="0"/>
              <a:t>){ </a:t>
            </a:r>
          </a:p>
          <a:p>
            <a:r>
              <a:rPr lang="en-US" sz="2400" b="1" dirty="0" smtClean="0"/>
              <a:t>} catch(Exception2 </a:t>
            </a:r>
            <a:r>
              <a:rPr lang="en-US" sz="2400" b="1" dirty="0"/>
              <a:t>ref){ </a:t>
            </a:r>
          </a:p>
          <a:p>
            <a:r>
              <a:rPr lang="en-US" sz="2400" b="1" dirty="0"/>
              <a:t>} </a:t>
            </a:r>
            <a:r>
              <a:rPr lang="en-US" sz="2400" b="1" dirty="0" smtClean="0"/>
              <a:t>catch(Exception3 </a:t>
            </a:r>
            <a:r>
              <a:rPr lang="en-US" sz="2400" b="1" dirty="0"/>
              <a:t>ref){ </a:t>
            </a:r>
          </a:p>
          <a:p>
            <a:r>
              <a:rPr lang="en-US" sz="2400" b="1" dirty="0"/>
              <a:t>}  </a:t>
            </a:r>
          </a:p>
        </p:txBody>
      </p:sp>
      <p:sp>
        <p:nvSpPr>
          <p:cNvPr id="5" name="Rectangle 4"/>
          <p:cNvSpPr/>
          <p:nvPr/>
        </p:nvSpPr>
        <p:spPr>
          <a:xfrm>
            <a:off x="717754" y="4963283"/>
            <a:ext cx="1069749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Each catch statement is inspected in order.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The first one whose type matches is executed and others are bypassed.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6620616" y="1628618"/>
            <a:ext cx="56711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try{  </a:t>
            </a:r>
          </a:p>
          <a:p>
            <a:endParaRPr lang="en-US" sz="2400" b="1" dirty="0"/>
          </a:p>
          <a:p>
            <a:r>
              <a:rPr lang="en-US" sz="2400" b="1" dirty="0"/>
              <a:t>//code that may throw exception</a:t>
            </a:r>
          </a:p>
          <a:p>
            <a:r>
              <a:rPr lang="en-US" sz="2400" b="1" dirty="0"/>
              <a:t>  </a:t>
            </a:r>
          </a:p>
          <a:p>
            <a:r>
              <a:rPr lang="en-US" sz="2400" b="1" dirty="0"/>
              <a:t>}</a:t>
            </a:r>
            <a:r>
              <a:rPr lang="en-US" sz="2400" b="1" dirty="0" smtClean="0"/>
              <a:t>catch(Exception1|Exception2 |Exception3 ref ){ </a:t>
            </a:r>
          </a:p>
          <a:p>
            <a:r>
              <a:rPr lang="en-US" sz="2400" b="1" dirty="0" smtClean="0"/>
              <a:t>}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640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1" y="81719"/>
            <a:ext cx="11923403" cy="668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try catch block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6111" y="1409600"/>
            <a:ext cx="1124109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try{  </a:t>
            </a:r>
          </a:p>
          <a:p>
            <a:r>
              <a:rPr lang="en-US" sz="2400" b="1" dirty="0" smtClean="0"/>
              <a:t>//code </a:t>
            </a:r>
          </a:p>
          <a:p>
            <a:r>
              <a:rPr lang="en-US" sz="2400" b="1" dirty="0" smtClean="0"/>
              <a:t>		try</a:t>
            </a:r>
            <a:r>
              <a:rPr lang="en-US" sz="2400" b="1" dirty="0"/>
              <a:t>{  </a:t>
            </a:r>
          </a:p>
          <a:p>
            <a:r>
              <a:rPr lang="en-US" sz="2400" b="1" dirty="0" smtClean="0"/>
              <a:t>		//code</a:t>
            </a:r>
            <a:endParaRPr lang="en-US" sz="2400" b="1" dirty="0"/>
          </a:p>
          <a:p>
            <a:r>
              <a:rPr lang="en-US" sz="2400" b="1" dirty="0" smtClean="0"/>
              <a:t>		}catch(</a:t>
            </a:r>
            <a:r>
              <a:rPr lang="en-US" sz="2400" b="1" dirty="0" err="1" smtClean="0"/>
              <a:t>ExceptionName</a:t>
            </a:r>
            <a:r>
              <a:rPr lang="en-US" sz="2400" b="1" dirty="0" smtClean="0"/>
              <a:t> </a:t>
            </a:r>
            <a:r>
              <a:rPr lang="en-US" sz="2400" b="1" dirty="0"/>
              <a:t>ref){ </a:t>
            </a:r>
          </a:p>
          <a:p>
            <a:endParaRPr lang="en-US" sz="2400" b="1" dirty="0"/>
          </a:p>
          <a:p>
            <a:r>
              <a:rPr lang="en-US" sz="2400" b="1" dirty="0" smtClean="0"/>
              <a:t>		}		</a:t>
            </a:r>
          </a:p>
          <a:p>
            <a:r>
              <a:rPr lang="en-US" sz="2400" b="1" dirty="0" smtClean="0"/>
              <a:t>}catch(</a:t>
            </a:r>
            <a:r>
              <a:rPr lang="en-US" sz="2400" b="1" dirty="0" err="1" smtClean="0"/>
              <a:t>ExceptionName</a:t>
            </a:r>
            <a:r>
              <a:rPr lang="en-US" sz="2400" b="1" dirty="0" smtClean="0"/>
              <a:t> ref){ </a:t>
            </a:r>
          </a:p>
          <a:p>
            <a:r>
              <a:rPr lang="en-US" sz="2400" b="1" dirty="0" smtClean="0"/>
              <a:t>}</a:t>
            </a:r>
          </a:p>
          <a:p>
            <a:endParaRPr lang="en-US" sz="2400" b="1" dirty="0"/>
          </a:p>
          <a:p>
            <a:r>
              <a:rPr lang="en-US" sz="2800" dirty="0"/>
              <a:t>Sometimes a situation may arise where a part of a block may cause one error and the entire block itself may cause another error. In such cases, exception handlers have to be nested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384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8" y="0"/>
            <a:ext cx="12028032" cy="676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8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47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4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 block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6111" y="1409600"/>
            <a:ext cx="54892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try {</a:t>
            </a:r>
          </a:p>
          <a:p>
            <a:r>
              <a:rPr lang="en-US" sz="2400" b="1" dirty="0" smtClean="0"/>
              <a:t>} catch (Exception ex) {          </a:t>
            </a:r>
            <a:r>
              <a:rPr lang="en-US" sz="2400" b="1" dirty="0" smtClean="0">
                <a:solidFill>
                  <a:srgbClr val="FF0000"/>
                </a:solidFill>
              </a:rPr>
              <a:t>OR </a:t>
            </a:r>
            <a:r>
              <a:rPr lang="en-US" sz="2400" b="1" dirty="0" smtClean="0"/>
              <a:t>        </a:t>
            </a:r>
          </a:p>
          <a:p>
            <a:r>
              <a:rPr lang="en-US" sz="2400" b="1" dirty="0" smtClean="0"/>
              <a:t>} </a:t>
            </a:r>
            <a:r>
              <a:rPr lang="en-US" sz="2400" b="1" dirty="0"/>
              <a:t>finally {</a:t>
            </a:r>
          </a:p>
          <a:p>
            <a:r>
              <a:rPr lang="en-US" sz="2400" b="1" dirty="0" smtClean="0"/>
              <a:t>}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6560214" y="1409600"/>
            <a:ext cx="48796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try {</a:t>
            </a:r>
          </a:p>
          <a:p>
            <a:r>
              <a:rPr lang="en-US" sz="2400" b="1" dirty="0" smtClean="0"/>
              <a:t>} finally </a:t>
            </a:r>
            <a:r>
              <a:rPr lang="en-US" sz="2400" b="1" dirty="0"/>
              <a:t>{</a:t>
            </a:r>
          </a:p>
          <a:p>
            <a:r>
              <a:rPr lang="en-US" sz="2400" b="1" dirty="0" smtClean="0"/>
              <a:t>}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646111" y="3865408"/>
            <a:ext cx="10864646" cy="2158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800" b="1" dirty="0">
                <a:ea typeface="Calibri" panose="020F0502020204030204" pitchFamily="34" charset="0"/>
              </a:rPr>
              <a:t>Java finally block</a:t>
            </a:r>
            <a:r>
              <a:rPr lang="en-US" sz="2800" dirty="0">
                <a:ea typeface="Calibri" panose="020F0502020204030204" pitchFamily="34" charset="0"/>
              </a:rPr>
              <a:t> is a block that is used </a:t>
            </a:r>
            <a:r>
              <a:rPr lang="en-US" sz="2800" i="1" dirty="0">
                <a:ea typeface="Calibri" panose="020F0502020204030204" pitchFamily="34" charset="0"/>
              </a:rPr>
              <a:t>to execute important code</a:t>
            </a:r>
            <a:r>
              <a:rPr lang="en-US" sz="2800" dirty="0">
                <a:ea typeface="Calibri" panose="020F0502020204030204" pitchFamily="34" charset="0"/>
              </a:rPr>
              <a:t> such as closing connection, stream etc.</a:t>
            </a:r>
            <a:endParaRPr lang="en-US" sz="2800" dirty="0"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800" dirty="0">
                <a:ea typeface="Calibri" panose="020F0502020204030204" pitchFamily="34" charset="0"/>
              </a:rPr>
              <a:t>Java finally block is always executed whether exception is handled or not.</a:t>
            </a:r>
            <a:endParaRPr lang="en-US" sz="2800" dirty="0"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36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g" descr="java finally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40542" y="78657"/>
            <a:ext cx="9960078" cy="656794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0942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1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279" y="393724"/>
            <a:ext cx="9404723" cy="746817"/>
          </a:xfrm>
        </p:spPr>
        <p:txBody>
          <a:bodyPr/>
          <a:lstStyle/>
          <a:p>
            <a:r>
              <a:rPr lang="en-US" dirty="0" smtClean="0"/>
              <a:t>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956" y="1327355"/>
            <a:ext cx="10965786" cy="5161935"/>
          </a:xfrm>
        </p:spPr>
        <p:txBody>
          <a:bodyPr>
            <a:no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2800" dirty="0" smtClean="0"/>
              <a:t>Exception is </a:t>
            </a:r>
            <a:r>
              <a:rPr lang="en-US" sz="2800" dirty="0"/>
              <a:t>a problem that arises during the execution of a </a:t>
            </a:r>
            <a:r>
              <a:rPr lang="en-US" sz="2800" dirty="0" smtClean="0"/>
              <a:t>program</a:t>
            </a:r>
            <a:r>
              <a:rPr lang="en-US" sz="2800" dirty="0"/>
              <a:t> </a:t>
            </a:r>
            <a:r>
              <a:rPr lang="en-US" sz="2800" dirty="0" smtClean="0"/>
              <a:t>and disrupts the normal flow of the program.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200" dirty="0" smtClean="0"/>
          </a:p>
          <a:p>
            <a:pPr marL="0" indent="0">
              <a:buClr>
                <a:srgbClr val="C00000"/>
              </a:buClr>
              <a:buNone/>
            </a:pPr>
            <a:endParaRPr lang="en-US" sz="200" dirty="0" smtClean="0"/>
          </a:p>
          <a:p>
            <a:pPr marL="0" indent="0">
              <a:buClr>
                <a:srgbClr val="C00000"/>
              </a:buClr>
              <a:buNone/>
            </a:pPr>
            <a:r>
              <a:rPr lang="en-US" sz="2800" b="1" dirty="0" smtClean="0"/>
              <a:t>Checked/Compile Time/Other Exception: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800" dirty="0" smtClean="0"/>
              <a:t>Exception </a:t>
            </a:r>
            <a:r>
              <a:rPr lang="en-US" sz="2800" dirty="0"/>
              <a:t>that occurs at the compile time, these are also called as </a:t>
            </a:r>
            <a:r>
              <a:rPr lang="en-US" sz="2800" b="1" dirty="0" smtClean="0"/>
              <a:t>Compile Time </a:t>
            </a:r>
            <a:r>
              <a:rPr lang="en-US" sz="2800" b="1" dirty="0"/>
              <a:t>exceptions</a:t>
            </a:r>
            <a:r>
              <a:rPr lang="en-US" sz="2800" dirty="0" smtClean="0"/>
              <a:t>.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200" b="1" dirty="0" smtClean="0"/>
          </a:p>
          <a:p>
            <a:pPr marL="0" indent="0">
              <a:buClr>
                <a:srgbClr val="C00000"/>
              </a:buClr>
              <a:buNone/>
            </a:pPr>
            <a:endParaRPr lang="en-US" sz="200" b="1" dirty="0" smtClean="0"/>
          </a:p>
          <a:p>
            <a:pPr marL="0" indent="0">
              <a:buClr>
                <a:srgbClr val="C00000"/>
              </a:buClr>
              <a:buNone/>
            </a:pPr>
            <a:r>
              <a:rPr lang="en-US" sz="2800" b="1" dirty="0" smtClean="0"/>
              <a:t>Unchecked/Runtime Exception: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800" dirty="0" smtClean="0"/>
              <a:t>exception </a:t>
            </a:r>
            <a:r>
              <a:rPr lang="en-US" sz="2800" dirty="0"/>
              <a:t>that occurs at the time of execution. These are also called as </a:t>
            </a:r>
            <a:r>
              <a:rPr lang="en-US" sz="2800" b="1" dirty="0"/>
              <a:t>Runtime Exceptions</a:t>
            </a:r>
            <a:r>
              <a:rPr lang="en-US" sz="2800" dirty="0" smtClean="0"/>
              <a:t>.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2688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72" y="1848464"/>
            <a:ext cx="10152143" cy="2595717"/>
          </a:xfrm>
        </p:spPr>
        <p:txBody>
          <a:bodyPr/>
          <a:lstStyle/>
          <a:p>
            <a:r>
              <a:rPr lang="en-US" sz="7200" dirty="0" smtClean="0"/>
              <a:t>Throwing Customized Exceptions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5518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754" y="315066"/>
            <a:ext cx="9404723" cy="913966"/>
          </a:xfrm>
        </p:spPr>
        <p:txBody>
          <a:bodyPr/>
          <a:lstStyle/>
          <a:p>
            <a:r>
              <a:rPr lang="en-US" dirty="0" smtClean="0"/>
              <a:t>throw keyword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7754" y="1333411"/>
            <a:ext cx="11110452" cy="527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Java throw keyword is used to explicitly throw an exception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5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can throw either checked or </a:t>
            </a:r>
            <a:r>
              <a:rPr lang="en-US" sz="2800" dirty="0" smtClean="0"/>
              <a:t>unchecked </a:t>
            </a:r>
            <a:r>
              <a:rPr lang="en-US" sz="2800" dirty="0"/>
              <a:t>exception in java by throw keyword. M</a:t>
            </a:r>
            <a:r>
              <a:rPr lang="en-US" sz="2800" dirty="0" smtClean="0"/>
              <a:t>ainly </a:t>
            </a:r>
            <a:r>
              <a:rPr lang="en-US" sz="2800" dirty="0"/>
              <a:t>used to throw </a:t>
            </a:r>
            <a:r>
              <a:rPr lang="en-US" sz="2800" b="1" dirty="0"/>
              <a:t>custom </a:t>
            </a:r>
            <a:r>
              <a:rPr lang="en-US" sz="2800" dirty="0"/>
              <a:t>exception. 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syntax of java throw keyword is given </a:t>
            </a:r>
            <a:r>
              <a:rPr lang="en-US" sz="2800" dirty="0" smtClean="0"/>
              <a:t>below</a:t>
            </a:r>
            <a:endParaRPr lang="en-US" sz="2800" dirty="0"/>
          </a:p>
          <a:p>
            <a:r>
              <a:rPr lang="en-US" sz="2800" b="1" dirty="0" smtClean="0"/>
              <a:t>                               </a:t>
            </a:r>
            <a:r>
              <a:rPr lang="en-US" sz="2800" b="1" dirty="0" smtClean="0">
                <a:solidFill>
                  <a:srgbClr val="0000FF"/>
                </a:solidFill>
              </a:rPr>
              <a:t>throw</a:t>
            </a:r>
            <a:r>
              <a:rPr lang="en-US" sz="2800" dirty="0">
                <a:solidFill>
                  <a:srgbClr val="0000FF"/>
                </a:solidFill>
              </a:rPr>
              <a:t> </a:t>
            </a:r>
            <a:r>
              <a:rPr lang="en-US" sz="2800" dirty="0" err="1" smtClean="0">
                <a:solidFill>
                  <a:srgbClr val="0000FF"/>
                </a:solidFill>
              </a:rPr>
              <a:t>throwableInstance</a:t>
            </a:r>
            <a:r>
              <a:rPr lang="en-US" sz="2800" dirty="0">
                <a:solidFill>
                  <a:srgbClr val="0000FF"/>
                </a:solidFill>
              </a:rPr>
              <a:t>; </a:t>
            </a:r>
            <a:r>
              <a:rPr lang="en-US" sz="2800" dirty="0"/>
              <a:t> </a:t>
            </a:r>
            <a:endParaRPr lang="en-US" sz="1000" b="1" dirty="0" smtClean="0"/>
          </a:p>
          <a:p>
            <a:endParaRPr lang="en-US" sz="1000" b="1" dirty="0"/>
          </a:p>
          <a:p>
            <a:endParaRPr lang="en-US" sz="1000" b="1" dirty="0"/>
          </a:p>
          <a:p>
            <a:r>
              <a:rPr lang="en-US" sz="2800" dirty="0" smtClean="0"/>
              <a:t>Here</a:t>
            </a:r>
            <a:r>
              <a:rPr lang="en-US" sz="2800" dirty="0"/>
              <a:t>, </a:t>
            </a:r>
            <a:r>
              <a:rPr lang="en-US" sz="2800" dirty="0" err="1" smtClean="0">
                <a:solidFill>
                  <a:srgbClr val="0000FF"/>
                </a:solidFill>
              </a:rPr>
              <a:t>throwableInstance</a:t>
            </a:r>
            <a:r>
              <a:rPr lang="en-US" sz="2800" dirty="0" smtClean="0"/>
              <a:t> </a:t>
            </a:r>
            <a:r>
              <a:rPr lang="en-US" sz="2800" b="1" dirty="0"/>
              <a:t>must be an object of type </a:t>
            </a:r>
            <a:r>
              <a:rPr lang="en-US" sz="2800" b="1" dirty="0" err="1"/>
              <a:t>Throwable</a:t>
            </a:r>
            <a:r>
              <a:rPr lang="en-US" sz="2800" b="1" dirty="0"/>
              <a:t> or a subclass of </a:t>
            </a:r>
            <a:r>
              <a:rPr lang="en-US" sz="2800" b="1" dirty="0" err="1"/>
              <a:t>Throwable</a:t>
            </a:r>
            <a:r>
              <a:rPr lang="en-US" sz="2800" b="1" dirty="0" smtClean="0"/>
              <a:t>.</a:t>
            </a:r>
          </a:p>
          <a:p>
            <a:endParaRPr lang="en-US" sz="1000" dirty="0" smtClean="0"/>
          </a:p>
          <a:p>
            <a:r>
              <a:rPr lang="en-US" sz="2800" b="1" dirty="0">
                <a:solidFill>
                  <a:srgbClr val="0000FF"/>
                </a:solidFill>
              </a:rPr>
              <a:t>throw</a:t>
            </a:r>
            <a:r>
              <a:rPr lang="en-US" sz="2800" dirty="0">
                <a:solidFill>
                  <a:srgbClr val="0000FF"/>
                </a:solidFill>
              </a:rPr>
              <a:t> </a:t>
            </a:r>
            <a:r>
              <a:rPr lang="en-US" sz="2800" b="1" dirty="0">
                <a:solidFill>
                  <a:srgbClr val="0000FF"/>
                </a:solidFill>
              </a:rPr>
              <a:t>new</a:t>
            </a:r>
            <a:r>
              <a:rPr lang="en-US" sz="2800" dirty="0">
                <a:solidFill>
                  <a:srgbClr val="0000FF"/>
                </a:solidFill>
              </a:rPr>
              <a:t> </a:t>
            </a:r>
            <a:r>
              <a:rPr lang="en-US" sz="2800" dirty="0" err="1">
                <a:solidFill>
                  <a:srgbClr val="0000FF"/>
                </a:solidFill>
              </a:rPr>
              <a:t>IOException</a:t>
            </a:r>
            <a:r>
              <a:rPr lang="en-US" sz="2800" dirty="0">
                <a:solidFill>
                  <a:srgbClr val="0000FF"/>
                </a:solidFill>
              </a:rPr>
              <a:t>(“demo”); </a:t>
            </a:r>
            <a:r>
              <a:rPr lang="en-US" sz="28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58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3136490" y="4345858"/>
            <a:ext cx="8809704" cy="29497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5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754" y="315066"/>
            <a:ext cx="9404723" cy="913966"/>
          </a:xfrm>
        </p:spPr>
        <p:txBody>
          <a:bodyPr/>
          <a:lstStyle/>
          <a:p>
            <a:r>
              <a:rPr lang="en-US" dirty="0" smtClean="0"/>
              <a:t>throws keyword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7754" y="1451398"/>
            <a:ext cx="1086464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Java throws keyword is used to </a:t>
            </a:r>
            <a:r>
              <a:rPr lang="en-US" sz="2800" dirty="0" smtClean="0"/>
              <a:t>suppress a compile time exception</a:t>
            </a:r>
            <a:r>
              <a:rPr lang="en-US" sz="2800" dirty="0"/>
              <a:t>. </a:t>
            </a:r>
            <a:endParaRPr lang="en-US" sz="2800" dirty="0" smtClean="0"/>
          </a:p>
          <a:p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Mainly </a:t>
            </a:r>
            <a:r>
              <a:rPr lang="en-US" sz="2800" dirty="0"/>
              <a:t>used to handle the </a:t>
            </a:r>
            <a:r>
              <a:rPr lang="en-US" sz="2800" b="1" dirty="0"/>
              <a:t>checked exceptions</a:t>
            </a:r>
            <a:r>
              <a:rPr lang="en-US" sz="2800" dirty="0"/>
              <a:t>. If there occurs any unchecked exception such as </a:t>
            </a:r>
            <a:r>
              <a:rPr lang="en-US" sz="2800" dirty="0" err="1"/>
              <a:t>NullPointerException</a:t>
            </a:r>
            <a:r>
              <a:rPr lang="en-US" sz="2800" dirty="0"/>
              <a:t>, it is </a:t>
            </a:r>
            <a:r>
              <a:rPr lang="en-US" sz="2800" dirty="0" smtClean="0"/>
              <a:t>programmer’s </a:t>
            </a:r>
            <a:r>
              <a:rPr lang="en-US" sz="2800" dirty="0"/>
              <a:t>fault that </a:t>
            </a:r>
            <a:r>
              <a:rPr lang="en-US" sz="2800" dirty="0" smtClean="0"/>
              <a:t>they are </a:t>
            </a:r>
            <a:r>
              <a:rPr lang="en-US" sz="2800" dirty="0"/>
              <a:t>not performing check up before the code being used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r>
              <a:rPr lang="en-US" sz="2800" dirty="0" err="1" smtClean="0"/>
              <a:t>return_type</a:t>
            </a:r>
            <a:r>
              <a:rPr lang="en-US" sz="2800" dirty="0" smtClean="0"/>
              <a:t> </a:t>
            </a:r>
            <a:r>
              <a:rPr lang="en-US" sz="2800" dirty="0" err="1"/>
              <a:t>method_name</a:t>
            </a:r>
            <a:r>
              <a:rPr lang="en-US" sz="2800" dirty="0"/>
              <a:t>() throws </a:t>
            </a:r>
            <a:r>
              <a:rPr lang="en-US" sz="2800" dirty="0" err="1"/>
              <a:t>exception_class_name</a:t>
            </a:r>
            <a:r>
              <a:rPr lang="en-US" sz="2800" dirty="0"/>
              <a:t>{  </a:t>
            </a:r>
          </a:p>
          <a:p>
            <a:r>
              <a:rPr lang="en-US" sz="2800" dirty="0"/>
              <a:t>        //method code  </a:t>
            </a:r>
            <a:endParaRPr lang="en-US" sz="2800" dirty="0" smtClean="0"/>
          </a:p>
          <a:p>
            <a:r>
              <a:rPr lang="en-US" sz="2800" dirty="0" smtClean="0"/>
              <a:t> }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669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121" y="246850"/>
            <a:ext cx="1097280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class </a:t>
            </a:r>
            <a:r>
              <a:rPr lang="en-US" sz="2400" dirty="0" smtClean="0"/>
              <a:t>Demo </a:t>
            </a:r>
            <a:r>
              <a:rPr lang="en-US" sz="2400" dirty="0"/>
              <a:t>{</a:t>
            </a:r>
          </a:p>
          <a:p>
            <a:r>
              <a:rPr lang="en-US" sz="2400" dirty="0"/>
              <a:t>    </a:t>
            </a:r>
          </a:p>
          <a:p>
            <a:r>
              <a:rPr lang="en-US" sz="2400" dirty="0"/>
              <a:t>  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r>
              <a:rPr lang="en-US" sz="2400" dirty="0"/>
              <a:t>        </a:t>
            </a:r>
          </a:p>
          <a:p>
            <a:r>
              <a:rPr lang="en-US" sz="2400" dirty="0"/>
              <a:t>        try {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useFile</a:t>
            </a:r>
            <a:r>
              <a:rPr lang="en-US" sz="2400" dirty="0"/>
              <a:t>();</a:t>
            </a:r>
          </a:p>
          <a:p>
            <a:r>
              <a:rPr lang="en-US" sz="2400" dirty="0"/>
              <a:t>        } catch (</a:t>
            </a:r>
            <a:r>
              <a:rPr lang="en-US" sz="2400" dirty="0" err="1"/>
              <a:t>FileNotFoundException</a:t>
            </a:r>
            <a:r>
              <a:rPr lang="en-US" sz="2400" dirty="0"/>
              <a:t> ex) {</a:t>
            </a:r>
          </a:p>
          <a:p>
            <a:r>
              <a:rPr lang="en-US" sz="2400" dirty="0"/>
              <a:t>            </a:t>
            </a:r>
          </a:p>
          <a:p>
            <a:r>
              <a:rPr lang="en-US" sz="2400" dirty="0"/>
              <a:t>        }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}</a:t>
            </a:r>
          </a:p>
          <a:p>
            <a:endParaRPr lang="en-US" sz="2400" dirty="0"/>
          </a:p>
          <a:p>
            <a:r>
              <a:rPr lang="en-US" sz="2400" dirty="0"/>
              <a:t>    public static void </a:t>
            </a:r>
            <a:r>
              <a:rPr lang="en-US" sz="2400" dirty="0" err="1"/>
              <a:t>useFile</a:t>
            </a:r>
            <a:r>
              <a:rPr lang="en-US" sz="2400" dirty="0"/>
              <a:t>() throws </a:t>
            </a:r>
            <a:r>
              <a:rPr lang="en-US" sz="2400" dirty="0" err="1"/>
              <a:t>FileNotFoundException</a:t>
            </a:r>
            <a:r>
              <a:rPr lang="en-US" sz="2400" dirty="0"/>
              <a:t>{</a:t>
            </a:r>
          </a:p>
          <a:p>
            <a:r>
              <a:rPr lang="en-US" sz="2400" dirty="0"/>
              <a:t>        File </a:t>
            </a:r>
            <a:r>
              <a:rPr lang="en-US" sz="2400" dirty="0" err="1"/>
              <a:t>file</a:t>
            </a:r>
            <a:r>
              <a:rPr lang="en-US" sz="2400" dirty="0"/>
              <a:t> = new File("//file.txt");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FileReader</a:t>
            </a:r>
            <a:r>
              <a:rPr lang="en-US" sz="2400" dirty="0"/>
              <a:t> </a:t>
            </a:r>
            <a:r>
              <a:rPr lang="en-US" sz="2400" dirty="0" err="1"/>
              <a:t>fr</a:t>
            </a:r>
            <a:r>
              <a:rPr lang="en-US" sz="2400" dirty="0"/>
              <a:t> = new </a:t>
            </a:r>
            <a:r>
              <a:rPr lang="en-US" sz="2400" dirty="0" err="1"/>
              <a:t>FileReader</a:t>
            </a:r>
            <a:r>
              <a:rPr lang="en-US" sz="2400" dirty="0"/>
              <a:t>(file);</a:t>
            </a:r>
          </a:p>
          <a:p>
            <a:r>
              <a:rPr lang="en-US" sz="2400" dirty="0"/>
              <a:t>        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      </a:t>
            </a:r>
          </a:p>
          <a:p>
            <a:r>
              <a:rPr lang="en-US" sz="2400" dirty="0"/>
              <a:t>}</a:t>
            </a:r>
            <a:endParaRPr lang="en-US" sz="2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479458" y="5299587"/>
            <a:ext cx="92423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658499" y="5032725"/>
            <a:ext cx="44646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</a:rPr>
              <a:t>Supresses</a:t>
            </a:r>
            <a:r>
              <a:rPr lang="en-US" sz="2800" b="1" dirty="0" smtClean="0">
                <a:solidFill>
                  <a:srgbClr val="FF0000"/>
                </a:solidFill>
              </a:rPr>
              <a:t> the exception of this line but does not handle it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58499" y="672147"/>
            <a:ext cx="39230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When a method with throws Exception is called somewhere then it must be kept in a try catch block or that method should also throw the exception.</a:t>
            </a:r>
          </a:p>
        </p:txBody>
      </p:sp>
    </p:spTree>
    <p:extLst>
      <p:ext uri="{BB962C8B-B14F-4D97-AF65-F5344CB8AC3E}">
        <p14:creationId xmlns:p14="http://schemas.microsoft.com/office/powerpoint/2010/main" val="373321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72" y="1848464"/>
            <a:ext cx="10152143" cy="2595717"/>
          </a:xfrm>
        </p:spPr>
        <p:txBody>
          <a:bodyPr/>
          <a:lstStyle/>
          <a:p>
            <a:r>
              <a:rPr lang="en-US" sz="7200" dirty="0" smtClean="0"/>
              <a:t>Creating User Defined Exceptions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67927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" y="1897625"/>
            <a:ext cx="12192000" cy="3556001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717754" y="315066"/>
            <a:ext cx="10766323" cy="91396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Create a class named MyException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75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133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57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44" y="491613"/>
            <a:ext cx="11529022" cy="267437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63328" y="3812909"/>
            <a:ext cx="1003873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Output: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Exception </a:t>
            </a:r>
            <a:r>
              <a:rPr lang="en-US" sz="2800" b="1" dirty="0"/>
              <a:t>caught is MyException is caught</a:t>
            </a:r>
          </a:p>
          <a:p>
            <a:r>
              <a:rPr lang="en-US" sz="2800" b="1" dirty="0"/>
              <a:t>rest of the code...</a:t>
            </a:r>
          </a:p>
          <a:p>
            <a:r>
              <a:rPr lang="en-US" sz="2800" b="1" dirty="0"/>
              <a:t>BUILD SUCCESSFUL (total time: 0 seconds)</a:t>
            </a:r>
          </a:p>
        </p:txBody>
      </p:sp>
    </p:spTree>
    <p:extLst>
      <p:ext uri="{BB962C8B-B14F-4D97-AF65-F5344CB8AC3E}">
        <p14:creationId xmlns:p14="http://schemas.microsoft.com/office/powerpoint/2010/main" val="597802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653" y="1563329"/>
            <a:ext cx="10584760" cy="3459857"/>
          </a:xfrm>
        </p:spPr>
        <p:txBody>
          <a:bodyPr/>
          <a:lstStyle/>
          <a:p>
            <a:r>
              <a:rPr lang="en-US" dirty="0"/>
              <a:t>Reference </a:t>
            </a:r>
            <a:r>
              <a:rPr lang="en-US" dirty="0" smtClean="0"/>
              <a:t>website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https://www.javatpoint.com/exception-handling-in-java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1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820655"/>
              </p:ext>
            </p:extLst>
          </p:nvPr>
        </p:nvGraphicFramePr>
        <p:xfrm>
          <a:off x="599768" y="355872"/>
          <a:ext cx="9635614" cy="6091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807">
                  <a:extLst>
                    <a:ext uri="{9D8B030D-6E8A-4147-A177-3AD203B41FA5}">
                      <a16:colId xmlns:a16="http://schemas.microsoft.com/office/drawing/2014/main" val="3960943688"/>
                    </a:ext>
                  </a:extLst>
                </a:gridCol>
                <a:gridCol w="4817807">
                  <a:extLst>
                    <a:ext uri="{9D8B030D-6E8A-4147-A177-3AD203B41FA5}">
                      <a16:colId xmlns:a16="http://schemas.microsoft.com/office/drawing/2014/main" val="2277537172"/>
                    </a:ext>
                  </a:extLst>
                </a:gridCol>
              </a:tblGrid>
              <a:tr h="696180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None/>
                      </a:pPr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Checked Exception: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None/>
                      </a:pPr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Unchecked Exception: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994332"/>
                  </a:ext>
                </a:extLst>
              </a:tr>
              <a:tr h="1178943">
                <a:tc>
                  <a:txBody>
                    <a:bodyPr/>
                    <a:lstStyle/>
                    <a:p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cannot simply be ignored at the time of compilation.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ignored at the time of compilation. But caught during run time</a:t>
                      </a:r>
                      <a:endParaRPr lang="en-US" sz="2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089965"/>
                  </a:ext>
                </a:extLst>
              </a:tr>
              <a:tr h="1178943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cannot simply be ignored at the time of compilation, the programmer has to take care of (handle) these exceptions.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the programmer should take care of (handle) these exceptions.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368352"/>
                  </a:ext>
                </a:extLst>
              </a:tr>
              <a:tr h="1582066">
                <a:tc>
                  <a:txBody>
                    <a:bodyPr/>
                    <a:lstStyle/>
                    <a:p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Example:</a:t>
                      </a:r>
                    </a:p>
                    <a:p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</a:t>
                      </a: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want to 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</a:t>
                      </a: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file and the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file specified doesn't exist, 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Example:</a:t>
                      </a:r>
                    </a:p>
                    <a:p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 errors or improper use of an API, or array is out of index.</a:t>
                      </a:r>
                      <a:endParaRPr lang="en-US" sz="2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0861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39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754" y="639531"/>
            <a:ext cx="9404723" cy="913966"/>
          </a:xfrm>
        </p:spPr>
        <p:txBody>
          <a:bodyPr/>
          <a:lstStyle/>
          <a:p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7754" y="1754925"/>
            <a:ext cx="10864645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2800" dirty="0" smtClean="0"/>
              <a:t>Not </a:t>
            </a:r>
            <a:r>
              <a:rPr lang="en-US" sz="2800" dirty="0"/>
              <a:t>exceptions at all, but problems that arise beyond the control of the user or the programmer</a:t>
            </a:r>
            <a:r>
              <a:rPr lang="en-US" sz="2800" dirty="0" smtClean="0"/>
              <a:t>.</a:t>
            </a:r>
          </a:p>
          <a:p>
            <a:pPr>
              <a:buClr>
                <a:srgbClr val="C00000"/>
              </a:buClr>
            </a:pPr>
            <a:endParaRPr lang="en-US" sz="2800" dirty="0" smtClean="0"/>
          </a:p>
          <a:p>
            <a:pPr>
              <a:buClr>
                <a:srgbClr val="C00000"/>
              </a:buClr>
            </a:pPr>
            <a:endParaRPr lang="en-US" sz="2800" dirty="0"/>
          </a:p>
          <a:p>
            <a:pPr>
              <a:buClr>
                <a:srgbClr val="C00000"/>
              </a:buClr>
            </a:pPr>
            <a:r>
              <a:rPr lang="en-US" sz="2800" dirty="0" smtClean="0"/>
              <a:t>Errors are typically created in response to catastrophic failures that cannot usually be handled by the program.</a:t>
            </a:r>
          </a:p>
          <a:p>
            <a:pPr>
              <a:buClr>
                <a:srgbClr val="C00000"/>
              </a:buClr>
            </a:pPr>
            <a:endParaRPr lang="en-US" sz="2800" dirty="0" smtClean="0"/>
          </a:p>
          <a:p>
            <a:pPr>
              <a:buClr>
                <a:srgbClr val="C00000"/>
              </a:buClr>
            </a:pPr>
            <a:endParaRPr lang="en-US" sz="2800" dirty="0" smtClean="0"/>
          </a:p>
          <a:p>
            <a:pPr>
              <a:buClr>
                <a:srgbClr val="C00000"/>
              </a:buClr>
            </a:pPr>
            <a:r>
              <a:rPr lang="en-US" sz="2800" dirty="0"/>
              <a:t>For example</a:t>
            </a:r>
            <a:r>
              <a:rPr lang="en-US" sz="2800" dirty="0" smtClean="0"/>
              <a:t>,</a:t>
            </a:r>
          </a:p>
          <a:p>
            <a:pPr>
              <a:buClr>
                <a:srgbClr val="C00000"/>
              </a:buClr>
            </a:pPr>
            <a:r>
              <a:rPr lang="en-US" sz="2800" dirty="0" smtClean="0"/>
              <a:t> </a:t>
            </a:r>
            <a:r>
              <a:rPr lang="en-US" sz="2800" dirty="0"/>
              <a:t>if a stack overflow occurs, an error will arise. </a:t>
            </a:r>
          </a:p>
          <a:p>
            <a:pPr>
              <a:buClr>
                <a:srgbClr val="C00000"/>
              </a:buClr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77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11" y="277925"/>
            <a:ext cx="11210543" cy="62514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28455" y="529551"/>
            <a:ext cx="2113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package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0" y="1705913"/>
            <a:ext cx="315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Super Class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8000" y="2834405"/>
            <a:ext cx="407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Subclass of Object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93148" y="3701287"/>
            <a:ext cx="5187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Subclasses of </a:t>
            </a:r>
            <a:r>
              <a:rPr lang="en-US" sz="2800" b="1" dirty="0" err="1" smtClean="0">
                <a:solidFill>
                  <a:srgbClr val="FF0000"/>
                </a:solidFill>
              </a:rPr>
              <a:t>Throwable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07947" y="5252385"/>
            <a:ext cx="3456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</a:rPr>
              <a:t>SubClasses</a:t>
            </a:r>
            <a:r>
              <a:rPr lang="en-US" sz="2000" b="1" dirty="0" smtClean="0">
                <a:solidFill>
                  <a:srgbClr val="FF0000"/>
                </a:solidFill>
              </a:rPr>
              <a:t> of Exception</a:t>
            </a:r>
            <a:r>
              <a:rPr lang="en-US" sz="1200" b="1" dirty="0" smtClean="0">
                <a:solidFill>
                  <a:srgbClr val="FF0000"/>
                </a:solidFill>
              </a:rPr>
              <a:t> 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99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279" y="393724"/>
            <a:ext cx="9404723" cy="746817"/>
          </a:xfrm>
        </p:spPr>
        <p:txBody>
          <a:bodyPr/>
          <a:lstStyle/>
          <a:p>
            <a:r>
              <a:rPr lang="en-US" dirty="0" smtClean="0"/>
              <a:t>Checked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433" y="1317523"/>
            <a:ext cx="10965786" cy="5161935"/>
          </a:xfrm>
        </p:spPr>
        <p:txBody>
          <a:bodyPr>
            <a:no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2800" b="1" dirty="0"/>
              <a:t>import </a:t>
            </a:r>
            <a:r>
              <a:rPr lang="en-US" sz="2800" b="1" dirty="0" err="1"/>
              <a:t>java.io.File</a:t>
            </a:r>
            <a:r>
              <a:rPr lang="en-US" sz="2800" b="1" dirty="0"/>
              <a:t>;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800" b="1" dirty="0"/>
              <a:t>import </a:t>
            </a:r>
            <a:r>
              <a:rPr lang="en-US" sz="2800" b="1" dirty="0" err="1"/>
              <a:t>java.io.FileReader</a:t>
            </a:r>
            <a:r>
              <a:rPr lang="en-US" sz="2800" b="1" dirty="0"/>
              <a:t>;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2800" b="1" dirty="0"/>
          </a:p>
          <a:p>
            <a:pPr marL="0" indent="0">
              <a:buClr>
                <a:srgbClr val="C00000"/>
              </a:buClr>
              <a:buNone/>
            </a:pPr>
            <a:r>
              <a:rPr lang="en-US" sz="2800" b="1" dirty="0"/>
              <a:t>public class Demo </a:t>
            </a:r>
            <a:r>
              <a:rPr lang="en-US" sz="2800" b="1" dirty="0" smtClean="0"/>
              <a:t>{</a:t>
            </a:r>
            <a:endParaRPr lang="en-US" sz="2800" b="1" dirty="0"/>
          </a:p>
          <a:p>
            <a:pPr marL="0" indent="0">
              <a:buClr>
                <a:srgbClr val="C00000"/>
              </a:buClr>
              <a:buNone/>
            </a:pPr>
            <a:r>
              <a:rPr lang="en-US" sz="2800" b="1" dirty="0"/>
              <a:t>   public static void main(String </a:t>
            </a:r>
            <a:r>
              <a:rPr lang="en-US" sz="2800" b="1" dirty="0" err="1"/>
              <a:t>args</a:t>
            </a:r>
            <a:r>
              <a:rPr lang="en-US" sz="2800" b="1" dirty="0"/>
              <a:t>[]) {		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800" b="1" dirty="0"/>
              <a:t>      File </a:t>
            </a:r>
            <a:r>
              <a:rPr lang="en-US" sz="2800" b="1" dirty="0" err="1"/>
              <a:t>file</a:t>
            </a:r>
            <a:r>
              <a:rPr lang="en-US" sz="2800" b="1" dirty="0"/>
              <a:t> = new File("E://file.txt");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800" b="1" dirty="0"/>
              <a:t>      </a:t>
            </a:r>
            <a:r>
              <a:rPr lang="en-US" sz="2800" b="1" dirty="0" err="1"/>
              <a:t>FileReader</a:t>
            </a:r>
            <a:r>
              <a:rPr lang="en-US" sz="2800" b="1" dirty="0"/>
              <a:t> </a:t>
            </a:r>
            <a:r>
              <a:rPr lang="en-US" sz="2800" b="1" dirty="0" err="1"/>
              <a:t>fr</a:t>
            </a:r>
            <a:r>
              <a:rPr lang="en-US" sz="2800" b="1" dirty="0"/>
              <a:t> = new </a:t>
            </a:r>
            <a:r>
              <a:rPr lang="en-US" sz="2800" b="1" dirty="0" err="1"/>
              <a:t>FileReader</a:t>
            </a:r>
            <a:r>
              <a:rPr lang="en-US" sz="2800" b="1" dirty="0"/>
              <a:t>(file);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800" b="1" dirty="0"/>
              <a:t>   }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800" b="1" dirty="0"/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906762" y="4969870"/>
            <a:ext cx="403123" cy="98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609770" y="4708260"/>
            <a:ext cx="25990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Will give Error saying to handle the exception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50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279" y="393724"/>
            <a:ext cx="9404723" cy="746817"/>
          </a:xfrm>
        </p:spPr>
        <p:txBody>
          <a:bodyPr/>
          <a:lstStyle/>
          <a:p>
            <a:r>
              <a:rPr lang="en-US" dirty="0" smtClean="0"/>
              <a:t>Unchecked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433" y="1317523"/>
            <a:ext cx="10965786" cy="5161935"/>
          </a:xfrm>
        </p:spPr>
        <p:txBody>
          <a:bodyPr>
            <a:noAutofit/>
          </a:bodyPr>
          <a:lstStyle/>
          <a:p>
            <a:pPr marL="0" indent="0">
              <a:buClr>
                <a:srgbClr val="C00000"/>
              </a:buClr>
              <a:buNone/>
            </a:pPr>
            <a:endParaRPr lang="en-US" sz="2800" b="1" dirty="0" smtClean="0"/>
          </a:p>
          <a:p>
            <a:pPr marL="0" indent="0">
              <a:buClr>
                <a:srgbClr val="C00000"/>
              </a:buClr>
              <a:buNone/>
            </a:pPr>
            <a:r>
              <a:rPr lang="en-US" sz="2800" b="1" dirty="0" smtClean="0"/>
              <a:t>public </a:t>
            </a:r>
            <a:r>
              <a:rPr lang="en-US" sz="2800" b="1" dirty="0"/>
              <a:t>class Demo {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800" b="1" dirty="0"/>
              <a:t>   public static void main(String </a:t>
            </a:r>
            <a:r>
              <a:rPr lang="en-US" sz="2800" b="1" dirty="0" err="1"/>
              <a:t>args</a:t>
            </a:r>
            <a:r>
              <a:rPr lang="en-US" sz="2800" b="1" dirty="0"/>
              <a:t>[]) {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800" b="1" dirty="0"/>
              <a:t>      </a:t>
            </a:r>
            <a:r>
              <a:rPr lang="en-US" sz="2800" b="1" dirty="0" err="1"/>
              <a:t>int</a:t>
            </a:r>
            <a:r>
              <a:rPr lang="en-US" sz="2800" b="1" dirty="0"/>
              <a:t> </a:t>
            </a:r>
            <a:r>
              <a:rPr lang="en-US" sz="2800" b="1" dirty="0" err="1"/>
              <a:t>num</a:t>
            </a:r>
            <a:r>
              <a:rPr lang="en-US" sz="2800" b="1" dirty="0"/>
              <a:t>[] = {1, 2, 3, 4};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800" b="1" dirty="0"/>
              <a:t>      </a:t>
            </a:r>
            <a:r>
              <a:rPr lang="en-US" sz="2800" b="1" dirty="0" err="1"/>
              <a:t>System.out.println</a:t>
            </a:r>
            <a:r>
              <a:rPr lang="en-US" sz="2800" b="1" dirty="0"/>
              <a:t>(</a:t>
            </a:r>
            <a:r>
              <a:rPr lang="en-US" sz="2800" b="1" dirty="0" err="1"/>
              <a:t>num</a:t>
            </a:r>
            <a:r>
              <a:rPr lang="en-US" sz="2800" b="1" dirty="0"/>
              <a:t>[5]);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800" b="1" dirty="0"/>
              <a:t>   }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800" b="1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4433" y="5308028"/>
            <a:ext cx="1054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Won’t give error but will give exception error after execution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88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5476"/>
          </a:xfrm>
        </p:spPr>
        <p:txBody>
          <a:bodyPr/>
          <a:lstStyle/>
          <a:p>
            <a:r>
              <a:rPr lang="en-US" dirty="0" smtClean="0"/>
              <a:t>Handling Exceptions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6310" y="1415685"/>
            <a:ext cx="4113627" cy="619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ea typeface="Calibri" panose="020F0502020204030204" pitchFamily="34" charset="0"/>
              </a:rPr>
              <a:t>try and catch block</a:t>
            </a:r>
            <a:endParaRPr lang="en-US" sz="3200" dirty="0">
              <a:ea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6310" y="2327390"/>
            <a:ext cx="657922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try{  </a:t>
            </a:r>
            <a:endParaRPr lang="en-US" sz="2800" b="1" dirty="0" smtClean="0"/>
          </a:p>
          <a:p>
            <a:endParaRPr lang="en-US" sz="2800" b="1" dirty="0"/>
          </a:p>
          <a:p>
            <a:r>
              <a:rPr lang="en-US" sz="2800" b="1" dirty="0" smtClean="0"/>
              <a:t>//code </a:t>
            </a:r>
            <a:r>
              <a:rPr lang="en-US" sz="2800" b="1" dirty="0"/>
              <a:t>that may throw </a:t>
            </a:r>
            <a:r>
              <a:rPr lang="en-US" sz="2800" b="1" dirty="0" smtClean="0"/>
              <a:t>exception</a:t>
            </a:r>
          </a:p>
          <a:p>
            <a:r>
              <a:rPr lang="en-US" sz="2800" b="1" dirty="0" smtClean="0"/>
              <a:t>  </a:t>
            </a:r>
            <a:endParaRPr lang="en-US" sz="2800" b="1" dirty="0"/>
          </a:p>
          <a:p>
            <a:r>
              <a:rPr lang="en-US" sz="2800" b="1" dirty="0" smtClean="0"/>
              <a:t>}catch(</a:t>
            </a:r>
            <a:r>
              <a:rPr lang="en-US" sz="2800" b="1" dirty="0" err="1" smtClean="0"/>
              <a:t>Exception_class_Name</a:t>
            </a:r>
            <a:r>
              <a:rPr lang="en-US" sz="2800" b="1" dirty="0" smtClean="0"/>
              <a:t> </a:t>
            </a:r>
            <a:r>
              <a:rPr lang="en-US" sz="2800" b="1" dirty="0"/>
              <a:t>ref</a:t>
            </a:r>
            <a:r>
              <a:rPr lang="en-US" sz="2800" b="1" dirty="0" smtClean="0"/>
              <a:t>)</a:t>
            </a:r>
          </a:p>
          <a:p>
            <a:r>
              <a:rPr lang="en-US" sz="2800" b="1" dirty="0" smtClean="0"/>
              <a:t>{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}  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7912254" y="2172609"/>
            <a:ext cx="397494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highlight>
                  <a:srgbClr val="FFFFFF"/>
                </a:highlight>
                <a:ea typeface="Calibri" panose="020F0502020204030204" pitchFamily="34" charset="0"/>
              </a:rPr>
              <a:t>try block used to enclose </a:t>
            </a:r>
            <a:r>
              <a:rPr lang="en-US" sz="2800" dirty="0">
                <a:highlight>
                  <a:srgbClr val="FFFFFF"/>
                </a:highlight>
                <a:ea typeface="Calibri" panose="020F0502020204030204" pitchFamily="34" charset="0"/>
              </a:rPr>
              <a:t>the </a:t>
            </a:r>
            <a:r>
              <a:rPr lang="en-US" sz="2800" dirty="0" smtClean="0">
                <a:highlight>
                  <a:srgbClr val="FFFFFF"/>
                </a:highlight>
                <a:ea typeface="Calibri" panose="020F0502020204030204" pitchFamily="34" charset="0"/>
              </a:rPr>
              <a:t>Code that might </a:t>
            </a:r>
            <a:r>
              <a:rPr lang="en-US" sz="2800" dirty="0">
                <a:highlight>
                  <a:srgbClr val="FFFFFF"/>
                </a:highlight>
                <a:ea typeface="Calibri" panose="020F0502020204030204" pitchFamily="34" charset="0"/>
              </a:rPr>
              <a:t>throw an </a:t>
            </a:r>
            <a:r>
              <a:rPr lang="en-US" sz="2800" dirty="0" smtClean="0">
                <a:highlight>
                  <a:srgbClr val="FFFFFF"/>
                </a:highlight>
                <a:ea typeface="Calibri" panose="020F0502020204030204" pitchFamily="34" charset="0"/>
              </a:rPr>
              <a:t>exception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7783190" y="4725468"/>
            <a:ext cx="410400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ighlight>
                  <a:srgbClr val="FFFFFF"/>
                </a:highlight>
                <a:ea typeface="Calibri" panose="020F0502020204030204" pitchFamily="34" charset="0"/>
              </a:rPr>
              <a:t>catch block is used to </a:t>
            </a:r>
            <a:endParaRPr lang="en-US" sz="2800" dirty="0" smtClean="0">
              <a:highlight>
                <a:srgbClr val="FFFFFF"/>
              </a:highlight>
              <a:ea typeface="Calibri" panose="020F0502020204030204" pitchFamily="34" charset="0"/>
            </a:endParaRPr>
          </a:p>
          <a:p>
            <a:r>
              <a:rPr lang="en-US" sz="2800" dirty="0" smtClean="0">
                <a:highlight>
                  <a:srgbClr val="FFFFFF"/>
                </a:highlight>
                <a:ea typeface="Calibri" panose="020F0502020204030204" pitchFamily="34" charset="0"/>
              </a:rPr>
              <a:t>handle </a:t>
            </a:r>
            <a:r>
              <a:rPr lang="en-US" sz="2800" dirty="0">
                <a:highlight>
                  <a:srgbClr val="FFFFFF"/>
                </a:highlight>
                <a:ea typeface="Calibri" panose="020F0502020204030204" pitchFamily="34" charset="0"/>
              </a:rPr>
              <a:t>the Exception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031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when Unchecked Exceptions are not Handled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6111" y="2520645"/>
            <a:ext cx="980276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public class Demo {</a:t>
            </a:r>
          </a:p>
          <a:p>
            <a:endParaRPr lang="en-US" sz="2800" dirty="0"/>
          </a:p>
          <a:p>
            <a:r>
              <a:rPr lang="en-US" sz="2800" dirty="0"/>
              <a:t>    public static void main(String </a:t>
            </a:r>
            <a:r>
              <a:rPr lang="en-US" sz="2800" dirty="0" err="1"/>
              <a:t>args</a:t>
            </a:r>
            <a:r>
              <a:rPr lang="en-US" sz="2800" dirty="0"/>
              <a:t>[]) {</a:t>
            </a:r>
          </a:p>
          <a:p>
            <a:r>
              <a:rPr lang="en-US" sz="2800" dirty="0"/>
              <a:t>        </a:t>
            </a:r>
            <a:r>
              <a:rPr lang="en-US" sz="2800" dirty="0" err="1"/>
              <a:t>int</a:t>
            </a:r>
            <a:r>
              <a:rPr lang="en-US" sz="2800" dirty="0"/>
              <a:t> data = </a:t>
            </a:r>
            <a:r>
              <a:rPr lang="en-US" sz="2800" dirty="0" smtClean="0"/>
              <a:t>10 </a:t>
            </a:r>
            <a:r>
              <a:rPr lang="en-US" sz="2800" dirty="0"/>
              <a:t>/ 0</a:t>
            </a:r>
            <a:r>
              <a:rPr lang="en-US" sz="2800" dirty="0" smtClean="0"/>
              <a:t>; //</a:t>
            </a:r>
            <a:r>
              <a:rPr lang="en-US" sz="2800" dirty="0"/>
              <a:t>may throw exception  </a:t>
            </a:r>
          </a:p>
          <a:p>
            <a:r>
              <a:rPr lang="en-US" sz="2800" dirty="0"/>
              <a:t>        </a:t>
            </a:r>
            <a:r>
              <a:rPr lang="en-US" sz="2800" dirty="0" err="1"/>
              <a:t>System.out.println</a:t>
            </a:r>
            <a:r>
              <a:rPr lang="en-US" sz="2800" dirty="0"/>
              <a:t>("rest of the code...");</a:t>
            </a:r>
          </a:p>
          <a:p>
            <a:r>
              <a:rPr lang="en-US" sz="2800" dirty="0"/>
              <a:t>    }</a:t>
            </a:r>
          </a:p>
          <a:p>
            <a:endParaRPr lang="en-US" sz="2800" dirty="0"/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298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2">
      <a:dk1>
        <a:sysClr val="windowText" lastClr="000000"/>
      </a:dk1>
      <a:lt1>
        <a:srgbClr val="FF0000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2581</TotalTime>
  <Words>727</Words>
  <Application>Microsoft Office PowerPoint</Application>
  <PresentationFormat>Widescreen</PresentationFormat>
  <Paragraphs>168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Century Gothic</vt:lpstr>
      <vt:lpstr>Wingdings 3</vt:lpstr>
      <vt:lpstr>Ion</vt:lpstr>
      <vt:lpstr>Object Oriented Programming Lab CSE 1206</vt:lpstr>
      <vt:lpstr>Exception</vt:lpstr>
      <vt:lpstr>PowerPoint Presentation</vt:lpstr>
      <vt:lpstr>Errors</vt:lpstr>
      <vt:lpstr>PowerPoint Presentation</vt:lpstr>
      <vt:lpstr>Checked Exception</vt:lpstr>
      <vt:lpstr>Unchecked Exception</vt:lpstr>
      <vt:lpstr>Handling Exceptions</vt:lpstr>
      <vt:lpstr>Problems when Unchecked Exceptions are not Handled</vt:lpstr>
      <vt:lpstr>PowerPoint Presentation</vt:lpstr>
      <vt:lpstr>PowerPoint Presentation</vt:lpstr>
      <vt:lpstr>Multiple catch block</vt:lpstr>
      <vt:lpstr>PowerPoint Presentation</vt:lpstr>
      <vt:lpstr>Nested try catch block</vt:lpstr>
      <vt:lpstr>PowerPoint Presentation</vt:lpstr>
      <vt:lpstr>PowerPoint Presentation</vt:lpstr>
      <vt:lpstr>finally block</vt:lpstr>
      <vt:lpstr>PowerPoint Presentation</vt:lpstr>
      <vt:lpstr>PowerPoint Presentation</vt:lpstr>
      <vt:lpstr>Throwing Customized Exceptions</vt:lpstr>
      <vt:lpstr>throw keyword</vt:lpstr>
      <vt:lpstr>PowerPoint Presentation</vt:lpstr>
      <vt:lpstr>throws keyword</vt:lpstr>
      <vt:lpstr>PowerPoint Presentation</vt:lpstr>
      <vt:lpstr>Creating User Defined Exceptions</vt:lpstr>
      <vt:lpstr>PowerPoint Presentation</vt:lpstr>
      <vt:lpstr>PowerPoint Presentation</vt:lpstr>
      <vt:lpstr>PowerPoint Presentation</vt:lpstr>
      <vt:lpstr>Reference website  https://www.javatpoint.com/exception-handling-in-java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Lab CSE 1206</dc:title>
  <dc:creator>Nowshin Nawar Arony</dc:creator>
  <cp:lastModifiedBy>Nowshin Nawar Arony</cp:lastModifiedBy>
  <cp:revision>347</cp:revision>
  <dcterms:created xsi:type="dcterms:W3CDTF">2019-01-16T11:10:03Z</dcterms:created>
  <dcterms:modified xsi:type="dcterms:W3CDTF">2019-03-18T19:16:42Z</dcterms:modified>
</cp:coreProperties>
</file>