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75" r:id="rId8"/>
    <p:sldId id="284" r:id="rId9"/>
    <p:sldId id="286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13-Feb-19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" y="72500"/>
            <a:ext cx="12040932" cy="673638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292942" y="452284"/>
            <a:ext cx="1361768" cy="245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93175" y="4454013"/>
            <a:ext cx="5225844" cy="4424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092876" y="4168877"/>
            <a:ext cx="2241755" cy="639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98425" y="3677264"/>
            <a:ext cx="2359741" cy="11110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Abstract Method has no body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1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72" y="963562"/>
            <a:ext cx="10152143" cy="4630994"/>
          </a:xfrm>
        </p:spPr>
        <p:txBody>
          <a:bodyPr/>
          <a:lstStyle/>
          <a:p>
            <a:r>
              <a:rPr lang="en-US" sz="4800" dirty="0" smtClean="0"/>
              <a:t>Create getter and setter methods for the private variable.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Then create another class named Salary that extends Employee class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174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6603" cy="69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2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72" y="1986116"/>
            <a:ext cx="10152143" cy="2595717"/>
          </a:xfrm>
        </p:spPr>
        <p:txBody>
          <a:bodyPr/>
          <a:lstStyle/>
          <a:p>
            <a:r>
              <a:rPr lang="en-US" sz="7200" dirty="0" smtClean="0"/>
              <a:t>Testing the Methods in </a:t>
            </a:r>
            <a:r>
              <a:rPr lang="en-US" sz="7200" dirty="0" err="1" smtClean="0"/>
              <a:t>AbstractDemo</a:t>
            </a:r>
            <a:r>
              <a:rPr lang="en-US" sz="7200" dirty="0" smtClean="0"/>
              <a:t>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551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7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6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911" y="2065320"/>
            <a:ext cx="9542541" cy="2546009"/>
          </a:xfrm>
        </p:spPr>
        <p:txBody>
          <a:bodyPr/>
          <a:lstStyle/>
          <a:p>
            <a:r>
              <a:rPr lang="en-US" sz="6000" dirty="0" smtClean="0"/>
              <a:t>Preventing Inheritance Using Final keyword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8883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273" y="745229"/>
            <a:ext cx="10818302" cy="5163959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en-US" sz="2800" b="1" dirty="0" smtClean="0"/>
              <a:t>Final keyword is used to prevent a class from being inherited.</a:t>
            </a:r>
          </a:p>
          <a:p>
            <a:pPr>
              <a:buClr>
                <a:srgbClr val="C00000"/>
              </a:buClr>
            </a:pPr>
            <a:r>
              <a:rPr lang="en-US" sz="2800" b="1" dirty="0" smtClean="0"/>
              <a:t>Syntax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final class A{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class B extends A {   // Error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800" b="1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86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" y="1622322"/>
            <a:ext cx="12130646" cy="3667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20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5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83892"/>
            <a:ext cx="9404723" cy="766482"/>
          </a:xfrm>
        </p:spPr>
        <p:txBody>
          <a:bodyPr/>
          <a:lstStyle/>
          <a:p>
            <a:r>
              <a:rPr lang="en-US" dirty="0" smtClean="0"/>
              <a:t>Method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86233"/>
            <a:ext cx="10798637" cy="413446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If </a:t>
            </a:r>
            <a:r>
              <a:rPr lang="en-US" sz="2800" b="1" dirty="0"/>
              <a:t>subclass (child class) has the same method as declared in the parent class, it is known as method overriding.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b="1" dirty="0" smtClean="0"/>
              <a:t>Rules </a:t>
            </a:r>
            <a:r>
              <a:rPr lang="en-US" sz="2800" b="1" dirty="0"/>
              <a:t>for Java Method Overriding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1.	method must have same name as in the parent class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2.	method must have same parameter as in the parent class.</a:t>
            </a:r>
          </a:p>
          <a:p>
            <a:pPr marL="400050" lvl="1" indent="0">
              <a:buClr>
                <a:srgbClr val="C00000"/>
              </a:buClr>
              <a:buNone/>
            </a:pPr>
            <a:r>
              <a:rPr lang="en-US" sz="2600" b="1" dirty="0"/>
              <a:t>3.	must be </a:t>
            </a:r>
            <a:r>
              <a:rPr lang="en-US" sz="2600" b="1" dirty="0" smtClean="0"/>
              <a:t>in a </a:t>
            </a:r>
            <a:r>
              <a:rPr lang="en-US" sz="2600" b="1" dirty="0"/>
              <a:t>relationship (inheritance).</a:t>
            </a:r>
          </a:p>
          <a:p>
            <a:pPr marL="400050" lvl="1" indent="0">
              <a:buClr>
                <a:srgbClr val="C00000"/>
              </a:buClr>
              <a:buNone/>
            </a:pP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5780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8" y="111672"/>
            <a:ext cx="11989339" cy="65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Uses of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20327" cy="4195481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Final variable -&gt; used to create constant variables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3200" dirty="0" smtClean="0"/>
              <a:t>Final methods -&gt; prevents method overriding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75" y="169569"/>
            <a:ext cx="7740921" cy="195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67" y="2231922"/>
            <a:ext cx="10041729" cy="4498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49467" y="446404"/>
            <a:ext cx="245105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Final </a:t>
            </a:r>
          </a:p>
          <a:p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5" y="144763"/>
            <a:ext cx="7639330" cy="3050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55" y="3382296"/>
            <a:ext cx="7639330" cy="3313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95274" y="2682031"/>
            <a:ext cx="2451050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Final </a:t>
            </a:r>
          </a:p>
          <a:p>
            <a:r>
              <a:rPr lang="en-US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5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 of Java 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623189"/>
            <a:ext cx="10641321" cy="3266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smtClean="0"/>
              <a:t>Consider the </a:t>
            </a:r>
            <a:r>
              <a:rPr lang="en-US" sz="3200" b="1" dirty="0" err="1" smtClean="0"/>
              <a:t>follwing</a:t>
            </a:r>
            <a:r>
              <a:rPr lang="en-US" sz="3200" b="1" dirty="0" smtClean="0"/>
              <a:t> scenario:</a:t>
            </a:r>
          </a:p>
          <a:p>
            <a:pPr marL="0" indent="0">
              <a:buNone/>
            </a:pPr>
            <a:r>
              <a:rPr lang="en-US" sz="3200" b="1" dirty="0" smtClean="0"/>
              <a:t>Bank </a:t>
            </a:r>
            <a:r>
              <a:rPr lang="en-US" sz="3200" b="1" dirty="0"/>
              <a:t>is a class that provides functionality to get rate of interest. But, rate of interest varies according to banks. For example,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BRAC</a:t>
            </a:r>
            <a:r>
              <a:rPr lang="en-US" sz="3200" b="1" dirty="0"/>
              <a:t>, DBBL and HSBC banks could provide 8%, 7% and 9% rate of </a:t>
            </a:r>
            <a:r>
              <a:rPr lang="en-US" sz="3200" b="1" dirty="0" smtClean="0"/>
              <a:t>interest respectively.</a:t>
            </a:r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26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4" y="559269"/>
            <a:ext cx="5633686" cy="270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4" y="3765756"/>
            <a:ext cx="5633686" cy="2660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559269"/>
            <a:ext cx="5702710" cy="2705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3765757"/>
            <a:ext cx="5574890" cy="2660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/>
          <p:cNvCxnSpPr/>
          <p:nvPr/>
        </p:nvCxnSpPr>
        <p:spPr>
          <a:xfrm flipV="1">
            <a:off x="2389239" y="4336026"/>
            <a:ext cx="2762864" cy="9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72168" y="4242620"/>
            <a:ext cx="2905432" cy="49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372168" y="1012723"/>
            <a:ext cx="2905432" cy="49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7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3" y="305234"/>
            <a:ext cx="9404723" cy="845140"/>
          </a:xfrm>
        </p:spPr>
        <p:txBody>
          <a:bodyPr/>
          <a:lstStyle/>
          <a:p>
            <a:r>
              <a:rPr lang="en-US" dirty="0" smtClean="0"/>
              <a:t>Test the method Overriding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" y="1369269"/>
            <a:ext cx="12014740" cy="48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149" y="943898"/>
            <a:ext cx="10289793" cy="5211095"/>
          </a:xfrm>
        </p:spPr>
        <p:txBody>
          <a:bodyPr/>
          <a:lstStyle/>
          <a:p>
            <a:r>
              <a:rPr lang="en-US" sz="3200" b="1" u="sng" dirty="0" smtClean="0"/>
              <a:t>Exercise: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Create </a:t>
            </a:r>
            <a:r>
              <a:rPr lang="en-US" sz="3200" dirty="0"/>
              <a:t>a class 'Degree' having a method '</a:t>
            </a:r>
            <a:r>
              <a:rPr lang="en-US" sz="3200" dirty="0" err="1"/>
              <a:t>getDegree</a:t>
            </a:r>
            <a:r>
              <a:rPr lang="en-US" sz="3200" dirty="0"/>
              <a:t>' that prints "I got a degree". It has two subclasses namely 'Undergraduate' and 'Postgraduate' each having a method with the same name that prints "I am an Undergraduate" and "I am a Postgraduate" respectively. Call the method by creating an object of each of the three classes.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056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15381"/>
            <a:ext cx="8825660" cy="2162000"/>
          </a:xfrm>
        </p:spPr>
        <p:txBody>
          <a:bodyPr/>
          <a:lstStyle/>
          <a:p>
            <a:r>
              <a:rPr lang="en-US" sz="6600" dirty="0" smtClean="0"/>
              <a:t>Abstract Class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46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537" y="648930"/>
            <a:ext cx="10833049" cy="55945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/>
              <a:t>class which contains the abstract keyword in its declaration is known as abstract class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Clr>
                <a:srgbClr val="C00000"/>
              </a:buClr>
            </a:pPr>
            <a:r>
              <a:rPr lang="en-US" sz="2400" dirty="0" smtClean="0"/>
              <a:t>Abstract </a:t>
            </a:r>
            <a:r>
              <a:rPr lang="en-US" sz="2400" dirty="0"/>
              <a:t>classes may or may not contain abstract methods, i.e., methods without body ( public void get(); )</a:t>
            </a:r>
          </a:p>
          <a:p>
            <a:pPr algn="just">
              <a:buClr>
                <a:srgbClr val="C00000"/>
              </a:buClr>
            </a:pPr>
            <a:r>
              <a:rPr lang="en-US" sz="2400" dirty="0" smtClean="0"/>
              <a:t>But</a:t>
            </a:r>
            <a:r>
              <a:rPr lang="en-US" sz="2400" dirty="0"/>
              <a:t>, if a class has at least one abstract method, then the class must be declared abstract.</a:t>
            </a:r>
          </a:p>
          <a:p>
            <a:pPr algn="just">
              <a:buClr>
                <a:srgbClr val="C00000"/>
              </a:buClr>
            </a:pPr>
            <a:r>
              <a:rPr lang="en-US" sz="2400" dirty="0" smtClean="0"/>
              <a:t>If </a:t>
            </a:r>
            <a:r>
              <a:rPr lang="en-US" sz="2400" dirty="0"/>
              <a:t>a class is declared abstract, it cannot be instantiated.</a:t>
            </a:r>
          </a:p>
          <a:p>
            <a:pPr algn="just">
              <a:buClr>
                <a:srgbClr val="C00000"/>
              </a:buClr>
            </a:pPr>
            <a:r>
              <a:rPr lang="en-US" sz="2400" dirty="0" smtClean="0"/>
              <a:t>To </a:t>
            </a:r>
            <a:r>
              <a:rPr lang="en-US" sz="2400" dirty="0"/>
              <a:t>use an abstract class, you have to inherit it from another class, provide implementations to the abstract methods in it.</a:t>
            </a:r>
          </a:p>
          <a:p>
            <a:pPr algn="just">
              <a:buClr>
                <a:srgbClr val="C00000"/>
              </a:buClr>
            </a:pPr>
            <a:r>
              <a:rPr lang="en-US" sz="2400" dirty="0" smtClean="0"/>
              <a:t>If </a:t>
            </a:r>
            <a:r>
              <a:rPr lang="en-US" sz="2400" dirty="0"/>
              <a:t>you inherit an abstract class, you have to provide implementations to all the abstract methods in it.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467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444" y="973394"/>
            <a:ext cx="10152143" cy="4621162"/>
          </a:xfrm>
        </p:spPr>
        <p:txBody>
          <a:bodyPr/>
          <a:lstStyle/>
          <a:p>
            <a:r>
              <a:rPr lang="en-US" sz="5400" dirty="0" smtClean="0"/>
              <a:t>Create a Project named </a:t>
            </a:r>
            <a:r>
              <a:rPr lang="en-US" sz="5400" dirty="0" err="1" smtClean="0"/>
              <a:t>AbstractDemo</a:t>
            </a:r>
            <a:r>
              <a:rPr lang="en-US" sz="5400" dirty="0" smtClean="0"/>
              <a:t>.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Then create a new class named Employee.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202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1777</TotalTime>
  <Words>297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Object Oriented Programming Lab CSE 1206</vt:lpstr>
      <vt:lpstr>Method Overriding</vt:lpstr>
      <vt:lpstr>Real example of Java Method Overriding </vt:lpstr>
      <vt:lpstr>PowerPoint Presentation</vt:lpstr>
      <vt:lpstr>Test the method Overriding</vt:lpstr>
      <vt:lpstr>Exercise: Create a class 'Degree' having a method 'getDegree' that prints "I got a degree". It has two subclasses namely 'Undergraduate' and 'Postgraduate' each having a method with the same name that prints "I am an Undergraduate" and "I am a Postgraduate" respectively. Call the method by creating an object of each of the three classes. </vt:lpstr>
      <vt:lpstr>Abstract Class</vt:lpstr>
      <vt:lpstr>PowerPoint Presentation</vt:lpstr>
      <vt:lpstr>Create a Project named AbstractDemo.  Then create a new class named Employee. </vt:lpstr>
      <vt:lpstr>PowerPoint Presentation</vt:lpstr>
      <vt:lpstr>Create getter and setter methods for the private variable.  Then create another class named Salary that extends Employee class</vt:lpstr>
      <vt:lpstr>PowerPoint Presentation</vt:lpstr>
      <vt:lpstr>PowerPoint Presentation</vt:lpstr>
      <vt:lpstr>Testing the Methods in AbstractDemo class</vt:lpstr>
      <vt:lpstr>PowerPoint Presentation</vt:lpstr>
      <vt:lpstr>Preventing Inheritance Using Final keyword</vt:lpstr>
      <vt:lpstr>PowerPoint Presentation</vt:lpstr>
      <vt:lpstr>PowerPoint Presentation</vt:lpstr>
      <vt:lpstr>PowerPoint Presentation</vt:lpstr>
      <vt:lpstr>PowerPoint Presentation</vt:lpstr>
      <vt:lpstr>Other Uses of Final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234</cp:revision>
  <dcterms:created xsi:type="dcterms:W3CDTF">2019-01-16T11:10:03Z</dcterms:created>
  <dcterms:modified xsi:type="dcterms:W3CDTF">2019-02-13T17:31:21Z</dcterms:modified>
</cp:coreProperties>
</file>