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2" r:id="rId6"/>
    <p:sldId id="258" r:id="rId7"/>
    <p:sldId id="265" r:id="rId8"/>
    <p:sldId id="266" r:id="rId9"/>
    <p:sldId id="260"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117BB4-E6A8-F504-3926-BA6E8545159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F6EA54-6FC6-A0AA-1406-1E63E2412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9EFD3CD-821D-35AB-DC48-ECD9B2D29A23}"/>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5" name="頁尾版面配置區 4">
            <a:extLst>
              <a:ext uri="{FF2B5EF4-FFF2-40B4-BE49-F238E27FC236}">
                <a16:creationId xmlns:a16="http://schemas.microsoft.com/office/drawing/2014/main" id="{0DA87B0F-B3AF-F031-EF0E-E008A708725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72794A-DE86-DD41-D00C-997BF8901E9A}"/>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276540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7F85C-137E-1094-3929-C91DE1C9A16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5D7112-4099-4BBC-F28A-377556BB8F2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44F156-2ED1-50AB-7AF4-E705F4150C63}"/>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5" name="頁尾版面配置區 4">
            <a:extLst>
              <a:ext uri="{FF2B5EF4-FFF2-40B4-BE49-F238E27FC236}">
                <a16:creationId xmlns:a16="http://schemas.microsoft.com/office/drawing/2014/main" id="{29CC9B33-2E10-D905-FCB7-7FFC48E137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C0C9B9-6BA4-4CC0-0724-D3C15D06D3D7}"/>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149765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8B15593-5A1D-2ED8-0D9E-732C4268072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14DDD01-C647-9926-6200-5DC25D060DB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BA2E1DF-ABDB-6167-0958-DFA58407C2C7}"/>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5" name="頁尾版面配置區 4">
            <a:extLst>
              <a:ext uri="{FF2B5EF4-FFF2-40B4-BE49-F238E27FC236}">
                <a16:creationId xmlns:a16="http://schemas.microsoft.com/office/drawing/2014/main" id="{8941682B-B4C8-ACBE-8C98-5F1EBD111C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CD1ED8-B46A-9F73-95DA-D53B99E98B87}"/>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140706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901A3D-59D9-C29C-E1A7-CF7F28B29EF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FE8968B-7A96-4EF9-0E8C-5E261017A2C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D870CF-232D-B0FE-8865-EA0B74CE1518}"/>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5" name="頁尾版面配置區 4">
            <a:extLst>
              <a:ext uri="{FF2B5EF4-FFF2-40B4-BE49-F238E27FC236}">
                <a16:creationId xmlns:a16="http://schemas.microsoft.com/office/drawing/2014/main" id="{9C53BDBE-5E0C-791D-B290-3D05ED1AA2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04E0D65-867B-DACD-4C76-5A4198086DD5}"/>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32763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61310A-35A2-AD2C-7991-353741E0F04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0A5A256-A2CD-E1AB-415C-FD0F49462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4911AC3-EF23-B9AB-4A4E-3432CC075A52}"/>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5" name="頁尾版面配置區 4">
            <a:extLst>
              <a:ext uri="{FF2B5EF4-FFF2-40B4-BE49-F238E27FC236}">
                <a16:creationId xmlns:a16="http://schemas.microsoft.com/office/drawing/2014/main" id="{AA4A5B82-82FA-E59D-CC10-0F6850448A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225F7D-CE18-5151-26EA-1BC01D7689D8}"/>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42737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FC7115-554B-79BB-1D50-9A58B074269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466DB4F-2094-9499-550F-3CBBC76876B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FE3B8AB-4381-8EBB-23DC-A47ECB52CEE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150578C-5FE7-B922-A41D-2C4DE4CBA745}"/>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6" name="頁尾版面配置區 5">
            <a:extLst>
              <a:ext uri="{FF2B5EF4-FFF2-40B4-BE49-F238E27FC236}">
                <a16:creationId xmlns:a16="http://schemas.microsoft.com/office/drawing/2014/main" id="{56EF8DA1-8E75-3BD5-B654-8C676E83EE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2566A38-C0AE-A34C-EBDD-868039708B29}"/>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224547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B13F3F-7574-451B-C857-397BFB4D73C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F47D12-6D2F-B9EC-A117-C2FFA5D9A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A1B7546-AF31-C7C3-84B5-D93567DAF70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62CD1AD-D723-DA10-0478-B9A4FE7E9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160323D-8139-A9E4-0B05-A442C8FDD7E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C1A6CB0-AAAA-80EB-1C4F-7B9D1CCED6BB}"/>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8" name="頁尾版面配置區 7">
            <a:extLst>
              <a:ext uri="{FF2B5EF4-FFF2-40B4-BE49-F238E27FC236}">
                <a16:creationId xmlns:a16="http://schemas.microsoft.com/office/drawing/2014/main" id="{387D4DC9-F496-D1A0-CBF3-DFB8716502F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9FF1FF6-2976-B0ED-8591-F3A7665966CA}"/>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266610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E7F2DA-44B8-B79D-1DAD-4EAB1B00B64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8ABD1BC-B84D-44F1-3E04-3933FEDF21A9}"/>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4" name="頁尾版面配置區 3">
            <a:extLst>
              <a:ext uri="{FF2B5EF4-FFF2-40B4-BE49-F238E27FC236}">
                <a16:creationId xmlns:a16="http://schemas.microsoft.com/office/drawing/2014/main" id="{8F02CDC2-274E-8B35-A4E9-AF3044E1026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DC48103-6475-3F35-1775-5F49468F1B22}"/>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297479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43D7822-1245-B05A-B716-2F2DF99C4573}"/>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3" name="頁尾版面配置區 2">
            <a:extLst>
              <a:ext uri="{FF2B5EF4-FFF2-40B4-BE49-F238E27FC236}">
                <a16:creationId xmlns:a16="http://schemas.microsoft.com/office/drawing/2014/main" id="{67051152-632C-E7D0-3122-CAFDC59B12C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8CCED7C-6246-7449-6C2F-1BA34A9A6113}"/>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28741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2427D0-48FE-7EDB-9A98-752A63483F6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8A789D-D062-5320-54DB-EEA7BB2A6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A0EDC4-AC66-6597-C93D-BCAD0FF9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65ADA05-88EE-2AF1-73B5-F25C4646E968}"/>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6" name="頁尾版面配置區 5">
            <a:extLst>
              <a:ext uri="{FF2B5EF4-FFF2-40B4-BE49-F238E27FC236}">
                <a16:creationId xmlns:a16="http://schemas.microsoft.com/office/drawing/2014/main" id="{7A80EBD0-A54A-9F0B-D486-26B366660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96A3A56-6164-E8D9-8341-44DF10D7BFE4}"/>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3607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4D670B-14D4-7EB6-637E-8485E22E5AD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0E1167-B7D5-59FC-CC5C-688FB9D34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99EB5B0-9306-F68A-F415-FF203ACFB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68602E8-0526-B645-7CE0-AADA83CC38C1}"/>
              </a:ext>
            </a:extLst>
          </p:cNvPr>
          <p:cNvSpPr>
            <a:spLocks noGrp="1"/>
          </p:cNvSpPr>
          <p:nvPr>
            <p:ph type="dt" sz="half" idx="10"/>
          </p:nvPr>
        </p:nvSpPr>
        <p:spPr/>
        <p:txBody>
          <a:bodyPr/>
          <a:lstStyle/>
          <a:p>
            <a:fld id="{D40B4361-D6F6-411D-9126-AD7A3C8CED33}" type="datetimeFigureOut">
              <a:rPr lang="zh-TW" altLang="en-US" smtClean="0"/>
              <a:t>2024/10/25</a:t>
            </a:fld>
            <a:endParaRPr lang="zh-TW" altLang="en-US"/>
          </a:p>
        </p:txBody>
      </p:sp>
      <p:sp>
        <p:nvSpPr>
          <p:cNvPr id="6" name="頁尾版面配置區 5">
            <a:extLst>
              <a:ext uri="{FF2B5EF4-FFF2-40B4-BE49-F238E27FC236}">
                <a16:creationId xmlns:a16="http://schemas.microsoft.com/office/drawing/2014/main" id="{58018B1C-B4EC-07B5-746C-16E4583E0F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F078965-56E8-97C5-3BBF-6931E2E3124F}"/>
              </a:ext>
            </a:extLst>
          </p:cNvPr>
          <p:cNvSpPr>
            <a:spLocks noGrp="1"/>
          </p:cNvSpPr>
          <p:nvPr>
            <p:ph type="sldNum" sz="quarter" idx="12"/>
          </p:nvPr>
        </p:nvSpPr>
        <p:spPr/>
        <p:txBody>
          <a:body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3030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FB98726-11B5-8C21-F8FE-DD45986FF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354B72-2995-2D23-8F8F-724A9F2CE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EC7BE3-8392-46EF-308D-73145376D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B4361-D6F6-411D-9126-AD7A3C8CED33}" type="datetimeFigureOut">
              <a:rPr lang="zh-TW" altLang="en-US" smtClean="0"/>
              <a:t>2024/10/25</a:t>
            </a:fld>
            <a:endParaRPr lang="zh-TW" altLang="en-US"/>
          </a:p>
        </p:txBody>
      </p:sp>
      <p:sp>
        <p:nvSpPr>
          <p:cNvPr id="5" name="頁尾版面配置區 4">
            <a:extLst>
              <a:ext uri="{FF2B5EF4-FFF2-40B4-BE49-F238E27FC236}">
                <a16:creationId xmlns:a16="http://schemas.microsoft.com/office/drawing/2014/main" id="{486C96EB-5143-B203-9F97-8831E2881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EFF2AC5-A039-03A4-138D-282A69899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67CF4-CC72-4DB3-A58E-9020AE9A81D3}" type="slidenum">
              <a:rPr lang="zh-TW" altLang="en-US" smtClean="0"/>
              <a:t>‹#›</a:t>
            </a:fld>
            <a:endParaRPr lang="zh-TW" altLang="en-US"/>
          </a:p>
        </p:txBody>
      </p:sp>
    </p:spTree>
    <p:extLst>
      <p:ext uri="{BB962C8B-B14F-4D97-AF65-F5344CB8AC3E}">
        <p14:creationId xmlns:p14="http://schemas.microsoft.com/office/powerpoint/2010/main" val="54306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B74107-52B9-9017-9C54-15C49303E7E5}"/>
              </a:ext>
            </a:extLst>
          </p:cNvPr>
          <p:cNvSpPr>
            <a:spLocks noGrp="1"/>
          </p:cNvSpPr>
          <p:nvPr>
            <p:ph type="ctrTitle"/>
          </p:nvPr>
        </p:nvSpPr>
        <p:spPr>
          <a:xfrm>
            <a:off x="1524000" y="2007910"/>
            <a:ext cx="9144000" cy="1087274"/>
          </a:xfrm>
        </p:spPr>
        <p:txBody>
          <a:bodyPr/>
          <a:lstStyle/>
          <a:p>
            <a:r>
              <a:rPr lang="zh-TW" altLang="en-US" dirty="0"/>
              <a:t>復健姿勢對比分析</a:t>
            </a:r>
          </a:p>
        </p:txBody>
      </p:sp>
      <p:sp>
        <p:nvSpPr>
          <p:cNvPr id="3" name="副標題 2">
            <a:extLst>
              <a:ext uri="{FF2B5EF4-FFF2-40B4-BE49-F238E27FC236}">
                <a16:creationId xmlns:a16="http://schemas.microsoft.com/office/drawing/2014/main" id="{40C1A1A9-D808-9802-E654-D4B0C6DF3427}"/>
              </a:ext>
            </a:extLst>
          </p:cNvPr>
          <p:cNvSpPr>
            <a:spLocks noGrp="1"/>
          </p:cNvSpPr>
          <p:nvPr>
            <p:ph type="subTitle" idx="1"/>
          </p:nvPr>
        </p:nvSpPr>
        <p:spPr/>
        <p:txBody>
          <a:bodyPr/>
          <a:lstStyle/>
          <a:p>
            <a:r>
              <a:rPr lang="zh-TW" altLang="en-US" dirty="0"/>
              <a:t>指導老師</a:t>
            </a:r>
            <a:r>
              <a:rPr lang="en-US" altLang="zh-TW" dirty="0"/>
              <a:t>:</a:t>
            </a:r>
            <a:r>
              <a:rPr lang="zh-TW" altLang="en-US" dirty="0"/>
              <a:t> 李建錠</a:t>
            </a:r>
            <a:endParaRPr lang="en-US" altLang="zh-TW" dirty="0"/>
          </a:p>
          <a:p>
            <a:r>
              <a:rPr lang="zh-TW" altLang="en-US" dirty="0"/>
              <a:t>組員</a:t>
            </a:r>
            <a:r>
              <a:rPr lang="en-US" altLang="zh-TW" dirty="0"/>
              <a:t>:</a:t>
            </a:r>
            <a:r>
              <a:rPr lang="zh-TW" altLang="en-US" dirty="0"/>
              <a:t> 彭祥恩、湛雅涓、曾茂源、許祐杰</a:t>
            </a:r>
            <a:endParaRPr lang="en-US" altLang="zh-TW" dirty="0"/>
          </a:p>
          <a:p>
            <a:r>
              <a:rPr lang="zh-TW" altLang="en-US" dirty="0"/>
              <a:t>報告日期</a:t>
            </a:r>
            <a:r>
              <a:rPr lang="en-US" altLang="zh-TW" dirty="0"/>
              <a:t>:</a:t>
            </a:r>
            <a:r>
              <a:rPr lang="zh-TW" altLang="en-US" dirty="0"/>
              <a:t> </a:t>
            </a:r>
            <a:r>
              <a:rPr lang="en-US" altLang="zh-TW" dirty="0"/>
              <a:t>2024/10/24</a:t>
            </a:r>
          </a:p>
        </p:txBody>
      </p:sp>
    </p:spTree>
    <p:extLst>
      <p:ext uri="{BB962C8B-B14F-4D97-AF65-F5344CB8AC3E}">
        <p14:creationId xmlns:p14="http://schemas.microsoft.com/office/powerpoint/2010/main" val="8662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2188FA-ADF9-5E2F-C063-4ABBD7633BC5}"/>
              </a:ext>
            </a:extLst>
          </p:cNvPr>
          <p:cNvSpPr>
            <a:spLocks noGrp="1"/>
          </p:cNvSpPr>
          <p:nvPr>
            <p:ph type="title"/>
          </p:nvPr>
        </p:nvSpPr>
        <p:spPr>
          <a:xfrm>
            <a:off x="225457" y="150230"/>
            <a:ext cx="2583730" cy="1325563"/>
          </a:xfrm>
        </p:spPr>
        <p:txBody>
          <a:bodyPr/>
          <a:lstStyle/>
          <a:p>
            <a:r>
              <a:rPr lang="zh-TW" altLang="en-US" dirty="0"/>
              <a:t>研究背景</a:t>
            </a:r>
          </a:p>
        </p:txBody>
      </p:sp>
      <p:sp>
        <p:nvSpPr>
          <p:cNvPr id="3" name="內容版面配置區 2">
            <a:extLst>
              <a:ext uri="{FF2B5EF4-FFF2-40B4-BE49-F238E27FC236}">
                <a16:creationId xmlns:a16="http://schemas.microsoft.com/office/drawing/2014/main" id="{1CA73B3F-F742-78F7-5069-E20FD8A0710E}"/>
              </a:ext>
            </a:extLst>
          </p:cNvPr>
          <p:cNvSpPr>
            <a:spLocks noGrp="1"/>
          </p:cNvSpPr>
          <p:nvPr>
            <p:ph idx="1"/>
          </p:nvPr>
        </p:nvSpPr>
        <p:spPr/>
        <p:txBody>
          <a:bodyPr>
            <a:normAutofit/>
          </a:bodyPr>
          <a:lstStyle/>
          <a:p>
            <a:pPr>
              <a:lnSpc>
                <a:spcPct val="150000"/>
              </a:lnSpc>
            </a:pPr>
            <a:r>
              <a:rPr lang="zh-TW" altLang="en-US" spc="-1" dirty="0">
                <a:solidFill>
                  <a:srgbClr val="000000"/>
                </a:solidFill>
                <a:latin typeface="新細明體" panose="02020500000000000000" pitchFamily="18" charset="-120"/>
                <a:ea typeface="新細明體" panose="02020500000000000000" pitchFamily="18" charset="-120"/>
              </a:rPr>
              <a:t>隨著台灣進入高齡社會，社會對</a:t>
            </a:r>
            <a:r>
              <a:rPr lang="zh-TW" altLang="zh-TW" spc="-1" dirty="0">
                <a:solidFill>
                  <a:srgbClr val="000000"/>
                </a:solidFill>
                <a:latin typeface="新細明體" panose="02020500000000000000" pitchFamily="18" charset="-120"/>
                <a:ea typeface="新細明體" panose="02020500000000000000" pitchFamily="18" charset="-120"/>
              </a:rPr>
              <a:t>於身體健康、</a:t>
            </a:r>
            <a:r>
              <a:rPr lang="zh-TW" altLang="en-US" spc="-1" dirty="0">
                <a:solidFill>
                  <a:srgbClr val="000000"/>
                </a:solidFill>
                <a:latin typeface="新細明體" panose="02020500000000000000" pitchFamily="18" charset="-120"/>
                <a:ea typeface="新細明體" panose="02020500000000000000" pitchFamily="18" charset="-120"/>
              </a:rPr>
              <a:t>規律運動等想法價值更是</a:t>
            </a:r>
            <a:r>
              <a:rPr lang="zh-TW" altLang="zh-TW" spc="-1" dirty="0">
                <a:solidFill>
                  <a:srgbClr val="000000"/>
                </a:solidFill>
                <a:latin typeface="新細明體" panose="02020500000000000000" pitchFamily="18" charset="-120"/>
                <a:ea typeface="新細明體" panose="02020500000000000000" pitchFamily="18" charset="-120"/>
              </a:rPr>
              <a:t>注</a:t>
            </a:r>
            <a:r>
              <a:rPr lang="zh-TW" altLang="en-US" spc="-1" dirty="0">
                <a:solidFill>
                  <a:srgbClr val="000000"/>
                </a:solidFill>
                <a:latin typeface="新細明體" panose="02020500000000000000" pitchFamily="18" charset="-120"/>
                <a:ea typeface="新細明體" panose="02020500000000000000" pitchFamily="18" charset="-120"/>
              </a:rPr>
              <a:t>重，樂齡人士的運動品質管控也因為上述原因而越來越被重視。樂齡人士的熱門運動又以傳統中國氣功鍛煉法的八段錦為代表之一。八段錦注重平衡、低強度特性非常適合年長、復健者的運動；且八段錦健康效益良多，有助於增加肌肉韌性、增強關節的靈活度，也能減少焦慮、抑鬱等狀況。</a:t>
            </a:r>
          </a:p>
        </p:txBody>
      </p:sp>
    </p:spTree>
    <p:extLst>
      <p:ext uri="{BB962C8B-B14F-4D97-AF65-F5344CB8AC3E}">
        <p14:creationId xmlns:p14="http://schemas.microsoft.com/office/powerpoint/2010/main" val="19798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51DDC2E-4B70-A12F-B6A9-F563B11ACA7F}"/>
              </a:ext>
            </a:extLst>
          </p:cNvPr>
          <p:cNvPicPr>
            <a:picLocks noChangeAspect="1"/>
          </p:cNvPicPr>
          <p:nvPr/>
        </p:nvPicPr>
        <p:blipFill>
          <a:blip r:embed="rId2"/>
          <a:stretch>
            <a:fillRect/>
          </a:stretch>
        </p:blipFill>
        <p:spPr>
          <a:xfrm>
            <a:off x="6568474" y="113266"/>
            <a:ext cx="5519830" cy="3379862"/>
          </a:xfrm>
          <a:prstGeom prst="rect">
            <a:avLst/>
          </a:prstGeom>
        </p:spPr>
      </p:pic>
      <p:sp>
        <p:nvSpPr>
          <p:cNvPr id="6" name="文字方塊 5">
            <a:extLst>
              <a:ext uri="{FF2B5EF4-FFF2-40B4-BE49-F238E27FC236}">
                <a16:creationId xmlns:a16="http://schemas.microsoft.com/office/drawing/2014/main" id="{5E0B92C5-28D6-95B4-2302-906BAD0098D3}"/>
              </a:ext>
            </a:extLst>
          </p:cNvPr>
          <p:cNvSpPr txBox="1"/>
          <p:nvPr/>
        </p:nvSpPr>
        <p:spPr>
          <a:xfrm>
            <a:off x="7967189" y="3493128"/>
            <a:ext cx="3260134" cy="923330"/>
          </a:xfrm>
          <a:prstGeom prst="rect">
            <a:avLst/>
          </a:prstGeom>
          <a:noFill/>
        </p:spPr>
        <p:txBody>
          <a:bodyPr wrap="square" rtlCol="0">
            <a:spAutoFit/>
          </a:bodyPr>
          <a:lstStyle/>
          <a:p>
            <a:r>
              <a:rPr lang="en-US" altLang="zh-TW" dirty="0">
                <a:solidFill>
                  <a:schemeClr val="tx1">
                    <a:lumMod val="50000"/>
                    <a:lumOff val="50000"/>
                  </a:schemeClr>
                </a:solidFill>
              </a:rPr>
              <a:t>(</a:t>
            </a:r>
            <a:r>
              <a:rPr lang="zh-TW" altLang="en-US" dirty="0">
                <a:solidFill>
                  <a:schemeClr val="tx1">
                    <a:lumMod val="50000"/>
                    <a:lumOff val="50000"/>
                  </a:schemeClr>
                </a:solidFill>
              </a:rPr>
              <a:t>圖片取自於</a:t>
            </a:r>
            <a:r>
              <a:rPr lang="en-US" altLang="zh-TW" dirty="0">
                <a:solidFill>
                  <a:schemeClr val="tx1">
                    <a:lumMod val="50000"/>
                    <a:lumOff val="50000"/>
                  </a:schemeClr>
                </a:solidFill>
              </a:rPr>
              <a:t>: https://www.accupass.com/event/1504261538341864375930)</a:t>
            </a:r>
            <a:endParaRPr lang="zh-TW" altLang="en-US" dirty="0">
              <a:solidFill>
                <a:schemeClr val="tx1">
                  <a:lumMod val="50000"/>
                  <a:lumOff val="50000"/>
                </a:schemeClr>
              </a:solidFill>
            </a:endParaRPr>
          </a:p>
        </p:txBody>
      </p:sp>
      <p:sp>
        <p:nvSpPr>
          <p:cNvPr id="7" name="文字方塊 6">
            <a:extLst>
              <a:ext uri="{FF2B5EF4-FFF2-40B4-BE49-F238E27FC236}">
                <a16:creationId xmlns:a16="http://schemas.microsoft.com/office/drawing/2014/main" id="{30EB49C0-E924-3166-6998-6D5E08DCD64F}"/>
              </a:ext>
            </a:extLst>
          </p:cNvPr>
          <p:cNvSpPr txBox="1"/>
          <p:nvPr/>
        </p:nvSpPr>
        <p:spPr>
          <a:xfrm>
            <a:off x="358219" y="188536"/>
            <a:ext cx="3864989" cy="707886"/>
          </a:xfrm>
          <a:prstGeom prst="rect">
            <a:avLst/>
          </a:prstGeom>
          <a:noFill/>
        </p:spPr>
        <p:txBody>
          <a:bodyPr wrap="square" rtlCol="0">
            <a:spAutoFit/>
          </a:bodyPr>
          <a:lstStyle/>
          <a:p>
            <a:r>
              <a:rPr lang="zh-TW" altLang="en-US" sz="4000" dirty="0"/>
              <a:t>八段錦</a:t>
            </a:r>
          </a:p>
        </p:txBody>
      </p:sp>
      <p:sp>
        <p:nvSpPr>
          <p:cNvPr id="8" name="文字方塊 7">
            <a:extLst>
              <a:ext uri="{FF2B5EF4-FFF2-40B4-BE49-F238E27FC236}">
                <a16:creationId xmlns:a16="http://schemas.microsoft.com/office/drawing/2014/main" id="{4F9F599B-FEB8-F313-25EF-BA5DAD8186E6}"/>
              </a:ext>
            </a:extLst>
          </p:cNvPr>
          <p:cNvSpPr txBox="1"/>
          <p:nvPr/>
        </p:nvSpPr>
        <p:spPr>
          <a:xfrm>
            <a:off x="358219" y="4416458"/>
            <a:ext cx="6537885" cy="1815882"/>
          </a:xfrm>
          <a:prstGeom prst="rect">
            <a:avLst/>
          </a:prstGeom>
          <a:noFill/>
        </p:spPr>
        <p:txBody>
          <a:bodyPr wrap="square" rtlCol="0">
            <a:spAutoFit/>
          </a:bodyPr>
          <a:lstStyle/>
          <a:p>
            <a:r>
              <a:rPr lang="zh-TW" altLang="en-US" sz="2800" dirty="0"/>
              <a:t>八段錦為八個動作合成的筋骨運動方式，最早起源於</a:t>
            </a:r>
            <a:r>
              <a:rPr lang="en-US" altLang="zh-TW" sz="2800" dirty="0"/>
              <a:t>12</a:t>
            </a:r>
            <a:r>
              <a:rPr lang="zh-TW" altLang="en-US" sz="2800" dirty="0"/>
              <a:t>世紀左右，低強度及與中國傳統文化高相關是本運動的特性。</a:t>
            </a:r>
            <a:endParaRPr lang="en-US" altLang="zh-TW" sz="2800" dirty="0"/>
          </a:p>
          <a:p>
            <a:endParaRPr lang="zh-TW" altLang="en-US" sz="2800" dirty="0"/>
          </a:p>
        </p:txBody>
      </p:sp>
    </p:spTree>
    <p:extLst>
      <p:ext uri="{BB962C8B-B14F-4D97-AF65-F5344CB8AC3E}">
        <p14:creationId xmlns:p14="http://schemas.microsoft.com/office/powerpoint/2010/main" val="80369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FAE41-2AEC-B0BA-7AE8-E74C9D70963C}"/>
              </a:ext>
            </a:extLst>
          </p:cNvPr>
          <p:cNvSpPr>
            <a:spLocks noGrp="1"/>
          </p:cNvSpPr>
          <p:nvPr>
            <p:ph type="title"/>
          </p:nvPr>
        </p:nvSpPr>
        <p:spPr>
          <a:xfrm>
            <a:off x="338579" y="195442"/>
            <a:ext cx="4619920" cy="1325563"/>
          </a:xfrm>
        </p:spPr>
        <p:txBody>
          <a:bodyPr/>
          <a:lstStyle/>
          <a:p>
            <a:r>
              <a:rPr lang="zh-TW" altLang="en-US" dirty="0"/>
              <a:t>研究動機及目的</a:t>
            </a:r>
          </a:p>
        </p:txBody>
      </p:sp>
      <p:sp>
        <p:nvSpPr>
          <p:cNvPr id="3" name="內容版面配置區 2">
            <a:extLst>
              <a:ext uri="{FF2B5EF4-FFF2-40B4-BE49-F238E27FC236}">
                <a16:creationId xmlns:a16="http://schemas.microsoft.com/office/drawing/2014/main" id="{D5314228-2DBE-F910-7F00-8A7F6EC9A8BA}"/>
              </a:ext>
            </a:extLst>
          </p:cNvPr>
          <p:cNvSpPr>
            <a:spLocks noGrp="1"/>
          </p:cNvSpPr>
          <p:nvPr>
            <p:ph idx="1"/>
          </p:nvPr>
        </p:nvSpPr>
        <p:spPr>
          <a:xfrm>
            <a:off x="838200" y="1979195"/>
            <a:ext cx="10515600" cy="4351338"/>
          </a:xfrm>
        </p:spPr>
        <p:txBody>
          <a:bodyPr>
            <a:normAutofit/>
          </a:bodyPr>
          <a:lstStyle/>
          <a:p>
            <a:pPr>
              <a:lnSpc>
                <a:spcPct val="150000"/>
              </a:lnSpc>
            </a:pPr>
            <a:r>
              <a:rPr lang="zh-TW" altLang="en-US" sz="2800" b="0" strike="noStrike" spc="-1" dirty="0">
                <a:solidFill>
                  <a:srgbClr val="000000"/>
                </a:solidFill>
                <a:latin typeface="新細明體" panose="02020500000000000000" pitchFamily="18" charset="-120"/>
                <a:ea typeface="新細明體" panose="02020500000000000000" pitchFamily="18" charset="-120"/>
              </a:rPr>
              <a:t>然而並不是所有人八段錦動作都能在沒有他人指導的情況下全部正確的完成。為了提供使用者一個評估自己八段錦動作正確性的，我們希望能用電腦鏡頭結合姿態評估系統，並當有動作不正確時，用</a:t>
            </a:r>
            <a:r>
              <a:rPr lang="en-US" altLang="zh-TW" sz="2800" b="0" strike="noStrike" spc="-1" dirty="0">
                <a:solidFill>
                  <a:srgbClr val="000000"/>
                </a:solidFill>
                <a:latin typeface="新細明體" panose="02020500000000000000" pitchFamily="18" charset="-120"/>
                <a:ea typeface="新細明體" panose="02020500000000000000" pitchFamily="18" charset="-120"/>
              </a:rPr>
              <a:t>LINE</a:t>
            </a:r>
            <a:r>
              <a:rPr lang="zh-TW" altLang="en-US" sz="2800" b="0" strike="noStrike" spc="-1" dirty="0">
                <a:solidFill>
                  <a:srgbClr val="000000"/>
                </a:solidFill>
                <a:latin typeface="新細明體" panose="02020500000000000000" pitchFamily="18" charset="-120"/>
                <a:ea typeface="新細明體" panose="02020500000000000000" pitchFamily="18" charset="-120"/>
              </a:rPr>
              <a:t>通知，幫使用者紀錄八段錦過程正確程度。</a:t>
            </a:r>
            <a:endParaRPr lang="zh-TW" altLang="en-US" dirty="0"/>
          </a:p>
        </p:txBody>
      </p:sp>
    </p:spTree>
    <p:extLst>
      <p:ext uri="{BB962C8B-B14F-4D97-AF65-F5344CB8AC3E}">
        <p14:creationId xmlns:p14="http://schemas.microsoft.com/office/powerpoint/2010/main" val="39785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FA4FA-8827-CA4F-09C3-EBD0A81C70BA}"/>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ECE2B0B-01B4-9F27-89BF-D57F74EE8C28}"/>
              </a:ext>
            </a:extLst>
          </p:cNvPr>
          <p:cNvSpPr>
            <a:spLocks noGrp="1"/>
          </p:cNvSpPr>
          <p:nvPr>
            <p:ph type="title"/>
          </p:nvPr>
        </p:nvSpPr>
        <p:spPr>
          <a:xfrm>
            <a:off x="338579" y="195442"/>
            <a:ext cx="4619920" cy="1325563"/>
          </a:xfrm>
        </p:spPr>
        <p:txBody>
          <a:bodyPr/>
          <a:lstStyle/>
          <a:p>
            <a:r>
              <a:rPr lang="zh-TW" altLang="en-US" dirty="0"/>
              <a:t>預期貢獻</a:t>
            </a:r>
          </a:p>
        </p:txBody>
      </p:sp>
      <p:sp>
        <p:nvSpPr>
          <p:cNvPr id="3" name="內容版面配置區 2">
            <a:extLst>
              <a:ext uri="{FF2B5EF4-FFF2-40B4-BE49-F238E27FC236}">
                <a16:creationId xmlns:a16="http://schemas.microsoft.com/office/drawing/2014/main" id="{E7F10C10-C25B-4D02-672A-8CD75F04FCF0}"/>
              </a:ext>
            </a:extLst>
          </p:cNvPr>
          <p:cNvSpPr>
            <a:spLocks noGrp="1"/>
          </p:cNvSpPr>
          <p:nvPr>
            <p:ph idx="1"/>
          </p:nvPr>
        </p:nvSpPr>
        <p:spPr>
          <a:xfrm>
            <a:off x="838200" y="1979195"/>
            <a:ext cx="10515600" cy="4351338"/>
          </a:xfrm>
        </p:spPr>
        <p:txBody>
          <a:bodyPr>
            <a:normAutofit/>
          </a:bodyPr>
          <a:lstStyle/>
          <a:p>
            <a:pPr>
              <a:lnSpc>
                <a:spcPct val="150000"/>
              </a:lnSpc>
            </a:pPr>
            <a:r>
              <a:rPr lang="zh-TW" altLang="en-US" spc="-1" dirty="0">
                <a:solidFill>
                  <a:srgbClr val="000000"/>
                </a:solidFill>
                <a:latin typeface="新細明體" panose="02020500000000000000" pitchFamily="18" charset="-120"/>
                <a:ea typeface="新細明體" panose="02020500000000000000" pitchFamily="18" charset="-120"/>
              </a:rPr>
              <a:t>我們希望推廣無邊界運動，不管誰在哪裡都可以有高品質的運動教學資源。希望</a:t>
            </a:r>
            <a:r>
              <a:rPr lang="zh-TW" altLang="en-US" sz="2800" b="0" strike="noStrike" spc="-1" dirty="0">
                <a:solidFill>
                  <a:srgbClr val="000000"/>
                </a:solidFill>
                <a:latin typeface="新細明體" panose="02020500000000000000" pitchFamily="18" charset="-120"/>
                <a:ea typeface="新細明體" panose="02020500000000000000" pitchFamily="18" charset="-120"/>
              </a:rPr>
              <a:t>利用我們開發的系統，能夠讓使用者在沒有教練或老師的指導下也有好的運動過程。在最短的時間內通知使用者動作上的錯誤，且能夠記錄並使用者在運動中哪一刻的動作有誤，及錯誤的嚴重程度，以方便使用者去調整自身的動作，幫助使用者往後做出正確的標準運動姿勢。</a:t>
            </a:r>
            <a:endParaRPr lang="zh-TW" altLang="en-US" dirty="0"/>
          </a:p>
        </p:txBody>
      </p:sp>
    </p:spTree>
    <p:extLst>
      <p:ext uri="{BB962C8B-B14F-4D97-AF65-F5344CB8AC3E}">
        <p14:creationId xmlns:p14="http://schemas.microsoft.com/office/powerpoint/2010/main" val="149900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7445E9B-68F8-3DB8-4750-7B43D44C779F}"/>
              </a:ext>
            </a:extLst>
          </p:cNvPr>
          <p:cNvSpPr/>
          <p:nvPr/>
        </p:nvSpPr>
        <p:spPr>
          <a:xfrm>
            <a:off x="0" y="23852"/>
            <a:ext cx="7871381" cy="47178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530BD8-48D5-5E6E-8F7C-2E36374FCF80}"/>
              </a:ext>
            </a:extLst>
          </p:cNvPr>
          <p:cNvSpPr>
            <a:spLocks noGrp="1"/>
          </p:cNvSpPr>
          <p:nvPr>
            <p:ph type="title"/>
          </p:nvPr>
        </p:nvSpPr>
        <p:spPr>
          <a:xfrm>
            <a:off x="9367185" y="119633"/>
            <a:ext cx="2721120" cy="1325563"/>
          </a:xfrm>
        </p:spPr>
        <p:txBody>
          <a:bodyPr>
            <a:normAutofit/>
          </a:bodyPr>
          <a:lstStyle/>
          <a:p>
            <a:r>
              <a:rPr lang="zh-TW" altLang="en-US" dirty="0"/>
              <a:t>系統架構</a:t>
            </a:r>
            <a:r>
              <a:rPr lang="en-US" altLang="zh-TW" dirty="0"/>
              <a:t>(</a:t>
            </a:r>
            <a:r>
              <a:rPr lang="zh-TW" altLang="en-US" dirty="0"/>
              <a:t>技術規劃</a:t>
            </a:r>
            <a:r>
              <a:rPr lang="en-US" altLang="zh-TW" dirty="0"/>
              <a:t>)</a:t>
            </a:r>
            <a:endParaRPr lang="zh-TW" altLang="en-US" dirty="0"/>
          </a:p>
        </p:txBody>
      </p:sp>
      <p:pic>
        <p:nvPicPr>
          <p:cNvPr id="5" name="Picture 4" descr="影片錄制、剪接、產品宣傳影片| 創點行銷顧問-各式網站設計，依需求及預算，量身訂製">
            <a:extLst>
              <a:ext uri="{FF2B5EF4-FFF2-40B4-BE49-F238E27FC236}">
                <a16:creationId xmlns:a16="http://schemas.microsoft.com/office/drawing/2014/main" id="{1EEE6105-F34F-3A13-A21B-DC4D808F6A02}"/>
              </a:ext>
            </a:extLst>
          </p:cNvPr>
          <p:cNvPicPr/>
          <p:nvPr/>
        </p:nvPicPr>
        <p:blipFill>
          <a:blip r:embed="rId2"/>
          <a:stretch/>
        </p:blipFill>
        <p:spPr>
          <a:xfrm>
            <a:off x="403718" y="1331280"/>
            <a:ext cx="978120" cy="790200"/>
          </a:xfrm>
          <a:prstGeom prst="rect">
            <a:avLst/>
          </a:prstGeom>
          <a:ln>
            <a:noFill/>
          </a:ln>
        </p:spPr>
      </p:pic>
      <p:pic>
        <p:nvPicPr>
          <p:cNvPr id="6" name="Picture 6" descr="選購搭載Intel® 技術的筆記型電腦：購買筆記型電腦">
            <a:extLst>
              <a:ext uri="{FF2B5EF4-FFF2-40B4-BE49-F238E27FC236}">
                <a16:creationId xmlns:a16="http://schemas.microsoft.com/office/drawing/2014/main" id="{BF9998A0-051A-8962-75C0-3B203581895D}"/>
              </a:ext>
            </a:extLst>
          </p:cNvPr>
          <p:cNvPicPr/>
          <p:nvPr/>
        </p:nvPicPr>
        <p:blipFill>
          <a:blip r:embed="rId3"/>
          <a:stretch/>
        </p:blipFill>
        <p:spPr>
          <a:xfrm>
            <a:off x="142718" y="2365200"/>
            <a:ext cx="1654560" cy="926280"/>
          </a:xfrm>
          <a:prstGeom prst="rect">
            <a:avLst/>
          </a:prstGeom>
          <a:ln>
            <a:noFill/>
          </a:ln>
        </p:spPr>
      </p:pic>
      <p:sp>
        <p:nvSpPr>
          <p:cNvPr id="7" name="CustomShape 2">
            <a:extLst>
              <a:ext uri="{FF2B5EF4-FFF2-40B4-BE49-F238E27FC236}">
                <a16:creationId xmlns:a16="http://schemas.microsoft.com/office/drawing/2014/main" id="{D86D6D97-C4EA-A457-68DD-CD0E06B0787F}"/>
              </a:ext>
            </a:extLst>
          </p:cNvPr>
          <p:cNvSpPr/>
          <p:nvPr/>
        </p:nvSpPr>
        <p:spPr>
          <a:xfrm>
            <a:off x="465278" y="2058840"/>
            <a:ext cx="855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Arial"/>
                <a:ea typeface="DejaVu Sans"/>
              </a:rPr>
              <a:t>or</a:t>
            </a:r>
            <a:endParaRPr lang="en-US" sz="1800" b="0" strike="noStrike" spc="-1">
              <a:latin typeface="Arial"/>
            </a:endParaRPr>
          </a:p>
        </p:txBody>
      </p:sp>
      <p:pic>
        <p:nvPicPr>
          <p:cNvPr id="8" name="Picture 12" descr="See OpenCV 影像處理讀書會說明會at Google Developer Student Clubs Tamkang University">
            <a:extLst>
              <a:ext uri="{FF2B5EF4-FFF2-40B4-BE49-F238E27FC236}">
                <a16:creationId xmlns:a16="http://schemas.microsoft.com/office/drawing/2014/main" id="{FB4D682D-5333-3E0F-F924-7380C11D3B05}"/>
              </a:ext>
            </a:extLst>
          </p:cNvPr>
          <p:cNvPicPr/>
          <p:nvPr/>
        </p:nvPicPr>
        <p:blipFill>
          <a:blip r:embed="rId4"/>
          <a:stretch/>
        </p:blipFill>
        <p:spPr>
          <a:xfrm>
            <a:off x="2613420" y="1270028"/>
            <a:ext cx="1863360" cy="1863360"/>
          </a:xfrm>
          <a:prstGeom prst="rect">
            <a:avLst/>
          </a:prstGeom>
          <a:ln>
            <a:noFill/>
          </a:ln>
        </p:spPr>
      </p:pic>
      <p:sp>
        <p:nvSpPr>
          <p:cNvPr id="9" name="CustomShape 3">
            <a:extLst>
              <a:ext uri="{FF2B5EF4-FFF2-40B4-BE49-F238E27FC236}">
                <a16:creationId xmlns:a16="http://schemas.microsoft.com/office/drawing/2014/main" id="{7B797469-EDB6-AE4C-A235-171A48B7972F}"/>
              </a:ext>
            </a:extLst>
          </p:cNvPr>
          <p:cNvSpPr/>
          <p:nvPr/>
        </p:nvSpPr>
        <p:spPr>
          <a:xfrm>
            <a:off x="4441162" y="2100960"/>
            <a:ext cx="697320" cy="243000"/>
          </a:xfrm>
          <a:prstGeom prst="rightArrow">
            <a:avLst>
              <a:gd name="adj1" fmla="val 19031"/>
              <a:gd name="adj2" fmla="val 104194"/>
            </a:avLst>
          </a:prstGeom>
          <a:solidFill>
            <a:srgbClr val="000000"/>
          </a:solidFill>
          <a:ln w="25560">
            <a:solidFill>
              <a:srgbClr val="000000"/>
            </a:solidFill>
            <a:miter/>
          </a:ln>
        </p:spPr>
        <p:style>
          <a:lnRef idx="0">
            <a:scrgbClr r="0" g="0" b="0"/>
          </a:lnRef>
          <a:fillRef idx="0">
            <a:scrgbClr r="0" g="0" b="0"/>
          </a:fillRef>
          <a:effectRef idx="0">
            <a:scrgbClr r="0" g="0" b="0"/>
          </a:effectRef>
          <a:fontRef idx="minor"/>
        </p:style>
      </p:sp>
      <p:pic>
        <p:nvPicPr>
          <p:cNvPr id="10" name="Picture 14" descr="iT 邦幫忙::一起幫忙解決難題，拯救IT 人的一天">
            <a:extLst>
              <a:ext uri="{FF2B5EF4-FFF2-40B4-BE49-F238E27FC236}">
                <a16:creationId xmlns:a16="http://schemas.microsoft.com/office/drawing/2014/main" id="{665C0AB2-8594-F782-D78D-A6D8A872C137}"/>
              </a:ext>
            </a:extLst>
          </p:cNvPr>
          <p:cNvPicPr/>
          <p:nvPr/>
        </p:nvPicPr>
        <p:blipFill>
          <a:blip r:embed="rId5"/>
          <a:srcRect r="47247"/>
          <a:stretch/>
        </p:blipFill>
        <p:spPr>
          <a:xfrm>
            <a:off x="5220922" y="1416240"/>
            <a:ext cx="1557000" cy="1709280"/>
          </a:xfrm>
          <a:prstGeom prst="rect">
            <a:avLst/>
          </a:prstGeom>
          <a:ln>
            <a:noFill/>
          </a:ln>
        </p:spPr>
      </p:pic>
      <p:pic>
        <p:nvPicPr>
          <p:cNvPr id="11" name="Picture 16" descr="MediaPipe - YouTube">
            <a:extLst>
              <a:ext uri="{FF2B5EF4-FFF2-40B4-BE49-F238E27FC236}">
                <a16:creationId xmlns:a16="http://schemas.microsoft.com/office/drawing/2014/main" id="{328A7424-F0D1-B41D-03BE-57289C6796F7}"/>
              </a:ext>
            </a:extLst>
          </p:cNvPr>
          <p:cNvPicPr/>
          <p:nvPr/>
        </p:nvPicPr>
        <p:blipFill>
          <a:blip r:embed="rId6"/>
          <a:stretch/>
        </p:blipFill>
        <p:spPr>
          <a:xfrm>
            <a:off x="3101267" y="131452"/>
            <a:ext cx="960430" cy="1017668"/>
          </a:xfrm>
          <a:prstGeom prst="rect">
            <a:avLst/>
          </a:prstGeom>
          <a:ln>
            <a:noFill/>
          </a:ln>
        </p:spPr>
      </p:pic>
      <p:sp>
        <p:nvSpPr>
          <p:cNvPr id="12" name="CustomShape 4">
            <a:extLst>
              <a:ext uri="{FF2B5EF4-FFF2-40B4-BE49-F238E27FC236}">
                <a16:creationId xmlns:a16="http://schemas.microsoft.com/office/drawing/2014/main" id="{9034660E-0431-0406-4450-A98D4F0F896F}"/>
              </a:ext>
            </a:extLst>
          </p:cNvPr>
          <p:cNvSpPr/>
          <p:nvPr/>
        </p:nvSpPr>
        <p:spPr>
          <a:xfrm rot="10800000" flipH="1">
            <a:off x="4333077" y="546840"/>
            <a:ext cx="523705" cy="1568880"/>
          </a:xfrm>
          <a:prstGeom prst="bentUpArrow">
            <a:avLst>
              <a:gd name="adj1" fmla="val 11099"/>
              <a:gd name="adj2" fmla="val 25000"/>
              <a:gd name="adj3" fmla="val 50000"/>
            </a:avLst>
          </a:prstGeom>
          <a:solidFill>
            <a:srgbClr val="000000"/>
          </a:solidFill>
          <a:ln w="25560">
            <a:solidFill>
              <a:srgbClr val="000000"/>
            </a:solidFill>
            <a:miter/>
          </a:ln>
        </p:spPr>
        <p:style>
          <a:lnRef idx="0">
            <a:scrgbClr r="0" g="0" b="0"/>
          </a:lnRef>
          <a:fillRef idx="0">
            <a:scrgbClr r="0" g="0" b="0"/>
          </a:fillRef>
          <a:effectRef idx="0">
            <a:scrgbClr r="0" g="0" b="0"/>
          </a:effectRef>
          <a:fontRef idx="minor"/>
        </p:style>
      </p:sp>
      <p:sp>
        <p:nvSpPr>
          <p:cNvPr id="13" name="CustomShape 6">
            <a:extLst>
              <a:ext uri="{FF2B5EF4-FFF2-40B4-BE49-F238E27FC236}">
                <a16:creationId xmlns:a16="http://schemas.microsoft.com/office/drawing/2014/main" id="{4F9827B4-287B-D9C5-84A1-2C762F3105A1}"/>
              </a:ext>
            </a:extLst>
          </p:cNvPr>
          <p:cNvSpPr/>
          <p:nvPr/>
        </p:nvSpPr>
        <p:spPr>
          <a:xfrm>
            <a:off x="1850198" y="2100960"/>
            <a:ext cx="697320" cy="243000"/>
          </a:xfrm>
          <a:prstGeom prst="rightArrow">
            <a:avLst>
              <a:gd name="adj1" fmla="val 19031"/>
              <a:gd name="adj2" fmla="val 104194"/>
            </a:avLst>
          </a:prstGeom>
          <a:solidFill>
            <a:srgbClr val="000000"/>
          </a:solidFill>
          <a:ln w="25560">
            <a:solidFill>
              <a:srgbClr val="000000"/>
            </a:solidFill>
            <a:miter/>
          </a:ln>
        </p:spPr>
        <p:style>
          <a:lnRef idx="0">
            <a:scrgbClr r="0" g="0" b="0"/>
          </a:lnRef>
          <a:fillRef idx="0">
            <a:scrgbClr r="0" g="0" b="0"/>
          </a:fillRef>
          <a:effectRef idx="0">
            <a:scrgbClr r="0" g="0" b="0"/>
          </a:effectRef>
          <a:fontRef idx="minor"/>
        </p:style>
      </p:sp>
      <p:sp>
        <p:nvSpPr>
          <p:cNvPr id="14" name="CustomShape 7">
            <a:extLst>
              <a:ext uri="{FF2B5EF4-FFF2-40B4-BE49-F238E27FC236}">
                <a16:creationId xmlns:a16="http://schemas.microsoft.com/office/drawing/2014/main" id="{434096EF-EFEB-C5E3-18E2-FC038899FFD8}"/>
              </a:ext>
            </a:extLst>
          </p:cNvPr>
          <p:cNvSpPr/>
          <p:nvPr/>
        </p:nvSpPr>
        <p:spPr>
          <a:xfrm>
            <a:off x="6987082" y="3181680"/>
            <a:ext cx="697320" cy="243000"/>
          </a:xfrm>
          <a:prstGeom prst="rightArrow">
            <a:avLst>
              <a:gd name="adj1" fmla="val 19031"/>
              <a:gd name="adj2" fmla="val 104194"/>
            </a:avLst>
          </a:prstGeom>
          <a:solidFill>
            <a:srgbClr val="000000"/>
          </a:solidFill>
          <a:ln w="25560">
            <a:solidFill>
              <a:srgbClr val="000000"/>
            </a:solidFill>
            <a:miter/>
          </a:ln>
        </p:spPr>
        <p:style>
          <a:lnRef idx="0">
            <a:scrgbClr r="0" g="0" b="0"/>
          </a:lnRef>
          <a:fillRef idx="0">
            <a:scrgbClr r="0" g="0" b="0"/>
          </a:fillRef>
          <a:effectRef idx="0">
            <a:scrgbClr r="0" g="0" b="0"/>
          </a:effectRef>
          <a:fontRef idx="minor"/>
        </p:style>
      </p:sp>
      <p:pic>
        <p:nvPicPr>
          <p:cNvPr id="15" name="Picture 18" descr="Day 08：Python基本介紹01 | 環境架設、Hello Python! - iT 邦幫忙::一起幫忙解決難題，拯救IT 人的一天">
            <a:extLst>
              <a:ext uri="{FF2B5EF4-FFF2-40B4-BE49-F238E27FC236}">
                <a16:creationId xmlns:a16="http://schemas.microsoft.com/office/drawing/2014/main" id="{192F4282-C8B4-37C0-3F0F-474419E0ABA2}"/>
              </a:ext>
            </a:extLst>
          </p:cNvPr>
          <p:cNvPicPr/>
          <p:nvPr/>
        </p:nvPicPr>
        <p:blipFill>
          <a:blip r:embed="rId7"/>
          <a:srcRect l="21361" t="10006" r="20643" b="12989"/>
          <a:stretch/>
        </p:blipFill>
        <p:spPr>
          <a:xfrm>
            <a:off x="5220922" y="357120"/>
            <a:ext cx="1557000" cy="597600"/>
          </a:xfrm>
          <a:prstGeom prst="rect">
            <a:avLst/>
          </a:prstGeom>
          <a:ln>
            <a:noFill/>
          </a:ln>
        </p:spPr>
      </p:pic>
      <p:sp>
        <p:nvSpPr>
          <p:cNvPr id="16" name="CustomShape 8">
            <a:extLst>
              <a:ext uri="{FF2B5EF4-FFF2-40B4-BE49-F238E27FC236}">
                <a16:creationId xmlns:a16="http://schemas.microsoft.com/office/drawing/2014/main" id="{B54813A9-BC5A-CAD3-3E68-A404604A4B5F}"/>
              </a:ext>
            </a:extLst>
          </p:cNvPr>
          <p:cNvSpPr/>
          <p:nvPr/>
        </p:nvSpPr>
        <p:spPr>
          <a:xfrm rot="10800000" flipH="1">
            <a:off x="7077986" y="655920"/>
            <a:ext cx="558002" cy="2419380"/>
          </a:xfrm>
          <a:prstGeom prst="bentUpArrow">
            <a:avLst>
              <a:gd name="adj1" fmla="val 11099"/>
              <a:gd name="adj2" fmla="val 25000"/>
              <a:gd name="adj3" fmla="val 50000"/>
            </a:avLst>
          </a:prstGeom>
          <a:solidFill>
            <a:srgbClr val="000000"/>
          </a:solidFill>
          <a:ln w="25560">
            <a:solidFill>
              <a:srgbClr val="000000"/>
            </a:solidFill>
            <a:miter/>
          </a:ln>
        </p:spPr>
        <p:style>
          <a:lnRef idx="0">
            <a:scrgbClr r="0" g="0" b="0"/>
          </a:lnRef>
          <a:fillRef idx="0">
            <a:scrgbClr r="0" g="0" b="0"/>
          </a:fillRef>
          <a:effectRef idx="0">
            <a:scrgbClr r="0" g="0" b="0"/>
          </a:effectRef>
          <a:fontRef idx="minor"/>
        </p:style>
      </p:sp>
      <p:sp>
        <p:nvSpPr>
          <p:cNvPr id="17" name="TextShape 9">
            <a:extLst>
              <a:ext uri="{FF2B5EF4-FFF2-40B4-BE49-F238E27FC236}">
                <a16:creationId xmlns:a16="http://schemas.microsoft.com/office/drawing/2014/main" id="{003C3A22-BE41-CB3C-066D-7684394A38F0}"/>
              </a:ext>
            </a:extLst>
          </p:cNvPr>
          <p:cNvSpPr txBox="1"/>
          <p:nvPr/>
        </p:nvSpPr>
        <p:spPr>
          <a:xfrm>
            <a:off x="277718" y="917640"/>
            <a:ext cx="1674000" cy="462960"/>
          </a:xfrm>
          <a:prstGeom prst="rect">
            <a:avLst/>
          </a:prstGeom>
          <a:noFill/>
          <a:ln>
            <a:noFill/>
          </a:ln>
        </p:spPr>
        <p:txBody>
          <a:bodyPr lIns="90000" tIns="45000" rIns="90000" bIns="45000">
            <a:noAutofit/>
          </a:bodyPr>
          <a:lstStyle/>
          <a:p>
            <a:r>
              <a:rPr lang="zh-TW" sz="1800" b="0" strike="noStrike" spc="-1">
                <a:latin typeface="Arial"/>
              </a:rPr>
              <a:t>影片</a:t>
            </a:r>
            <a:r>
              <a:rPr lang="en-US" sz="1800" b="0" strike="noStrike" spc="-1">
                <a:latin typeface="Arial"/>
              </a:rPr>
              <a:t>(</a:t>
            </a:r>
            <a:r>
              <a:rPr lang="zh-TW" sz="1800" b="0" strike="noStrike" spc="-1">
                <a:latin typeface="Arial"/>
              </a:rPr>
              <a:t>預錄</a:t>
            </a:r>
            <a:r>
              <a:rPr lang="en-US" sz="1800" b="0" strike="noStrike" spc="-1">
                <a:latin typeface="Arial"/>
              </a:rPr>
              <a:t>)</a:t>
            </a:r>
          </a:p>
        </p:txBody>
      </p:sp>
      <p:sp>
        <p:nvSpPr>
          <p:cNvPr id="18" name="TextShape 10">
            <a:extLst>
              <a:ext uri="{FF2B5EF4-FFF2-40B4-BE49-F238E27FC236}">
                <a16:creationId xmlns:a16="http://schemas.microsoft.com/office/drawing/2014/main" id="{0A013DC3-23E2-22B7-04E8-11F43D7807E3}"/>
              </a:ext>
            </a:extLst>
          </p:cNvPr>
          <p:cNvSpPr txBox="1"/>
          <p:nvPr/>
        </p:nvSpPr>
        <p:spPr>
          <a:xfrm>
            <a:off x="421718" y="3331800"/>
            <a:ext cx="1584000" cy="697320"/>
          </a:xfrm>
          <a:prstGeom prst="rect">
            <a:avLst/>
          </a:prstGeom>
          <a:noFill/>
          <a:ln>
            <a:noFill/>
          </a:ln>
        </p:spPr>
        <p:txBody>
          <a:bodyPr lIns="90000" tIns="45000" rIns="90000" bIns="45000">
            <a:noAutofit/>
          </a:bodyPr>
          <a:lstStyle/>
          <a:p>
            <a:r>
              <a:rPr lang="zh-TW" sz="1800" b="0" strike="noStrike" spc="-1">
                <a:latin typeface="Arial"/>
              </a:rPr>
              <a:t>及時鏡頭</a:t>
            </a:r>
            <a:endParaRPr lang="en-US" sz="1800" b="0" strike="noStrike" spc="-1">
              <a:latin typeface="Arial"/>
            </a:endParaRPr>
          </a:p>
          <a:p>
            <a:r>
              <a:rPr lang="en-US" sz="1800" b="0" strike="noStrike" spc="-1">
                <a:latin typeface="Arial"/>
              </a:rPr>
              <a:t>(</a:t>
            </a:r>
            <a:r>
              <a:rPr lang="zh-TW" sz="1800" b="0" strike="noStrike" spc="-1">
                <a:latin typeface="Arial"/>
              </a:rPr>
              <a:t>電腦</a:t>
            </a:r>
            <a:r>
              <a:rPr lang="en-US" sz="1800" b="0" strike="noStrike" spc="-1">
                <a:latin typeface="Arial"/>
              </a:rPr>
              <a:t>)</a:t>
            </a:r>
          </a:p>
        </p:txBody>
      </p:sp>
      <p:sp>
        <p:nvSpPr>
          <p:cNvPr id="19" name="TextShape 11">
            <a:extLst>
              <a:ext uri="{FF2B5EF4-FFF2-40B4-BE49-F238E27FC236}">
                <a16:creationId xmlns:a16="http://schemas.microsoft.com/office/drawing/2014/main" id="{14360399-A0AA-CFAE-1515-057997D4B675}"/>
              </a:ext>
            </a:extLst>
          </p:cNvPr>
          <p:cNvSpPr txBox="1"/>
          <p:nvPr/>
        </p:nvSpPr>
        <p:spPr>
          <a:xfrm>
            <a:off x="4750482" y="3035161"/>
            <a:ext cx="2497880" cy="697320"/>
          </a:xfrm>
          <a:prstGeom prst="rect">
            <a:avLst/>
          </a:prstGeom>
          <a:noFill/>
          <a:ln>
            <a:noFill/>
          </a:ln>
        </p:spPr>
        <p:txBody>
          <a:bodyPr lIns="90000" tIns="45000" rIns="90000" bIns="45000">
            <a:noAutofit/>
          </a:bodyPr>
          <a:lstStyle/>
          <a:p>
            <a:pPr algn="ctr"/>
            <a:r>
              <a:rPr lang="en-US" spc="-1" dirty="0" err="1">
                <a:latin typeface="Arial"/>
              </a:rPr>
              <a:t>MediaPipe</a:t>
            </a:r>
            <a:r>
              <a:rPr lang="en-US" sz="1800" b="0" strike="noStrike" spc="-1" dirty="0">
                <a:latin typeface="Arial"/>
              </a:rPr>
              <a:t> </a:t>
            </a:r>
          </a:p>
          <a:p>
            <a:pPr algn="ctr"/>
            <a:r>
              <a:rPr lang="zh-TW" sz="1800" b="0" strike="noStrike" spc="-1" dirty="0">
                <a:latin typeface="Arial"/>
              </a:rPr>
              <a:t>生成的骨架</a:t>
            </a:r>
            <a:endParaRPr lang="en-US" sz="1800" b="0" strike="noStrike" spc="-1" dirty="0">
              <a:latin typeface="Arial"/>
            </a:endParaRPr>
          </a:p>
        </p:txBody>
      </p:sp>
      <p:sp>
        <p:nvSpPr>
          <p:cNvPr id="20" name="TextShape 13">
            <a:extLst>
              <a:ext uri="{FF2B5EF4-FFF2-40B4-BE49-F238E27FC236}">
                <a16:creationId xmlns:a16="http://schemas.microsoft.com/office/drawing/2014/main" id="{A53036C6-3AF8-624C-BE74-006EE1C3E3E4}"/>
              </a:ext>
            </a:extLst>
          </p:cNvPr>
          <p:cNvSpPr txBox="1"/>
          <p:nvPr/>
        </p:nvSpPr>
        <p:spPr>
          <a:xfrm>
            <a:off x="8203159" y="3656054"/>
            <a:ext cx="1830966" cy="346320"/>
          </a:xfrm>
          <a:prstGeom prst="rect">
            <a:avLst/>
          </a:prstGeom>
          <a:noFill/>
          <a:ln>
            <a:noFill/>
          </a:ln>
        </p:spPr>
        <p:txBody>
          <a:bodyPr lIns="90000" tIns="45000" rIns="90000" bIns="45000">
            <a:noAutofit/>
          </a:bodyPr>
          <a:lstStyle/>
          <a:p>
            <a:r>
              <a:rPr lang="en-US" sz="1800" b="0" strike="noStrike" spc="-1" dirty="0">
                <a:latin typeface="Arial"/>
              </a:rPr>
              <a:t>Make </a:t>
            </a:r>
            <a:r>
              <a:rPr lang="zh-TW" altLang="en-US" sz="1800" b="0" strike="noStrike" spc="-1" dirty="0">
                <a:latin typeface="Arial"/>
              </a:rPr>
              <a:t>程式串接</a:t>
            </a:r>
            <a:endParaRPr lang="en-US" altLang="zh-TW" sz="1800" b="0" strike="noStrike" spc="-1" dirty="0">
              <a:latin typeface="Arial"/>
            </a:endParaRPr>
          </a:p>
          <a:p>
            <a:endParaRPr lang="en-US" sz="1800" b="0" strike="noStrike" spc="-1" dirty="0">
              <a:latin typeface="Arial"/>
            </a:endParaRPr>
          </a:p>
        </p:txBody>
      </p:sp>
      <p:pic>
        <p:nvPicPr>
          <p:cNvPr id="22" name="圖片 21">
            <a:extLst>
              <a:ext uri="{FF2B5EF4-FFF2-40B4-BE49-F238E27FC236}">
                <a16:creationId xmlns:a16="http://schemas.microsoft.com/office/drawing/2014/main" id="{CF6CB54D-A661-B88E-E3BC-58D1B4B2B2D8}"/>
              </a:ext>
            </a:extLst>
          </p:cNvPr>
          <p:cNvPicPr>
            <a:picLocks noChangeAspect="1"/>
          </p:cNvPicPr>
          <p:nvPr/>
        </p:nvPicPr>
        <p:blipFill>
          <a:blip r:embed="rId8"/>
          <a:stretch>
            <a:fillRect/>
          </a:stretch>
        </p:blipFill>
        <p:spPr>
          <a:xfrm>
            <a:off x="8055342" y="2799244"/>
            <a:ext cx="2406568" cy="805404"/>
          </a:xfrm>
          <a:prstGeom prst="rect">
            <a:avLst/>
          </a:prstGeom>
        </p:spPr>
      </p:pic>
      <p:sp>
        <p:nvSpPr>
          <p:cNvPr id="24" name="CustomShape 7">
            <a:extLst>
              <a:ext uri="{FF2B5EF4-FFF2-40B4-BE49-F238E27FC236}">
                <a16:creationId xmlns:a16="http://schemas.microsoft.com/office/drawing/2014/main" id="{137DEBAF-B568-A518-60BC-ECA3831BBCE7}"/>
              </a:ext>
            </a:extLst>
          </p:cNvPr>
          <p:cNvSpPr/>
          <p:nvPr/>
        </p:nvSpPr>
        <p:spPr>
          <a:xfrm rot="5400000">
            <a:off x="9259312" y="4540165"/>
            <a:ext cx="1146578" cy="262558"/>
          </a:xfrm>
          <a:prstGeom prst="rightArrow">
            <a:avLst>
              <a:gd name="adj1" fmla="val 19031"/>
              <a:gd name="adj2" fmla="val 104194"/>
            </a:avLst>
          </a:prstGeom>
          <a:solidFill>
            <a:srgbClr val="000000"/>
          </a:solidFill>
          <a:ln w="25560">
            <a:solidFill>
              <a:srgbClr val="000000"/>
            </a:solidFill>
            <a:miter/>
          </a:ln>
        </p:spPr>
        <p:style>
          <a:lnRef idx="0">
            <a:scrgbClr r="0" g="0" b="0"/>
          </a:lnRef>
          <a:fillRef idx="0">
            <a:scrgbClr r="0" g="0" b="0"/>
          </a:fillRef>
          <a:effectRef idx="0">
            <a:scrgbClr r="0" g="0" b="0"/>
          </a:effectRef>
          <a:fontRef idx="minor"/>
        </p:style>
      </p:sp>
      <p:pic>
        <p:nvPicPr>
          <p:cNvPr id="26" name="圖片 25">
            <a:extLst>
              <a:ext uri="{FF2B5EF4-FFF2-40B4-BE49-F238E27FC236}">
                <a16:creationId xmlns:a16="http://schemas.microsoft.com/office/drawing/2014/main" id="{DE417CD6-AE68-AADB-81A1-2DB790DCEE50}"/>
              </a:ext>
            </a:extLst>
          </p:cNvPr>
          <p:cNvPicPr>
            <a:picLocks noChangeAspect="1"/>
          </p:cNvPicPr>
          <p:nvPr/>
        </p:nvPicPr>
        <p:blipFill>
          <a:blip r:embed="rId9"/>
          <a:stretch>
            <a:fillRect/>
          </a:stretch>
        </p:blipFill>
        <p:spPr>
          <a:xfrm>
            <a:off x="8645682" y="5306836"/>
            <a:ext cx="2636396" cy="1003894"/>
          </a:xfrm>
          <a:prstGeom prst="rect">
            <a:avLst/>
          </a:prstGeom>
        </p:spPr>
      </p:pic>
      <p:sp>
        <p:nvSpPr>
          <p:cNvPr id="27" name="TextShape 13">
            <a:extLst>
              <a:ext uri="{FF2B5EF4-FFF2-40B4-BE49-F238E27FC236}">
                <a16:creationId xmlns:a16="http://schemas.microsoft.com/office/drawing/2014/main" id="{284BFE03-C90C-FDCD-691C-FC59931DBB0A}"/>
              </a:ext>
            </a:extLst>
          </p:cNvPr>
          <p:cNvSpPr txBox="1"/>
          <p:nvPr/>
        </p:nvSpPr>
        <p:spPr>
          <a:xfrm>
            <a:off x="8715927" y="6392047"/>
            <a:ext cx="2636396" cy="346320"/>
          </a:xfrm>
          <a:prstGeom prst="rect">
            <a:avLst/>
          </a:prstGeom>
          <a:noFill/>
          <a:ln>
            <a:noFill/>
          </a:ln>
        </p:spPr>
        <p:txBody>
          <a:bodyPr lIns="90000" tIns="45000" rIns="90000" bIns="45000">
            <a:noAutofit/>
          </a:bodyPr>
          <a:lstStyle/>
          <a:p>
            <a:r>
              <a:rPr lang="en-US" altLang="zh-TW" sz="1800" b="0" strike="noStrike" spc="-1" dirty="0">
                <a:latin typeface="Arial"/>
              </a:rPr>
              <a:t>Line Notify </a:t>
            </a:r>
            <a:r>
              <a:rPr lang="zh-TW" altLang="en-US" sz="1800" b="0" strike="noStrike" spc="-1" dirty="0">
                <a:latin typeface="Arial"/>
              </a:rPr>
              <a:t>通知使用者</a:t>
            </a:r>
            <a:endParaRPr lang="en-US" sz="1800" b="0" strike="noStrike" spc="-1" dirty="0">
              <a:latin typeface="Arial"/>
            </a:endParaRPr>
          </a:p>
        </p:txBody>
      </p:sp>
      <p:pic>
        <p:nvPicPr>
          <p:cNvPr id="4" name="圖片 3" descr="一張含有 符號, 電子藍, 行, 圖形 的圖片&#10;&#10;自動產生的描述">
            <a:extLst>
              <a:ext uri="{FF2B5EF4-FFF2-40B4-BE49-F238E27FC236}">
                <a16:creationId xmlns:a16="http://schemas.microsoft.com/office/drawing/2014/main" id="{C7176310-EC53-4A73-3067-009593FCB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50495" y="4782002"/>
            <a:ext cx="1117632" cy="1117632"/>
          </a:xfrm>
          <a:prstGeom prst="rect">
            <a:avLst/>
          </a:prstGeom>
        </p:spPr>
      </p:pic>
      <p:sp>
        <p:nvSpPr>
          <p:cNvPr id="21" name="文字方塊 20">
            <a:extLst>
              <a:ext uri="{FF2B5EF4-FFF2-40B4-BE49-F238E27FC236}">
                <a16:creationId xmlns:a16="http://schemas.microsoft.com/office/drawing/2014/main" id="{92A11494-59B6-7EE1-99A7-48ED0FB80FF7}"/>
              </a:ext>
            </a:extLst>
          </p:cNvPr>
          <p:cNvSpPr txBox="1"/>
          <p:nvPr/>
        </p:nvSpPr>
        <p:spPr>
          <a:xfrm>
            <a:off x="2568127" y="4930219"/>
            <a:ext cx="2805151" cy="646331"/>
          </a:xfrm>
          <a:prstGeom prst="rect">
            <a:avLst/>
          </a:prstGeom>
          <a:noFill/>
        </p:spPr>
        <p:txBody>
          <a:bodyPr wrap="square" rtlCol="0">
            <a:spAutoFit/>
          </a:bodyPr>
          <a:lstStyle/>
          <a:p>
            <a:r>
              <a:rPr lang="zh-TW" altLang="en-US" dirty="0">
                <a:solidFill>
                  <a:schemeClr val="accent5"/>
                </a:solidFill>
              </a:rPr>
              <a:t>本系統前部分由</a:t>
            </a:r>
            <a:r>
              <a:rPr lang="en-US" altLang="zh-TW" dirty="0">
                <a:solidFill>
                  <a:schemeClr val="accent5"/>
                </a:solidFill>
              </a:rPr>
              <a:t>Visual Studio Code </a:t>
            </a:r>
            <a:r>
              <a:rPr lang="zh-TW" altLang="en-US" dirty="0">
                <a:solidFill>
                  <a:schemeClr val="accent5"/>
                </a:solidFill>
              </a:rPr>
              <a:t>環境下製作</a:t>
            </a:r>
          </a:p>
        </p:txBody>
      </p:sp>
    </p:spTree>
    <p:extLst>
      <p:ext uri="{BB962C8B-B14F-4D97-AF65-F5344CB8AC3E}">
        <p14:creationId xmlns:p14="http://schemas.microsoft.com/office/powerpoint/2010/main" val="87377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9FFB-992B-8439-1ADD-CF5EC1178C0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0EE7CF0-279F-C833-CA91-BC9B18310C35}"/>
              </a:ext>
            </a:extLst>
          </p:cNvPr>
          <p:cNvSpPr>
            <a:spLocks noGrp="1"/>
          </p:cNvSpPr>
          <p:nvPr>
            <p:ph type="title"/>
          </p:nvPr>
        </p:nvSpPr>
        <p:spPr>
          <a:xfrm>
            <a:off x="338579" y="195442"/>
            <a:ext cx="4619920" cy="1325563"/>
          </a:xfrm>
        </p:spPr>
        <p:txBody>
          <a:bodyPr/>
          <a:lstStyle/>
          <a:p>
            <a:r>
              <a:rPr lang="zh-TW" altLang="en-US" dirty="0"/>
              <a:t>組員分工</a:t>
            </a:r>
          </a:p>
        </p:txBody>
      </p:sp>
      <p:graphicFrame>
        <p:nvGraphicFramePr>
          <p:cNvPr id="6" name="表格 5">
            <a:extLst>
              <a:ext uri="{FF2B5EF4-FFF2-40B4-BE49-F238E27FC236}">
                <a16:creationId xmlns:a16="http://schemas.microsoft.com/office/drawing/2014/main" id="{1F3CC1C6-BDF4-5570-87A1-4650AF5B636B}"/>
              </a:ext>
            </a:extLst>
          </p:cNvPr>
          <p:cNvGraphicFramePr>
            <a:graphicFrameLocks noGrp="1"/>
          </p:cNvGraphicFramePr>
          <p:nvPr>
            <p:extLst>
              <p:ext uri="{D42A27DB-BD31-4B8C-83A1-F6EECF244321}">
                <p14:modId xmlns:p14="http://schemas.microsoft.com/office/powerpoint/2010/main" val="3258415049"/>
              </p:ext>
            </p:extLst>
          </p:nvPr>
        </p:nvGraphicFramePr>
        <p:xfrm>
          <a:off x="2032000" y="3429000"/>
          <a:ext cx="8128000" cy="1483360"/>
        </p:xfrm>
        <a:graphic>
          <a:graphicData uri="http://schemas.openxmlformats.org/drawingml/2006/table">
            <a:tbl>
              <a:tblPr firstRow="1" bandRow="1">
                <a:tableStyleId>{5FD0F851-EC5A-4D38-B0AD-8093EC10F338}</a:tableStyleId>
              </a:tblPr>
              <a:tblGrid>
                <a:gridCol w="4064000">
                  <a:extLst>
                    <a:ext uri="{9D8B030D-6E8A-4147-A177-3AD203B41FA5}">
                      <a16:colId xmlns:a16="http://schemas.microsoft.com/office/drawing/2014/main" val="1654281990"/>
                    </a:ext>
                  </a:extLst>
                </a:gridCol>
                <a:gridCol w="4064000">
                  <a:extLst>
                    <a:ext uri="{9D8B030D-6E8A-4147-A177-3AD203B41FA5}">
                      <a16:colId xmlns:a16="http://schemas.microsoft.com/office/drawing/2014/main" val="1261136231"/>
                    </a:ext>
                  </a:extLst>
                </a:gridCol>
              </a:tblGrid>
              <a:tr h="370840">
                <a:tc>
                  <a:txBody>
                    <a:bodyPr/>
                    <a:lstStyle/>
                    <a:p>
                      <a:pPr algn="ctr"/>
                      <a:r>
                        <a:rPr lang="zh-TW" altLang="en-US" dirty="0"/>
                        <a:t>彭祥恩</a:t>
                      </a:r>
                    </a:p>
                  </a:txBody>
                  <a:tcPr/>
                </a:tc>
                <a:tc>
                  <a:txBody>
                    <a:bodyPr/>
                    <a:lstStyle/>
                    <a:p>
                      <a:pPr algn="ctr"/>
                      <a:r>
                        <a:rPr lang="zh-TW" altLang="en-US" dirty="0"/>
                        <a:t>期中</a:t>
                      </a:r>
                      <a:r>
                        <a:rPr lang="en-US" altLang="zh-TW" dirty="0"/>
                        <a:t>Proposal + </a:t>
                      </a:r>
                      <a:r>
                        <a:rPr lang="zh-TW" altLang="en-US" dirty="0"/>
                        <a:t>書面整理</a:t>
                      </a:r>
                    </a:p>
                  </a:txBody>
                  <a:tcPr/>
                </a:tc>
                <a:extLst>
                  <a:ext uri="{0D108BD9-81ED-4DB2-BD59-A6C34878D82A}">
                    <a16:rowId xmlns:a16="http://schemas.microsoft.com/office/drawing/2014/main" val="41502616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湛雅涓</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t>主題構想</a:t>
                      </a:r>
                      <a:r>
                        <a:rPr lang="en-US" altLang="zh-TW" dirty="0"/>
                        <a:t>+</a:t>
                      </a:r>
                      <a:r>
                        <a:rPr lang="en-US" altLang="zh-TW" dirty="0" err="1"/>
                        <a:t>OpenCV+Media</a:t>
                      </a:r>
                      <a:r>
                        <a:rPr lang="en-US" altLang="zh-TW" dirty="0"/>
                        <a:t> </a:t>
                      </a:r>
                      <a:r>
                        <a:rPr lang="en-US" altLang="zh-TW" dirty="0" err="1"/>
                        <a:t>PipeLine</a:t>
                      </a:r>
                      <a:endParaRPr lang="zh-TW" altLang="en-US" dirty="0"/>
                    </a:p>
                  </a:txBody>
                  <a:tcPr/>
                </a:tc>
                <a:extLst>
                  <a:ext uri="{0D108BD9-81ED-4DB2-BD59-A6C34878D82A}">
                    <a16:rowId xmlns:a16="http://schemas.microsoft.com/office/drawing/2014/main" val="4116110355"/>
                  </a:ext>
                </a:extLst>
              </a:tr>
              <a:tr h="370840">
                <a:tc>
                  <a:txBody>
                    <a:bodyPr/>
                    <a:lstStyle/>
                    <a:p>
                      <a:pPr algn="ctr"/>
                      <a:r>
                        <a:rPr lang="zh-TW" altLang="en-US" dirty="0"/>
                        <a:t>曾茂源</a:t>
                      </a:r>
                    </a:p>
                  </a:txBody>
                  <a:tcPr/>
                </a:tc>
                <a:tc>
                  <a:txBody>
                    <a:bodyPr/>
                    <a:lstStyle/>
                    <a:p>
                      <a:pPr algn="ctr"/>
                      <a:r>
                        <a:rPr lang="zh-TW" altLang="en-US" dirty="0"/>
                        <a:t>主題構想</a:t>
                      </a:r>
                      <a:r>
                        <a:rPr lang="en-US" altLang="zh-TW" dirty="0"/>
                        <a:t>+</a:t>
                      </a:r>
                      <a:r>
                        <a:rPr lang="zh-TW" altLang="en-US" dirty="0"/>
                        <a:t>報告</a:t>
                      </a:r>
                      <a:r>
                        <a:rPr lang="en-US" altLang="zh-TW" dirty="0"/>
                        <a:t>+ </a:t>
                      </a:r>
                      <a:r>
                        <a:rPr lang="zh-TW" altLang="en-US" dirty="0"/>
                        <a:t>系統整合</a:t>
                      </a:r>
                    </a:p>
                  </a:txBody>
                  <a:tcPr/>
                </a:tc>
                <a:extLst>
                  <a:ext uri="{0D108BD9-81ED-4DB2-BD59-A6C34878D82A}">
                    <a16:rowId xmlns:a16="http://schemas.microsoft.com/office/drawing/2014/main" val="2212212796"/>
                  </a:ext>
                </a:extLst>
              </a:tr>
              <a:tr h="370840">
                <a:tc>
                  <a:txBody>
                    <a:bodyPr/>
                    <a:lstStyle/>
                    <a:p>
                      <a:pPr algn="ctr"/>
                      <a:r>
                        <a:rPr lang="zh-TW" altLang="en-US" dirty="0"/>
                        <a:t>許祐杰</a:t>
                      </a:r>
                    </a:p>
                  </a:txBody>
                  <a:tcPr/>
                </a:tc>
                <a:tc>
                  <a:txBody>
                    <a:bodyPr/>
                    <a:lstStyle/>
                    <a:p>
                      <a:pPr algn="ctr"/>
                      <a:r>
                        <a:rPr lang="en-US" altLang="zh-TW" dirty="0" err="1"/>
                        <a:t>Make+Line</a:t>
                      </a:r>
                      <a:r>
                        <a:rPr lang="en-US" altLang="zh-TW" dirty="0"/>
                        <a:t> Notify</a:t>
                      </a:r>
                      <a:endParaRPr lang="zh-TW" altLang="en-US" dirty="0"/>
                    </a:p>
                  </a:txBody>
                  <a:tcPr/>
                </a:tc>
                <a:extLst>
                  <a:ext uri="{0D108BD9-81ED-4DB2-BD59-A6C34878D82A}">
                    <a16:rowId xmlns:a16="http://schemas.microsoft.com/office/drawing/2014/main" val="2841195090"/>
                  </a:ext>
                </a:extLst>
              </a:tr>
            </a:tbl>
          </a:graphicData>
        </a:graphic>
      </p:graphicFrame>
    </p:spTree>
    <p:extLst>
      <p:ext uri="{BB962C8B-B14F-4D97-AF65-F5344CB8AC3E}">
        <p14:creationId xmlns:p14="http://schemas.microsoft.com/office/powerpoint/2010/main" val="116140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E16C5-E2B3-9ECF-12DC-9E227E3108B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AFD152D-4577-B355-7123-3190AC63598C}"/>
              </a:ext>
            </a:extLst>
          </p:cNvPr>
          <p:cNvSpPr>
            <a:spLocks noGrp="1"/>
          </p:cNvSpPr>
          <p:nvPr>
            <p:ph type="title"/>
          </p:nvPr>
        </p:nvSpPr>
        <p:spPr>
          <a:xfrm>
            <a:off x="338579" y="195442"/>
            <a:ext cx="4619920" cy="1325563"/>
          </a:xfrm>
        </p:spPr>
        <p:txBody>
          <a:bodyPr/>
          <a:lstStyle/>
          <a:p>
            <a:r>
              <a:rPr lang="zh-TW" altLang="en-US" dirty="0"/>
              <a:t>甘特圖</a:t>
            </a:r>
          </a:p>
        </p:txBody>
      </p:sp>
      <p:pic>
        <p:nvPicPr>
          <p:cNvPr id="4" name="圖片 3">
            <a:extLst>
              <a:ext uri="{FF2B5EF4-FFF2-40B4-BE49-F238E27FC236}">
                <a16:creationId xmlns:a16="http://schemas.microsoft.com/office/drawing/2014/main" id="{4E0FE800-B789-07B1-B850-A3081CA852FC}"/>
              </a:ext>
            </a:extLst>
          </p:cNvPr>
          <p:cNvPicPr>
            <a:picLocks noChangeAspect="1"/>
          </p:cNvPicPr>
          <p:nvPr/>
        </p:nvPicPr>
        <p:blipFill>
          <a:blip r:embed="rId2"/>
          <a:stretch>
            <a:fillRect/>
          </a:stretch>
        </p:blipFill>
        <p:spPr>
          <a:xfrm>
            <a:off x="376462" y="2360317"/>
            <a:ext cx="11439076" cy="2976678"/>
          </a:xfrm>
          <a:prstGeom prst="rect">
            <a:avLst/>
          </a:prstGeom>
        </p:spPr>
      </p:pic>
    </p:spTree>
    <p:extLst>
      <p:ext uri="{BB962C8B-B14F-4D97-AF65-F5344CB8AC3E}">
        <p14:creationId xmlns:p14="http://schemas.microsoft.com/office/powerpoint/2010/main" val="200059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7FCEC-D85A-7B1D-E18E-66765475957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4EBC77E-CFE7-AF62-9E41-83DD9D77587D}"/>
              </a:ext>
            </a:extLst>
          </p:cNvPr>
          <p:cNvSpPr>
            <a:spLocks noGrp="1"/>
          </p:cNvSpPr>
          <p:nvPr>
            <p:ph type="title"/>
          </p:nvPr>
        </p:nvSpPr>
        <p:spPr>
          <a:xfrm>
            <a:off x="0" y="-302257"/>
            <a:ext cx="2583730" cy="1325563"/>
          </a:xfrm>
        </p:spPr>
        <p:txBody>
          <a:bodyPr/>
          <a:lstStyle/>
          <a:p>
            <a:r>
              <a:rPr lang="zh-TW" altLang="en-US" dirty="0"/>
              <a:t>參考資料</a:t>
            </a:r>
          </a:p>
        </p:txBody>
      </p:sp>
      <p:sp>
        <p:nvSpPr>
          <p:cNvPr id="3" name="內容版面配置區 2">
            <a:extLst>
              <a:ext uri="{FF2B5EF4-FFF2-40B4-BE49-F238E27FC236}">
                <a16:creationId xmlns:a16="http://schemas.microsoft.com/office/drawing/2014/main" id="{A88D9C7C-14D5-AB81-2C73-88BBF5F34069}"/>
              </a:ext>
            </a:extLst>
          </p:cNvPr>
          <p:cNvSpPr>
            <a:spLocks noGrp="1"/>
          </p:cNvSpPr>
          <p:nvPr>
            <p:ph idx="1"/>
          </p:nvPr>
        </p:nvSpPr>
        <p:spPr>
          <a:xfrm>
            <a:off x="329153" y="1023306"/>
            <a:ext cx="10515600" cy="4351338"/>
          </a:xfrm>
        </p:spPr>
        <p:txBody>
          <a:bodyPr>
            <a:normAutofit/>
          </a:bodyPr>
          <a:lstStyle/>
          <a:p>
            <a:r>
              <a:rPr lang="en-US" altLang="zh-TW" sz="1400" b="0" i="0" dirty="0">
                <a:solidFill>
                  <a:srgbClr val="3A3A3A"/>
                </a:solidFill>
                <a:effectLst/>
                <a:latin typeface="Times New Roman" panose="02020603050405020304" pitchFamily="18" charset="0"/>
                <a:cs typeface="Times New Roman" panose="02020603050405020304" pitchFamily="18" charset="0"/>
              </a:rPr>
              <a:t>Zou, L., Sasaki, J. E., Wang, H., Xiao, Z., Fang, Q., &amp; Zhang, M. (2017). A Systematic Review and Meta-Analysis of </a:t>
            </a:r>
            <a:r>
              <a:rPr lang="en-US" altLang="zh-TW" sz="1400" b="0" i="0" dirty="0" err="1">
                <a:solidFill>
                  <a:srgbClr val="3A3A3A"/>
                </a:solidFill>
                <a:effectLst/>
                <a:latin typeface="Times New Roman" panose="02020603050405020304" pitchFamily="18" charset="0"/>
                <a:cs typeface="Times New Roman" panose="02020603050405020304" pitchFamily="18" charset="0"/>
              </a:rPr>
              <a:t>Baduanjin</a:t>
            </a:r>
            <a:r>
              <a:rPr lang="en-US" altLang="zh-TW" sz="1400" b="0" i="0" dirty="0">
                <a:solidFill>
                  <a:srgbClr val="3A3A3A"/>
                </a:solidFill>
                <a:effectLst/>
                <a:latin typeface="Times New Roman" panose="02020603050405020304" pitchFamily="18" charset="0"/>
                <a:cs typeface="Times New Roman" panose="02020603050405020304" pitchFamily="18" charset="0"/>
              </a:rPr>
              <a:t> Qigong for Health Benefits: Randomized Controlled Trials. </a:t>
            </a:r>
            <a:r>
              <a:rPr lang="en-US" altLang="zh-TW" sz="1400" b="0" i="1" dirty="0">
                <a:solidFill>
                  <a:srgbClr val="3A3A3A"/>
                </a:solidFill>
                <a:effectLst/>
                <a:latin typeface="Times New Roman" panose="02020603050405020304" pitchFamily="18" charset="0"/>
                <a:cs typeface="Times New Roman" panose="02020603050405020304" pitchFamily="18" charset="0"/>
              </a:rPr>
              <a:t>Evidence-Based Complementary and Alternative Medicine</a:t>
            </a:r>
            <a:r>
              <a:rPr lang="en-US" altLang="zh-TW" sz="1400" b="0" i="0" dirty="0">
                <a:solidFill>
                  <a:srgbClr val="3A3A3A"/>
                </a:solidFill>
                <a:effectLst/>
                <a:latin typeface="Times New Roman" panose="02020603050405020304" pitchFamily="18" charset="0"/>
                <a:cs typeface="Times New Roman" panose="02020603050405020304" pitchFamily="18" charset="0"/>
              </a:rPr>
              <a:t>, </a:t>
            </a:r>
            <a:r>
              <a:rPr lang="en-US" altLang="zh-TW" sz="1400" b="0" i="1" dirty="0">
                <a:solidFill>
                  <a:srgbClr val="3A3A3A"/>
                </a:solidFill>
                <a:effectLst/>
                <a:latin typeface="Times New Roman" panose="02020603050405020304" pitchFamily="18" charset="0"/>
                <a:cs typeface="Times New Roman" panose="02020603050405020304" pitchFamily="18" charset="0"/>
              </a:rPr>
              <a:t>2017</a:t>
            </a:r>
            <a:r>
              <a:rPr lang="en-US" altLang="zh-TW" sz="1400" b="0" i="0" dirty="0">
                <a:solidFill>
                  <a:srgbClr val="3A3A3A"/>
                </a:solidFill>
                <a:effectLst/>
                <a:latin typeface="Times New Roman" panose="02020603050405020304" pitchFamily="18" charset="0"/>
                <a:cs typeface="Times New Roman" panose="02020603050405020304" pitchFamily="18" charset="0"/>
              </a:rPr>
              <a:t>(1), 4548706–4548706.</a:t>
            </a:r>
          </a:p>
          <a:p>
            <a:r>
              <a:rPr lang="en-US" altLang="zh-TW" sz="1400" b="0" i="0" dirty="0">
                <a:solidFill>
                  <a:srgbClr val="3A3A3A"/>
                </a:solidFill>
                <a:effectLst/>
                <a:latin typeface="Times New Roman" panose="02020603050405020304" pitchFamily="18" charset="0"/>
                <a:cs typeface="Times New Roman" panose="02020603050405020304" pitchFamily="18" charset="0"/>
              </a:rPr>
              <a:t>Zou, L., Pan, Z., Yeung, A., Talwar, S., Wang, C., Liu, Y., Shu, Y., Chen, X., &amp; Thomas, G. A. (2018). A Review Study on the Beneficial Effects of </a:t>
            </a:r>
            <a:r>
              <a:rPr lang="en-US" altLang="zh-TW" sz="1400" b="0" i="0" dirty="0" err="1">
                <a:solidFill>
                  <a:srgbClr val="3A3A3A"/>
                </a:solidFill>
                <a:effectLst/>
                <a:latin typeface="Times New Roman" panose="02020603050405020304" pitchFamily="18" charset="0"/>
                <a:cs typeface="Times New Roman" panose="02020603050405020304" pitchFamily="18" charset="0"/>
              </a:rPr>
              <a:t>Baduanjin</a:t>
            </a:r>
            <a:r>
              <a:rPr lang="en-US" altLang="zh-TW" sz="1400" b="0" i="0" dirty="0">
                <a:solidFill>
                  <a:srgbClr val="3A3A3A"/>
                </a:solidFill>
                <a:effectLst/>
                <a:latin typeface="Times New Roman" panose="02020603050405020304" pitchFamily="18" charset="0"/>
                <a:cs typeface="Times New Roman" panose="02020603050405020304" pitchFamily="18" charset="0"/>
              </a:rPr>
              <a:t>. </a:t>
            </a:r>
            <a:r>
              <a:rPr lang="en-US" altLang="zh-TW" sz="1400" b="0" i="1" dirty="0">
                <a:solidFill>
                  <a:srgbClr val="3A3A3A"/>
                </a:solidFill>
                <a:effectLst/>
                <a:latin typeface="Times New Roman" panose="02020603050405020304" pitchFamily="18" charset="0"/>
                <a:cs typeface="Times New Roman" panose="02020603050405020304" pitchFamily="18" charset="0"/>
              </a:rPr>
              <a:t>The Journal of Alternative and Complementary Medicine</a:t>
            </a:r>
            <a:r>
              <a:rPr lang="en-US" altLang="zh-TW" sz="1400" b="0" i="0" dirty="0">
                <a:solidFill>
                  <a:srgbClr val="3A3A3A"/>
                </a:solidFill>
                <a:effectLst/>
                <a:latin typeface="Times New Roman" panose="02020603050405020304" pitchFamily="18" charset="0"/>
                <a:cs typeface="Times New Roman" panose="02020603050405020304" pitchFamily="18" charset="0"/>
              </a:rPr>
              <a:t>, </a:t>
            </a:r>
            <a:r>
              <a:rPr lang="en-US" altLang="zh-TW" sz="1400" b="0" i="1" dirty="0">
                <a:solidFill>
                  <a:srgbClr val="3A3A3A"/>
                </a:solidFill>
                <a:effectLst/>
                <a:latin typeface="Times New Roman" panose="02020603050405020304" pitchFamily="18" charset="0"/>
                <a:cs typeface="Times New Roman" panose="02020603050405020304" pitchFamily="18" charset="0"/>
              </a:rPr>
              <a:t>24</a:t>
            </a:r>
            <a:r>
              <a:rPr lang="en-US" altLang="zh-TW" sz="1400" b="0" i="0" dirty="0">
                <a:solidFill>
                  <a:srgbClr val="3A3A3A"/>
                </a:solidFill>
                <a:effectLst/>
                <a:latin typeface="Times New Roman" panose="02020603050405020304" pitchFamily="18" charset="0"/>
                <a:cs typeface="Times New Roman" panose="02020603050405020304" pitchFamily="18" charset="0"/>
              </a:rPr>
              <a:t>(4), 324-.</a:t>
            </a:r>
          </a:p>
          <a:p>
            <a:r>
              <a:rPr lang="en-US" altLang="zh-TW" sz="1400" b="0" i="0" dirty="0">
                <a:solidFill>
                  <a:srgbClr val="3A3A3A"/>
                </a:solidFill>
                <a:effectLst/>
                <a:latin typeface="Times New Roman" panose="02020603050405020304" pitchFamily="18" charset="0"/>
                <a:cs typeface="Times New Roman" panose="02020603050405020304" pitchFamily="18" charset="0"/>
              </a:rPr>
              <a:t>Guan, Y., Hao, Y., Guan, Y., &amp; Wang, H. (2020). Effects of </a:t>
            </a:r>
            <a:r>
              <a:rPr lang="en-US" altLang="zh-TW" sz="1400" b="0" i="0" dirty="0" err="1">
                <a:solidFill>
                  <a:srgbClr val="3A3A3A"/>
                </a:solidFill>
                <a:effectLst/>
                <a:latin typeface="Times New Roman" panose="02020603050405020304" pitchFamily="18" charset="0"/>
                <a:cs typeface="Times New Roman" panose="02020603050405020304" pitchFamily="18" charset="0"/>
              </a:rPr>
              <a:t>Baduanjin</a:t>
            </a:r>
            <a:r>
              <a:rPr lang="en-US" altLang="zh-TW" sz="1400" b="0" i="0" dirty="0">
                <a:solidFill>
                  <a:srgbClr val="3A3A3A"/>
                </a:solidFill>
                <a:effectLst/>
                <a:latin typeface="Times New Roman" panose="02020603050405020304" pitchFamily="18" charset="0"/>
                <a:cs typeface="Times New Roman" panose="02020603050405020304" pitchFamily="18" charset="0"/>
              </a:rPr>
              <a:t> exercise on essential hypertension: A meta-analysis of randomized controlled trials. </a:t>
            </a:r>
            <a:r>
              <a:rPr lang="en-US" altLang="zh-TW" sz="1400" b="0" i="1" dirty="0">
                <a:solidFill>
                  <a:srgbClr val="3A3A3A"/>
                </a:solidFill>
                <a:effectLst/>
                <a:latin typeface="Times New Roman" panose="02020603050405020304" pitchFamily="18" charset="0"/>
                <a:cs typeface="Times New Roman" panose="02020603050405020304" pitchFamily="18" charset="0"/>
              </a:rPr>
              <a:t>Medicine (Baltimore)</a:t>
            </a:r>
            <a:r>
              <a:rPr lang="en-US" altLang="zh-TW" sz="1400" b="0" i="0" dirty="0">
                <a:solidFill>
                  <a:srgbClr val="3A3A3A"/>
                </a:solidFill>
                <a:effectLst/>
                <a:latin typeface="Times New Roman" panose="02020603050405020304" pitchFamily="18" charset="0"/>
                <a:cs typeface="Times New Roman" panose="02020603050405020304" pitchFamily="18" charset="0"/>
              </a:rPr>
              <a:t>, </a:t>
            </a:r>
            <a:r>
              <a:rPr lang="en-US" altLang="zh-TW" sz="1400" b="0" i="1" dirty="0">
                <a:solidFill>
                  <a:srgbClr val="3A3A3A"/>
                </a:solidFill>
                <a:effectLst/>
                <a:latin typeface="Times New Roman" panose="02020603050405020304" pitchFamily="18" charset="0"/>
                <a:cs typeface="Times New Roman" panose="02020603050405020304" pitchFamily="18" charset="0"/>
              </a:rPr>
              <a:t>99</a:t>
            </a:r>
            <a:r>
              <a:rPr lang="en-US" altLang="zh-TW" sz="1400" b="0" i="0" dirty="0">
                <a:solidFill>
                  <a:srgbClr val="3A3A3A"/>
                </a:solidFill>
                <a:effectLst/>
                <a:latin typeface="Times New Roman" panose="02020603050405020304" pitchFamily="18" charset="0"/>
                <a:cs typeface="Times New Roman" panose="02020603050405020304" pitchFamily="18" charset="0"/>
              </a:rPr>
              <a:t>(32)</a:t>
            </a:r>
            <a:endParaRPr lang="en-US" altLang="zh-TW" sz="1400" dirty="0">
              <a:solidFill>
                <a:srgbClr val="3A3A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5241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593</Words>
  <Application>Microsoft Office PowerPoint</Application>
  <PresentationFormat>寬螢幕</PresentationFormat>
  <Paragraphs>37</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新細明體</vt:lpstr>
      <vt:lpstr>Arial</vt:lpstr>
      <vt:lpstr>Calibri</vt:lpstr>
      <vt:lpstr>Calibri Light</vt:lpstr>
      <vt:lpstr>Times New Roman</vt:lpstr>
      <vt:lpstr>Office 佈景主題</vt:lpstr>
      <vt:lpstr>復健姿勢對比分析</vt:lpstr>
      <vt:lpstr>研究背景</vt:lpstr>
      <vt:lpstr>PowerPoint 簡報</vt:lpstr>
      <vt:lpstr>研究動機及目的</vt:lpstr>
      <vt:lpstr>預期貢獻</vt:lpstr>
      <vt:lpstr>系統架構(技術規劃)</vt:lpstr>
      <vt:lpstr>組員分工</vt:lpstr>
      <vt:lpstr>甘特圖</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彭祥恩</dc:creator>
  <cp:lastModifiedBy>彭祥恩</cp:lastModifiedBy>
  <cp:revision>41</cp:revision>
  <dcterms:created xsi:type="dcterms:W3CDTF">2024-10-18T03:19:44Z</dcterms:created>
  <dcterms:modified xsi:type="dcterms:W3CDTF">2024-10-25T05:34:09Z</dcterms:modified>
</cp:coreProperties>
</file>