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verag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59a7931b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59a7931b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659a7931b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659a7931b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59a7931b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59a7931b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59a7931b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59a7931b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59a7931b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59a7931b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59a7931b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59a7931b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59a7931b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659a7931b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59a7931b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59a7931b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59a7931b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59a7931b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59a7931bb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659a7931bb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22.png"/><Relationship Id="rId5" Type="http://schemas.openxmlformats.org/officeDocument/2006/relationships/image" Target="../media/image27.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2.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9.png"/><Relationship Id="rId6" Type="http://schemas.openxmlformats.org/officeDocument/2006/relationships/image" Target="../media/image17.png"/><Relationship Id="rId7" Type="http://schemas.openxmlformats.org/officeDocument/2006/relationships/image" Target="../media/image15.png"/><Relationship Id="rId8"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nvSpPr>
        <p:spPr>
          <a:xfrm>
            <a:off x="2660175" y="-28300"/>
            <a:ext cx="57732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1300" u="sng">
                <a:solidFill>
                  <a:schemeClr val="lt1"/>
                </a:solidFill>
                <a:latin typeface="Average"/>
                <a:ea typeface="Average"/>
                <a:cs typeface="Average"/>
                <a:sym typeface="Average"/>
              </a:rPr>
              <a:t>Dynamic Programming Vs Monte Carlo Method</a:t>
            </a:r>
            <a:endParaRPr b="1" sz="1300" u="sng">
              <a:solidFill>
                <a:schemeClr val="lt1"/>
              </a:solidFill>
              <a:latin typeface="Average"/>
              <a:ea typeface="Average"/>
              <a:cs typeface="Average"/>
              <a:sym typeface="Average"/>
            </a:endParaRPr>
          </a:p>
        </p:txBody>
      </p:sp>
      <p:sp>
        <p:nvSpPr>
          <p:cNvPr id="86" name="Google Shape;86;p13"/>
          <p:cNvSpPr txBox="1"/>
          <p:nvPr/>
        </p:nvSpPr>
        <p:spPr>
          <a:xfrm>
            <a:off x="0" y="113200"/>
            <a:ext cx="440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Dynamic Programming</a:t>
            </a:r>
            <a:endParaRPr sz="1300">
              <a:solidFill>
                <a:schemeClr val="lt1"/>
              </a:solidFill>
              <a:latin typeface="Average"/>
              <a:ea typeface="Average"/>
              <a:cs typeface="Average"/>
              <a:sym typeface="Average"/>
            </a:endParaRPr>
          </a:p>
        </p:txBody>
      </p:sp>
      <p:sp>
        <p:nvSpPr>
          <p:cNvPr id="87" name="Google Shape;87;p13"/>
          <p:cNvSpPr txBox="1"/>
          <p:nvPr/>
        </p:nvSpPr>
        <p:spPr>
          <a:xfrm>
            <a:off x="28300" y="431575"/>
            <a:ext cx="9077100" cy="3001500"/>
          </a:xfrm>
          <a:prstGeom prst="rect">
            <a:avLst/>
          </a:prstGeom>
          <a:noFill/>
          <a:ln>
            <a:noFill/>
          </a:ln>
        </p:spPr>
        <p:txBody>
          <a:bodyPr anchorCtr="0" anchor="t" bIns="91425" lIns="91425" spcFirstLastPara="1" rIns="91425" wrap="square" tIns="91425">
            <a:spAutoFit/>
          </a:bodyPr>
          <a:lstStyle/>
          <a:p>
            <a:pPr indent="-311150" lvl="0" marL="457200" rtl="0" algn="just">
              <a:lnSpc>
                <a:spcPct val="100000"/>
              </a:lnSpc>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The advantage of the DP method is that it uses the Bellman equation to compute the value of a state</a:t>
            </a:r>
            <a:endParaRPr sz="1300">
              <a:solidFill>
                <a:schemeClr val="lt1"/>
              </a:solidFill>
              <a:latin typeface="Average"/>
              <a:ea typeface="Average"/>
              <a:cs typeface="Average"/>
              <a:sym typeface="Average"/>
            </a:endParaRPr>
          </a:p>
          <a:p>
            <a:pPr indent="0" lvl="0" marL="457200" rtl="0" algn="just">
              <a:lnSpc>
                <a:spcPct val="100000"/>
              </a:lnSpc>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lnSpc>
                <a:spcPct val="100000"/>
              </a:lnSpc>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According to the Bellman equation, the value of a state can be obtained as the sum of the immediate reward and the discounted value of the next state. This is called bootstrapping.</a:t>
            </a:r>
            <a:endParaRPr sz="1300">
              <a:solidFill>
                <a:schemeClr val="lt1"/>
              </a:solidFill>
              <a:latin typeface="Average"/>
              <a:ea typeface="Average"/>
              <a:cs typeface="Average"/>
              <a:sym typeface="Average"/>
            </a:endParaRPr>
          </a:p>
          <a:p>
            <a:pPr indent="0" lvl="0" marL="457200" rtl="0" algn="just">
              <a:lnSpc>
                <a:spcPct val="100000"/>
              </a:lnSpc>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lnSpc>
                <a:spcPct val="100000"/>
              </a:lnSpc>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That is, to compute the value of a state, we don't have to wait till the end of the episode, instead, using the Bellman equation, we can estimate the value of a state just based on the value of the next state.</a:t>
            </a:r>
            <a:endParaRPr sz="1300">
              <a:solidFill>
                <a:schemeClr val="lt1"/>
              </a:solidFill>
              <a:latin typeface="Average"/>
              <a:ea typeface="Average"/>
              <a:cs typeface="Average"/>
              <a:sym typeface="Average"/>
            </a:endParaRPr>
          </a:p>
          <a:p>
            <a:pPr indent="0" lvl="0" marL="457200" rtl="0" algn="just">
              <a:lnSpc>
                <a:spcPct val="100000"/>
              </a:lnSpc>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lnSpc>
                <a:spcPct val="100000"/>
              </a:lnSpc>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learned that in order to find the value of a state, we didn't have to wait till the end of the episode. Instead, we bootstrap, that is, we estimate the value of the current state V(s) by estimating the value of the next state.</a:t>
            </a:r>
            <a:endParaRPr sz="1300">
              <a:solidFill>
                <a:schemeClr val="lt1"/>
              </a:solidFill>
              <a:latin typeface="Average"/>
              <a:ea typeface="Average"/>
              <a:cs typeface="Average"/>
              <a:sym typeface="Average"/>
            </a:endParaRPr>
          </a:p>
          <a:p>
            <a:pPr indent="0" lvl="0" marL="457200" rtl="0" algn="just">
              <a:lnSpc>
                <a:spcPct val="100000"/>
              </a:lnSpc>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lnSpc>
                <a:spcPct val="100000"/>
              </a:lnSpc>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DP is a model-based method and we should know the transition probability in order to use it. When we don't know the model dynamics of the environment, we cannot apply the DP method.</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a:latin typeface="Roboto"/>
              <a:ea typeface="Roboto"/>
              <a:cs typeface="Roboto"/>
              <a:sym typeface="Roboto"/>
            </a:endParaRPr>
          </a:p>
        </p:txBody>
      </p:sp>
      <p:sp>
        <p:nvSpPr>
          <p:cNvPr id="88" name="Google Shape;88;p13"/>
          <p:cNvSpPr txBox="1"/>
          <p:nvPr/>
        </p:nvSpPr>
        <p:spPr>
          <a:xfrm>
            <a:off x="0" y="3243425"/>
            <a:ext cx="25824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Monte Carlo Method</a:t>
            </a:r>
            <a:endParaRPr sz="1300">
              <a:solidFill>
                <a:schemeClr val="lt1"/>
              </a:solidFill>
              <a:latin typeface="Average"/>
              <a:ea typeface="Average"/>
              <a:cs typeface="Average"/>
              <a:sym typeface="Average"/>
            </a:endParaRPr>
          </a:p>
        </p:txBody>
      </p:sp>
      <p:sp>
        <p:nvSpPr>
          <p:cNvPr id="89" name="Google Shape;89;p13"/>
          <p:cNvSpPr txBox="1"/>
          <p:nvPr/>
        </p:nvSpPr>
        <p:spPr>
          <a:xfrm>
            <a:off x="67150" y="3628325"/>
            <a:ext cx="89994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The advantage of the MC method is that it is a model-free method, which means that it does not require the model dynamics of the environment to be known in order to estimate the value and Q functions.</a:t>
            </a:r>
            <a:endParaRPr sz="1300">
              <a:solidFill>
                <a:schemeClr val="lt1"/>
              </a:solidFill>
              <a:latin typeface="Average"/>
              <a:ea typeface="Average"/>
              <a:cs typeface="Average"/>
              <a:sym typeface="Average"/>
            </a:endParaRPr>
          </a:p>
        </p:txBody>
      </p:sp>
      <p:sp>
        <p:nvSpPr>
          <p:cNvPr id="90" name="Google Shape;90;p13"/>
          <p:cNvSpPr txBox="1"/>
          <p:nvPr/>
        </p:nvSpPr>
        <p:spPr>
          <a:xfrm>
            <a:off x="67150" y="4156550"/>
            <a:ext cx="89994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However, the disadvantage of the MC method is that in order to estimate the state value or Q value we need to wait until the end of the episode, and if the episode is long then it will cost us a lot of time. Also, we cannot apply MC methods to continuous tasks (non episodic tasks).</a:t>
            </a:r>
            <a:endParaRPr sz="1300">
              <a:solidFill>
                <a:schemeClr val="lt1"/>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nvSpPr>
        <p:spPr>
          <a:xfrm>
            <a:off x="0" y="0"/>
            <a:ext cx="90207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Let's</a:t>
            </a:r>
            <a:r>
              <a:rPr lang="en-GB" sz="1300">
                <a:solidFill>
                  <a:schemeClr val="lt1"/>
                </a:solidFill>
                <a:latin typeface="Average"/>
                <a:ea typeface="Average"/>
                <a:cs typeface="Average"/>
                <a:sym typeface="Average"/>
              </a:rPr>
              <a:t> consider the same Frozen Lake environment. Before going ahead, initialize our Q table (Q function) with random values.</a:t>
            </a:r>
            <a:endParaRPr sz="1300">
              <a:solidFill>
                <a:schemeClr val="lt1"/>
              </a:solidFill>
              <a:latin typeface="Average"/>
              <a:ea typeface="Average"/>
              <a:cs typeface="Average"/>
              <a:sym typeface="Average"/>
            </a:endParaRPr>
          </a:p>
        </p:txBody>
      </p:sp>
      <p:pic>
        <p:nvPicPr>
          <p:cNvPr id="192" name="Google Shape;192;p22"/>
          <p:cNvPicPr preferRelativeResize="0"/>
          <p:nvPr/>
        </p:nvPicPr>
        <p:blipFill>
          <a:blip r:embed="rId3">
            <a:alphaModFix/>
          </a:blip>
          <a:stretch>
            <a:fillRect/>
          </a:stretch>
        </p:blipFill>
        <p:spPr>
          <a:xfrm>
            <a:off x="206775" y="338925"/>
            <a:ext cx="3943701" cy="2232825"/>
          </a:xfrm>
          <a:prstGeom prst="rect">
            <a:avLst/>
          </a:prstGeom>
          <a:noFill/>
          <a:ln>
            <a:noFill/>
          </a:ln>
        </p:spPr>
      </p:pic>
      <p:sp>
        <p:nvSpPr>
          <p:cNvPr id="193" name="Google Shape;193;p22"/>
          <p:cNvSpPr txBox="1"/>
          <p:nvPr/>
        </p:nvSpPr>
        <p:spPr>
          <a:xfrm>
            <a:off x="4294500" y="384900"/>
            <a:ext cx="4761600" cy="11853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Suppose we are in state (4,2). </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Suppose we use a </a:t>
            </a:r>
            <a:r>
              <a:rPr b="1" lang="en-GB" sz="1300">
                <a:solidFill>
                  <a:schemeClr val="lt1"/>
                </a:solidFill>
                <a:latin typeface="Average"/>
                <a:ea typeface="Average"/>
                <a:cs typeface="Average"/>
                <a:sym typeface="Average"/>
              </a:rPr>
              <a:t>probability 1-epsilon</a:t>
            </a:r>
            <a:r>
              <a:rPr lang="en-GB" sz="1300">
                <a:solidFill>
                  <a:schemeClr val="lt1"/>
                </a:solidFill>
                <a:latin typeface="Average"/>
                <a:ea typeface="Average"/>
                <a:cs typeface="Average"/>
                <a:sym typeface="Average"/>
              </a:rPr>
              <a:t> and select the best action. So, in state (4,2), we move right as it has the highest Q value compared to the other actions</a:t>
            </a:r>
            <a:endParaRPr sz="1300">
              <a:solidFill>
                <a:schemeClr val="lt1"/>
              </a:solidFill>
              <a:latin typeface="Average"/>
              <a:ea typeface="Average"/>
              <a:cs typeface="Average"/>
              <a:sym typeface="Average"/>
            </a:endParaRPr>
          </a:p>
        </p:txBody>
      </p:sp>
      <p:sp>
        <p:nvSpPr>
          <p:cNvPr id="194" name="Google Shape;194;p22"/>
          <p:cNvSpPr txBox="1"/>
          <p:nvPr/>
        </p:nvSpPr>
        <p:spPr>
          <a:xfrm>
            <a:off x="4294500" y="1517825"/>
            <a:ext cx="48039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so, we perform the right action in state (4,2) and move to the next state (4,3)</a:t>
            </a:r>
            <a:endParaRPr sz="1300">
              <a:solidFill>
                <a:schemeClr val="lt1"/>
              </a:solidFill>
              <a:latin typeface="Average"/>
              <a:ea typeface="Average"/>
              <a:cs typeface="Average"/>
              <a:sym typeface="Average"/>
            </a:endParaRPr>
          </a:p>
        </p:txBody>
      </p:sp>
      <p:pic>
        <p:nvPicPr>
          <p:cNvPr id="195" name="Google Shape;195;p22"/>
          <p:cNvPicPr preferRelativeResize="0"/>
          <p:nvPr/>
        </p:nvPicPr>
        <p:blipFill>
          <a:blip r:embed="rId4">
            <a:alphaModFix/>
          </a:blip>
          <a:stretch>
            <a:fillRect/>
          </a:stretch>
        </p:blipFill>
        <p:spPr>
          <a:xfrm>
            <a:off x="142950" y="2695550"/>
            <a:ext cx="4071350" cy="2302625"/>
          </a:xfrm>
          <a:prstGeom prst="rect">
            <a:avLst/>
          </a:prstGeom>
          <a:noFill/>
          <a:ln>
            <a:noFill/>
          </a:ln>
        </p:spPr>
      </p:pic>
      <p:sp>
        <p:nvSpPr>
          <p:cNvPr id="196" name="Google Shape;196;p22"/>
          <p:cNvSpPr txBox="1"/>
          <p:nvPr/>
        </p:nvSpPr>
        <p:spPr>
          <a:xfrm>
            <a:off x="4273350" y="2066000"/>
            <a:ext cx="48039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Thus, we moved right in state (4,2) to the next state (4,3) and received a reward r of 0. Let's keep the learning rate at 0.1, and the discount factor at 1.</a:t>
            </a:r>
            <a:endParaRPr sz="1300">
              <a:solidFill>
                <a:schemeClr val="lt1"/>
              </a:solidFill>
              <a:latin typeface="Average"/>
              <a:ea typeface="Average"/>
              <a:cs typeface="Average"/>
              <a:sym typeface="Average"/>
            </a:endParaRPr>
          </a:p>
        </p:txBody>
      </p:sp>
      <p:sp>
        <p:nvSpPr>
          <p:cNvPr id="197" name="Google Shape;197;p22"/>
          <p:cNvSpPr txBox="1"/>
          <p:nvPr/>
        </p:nvSpPr>
        <p:spPr>
          <a:xfrm>
            <a:off x="4294500" y="2766200"/>
            <a:ext cx="48039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Substituting the state-action pair Q(s,a) with Q((4,2), right) and the next state with (4,3) in the SARSA update rule</a:t>
            </a:r>
            <a:endParaRPr sz="1300">
              <a:solidFill>
                <a:schemeClr val="lt1"/>
              </a:solidFill>
              <a:latin typeface="Average"/>
              <a:ea typeface="Average"/>
              <a:cs typeface="Average"/>
              <a:sym typeface="Average"/>
            </a:endParaRPr>
          </a:p>
        </p:txBody>
      </p:sp>
      <p:pic>
        <p:nvPicPr>
          <p:cNvPr id="198" name="Google Shape;198;p22"/>
          <p:cNvPicPr preferRelativeResize="0"/>
          <p:nvPr/>
        </p:nvPicPr>
        <p:blipFill>
          <a:blip r:embed="rId5">
            <a:alphaModFix/>
          </a:blip>
          <a:stretch>
            <a:fillRect/>
          </a:stretch>
        </p:blipFill>
        <p:spPr>
          <a:xfrm>
            <a:off x="4364875" y="3346900"/>
            <a:ext cx="4471751" cy="353750"/>
          </a:xfrm>
          <a:prstGeom prst="rect">
            <a:avLst/>
          </a:prstGeom>
          <a:noFill/>
          <a:ln>
            <a:noFill/>
          </a:ln>
        </p:spPr>
      </p:pic>
      <p:pic>
        <p:nvPicPr>
          <p:cNvPr id="199" name="Google Shape;199;p22"/>
          <p:cNvPicPr preferRelativeResize="0"/>
          <p:nvPr/>
        </p:nvPicPr>
        <p:blipFill>
          <a:blip r:embed="rId6">
            <a:alphaModFix/>
          </a:blip>
          <a:stretch>
            <a:fillRect/>
          </a:stretch>
        </p:blipFill>
        <p:spPr>
          <a:xfrm>
            <a:off x="4370375" y="3733088"/>
            <a:ext cx="4693851" cy="227550"/>
          </a:xfrm>
          <a:prstGeom prst="rect">
            <a:avLst/>
          </a:prstGeom>
          <a:noFill/>
          <a:ln>
            <a:noFill/>
          </a:ln>
        </p:spPr>
      </p:pic>
      <p:pic>
        <p:nvPicPr>
          <p:cNvPr id="200" name="Google Shape;200;p22"/>
          <p:cNvPicPr preferRelativeResize="0"/>
          <p:nvPr/>
        </p:nvPicPr>
        <p:blipFill>
          <a:blip r:embed="rId7">
            <a:alphaModFix/>
          </a:blip>
          <a:stretch>
            <a:fillRect/>
          </a:stretch>
        </p:blipFill>
        <p:spPr>
          <a:xfrm>
            <a:off x="4370375" y="4014575"/>
            <a:ext cx="4693850" cy="250113"/>
          </a:xfrm>
          <a:prstGeom prst="rect">
            <a:avLst/>
          </a:prstGeom>
          <a:noFill/>
          <a:ln>
            <a:noFill/>
          </a:ln>
        </p:spPr>
      </p:pic>
      <p:pic>
        <p:nvPicPr>
          <p:cNvPr id="201" name="Google Shape;201;p22"/>
          <p:cNvPicPr preferRelativeResize="0"/>
          <p:nvPr/>
        </p:nvPicPr>
        <p:blipFill>
          <a:blip r:embed="rId8">
            <a:alphaModFix/>
          </a:blip>
          <a:stretch>
            <a:fillRect/>
          </a:stretch>
        </p:blipFill>
        <p:spPr>
          <a:xfrm>
            <a:off x="4370375" y="4318625"/>
            <a:ext cx="4693851" cy="297625"/>
          </a:xfrm>
          <a:prstGeom prst="rect">
            <a:avLst/>
          </a:prstGeom>
          <a:noFill/>
          <a:ln>
            <a:noFill/>
          </a:ln>
        </p:spPr>
      </p:pic>
      <p:pic>
        <p:nvPicPr>
          <p:cNvPr id="202" name="Google Shape;202;p22"/>
          <p:cNvPicPr preferRelativeResize="0"/>
          <p:nvPr/>
        </p:nvPicPr>
        <p:blipFill>
          <a:blip r:embed="rId9">
            <a:alphaModFix/>
          </a:blip>
          <a:stretch>
            <a:fillRect/>
          </a:stretch>
        </p:blipFill>
        <p:spPr>
          <a:xfrm>
            <a:off x="4897325" y="4775725"/>
            <a:ext cx="2115746" cy="22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nvSpPr>
        <p:spPr>
          <a:xfrm>
            <a:off x="77825" y="63675"/>
            <a:ext cx="90276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Suppose we use </a:t>
            </a:r>
            <a:r>
              <a:rPr b="1" lang="en-GB" sz="1300">
                <a:solidFill>
                  <a:schemeClr val="lt1"/>
                </a:solidFill>
                <a:latin typeface="Average"/>
                <a:ea typeface="Average"/>
                <a:cs typeface="Average"/>
                <a:sym typeface="Average"/>
              </a:rPr>
              <a:t>probability epsilon and select the random action</a:t>
            </a:r>
            <a:r>
              <a:rPr lang="en-GB" sz="1300">
                <a:solidFill>
                  <a:schemeClr val="lt1"/>
                </a:solidFill>
                <a:latin typeface="Average"/>
                <a:ea typeface="Average"/>
                <a:cs typeface="Average"/>
                <a:sym typeface="Average"/>
              </a:rPr>
              <a:t>. In state (4,3), we select the right action randomly, As you can see, although the right action does not have the maximum Q value, we selected it randomly with probability epsilon.</a:t>
            </a:r>
            <a:endParaRPr sz="1300">
              <a:solidFill>
                <a:schemeClr val="lt1"/>
              </a:solidFill>
              <a:latin typeface="Average"/>
              <a:ea typeface="Average"/>
              <a:cs typeface="Average"/>
              <a:sym typeface="Average"/>
            </a:endParaRPr>
          </a:p>
          <a:p>
            <a:pPr indent="0" lvl="0" marL="0" rtl="0" algn="just">
              <a:spcBef>
                <a:spcPts val="0"/>
              </a:spcBef>
              <a:spcAft>
                <a:spcPts val="0"/>
              </a:spcAft>
              <a:buNone/>
            </a:pPr>
            <a:r>
              <a:t/>
            </a:r>
            <a:endParaRPr sz="1300">
              <a:solidFill>
                <a:schemeClr val="lt1"/>
              </a:solidFill>
              <a:latin typeface="Average"/>
              <a:ea typeface="Average"/>
              <a:cs typeface="Average"/>
              <a:sym typeface="Average"/>
            </a:endParaRPr>
          </a:p>
        </p:txBody>
      </p:sp>
      <p:pic>
        <p:nvPicPr>
          <p:cNvPr id="208" name="Google Shape;208;p23"/>
          <p:cNvPicPr preferRelativeResize="0"/>
          <p:nvPr/>
        </p:nvPicPr>
        <p:blipFill>
          <a:blip r:embed="rId3">
            <a:alphaModFix/>
          </a:blip>
          <a:stretch>
            <a:fillRect/>
          </a:stretch>
        </p:blipFill>
        <p:spPr>
          <a:xfrm>
            <a:off x="209000" y="848775"/>
            <a:ext cx="3949601" cy="2660175"/>
          </a:xfrm>
          <a:prstGeom prst="rect">
            <a:avLst/>
          </a:prstGeom>
          <a:noFill/>
          <a:ln>
            <a:noFill/>
          </a:ln>
        </p:spPr>
      </p:pic>
      <p:sp>
        <p:nvSpPr>
          <p:cNvPr id="209" name="Google Shape;209;p23"/>
          <p:cNvSpPr txBox="1"/>
          <p:nvPr/>
        </p:nvSpPr>
        <p:spPr>
          <a:xfrm>
            <a:off x="4266200" y="729700"/>
            <a:ext cx="42873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Thus, now update rule becomes.</a:t>
            </a:r>
            <a:endParaRPr sz="1300">
              <a:solidFill>
                <a:schemeClr val="lt1"/>
              </a:solidFill>
              <a:latin typeface="Average"/>
              <a:ea typeface="Average"/>
              <a:cs typeface="Average"/>
              <a:sym typeface="Average"/>
            </a:endParaRPr>
          </a:p>
        </p:txBody>
      </p:sp>
      <p:pic>
        <p:nvPicPr>
          <p:cNvPr id="210" name="Google Shape;210;p23"/>
          <p:cNvPicPr preferRelativeResize="0"/>
          <p:nvPr/>
        </p:nvPicPr>
        <p:blipFill>
          <a:blip r:embed="rId4">
            <a:alphaModFix/>
          </a:blip>
          <a:stretch>
            <a:fillRect/>
          </a:stretch>
        </p:blipFill>
        <p:spPr>
          <a:xfrm>
            <a:off x="4357625" y="1247513"/>
            <a:ext cx="4747800" cy="303600"/>
          </a:xfrm>
          <a:prstGeom prst="rect">
            <a:avLst/>
          </a:prstGeom>
          <a:noFill/>
          <a:ln>
            <a:noFill/>
          </a:ln>
        </p:spPr>
      </p:pic>
      <p:sp>
        <p:nvSpPr>
          <p:cNvPr id="211" name="Google Shape;211;p23"/>
          <p:cNvSpPr txBox="1"/>
          <p:nvPr/>
        </p:nvSpPr>
        <p:spPr>
          <a:xfrm>
            <a:off x="4357625" y="1684025"/>
            <a:ext cx="46206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Thus, substituting the value of Q((4,3), right) with 0.9</a:t>
            </a:r>
            <a:endParaRPr sz="1300">
              <a:solidFill>
                <a:schemeClr val="lt1"/>
              </a:solidFill>
              <a:latin typeface="Average"/>
              <a:ea typeface="Average"/>
              <a:cs typeface="Average"/>
              <a:sym typeface="Average"/>
            </a:endParaRPr>
          </a:p>
        </p:txBody>
      </p:sp>
      <p:pic>
        <p:nvPicPr>
          <p:cNvPr id="212" name="Google Shape;212;p23"/>
          <p:cNvPicPr preferRelativeResize="0"/>
          <p:nvPr/>
        </p:nvPicPr>
        <p:blipFill>
          <a:blip r:embed="rId5">
            <a:alphaModFix/>
          </a:blip>
          <a:stretch>
            <a:fillRect/>
          </a:stretch>
        </p:blipFill>
        <p:spPr>
          <a:xfrm>
            <a:off x="4421225" y="2165862"/>
            <a:ext cx="4117126" cy="346700"/>
          </a:xfrm>
          <a:prstGeom prst="rect">
            <a:avLst/>
          </a:prstGeom>
          <a:noFill/>
          <a:ln>
            <a:noFill/>
          </a:ln>
        </p:spPr>
      </p:pic>
      <p:pic>
        <p:nvPicPr>
          <p:cNvPr id="213" name="Google Shape;213;p23"/>
          <p:cNvPicPr preferRelativeResize="0"/>
          <p:nvPr/>
        </p:nvPicPr>
        <p:blipFill>
          <a:blip r:embed="rId6">
            <a:alphaModFix/>
          </a:blip>
          <a:stretch>
            <a:fillRect/>
          </a:stretch>
        </p:blipFill>
        <p:spPr>
          <a:xfrm>
            <a:off x="4421225" y="2765325"/>
            <a:ext cx="2164925" cy="384900"/>
          </a:xfrm>
          <a:prstGeom prst="rect">
            <a:avLst/>
          </a:prstGeom>
          <a:noFill/>
          <a:ln>
            <a:noFill/>
          </a:ln>
        </p:spPr>
      </p:pic>
      <p:sp>
        <p:nvSpPr>
          <p:cNvPr id="214" name="Google Shape;214;p23"/>
          <p:cNvSpPr txBox="1"/>
          <p:nvPr/>
        </p:nvSpPr>
        <p:spPr>
          <a:xfrm>
            <a:off x="28300" y="3506900"/>
            <a:ext cx="8949900" cy="13854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update the Q function by updating the Q value of the state-action pair in each step of the episode. </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After completing an episode, we extract a new policy from the updated Q function and uses this new policy to act in the environment. (Remember that our policy is always an epsilon-greedy policy). </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repeat this steps for several episodes to find the optimal policy.</a:t>
            </a:r>
            <a:endParaRPr sz="1300">
              <a:solidFill>
                <a:schemeClr val="lt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75900" y="109675"/>
            <a:ext cx="89922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Average"/>
                <a:ea typeface="Average"/>
                <a:cs typeface="Average"/>
                <a:sym typeface="Average"/>
              </a:rPr>
              <a:t>Temporal Difference Learning - Introduction   </a:t>
            </a:r>
            <a:endParaRPr b="1" sz="1300">
              <a:solidFill>
                <a:schemeClr val="lt1"/>
              </a:solidFill>
              <a:latin typeface="Average"/>
              <a:ea typeface="Average"/>
              <a:cs typeface="Average"/>
              <a:sym typeface="Average"/>
            </a:endParaRPr>
          </a:p>
          <a:p>
            <a:pPr indent="0" lvl="0" marL="0" rtl="0" algn="l">
              <a:spcBef>
                <a:spcPts val="0"/>
              </a:spcBef>
              <a:spcAft>
                <a:spcPts val="0"/>
              </a:spcAft>
              <a:buNone/>
            </a:pPr>
            <a:r>
              <a:t/>
            </a:r>
            <a:endParaRPr b="1"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The </a:t>
            </a:r>
            <a:r>
              <a:rPr b="1" lang="en-GB" sz="1300">
                <a:solidFill>
                  <a:schemeClr val="lt1"/>
                </a:solidFill>
                <a:latin typeface="Average"/>
                <a:ea typeface="Average"/>
                <a:cs typeface="Average"/>
                <a:sym typeface="Average"/>
              </a:rPr>
              <a:t>TD learning algorithm takes the benefits of the DP and the MC methods into account</a:t>
            </a:r>
            <a:r>
              <a:rPr lang="en-GB" sz="1300">
                <a:solidFill>
                  <a:schemeClr val="lt1"/>
                </a:solidFill>
                <a:latin typeface="Average"/>
                <a:ea typeface="Average"/>
                <a:cs typeface="Average"/>
                <a:sym typeface="Average"/>
              </a:rPr>
              <a:t>. </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So, just like in DP, we perform bootstrapping so that we don't have to wait until the end of an episode to compute the state value or Q value,</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And just like the MC method, it is a model-free method and so it does not require the model dynamics of the environment to compute the state value or Q value.</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594300" y="462100"/>
            <a:ext cx="87021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TD prediction</a:t>
            </a:r>
            <a:endParaRPr sz="1300">
              <a:solidFill>
                <a:schemeClr val="lt1"/>
              </a:solidFill>
              <a:latin typeface="Average"/>
              <a:ea typeface="Average"/>
              <a:cs typeface="Average"/>
              <a:sym typeface="Average"/>
            </a:endParaRPr>
          </a:p>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TD control</a:t>
            </a:r>
            <a:endParaRPr sz="1300">
              <a:solidFill>
                <a:schemeClr val="lt1"/>
              </a:solidFill>
              <a:latin typeface="Average"/>
              <a:ea typeface="Average"/>
              <a:cs typeface="Average"/>
              <a:sym typeface="Average"/>
            </a:endParaRPr>
          </a:p>
        </p:txBody>
      </p:sp>
      <p:sp>
        <p:nvSpPr>
          <p:cNvPr id="101" name="Google Shape;101;p15"/>
          <p:cNvSpPr txBox="1"/>
          <p:nvPr/>
        </p:nvSpPr>
        <p:spPr>
          <a:xfrm>
            <a:off x="205175" y="127350"/>
            <a:ext cx="61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Average"/>
                <a:ea typeface="Average"/>
                <a:cs typeface="Average"/>
                <a:sym typeface="Average"/>
              </a:rPr>
              <a:t>TD Learning can be classified as: </a:t>
            </a:r>
            <a:endParaRPr>
              <a:solidFill>
                <a:schemeClr val="lt1"/>
              </a:solidFill>
              <a:latin typeface="Average"/>
              <a:ea typeface="Average"/>
              <a:cs typeface="Average"/>
              <a:sym typeface="Average"/>
            </a:endParaRPr>
          </a:p>
        </p:txBody>
      </p:sp>
      <p:sp>
        <p:nvSpPr>
          <p:cNvPr id="102" name="Google Shape;102;p15"/>
          <p:cNvSpPr txBox="1"/>
          <p:nvPr/>
        </p:nvSpPr>
        <p:spPr>
          <a:xfrm>
            <a:off x="0" y="1231050"/>
            <a:ext cx="9041700" cy="19857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b="1" lang="en-GB" sz="1300">
                <a:solidFill>
                  <a:schemeClr val="lt1"/>
                </a:solidFill>
                <a:latin typeface="Average"/>
                <a:ea typeface="Average"/>
                <a:cs typeface="Average"/>
                <a:sym typeface="Average"/>
              </a:rPr>
              <a:t>In the prediction method</a:t>
            </a:r>
            <a:r>
              <a:rPr lang="en-GB" sz="1300">
                <a:solidFill>
                  <a:schemeClr val="lt1"/>
                </a:solidFill>
                <a:latin typeface="Average"/>
                <a:ea typeface="Average"/>
                <a:cs typeface="Average"/>
                <a:sym typeface="Average"/>
              </a:rPr>
              <a:t>, a policy is given as an input and we try to predict the value function or Q function using the given policy. If we predict the value function using the given policy, then we can say how good it is for the agent to be in each state if it uses the given policy. That is, we can say what the expected return an agent can get in each state if it acts according to the given policy.</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b="1" lang="en-GB" sz="1300">
                <a:solidFill>
                  <a:schemeClr val="lt1"/>
                </a:solidFill>
                <a:latin typeface="Average"/>
                <a:ea typeface="Average"/>
                <a:cs typeface="Average"/>
                <a:sym typeface="Average"/>
              </a:rPr>
              <a:t>In the control method</a:t>
            </a:r>
            <a:r>
              <a:rPr lang="en-GB" sz="1300">
                <a:solidFill>
                  <a:schemeClr val="lt1"/>
                </a:solidFill>
                <a:latin typeface="Average"/>
                <a:ea typeface="Average"/>
                <a:cs typeface="Average"/>
                <a:sym typeface="Average"/>
              </a:rPr>
              <a:t>, we are not given a policy as input, and the goal in the control method is to find the optimal policy. So, we initialize a random policy and then we try to find the optimal policy iteratively. That is, we try to find an optimal policy that gives us the maximum return.</a:t>
            </a:r>
            <a:endParaRPr sz="1300">
              <a:solidFill>
                <a:schemeClr val="lt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nvSpPr>
        <p:spPr>
          <a:xfrm>
            <a:off x="42450" y="-35375"/>
            <a:ext cx="387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lt1"/>
                </a:solidFill>
                <a:latin typeface="Average"/>
                <a:ea typeface="Average"/>
                <a:cs typeface="Average"/>
                <a:sym typeface="Average"/>
              </a:rPr>
              <a:t>TD Prediction (TD learning update rule)</a:t>
            </a:r>
            <a:endParaRPr b="1" sz="1300">
              <a:solidFill>
                <a:schemeClr val="lt1"/>
              </a:solidFill>
              <a:latin typeface="Average"/>
              <a:ea typeface="Average"/>
              <a:cs typeface="Average"/>
              <a:sym typeface="Average"/>
            </a:endParaRPr>
          </a:p>
        </p:txBody>
      </p:sp>
      <p:sp>
        <p:nvSpPr>
          <p:cNvPr id="108" name="Google Shape;108;p16"/>
          <p:cNvSpPr txBox="1"/>
          <p:nvPr/>
        </p:nvSpPr>
        <p:spPr>
          <a:xfrm>
            <a:off x="113200" y="264625"/>
            <a:ext cx="89853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In the MC method, we estimate the value of a state by taking its return. However, a single return value cannot approximate the value of a state perfectly. So, we generate N episodes and compute the value of a state as the average return of a state across N episodes.</a:t>
            </a:r>
            <a:endParaRPr sz="1300">
              <a:solidFill>
                <a:schemeClr val="lt1"/>
              </a:solidFill>
              <a:latin typeface="Average"/>
              <a:ea typeface="Average"/>
              <a:cs typeface="Average"/>
              <a:sym typeface="Average"/>
            </a:endParaRPr>
          </a:p>
        </p:txBody>
      </p:sp>
      <p:pic>
        <p:nvPicPr>
          <p:cNvPr id="109" name="Google Shape;109;p16"/>
          <p:cNvPicPr preferRelativeResize="0"/>
          <p:nvPr/>
        </p:nvPicPr>
        <p:blipFill>
          <a:blip r:embed="rId3">
            <a:alphaModFix/>
          </a:blip>
          <a:stretch>
            <a:fillRect/>
          </a:stretch>
        </p:blipFill>
        <p:spPr>
          <a:xfrm>
            <a:off x="2285325" y="906150"/>
            <a:ext cx="1471475" cy="714025"/>
          </a:xfrm>
          <a:prstGeom prst="rect">
            <a:avLst/>
          </a:prstGeom>
          <a:noFill/>
          <a:ln>
            <a:noFill/>
          </a:ln>
        </p:spPr>
      </p:pic>
      <p:sp>
        <p:nvSpPr>
          <p:cNvPr id="110" name="Google Shape;110;p16"/>
          <p:cNvSpPr txBox="1"/>
          <p:nvPr/>
        </p:nvSpPr>
        <p:spPr>
          <a:xfrm>
            <a:off x="107700" y="1563575"/>
            <a:ext cx="89286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In </a:t>
            </a:r>
            <a:r>
              <a:rPr lang="en-GB" sz="1300">
                <a:solidFill>
                  <a:schemeClr val="lt1"/>
                </a:solidFill>
                <a:latin typeface="Average"/>
                <a:ea typeface="Average"/>
                <a:cs typeface="Average"/>
                <a:sym typeface="Average"/>
              </a:rPr>
              <a:t>TD learning, the value of a state is approximated to sort out Model dynamics requirement and Continuous task requirement as follows,  </a:t>
            </a:r>
            <a:endParaRPr sz="1300">
              <a:solidFill>
                <a:schemeClr val="lt1"/>
              </a:solidFill>
              <a:latin typeface="Average"/>
              <a:ea typeface="Average"/>
              <a:cs typeface="Average"/>
              <a:sym typeface="Average"/>
            </a:endParaRPr>
          </a:p>
        </p:txBody>
      </p:sp>
      <p:pic>
        <p:nvPicPr>
          <p:cNvPr id="111" name="Google Shape;111;p16"/>
          <p:cNvPicPr preferRelativeResize="0"/>
          <p:nvPr/>
        </p:nvPicPr>
        <p:blipFill>
          <a:blip r:embed="rId4">
            <a:alphaModFix/>
          </a:blip>
          <a:stretch>
            <a:fillRect/>
          </a:stretch>
        </p:blipFill>
        <p:spPr>
          <a:xfrm>
            <a:off x="2285325" y="1973575"/>
            <a:ext cx="1669787" cy="384900"/>
          </a:xfrm>
          <a:prstGeom prst="rect">
            <a:avLst/>
          </a:prstGeom>
          <a:noFill/>
          <a:ln>
            <a:noFill/>
          </a:ln>
        </p:spPr>
      </p:pic>
      <p:sp>
        <p:nvSpPr>
          <p:cNvPr id="112" name="Google Shape;112;p16"/>
          <p:cNvSpPr txBox="1"/>
          <p:nvPr/>
        </p:nvSpPr>
        <p:spPr>
          <a:xfrm>
            <a:off x="107700" y="2358475"/>
            <a:ext cx="88614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we can estimate the value of the state by only taking the immediate reward r and the discounted value of the next state    .</a:t>
            </a:r>
            <a:endParaRPr sz="1300">
              <a:solidFill>
                <a:schemeClr val="lt1"/>
              </a:solidFill>
              <a:latin typeface="Average"/>
              <a:ea typeface="Average"/>
              <a:cs typeface="Average"/>
              <a:sym typeface="Average"/>
            </a:endParaRPr>
          </a:p>
        </p:txBody>
      </p:sp>
      <p:pic>
        <p:nvPicPr>
          <p:cNvPr id="113" name="Google Shape;113;p16"/>
          <p:cNvPicPr preferRelativeResize="0"/>
          <p:nvPr/>
        </p:nvPicPr>
        <p:blipFill>
          <a:blip r:embed="rId5">
            <a:alphaModFix/>
          </a:blip>
          <a:stretch>
            <a:fillRect/>
          </a:stretch>
        </p:blipFill>
        <p:spPr>
          <a:xfrm>
            <a:off x="8447000" y="2435750"/>
            <a:ext cx="522100" cy="272000"/>
          </a:xfrm>
          <a:prstGeom prst="rect">
            <a:avLst/>
          </a:prstGeom>
          <a:noFill/>
          <a:ln>
            <a:noFill/>
          </a:ln>
        </p:spPr>
      </p:pic>
      <p:sp>
        <p:nvSpPr>
          <p:cNvPr id="114" name="Google Shape;114;p16"/>
          <p:cNvSpPr txBox="1"/>
          <p:nvPr/>
        </p:nvSpPr>
        <p:spPr>
          <a:xfrm>
            <a:off x="107700" y="2711875"/>
            <a:ext cx="86811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However, a single value of                   cannot approximate the value of a state perfectly.So we can use </a:t>
            </a:r>
            <a:r>
              <a:rPr b="1" lang="en-GB" sz="1300">
                <a:solidFill>
                  <a:schemeClr val="lt1"/>
                </a:solidFill>
                <a:latin typeface="Average"/>
                <a:ea typeface="Average"/>
                <a:cs typeface="Average"/>
                <a:sym typeface="Average"/>
              </a:rPr>
              <a:t>the incremental mean and estimate the value of the state.</a:t>
            </a:r>
            <a:endParaRPr b="1" sz="1300">
              <a:solidFill>
                <a:schemeClr val="lt1"/>
              </a:solidFill>
              <a:latin typeface="Average"/>
              <a:ea typeface="Average"/>
              <a:cs typeface="Average"/>
              <a:sym typeface="Average"/>
            </a:endParaRPr>
          </a:p>
          <a:p>
            <a:pPr indent="0" lvl="0" marL="0" rtl="0" algn="just">
              <a:spcBef>
                <a:spcPts val="0"/>
              </a:spcBef>
              <a:spcAft>
                <a:spcPts val="0"/>
              </a:spcAft>
              <a:buNone/>
            </a:pPr>
            <a:r>
              <a:t/>
            </a:r>
            <a:endParaRPr sz="1300">
              <a:solidFill>
                <a:schemeClr val="lt1"/>
              </a:solidFill>
              <a:latin typeface="Average"/>
              <a:ea typeface="Average"/>
              <a:cs typeface="Average"/>
              <a:sym typeface="Average"/>
            </a:endParaRPr>
          </a:p>
        </p:txBody>
      </p:sp>
      <p:pic>
        <p:nvPicPr>
          <p:cNvPr id="115" name="Google Shape;115;p16"/>
          <p:cNvPicPr preferRelativeResize="0"/>
          <p:nvPr/>
        </p:nvPicPr>
        <p:blipFill>
          <a:blip r:embed="rId6">
            <a:alphaModFix/>
          </a:blip>
          <a:stretch>
            <a:fillRect/>
          </a:stretch>
        </p:blipFill>
        <p:spPr>
          <a:xfrm>
            <a:off x="2205775" y="2743375"/>
            <a:ext cx="829350" cy="272000"/>
          </a:xfrm>
          <a:prstGeom prst="rect">
            <a:avLst/>
          </a:prstGeom>
          <a:noFill/>
          <a:ln>
            <a:noFill/>
          </a:ln>
        </p:spPr>
      </p:pic>
      <p:pic>
        <p:nvPicPr>
          <p:cNvPr id="116" name="Google Shape;116;p16"/>
          <p:cNvPicPr preferRelativeResize="0"/>
          <p:nvPr/>
        </p:nvPicPr>
        <p:blipFill>
          <a:blip r:embed="rId7">
            <a:alphaModFix/>
          </a:blip>
          <a:stretch>
            <a:fillRect/>
          </a:stretch>
        </p:blipFill>
        <p:spPr>
          <a:xfrm>
            <a:off x="2140159" y="3282325"/>
            <a:ext cx="3054241" cy="272000"/>
          </a:xfrm>
          <a:prstGeom prst="rect">
            <a:avLst/>
          </a:prstGeom>
          <a:noFill/>
          <a:ln>
            <a:noFill/>
          </a:ln>
        </p:spPr>
      </p:pic>
      <p:sp>
        <p:nvSpPr>
          <p:cNvPr id="117" name="Google Shape;117;p16"/>
          <p:cNvSpPr txBox="1"/>
          <p:nvPr/>
        </p:nvSpPr>
        <p:spPr>
          <a:xfrm>
            <a:off x="113200" y="3610175"/>
            <a:ext cx="8985300" cy="985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This equation is called the </a:t>
            </a:r>
            <a:r>
              <a:rPr b="1" lang="en-GB" sz="1300">
                <a:solidFill>
                  <a:schemeClr val="lt1"/>
                </a:solidFill>
                <a:latin typeface="Average"/>
                <a:ea typeface="Average"/>
                <a:cs typeface="Average"/>
                <a:sym typeface="Average"/>
              </a:rPr>
              <a:t>TD learning update rule</a:t>
            </a:r>
            <a:r>
              <a:rPr lang="en-GB" sz="1300">
                <a:solidFill>
                  <a:schemeClr val="lt1"/>
                </a:solidFill>
                <a:latin typeface="Average"/>
                <a:ea typeface="Average"/>
                <a:cs typeface="Average"/>
                <a:sym typeface="Average"/>
              </a:rPr>
              <a:t>.As we can observe, the only difference between the TD learning and the MC method is that to compute the value of the state, in the MC method, we use the full return R, which is computed using the complete episode, whereas in the TD learning method, we use the </a:t>
            </a:r>
            <a:r>
              <a:rPr b="1" lang="en-GB" sz="1300">
                <a:solidFill>
                  <a:schemeClr val="lt1"/>
                </a:solidFill>
                <a:latin typeface="Average"/>
                <a:ea typeface="Average"/>
                <a:cs typeface="Average"/>
                <a:sym typeface="Average"/>
              </a:rPr>
              <a:t>bootstrap estimate</a:t>
            </a:r>
            <a:r>
              <a:rPr lang="en-GB" sz="1300">
                <a:solidFill>
                  <a:schemeClr val="lt1"/>
                </a:solidFill>
                <a:latin typeface="Average"/>
                <a:ea typeface="Average"/>
                <a:cs typeface="Average"/>
                <a:sym typeface="Average"/>
              </a:rPr>
              <a:t>                   .  so that we don't have to wait until the end of the episode to compute the value of the state.</a:t>
            </a:r>
            <a:endParaRPr sz="1300">
              <a:solidFill>
                <a:schemeClr val="lt1"/>
              </a:solidFill>
              <a:latin typeface="Average"/>
              <a:ea typeface="Average"/>
              <a:cs typeface="Average"/>
              <a:sym typeface="Average"/>
            </a:endParaRPr>
          </a:p>
        </p:txBody>
      </p:sp>
      <p:pic>
        <p:nvPicPr>
          <p:cNvPr id="118" name="Google Shape;118;p16"/>
          <p:cNvPicPr preferRelativeResize="0"/>
          <p:nvPr/>
        </p:nvPicPr>
        <p:blipFill>
          <a:blip r:embed="rId8">
            <a:alphaModFix/>
          </a:blip>
          <a:stretch>
            <a:fillRect/>
          </a:stretch>
        </p:blipFill>
        <p:spPr>
          <a:xfrm>
            <a:off x="6215650" y="4103950"/>
            <a:ext cx="743748" cy="24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7"/>
          <p:cNvPicPr preferRelativeResize="0"/>
          <p:nvPr/>
        </p:nvPicPr>
        <p:blipFill>
          <a:blip r:embed="rId3">
            <a:alphaModFix/>
          </a:blip>
          <a:stretch>
            <a:fillRect/>
          </a:stretch>
        </p:blipFill>
        <p:spPr>
          <a:xfrm>
            <a:off x="1946100" y="1107525"/>
            <a:ext cx="4675975" cy="2727100"/>
          </a:xfrm>
          <a:prstGeom prst="rect">
            <a:avLst/>
          </a:prstGeom>
          <a:noFill/>
          <a:ln>
            <a:noFill/>
          </a:ln>
        </p:spPr>
      </p:pic>
      <p:sp>
        <p:nvSpPr>
          <p:cNvPr id="124" name="Google Shape;124;p17"/>
          <p:cNvSpPr txBox="1"/>
          <p:nvPr/>
        </p:nvSpPr>
        <p:spPr>
          <a:xfrm>
            <a:off x="141500" y="162725"/>
            <a:ext cx="8942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TD learning update rule basically implies:</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a:p>
          <a:p>
            <a:pPr indent="0" lvl="0" marL="0" rtl="0" algn="just">
              <a:spcBef>
                <a:spcPts val="0"/>
              </a:spcBef>
              <a:spcAft>
                <a:spcPts val="0"/>
              </a:spcAft>
              <a:buNone/>
            </a:pPr>
            <a:r>
              <a:rPr lang="en-GB" sz="1300">
                <a:solidFill>
                  <a:schemeClr val="lt1"/>
                </a:solidFill>
                <a:latin typeface="Average"/>
                <a:ea typeface="Average"/>
                <a:cs typeface="Average"/>
                <a:sym typeface="Average"/>
              </a:rPr>
              <a:t>Value of a state = value of a state + learning rate (reward + discount factor(value of next state) - value of a state)</a:t>
            </a:r>
            <a:endParaRPr sz="1300">
              <a:solidFill>
                <a:schemeClr val="lt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38850" y="0"/>
            <a:ext cx="90663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Let's explore TD prediction with Frozen Lake environment, the goal of the agent is to reach the goal state G from the starting state S without visiting the hole states H. If the agent visits state G, we assign a reward of 1 and if it visits any other states, we assign a reward of 0.</a:t>
            </a:r>
            <a:endParaRPr sz="1300">
              <a:solidFill>
                <a:schemeClr val="lt1"/>
              </a:solidFill>
              <a:latin typeface="Average"/>
              <a:ea typeface="Average"/>
              <a:cs typeface="Average"/>
              <a:sym typeface="Average"/>
            </a:endParaRPr>
          </a:p>
        </p:txBody>
      </p:sp>
      <p:pic>
        <p:nvPicPr>
          <p:cNvPr id="130" name="Google Shape;130;p18"/>
          <p:cNvPicPr preferRelativeResize="0"/>
          <p:nvPr/>
        </p:nvPicPr>
        <p:blipFill>
          <a:blip r:embed="rId3">
            <a:alphaModFix/>
          </a:blip>
          <a:stretch>
            <a:fillRect/>
          </a:stretch>
        </p:blipFill>
        <p:spPr>
          <a:xfrm>
            <a:off x="180150" y="749725"/>
            <a:ext cx="2242975" cy="2462525"/>
          </a:xfrm>
          <a:prstGeom prst="rect">
            <a:avLst/>
          </a:prstGeom>
          <a:noFill/>
          <a:ln>
            <a:noFill/>
          </a:ln>
        </p:spPr>
      </p:pic>
      <p:sp>
        <p:nvSpPr>
          <p:cNvPr id="131" name="Google Shape;131;p18"/>
          <p:cNvSpPr txBox="1"/>
          <p:nvPr/>
        </p:nvSpPr>
        <p:spPr>
          <a:xfrm>
            <a:off x="2518675" y="749725"/>
            <a:ext cx="6409800" cy="3849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F</a:t>
            </a:r>
            <a:r>
              <a:rPr lang="en-GB" sz="1300">
                <a:solidFill>
                  <a:schemeClr val="lt1"/>
                </a:solidFill>
                <a:latin typeface="Average"/>
                <a:ea typeface="Average"/>
                <a:cs typeface="Average"/>
                <a:sym typeface="Average"/>
              </a:rPr>
              <a:t>our actions in action space, which are up, down, left, and right</a:t>
            </a:r>
            <a:endParaRPr sz="1300">
              <a:solidFill>
                <a:schemeClr val="lt1"/>
              </a:solidFill>
              <a:latin typeface="Average"/>
              <a:ea typeface="Average"/>
              <a:cs typeface="Average"/>
              <a:sym typeface="Average"/>
            </a:endParaRPr>
          </a:p>
        </p:txBody>
      </p:sp>
      <p:sp>
        <p:nvSpPr>
          <p:cNvPr id="132" name="Google Shape;132;p18"/>
          <p:cNvSpPr txBox="1"/>
          <p:nvPr/>
        </p:nvSpPr>
        <p:spPr>
          <a:xfrm>
            <a:off x="2518675" y="1006938"/>
            <a:ext cx="50163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16 states from S to G</a:t>
            </a:r>
            <a:endParaRPr sz="1300">
              <a:solidFill>
                <a:schemeClr val="lt1"/>
              </a:solidFill>
              <a:latin typeface="Average"/>
              <a:ea typeface="Average"/>
              <a:cs typeface="Average"/>
              <a:sym typeface="Average"/>
            </a:endParaRPr>
          </a:p>
        </p:txBody>
      </p:sp>
      <p:sp>
        <p:nvSpPr>
          <p:cNvPr id="133" name="Google Shape;133;p18"/>
          <p:cNvSpPr txBox="1"/>
          <p:nvPr/>
        </p:nvSpPr>
        <p:spPr>
          <a:xfrm>
            <a:off x="2518675" y="1301800"/>
            <a:ext cx="57945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D</a:t>
            </a:r>
            <a:r>
              <a:rPr lang="en-GB" sz="1300">
                <a:solidFill>
                  <a:schemeClr val="lt1"/>
                </a:solidFill>
                <a:latin typeface="Average"/>
                <a:ea typeface="Average"/>
                <a:cs typeface="Average"/>
                <a:sym typeface="Average"/>
              </a:rPr>
              <a:t>enote each action by the strings up, down, left, and right</a:t>
            </a:r>
            <a:endParaRPr sz="1300">
              <a:solidFill>
                <a:schemeClr val="lt1"/>
              </a:solidFill>
              <a:latin typeface="Average"/>
              <a:ea typeface="Average"/>
              <a:cs typeface="Average"/>
              <a:sym typeface="Average"/>
            </a:endParaRPr>
          </a:p>
        </p:txBody>
      </p:sp>
      <p:sp>
        <p:nvSpPr>
          <p:cNvPr id="134" name="Google Shape;134;p18"/>
          <p:cNvSpPr txBox="1"/>
          <p:nvPr/>
        </p:nvSpPr>
        <p:spPr>
          <a:xfrm>
            <a:off x="2518675" y="1588438"/>
            <a:ext cx="65514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D</a:t>
            </a:r>
            <a:r>
              <a:rPr lang="en-GB" sz="1300">
                <a:solidFill>
                  <a:schemeClr val="lt1"/>
                </a:solidFill>
                <a:latin typeface="Average"/>
                <a:ea typeface="Average"/>
                <a:cs typeface="Average"/>
                <a:sym typeface="Average"/>
              </a:rPr>
              <a:t>enote each state by their position in the grid. That is, the first state S is denoted by (1,1) and the second state F is denoted by (1,2) and so on to the last state G, which is denoted by (4,4).</a:t>
            </a:r>
            <a:endParaRPr sz="1300">
              <a:solidFill>
                <a:schemeClr val="lt1"/>
              </a:solidFill>
              <a:latin typeface="Average"/>
              <a:ea typeface="Average"/>
              <a:cs typeface="Average"/>
              <a:sym typeface="Average"/>
            </a:endParaRPr>
          </a:p>
        </p:txBody>
      </p:sp>
      <p:sp>
        <p:nvSpPr>
          <p:cNvPr id="135" name="Google Shape;135;p18"/>
          <p:cNvSpPr txBox="1"/>
          <p:nvPr/>
        </p:nvSpPr>
        <p:spPr>
          <a:xfrm>
            <a:off x="2508025" y="2231700"/>
            <a:ext cx="64311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I</a:t>
            </a:r>
            <a:r>
              <a:rPr lang="en-GB" sz="1300">
                <a:solidFill>
                  <a:schemeClr val="lt1"/>
                </a:solidFill>
                <a:latin typeface="Average"/>
                <a:ea typeface="Average"/>
                <a:cs typeface="Average"/>
                <a:sym typeface="Average"/>
              </a:rPr>
              <a:t>n the TD prediction method, we will be given a policy and we predict the value function (state value) using a given policy.</a:t>
            </a:r>
            <a:endParaRPr sz="1300">
              <a:solidFill>
                <a:schemeClr val="lt1"/>
              </a:solidFill>
              <a:latin typeface="Average"/>
              <a:ea typeface="Average"/>
              <a:cs typeface="Average"/>
              <a:sym typeface="Average"/>
            </a:endParaRPr>
          </a:p>
        </p:txBody>
      </p:sp>
      <p:sp>
        <p:nvSpPr>
          <p:cNvPr id="136" name="Google Shape;136;p18"/>
          <p:cNvSpPr txBox="1"/>
          <p:nvPr/>
        </p:nvSpPr>
        <p:spPr>
          <a:xfrm>
            <a:off x="2508025" y="2669475"/>
            <a:ext cx="65514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Let's suppose we are given the following policy. It basically tells us what action to perform in each state. Also we initialize the values of all the states with random values.</a:t>
            </a:r>
            <a:endParaRPr sz="1300">
              <a:solidFill>
                <a:schemeClr val="lt1"/>
              </a:solidFill>
              <a:latin typeface="Average"/>
              <a:ea typeface="Average"/>
              <a:cs typeface="Average"/>
              <a:sym typeface="Average"/>
            </a:endParaRPr>
          </a:p>
        </p:txBody>
      </p:sp>
      <p:pic>
        <p:nvPicPr>
          <p:cNvPr id="137" name="Google Shape;137;p18"/>
          <p:cNvPicPr preferRelativeResize="0"/>
          <p:nvPr/>
        </p:nvPicPr>
        <p:blipFill>
          <a:blip r:embed="rId4">
            <a:alphaModFix/>
          </a:blip>
          <a:stretch>
            <a:fillRect/>
          </a:stretch>
        </p:blipFill>
        <p:spPr>
          <a:xfrm>
            <a:off x="3803075" y="3308050"/>
            <a:ext cx="1644572" cy="162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nvSpPr>
        <p:spPr>
          <a:xfrm>
            <a:off x="72300" y="0"/>
            <a:ext cx="89994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Say we are in state (1,1) and as per the given policy we take the right action and move to the next state (1,2), and we receive a reward r of 0. Let's keep the learning rate as 0.1 and the discount factor as 1 throughout this section.</a:t>
            </a:r>
            <a:endParaRPr sz="1300">
              <a:solidFill>
                <a:schemeClr val="lt1"/>
              </a:solidFill>
              <a:latin typeface="Average"/>
              <a:ea typeface="Average"/>
              <a:cs typeface="Average"/>
              <a:sym typeface="Average"/>
            </a:endParaRPr>
          </a:p>
        </p:txBody>
      </p:sp>
      <p:sp>
        <p:nvSpPr>
          <p:cNvPr id="143" name="Google Shape;143;p19"/>
          <p:cNvSpPr txBox="1"/>
          <p:nvPr/>
        </p:nvSpPr>
        <p:spPr>
          <a:xfrm>
            <a:off x="72300" y="50947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Recall the TD update equation:</a:t>
            </a:r>
            <a:endParaRPr sz="1300">
              <a:solidFill>
                <a:schemeClr val="lt1"/>
              </a:solidFill>
              <a:latin typeface="Average"/>
              <a:ea typeface="Average"/>
              <a:cs typeface="Average"/>
              <a:sym typeface="Average"/>
            </a:endParaRPr>
          </a:p>
        </p:txBody>
      </p:sp>
      <p:pic>
        <p:nvPicPr>
          <p:cNvPr id="144" name="Google Shape;144;p19"/>
          <p:cNvPicPr preferRelativeResize="0"/>
          <p:nvPr/>
        </p:nvPicPr>
        <p:blipFill>
          <a:blip r:embed="rId3">
            <a:alphaModFix/>
          </a:blip>
          <a:stretch>
            <a:fillRect/>
          </a:stretch>
        </p:blipFill>
        <p:spPr>
          <a:xfrm>
            <a:off x="2397619" y="609988"/>
            <a:ext cx="3750531" cy="327225"/>
          </a:xfrm>
          <a:prstGeom prst="rect">
            <a:avLst/>
          </a:prstGeom>
          <a:noFill/>
          <a:ln>
            <a:noFill/>
          </a:ln>
        </p:spPr>
      </p:pic>
      <p:sp>
        <p:nvSpPr>
          <p:cNvPr id="145" name="Google Shape;145;p19"/>
          <p:cNvSpPr txBox="1"/>
          <p:nvPr/>
        </p:nvSpPr>
        <p:spPr>
          <a:xfrm>
            <a:off x="87300" y="962200"/>
            <a:ext cx="896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Substituting the value of state V(s) with V(1,1) and the next state with V(1,2) in the preceding equation, we can write:</a:t>
            </a:r>
            <a:endParaRPr sz="1300">
              <a:solidFill>
                <a:schemeClr val="lt1"/>
              </a:solidFill>
              <a:latin typeface="Average"/>
              <a:ea typeface="Average"/>
              <a:cs typeface="Average"/>
              <a:sym typeface="Average"/>
            </a:endParaRPr>
          </a:p>
        </p:txBody>
      </p:sp>
      <p:pic>
        <p:nvPicPr>
          <p:cNvPr id="146" name="Google Shape;146;p19"/>
          <p:cNvPicPr preferRelativeResize="0"/>
          <p:nvPr/>
        </p:nvPicPr>
        <p:blipFill>
          <a:blip r:embed="rId4">
            <a:alphaModFix/>
          </a:blip>
          <a:stretch>
            <a:fillRect/>
          </a:stretch>
        </p:blipFill>
        <p:spPr>
          <a:xfrm>
            <a:off x="2234988" y="1279725"/>
            <a:ext cx="4202261" cy="294150"/>
          </a:xfrm>
          <a:prstGeom prst="rect">
            <a:avLst/>
          </a:prstGeom>
          <a:noFill/>
          <a:ln>
            <a:noFill/>
          </a:ln>
        </p:spPr>
      </p:pic>
      <p:sp>
        <p:nvSpPr>
          <p:cNvPr id="147" name="Google Shape;147;p19"/>
          <p:cNvSpPr txBox="1"/>
          <p:nvPr/>
        </p:nvSpPr>
        <p:spPr>
          <a:xfrm>
            <a:off x="87300" y="1662475"/>
            <a:ext cx="8843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Substituting the reward r = 0, the learning rate 0.1, and the discount factor 1</a:t>
            </a:r>
            <a:endParaRPr sz="1300">
              <a:solidFill>
                <a:schemeClr val="lt1"/>
              </a:solidFill>
              <a:latin typeface="Average"/>
              <a:ea typeface="Average"/>
              <a:cs typeface="Average"/>
              <a:sym typeface="Average"/>
            </a:endParaRPr>
          </a:p>
        </p:txBody>
      </p:sp>
      <p:pic>
        <p:nvPicPr>
          <p:cNvPr id="148" name="Google Shape;148;p19"/>
          <p:cNvPicPr preferRelativeResize="0"/>
          <p:nvPr/>
        </p:nvPicPr>
        <p:blipFill>
          <a:blip r:embed="rId5">
            <a:alphaModFix/>
          </a:blip>
          <a:stretch>
            <a:fillRect/>
          </a:stretch>
        </p:blipFill>
        <p:spPr>
          <a:xfrm>
            <a:off x="2171756" y="1959225"/>
            <a:ext cx="4674781" cy="327225"/>
          </a:xfrm>
          <a:prstGeom prst="rect">
            <a:avLst/>
          </a:prstGeom>
          <a:noFill/>
          <a:ln>
            <a:noFill/>
          </a:ln>
        </p:spPr>
      </p:pic>
      <p:sp>
        <p:nvSpPr>
          <p:cNvPr id="149" name="Google Shape;149;p19"/>
          <p:cNvSpPr txBox="1"/>
          <p:nvPr/>
        </p:nvSpPr>
        <p:spPr>
          <a:xfrm>
            <a:off x="60588" y="2305825"/>
            <a:ext cx="8794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we can observe that the value of state (1,1) is 0.9 and the value of the next state (1,2) is 0.6.</a:t>
            </a:r>
            <a:endParaRPr sz="1300">
              <a:solidFill>
                <a:schemeClr val="lt1"/>
              </a:solidFill>
              <a:latin typeface="Average"/>
              <a:ea typeface="Average"/>
              <a:cs typeface="Average"/>
              <a:sym typeface="Average"/>
            </a:endParaRPr>
          </a:p>
        </p:txBody>
      </p:sp>
      <p:pic>
        <p:nvPicPr>
          <p:cNvPr id="150" name="Google Shape;150;p19"/>
          <p:cNvPicPr preferRelativeResize="0"/>
          <p:nvPr/>
        </p:nvPicPr>
        <p:blipFill>
          <a:blip r:embed="rId6">
            <a:alphaModFix/>
          </a:blip>
          <a:stretch>
            <a:fillRect/>
          </a:stretch>
        </p:blipFill>
        <p:spPr>
          <a:xfrm>
            <a:off x="2171751" y="2671800"/>
            <a:ext cx="3487162" cy="346600"/>
          </a:xfrm>
          <a:prstGeom prst="rect">
            <a:avLst/>
          </a:prstGeom>
          <a:noFill/>
          <a:ln>
            <a:noFill/>
          </a:ln>
        </p:spPr>
      </p:pic>
      <p:sp>
        <p:nvSpPr>
          <p:cNvPr id="151" name="Google Shape;151;p19"/>
          <p:cNvSpPr txBox="1"/>
          <p:nvPr/>
        </p:nvSpPr>
        <p:spPr>
          <a:xfrm>
            <a:off x="72300" y="2949175"/>
            <a:ext cx="7908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Thus, the value of state (1,1) becomes</a:t>
            </a:r>
            <a:endParaRPr sz="1300">
              <a:solidFill>
                <a:schemeClr val="lt1"/>
              </a:solidFill>
              <a:latin typeface="Average"/>
              <a:ea typeface="Average"/>
              <a:cs typeface="Average"/>
              <a:sym typeface="Average"/>
            </a:endParaRPr>
          </a:p>
        </p:txBody>
      </p:sp>
      <p:pic>
        <p:nvPicPr>
          <p:cNvPr id="152" name="Google Shape;152;p19"/>
          <p:cNvPicPr preferRelativeResize="0"/>
          <p:nvPr/>
        </p:nvPicPr>
        <p:blipFill>
          <a:blip r:embed="rId7">
            <a:alphaModFix/>
          </a:blip>
          <a:stretch>
            <a:fillRect/>
          </a:stretch>
        </p:blipFill>
        <p:spPr>
          <a:xfrm>
            <a:off x="2171750" y="3252250"/>
            <a:ext cx="1447650" cy="264000"/>
          </a:xfrm>
          <a:prstGeom prst="rect">
            <a:avLst/>
          </a:prstGeom>
          <a:noFill/>
          <a:ln>
            <a:noFill/>
          </a:ln>
        </p:spPr>
      </p:pic>
      <p:pic>
        <p:nvPicPr>
          <p:cNvPr id="153" name="Google Shape;153;p19"/>
          <p:cNvPicPr preferRelativeResize="0"/>
          <p:nvPr/>
        </p:nvPicPr>
        <p:blipFill>
          <a:blip r:embed="rId8">
            <a:alphaModFix/>
          </a:blip>
          <a:stretch>
            <a:fillRect/>
          </a:stretch>
        </p:blipFill>
        <p:spPr>
          <a:xfrm>
            <a:off x="5406901" y="3068250"/>
            <a:ext cx="3589149" cy="2025125"/>
          </a:xfrm>
          <a:prstGeom prst="rect">
            <a:avLst/>
          </a:prstGeom>
          <a:noFill/>
          <a:ln>
            <a:noFill/>
          </a:ln>
        </p:spPr>
      </p:pic>
      <p:sp>
        <p:nvSpPr>
          <p:cNvPr id="154" name="Google Shape;154;p19"/>
          <p:cNvSpPr txBox="1"/>
          <p:nvPr/>
        </p:nvSpPr>
        <p:spPr>
          <a:xfrm>
            <a:off x="412750" y="3819925"/>
            <a:ext cx="5205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we update the value of state (1,1) as 0.87 in the value table</a:t>
            </a:r>
            <a:endParaRPr sz="1300">
              <a:solidFill>
                <a:schemeClr val="lt1"/>
              </a:solidFill>
              <a:latin typeface="Average"/>
              <a:ea typeface="Average"/>
              <a:cs typeface="Average"/>
              <a:sym typeface="Average"/>
            </a:endParaRPr>
          </a:p>
        </p:txBody>
      </p:sp>
      <p:cxnSp>
        <p:nvCxnSpPr>
          <p:cNvPr id="155" name="Google Shape;155;p19"/>
          <p:cNvCxnSpPr/>
          <p:nvPr/>
        </p:nvCxnSpPr>
        <p:spPr>
          <a:xfrm>
            <a:off x="4867575" y="5164725"/>
            <a:ext cx="679200" cy="67920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19"/>
          <p:cNvSpPr/>
          <p:nvPr/>
        </p:nvSpPr>
        <p:spPr>
          <a:xfrm>
            <a:off x="4627025" y="3976125"/>
            <a:ext cx="651000" cy="16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nvSpPr>
        <p:spPr>
          <a:xfrm>
            <a:off x="19200" y="-49525"/>
            <a:ext cx="91056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we are in state (1,2). We select the right action according to the given policy in state (1,2) and move to the next state (1,3) and receive a reward r of 0. We can compute the value of the state as,</a:t>
            </a:r>
            <a:endParaRPr sz="1300">
              <a:solidFill>
                <a:schemeClr val="lt1"/>
              </a:solidFill>
              <a:latin typeface="Average"/>
              <a:ea typeface="Average"/>
              <a:cs typeface="Average"/>
              <a:sym typeface="Average"/>
            </a:endParaRPr>
          </a:p>
        </p:txBody>
      </p:sp>
      <p:pic>
        <p:nvPicPr>
          <p:cNvPr id="162" name="Google Shape;162;p20"/>
          <p:cNvPicPr preferRelativeResize="0"/>
          <p:nvPr/>
        </p:nvPicPr>
        <p:blipFill>
          <a:blip r:embed="rId3">
            <a:alphaModFix/>
          </a:blip>
          <a:stretch>
            <a:fillRect/>
          </a:stretch>
        </p:blipFill>
        <p:spPr>
          <a:xfrm>
            <a:off x="2900750" y="447325"/>
            <a:ext cx="3794675" cy="289375"/>
          </a:xfrm>
          <a:prstGeom prst="rect">
            <a:avLst/>
          </a:prstGeom>
          <a:noFill/>
          <a:ln>
            <a:noFill/>
          </a:ln>
        </p:spPr>
      </p:pic>
      <p:sp>
        <p:nvSpPr>
          <p:cNvPr id="163" name="Google Shape;163;p20"/>
          <p:cNvSpPr txBox="1"/>
          <p:nvPr/>
        </p:nvSpPr>
        <p:spPr>
          <a:xfrm>
            <a:off x="19200" y="673025"/>
            <a:ext cx="878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we can observe that the value of state (1,2) is 0.6 and the value of the next state (1,3) is 0.8,</a:t>
            </a:r>
            <a:endParaRPr sz="1300">
              <a:solidFill>
                <a:schemeClr val="lt1"/>
              </a:solidFill>
              <a:latin typeface="Average"/>
              <a:ea typeface="Average"/>
              <a:cs typeface="Average"/>
              <a:sym typeface="Average"/>
            </a:endParaRPr>
          </a:p>
        </p:txBody>
      </p:sp>
      <p:pic>
        <p:nvPicPr>
          <p:cNvPr id="164" name="Google Shape;164;p20"/>
          <p:cNvPicPr preferRelativeResize="0"/>
          <p:nvPr/>
        </p:nvPicPr>
        <p:blipFill>
          <a:blip r:embed="rId4">
            <a:alphaModFix/>
          </a:blip>
          <a:stretch>
            <a:fillRect/>
          </a:stretch>
        </p:blipFill>
        <p:spPr>
          <a:xfrm>
            <a:off x="1609925" y="1012225"/>
            <a:ext cx="3179825" cy="317875"/>
          </a:xfrm>
          <a:prstGeom prst="rect">
            <a:avLst/>
          </a:prstGeom>
          <a:noFill/>
          <a:ln>
            <a:noFill/>
          </a:ln>
        </p:spPr>
      </p:pic>
      <p:pic>
        <p:nvPicPr>
          <p:cNvPr id="165" name="Google Shape;165;p20"/>
          <p:cNvPicPr preferRelativeResize="0"/>
          <p:nvPr/>
        </p:nvPicPr>
        <p:blipFill>
          <a:blip r:embed="rId5">
            <a:alphaModFix/>
          </a:blip>
          <a:stretch>
            <a:fillRect/>
          </a:stretch>
        </p:blipFill>
        <p:spPr>
          <a:xfrm>
            <a:off x="4789750" y="1054725"/>
            <a:ext cx="597225" cy="232875"/>
          </a:xfrm>
          <a:prstGeom prst="rect">
            <a:avLst/>
          </a:prstGeom>
          <a:noFill/>
          <a:ln>
            <a:noFill/>
          </a:ln>
        </p:spPr>
      </p:pic>
      <p:sp>
        <p:nvSpPr>
          <p:cNvPr id="166" name="Google Shape;166;p20"/>
          <p:cNvSpPr txBox="1"/>
          <p:nvPr/>
        </p:nvSpPr>
        <p:spPr>
          <a:xfrm>
            <a:off x="304225" y="1857438"/>
            <a:ext cx="802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we update the value of state (1,2) to 0.62 in the value table</a:t>
            </a:r>
            <a:endParaRPr sz="1300">
              <a:solidFill>
                <a:schemeClr val="lt1"/>
              </a:solidFill>
              <a:latin typeface="Average"/>
              <a:ea typeface="Average"/>
              <a:cs typeface="Average"/>
              <a:sym typeface="Average"/>
            </a:endParaRPr>
          </a:p>
        </p:txBody>
      </p:sp>
      <p:sp>
        <p:nvSpPr>
          <p:cNvPr id="167" name="Google Shape;167;p20"/>
          <p:cNvSpPr/>
          <p:nvPr/>
        </p:nvSpPr>
        <p:spPr>
          <a:xfrm>
            <a:off x="4612875" y="1965000"/>
            <a:ext cx="651000" cy="16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0"/>
          <p:cNvPicPr preferRelativeResize="0"/>
          <p:nvPr/>
        </p:nvPicPr>
        <p:blipFill>
          <a:blip r:embed="rId6">
            <a:alphaModFix/>
          </a:blip>
          <a:stretch>
            <a:fillRect/>
          </a:stretch>
        </p:blipFill>
        <p:spPr>
          <a:xfrm>
            <a:off x="5496525" y="1057925"/>
            <a:ext cx="3111799" cy="1885250"/>
          </a:xfrm>
          <a:prstGeom prst="rect">
            <a:avLst/>
          </a:prstGeom>
          <a:noFill/>
          <a:ln>
            <a:noFill/>
          </a:ln>
        </p:spPr>
      </p:pic>
      <p:pic>
        <p:nvPicPr>
          <p:cNvPr id="169" name="Google Shape;169;p20"/>
          <p:cNvPicPr preferRelativeResize="0"/>
          <p:nvPr/>
        </p:nvPicPr>
        <p:blipFill>
          <a:blip r:embed="rId7">
            <a:alphaModFix/>
          </a:blip>
          <a:stretch>
            <a:fillRect/>
          </a:stretch>
        </p:blipFill>
        <p:spPr>
          <a:xfrm>
            <a:off x="5546800" y="3041850"/>
            <a:ext cx="3061526" cy="1850384"/>
          </a:xfrm>
          <a:prstGeom prst="rect">
            <a:avLst/>
          </a:prstGeom>
          <a:noFill/>
          <a:ln>
            <a:noFill/>
          </a:ln>
        </p:spPr>
      </p:pic>
      <p:sp>
        <p:nvSpPr>
          <p:cNvPr id="170" name="Google Shape;170;p20"/>
          <p:cNvSpPr txBox="1"/>
          <p:nvPr/>
        </p:nvSpPr>
        <p:spPr>
          <a:xfrm>
            <a:off x="120275" y="3006850"/>
            <a:ext cx="5001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Similarly, </a:t>
            </a:r>
            <a:r>
              <a:rPr lang="en-GB" sz="1300">
                <a:solidFill>
                  <a:schemeClr val="lt1"/>
                </a:solidFill>
                <a:latin typeface="Average"/>
                <a:ea typeface="Average"/>
                <a:cs typeface="Average"/>
                <a:sym typeface="Average"/>
              </a:rPr>
              <a:t>we update the value of state (1,3) to 0.782 in the value table</a:t>
            </a:r>
            <a:endParaRPr sz="1300">
              <a:solidFill>
                <a:schemeClr val="lt1"/>
              </a:solidFill>
              <a:latin typeface="Average"/>
              <a:ea typeface="Average"/>
              <a:cs typeface="Average"/>
              <a:sym typeface="Average"/>
            </a:endParaRPr>
          </a:p>
        </p:txBody>
      </p:sp>
      <p:sp>
        <p:nvSpPr>
          <p:cNvPr id="171" name="Google Shape;171;p20"/>
          <p:cNvSpPr/>
          <p:nvPr/>
        </p:nvSpPr>
        <p:spPr>
          <a:xfrm>
            <a:off x="4845525" y="3271475"/>
            <a:ext cx="651000" cy="16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txBox="1"/>
          <p:nvPr/>
        </p:nvSpPr>
        <p:spPr>
          <a:xfrm>
            <a:off x="162775" y="3698750"/>
            <a:ext cx="5224200" cy="985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Thus, in this way, we compute the value of every state using the given policy. However, computing the value of the state just for one episode will not be accurate. So, we repeat these steps for several episodes and compute the accurate estimates of the state value (the value function).</a:t>
            </a:r>
            <a:endParaRPr sz="1300">
              <a:solidFill>
                <a:schemeClr val="lt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nvSpPr>
        <p:spPr>
          <a:xfrm>
            <a:off x="35375" y="0"/>
            <a:ext cx="43722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TD Control</a:t>
            </a:r>
            <a:endParaRPr sz="1300">
              <a:solidFill>
                <a:schemeClr val="lt1"/>
              </a:solidFill>
              <a:latin typeface="Average"/>
              <a:ea typeface="Average"/>
              <a:cs typeface="Average"/>
              <a:sym typeface="Average"/>
            </a:endParaRPr>
          </a:p>
        </p:txBody>
      </p:sp>
      <p:sp>
        <p:nvSpPr>
          <p:cNvPr id="178" name="Google Shape;178;p21"/>
          <p:cNvSpPr txBox="1"/>
          <p:nvPr/>
        </p:nvSpPr>
        <p:spPr>
          <a:xfrm>
            <a:off x="139500" y="338600"/>
            <a:ext cx="8951700" cy="1400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In the </a:t>
            </a:r>
            <a:r>
              <a:rPr b="1" lang="en-GB" sz="1300">
                <a:solidFill>
                  <a:schemeClr val="lt1"/>
                </a:solidFill>
                <a:latin typeface="Average"/>
                <a:ea typeface="Average"/>
                <a:cs typeface="Average"/>
                <a:sym typeface="Average"/>
              </a:rPr>
              <a:t>on policy control</a:t>
            </a:r>
            <a:r>
              <a:rPr lang="en-GB" sz="1300">
                <a:solidFill>
                  <a:schemeClr val="lt1"/>
                </a:solidFill>
                <a:latin typeface="Average"/>
                <a:ea typeface="Average"/>
                <a:cs typeface="Average"/>
                <a:sym typeface="Average"/>
              </a:rPr>
              <a:t>, the agent behaves using one policy and tries to improve the same policy. That is, in the on-policy method, we generate episodes using one policy and improve the same policy iteratively to find the optimal policy. </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a:p>
          <a:p>
            <a:pPr indent="0" lvl="0" marL="0" rtl="0" algn="just">
              <a:spcBef>
                <a:spcPts val="0"/>
              </a:spcBef>
              <a:spcAft>
                <a:spcPts val="0"/>
              </a:spcAft>
              <a:buNone/>
            </a:pPr>
            <a:r>
              <a:rPr lang="en-GB" sz="1300">
                <a:solidFill>
                  <a:schemeClr val="lt1"/>
                </a:solidFill>
                <a:latin typeface="Average"/>
                <a:ea typeface="Average"/>
                <a:cs typeface="Average"/>
                <a:sym typeface="Average"/>
              </a:rPr>
              <a:t>In the </a:t>
            </a:r>
            <a:r>
              <a:rPr b="1" lang="en-GB" sz="1300">
                <a:solidFill>
                  <a:schemeClr val="lt1"/>
                </a:solidFill>
                <a:latin typeface="Average"/>
                <a:ea typeface="Average"/>
                <a:cs typeface="Average"/>
                <a:sym typeface="Average"/>
              </a:rPr>
              <a:t>off-policy control method</a:t>
            </a:r>
            <a:r>
              <a:rPr lang="en-GB" sz="1300">
                <a:solidFill>
                  <a:schemeClr val="lt1"/>
                </a:solidFill>
                <a:latin typeface="Average"/>
                <a:ea typeface="Average"/>
                <a:cs typeface="Average"/>
                <a:sym typeface="Average"/>
              </a:rPr>
              <a:t>, the agent behaves using one policy and tries to improve a different policy. That is, in the off-policy method, we generate episodes using one policy and we try to improve a different policy iteratively to find the optimal policy.</a:t>
            </a:r>
            <a:endParaRPr sz="1300">
              <a:solidFill>
                <a:schemeClr val="lt1"/>
              </a:solidFill>
              <a:latin typeface="Average"/>
              <a:ea typeface="Average"/>
              <a:cs typeface="Average"/>
              <a:sym typeface="Average"/>
            </a:endParaRPr>
          </a:p>
        </p:txBody>
      </p:sp>
      <p:sp>
        <p:nvSpPr>
          <p:cNvPr id="179" name="Google Shape;179;p21"/>
          <p:cNvSpPr txBox="1"/>
          <p:nvPr/>
        </p:nvSpPr>
        <p:spPr>
          <a:xfrm>
            <a:off x="95575" y="1666163"/>
            <a:ext cx="8746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u="sng">
                <a:solidFill>
                  <a:schemeClr val="lt1"/>
                </a:solidFill>
                <a:latin typeface="Average"/>
                <a:ea typeface="Average"/>
                <a:cs typeface="Average"/>
                <a:sym typeface="Average"/>
              </a:rPr>
              <a:t>On-policy TD control – SARSA </a:t>
            </a:r>
            <a:r>
              <a:rPr b="1" lang="en-GB" sz="1300">
                <a:solidFill>
                  <a:schemeClr val="lt1"/>
                </a:solidFill>
                <a:latin typeface="Average"/>
                <a:ea typeface="Average"/>
                <a:cs typeface="Average"/>
                <a:sym typeface="Average"/>
              </a:rPr>
              <a:t>(State-Action-Reward-State-Action)</a:t>
            </a:r>
            <a:endParaRPr b="1" sz="1300">
              <a:solidFill>
                <a:schemeClr val="lt1"/>
              </a:solidFill>
              <a:latin typeface="Average"/>
              <a:ea typeface="Average"/>
              <a:cs typeface="Average"/>
              <a:sym typeface="Average"/>
            </a:endParaRPr>
          </a:p>
        </p:txBody>
      </p:sp>
      <p:sp>
        <p:nvSpPr>
          <p:cNvPr id="180" name="Google Shape;180;p21"/>
          <p:cNvSpPr txBox="1"/>
          <p:nvPr/>
        </p:nvSpPr>
        <p:spPr>
          <a:xfrm>
            <a:off x="205175" y="2082450"/>
            <a:ext cx="824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In TD learning, the value function is computed as</a:t>
            </a:r>
            <a:endParaRPr sz="1300">
              <a:solidFill>
                <a:schemeClr val="lt1"/>
              </a:solidFill>
              <a:latin typeface="Average"/>
              <a:ea typeface="Average"/>
              <a:cs typeface="Average"/>
              <a:sym typeface="Average"/>
            </a:endParaRPr>
          </a:p>
        </p:txBody>
      </p:sp>
      <p:pic>
        <p:nvPicPr>
          <p:cNvPr id="181" name="Google Shape;181;p21"/>
          <p:cNvPicPr preferRelativeResize="0"/>
          <p:nvPr/>
        </p:nvPicPr>
        <p:blipFill>
          <a:blip r:embed="rId3">
            <a:alphaModFix/>
          </a:blip>
          <a:stretch>
            <a:fillRect/>
          </a:stretch>
        </p:blipFill>
        <p:spPr>
          <a:xfrm>
            <a:off x="3833700" y="2082438"/>
            <a:ext cx="3411075" cy="325825"/>
          </a:xfrm>
          <a:prstGeom prst="rect">
            <a:avLst/>
          </a:prstGeom>
          <a:noFill/>
          <a:ln>
            <a:noFill/>
          </a:ln>
        </p:spPr>
      </p:pic>
      <p:sp>
        <p:nvSpPr>
          <p:cNvPr id="182" name="Google Shape;182;p21"/>
          <p:cNvSpPr txBox="1"/>
          <p:nvPr/>
        </p:nvSpPr>
        <p:spPr>
          <a:xfrm>
            <a:off x="254700" y="2484488"/>
            <a:ext cx="735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We can just rewrite this update rule in terms of the Q function as</a:t>
            </a:r>
            <a:endParaRPr sz="1300">
              <a:solidFill>
                <a:schemeClr val="lt1"/>
              </a:solidFill>
              <a:latin typeface="Average"/>
              <a:ea typeface="Average"/>
              <a:cs typeface="Average"/>
              <a:sym typeface="Average"/>
            </a:endParaRPr>
          </a:p>
        </p:txBody>
      </p:sp>
      <p:pic>
        <p:nvPicPr>
          <p:cNvPr id="183" name="Google Shape;183;p21"/>
          <p:cNvPicPr preferRelativeResize="0"/>
          <p:nvPr/>
        </p:nvPicPr>
        <p:blipFill>
          <a:blip r:embed="rId4">
            <a:alphaModFix/>
          </a:blip>
          <a:stretch>
            <a:fillRect/>
          </a:stretch>
        </p:blipFill>
        <p:spPr>
          <a:xfrm>
            <a:off x="1221992" y="2810500"/>
            <a:ext cx="4018508" cy="325825"/>
          </a:xfrm>
          <a:prstGeom prst="rect">
            <a:avLst/>
          </a:prstGeom>
          <a:noFill/>
          <a:ln>
            <a:noFill/>
          </a:ln>
        </p:spPr>
      </p:pic>
      <p:sp>
        <p:nvSpPr>
          <p:cNvPr id="184" name="Google Shape;184;p21"/>
          <p:cNvSpPr txBox="1"/>
          <p:nvPr/>
        </p:nvSpPr>
        <p:spPr>
          <a:xfrm>
            <a:off x="6144000" y="2751413"/>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SARSA update rule.</a:t>
            </a:r>
            <a:endParaRPr sz="1300">
              <a:solidFill>
                <a:schemeClr val="lt1"/>
              </a:solidFill>
              <a:latin typeface="Average"/>
              <a:ea typeface="Average"/>
              <a:cs typeface="Average"/>
              <a:sym typeface="Average"/>
            </a:endParaRPr>
          </a:p>
        </p:txBody>
      </p:sp>
      <p:cxnSp>
        <p:nvCxnSpPr>
          <p:cNvPr id="185" name="Google Shape;185;p21"/>
          <p:cNvCxnSpPr/>
          <p:nvPr/>
        </p:nvCxnSpPr>
        <p:spPr>
          <a:xfrm flipH="1" rot="10800000">
            <a:off x="5313300" y="2969813"/>
            <a:ext cx="700500" cy="7200"/>
          </a:xfrm>
          <a:prstGeom prst="straightConnector1">
            <a:avLst/>
          </a:prstGeom>
          <a:noFill/>
          <a:ln cap="flat" cmpd="sng" w="38100">
            <a:solidFill>
              <a:schemeClr val="lt1"/>
            </a:solidFill>
            <a:prstDash val="solid"/>
            <a:round/>
            <a:headEnd len="med" w="med" type="none"/>
            <a:tailEnd len="med" w="med" type="triangle"/>
          </a:ln>
        </p:spPr>
      </p:cxnSp>
      <p:sp>
        <p:nvSpPr>
          <p:cNvPr id="186" name="Google Shape;186;p21"/>
          <p:cNvSpPr txBox="1"/>
          <p:nvPr/>
        </p:nvSpPr>
        <p:spPr>
          <a:xfrm>
            <a:off x="35375" y="3136325"/>
            <a:ext cx="8951700" cy="21858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initialize the Q function with random values or with zeros. Then we extract a policy from this randomly initialized Q function and act in the environment. </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Our initial policy will definitely not be optimal as it is extracted from the randomly initialized Q function, but on every episode, we will update the Q function (Q values). </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So, on every episode, we can use the updated Q function to extract a new policy. Thus, we will obtain the optimal policy after a series of episodes. I</a:t>
            </a:r>
            <a:r>
              <a:rPr lang="en-GB" sz="1300">
                <a:solidFill>
                  <a:schemeClr val="lt1"/>
                </a:solidFill>
                <a:latin typeface="Average"/>
                <a:ea typeface="Average"/>
                <a:cs typeface="Average"/>
                <a:sym typeface="Average"/>
              </a:rPr>
              <a:t>n the SARSA method, instead of making our policy act greedily, we use the epsilon-greedy policy.</a:t>
            </a:r>
            <a:endParaRPr sz="1300">
              <a:solidFill>
                <a:schemeClr val="lt1"/>
              </a:solidFill>
              <a:latin typeface="Average"/>
              <a:ea typeface="Average"/>
              <a:cs typeface="Average"/>
              <a:sym typeface="Average"/>
            </a:endParaRPr>
          </a:p>
          <a:p>
            <a:pPr indent="0" lvl="0" marL="0" rtl="0" algn="just">
              <a:spcBef>
                <a:spcPts val="0"/>
              </a:spcBef>
              <a:spcAft>
                <a:spcPts val="0"/>
              </a:spcAft>
              <a:buNone/>
            </a:pPr>
            <a:r>
              <a:t/>
            </a:r>
            <a:endParaRPr sz="1300">
              <a:solidFill>
                <a:schemeClr val="lt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