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672aeb1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672aeb1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672aeb1f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672aeb1f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669ec13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669ec13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669ec13c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669ec13c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669ec13c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669ec13c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669ec13c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669ec13c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669ec13c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669ec13c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672aeb1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672aeb1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672aeb1f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672aeb1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672aeb1f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672aeb1f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42450" y="0"/>
            <a:ext cx="815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Comparing the DP, MC, and TD methods</a:t>
            </a:r>
            <a:endParaRPr sz="1300">
              <a:solidFill>
                <a:schemeClr val="lt1"/>
              </a:solidFill>
              <a:latin typeface="Average"/>
              <a:ea typeface="Average"/>
              <a:cs typeface="Average"/>
              <a:sym typeface="Average"/>
            </a:endParaRPr>
          </a:p>
        </p:txBody>
      </p:sp>
      <p:sp>
        <p:nvSpPr>
          <p:cNvPr id="86" name="Google Shape;86;p13"/>
          <p:cNvSpPr txBox="1"/>
          <p:nvPr/>
        </p:nvSpPr>
        <p:spPr>
          <a:xfrm>
            <a:off x="91950" y="566000"/>
            <a:ext cx="90063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b="1" lang="en-GB" sz="1300">
                <a:solidFill>
                  <a:schemeClr val="lt1"/>
                </a:solidFill>
                <a:latin typeface="Average"/>
                <a:ea typeface="Average"/>
                <a:cs typeface="Average"/>
                <a:sym typeface="Average"/>
              </a:rPr>
              <a:t>Dynamic programming (DP)</a:t>
            </a:r>
            <a:r>
              <a:rPr lang="en-GB" sz="1300">
                <a:solidFill>
                  <a:schemeClr val="lt1"/>
                </a:solidFill>
                <a:latin typeface="Average"/>
                <a:ea typeface="Average"/>
                <a:cs typeface="Average"/>
                <a:sym typeface="Average"/>
              </a:rPr>
              <a:t>, that is, the value and policy iteration methods, is a model-based method, meaning that we compute the optimal policy using the model dynamics of the environment. We cannot apply the DP method when we don't have the model dynamics of the environment.</a:t>
            </a:r>
            <a:endParaRPr sz="1300">
              <a:solidFill>
                <a:schemeClr val="lt1"/>
              </a:solidFill>
              <a:latin typeface="Average"/>
              <a:ea typeface="Average"/>
              <a:cs typeface="Average"/>
              <a:sym typeface="Average"/>
            </a:endParaRPr>
          </a:p>
        </p:txBody>
      </p:sp>
      <p:sp>
        <p:nvSpPr>
          <p:cNvPr id="87" name="Google Shape;87;p13"/>
          <p:cNvSpPr txBox="1"/>
          <p:nvPr/>
        </p:nvSpPr>
        <p:spPr>
          <a:xfrm>
            <a:off x="115050" y="1450150"/>
            <a:ext cx="89601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b="1" lang="en-GB" sz="1300">
                <a:solidFill>
                  <a:schemeClr val="lt1"/>
                </a:solidFill>
                <a:latin typeface="Average"/>
                <a:ea typeface="Average"/>
                <a:cs typeface="Average"/>
                <a:sym typeface="Average"/>
              </a:rPr>
              <a:t>Monte Carlo (MC) method</a:t>
            </a:r>
            <a:r>
              <a:rPr lang="en-GB" sz="1300">
                <a:solidFill>
                  <a:schemeClr val="lt1"/>
                </a:solidFill>
                <a:latin typeface="Average"/>
                <a:ea typeface="Average"/>
                <a:cs typeface="Average"/>
                <a:sym typeface="Average"/>
              </a:rPr>
              <a:t>. MC is a model-free method, meaning that we compute the optimal policy without using the model dynamics of the environment. But one problem we face with the MC method is that it is applicable only to episodic tasks and not to continuous tasks.</a:t>
            </a:r>
            <a:endParaRPr sz="1300">
              <a:solidFill>
                <a:schemeClr val="lt1"/>
              </a:solidFill>
              <a:latin typeface="Average"/>
              <a:ea typeface="Average"/>
              <a:cs typeface="Average"/>
              <a:sym typeface="Average"/>
            </a:endParaRPr>
          </a:p>
        </p:txBody>
      </p:sp>
      <p:sp>
        <p:nvSpPr>
          <p:cNvPr id="88" name="Google Shape;88;p13"/>
          <p:cNvSpPr txBox="1"/>
          <p:nvPr/>
        </p:nvSpPr>
        <p:spPr>
          <a:xfrm>
            <a:off x="115050" y="2279250"/>
            <a:ext cx="88632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A</a:t>
            </a:r>
            <a:r>
              <a:rPr lang="en-GB" sz="1300">
                <a:solidFill>
                  <a:schemeClr val="lt1"/>
                </a:solidFill>
                <a:latin typeface="Average"/>
                <a:ea typeface="Average"/>
                <a:cs typeface="Average"/>
                <a:sym typeface="Average"/>
              </a:rPr>
              <a:t>nother interesting model-free method called </a:t>
            </a:r>
            <a:r>
              <a:rPr b="1" lang="en-GB" sz="1300">
                <a:solidFill>
                  <a:schemeClr val="lt1"/>
                </a:solidFill>
                <a:latin typeface="Average"/>
                <a:ea typeface="Average"/>
                <a:cs typeface="Average"/>
                <a:sym typeface="Average"/>
              </a:rPr>
              <a:t>T</a:t>
            </a:r>
            <a:r>
              <a:rPr b="1" lang="en-GB" sz="1300">
                <a:solidFill>
                  <a:schemeClr val="lt1"/>
                </a:solidFill>
                <a:latin typeface="Average"/>
                <a:ea typeface="Average"/>
                <a:cs typeface="Average"/>
                <a:sym typeface="Average"/>
              </a:rPr>
              <a:t>emporal difference (TD) learning</a:t>
            </a:r>
            <a:r>
              <a:rPr lang="en-GB" sz="1300">
                <a:solidFill>
                  <a:schemeClr val="lt1"/>
                </a:solidFill>
                <a:latin typeface="Average"/>
                <a:ea typeface="Average"/>
                <a:cs typeface="Average"/>
                <a:sym typeface="Average"/>
              </a:rPr>
              <a:t>. TD learning takes advantage of both DP by bootstrapping and the MC method by being model free.</a:t>
            </a:r>
            <a:endParaRPr sz="1300">
              <a:solidFill>
                <a:schemeClr val="lt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0" y="0"/>
            <a:ext cx="89139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Let's understand this with a simple example.</a:t>
            </a:r>
            <a:endParaRPr sz="1300">
              <a:solidFill>
                <a:schemeClr val="lt1"/>
              </a:solidFill>
              <a:latin typeface="Average"/>
              <a:ea typeface="Average"/>
              <a:cs typeface="Average"/>
              <a:sym typeface="Average"/>
            </a:endParaRPr>
          </a:p>
        </p:txBody>
      </p:sp>
      <p:sp>
        <p:nvSpPr>
          <p:cNvPr id="192" name="Google Shape;192;p22"/>
          <p:cNvSpPr txBox="1"/>
          <p:nvPr/>
        </p:nvSpPr>
        <p:spPr>
          <a:xfrm>
            <a:off x="0" y="384900"/>
            <a:ext cx="91440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Average"/>
              <a:buChar char="●"/>
            </a:pPr>
            <a:r>
              <a:rPr lang="en-GB">
                <a:solidFill>
                  <a:schemeClr val="lt1"/>
                </a:solidFill>
                <a:latin typeface="Average"/>
                <a:ea typeface="Average"/>
                <a:cs typeface="Average"/>
                <a:sym typeface="Average"/>
              </a:rPr>
              <a:t> We know that we try to minimize the difference between the target value and the predicted value. So, on every iteration, we compute the gradient of loss and update our network parameter  </a:t>
            </a:r>
            <a:r>
              <a:rPr lang="en-GB" sz="1300">
                <a:solidFill>
                  <a:schemeClr val="lt1"/>
                </a:solidFill>
                <a:latin typeface="Average"/>
                <a:ea typeface="Average"/>
                <a:cs typeface="Average"/>
                <a:sym typeface="Average"/>
              </a:rPr>
              <a:t>Ө </a:t>
            </a:r>
            <a:r>
              <a:rPr lang="en-GB">
                <a:solidFill>
                  <a:schemeClr val="lt1"/>
                </a:solidFill>
                <a:latin typeface="Average"/>
                <a:ea typeface="Average"/>
                <a:cs typeface="Average"/>
                <a:sym typeface="Average"/>
              </a:rPr>
              <a:t>so that we can make our predicted value the same as the target value.</a:t>
            </a:r>
            <a:endParaRPr>
              <a:solidFill>
                <a:schemeClr val="lt1"/>
              </a:solidFill>
              <a:latin typeface="Average"/>
              <a:ea typeface="Average"/>
              <a:cs typeface="Average"/>
              <a:sym typeface="Average"/>
            </a:endParaRPr>
          </a:p>
        </p:txBody>
      </p:sp>
      <p:sp>
        <p:nvSpPr>
          <p:cNvPr id="193" name="Google Shape;193;p22"/>
          <p:cNvSpPr txBox="1"/>
          <p:nvPr/>
        </p:nvSpPr>
        <p:spPr>
          <a:xfrm>
            <a:off x="16950" y="1176950"/>
            <a:ext cx="9066600" cy="600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Let's suppose in iteration 1, the target value is 13 and the predicted value is 11. So, we update our parameter  </a:t>
            </a:r>
            <a:r>
              <a:rPr lang="en-GB">
                <a:solidFill>
                  <a:schemeClr val="lt1"/>
                </a:solidFill>
                <a:latin typeface="Average"/>
                <a:ea typeface="Average"/>
                <a:cs typeface="Average"/>
                <a:sym typeface="Average"/>
              </a:rPr>
              <a:t> </a:t>
            </a:r>
            <a:r>
              <a:rPr lang="en-GB" sz="1300">
                <a:solidFill>
                  <a:schemeClr val="lt1"/>
                </a:solidFill>
                <a:latin typeface="Average"/>
                <a:ea typeface="Average"/>
                <a:cs typeface="Average"/>
                <a:sym typeface="Average"/>
              </a:rPr>
              <a:t>Ө  to match the predicted value to the target value, which is 13. </a:t>
            </a:r>
            <a:endParaRPr sz="1300">
              <a:solidFill>
                <a:schemeClr val="lt1"/>
              </a:solidFill>
              <a:latin typeface="Average"/>
              <a:ea typeface="Average"/>
              <a:cs typeface="Average"/>
              <a:sym typeface="Average"/>
            </a:endParaRPr>
          </a:p>
        </p:txBody>
      </p:sp>
      <p:sp>
        <p:nvSpPr>
          <p:cNvPr id="194" name="Google Shape;194;p22"/>
          <p:cNvSpPr txBox="1"/>
          <p:nvPr/>
        </p:nvSpPr>
        <p:spPr>
          <a:xfrm>
            <a:off x="38700" y="1777238"/>
            <a:ext cx="90666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But in the next iteration, the target value changes to 15 and the predicted value becomes 13 since we updated our network parameter </a:t>
            </a:r>
            <a:r>
              <a:rPr lang="en-GB" sz="1300">
                <a:solidFill>
                  <a:schemeClr val="lt1"/>
                </a:solidFill>
                <a:latin typeface="Average"/>
                <a:ea typeface="Average"/>
                <a:cs typeface="Average"/>
                <a:sym typeface="Average"/>
              </a:rPr>
              <a:t> Ө</a:t>
            </a:r>
            <a:r>
              <a:rPr lang="en-GB" sz="1300">
                <a:solidFill>
                  <a:schemeClr val="lt1"/>
                </a:solidFill>
                <a:latin typeface="Average"/>
                <a:ea typeface="Average"/>
                <a:cs typeface="Average"/>
                <a:sym typeface="Average"/>
              </a:rPr>
              <a:t>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again we update our parameter Ө to match the predicted value to the target value, which is now 15. But in the next iteration, the target value changes to 17 and the predicted value becomes 15 since we updated our network parameter Ө  </a:t>
            </a:r>
            <a:endParaRPr sz="1300">
              <a:solidFill>
                <a:schemeClr val="lt1"/>
              </a:solidFill>
              <a:latin typeface="Average"/>
              <a:ea typeface="Average"/>
              <a:cs typeface="Average"/>
              <a:sym typeface="Average"/>
            </a:endParaRPr>
          </a:p>
        </p:txBody>
      </p:sp>
      <p:pic>
        <p:nvPicPr>
          <p:cNvPr id="195" name="Google Shape;195;p22"/>
          <p:cNvPicPr preferRelativeResize="0"/>
          <p:nvPr/>
        </p:nvPicPr>
        <p:blipFill>
          <a:blip r:embed="rId3">
            <a:alphaModFix/>
          </a:blip>
          <a:stretch>
            <a:fillRect/>
          </a:stretch>
        </p:blipFill>
        <p:spPr>
          <a:xfrm>
            <a:off x="675475" y="2897550"/>
            <a:ext cx="3293300" cy="1524525"/>
          </a:xfrm>
          <a:prstGeom prst="rect">
            <a:avLst/>
          </a:prstGeom>
          <a:noFill/>
          <a:ln>
            <a:noFill/>
          </a:ln>
        </p:spPr>
      </p:pic>
      <p:sp>
        <p:nvSpPr>
          <p:cNvPr id="196" name="Google Shape;196;p22"/>
          <p:cNvSpPr txBox="1"/>
          <p:nvPr/>
        </p:nvSpPr>
        <p:spPr>
          <a:xfrm>
            <a:off x="54500" y="4422075"/>
            <a:ext cx="9144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Thus, the predicted value keeps on trying to be the same as the target value, but the target value keeps on changing due to the update on the network parameter </a:t>
            </a:r>
            <a:r>
              <a:rPr lang="en-GB" sz="1300">
                <a:solidFill>
                  <a:schemeClr val="lt1"/>
                </a:solidFill>
                <a:latin typeface="Average"/>
                <a:ea typeface="Average"/>
                <a:cs typeface="Average"/>
                <a:sym typeface="Average"/>
              </a:rPr>
              <a:t> Ө </a:t>
            </a:r>
            <a:r>
              <a:rPr lang="en-GB" sz="1300">
                <a:solidFill>
                  <a:schemeClr val="lt1"/>
                </a:solidFill>
                <a:latin typeface="Average"/>
                <a:ea typeface="Average"/>
                <a:cs typeface="Average"/>
                <a:sym typeface="Average"/>
              </a:rPr>
              <a:t> .</a:t>
            </a:r>
            <a:endParaRPr sz="1300">
              <a:solidFill>
                <a:schemeClr val="lt1"/>
              </a:solidFill>
              <a:latin typeface="Average"/>
              <a:ea typeface="Average"/>
              <a:cs typeface="Average"/>
              <a:sym typeface="Average"/>
            </a:endParaRPr>
          </a:p>
        </p:txBody>
      </p:sp>
      <p:sp>
        <p:nvSpPr>
          <p:cNvPr id="197" name="Google Shape;197;p22"/>
          <p:cNvSpPr/>
          <p:nvPr/>
        </p:nvSpPr>
        <p:spPr>
          <a:xfrm>
            <a:off x="8685600" y="403207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How can we avoid this?</a:t>
            </a:r>
            <a:endParaRPr sz="1300">
              <a:solidFill>
                <a:schemeClr val="lt1"/>
              </a:solidFill>
              <a:latin typeface="Average"/>
              <a:ea typeface="Average"/>
              <a:cs typeface="Average"/>
              <a:sym typeface="Average"/>
            </a:endParaRPr>
          </a:p>
        </p:txBody>
      </p:sp>
      <p:sp>
        <p:nvSpPr>
          <p:cNvPr id="203" name="Google Shape;203;p23"/>
          <p:cNvSpPr txBox="1"/>
          <p:nvPr/>
        </p:nvSpPr>
        <p:spPr>
          <a:xfrm>
            <a:off x="66000" y="384900"/>
            <a:ext cx="9012000" cy="1985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To do this, we introduce another neural network called a target network for computing the Q value of the next state-action pair in the target. The parameter of the target network is represented by Ө’ .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Main deep Q network, which is used for predicting Q values, learns the optimal parameter using gradient descent. The target network is frozen for a while and then the target network parameter </a:t>
            </a:r>
            <a:r>
              <a:rPr lang="en-GB" sz="1300">
                <a:solidFill>
                  <a:schemeClr val="lt1"/>
                </a:solidFill>
                <a:latin typeface="Average"/>
                <a:ea typeface="Average"/>
                <a:cs typeface="Average"/>
                <a:sym typeface="Average"/>
              </a:rPr>
              <a:t>Ө’  </a:t>
            </a:r>
            <a:r>
              <a:rPr lang="en-GB" sz="1300">
                <a:solidFill>
                  <a:schemeClr val="lt1"/>
                </a:solidFill>
                <a:latin typeface="Average"/>
                <a:ea typeface="Average"/>
                <a:cs typeface="Average"/>
                <a:sym typeface="Average"/>
              </a:rPr>
              <a:t>is updated by just copying the main deep Q network parameter Ө .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Freezing the target network for a while and then updating its parameter </a:t>
            </a:r>
            <a:r>
              <a:rPr lang="en-GB" sz="1300">
                <a:solidFill>
                  <a:schemeClr val="lt1"/>
                </a:solidFill>
                <a:latin typeface="Average"/>
                <a:ea typeface="Average"/>
                <a:cs typeface="Average"/>
                <a:sym typeface="Average"/>
              </a:rPr>
              <a:t>Ө’  </a:t>
            </a:r>
            <a:r>
              <a:rPr lang="en-GB" sz="1300">
                <a:solidFill>
                  <a:schemeClr val="lt1"/>
                </a:solidFill>
                <a:latin typeface="Average"/>
                <a:ea typeface="Average"/>
                <a:cs typeface="Average"/>
                <a:sym typeface="Average"/>
              </a:rPr>
              <a:t>with the main network parameter  Ө stabilizes the training.</a:t>
            </a:r>
            <a:endParaRPr sz="1300">
              <a:solidFill>
                <a:schemeClr val="lt1"/>
              </a:solidFill>
              <a:latin typeface="Average"/>
              <a:ea typeface="Average"/>
              <a:cs typeface="Average"/>
              <a:sym typeface="Average"/>
            </a:endParaRPr>
          </a:p>
        </p:txBody>
      </p:sp>
      <p:pic>
        <p:nvPicPr>
          <p:cNvPr id="204" name="Google Shape;204;p23"/>
          <p:cNvPicPr preferRelativeResize="0"/>
          <p:nvPr/>
        </p:nvPicPr>
        <p:blipFill>
          <a:blip r:embed="rId3">
            <a:alphaModFix/>
          </a:blip>
          <a:stretch>
            <a:fillRect/>
          </a:stretch>
        </p:blipFill>
        <p:spPr>
          <a:xfrm>
            <a:off x="2162300" y="2370600"/>
            <a:ext cx="3952950" cy="157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35375" y="-35375"/>
            <a:ext cx="5879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u="sng">
                <a:solidFill>
                  <a:schemeClr val="lt1"/>
                </a:solidFill>
                <a:latin typeface="Average"/>
                <a:ea typeface="Average"/>
                <a:cs typeface="Average"/>
                <a:sym typeface="Average"/>
              </a:rPr>
              <a:t>Deep Reinforcement Learning (DRL) algorithms: (Deep Q Network)</a:t>
            </a:r>
            <a:endParaRPr b="1" sz="1300" u="sng">
              <a:solidFill>
                <a:schemeClr val="lt1"/>
              </a:solidFill>
              <a:latin typeface="Average"/>
              <a:ea typeface="Average"/>
              <a:cs typeface="Average"/>
              <a:sym typeface="Average"/>
            </a:endParaRPr>
          </a:p>
        </p:txBody>
      </p:sp>
      <p:sp>
        <p:nvSpPr>
          <p:cNvPr id="94" name="Google Shape;94;p14"/>
          <p:cNvSpPr txBox="1"/>
          <p:nvPr/>
        </p:nvSpPr>
        <p:spPr>
          <a:xfrm>
            <a:off x="25700" y="285850"/>
            <a:ext cx="89568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Understanding DQN is very important as many of the state of-the-art DRL algorithms are based on DQN.</a:t>
            </a:r>
            <a:endParaRPr sz="1300">
              <a:solidFill>
                <a:schemeClr val="lt1"/>
              </a:solidFill>
              <a:latin typeface="Average"/>
              <a:ea typeface="Average"/>
              <a:cs typeface="Average"/>
              <a:sym typeface="Average"/>
            </a:endParaRPr>
          </a:p>
        </p:txBody>
      </p:sp>
      <p:sp>
        <p:nvSpPr>
          <p:cNvPr id="95" name="Google Shape;95;p14"/>
          <p:cNvSpPr txBox="1"/>
          <p:nvPr/>
        </p:nvSpPr>
        <p:spPr>
          <a:xfrm>
            <a:off x="0" y="670750"/>
            <a:ext cx="88776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a:t>
            </a:r>
            <a:r>
              <a:rPr b="1" lang="en-GB" sz="1300">
                <a:solidFill>
                  <a:schemeClr val="lt1"/>
                </a:solidFill>
                <a:latin typeface="Average"/>
                <a:ea typeface="Average"/>
                <a:cs typeface="Average"/>
                <a:sym typeface="Average"/>
              </a:rPr>
              <a:t>DQN algorithm was first proposed by researchers at Google's DeepMind in 2013</a:t>
            </a:r>
            <a:r>
              <a:rPr lang="en-GB" sz="1300">
                <a:solidFill>
                  <a:schemeClr val="lt1"/>
                </a:solidFill>
                <a:latin typeface="Average"/>
                <a:ea typeface="Average"/>
                <a:cs typeface="Average"/>
                <a:sym typeface="Average"/>
              </a:rPr>
              <a:t> in the paper Playing Atari with Deep Reinforcement Learning.</a:t>
            </a:r>
            <a:endParaRPr sz="1300">
              <a:solidFill>
                <a:schemeClr val="lt1"/>
              </a:solidFill>
              <a:latin typeface="Average"/>
              <a:ea typeface="Average"/>
              <a:cs typeface="Average"/>
              <a:sym typeface="Average"/>
            </a:endParaRPr>
          </a:p>
        </p:txBody>
      </p:sp>
      <p:sp>
        <p:nvSpPr>
          <p:cNvPr id="96" name="Google Shape;96;p14"/>
          <p:cNvSpPr txBox="1"/>
          <p:nvPr/>
        </p:nvSpPr>
        <p:spPr>
          <a:xfrm>
            <a:off x="0" y="12133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What is DQN ??</a:t>
            </a:r>
            <a:endParaRPr sz="1300">
              <a:solidFill>
                <a:schemeClr val="lt1"/>
              </a:solidFill>
              <a:latin typeface="Average"/>
              <a:ea typeface="Average"/>
              <a:cs typeface="Average"/>
              <a:sym typeface="Average"/>
            </a:endParaRPr>
          </a:p>
        </p:txBody>
      </p:sp>
      <p:sp>
        <p:nvSpPr>
          <p:cNvPr id="97" name="Google Shape;97;p14"/>
          <p:cNvSpPr txBox="1"/>
          <p:nvPr/>
        </p:nvSpPr>
        <p:spPr>
          <a:xfrm>
            <a:off x="-700" y="1576975"/>
            <a:ext cx="9092100" cy="12006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objective of reinforcement learning is to find the optimal policy,that is, the policy that gives us the maximum return (the sum of rewards of the episode). </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In order to compute the policy, first we compute the Q function. Once we have the Q function, then we extract the policy by selecting an action in each state that has the maximum Q value.</a:t>
            </a:r>
            <a:endParaRPr sz="1300">
              <a:solidFill>
                <a:schemeClr val="lt1"/>
              </a:solidFill>
              <a:latin typeface="Average"/>
              <a:ea typeface="Average"/>
              <a:cs typeface="Average"/>
              <a:sym typeface="Average"/>
            </a:endParaRPr>
          </a:p>
        </p:txBody>
      </p:sp>
      <p:sp>
        <p:nvSpPr>
          <p:cNvPr id="98" name="Google Shape;98;p14"/>
          <p:cNvSpPr txBox="1"/>
          <p:nvPr/>
        </p:nvSpPr>
        <p:spPr>
          <a:xfrm>
            <a:off x="0" y="2728050"/>
            <a:ext cx="90921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For instance, let's suppose we have two states A and B and our action space consists of two actions; let the actions be up and down. So, in order to find which action to perform in state A and B, first we compute the Q value of all state-action pairs as shown below:</a:t>
            </a:r>
            <a:endParaRPr sz="1300">
              <a:solidFill>
                <a:schemeClr val="lt1"/>
              </a:solidFill>
              <a:latin typeface="Average"/>
              <a:ea typeface="Average"/>
              <a:cs typeface="Average"/>
              <a:sym typeface="Average"/>
            </a:endParaRPr>
          </a:p>
        </p:txBody>
      </p:sp>
      <p:pic>
        <p:nvPicPr>
          <p:cNvPr id="99" name="Google Shape;99;p14"/>
          <p:cNvPicPr preferRelativeResize="0"/>
          <p:nvPr/>
        </p:nvPicPr>
        <p:blipFill>
          <a:blip r:embed="rId3">
            <a:alphaModFix/>
          </a:blip>
          <a:stretch>
            <a:fillRect/>
          </a:stretch>
        </p:blipFill>
        <p:spPr>
          <a:xfrm>
            <a:off x="509425" y="3462375"/>
            <a:ext cx="2612650" cy="1477125"/>
          </a:xfrm>
          <a:prstGeom prst="rect">
            <a:avLst/>
          </a:prstGeom>
          <a:noFill/>
          <a:ln>
            <a:noFill/>
          </a:ln>
        </p:spPr>
      </p:pic>
      <p:sp>
        <p:nvSpPr>
          <p:cNvPr id="100" name="Google Shape;100;p14"/>
          <p:cNvSpPr txBox="1"/>
          <p:nvPr/>
        </p:nvSpPr>
        <p:spPr>
          <a:xfrm>
            <a:off x="3122075" y="3618025"/>
            <a:ext cx="58113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a:t>
            </a:r>
            <a:r>
              <a:rPr lang="en-GB" sz="1300">
                <a:solidFill>
                  <a:schemeClr val="lt1"/>
                </a:solidFill>
                <a:latin typeface="Average"/>
                <a:ea typeface="Average"/>
                <a:cs typeface="Average"/>
                <a:sym typeface="Average"/>
              </a:rPr>
              <a:t>e select the action up in state A and down in state B as they have the maximum Q value.</a:t>
            </a:r>
            <a:endParaRPr sz="1300">
              <a:solidFill>
                <a:schemeClr val="lt1"/>
              </a:solidFill>
              <a:latin typeface="Average"/>
              <a:ea typeface="Average"/>
              <a:cs typeface="Average"/>
              <a:sym typeface="Average"/>
            </a:endParaRPr>
          </a:p>
        </p:txBody>
      </p:sp>
      <p:sp>
        <p:nvSpPr>
          <p:cNvPr id="101" name="Google Shape;101;p14"/>
          <p:cNvSpPr txBox="1"/>
          <p:nvPr/>
        </p:nvSpPr>
        <p:spPr>
          <a:xfrm>
            <a:off x="3122075" y="4279225"/>
            <a:ext cx="59694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improve the Q function on every iteration and once we have the optimal Q function, then we can extract the optimal policy from it.</a:t>
            </a:r>
            <a:endParaRPr sz="13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56550" y="384900"/>
            <a:ext cx="92571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Here, the number of states is 2 (A and B) and we have 2 actions in our action space, so our Q table will consist of 2 x 2 = 4 rows containing the Q values of all possible state-action pairs.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Once we obtain the Q values, then we extract the policy by selecting the action in each state that has the maximum Q value.</a:t>
            </a:r>
            <a:endParaRPr sz="1300">
              <a:solidFill>
                <a:schemeClr val="lt1"/>
              </a:solidFill>
              <a:latin typeface="Average"/>
              <a:ea typeface="Average"/>
              <a:cs typeface="Average"/>
              <a:sym typeface="Average"/>
            </a:endParaRPr>
          </a:p>
        </p:txBody>
      </p:sp>
      <p:sp>
        <p:nvSpPr>
          <p:cNvPr id="107" name="Google Shape;107;p15"/>
          <p:cNvSpPr txBox="1"/>
          <p:nvPr/>
        </p:nvSpPr>
        <p:spPr>
          <a:xfrm>
            <a:off x="-49525" y="1485750"/>
            <a:ext cx="91440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Let's suppose we have an environment where we have </a:t>
            </a:r>
            <a:r>
              <a:rPr b="1" lang="en-GB" sz="1300">
                <a:solidFill>
                  <a:schemeClr val="lt1"/>
                </a:solidFill>
                <a:latin typeface="Average"/>
                <a:ea typeface="Average"/>
                <a:cs typeface="Average"/>
                <a:sym typeface="Average"/>
              </a:rPr>
              <a:t>1,000 states and 50 possible actions in each state</a:t>
            </a:r>
            <a:r>
              <a:rPr lang="en-GB" sz="1300">
                <a:solidFill>
                  <a:schemeClr val="lt1"/>
                </a:solidFill>
                <a:latin typeface="Average"/>
                <a:ea typeface="Average"/>
                <a:cs typeface="Average"/>
                <a:sym typeface="Average"/>
              </a:rPr>
              <a:t>. In this case, our Q table will consist of </a:t>
            </a:r>
            <a:r>
              <a:rPr b="1" lang="en-GB" sz="1300">
                <a:solidFill>
                  <a:schemeClr val="lt1"/>
                </a:solidFill>
                <a:latin typeface="Average"/>
                <a:ea typeface="Average"/>
                <a:cs typeface="Average"/>
                <a:sym typeface="Average"/>
              </a:rPr>
              <a:t>1,000 x 50 = 50,000</a:t>
            </a:r>
            <a:r>
              <a:rPr lang="en-GB" sz="1300">
                <a:solidFill>
                  <a:schemeClr val="lt1"/>
                </a:solidFill>
                <a:latin typeface="Average"/>
                <a:ea typeface="Average"/>
                <a:cs typeface="Average"/>
                <a:sym typeface="Average"/>
              </a:rPr>
              <a:t> rows containing the Q values of all possible state-action pairs.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In cases like this, </a:t>
            </a:r>
            <a:r>
              <a:rPr b="1" lang="en-GB" sz="1300">
                <a:solidFill>
                  <a:schemeClr val="lt1"/>
                </a:solidFill>
                <a:latin typeface="Average"/>
                <a:ea typeface="Average"/>
                <a:cs typeface="Average"/>
                <a:sym typeface="Average"/>
              </a:rPr>
              <a:t>where environment consists of a large number of states and actions,</a:t>
            </a:r>
            <a:r>
              <a:rPr lang="en-GB" sz="1300">
                <a:solidFill>
                  <a:schemeClr val="lt1"/>
                </a:solidFill>
                <a:latin typeface="Average"/>
                <a:ea typeface="Average"/>
                <a:cs typeface="Average"/>
                <a:sym typeface="Average"/>
              </a:rPr>
              <a:t> it will be very expensive to compute the Q values of all possible state-action pairs in an exhaustive fashion.</a:t>
            </a:r>
            <a:endParaRPr sz="1300">
              <a:solidFill>
                <a:schemeClr val="lt1"/>
              </a:solidFill>
              <a:latin typeface="Average"/>
              <a:ea typeface="Average"/>
              <a:cs typeface="Average"/>
              <a:sym typeface="Average"/>
            </a:endParaRPr>
          </a:p>
        </p:txBody>
      </p:sp>
      <p:sp>
        <p:nvSpPr>
          <p:cNvPr id="108" name="Google Shape;108;p15"/>
          <p:cNvSpPr txBox="1"/>
          <p:nvPr/>
        </p:nvSpPr>
        <p:spPr>
          <a:xfrm>
            <a:off x="-49525" y="2571750"/>
            <a:ext cx="90771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Instead of computing Q values in this way, we can </a:t>
            </a:r>
            <a:r>
              <a:rPr b="1" lang="en-GB" sz="1300">
                <a:solidFill>
                  <a:schemeClr val="lt1"/>
                </a:solidFill>
                <a:latin typeface="Average"/>
                <a:ea typeface="Average"/>
                <a:cs typeface="Average"/>
                <a:sym typeface="Average"/>
              </a:rPr>
              <a:t>approximate them using any function approximator, such as a neural network</a:t>
            </a:r>
            <a:r>
              <a:rPr lang="en-GB" sz="1300">
                <a:solidFill>
                  <a:schemeClr val="lt1"/>
                </a:solidFill>
                <a:latin typeface="Average"/>
                <a:ea typeface="Average"/>
                <a:cs typeface="Average"/>
                <a:sym typeface="Average"/>
              </a:rPr>
              <a:t>.</a:t>
            </a:r>
            <a:endParaRPr sz="1300">
              <a:solidFill>
                <a:schemeClr val="lt1"/>
              </a:solidFill>
              <a:latin typeface="Average"/>
              <a:ea typeface="Average"/>
              <a:cs typeface="Average"/>
              <a:sym typeface="Average"/>
            </a:endParaRPr>
          </a:p>
        </p:txBody>
      </p:sp>
      <p:sp>
        <p:nvSpPr>
          <p:cNvPr id="109" name="Google Shape;109;p15"/>
          <p:cNvSpPr txBox="1"/>
          <p:nvPr/>
        </p:nvSpPr>
        <p:spPr>
          <a:xfrm>
            <a:off x="-28225" y="3028075"/>
            <a:ext cx="8985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parameterize our Q function by a parameter Ө and compute the Q value where the parameter Ө is just the parameter of our neural network.</a:t>
            </a:r>
            <a:endParaRPr sz="1300">
              <a:solidFill>
                <a:schemeClr val="lt1"/>
              </a:solidFill>
              <a:latin typeface="Average"/>
              <a:ea typeface="Average"/>
              <a:cs typeface="Average"/>
              <a:sym typeface="Average"/>
            </a:endParaRPr>
          </a:p>
        </p:txBody>
      </p:sp>
      <p:sp>
        <p:nvSpPr>
          <p:cNvPr id="110" name="Google Shape;110;p15"/>
          <p:cNvSpPr txBox="1"/>
          <p:nvPr/>
        </p:nvSpPr>
        <p:spPr>
          <a:xfrm>
            <a:off x="-49525" y="3530400"/>
            <a:ext cx="9144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we just </a:t>
            </a:r>
            <a:r>
              <a:rPr b="1" lang="en-GB" sz="1300">
                <a:solidFill>
                  <a:schemeClr val="lt1"/>
                </a:solidFill>
                <a:latin typeface="Average"/>
                <a:ea typeface="Average"/>
                <a:cs typeface="Average"/>
                <a:sym typeface="Average"/>
              </a:rPr>
              <a:t>feed the state of the environment to a neural network </a:t>
            </a:r>
            <a:r>
              <a:rPr lang="en-GB" sz="1300">
                <a:solidFill>
                  <a:schemeClr val="lt1"/>
                </a:solidFill>
                <a:latin typeface="Average"/>
                <a:ea typeface="Average"/>
                <a:cs typeface="Average"/>
                <a:sym typeface="Average"/>
              </a:rPr>
              <a:t>and it will </a:t>
            </a:r>
            <a:r>
              <a:rPr b="1" lang="en-GB" sz="1300">
                <a:solidFill>
                  <a:schemeClr val="lt1"/>
                </a:solidFill>
                <a:latin typeface="Average"/>
                <a:ea typeface="Average"/>
                <a:cs typeface="Average"/>
                <a:sym typeface="Average"/>
              </a:rPr>
              <a:t>return the Q value of all possible actions in that state.</a:t>
            </a:r>
            <a:r>
              <a:rPr lang="en-GB" sz="1300">
                <a:solidFill>
                  <a:schemeClr val="lt1"/>
                </a:solidFill>
                <a:latin typeface="Average"/>
                <a:ea typeface="Average"/>
                <a:cs typeface="Average"/>
                <a:sym typeface="Average"/>
              </a:rPr>
              <a:t> Once we obtain the Q values, then we can select the </a:t>
            </a:r>
            <a:r>
              <a:rPr b="1" lang="en-GB" sz="1300">
                <a:solidFill>
                  <a:schemeClr val="lt1"/>
                </a:solidFill>
                <a:latin typeface="Average"/>
                <a:ea typeface="Average"/>
                <a:cs typeface="Average"/>
                <a:sym typeface="Average"/>
              </a:rPr>
              <a:t>best action as the one that has the maximum Q value.</a:t>
            </a:r>
            <a:endParaRPr b="1" sz="1300">
              <a:solidFill>
                <a:schemeClr val="lt1"/>
              </a:solidFill>
              <a:latin typeface="Average"/>
              <a:ea typeface="Average"/>
              <a:cs typeface="Average"/>
              <a:sym typeface="Average"/>
            </a:endParaRPr>
          </a:p>
        </p:txBody>
      </p:sp>
      <p:sp>
        <p:nvSpPr>
          <p:cNvPr id="111" name="Google Shape;111;p15"/>
          <p:cNvSpPr/>
          <p:nvPr/>
        </p:nvSpPr>
        <p:spPr>
          <a:xfrm>
            <a:off x="8730500" y="4358175"/>
            <a:ext cx="226500" cy="58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49525" y="0"/>
            <a:ext cx="88365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For example, let's consider our grid world environment.</a:t>
            </a:r>
            <a:endParaRPr sz="1300">
              <a:solidFill>
                <a:schemeClr val="lt1"/>
              </a:solidFill>
              <a:latin typeface="Average"/>
              <a:ea typeface="Average"/>
              <a:cs typeface="Average"/>
              <a:sym typeface="Average"/>
            </a:endParaRPr>
          </a:p>
        </p:txBody>
      </p:sp>
      <p:sp>
        <p:nvSpPr>
          <p:cNvPr id="117" name="Google Shape;117;p16"/>
          <p:cNvSpPr txBox="1"/>
          <p:nvPr/>
        </p:nvSpPr>
        <p:spPr>
          <a:xfrm>
            <a:off x="-68750" y="356600"/>
            <a:ext cx="9144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learned that in the grid world environment, the goal of our agent is to reach state I from state A without visiting the shaded states, and in each state, the agent has to perform one of the four actions—up, down, left, right.</a:t>
            </a:r>
            <a:endParaRPr sz="1300">
              <a:solidFill>
                <a:schemeClr val="lt1"/>
              </a:solidFill>
              <a:latin typeface="Average"/>
              <a:ea typeface="Average"/>
              <a:cs typeface="Average"/>
              <a:sym typeface="Average"/>
            </a:endParaRPr>
          </a:p>
        </p:txBody>
      </p:sp>
      <p:sp>
        <p:nvSpPr>
          <p:cNvPr id="118" name="Google Shape;118;p16"/>
          <p:cNvSpPr txBox="1"/>
          <p:nvPr/>
        </p:nvSpPr>
        <p:spPr>
          <a:xfrm>
            <a:off x="-99050" y="885000"/>
            <a:ext cx="92046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just </a:t>
            </a:r>
            <a:r>
              <a:rPr b="1" lang="en-GB" sz="1300">
                <a:solidFill>
                  <a:schemeClr val="lt1"/>
                </a:solidFill>
                <a:latin typeface="Average"/>
                <a:ea typeface="Average"/>
                <a:cs typeface="Average"/>
                <a:sym typeface="Average"/>
              </a:rPr>
              <a:t>feed state D as an input to the network</a:t>
            </a:r>
            <a:r>
              <a:rPr lang="en-GB" sz="1300">
                <a:solidFill>
                  <a:schemeClr val="lt1"/>
                </a:solidFill>
                <a:latin typeface="Average"/>
                <a:ea typeface="Average"/>
                <a:cs typeface="Average"/>
                <a:sym typeface="Average"/>
              </a:rPr>
              <a:t> and it returns the Q value of all actions in state D, which are up, down, left, and right, as output. </a:t>
            </a:r>
            <a:endParaRPr sz="1300">
              <a:solidFill>
                <a:schemeClr val="lt1"/>
              </a:solidFill>
              <a:latin typeface="Average"/>
              <a:ea typeface="Average"/>
              <a:cs typeface="Average"/>
              <a:sym typeface="Average"/>
            </a:endParaRPr>
          </a:p>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Then, we select the action that has the maximum Q value. Since action right has a maximum Q value, we select action right in the state D</a:t>
            </a:r>
            <a:endParaRPr sz="1300">
              <a:solidFill>
                <a:schemeClr val="lt1"/>
              </a:solidFill>
              <a:latin typeface="Average"/>
              <a:ea typeface="Average"/>
              <a:cs typeface="Average"/>
              <a:sym typeface="Average"/>
            </a:endParaRPr>
          </a:p>
        </p:txBody>
      </p:sp>
      <p:pic>
        <p:nvPicPr>
          <p:cNvPr id="119" name="Google Shape;119;p16"/>
          <p:cNvPicPr preferRelativeResize="0"/>
          <p:nvPr/>
        </p:nvPicPr>
        <p:blipFill>
          <a:blip r:embed="rId3">
            <a:alphaModFix/>
          </a:blip>
          <a:stretch>
            <a:fillRect/>
          </a:stretch>
        </p:blipFill>
        <p:spPr>
          <a:xfrm>
            <a:off x="1841937" y="1626400"/>
            <a:ext cx="5460125" cy="2434625"/>
          </a:xfrm>
          <a:prstGeom prst="rect">
            <a:avLst/>
          </a:prstGeom>
          <a:noFill/>
          <a:ln>
            <a:noFill/>
          </a:ln>
        </p:spPr>
      </p:pic>
      <p:sp>
        <p:nvSpPr>
          <p:cNvPr id="120" name="Google Shape;120;p16"/>
          <p:cNvSpPr txBox="1"/>
          <p:nvPr/>
        </p:nvSpPr>
        <p:spPr>
          <a:xfrm>
            <a:off x="-31175" y="4230825"/>
            <a:ext cx="91065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denote our Q function by            , where the parameter Ө  in subscript indicates that our Q function is parameterized by  Ө  , and is just the parameter of our neural network.</a:t>
            </a:r>
            <a:endParaRPr sz="1300">
              <a:solidFill>
                <a:schemeClr val="lt1"/>
              </a:solidFill>
              <a:latin typeface="Average"/>
              <a:ea typeface="Average"/>
              <a:cs typeface="Average"/>
              <a:sym typeface="Average"/>
            </a:endParaRPr>
          </a:p>
        </p:txBody>
      </p:sp>
      <p:pic>
        <p:nvPicPr>
          <p:cNvPr id="121" name="Google Shape;121;p16"/>
          <p:cNvPicPr preferRelativeResize="0"/>
          <p:nvPr/>
        </p:nvPicPr>
        <p:blipFill>
          <a:blip r:embed="rId4">
            <a:alphaModFix/>
          </a:blip>
          <a:stretch>
            <a:fillRect/>
          </a:stretch>
        </p:blipFill>
        <p:spPr>
          <a:xfrm>
            <a:off x="3077600" y="4293650"/>
            <a:ext cx="693350" cy="248475"/>
          </a:xfrm>
          <a:prstGeom prst="rect">
            <a:avLst/>
          </a:prstGeom>
          <a:noFill/>
          <a:ln>
            <a:noFill/>
          </a:ln>
        </p:spPr>
      </p:pic>
      <p:sp>
        <p:nvSpPr>
          <p:cNvPr id="122" name="Google Shape;122;p16"/>
          <p:cNvSpPr/>
          <p:nvPr/>
        </p:nvSpPr>
        <p:spPr>
          <a:xfrm>
            <a:off x="8794175" y="459872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113225" y="0"/>
            <a:ext cx="91017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a:t>
            </a:r>
            <a:r>
              <a:rPr b="1" lang="en-GB" sz="1300">
                <a:solidFill>
                  <a:schemeClr val="lt1"/>
                </a:solidFill>
                <a:latin typeface="Average"/>
                <a:ea typeface="Average"/>
                <a:cs typeface="Average"/>
                <a:sym typeface="Average"/>
              </a:rPr>
              <a:t>initialize the network parameter with random values</a:t>
            </a:r>
            <a:r>
              <a:rPr lang="en-GB" sz="1300">
                <a:solidFill>
                  <a:schemeClr val="lt1"/>
                </a:solidFill>
                <a:latin typeface="Average"/>
                <a:ea typeface="Average"/>
                <a:cs typeface="Average"/>
                <a:sym typeface="Average"/>
              </a:rPr>
              <a:t> and </a:t>
            </a:r>
            <a:r>
              <a:rPr b="1" lang="en-GB" sz="1300">
                <a:solidFill>
                  <a:schemeClr val="lt1"/>
                </a:solidFill>
                <a:latin typeface="Average"/>
                <a:ea typeface="Average"/>
                <a:cs typeface="Average"/>
                <a:sym typeface="Average"/>
              </a:rPr>
              <a:t>approximate the Q function (Q values</a:t>
            </a:r>
            <a:r>
              <a:rPr lang="en-GB" sz="1300">
                <a:solidFill>
                  <a:schemeClr val="lt1"/>
                </a:solidFill>
                <a:latin typeface="Average"/>
                <a:ea typeface="Average"/>
                <a:cs typeface="Average"/>
                <a:sym typeface="Average"/>
              </a:rPr>
              <a:t>), but since we initialized with random values, the approximated Q function will not be optimal.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we train the network for several iterations by finding the optimal parameter . Once we find the optimal , we will have the optimal Q function. Then we can extract the optimal policy from the optimal Q function.</a:t>
            </a:r>
            <a:endParaRPr sz="1300">
              <a:solidFill>
                <a:schemeClr val="lt1"/>
              </a:solidFill>
              <a:latin typeface="Average"/>
              <a:ea typeface="Average"/>
              <a:cs typeface="Average"/>
              <a:sym typeface="Average"/>
            </a:endParaRPr>
          </a:p>
        </p:txBody>
      </p:sp>
      <p:sp>
        <p:nvSpPr>
          <p:cNvPr id="128" name="Google Shape;128;p17"/>
          <p:cNvSpPr txBox="1"/>
          <p:nvPr/>
        </p:nvSpPr>
        <p:spPr>
          <a:xfrm>
            <a:off x="70750" y="10721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H</a:t>
            </a:r>
            <a:r>
              <a:rPr b="1" lang="en-GB" sz="1300">
                <a:solidFill>
                  <a:schemeClr val="lt1"/>
                </a:solidFill>
                <a:latin typeface="Average"/>
                <a:ea typeface="Average"/>
                <a:cs typeface="Average"/>
                <a:sym typeface="Average"/>
              </a:rPr>
              <a:t>ow to train network??</a:t>
            </a:r>
            <a:endParaRPr b="1" sz="1300">
              <a:solidFill>
                <a:schemeClr val="lt1"/>
              </a:solidFill>
              <a:latin typeface="Average"/>
              <a:ea typeface="Average"/>
              <a:cs typeface="Average"/>
              <a:sym typeface="Average"/>
            </a:endParaRPr>
          </a:p>
        </p:txBody>
      </p:sp>
      <p:sp>
        <p:nvSpPr>
          <p:cNvPr id="129" name="Google Shape;129;p17"/>
          <p:cNvSpPr txBox="1"/>
          <p:nvPr/>
        </p:nvSpPr>
        <p:spPr>
          <a:xfrm>
            <a:off x="-79775" y="1393775"/>
            <a:ext cx="90348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Q value is just a continuous number, so we are essentially using our </a:t>
            </a:r>
            <a:r>
              <a:rPr b="1" lang="en-GB" sz="1300">
                <a:solidFill>
                  <a:schemeClr val="lt1"/>
                </a:solidFill>
                <a:latin typeface="Average"/>
                <a:ea typeface="Average"/>
                <a:cs typeface="Average"/>
                <a:sym typeface="Average"/>
              </a:rPr>
              <a:t>DQN to perform a regression task</a:t>
            </a:r>
            <a:r>
              <a:rPr lang="en-GB" sz="1300">
                <a:solidFill>
                  <a:schemeClr val="lt1"/>
                </a:solidFill>
                <a:latin typeface="Average"/>
                <a:ea typeface="Average"/>
                <a:cs typeface="Average"/>
                <a:sym typeface="Average"/>
              </a:rPr>
              <a:t>.</a:t>
            </a:r>
            <a:endParaRPr sz="1300">
              <a:solidFill>
                <a:schemeClr val="lt1"/>
              </a:solidFill>
              <a:latin typeface="Average"/>
              <a:ea typeface="Average"/>
              <a:cs typeface="Average"/>
              <a:sym typeface="Average"/>
            </a:endParaRPr>
          </a:p>
        </p:txBody>
      </p:sp>
      <p:sp>
        <p:nvSpPr>
          <p:cNvPr id="130" name="Google Shape;130;p17"/>
          <p:cNvSpPr txBox="1"/>
          <p:nvPr/>
        </p:nvSpPr>
        <p:spPr>
          <a:xfrm>
            <a:off x="-79775" y="1726300"/>
            <a:ext cx="91440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use a buffer called a </a:t>
            </a:r>
            <a:r>
              <a:rPr b="1" lang="en-GB" sz="1300">
                <a:solidFill>
                  <a:schemeClr val="lt1"/>
                </a:solidFill>
                <a:latin typeface="Average"/>
                <a:ea typeface="Average"/>
                <a:cs typeface="Average"/>
                <a:sym typeface="Average"/>
              </a:rPr>
              <a:t>replay buffer</a:t>
            </a:r>
            <a:r>
              <a:rPr lang="en-GB" sz="1300">
                <a:solidFill>
                  <a:schemeClr val="lt1"/>
                </a:solidFill>
                <a:latin typeface="Average"/>
                <a:ea typeface="Average"/>
                <a:cs typeface="Average"/>
                <a:sym typeface="Average"/>
              </a:rPr>
              <a:t> to collect the agent's experience and, based on this experience,we train our network.</a:t>
            </a:r>
            <a:endParaRPr sz="1300">
              <a:solidFill>
                <a:schemeClr val="lt1"/>
              </a:solidFill>
              <a:latin typeface="Average"/>
              <a:ea typeface="Average"/>
              <a:cs typeface="Average"/>
              <a:sym typeface="Average"/>
            </a:endParaRPr>
          </a:p>
        </p:txBody>
      </p:sp>
      <p:sp>
        <p:nvSpPr>
          <p:cNvPr id="131" name="Google Shape;131;p17"/>
          <p:cNvSpPr txBox="1"/>
          <p:nvPr/>
        </p:nvSpPr>
        <p:spPr>
          <a:xfrm>
            <a:off x="70750" y="21112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Replay buffer</a:t>
            </a:r>
            <a:endParaRPr b="1" sz="1300">
              <a:solidFill>
                <a:schemeClr val="lt1"/>
              </a:solidFill>
              <a:latin typeface="Average"/>
              <a:ea typeface="Average"/>
              <a:cs typeface="Average"/>
              <a:sym typeface="Average"/>
            </a:endParaRPr>
          </a:p>
        </p:txBody>
      </p:sp>
      <p:pic>
        <p:nvPicPr>
          <p:cNvPr id="132" name="Google Shape;132;p17"/>
          <p:cNvPicPr preferRelativeResize="0"/>
          <p:nvPr/>
        </p:nvPicPr>
        <p:blipFill>
          <a:blip r:embed="rId3">
            <a:alphaModFix/>
          </a:blip>
          <a:stretch>
            <a:fillRect/>
          </a:stretch>
        </p:blipFill>
        <p:spPr>
          <a:xfrm>
            <a:off x="191025" y="2571750"/>
            <a:ext cx="1634325" cy="2472700"/>
          </a:xfrm>
          <a:prstGeom prst="rect">
            <a:avLst/>
          </a:prstGeom>
          <a:noFill/>
          <a:ln>
            <a:noFill/>
          </a:ln>
        </p:spPr>
      </p:pic>
      <p:sp>
        <p:nvSpPr>
          <p:cNvPr id="133" name="Google Shape;133;p17"/>
          <p:cNvSpPr txBox="1"/>
          <p:nvPr/>
        </p:nvSpPr>
        <p:spPr>
          <a:xfrm>
            <a:off x="1683325" y="2496100"/>
            <a:ext cx="74016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know that the agent makes a transition from a state s to the next state s’ by performing some action a, and then receives a reward r.</a:t>
            </a:r>
            <a:endParaRPr sz="1300">
              <a:solidFill>
                <a:schemeClr val="lt1"/>
              </a:solidFill>
              <a:latin typeface="Average"/>
              <a:ea typeface="Average"/>
              <a:cs typeface="Average"/>
              <a:sym typeface="Average"/>
            </a:endParaRPr>
          </a:p>
        </p:txBody>
      </p:sp>
      <p:sp>
        <p:nvSpPr>
          <p:cNvPr id="134" name="Google Shape;134;p17"/>
          <p:cNvSpPr txBox="1"/>
          <p:nvPr/>
        </p:nvSpPr>
        <p:spPr>
          <a:xfrm>
            <a:off x="1662625" y="3037100"/>
            <a:ext cx="7443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save this </a:t>
            </a:r>
            <a:r>
              <a:rPr b="1" lang="en-GB" sz="1300">
                <a:solidFill>
                  <a:schemeClr val="lt1"/>
                </a:solidFill>
                <a:latin typeface="Average"/>
                <a:ea typeface="Average"/>
                <a:cs typeface="Average"/>
                <a:sym typeface="Average"/>
              </a:rPr>
              <a:t>transition information (s,a,r,s’)</a:t>
            </a:r>
            <a:r>
              <a:rPr lang="en-GB" sz="1300">
                <a:solidFill>
                  <a:schemeClr val="lt1"/>
                </a:solidFill>
                <a:latin typeface="Average"/>
                <a:ea typeface="Average"/>
                <a:cs typeface="Average"/>
                <a:sym typeface="Average"/>
              </a:rPr>
              <a:t> in a buffer called a replay buffer or experience replay.</a:t>
            </a:r>
            <a:endParaRPr sz="1300">
              <a:solidFill>
                <a:schemeClr val="lt1"/>
              </a:solidFill>
              <a:latin typeface="Average"/>
              <a:ea typeface="Average"/>
              <a:cs typeface="Average"/>
              <a:sym typeface="Average"/>
            </a:endParaRPr>
          </a:p>
        </p:txBody>
      </p:sp>
      <p:sp>
        <p:nvSpPr>
          <p:cNvPr id="135" name="Google Shape;135;p17"/>
          <p:cNvSpPr txBox="1"/>
          <p:nvPr/>
        </p:nvSpPr>
        <p:spPr>
          <a:xfrm>
            <a:off x="1662625" y="3549350"/>
            <a:ext cx="7443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This transition information is basically the agent's experience. We store the agent's experience over several episodes in the replay buffer</a:t>
            </a:r>
            <a:endParaRPr sz="1300">
              <a:solidFill>
                <a:schemeClr val="lt1"/>
              </a:solidFill>
              <a:latin typeface="Average"/>
              <a:ea typeface="Average"/>
              <a:cs typeface="Average"/>
              <a:sym typeface="Average"/>
            </a:endParaRPr>
          </a:p>
        </p:txBody>
      </p:sp>
      <p:sp>
        <p:nvSpPr>
          <p:cNvPr id="136" name="Google Shape;136;p17"/>
          <p:cNvSpPr/>
          <p:nvPr/>
        </p:nvSpPr>
        <p:spPr>
          <a:xfrm>
            <a:off x="8794175" y="459872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nvSpPr>
        <p:spPr>
          <a:xfrm>
            <a:off x="87750" y="43600"/>
            <a:ext cx="89685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 let's consider our favorite grid world environment. Let's suppose we have the following two episodes/trajectories:</a:t>
            </a:r>
            <a:endParaRPr sz="1300">
              <a:solidFill>
                <a:schemeClr val="lt1"/>
              </a:solidFill>
              <a:latin typeface="Average"/>
              <a:ea typeface="Average"/>
              <a:cs typeface="Average"/>
              <a:sym typeface="Average"/>
            </a:endParaRPr>
          </a:p>
        </p:txBody>
      </p:sp>
      <p:pic>
        <p:nvPicPr>
          <p:cNvPr id="142" name="Google Shape;142;p18"/>
          <p:cNvPicPr preferRelativeResize="0"/>
          <p:nvPr/>
        </p:nvPicPr>
        <p:blipFill>
          <a:blip r:embed="rId3">
            <a:alphaModFix/>
          </a:blip>
          <a:stretch>
            <a:fillRect/>
          </a:stretch>
        </p:blipFill>
        <p:spPr>
          <a:xfrm>
            <a:off x="272425" y="428500"/>
            <a:ext cx="5241625" cy="2677225"/>
          </a:xfrm>
          <a:prstGeom prst="rect">
            <a:avLst/>
          </a:prstGeom>
          <a:noFill/>
          <a:ln>
            <a:noFill/>
          </a:ln>
        </p:spPr>
      </p:pic>
      <p:pic>
        <p:nvPicPr>
          <p:cNvPr id="143" name="Google Shape;143;p18"/>
          <p:cNvPicPr preferRelativeResize="0"/>
          <p:nvPr/>
        </p:nvPicPr>
        <p:blipFill>
          <a:blip r:embed="rId4">
            <a:alphaModFix/>
          </a:blip>
          <a:stretch>
            <a:fillRect/>
          </a:stretch>
        </p:blipFill>
        <p:spPr>
          <a:xfrm>
            <a:off x="5580800" y="428500"/>
            <a:ext cx="3378175" cy="4486150"/>
          </a:xfrm>
          <a:prstGeom prst="rect">
            <a:avLst/>
          </a:prstGeom>
          <a:noFill/>
          <a:ln>
            <a:noFill/>
          </a:ln>
        </p:spPr>
      </p:pic>
      <p:sp>
        <p:nvSpPr>
          <p:cNvPr id="144" name="Google Shape;144;p18"/>
          <p:cNvSpPr txBox="1"/>
          <p:nvPr/>
        </p:nvSpPr>
        <p:spPr>
          <a:xfrm>
            <a:off x="174375" y="3209250"/>
            <a:ext cx="53397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a:t>
            </a:r>
            <a:r>
              <a:rPr lang="en-GB" sz="1300">
                <a:solidFill>
                  <a:schemeClr val="lt1"/>
                </a:solidFill>
                <a:latin typeface="Average"/>
                <a:ea typeface="Average"/>
                <a:cs typeface="Average"/>
                <a:sym typeface="Average"/>
              </a:rPr>
              <a:t>e store the transition information by stacking it sequentially one after another. We train the network by </a:t>
            </a:r>
            <a:r>
              <a:rPr b="1" lang="en-GB" sz="1300">
                <a:solidFill>
                  <a:schemeClr val="lt1"/>
                </a:solidFill>
                <a:latin typeface="Average"/>
                <a:ea typeface="Average"/>
                <a:cs typeface="Average"/>
                <a:sym typeface="Average"/>
              </a:rPr>
              <a:t>sampling a minibatch of transitions from the replay buffer</a:t>
            </a:r>
            <a:r>
              <a:rPr lang="en-GB" sz="1300">
                <a:solidFill>
                  <a:schemeClr val="lt1"/>
                </a:solidFill>
                <a:latin typeface="Average"/>
                <a:ea typeface="Average"/>
                <a:cs typeface="Average"/>
                <a:sym typeface="Average"/>
              </a:rPr>
              <a:t>. </a:t>
            </a:r>
            <a:endParaRPr sz="1300">
              <a:solidFill>
                <a:schemeClr val="lt1"/>
              </a:solidFill>
              <a:latin typeface="Average"/>
              <a:ea typeface="Average"/>
              <a:cs typeface="Average"/>
              <a:sym typeface="Average"/>
            </a:endParaRPr>
          </a:p>
        </p:txBody>
      </p:sp>
      <p:sp>
        <p:nvSpPr>
          <p:cNvPr id="145" name="Google Shape;145;p18"/>
          <p:cNvSpPr txBox="1"/>
          <p:nvPr/>
        </p:nvSpPr>
        <p:spPr>
          <a:xfrm>
            <a:off x="180038" y="3945300"/>
            <a:ext cx="54264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Since we are stacking up the agent's experience (transition) one after another sequentially, the agent's experience will be </a:t>
            </a:r>
            <a:r>
              <a:rPr b="1" lang="en-GB" sz="1300">
                <a:solidFill>
                  <a:schemeClr val="lt1"/>
                </a:solidFill>
                <a:latin typeface="Average"/>
                <a:ea typeface="Average"/>
                <a:cs typeface="Average"/>
                <a:sym typeface="Average"/>
              </a:rPr>
              <a:t>highly correlated.</a:t>
            </a:r>
            <a:endParaRPr b="1" sz="1300">
              <a:solidFill>
                <a:schemeClr val="lt1"/>
              </a:solidFill>
              <a:latin typeface="Average"/>
              <a:ea typeface="Average"/>
              <a:cs typeface="Average"/>
              <a:sym typeface="Average"/>
            </a:endParaRPr>
          </a:p>
        </p:txBody>
      </p:sp>
      <p:sp>
        <p:nvSpPr>
          <p:cNvPr id="146" name="Google Shape;146;p18"/>
          <p:cNvSpPr/>
          <p:nvPr/>
        </p:nvSpPr>
        <p:spPr>
          <a:xfrm>
            <a:off x="8578125" y="4530300"/>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p:nvPr/>
        </p:nvSpPr>
        <p:spPr>
          <a:xfrm>
            <a:off x="8794175" y="459872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nvSpPr>
        <p:spPr>
          <a:xfrm>
            <a:off x="27900" y="54500"/>
            <a:ext cx="90882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If we train our network with this correlated experience then our neural network will easily overfit.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to combat this, we sample a </a:t>
            </a:r>
            <a:r>
              <a:rPr b="1" lang="en-GB" sz="1300">
                <a:solidFill>
                  <a:schemeClr val="lt1"/>
                </a:solidFill>
                <a:latin typeface="Average"/>
                <a:ea typeface="Average"/>
                <a:cs typeface="Average"/>
                <a:sym typeface="Average"/>
              </a:rPr>
              <a:t>random minibatch of transitions</a:t>
            </a:r>
            <a:r>
              <a:rPr lang="en-GB" sz="1300">
                <a:solidFill>
                  <a:schemeClr val="lt1"/>
                </a:solidFill>
                <a:latin typeface="Average"/>
                <a:ea typeface="Average"/>
                <a:cs typeface="Average"/>
                <a:sym typeface="Average"/>
              </a:rPr>
              <a:t> from the replay buffer and train the network. </a:t>
            </a:r>
            <a:endParaRPr sz="1300">
              <a:solidFill>
                <a:schemeClr val="lt1"/>
              </a:solidFill>
              <a:latin typeface="Average"/>
              <a:ea typeface="Average"/>
              <a:cs typeface="Average"/>
              <a:sym typeface="Average"/>
            </a:endParaRPr>
          </a:p>
        </p:txBody>
      </p:sp>
      <p:sp>
        <p:nvSpPr>
          <p:cNvPr id="153" name="Google Shape;153;p19"/>
          <p:cNvSpPr txBox="1"/>
          <p:nvPr/>
        </p:nvSpPr>
        <p:spPr>
          <a:xfrm>
            <a:off x="27900" y="784600"/>
            <a:ext cx="90882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Note that the </a:t>
            </a:r>
            <a:r>
              <a:rPr b="1" lang="en-GB" sz="1300">
                <a:solidFill>
                  <a:schemeClr val="lt1"/>
                </a:solidFill>
                <a:latin typeface="Average"/>
                <a:ea typeface="Average"/>
                <a:cs typeface="Average"/>
                <a:sym typeface="Average"/>
              </a:rPr>
              <a:t>replay buffer is of limited size</a:t>
            </a:r>
            <a:r>
              <a:rPr lang="en-GB" sz="1300">
                <a:solidFill>
                  <a:schemeClr val="lt1"/>
                </a:solidFill>
                <a:latin typeface="Average"/>
                <a:ea typeface="Average"/>
                <a:cs typeface="Average"/>
                <a:sym typeface="Average"/>
              </a:rPr>
              <a:t>, that is, a replay buffer will store only a fixed amount of the agent's experience. So, when the buffer is full we replace the old experience with new experience.</a:t>
            </a:r>
            <a:endParaRPr sz="1300">
              <a:solidFill>
                <a:schemeClr val="lt1"/>
              </a:solidFill>
              <a:latin typeface="Average"/>
              <a:ea typeface="Average"/>
              <a:cs typeface="Average"/>
              <a:sym typeface="Average"/>
            </a:endParaRPr>
          </a:p>
        </p:txBody>
      </p:sp>
      <p:sp>
        <p:nvSpPr>
          <p:cNvPr id="154" name="Google Shape;154;p19"/>
          <p:cNvSpPr txBox="1"/>
          <p:nvPr/>
        </p:nvSpPr>
        <p:spPr>
          <a:xfrm>
            <a:off x="27900" y="1369600"/>
            <a:ext cx="9088200" cy="384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A replay buffer is usually implemented as a</a:t>
            </a:r>
            <a:r>
              <a:rPr b="1" lang="en-GB" sz="1300">
                <a:solidFill>
                  <a:schemeClr val="lt1"/>
                </a:solidFill>
                <a:latin typeface="Average"/>
                <a:ea typeface="Average"/>
                <a:cs typeface="Average"/>
                <a:sym typeface="Average"/>
              </a:rPr>
              <a:t> queue structure (first in first out) </a:t>
            </a:r>
            <a:r>
              <a:rPr lang="en-GB" sz="1300">
                <a:solidFill>
                  <a:schemeClr val="lt1"/>
                </a:solidFill>
                <a:latin typeface="Average"/>
                <a:ea typeface="Average"/>
                <a:cs typeface="Average"/>
                <a:sym typeface="Average"/>
              </a:rPr>
              <a:t>rather than a list.</a:t>
            </a:r>
            <a:endParaRPr sz="1300">
              <a:solidFill>
                <a:schemeClr val="lt1"/>
              </a:solidFill>
              <a:latin typeface="Average"/>
              <a:ea typeface="Average"/>
              <a:cs typeface="Average"/>
              <a:sym typeface="Average"/>
            </a:endParaRPr>
          </a:p>
        </p:txBody>
      </p:sp>
      <p:sp>
        <p:nvSpPr>
          <p:cNvPr id="155" name="Google Shape;155;p19"/>
          <p:cNvSpPr txBox="1"/>
          <p:nvPr/>
        </p:nvSpPr>
        <p:spPr>
          <a:xfrm>
            <a:off x="27900" y="17545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Loss function </a:t>
            </a:r>
            <a:endParaRPr b="1" sz="1300">
              <a:solidFill>
                <a:schemeClr val="lt1"/>
              </a:solidFill>
              <a:latin typeface="Average"/>
              <a:ea typeface="Average"/>
              <a:cs typeface="Average"/>
              <a:sym typeface="Average"/>
            </a:endParaRPr>
          </a:p>
        </p:txBody>
      </p:sp>
      <p:sp>
        <p:nvSpPr>
          <p:cNvPr id="156" name="Google Shape;156;p19"/>
          <p:cNvSpPr txBox="1"/>
          <p:nvPr/>
        </p:nvSpPr>
        <p:spPr>
          <a:xfrm>
            <a:off x="217950" y="2139400"/>
            <a:ext cx="88485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DQN basically perform a regression task. We generally use the mean squared error (MSE) as the loss function for the regression task. MSE can be defined as the average squared difference between the target value and the predicted value, as shown here: </a:t>
            </a:r>
            <a:endParaRPr sz="1300">
              <a:solidFill>
                <a:schemeClr val="lt1"/>
              </a:solidFill>
              <a:latin typeface="Average"/>
              <a:ea typeface="Average"/>
              <a:cs typeface="Average"/>
              <a:sym typeface="Average"/>
            </a:endParaRPr>
          </a:p>
        </p:txBody>
      </p:sp>
      <p:pic>
        <p:nvPicPr>
          <p:cNvPr id="157" name="Google Shape;157;p19"/>
          <p:cNvPicPr preferRelativeResize="0"/>
          <p:nvPr/>
        </p:nvPicPr>
        <p:blipFill>
          <a:blip r:embed="rId3">
            <a:alphaModFix/>
          </a:blip>
          <a:stretch>
            <a:fillRect/>
          </a:stretch>
        </p:blipFill>
        <p:spPr>
          <a:xfrm>
            <a:off x="3027900" y="2749975"/>
            <a:ext cx="2295525" cy="885825"/>
          </a:xfrm>
          <a:prstGeom prst="rect">
            <a:avLst/>
          </a:prstGeom>
          <a:noFill/>
          <a:ln>
            <a:noFill/>
          </a:ln>
        </p:spPr>
      </p:pic>
      <p:sp>
        <p:nvSpPr>
          <p:cNvPr id="158" name="Google Shape;158;p19"/>
          <p:cNvSpPr txBox="1"/>
          <p:nvPr/>
        </p:nvSpPr>
        <p:spPr>
          <a:xfrm>
            <a:off x="27900" y="3694300"/>
            <a:ext cx="8739000" cy="384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Where y is the target value, y-hat  is the predicted value, and K is the number of training samples. </a:t>
            </a:r>
            <a:endParaRPr sz="1300">
              <a:solidFill>
                <a:schemeClr val="lt1"/>
              </a:solidFill>
              <a:latin typeface="Average"/>
              <a:ea typeface="Average"/>
              <a:cs typeface="Average"/>
              <a:sym typeface="Average"/>
            </a:endParaRPr>
          </a:p>
        </p:txBody>
      </p:sp>
      <p:sp>
        <p:nvSpPr>
          <p:cNvPr id="159" name="Google Shape;159;p19"/>
          <p:cNvSpPr txBox="1"/>
          <p:nvPr/>
        </p:nvSpPr>
        <p:spPr>
          <a:xfrm>
            <a:off x="27900" y="4079200"/>
            <a:ext cx="87390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train the  network by minimizing the MSE between the target Q value and predicted Q value.</a:t>
            </a:r>
            <a:endParaRPr sz="1300">
              <a:solidFill>
                <a:schemeClr val="lt1"/>
              </a:solidFill>
              <a:latin typeface="Average"/>
              <a:ea typeface="Average"/>
              <a:cs typeface="Average"/>
              <a:sym typeface="Average"/>
            </a:endParaRPr>
          </a:p>
        </p:txBody>
      </p:sp>
      <p:sp>
        <p:nvSpPr>
          <p:cNvPr id="160" name="Google Shape;160;p19"/>
          <p:cNvSpPr txBox="1"/>
          <p:nvPr/>
        </p:nvSpPr>
        <p:spPr>
          <a:xfrm>
            <a:off x="27888" y="4413050"/>
            <a:ext cx="83907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a:t>
            </a:r>
            <a:r>
              <a:rPr lang="en-GB" sz="1300">
                <a:solidFill>
                  <a:schemeClr val="lt1"/>
                </a:solidFill>
                <a:latin typeface="Average"/>
                <a:ea typeface="Average"/>
                <a:cs typeface="Average"/>
                <a:sym typeface="Average"/>
              </a:rPr>
              <a:t>arget Q value should be the optimal Q value so that we can train our network by minimizing the error between the optimal Q value and predicted Q value.</a:t>
            </a:r>
            <a:endParaRPr sz="1300">
              <a:solidFill>
                <a:schemeClr val="lt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0" y="0"/>
            <a:ext cx="4838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H</a:t>
            </a:r>
            <a:r>
              <a:rPr lang="en-GB" sz="1300">
                <a:solidFill>
                  <a:schemeClr val="lt1"/>
                </a:solidFill>
                <a:latin typeface="Average"/>
                <a:ea typeface="Average"/>
                <a:cs typeface="Average"/>
                <a:sym typeface="Average"/>
              </a:rPr>
              <a:t>ow can we compute the optimal Q value ???</a:t>
            </a:r>
            <a:endParaRPr sz="1300">
              <a:solidFill>
                <a:schemeClr val="lt1"/>
              </a:solidFill>
              <a:latin typeface="Average"/>
              <a:ea typeface="Average"/>
              <a:cs typeface="Average"/>
              <a:sym typeface="Average"/>
            </a:endParaRPr>
          </a:p>
        </p:txBody>
      </p:sp>
      <p:sp>
        <p:nvSpPr>
          <p:cNvPr id="166" name="Google Shape;166;p20"/>
          <p:cNvSpPr txBox="1"/>
          <p:nvPr/>
        </p:nvSpPr>
        <p:spPr>
          <a:xfrm>
            <a:off x="0" y="294225"/>
            <a:ext cx="9144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Thus, according to the Bellman optimality equation, the optimal Q value is just the sum of the reward and the discounted maximum Q value of the next state-action pair,</a:t>
            </a:r>
            <a:endParaRPr sz="1300">
              <a:solidFill>
                <a:schemeClr val="lt1"/>
              </a:solidFill>
              <a:latin typeface="Average"/>
              <a:ea typeface="Average"/>
              <a:cs typeface="Average"/>
              <a:sym typeface="Average"/>
            </a:endParaRPr>
          </a:p>
        </p:txBody>
      </p:sp>
      <p:pic>
        <p:nvPicPr>
          <p:cNvPr id="167" name="Google Shape;167;p20"/>
          <p:cNvPicPr preferRelativeResize="0"/>
          <p:nvPr/>
        </p:nvPicPr>
        <p:blipFill>
          <a:blip r:embed="rId3">
            <a:alphaModFix/>
          </a:blip>
          <a:stretch>
            <a:fillRect/>
          </a:stretch>
        </p:blipFill>
        <p:spPr>
          <a:xfrm>
            <a:off x="2037625" y="835475"/>
            <a:ext cx="3333750" cy="485775"/>
          </a:xfrm>
          <a:prstGeom prst="rect">
            <a:avLst/>
          </a:prstGeom>
          <a:noFill/>
          <a:ln>
            <a:noFill/>
          </a:ln>
        </p:spPr>
      </p:pic>
      <p:sp>
        <p:nvSpPr>
          <p:cNvPr id="168" name="Google Shape;168;p20"/>
          <p:cNvSpPr txBox="1"/>
          <p:nvPr/>
        </p:nvSpPr>
        <p:spPr>
          <a:xfrm>
            <a:off x="65375" y="1405750"/>
            <a:ext cx="89793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can define our loss as the difference between the target value (the optimal Q value) and the predicted value (the Q value predicted by the DQN) and express the loss function L as</a:t>
            </a:r>
            <a:endParaRPr sz="1300">
              <a:solidFill>
                <a:schemeClr val="lt1"/>
              </a:solidFill>
              <a:latin typeface="Average"/>
              <a:ea typeface="Average"/>
              <a:cs typeface="Average"/>
              <a:sym typeface="Average"/>
            </a:endParaRPr>
          </a:p>
        </p:txBody>
      </p:sp>
      <p:pic>
        <p:nvPicPr>
          <p:cNvPr id="169" name="Google Shape;169;p20"/>
          <p:cNvPicPr preferRelativeResize="0"/>
          <p:nvPr/>
        </p:nvPicPr>
        <p:blipFill>
          <a:blip r:embed="rId4">
            <a:alphaModFix/>
          </a:blip>
          <a:stretch>
            <a:fillRect/>
          </a:stretch>
        </p:blipFill>
        <p:spPr>
          <a:xfrm>
            <a:off x="2037625" y="1990750"/>
            <a:ext cx="2524125" cy="285750"/>
          </a:xfrm>
          <a:prstGeom prst="rect">
            <a:avLst/>
          </a:prstGeom>
          <a:noFill/>
          <a:ln>
            <a:noFill/>
          </a:ln>
        </p:spPr>
      </p:pic>
      <p:pic>
        <p:nvPicPr>
          <p:cNvPr id="170" name="Google Shape;170;p20"/>
          <p:cNvPicPr preferRelativeResize="0"/>
          <p:nvPr/>
        </p:nvPicPr>
        <p:blipFill>
          <a:blip r:embed="rId5">
            <a:alphaModFix/>
          </a:blip>
          <a:stretch>
            <a:fillRect/>
          </a:stretch>
        </p:blipFill>
        <p:spPr>
          <a:xfrm>
            <a:off x="2037625" y="2472500"/>
            <a:ext cx="3638550" cy="447675"/>
          </a:xfrm>
          <a:prstGeom prst="rect">
            <a:avLst/>
          </a:prstGeom>
          <a:noFill/>
          <a:ln>
            <a:noFill/>
          </a:ln>
        </p:spPr>
      </p:pic>
      <p:sp>
        <p:nvSpPr>
          <p:cNvPr id="171" name="Google Shape;171;p20"/>
          <p:cNvSpPr txBox="1"/>
          <p:nvPr/>
        </p:nvSpPr>
        <p:spPr>
          <a:xfrm>
            <a:off x="65375" y="2946000"/>
            <a:ext cx="89793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compute the predicted Q value using the network parameterized by  Ө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rPr lang="en-GB" sz="1300">
                <a:solidFill>
                  <a:schemeClr val="lt1"/>
                </a:solidFill>
                <a:latin typeface="Average"/>
                <a:ea typeface="Average"/>
                <a:cs typeface="Average"/>
                <a:sym typeface="Average"/>
              </a:rPr>
              <a:t>How can we compute the target value? That is, we learned that the target value is the sum of the reward and the discounted maximum Q value of the next state-action pair. How do we compute the Q value of the next state-action pair?</a:t>
            </a:r>
            <a:endParaRPr sz="1300">
              <a:solidFill>
                <a:schemeClr val="lt1"/>
              </a:solidFill>
              <a:latin typeface="Average"/>
              <a:ea typeface="Average"/>
              <a:cs typeface="Average"/>
              <a:sym typeface="Average"/>
            </a:endParaRPr>
          </a:p>
        </p:txBody>
      </p:sp>
      <p:pic>
        <p:nvPicPr>
          <p:cNvPr id="172" name="Google Shape;172;p20"/>
          <p:cNvPicPr preferRelativeResize="0"/>
          <p:nvPr/>
        </p:nvPicPr>
        <p:blipFill>
          <a:blip r:embed="rId6">
            <a:alphaModFix/>
          </a:blip>
          <a:stretch>
            <a:fillRect/>
          </a:stretch>
        </p:blipFill>
        <p:spPr>
          <a:xfrm>
            <a:off x="2037625" y="3957025"/>
            <a:ext cx="2786811" cy="907500"/>
          </a:xfrm>
          <a:prstGeom prst="rect">
            <a:avLst/>
          </a:prstGeom>
          <a:noFill/>
          <a:ln>
            <a:noFill/>
          </a:ln>
        </p:spPr>
      </p:pic>
      <p:sp>
        <p:nvSpPr>
          <p:cNvPr id="173" name="Google Shape;173;p20"/>
          <p:cNvSpPr/>
          <p:nvPr/>
        </p:nvSpPr>
        <p:spPr>
          <a:xfrm>
            <a:off x="8794175" y="459872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0" y="0"/>
            <a:ext cx="90993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If the next state s’ is terminal then we cannot compute the Q value as we don't take any action in the terminal state, so in that case, the target value will be just the reward, as shown here: </a:t>
            </a:r>
            <a:endParaRPr sz="1300">
              <a:solidFill>
                <a:schemeClr val="lt1"/>
              </a:solidFill>
              <a:latin typeface="Average"/>
              <a:ea typeface="Average"/>
              <a:cs typeface="Average"/>
              <a:sym typeface="Average"/>
            </a:endParaRPr>
          </a:p>
        </p:txBody>
      </p:sp>
      <p:pic>
        <p:nvPicPr>
          <p:cNvPr id="179" name="Google Shape;179;p21"/>
          <p:cNvPicPr preferRelativeResize="0"/>
          <p:nvPr/>
        </p:nvPicPr>
        <p:blipFill>
          <a:blip r:embed="rId3">
            <a:alphaModFix/>
          </a:blip>
          <a:stretch>
            <a:fillRect/>
          </a:stretch>
        </p:blipFill>
        <p:spPr>
          <a:xfrm>
            <a:off x="1950425" y="541250"/>
            <a:ext cx="3661650" cy="515775"/>
          </a:xfrm>
          <a:prstGeom prst="rect">
            <a:avLst/>
          </a:prstGeom>
          <a:noFill/>
          <a:ln>
            <a:noFill/>
          </a:ln>
        </p:spPr>
      </p:pic>
      <p:sp>
        <p:nvSpPr>
          <p:cNvPr id="180" name="Google Shape;180;p21"/>
          <p:cNvSpPr txBox="1"/>
          <p:nvPr/>
        </p:nvSpPr>
        <p:spPr>
          <a:xfrm>
            <a:off x="87175" y="1155100"/>
            <a:ext cx="90567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train our network by minimizing the loss function. We can minimize the loss function by finding the optimal parameter </a:t>
            </a:r>
            <a:r>
              <a:rPr lang="en-GB" sz="1300">
                <a:solidFill>
                  <a:schemeClr val="lt1"/>
                </a:solidFill>
                <a:latin typeface="Average"/>
                <a:ea typeface="Average"/>
                <a:cs typeface="Average"/>
                <a:sym typeface="Average"/>
              </a:rPr>
              <a:t>Ө </a:t>
            </a:r>
            <a:r>
              <a:rPr lang="en-GB" sz="1300">
                <a:solidFill>
                  <a:schemeClr val="lt1"/>
                </a:solidFill>
                <a:latin typeface="Average"/>
                <a:ea typeface="Average"/>
                <a:cs typeface="Average"/>
                <a:sym typeface="Average"/>
              </a:rPr>
              <a:t>  . So, we use gradient descent to find the optimal parameter . We compute the gradient of our loss function and update our network parameter as:</a:t>
            </a:r>
            <a:endParaRPr sz="1300">
              <a:solidFill>
                <a:schemeClr val="lt1"/>
              </a:solidFill>
              <a:latin typeface="Average"/>
              <a:ea typeface="Average"/>
              <a:cs typeface="Average"/>
              <a:sym typeface="Average"/>
            </a:endParaRPr>
          </a:p>
        </p:txBody>
      </p:sp>
      <p:pic>
        <p:nvPicPr>
          <p:cNvPr id="181" name="Google Shape;181;p21"/>
          <p:cNvPicPr preferRelativeResize="0"/>
          <p:nvPr/>
        </p:nvPicPr>
        <p:blipFill>
          <a:blip r:embed="rId4">
            <a:alphaModFix/>
          </a:blip>
          <a:stretch>
            <a:fillRect/>
          </a:stretch>
        </p:blipFill>
        <p:spPr>
          <a:xfrm>
            <a:off x="1950425" y="1754800"/>
            <a:ext cx="1638300" cy="361950"/>
          </a:xfrm>
          <a:prstGeom prst="rect">
            <a:avLst/>
          </a:prstGeom>
          <a:noFill/>
          <a:ln>
            <a:noFill/>
          </a:ln>
        </p:spPr>
      </p:pic>
      <p:sp>
        <p:nvSpPr>
          <p:cNvPr id="182" name="Google Shape;182;p21"/>
          <p:cNvSpPr txBox="1"/>
          <p:nvPr/>
        </p:nvSpPr>
        <p:spPr>
          <a:xfrm>
            <a:off x="87175" y="21868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Target network </a:t>
            </a:r>
            <a:endParaRPr b="1" sz="1300">
              <a:solidFill>
                <a:schemeClr val="lt1"/>
              </a:solidFill>
              <a:latin typeface="Average"/>
              <a:ea typeface="Average"/>
              <a:cs typeface="Average"/>
              <a:sym typeface="Average"/>
            </a:endParaRPr>
          </a:p>
        </p:txBody>
      </p:sp>
      <p:sp>
        <p:nvSpPr>
          <p:cNvPr id="183" name="Google Shape;183;p21"/>
          <p:cNvSpPr txBox="1"/>
          <p:nvPr/>
        </p:nvSpPr>
        <p:spPr>
          <a:xfrm>
            <a:off x="87175" y="2510300"/>
            <a:ext cx="9012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a:t>
            </a:r>
            <a:r>
              <a:rPr lang="en-GB" sz="1300">
                <a:solidFill>
                  <a:schemeClr val="lt1"/>
                </a:solidFill>
                <a:latin typeface="Average"/>
                <a:ea typeface="Average"/>
                <a:cs typeface="Average"/>
                <a:sym typeface="Average"/>
              </a:rPr>
              <a:t>here is a minor issue with  loss function while computing max term. We compute this Q value of the next state-action pair in the target and predicted Q values using the same network parameterized by </a:t>
            </a:r>
            <a:r>
              <a:rPr lang="en-GB" sz="1300">
                <a:solidFill>
                  <a:schemeClr val="lt1"/>
                </a:solidFill>
                <a:latin typeface="Average"/>
                <a:ea typeface="Average"/>
                <a:cs typeface="Average"/>
                <a:sym typeface="Average"/>
              </a:rPr>
              <a:t>Ө</a:t>
            </a:r>
            <a:r>
              <a:rPr lang="en-GB" sz="1300">
                <a:solidFill>
                  <a:schemeClr val="lt1"/>
                </a:solidFill>
                <a:latin typeface="Average"/>
                <a:ea typeface="Average"/>
                <a:cs typeface="Average"/>
                <a:sym typeface="Average"/>
              </a:rPr>
              <a:t> , as shown here.</a:t>
            </a:r>
            <a:endParaRPr sz="1300">
              <a:solidFill>
                <a:schemeClr val="lt1"/>
              </a:solidFill>
              <a:latin typeface="Average"/>
              <a:ea typeface="Average"/>
              <a:cs typeface="Average"/>
              <a:sym typeface="Average"/>
            </a:endParaRPr>
          </a:p>
        </p:txBody>
      </p:sp>
      <p:pic>
        <p:nvPicPr>
          <p:cNvPr id="184" name="Google Shape;184;p21"/>
          <p:cNvPicPr preferRelativeResize="0"/>
          <p:nvPr/>
        </p:nvPicPr>
        <p:blipFill>
          <a:blip r:embed="rId5">
            <a:alphaModFix/>
          </a:blip>
          <a:stretch>
            <a:fillRect/>
          </a:stretch>
        </p:blipFill>
        <p:spPr>
          <a:xfrm>
            <a:off x="2111925" y="3095300"/>
            <a:ext cx="3859775" cy="1022375"/>
          </a:xfrm>
          <a:prstGeom prst="rect">
            <a:avLst/>
          </a:prstGeom>
          <a:noFill/>
          <a:ln>
            <a:noFill/>
          </a:ln>
        </p:spPr>
      </p:pic>
      <p:sp>
        <p:nvSpPr>
          <p:cNvPr id="185" name="Google Shape;185;p21"/>
          <p:cNvSpPr txBox="1"/>
          <p:nvPr/>
        </p:nvSpPr>
        <p:spPr>
          <a:xfrm>
            <a:off x="87150" y="4282600"/>
            <a:ext cx="89250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lt1"/>
                </a:solidFill>
                <a:latin typeface="Average"/>
                <a:ea typeface="Average"/>
                <a:cs typeface="Average"/>
                <a:sym typeface="Average"/>
              </a:rPr>
              <a:t>The problem is since the target and predicted value depend on the same parameter </a:t>
            </a:r>
            <a:r>
              <a:rPr lang="en-GB" sz="1300">
                <a:solidFill>
                  <a:schemeClr val="lt1"/>
                </a:solidFill>
                <a:latin typeface="Average"/>
                <a:ea typeface="Average"/>
                <a:cs typeface="Average"/>
                <a:sym typeface="Average"/>
              </a:rPr>
              <a:t>Ө</a:t>
            </a:r>
            <a:r>
              <a:rPr lang="en-GB">
                <a:solidFill>
                  <a:schemeClr val="lt1"/>
                </a:solidFill>
                <a:latin typeface="Average"/>
                <a:ea typeface="Average"/>
                <a:cs typeface="Average"/>
                <a:sym typeface="Average"/>
              </a:rPr>
              <a:t> , this will cause instability in the MSE and the network learns poorly. It also causes a lot of divergence during training.</a:t>
            </a:r>
            <a:endParaRPr>
              <a:solidFill>
                <a:schemeClr val="lt1"/>
              </a:solidFill>
              <a:latin typeface="Average"/>
              <a:ea typeface="Average"/>
              <a:cs typeface="Average"/>
              <a:sym typeface="Average"/>
            </a:endParaRPr>
          </a:p>
        </p:txBody>
      </p:sp>
      <p:sp>
        <p:nvSpPr>
          <p:cNvPr id="186" name="Google Shape;186;p21"/>
          <p:cNvSpPr/>
          <p:nvPr/>
        </p:nvSpPr>
        <p:spPr>
          <a:xfrm>
            <a:off x="8739675" y="3773275"/>
            <a:ext cx="162900" cy="34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