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Averag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e3Vi0uYBjufZUAYlK+zlvZlI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7F4811-A778-425D-81DC-479428043E0B}">
  <a:tblStyle styleId="{697F4811-A778-425D-81DC-479428043E0B}" styleName="Table_0">
    <a:wholeTbl>
      <a:tcTxStyle b="off" i="off">
        <a:font>
          <a:latin typeface="Rockwell"/>
          <a:ea typeface="Rockwell"/>
          <a:cs typeface="Rockwell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l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l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c729cb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c729cb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c729cb3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c729cb3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c729cb3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c729cb3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c729cb3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c729cb3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2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2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2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5" name="Google Shape;115;p2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8" name="Google Shape;118;p2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21" name="Google Shape;121;p2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cc729cb39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2633"/>
            <a:ext cx="11785598" cy="590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cc729cb39e_0_6"/>
          <p:cNvSpPr txBox="1"/>
          <p:nvPr/>
        </p:nvSpPr>
        <p:spPr>
          <a:xfrm>
            <a:off x="130433" y="152633"/>
            <a:ext cx="290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AI, ML, DL, RL</a:t>
            </a:r>
            <a:endParaRPr b="1" i="1"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7"/>
          <p:cNvCxnSpPr/>
          <p:nvPr/>
        </p:nvCxnSpPr>
        <p:spPr>
          <a:xfrm>
            <a:off x="745724" y="692458"/>
            <a:ext cx="0" cy="2636668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7"/>
          <p:cNvCxnSpPr/>
          <p:nvPr/>
        </p:nvCxnSpPr>
        <p:spPr>
          <a:xfrm rot="10800000">
            <a:off x="745724" y="3329126"/>
            <a:ext cx="329361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7"/>
          <p:cNvCxnSpPr/>
          <p:nvPr/>
        </p:nvCxnSpPr>
        <p:spPr>
          <a:xfrm flipH="1" rot="10800000">
            <a:off x="745724" y="1108600"/>
            <a:ext cx="3222595" cy="1804383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sp>
        <p:nvSpPr>
          <p:cNvPr id="285" name="Google Shape;285;p7"/>
          <p:cNvSpPr txBox="1"/>
          <p:nvPr/>
        </p:nvSpPr>
        <p:spPr>
          <a:xfrm>
            <a:off x="2991774" y="3375938"/>
            <a:ext cx="117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351337" y="1061789"/>
            <a:ext cx="394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Y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87" name="Google Shape;287;p7"/>
          <p:cNvCxnSpPr/>
          <p:nvPr/>
        </p:nvCxnSpPr>
        <p:spPr>
          <a:xfrm>
            <a:off x="3311371" y="3524435"/>
            <a:ext cx="32847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7"/>
          <p:cNvCxnSpPr/>
          <p:nvPr/>
        </p:nvCxnSpPr>
        <p:spPr>
          <a:xfrm rot="10800000">
            <a:off x="534139" y="790113"/>
            <a:ext cx="0" cy="27167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7"/>
          <p:cNvSpPr/>
          <p:nvPr/>
        </p:nvSpPr>
        <p:spPr>
          <a:xfrm>
            <a:off x="2638813" y="2618471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2770647" y="1018680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1653540" y="2959794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1823695" y="1513201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3594126" y="2245758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94" name="Google Shape;294;p7"/>
          <p:cNvCxnSpPr>
            <a:stCxn id="291" idx="0"/>
          </p:cNvCxnSpPr>
          <p:nvPr/>
        </p:nvCxnSpPr>
        <p:spPr>
          <a:xfrm rot="10800000">
            <a:off x="1653600" y="2414694"/>
            <a:ext cx="22800" cy="54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5" name="Google Shape;295;p7"/>
          <p:cNvCxnSpPr/>
          <p:nvPr/>
        </p:nvCxnSpPr>
        <p:spPr>
          <a:xfrm rot="10800000">
            <a:off x="1857984" y="1609532"/>
            <a:ext cx="11430" cy="6590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6" name="Google Shape;296;p7"/>
          <p:cNvCxnSpPr/>
          <p:nvPr/>
        </p:nvCxnSpPr>
        <p:spPr>
          <a:xfrm rot="10800000">
            <a:off x="2638813" y="1882066"/>
            <a:ext cx="22859" cy="6839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7" name="Google Shape;297;p7"/>
          <p:cNvCxnSpPr/>
          <p:nvPr/>
        </p:nvCxnSpPr>
        <p:spPr>
          <a:xfrm rot="10800000">
            <a:off x="3594126" y="1335221"/>
            <a:ext cx="22860" cy="8370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8" name="Google Shape;298;p7"/>
          <p:cNvCxnSpPr/>
          <p:nvPr/>
        </p:nvCxnSpPr>
        <p:spPr>
          <a:xfrm rot="10800000">
            <a:off x="2782076" y="1108600"/>
            <a:ext cx="19792" cy="6451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9" name="Google Shape;299;p7"/>
          <p:cNvCxnSpPr/>
          <p:nvPr/>
        </p:nvCxnSpPr>
        <p:spPr>
          <a:xfrm>
            <a:off x="208217" y="4062104"/>
            <a:ext cx="65184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0" name="Google Shape;300;p7"/>
          <p:cNvSpPr txBox="1"/>
          <p:nvPr/>
        </p:nvSpPr>
        <p:spPr>
          <a:xfrm>
            <a:off x="884936" y="3838079"/>
            <a:ext cx="35077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Distance between data points to prediction line is known as 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residuals    (or)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cost error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4240568" y="1244347"/>
            <a:ext cx="775019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 Goal of the linear model is to find a line that gives the best approximation or best fit to the data points.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 line of best fit is known as the regression line.(i.e Prediction line)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4240568" y="2467997"/>
            <a:ext cx="782015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What needs to be done to minimize the cost error i.e residuals  between prediction and actual target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If all data points fall on the predicted regression line the error will be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 interpreting the regression model, want the error measure to be as low as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 txBox="1"/>
          <p:nvPr/>
        </p:nvSpPr>
        <p:spPr>
          <a:xfrm>
            <a:off x="3475608" y="207632"/>
            <a:ext cx="593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Optimize Best fit line and Cost function</a:t>
            </a:r>
            <a:endParaRPr b="0" i="0" sz="1800" u="sng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4163627" y="4284233"/>
            <a:ext cx="830949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Cost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Linear model - Cost function is defined as half the sum of the squared difference between the predicted value and the actual value.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        Where m = Total number of datapoints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                 y –hat = Prediction for each 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                 y = Actual for each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857" y="5610914"/>
            <a:ext cx="1984676" cy="72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 txBox="1"/>
          <p:nvPr/>
        </p:nvSpPr>
        <p:spPr>
          <a:xfrm>
            <a:off x="701336" y="461639"/>
            <a:ext cx="10120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Cost function to Convergence </a:t>
            </a:r>
            <a:endParaRPr b="0" i="0" sz="1800" u="sng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535619" y="955609"/>
            <a:ext cx="113338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 closer the approximate value of the predicted target variable is to the actual target variable , cost function will be lowered and model will be better.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Having defined the cost function, an optimization or convergence algorithm such as </a:t>
            </a:r>
            <a:r>
              <a:rPr b="1" i="0" lang="en-GB" sz="16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Gradient descent</a:t>
            </a: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is used to minimize the cost function by updating the weights of the linear regression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 txBox="1"/>
          <p:nvPr/>
        </p:nvSpPr>
        <p:spPr>
          <a:xfrm>
            <a:off x="727798" y="2601665"/>
            <a:ext cx="7750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Understanding Gradient Descent: (Repeat Until Convergence)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3" name="Google Shape;313;p8"/>
          <p:cNvSpPr txBox="1"/>
          <p:nvPr/>
        </p:nvSpPr>
        <p:spPr>
          <a:xfrm>
            <a:off x="787152" y="3159617"/>
            <a:ext cx="108307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Gradient Descent can be constructed between cost function and coefficient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Initialize coefficient at particular limit and let it change during convergence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8"/>
          <p:cNvCxnSpPr/>
          <p:nvPr/>
        </p:nvCxnSpPr>
        <p:spPr>
          <a:xfrm>
            <a:off x="1287262" y="4128117"/>
            <a:ext cx="0" cy="21217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cxnSp>
        <p:nvCxnSpPr>
          <p:cNvPr id="315" name="Google Shape;315;p8"/>
          <p:cNvCxnSpPr/>
          <p:nvPr/>
        </p:nvCxnSpPr>
        <p:spPr>
          <a:xfrm rot="10800000">
            <a:off x="1287262" y="6249880"/>
            <a:ext cx="3409025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sp>
        <p:nvSpPr>
          <p:cNvPr id="316" name="Google Shape;316;p8"/>
          <p:cNvSpPr txBox="1"/>
          <p:nvPr/>
        </p:nvSpPr>
        <p:spPr>
          <a:xfrm>
            <a:off x="701336" y="4811697"/>
            <a:ext cx="6746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J(m)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17" name="Google Shape;317;p8"/>
          <p:cNvCxnSpPr/>
          <p:nvPr/>
        </p:nvCxnSpPr>
        <p:spPr>
          <a:xfrm rot="10800000">
            <a:off x="1038681" y="4128117"/>
            <a:ext cx="0" cy="59480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8"/>
          <p:cNvCxnSpPr/>
          <p:nvPr/>
        </p:nvCxnSpPr>
        <p:spPr>
          <a:xfrm>
            <a:off x="1496552" y="6597352"/>
            <a:ext cx="101205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p8"/>
          <p:cNvSpPr/>
          <p:nvPr/>
        </p:nvSpPr>
        <p:spPr>
          <a:xfrm>
            <a:off x="2563818" y="6412686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1544715" y="4082987"/>
            <a:ext cx="2350543" cy="2175770"/>
          </a:xfrm>
          <a:custGeom>
            <a:rect b="b" l="l" r="r" t="t"/>
            <a:pathLst>
              <a:path extrusionOk="0" h="2175770" w="2350543">
                <a:moveTo>
                  <a:pt x="0" y="116151"/>
                </a:moveTo>
                <a:cubicBezTo>
                  <a:pt x="417990" y="1145220"/>
                  <a:pt x="835980" y="2174290"/>
                  <a:pt x="1216240" y="2175770"/>
                </a:cubicBezTo>
                <a:cubicBezTo>
                  <a:pt x="1596500" y="2177250"/>
                  <a:pt x="2124722" y="420951"/>
                  <a:pt x="2281561" y="125029"/>
                </a:cubicBezTo>
                <a:cubicBezTo>
                  <a:pt x="2438400" y="-170893"/>
                  <a:pt x="2297836" y="114671"/>
                  <a:pt x="2157273" y="400236"/>
                </a:cubicBezTo>
              </a:path>
            </a:pathLst>
          </a:cu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3456545" y="5009538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1715225" y="4645433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1979720" y="5268619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3270115" y="5473560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2253621" y="5794397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3712518" y="4445941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2640930" y="6139249"/>
            <a:ext cx="230819" cy="221261"/>
          </a:xfrm>
          <a:prstGeom prst="donut">
            <a:avLst>
              <a:gd fmla="val 0" name="adj"/>
            </a:avLst>
          </a:prstGeom>
          <a:solidFill>
            <a:schemeClr val="accent4"/>
          </a:solidFill>
          <a:ln cap="flat" cmpd="sng" w="19050">
            <a:solidFill>
              <a:srgbClr val="704A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3697910" y="5738438"/>
            <a:ext cx="230819" cy="221261"/>
          </a:xfrm>
          <a:prstGeom prst="donut">
            <a:avLst>
              <a:gd fmla="val 0" name="adj"/>
            </a:avLst>
          </a:prstGeom>
          <a:solidFill>
            <a:schemeClr val="accent4"/>
          </a:solidFill>
          <a:ln cap="flat" cmpd="sng" w="19050">
            <a:solidFill>
              <a:srgbClr val="704A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29" name="Google Shape;329;p8"/>
          <p:cNvCxnSpPr>
            <a:stCxn id="328" idx="6"/>
          </p:cNvCxnSpPr>
          <p:nvPr/>
        </p:nvCxnSpPr>
        <p:spPr>
          <a:xfrm>
            <a:off x="3928729" y="5849069"/>
            <a:ext cx="359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0" name="Google Shape;330;p8"/>
          <p:cNvSpPr txBox="1"/>
          <p:nvPr/>
        </p:nvSpPr>
        <p:spPr>
          <a:xfrm>
            <a:off x="4284113" y="5664402"/>
            <a:ext cx="35286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Global Minima or Local Minima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31" name="Google Shape;331;p8"/>
          <p:cNvCxnSpPr/>
          <p:nvPr/>
        </p:nvCxnSpPr>
        <p:spPr>
          <a:xfrm rot="10800000">
            <a:off x="3063716" y="6607473"/>
            <a:ext cx="104460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cc729cb39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00" y="302767"/>
            <a:ext cx="10374598" cy="645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1cc729cb39e_0_11"/>
          <p:cNvCxnSpPr/>
          <p:nvPr/>
        </p:nvCxnSpPr>
        <p:spPr>
          <a:xfrm>
            <a:off x="3862900" y="6166900"/>
            <a:ext cx="12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g1cc729cb39e_0_11"/>
          <p:cNvSpPr/>
          <p:nvPr/>
        </p:nvSpPr>
        <p:spPr>
          <a:xfrm>
            <a:off x="3452567" y="5917200"/>
            <a:ext cx="293100" cy="3147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cc729cb39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67" y="580500"/>
            <a:ext cx="102362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1cc729cb39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900" y="203200"/>
            <a:ext cx="8974339" cy="645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/>
        </p:nvSpPr>
        <p:spPr>
          <a:xfrm>
            <a:off x="523783" y="446103"/>
            <a:ext cx="110793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Understanding various learning approaches in 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Supervised learning </a:t>
            </a:r>
            <a:r>
              <a:rPr b="0" i="0" lang="en-GB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(Linear, Logistic, Ensemble)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2"/>
          <p:cNvGraphicFramePr/>
          <p:nvPr/>
        </p:nvGraphicFramePr>
        <p:xfrm>
          <a:off x="2488706" y="17228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{697F4811-A778-425D-81DC-479428043E0B}</a:tableStyleId>
              </a:tblPr>
              <a:tblGrid>
                <a:gridCol w="1139300"/>
                <a:gridCol w="1139300"/>
              </a:tblGrid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Age 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Weight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24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55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30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57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34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62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38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65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42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68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46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70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50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75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6" name="Google Shape;166;p2"/>
          <p:cNvSpPr txBox="1"/>
          <p:nvPr/>
        </p:nvSpPr>
        <p:spPr>
          <a:xfrm>
            <a:off x="0" y="2698812"/>
            <a:ext cx="23614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Regression use case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67" name="Google Shape;167;p2"/>
          <p:cNvCxnSpPr/>
          <p:nvPr/>
        </p:nvCxnSpPr>
        <p:spPr>
          <a:xfrm>
            <a:off x="958788" y="3160450"/>
            <a:ext cx="1287262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2"/>
          <p:cNvSpPr txBox="1"/>
          <p:nvPr/>
        </p:nvSpPr>
        <p:spPr>
          <a:xfrm>
            <a:off x="346228" y="6072326"/>
            <a:ext cx="4767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Dependent feature is </a:t>
            </a:r>
            <a:r>
              <a:rPr b="1" i="0" lang="en-GB" sz="18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Continuous Variable </a:t>
            </a:r>
            <a:endParaRPr b="1" i="0" sz="1800" u="sng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69" name="Google Shape;169;p2"/>
          <p:cNvGraphicFramePr/>
          <p:nvPr/>
        </p:nvGraphicFramePr>
        <p:xfrm>
          <a:off x="7881399" y="17228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{697F4811-A778-425D-81DC-479428043E0B}</a:tableStyleId>
              </a:tblPr>
              <a:tblGrid>
                <a:gridCol w="1582200"/>
                <a:gridCol w="2061600"/>
              </a:tblGrid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Age 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Weight category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24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Slim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30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Slim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35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Fit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40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Fit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0" name="Google Shape;170;p2"/>
          <p:cNvGraphicFramePr/>
          <p:nvPr/>
        </p:nvGraphicFramePr>
        <p:xfrm>
          <a:off x="7881399" y="42973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{697F4811-A778-425D-81DC-479428043E0B}</a:tableStyleId>
              </a:tblPr>
              <a:tblGrid>
                <a:gridCol w="1520050"/>
                <a:gridCol w="2123725"/>
              </a:tblGrid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Age 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Weight category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24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Slim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30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Slim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35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Fit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40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Fat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45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Fat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71" name="Google Shape;171;p2"/>
          <p:cNvCxnSpPr/>
          <p:nvPr/>
        </p:nvCxnSpPr>
        <p:spPr>
          <a:xfrm>
            <a:off x="5726097" y="3160450"/>
            <a:ext cx="1944209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2"/>
          <p:cNvCxnSpPr/>
          <p:nvPr/>
        </p:nvCxnSpPr>
        <p:spPr>
          <a:xfrm>
            <a:off x="5726096" y="4999607"/>
            <a:ext cx="1944209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2"/>
          <p:cNvSpPr txBox="1"/>
          <p:nvPr/>
        </p:nvSpPr>
        <p:spPr>
          <a:xfrm>
            <a:off x="5841507" y="2492915"/>
            <a:ext cx="21779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Classification Binary Class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5841507" y="4226951"/>
            <a:ext cx="21779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Classification Multi Class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/>
          <p:nvPr/>
        </p:nvSpPr>
        <p:spPr>
          <a:xfrm>
            <a:off x="2821573" y="128272"/>
            <a:ext cx="6808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Un-Supervised learning </a:t>
            </a: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(K Means , Agglomerative, PCA,LDR)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81" name="Google Shape;181;p3"/>
          <p:cNvGraphicFramePr/>
          <p:nvPr/>
        </p:nvGraphicFramePr>
        <p:xfrm>
          <a:off x="2035406" y="977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{697F4811-A778-425D-81DC-479428043E0B}</a:tableStyleId>
              </a:tblPr>
              <a:tblGrid>
                <a:gridCol w="1043625"/>
                <a:gridCol w="104362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Age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/>
                        <a:t>Weight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24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55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36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30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57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34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34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62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38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65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42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68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46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70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3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50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GB" sz="18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75 Kg</a:t>
                      </a:r>
                      <a:endParaRPr b="0"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3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73 Kg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60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70 Kg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65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65 Kg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68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60 Kg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70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55 Kg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72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50 Kg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82" name="Google Shape;182;p3"/>
          <p:cNvCxnSpPr/>
          <p:nvPr/>
        </p:nvCxnSpPr>
        <p:spPr>
          <a:xfrm>
            <a:off x="213065" y="2512381"/>
            <a:ext cx="1669003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3"/>
          <p:cNvSpPr txBox="1"/>
          <p:nvPr/>
        </p:nvSpPr>
        <p:spPr>
          <a:xfrm>
            <a:off x="523783" y="2070176"/>
            <a:ext cx="1864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798990" y="6207940"/>
            <a:ext cx="4767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 Dependent feature or target </a:t>
            </a:r>
            <a:endParaRPr b="1" i="0" sz="1800" u="sng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85" name="Google Shape;185;p3"/>
          <p:cNvCxnSpPr/>
          <p:nvPr/>
        </p:nvCxnSpPr>
        <p:spPr>
          <a:xfrm>
            <a:off x="4341181" y="2512381"/>
            <a:ext cx="834501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cxnSp>
        <p:nvCxnSpPr>
          <p:cNvPr id="186" name="Google Shape;186;p3"/>
          <p:cNvCxnSpPr/>
          <p:nvPr/>
        </p:nvCxnSpPr>
        <p:spPr>
          <a:xfrm>
            <a:off x="5566299" y="977118"/>
            <a:ext cx="0" cy="2174455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cxnSp>
        <p:nvCxnSpPr>
          <p:cNvPr id="187" name="Google Shape;187;p3"/>
          <p:cNvCxnSpPr/>
          <p:nvPr/>
        </p:nvCxnSpPr>
        <p:spPr>
          <a:xfrm rot="10800000">
            <a:off x="5566299" y="3151573"/>
            <a:ext cx="4483223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sp>
        <p:nvSpPr>
          <p:cNvPr id="188" name="Google Shape;188;p3"/>
          <p:cNvSpPr/>
          <p:nvPr/>
        </p:nvSpPr>
        <p:spPr>
          <a:xfrm>
            <a:off x="5956917" y="967017"/>
            <a:ext cx="1127461" cy="1020932"/>
          </a:xfrm>
          <a:prstGeom prst="ellipse">
            <a:avLst/>
          </a:prstGeom>
          <a:solidFill>
            <a:srgbClr val="033C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Young and healthy</a:t>
            </a:r>
            <a:endParaRPr b="0" i="0" sz="1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7807910" y="977118"/>
            <a:ext cx="1110739" cy="1010817"/>
          </a:xfrm>
          <a:prstGeom prst="ellipse">
            <a:avLst/>
          </a:prstGeom>
          <a:solidFill>
            <a:srgbClr val="1F445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Middle Age and healthy</a:t>
            </a:r>
            <a:endParaRPr b="0" i="0" sz="11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6812575" y="2001915"/>
            <a:ext cx="1127461" cy="1020932"/>
          </a:xfrm>
          <a:prstGeom prst="ellipse">
            <a:avLst/>
          </a:prstGeom>
          <a:solidFill>
            <a:srgbClr val="152D3F"/>
          </a:solidFill>
          <a:ln cap="flat" cmpd="sng" w="19050">
            <a:solidFill>
              <a:srgbClr val="033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Old and unhealthy</a:t>
            </a:r>
            <a:endParaRPr b="0" i="0" sz="105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91" name="Google Shape;191;p3"/>
          <p:cNvCxnSpPr/>
          <p:nvPr/>
        </p:nvCxnSpPr>
        <p:spPr>
          <a:xfrm>
            <a:off x="9194842" y="1748902"/>
            <a:ext cx="104999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sp>
        <p:nvSpPr>
          <p:cNvPr id="192" name="Google Shape;192;p3"/>
          <p:cNvSpPr txBox="1"/>
          <p:nvPr/>
        </p:nvSpPr>
        <p:spPr>
          <a:xfrm>
            <a:off x="10440140" y="1491449"/>
            <a:ext cx="12428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Grouping the data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5566299" y="3923358"/>
            <a:ext cx="6480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What is Dimensionality Reduction????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Number of features can be trimmed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if the dataset contains 1000 features, it can be reduced into 100 features without losing semantics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Minimum Data Leakage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/>
        </p:nvSpPr>
        <p:spPr>
          <a:xfrm>
            <a:off x="461639" y="470517"/>
            <a:ext cx="11194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Linear Regression – Intuition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710214" y="1233996"/>
            <a:ext cx="2698811" cy="550415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Train Dataset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00" name="Google Shape;200;p4"/>
          <p:cNvCxnSpPr>
            <a:stCxn id="199" idx="2"/>
          </p:cNvCxnSpPr>
          <p:nvPr/>
        </p:nvCxnSpPr>
        <p:spPr>
          <a:xfrm>
            <a:off x="2059620" y="1784411"/>
            <a:ext cx="0" cy="3108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4"/>
          <p:cNvSpPr/>
          <p:nvPr/>
        </p:nvSpPr>
        <p:spPr>
          <a:xfrm>
            <a:off x="710214" y="2095130"/>
            <a:ext cx="2698811" cy="550415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Model Building and Validation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02" name="Google Shape;202;p4"/>
          <p:cNvCxnSpPr>
            <a:stCxn id="201" idx="2"/>
          </p:cNvCxnSpPr>
          <p:nvPr/>
        </p:nvCxnSpPr>
        <p:spPr>
          <a:xfrm>
            <a:off x="2059620" y="2645545"/>
            <a:ext cx="0" cy="3195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4"/>
          <p:cNvSpPr/>
          <p:nvPr/>
        </p:nvSpPr>
        <p:spPr>
          <a:xfrm>
            <a:off x="710214" y="2956264"/>
            <a:ext cx="2698811" cy="550415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Hypothesis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04" name="Google Shape;204;p4"/>
          <p:cNvCxnSpPr/>
          <p:nvPr/>
        </p:nvCxnSpPr>
        <p:spPr>
          <a:xfrm rot="10800000">
            <a:off x="1251751" y="3506679"/>
            <a:ext cx="0" cy="736847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4"/>
          <p:cNvCxnSpPr/>
          <p:nvPr/>
        </p:nvCxnSpPr>
        <p:spPr>
          <a:xfrm>
            <a:off x="2760955" y="3506679"/>
            <a:ext cx="0" cy="736847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4"/>
          <p:cNvSpPr/>
          <p:nvPr/>
        </p:nvSpPr>
        <p:spPr>
          <a:xfrm>
            <a:off x="750172" y="4243526"/>
            <a:ext cx="1003157" cy="550415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New Input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2112885" y="4243525"/>
            <a:ext cx="1305005" cy="550415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Prediction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4003828" y="1251751"/>
            <a:ext cx="57615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**Consider dataset contains one feature and target.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4"/>
          <p:cNvCxnSpPr/>
          <p:nvPr/>
        </p:nvCxnSpPr>
        <p:spPr>
          <a:xfrm>
            <a:off x="4829452" y="2166151"/>
            <a:ext cx="0" cy="2503502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cxnSp>
        <p:nvCxnSpPr>
          <p:cNvPr id="210" name="Google Shape;210;p4"/>
          <p:cNvCxnSpPr/>
          <p:nvPr/>
        </p:nvCxnSpPr>
        <p:spPr>
          <a:xfrm rot="10800000">
            <a:off x="4829452" y="4669653"/>
            <a:ext cx="4234649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sp>
        <p:nvSpPr>
          <p:cNvPr id="211" name="Google Shape;211;p4"/>
          <p:cNvSpPr/>
          <p:nvPr/>
        </p:nvSpPr>
        <p:spPr>
          <a:xfrm>
            <a:off x="5477521" y="3460960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5960689" y="3722410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5964979" y="3185752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6623043" y="3506679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6668762" y="2879473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7313055" y="3231471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7164280" y="2759624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5657669" y="4173172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5130627" y="3699550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20" name="Google Shape;220;p4"/>
          <p:cNvCxnSpPr/>
          <p:nvPr/>
        </p:nvCxnSpPr>
        <p:spPr>
          <a:xfrm flipH="1" rot="10800000">
            <a:off x="4829452" y="2645545"/>
            <a:ext cx="2938509" cy="1527627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cxnSp>
        <p:nvCxnSpPr>
          <p:cNvPr id="221" name="Google Shape;221;p4"/>
          <p:cNvCxnSpPr/>
          <p:nvPr/>
        </p:nvCxnSpPr>
        <p:spPr>
          <a:xfrm>
            <a:off x="7767961" y="2925192"/>
            <a:ext cx="245911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4"/>
          <p:cNvSpPr txBox="1"/>
          <p:nvPr/>
        </p:nvSpPr>
        <p:spPr>
          <a:xfrm>
            <a:off x="10227076" y="2759624"/>
            <a:ext cx="14648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Best Fit line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4439907" y="2099568"/>
            <a:ext cx="2730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Y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8774112" y="4724449"/>
            <a:ext cx="2730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5278630" y="4646793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26" name="Google Shape;226;p4"/>
          <p:cNvCxnSpPr>
            <a:endCxn id="225" idx="0"/>
          </p:cNvCxnSpPr>
          <p:nvPr/>
        </p:nvCxnSpPr>
        <p:spPr>
          <a:xfrm>
            <a:off x="5301490" y="3959493"/>
            <a:ext cx="0" cy="68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7" name="Google Shape;227;p4"/>
          <p:cNvCxnSpPr/>
          <p:nvPr/>
        </p:nvCxnSpPr>
        <p:spPr>
          <a:xfrm>
            <a:off x="4826342" y="3964542"/>
            <a:ext cx="463717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8" name="Google Shape;228;p4"/>
          <p:cNvSpPr/>
          <p:nvPr/>
        </p:nvSpPr>
        <p:spPr>
          <a:xfrm>
            <a:off x="5228581" y="3834917"/>
            <a:ext cx="145815" cy="184664"/>
          </a:xfrm>
          <a:prstGeom prst="noSmoking">
            <a:avLst>
              <a:gd fmla="val 18750" name="adj"/>
            </a:avLst>
          </a:prstGeom>
          <a:solidFill>
            <a:schemeClr val="accent5"/>
          </a:solidFill>
          <a:ln cap="flat" cmpd="sng" w="19050">
            <a:solidFill>
              <a:srgbClr val="8F3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4870737" y="4683634"/>
            <a:ext cx="13050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New input </a:t>
            </a:r>
            <a:endParaRPr b="0" i="0" sz="1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4283485" y="5163598"/>
            <a:ext cx="576159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Y is linear function of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Equation of best fit line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</a:t>
            </a: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y* = mx+c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Where m = coefficient , c = intercept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8818928" y="3793130"/>
            <a:ext cx="145815" cy="184664"/>
          </a:xfrm>
          <a:prstGeom prst="noSmoking">
            <a:avLst>
              <a:gd fmla="val 18750" name="adj"/>
            </a:avLst>
          </a:prstGeom>
          <a:solidFill>
            <a:schemeClr val="accent5"/>
          </a:solidFill>
          <a:ln cap="flat" cmpd="sng" w="19050">
            <a:solidFill>
              <a:srgbClr val="8F3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32" name="Google Shape;232;p4"/>
          <p:cNvCxnSpPr/>
          <p:nvPr/>
        </p:nvCxnSpPr>
        <p:spPr>
          <a:xfrm>
            <a:off x="8997518" y="3885462"/>
            <a:ext cx="11799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3" name="Google Shape;233;p4"/>
          <p:cNvSpPr txBox="1"/>
          <p:nvPr/>
        </p:nvSpPr>
        <p:spPr>
          <a:xfrm>
            <a:off x="10284780" y="3717970"/>
            <a:ext cx="17178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Prediction , y*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 txBox="1"/>
          <p:nvPr/>
        </p:nvSpPr>
        <p:spPr>
          <a:xfrm>
            <a:off x="639192" y="497150"/>
            <a:ext cx="9055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Intercept and Coefficient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535619" y="104621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Equation of best fit line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y* = mx+c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5"/>
          <p:cNvCxnSpPr/>
          <p:nvPr/>
        </p:nvCxnSpPr>
        <p:spPr>
          <a:xfrm>
            <a:off x="2219417" y="2112885"/>
            <a:ext cx="0" cy="2636668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5"/>
          <p:cNvCxnSpPr/>
          <p:nvPr/>
        </p:nvCxnSpPr>
        <p:spPr>
          <a:xfrm rot="10800000">
            <a:off x="2219418" y="4749553"/>
            <a:ext cx="329361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5"/>
          <p:cNvSpPr/>
          <p:nvPr/>
        </p:nvSpPr>
        <p:spPr>
          <a:xfrm>
            <a:off x="2653757" y="3923488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3418716" y="4263431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3452746" y="3031329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4506084" y="3429000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4390821" y="2615366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4890266" y="3344797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3074112" y="3284852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4137807" y="3152471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3935101" y="4103492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3792542" y="2427174"/>
            <a:ext cx="45719" cy="4571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52" name="Google Shape;252;p5"/>
          <p:cNvCxnSpPr/>
          <p:nvPr/>
        </p:nvCxnSpPr>
        <p:spPr>
          <a:xfrm flipH="1" rot="10800000">
            <a:off x="2226963" y="2655538"/>
            <a:ext cx="3222595" cy="1804383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sp>
        <p:nvSpPr>
          <p:cNvPr id="253" name="Google Shape;253;p5"/>
          <p:cNvSpPr/>
          <p:nvPr/>
        </p:nvSpPr>
        <p:spPr>
          <a:xfrm>
            <a:off x="1743804" y="4459922"/>
            <a:ext cx="319591" cy="289632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CFCFCF"/>
              </a:gs>
              <a:gs pos="100000">
                <a:srgbClr val="808080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p5"/>
          <p:cNvSpPr txBox="1"/>
          <p:nvPr/>
        </p:nvSpPr>
        <p:spPr>
          <a:xfrm>
            <a:off x="733066" y="4410999"/>
            <a:ext cx="12681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Intercept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p5"/>
          <p:cNvSpPr txBox="1"/>
          <p:nvPr/>
        </p:nvSpPr>
        <p:spPr>
          <a:xfrm>
            <a:off x="4563122" y="4938201"/>
            <a:ext cx="117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56" name="Google Shape;256;p5"/>
          <p:cNvCxnSpPr/>
          <p:nvPr/>
        </p:nvCxnSpPr>
        <p:spPr>
          <a:xfrm>
            <a:off x="4927107" y="5166804"/>
            <a:ext cx="52245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5"/>
          <p:cNvSpPr txBox="1"/>
          <p:nvPr/>
        </p:nvSpPr>
        <p:spPr>
          <a:xfrm>
            <a:off x="1669002" y="2655538"/>
            <a:ext cx="394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Y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58" name="Google Shape;258;p5"/>
          <p:cNvCxnSpPr/>
          <p:nvPr/>
        </p:nvCxnSpPr>
        <p:spPr>
          <a:xfrm rot="10800000">
            <a:off x="1842933" y="2112885"/>
            <a:ext cx="0" cy="48620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5"/>
          <p:cNvCxnSpPr/>
          <p:nvPr/>
        </p:nvCxnSpPr>
        <p:spPr>
          <a:xfrm>
            <a:off x="3595456" y="3705319"/>
            <a:ext cx="470517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cxnSp>
        <p:nvCxnSpPr>
          <p:cNvPr id="260" name="Google Shape;260;p5"/>
          <p:cNvCxnSpPr/>
          <p:nvPr/>
        </p:nvCxnSpPr>
        <p:spPr>
          <a:xfrm rot="10800000">
            <a:off x="4058428" y="3429000"/>
            <a:ext cx="7545" cy="276319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333"/>
              </a:srgbClr>
            </a:outerShdw>
          </a:effectLst>
        </p:spPr>
      </p:cxnSp>
      <p:cxnSp>
        <p:nvCxnSpPr>
          <p:cNvPr id="261" name="Google Shape;261;p5"/>
          <p:cNvCxnSpPr/>
          <p:nvPr/>
        </p:nvCxnSpPr>
        <p:spPr>
          <a:xfrm>
            <a:off x="3595456" y="3705319"/>
            <a:ext cx="0" cy="10442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2" name="Google Shape;262;p5"/>
          <p:cNvCxnSpPr/>
          <p:nvPr/>
        </p:nvCxnSpPr>
        <p:spPr>
          <a:xfrm>
            <a:off x="4065973" y="3705319"/>
            <a:ext cx="0" cy="10442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3" name="Google Shape;263;p5"/>
          <p:cNvCxnSpPr/>
          <p:nvPr/>
        </p:nvCxnSpPr>
        <p:spPr>
          <a:xfrm rot="10800000">
            <a:off x="2211871" y="3705318"/>
            <a:ext cx="1383585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4" name="Google Shape;264;p5"/>
          <p:cNvCxnSpPr/>
          <p:nvPr/>
        </p:nvCxnSpPr>
        <p:spPr>
          <a:xfrm rot="10800000">
            <a:off x="2242054" y="3431219"/>
            <a:ext cx="1823919" cy="86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5" name="Google Shape;265;p5"/>
          <p:cNvCxnSpPr/>
          <p:nvPr/>
        </p:nvCxnSpPr>
        <p:spPr>
          <a:xfrm flipH="1" rot="10800000">
            <a:off x="4076183" y="3617356"/>
            <a:ext cx="700003" cy="137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p5"/>
          <p:cNvSpPr txBox="1"/>
          <p:nvPr/>
        </p:nvSpPr>
        <p:spPr>
          <a:xfrm>
            <a:off x="4159998" y="3576406"/>
            <a:ext cx="12442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Coefficient</a:t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p5"/>
          <p:cNvSpPr txBox="1"/>
          <p:nvPr/>
        </p:nvSpPr>
        <p:spPr>
          <a:xfrm>
            <a:off x="5850385" y="1451875"/>
            <a:ext cx="625875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Coefficient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Unit movement with respect to both x-axis and y-axis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Otherwise known as ‘weight’ of the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8" name="Google Shape;268;p5"/>
          <p:cNvSpPr txBox="1"/>
          <p:nvPr/>
        </p:nvSpPr>
        <p:spPr>
          <a:xfrm>
            <a:off x="5850385" y="2476883"/>
            <a:ext cx="6258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Intercept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Point best fit line intersecting y 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When x = 0, Y* =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Otherwise known as ‘bias’ of instance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/>
          <p:nvPr/>
        </p:nvSpPr>
        <p:spPr>
          <a:xfrm>
            <a:off x="390617" y="417250"/>
            <a:ext cx="11372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Understanding best fit line: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p6"/>
          <p:cNvGraphicFramePr/>
          <p:nvPr/>
        </p:nvGraphicFramePr>
        <p:xfrm>
          <a:off x="390617" y="1136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{697F4811-A778-425D-81DC-479428043E0B}</a:tableStyleId>
              </a:tblPr>
              <a:tblGrid>
                <a:gridCol w="512050"/>
                <a:gridCol w="542025"/>
                <a:gridCol w="899000"/>
              </a:tblGrid>
              <a:tr h="655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Features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8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y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8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40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73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105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8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31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59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145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8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81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18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128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8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58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69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116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8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----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---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---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8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66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20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144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5" name="Google Shape;275;p6"/>
          <p:cNvSpPr txBox="1"/>
          <p:nvPr/>
        </p:nvSpPr>
        <p:spPr>
          <a:xfrm>
            <a:off x="2734322" y="1074771"/>
            <a:ext cx="529996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For a multi feature dataset, Vectors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3036162" y="1259437"/>
            <a:ext cx="46962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x1 = [40  31  81  58  ---  66]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x2 = [73  59  18  69  ---  20]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Y   = [105  145  128  116 ---  144]</a:t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7" name="Google Shape;277;p6"/>
          <p:cNvSpPr txBox="1"/>
          <p:nvPr/>
        </p:nvSpPr>
        <p:spPr>
          <a:xfrm>
            <a:off x="2734322" y="2317131"/>
            <a:ext cx="919726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 a linear regression model, every feature has an assigned “weight”. Which parameterize each feature in the dataset.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r>
              <a:rPr b="0" i="0" lang="en-GB" sz="14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Generic Prediction formulae: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Y* = c + m1 x1 + m2 x2 + -------- + m</a:t>
            </a:r>
            <a:r>
              <a:rPr b="1" i="0" lang="en-GB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</a:t>
            </a:r>
            <a:r>
              <a:rPr b="1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x</a:t>
            </a:r>
            <a:r>
              <a:rPr b="1" i="0" lang="en-GB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</a:t>
            </a:r>
            <a:endParaRPr b="1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Where,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Y* = The approximate value of the output y (prediction)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m1,m2 ---- 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</a:t>
            </a:r>
            <a:r>
              <a:rPr b="1" i="0" lang="en-GB" sz="11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where i = [1,2, -------, n], is the weight assigned or co-efficient  to each feature in  the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‘c’ represents the ‘bias’ term or intercept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 weights in the dataset are adjusted to take on values that capture the underlying relationship between the features that optimally approximates the target variables.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2022-05-21T05:11:32Z</dcterms:created>
  <dc:creator>Sajan Sudhir</dc:creator>
</cp:coreProperties>
</file>