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0Hm3DRUy0Z5FIbkLPmnH+uWv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25D31F-9793-4A4A-903C-C846C99E1B98}">
  <a:tblStyle styleId="{9A25D31F-9793-4A4A-903C-C846C99E1B98}" styleName="Table_0">
    <a:wholeTbl>
      <a:tcTxStyle b="off" i="off">
        <a:font>
          <a:latin typeface="Rockwell"/>
          <a:ea typeface="Rockwell"/>
          <a:cs typeface="Rockwell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2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GB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2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GB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1" name="Google Shape;111;p2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4" name="Google Shape;114;p2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/>
        </p:nvSpPr>
        <p:spPr>
          <a:xfrm>
            <a:off x="2105487" y="84828"/>
            <a:ext cx="798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Convolutional Neural Network - Intuition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01841" y="518411"/>
            <a:ext cx="11487705" cy="689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Introduction: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Image can be converted into matrix of pixel values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These pixel values ranges from 0 to 255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Dimension of this matrix will be of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[ Image width x Image height x number of channels]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grayscale image has one channel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 Size [3 x 3 x 1] &gt;&gt; Only one 2D matrix of shape (3 x 3)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  </a:t>
            </a:r>
            <a:endParaRPr/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coloured image have three channels (RGB)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Size [3 x 3 x 3] &gt;&gt; Totally three matrix and each of 2D matrix of shape (3 x 3)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Each refers channel Red, Green Blue respectively</a:t>
            </a:r>
            <a:endParaRPr/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452" y="4739093"/>
            <a:ext cx="1651100" cy="137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284" y="2925327"/>
            <a:ext cx="1551399" cy="1377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"/>
          <p:cNvGraphicFramePr/>
          <p:nvPr/>
        </p:nvGraphicFramePr>
        <p:xfrm>
          <a:off x="4688778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1"/>
          <p:cNvGraphicFramePr/>
          <p:nvPr/>
        </p:nvGraphicFramePr>
        <p:xfrm>
          <a:off x="4688778" y="5611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3" name="Google Shape;143;p1"/>
          <p:cNvGraphicFramePr/>
          <p:nvPr/>
        </p:nvGraphicFramePr>
        <p:xfrm>
          <a:off x="6725489" y="5611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4" name="Google Shape;144;p1"/>
          <p:cNvGraphicFramePr/>
          <p:nvPr/>
        </p:nvGraphicFramePr>
        <p:xfrm>
          <a:off x="8762200" y="561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95654" y="154905"/>
            <a:ext cx="86188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Convolutional Neural Network Architecture: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- CNN is extracting features from the image to understand patterns about it.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45" y="899881"/>
            <a:ext cx="10520039" cy="428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 txBox="1"/>
          <p:nvPr/>
        </p:nvSpPr>
        <p:spPr>
          <a:xfrm>
            <a:off x="1074198" y="5619565"/>
            <a:ext cx="97299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Patterns are normally : Edges, Shapes, Textures, Curves, Objects, Colours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124287" y="154450"/>
            <a:ext cx="6498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Convolutional Operation: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239696" y="444470"/>
            <a:ext cx="11576481" cy="1438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 image is represented by a matrix of pixel values and there is a filter or kernel matrix which will do convolution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This filter matrix slide over the input matrix by stride i.e pixel, perform element-wise multiplication, sum the results and produce a single number.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For example consider input matrix of 3 X 3                                            and filter 2 x 2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58" name="Google Shape;158;p3"/>
          <p:cNvGraphicFramePr/>
          <p:nvPr/>
        </p:nvGraphicFramePr>
        <p:xfrm>
          <a:off x="4218261" y="130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" name="Google Shape;159;p3"/>
          <p:cNvGraphicFramePr/>
          <p:nvPr/>
        </p:nvGraphicFramePr>
        <p:xfrm>
          <a:off x="7448746" y="1403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0" name="Google Shape;160;p3"/>
          <p:cNvGraphicFramePr/>
          <p:nvPr/>
        </p:nvGraphicFramePr>
        <p:xfrm>
          <a:off x="1190235" y="27781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B47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B47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B47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B47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1" name="Google Shape;161;p3"/>
          <p:cNvGraphicFramePr/>
          <p:nvPr/>
        </p:nvGraphicFramePr>
        <p:xfrm>
          <a:off x="3792132" y="27781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2" name="Google Shape;162;p3"/>
          <p:cNvGraphicFramePr/>
          <p:nvPr/>
        </p:nvGraphicFramePr>
        <p:xfrm>
          <a:off x="6332267" y="27781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3" name="Google Shape;163;p3"/>
          <p:cNvGraphicFramePr/>
          <p:nvPr/>
        </p:nvGraphicFramePr>
        <p:xfrm>
          <a:off x="8995927" y="2768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3"/>
          <p:cNvGraphicFramePr/>
          <p:nvPr/>
        </p:nvGraphicFramePr>
        <p:xfrm>
          <a:off x="1459524" y="4059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5" name="Google Shape;165;p3"/>
          <p:cNvGraphicFramePr/>
          <p:nvPr/>
        </p:nvGraphicFramePr>
        <p:xfrm>
          <a:off x="4123184" y="4051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" name="Google Shape;166;p3"/>
          <p:cNvGraphicFramePr/>
          <p:nvPr/>
        </p:nvGraphicFramePr>
        <p:xfrm>
          <a:off x="6725081" y="4036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" name="Google Shape;167;p3"/>
          <p:cNvGraphicFramePr/>
          <p:nvPr/>
        </p:nvGraphicFramePr>
        <p:xfrm>
          <a:off x="9357860" y="4051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p3"/>
          <p:cNvSpPr/>
          <p:nvPr/>
        </p:nvSpPr>
        <p:spPr>
          <a:xfrm>
            <a:off x="1828799" y="4864378"/>
            <a:ext cx="230819" cy="3195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9803795" y="4864378"/>
            <a:ext cx="230819" cy="3195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087832" y="4864378"/>
            <a:ext cx="230819" cy="3195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546353" y="4864378"/>
            <a:ext cx="230819" cy="3195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2" name="Google Shape;172;p3"/>
          <p:cNvCxnSpPr>
            <a:stCxn id="168" idx="2"/>
            <a:endCxn id="169" idx="2"/>
          </p:cNvCxnSpPr>
          <p:nvPr/>
        </p:nvCxnSpPr>
        <p:spPr>
          <a:xfrm>
            <a:off x="1944209" y="5183974"/>
            <a:ext cx="7974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graphicFrame>
        <p:nvGraphicFramePr>
          <p:cNvPr id="173" name="Google Shape;173;p3"/>
          <p:cNvGraphicFramePr/>
          <p:nvPr/>
        </p:nvGraphicFramePr>
        <p:xfrm>
          <a:off x="5200342" y="5553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" name="Google Shape;174;p3"/>
          <p:cNvSpPr/>
          <p:nvPr/>
        </p:nvSpPr>
        <p:spPr>
          <a:xfrm>
            <a:off x="5656498" y="5183975"/>
            <a:ext cx="230819" cy="3195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5" name="Google Shape;175;p3"/>
          <p:cNvCxnSpPr/>
          <p:nvPr/>
        </p:nvCxnSpPr>
        <p:spPr>
          <a:xfrm>
            <a:off x="6369973" y="5850384"/>
            <a:ext cx="61256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sp>
        <p:nvSpPr>
          <p:cNvPr id="176" name="Google Shape;176;p3"/>
          <p:cNvSpPr txBox="1"/>
          <p:nvPr/>
        </p:nvSpPr>
        <p:spPr>
          <a:xfrm>
            <a:off x="7140135" y="5696495"/>
            <a:ext cx="30520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Feature Map Or Activation Map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74" y="758346"/>
            <a:ext cx="4924102" cy="18339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603682" y="284085"/>
            <a:ext cx="83805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Feature map representing the extracted features.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3" name="Google Shape;183;p4"/>
          <p:cNvCxnSpPr/>
          <p:nvPr/>
        </p:nvCxnSpPr>
        <p:spPr>
          <a:xfrm>
            <a:off x="5780842" y="1741895"/>
            <a:ext cx="63031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sp>
        <p:nvSpPr>
          <p:cNvPr id="184" name="Google Shape;184;p4"/>
          <p:cNvSpPr txBox="1"/>
          <p:nvPr/>
        </p:nvSpPr>
        <p:spPr>
          <a:xfrm>
            <a:off x="6411157" y="1588006"/>
            <a:ext cx="4811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Here filter has detected the edges from the actual image 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730974" y="2849732"/>
            <a:ext cx="10197438" cy="199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Can use multiple filters to extract different features from the image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Depth of the feature map will be the number of filters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These filter matrix can be initialized randomly and the optimal values of filter matrix will be learned by back propagation.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It is expected of us to specify size of the filter and number of filters during building of NN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For example if convolution operation is defined with seven filter, there will be seven feature map 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8997" y="4892468"/>
            <a:ext cx="1671857" cy="180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417250" y="390617"/>
            <a:ext cx="9889725" cy="151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Importance of Strides: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When stride is set to small number, can encode a more detailed representation of the image.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When stride is set to high value , can encode with less time to compute but not a detailed encoding.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If stride is set to 2, than slide over the input matrix with the filter matrix by two pixels as below,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92" name="Google Shape;192;p5"/>
          <p:cNvGraphicFramePr/>
          <p:nvPr/>
        </p:nvGraphicFramePr>
        <p:xfrm>
          <a:off x="2318440" y="2434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403925"/>
                <a:gridCol w="403925"/>
                <a:gridCol w="403925"/>
                <a:gridCol w="40392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3" name="Google Shape;193;p5"/>
          <p:cNvCxnSpPr/>
          <p:nvPr/>
        </p:nvCxnSpPr>
        <p:spPr>
          <a:xfrm>
            <a:off x="4225771" y="3036163"/>
            <a:ext cx="160685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sp>
        <p:nvSpPr>
          <p:cNvPr id="194" name="Google Shape;194;p5"/>
          <p:cNvSpPr txBox="1"/>
          <p:nvPr/>
        </p:nvSpPr>
        <p:spPr>
          <a:xfrm>
            <a:off x="4429958" y="2692902"/>
            <a:ext cx="1482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Stride of 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95" name="Google Shape;195;p5"/>
          <p:cNvGraphicFramePr/>
          <p:nvPr/>
        </p:nvGraphicFramePr>
        <p:xfrm>
          <a:off x="6279473" y="2446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403925"/>
                <a:gridCol w="403925"/>
                <a:gridCol w="403925"/>
                <a:gridCol w="40392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239697" y="234350"/>
            <a:ext cx="72264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Importance of Padding: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346230" y="648071"/>
            <a:ext cx="11745156" cy="10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Due to convolving process, the input size is getting smaller and smaller at every time, whenever filter is provided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While convolving, the information is getting lost at the edge of the image.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 Avoid this , zero padding pixels are introduced around the edges of image and output image size is not decreased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02" name="Google Shape;202;p6"/>
          <p:cNvGraphicFramePr/>
          <p:nvPr/>
        </p:nvGraphicFramePr>
        <p:xfrm>
          <a:off x="1015014" y="2028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269300"/>
                <a:gridCol w="269300"/>
                <a:gridCol w="269300"/>
                <a:gridCol w="269300"/>
                <a:gridCol w="269300"/>
                <a:gridCol w="269300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1E4F6C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6"/>
          <p:cNvSpPr txBox="1"/>
          <p:nvPr/>
        </p:nvSpPr>
        <p:spPr>
          <a:xfrm>
            <a:off x="442401" y="4146513"/>
            <a:ext cx="4376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 matrix : Before padding 4 x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After padding   6 x 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>
            <a:off x="2787589" y="3039583"/>
            <a:ext cx="117185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graphicFrame>
        <p:nvGraphicFramePr>
          <p:cNvPr id="205" name="Google Shape;205;p6"/>
          <p:cNvGraphicFramePr/>
          <p:nvPr/>
        </p:nvGraphicFramePr>
        <p:xfrm>
          <a:off x="4360304" y="2533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6"/>
          <p:cNvSpPr txBox="1"/>
          <p:nvPr/>
        </p:nvSpPr>
        <p:spPr>
          <a:xfrm>
            <a:off x="4419487" y="4146513"/>
            <a:ext cx="603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Filter matrix 3 x 3                                               Output matrix 4 x 4   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7" name="Google Shape;207;p6"/>
          <p:cNvCxnSpPr/>
          <p:nvPr/>
        </p:nvCxnSpPr>
        <p:spPr>
          <a:xfrm>
            <a:off x="6239410" y="3039582"/>
            <a:ext cx="117185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graphicFrame>
        <p:nvGraphicFramePr>
          <p:cNvPr id="208" name="Google Shape;208;p6"/>
          <p:cNvGraphicFramePr/>
          <p:nvPr/>
        </p:nvGraphicFramePr>
        <p:xfrm>
          <a:off x="7974121" y="2375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447825"/>
                <a:gridCol w="447825"/>
                <a:gridCol w="447825"/>
                <a:gridCol w="447825"/>
              </a:tblGrid>
              <a:tr h="41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Google Shape;209;p6"/>
          <p:cNvSpPr txBox="1"/>
          <p:nvPr/>
        </p:nvSpPr>
        <p:spPr>
          <a:xfrm>
            <a:off x="559293" y="4887229"/>
            <a:ext cx="10875145" cy="88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padding mode is ‘Valid’, then Convolution layer is not going to pad at all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padding mode is ‘Same’  then output size is the same as the input size after padding is applied all edges of input matrix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/>
        </p:nvSpPr>
        <p:spPr>
          <a:xfrm>
            <a:off x="239697" y="234350"/>
            <a:ext cx="72264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Importance of Pooling layers: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10718" y="497149"/>
            <a:ext cx="11443317" cy="1734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Pooling Operation is also called as ‘Down Sampling’ Or ‘Sub Sampling’ operation.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The pooling layers reduces spatial dimensions by keeping only the important features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Max Pooling Operation:  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While slide over the filter on input matrix , simply take the maximum value from the filter window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1280357" y="4248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638700"/>
                <a:gridCol w="638700"/>
                <a:gridCol w="638700"/>
                <a:gridCol w="638700"/>
              </a:tblGrid>
              <a:tr h="58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506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506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33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33C66"/>
                    </a:solidFill>
                  </a:tcPr>
                </a:tc>
              </a:tr>
              <a:tr h="4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506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506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33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33C66"/>
                    </a:solidFill>
                  </a:tcPr>
                </a:tc>
              </a:tr>
              <a:tr h="4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21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6722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672236"/>
                    </a:solidFill>
                  </a:tcPr>
                </a:tc>
              </a:tr>
              <a:tr h="4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31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6722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672236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7"/>
          <p:cNvSpPr/>
          <p:nvPr/>
        </p:nvSpPr>
        <p:spPr>
          <a:xfrm>
            <a:off x="1280357" y="4849427"/>
            <a:ext cx="370890" cy="30184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2557755" y="4849427"/>
            <a:ext cx="370890" cy="30184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1280357" y="5820052"/>
            <a:ext cx="370890" cy="30184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2557755" y="5294677"/>
            <a:ext cx="370890" cy="30184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>
            <a:off x="4116280" y="6121892"/>
            <a:ext cx="197972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sp>
        <p:nvSpPr>
          <p:cNvPr id="222" name="Google Shape;222;p7"/>
          <p:cNvSpPr txBox="1"/>
          <p:nvPr/>
        </p:nvSpPr>
        <p:spPr>
          <a:xfrm>
            <a:off x="1480408" y="6411734"/>
            <a:ext cx="2849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 x 2 Filter with stride 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206043" y="5733695"/>
            <a:ext cx="2849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Max Pooling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24" name="Google Shape;224;p7"/>
          <p:cNvGraphicFramePr/>
          <p:nvPr/>
        </p:nvGraphicFramePr>
        <p:xfrm>
          <a:off x="6517196" y="5797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5" name="Google Shape;225;p7"/>
          <p:cNvSpPr/>
          <p:nvPr/>
        </p:nvSpPr>
        <p:spPr>
          <a:xfrm>
            <a:off x="310718" y="2136108"/>
            <a:ext cx="2594556" cy="45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Average  Pooling Operation:  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310718" y="2639258"/>
            <a:ext cx="115764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While slide over the filter on input matrix, take average value of the input matrix within the filter window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358832" y="2866679"/>
            <a:ext cx="2213939" cy="45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Sum Pooling Operation:  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310718" y="3408868"/>
            <a:ext cx="115764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While slide over the filter on input matrix, sum all the values of the input matrix within the filter window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4138473" y="4238337"/>
            <a:ext cx="12036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Sum Pooling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4138473" y="4858268"/>
            <a:ext cx="1584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Average  Pooling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31" name="Google Shape;231;p7"/>
          <p:cNvCxnSpPr/>
          <p:nvPr/>
        </p:nvCxnSpPr>
        <p:spPr>
          <a:xfrm>
            <a:off x="4116280" y="5276106"/>
            <a:ext cx="197972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cxnSp>
        <p:nvCxnSpPr>
          <p:cNvPr id="232" name="Google Shape;232;p7"/>
          <p:cNvCxnSpPr/>
          <p:nvPr/>
        </p:nvCxnSpPr>
        <p:spPr>
          <a:xfrm>
            <a:off x="4206043" y="4631922"/>
            <a:ext cx="197972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 sy="96000">
              <a:srgbClr val="000000">
                <a:alpha val="53725"/>
              </a:srgbClr>
            </a:outerShdw>
          </a:effectLst>
        </p:spPr>
      </p:cxnSp>
      <p:graphicFrame>
        <p:nvGraphicFramePr>
          <p:cNvPr id="233" name="Google Shape;233;p7"/>
          <p:cNvGraphicFramePr/>
          <p:nvPr/>
        </p:nvGraphicFramePr>
        <p:xfrm>
          <a:off x="6517196" y="4156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538575"/>
                <a:gridCol w="538575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4" name="Google Shape;234;p7"/>
          <p:cNvGraphicFramePr/>
          <p:nvPr/>
        </p:nvGraphicFramePr>
        <p:xfrm>
          <a:off x="6517194" y="4974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{9A25D31F-9793-4A4A-903C-C846C99E1B98}</a:tableStyleId>
              </a:tblPr>
              <a:tblGrid>
                <a:gridCol w="642250"/>
                <a:gridCol w="573000"/>
              </a:tblGrid>
              <a:tr h="37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4.75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16.25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13.75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/>
        </p:nvSpPr>
        <p:spPr>
          <a:xfrm>
            <a:off x="392096" y="337352"/>
            <a:ext cx="81141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Fully Connected layers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392096" y="675906"/>
            <a:ext cx="11407807" cy="18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Given any image, convolutional layers extract features from the image and produce a feature map.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Flattening this feature map , produces vector and feed it to the feed forward network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Feed forward network takes the flattened features and applies an activation function and returns the output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This output stating whether the image contains which category of features or not .</a:t>
            </a:r>
            <a:endParaRPr/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4485" y="2727867"/>
            <a:ext cx="5131801" cy="370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2022-09-15T09:15:47Z</dcterms:created>
  <dc:creator>Sajan Sudhir</dc:creator>
</cp:coreProperties>
</file>