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620de1b137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620de1b137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20de1b137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20de1b137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620de1b137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620de1b137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610ed967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610ed967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610ed967c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610ed967c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610ed967c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610ed967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610ed967c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610ed967c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620de1b137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620de1b137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620de1b137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620de1b137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620de1b137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620de1b137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620de1b137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620de1b137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620de1b137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620de1b137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620de1b137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620de1b137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620de1b137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620de1b137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20de1b137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20de1b137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6.png"/><Relationship Id="rId5" Type="http://schemas.openxmlformats.org/officeDocument/2006/relationships/image" Target="../media/image22.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164250" y="509400"/>
            <a:ext cx="8815500" cy="193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u="sng">
                <a:latin typeface="Nunito"/>
                <a:ea typeface="Nunito"/>
                <a:cs typeface="Nunito"/>
                <a:sym typeface="Nunito"/>
              </a:rPr>
              <a:t>Markov Decision Processes</a:t>
            </a:r>
            <a:endParaRPr b="1" sz="1600" u="sng">
              <a:latin typeface="Nunito"/>
              <a:ea typeface="Nunito"/>
              <a:cs typeface="Nunito"/>
              <a:sym typeface="Nunito"/>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GB">
                <a:latin typeface="Nunito"/>
                <a:ea typeface="Nunito"/>
                <a:cs typeface="Nunito"/>
                <a:sym typeface="Nunito"/>
              </a:rPr>
              <a:t>The Markov Decision Process (MDP) provides a </a:t>
            </a:r>
            <a:r>
              <a:rPr b="1" lang="en-GB">
                <a:latin typeface="Nunito"/>
                <a:ea typeface="Nunito"/>
                <a:cs typeface="Nunito"/>
                <a:sym typeface="Nunito"/>
              </a:rPr>
              <a:t>mathematical framework</a:t>
            </a:r>
            <a:r>
              <a:rPr lang="en-GB">
                <a:latin typeface="Nunito"/>
                <a:ea typeface="Nunito"/>
                <a:cs typeface="Nunito"/>
                <a:sym typeface="Nunito"/>
              </a:rPr>
              <a:t> for solving the RL problem.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GB">
                <a:latin typeface="Nunito"/>
                <a:ea typeface="Nunito"/>
                <a:cs typeface="Nunito"/>
                <a:sym typeface="Nunito"/>
              </a:rPr>
              <a:t>Almost all RL problems can be modeled as an MDP.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GB">
                <a:latin typeface="Nunito"/>
                <a:ea typeface="Nunito"/>
                <a:cs typeface="Nunito"/>
                <a:sym typeface="Nunito"/>
              </a:rPr>
              <a:t>MDPs are widely used for solving various optimization problems.</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2"/>
          <p:cNvSpPr txBox="1"/>
          <p:nvPr/>
        </p:nvSpPr>
        <p:spPr>
          <a:xfrm>
            <a:off x="7075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latin typeface="Nunito"/>
                <a:ea typeface="Nunito"/>
                <a:cs typeface="Nunito"/>
                <a:sym typeface="Nunito"/>
              </a:rPr>
              <a:t>Expectation (Math Essential)</a:t>
            </a:r>
            <a:endParaRPr b="1" u="sng">
              <a:latin typeface="Nunito"/>
              <a:ea typeface="Nunito"/>
              <a:cs typeface="Nunito"/>
              <a:sym typeface="Nunito"/>
            </a:endParaRPr>
          </a:p>
        </p:txBody>
      </p:sp>
      <p:sp>
        <p:nvSpPr>
          <p:cNvPr id="357" name="Google Shape;357;p22"/>
          <p:cNvSpPr txBox="1"/>
          <p:nvPr/>
        </p:nvSpPr>
        <p:spPr>
          <a:xfrm>
            <a:off x="157200" y="367900"/>
            <a:ext cx="8829600" cy="98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latin typeface="Nunito"/>
                <a:ea typeface="Nunito"/>
                <a:cs typeface="Nunito"/>
                <a:sym typeface="Nunito"/>
              </a:rPr>
              <a:t>let's suppose </a:t>
            </a:r>
            <a:r>
              <a:rPr b="1" lang="en-GB" sz="1300">
                <a:latin typeface="Nunito"/>
                <a:ea typeface="Nunito"/>
                <a:cs typeface="Nunito"/>
                <a:sym typeface="Nunito"/>
              </a:rPr>
              <a:t>X is a random variable</a:t>
            </a:r>
            <a:r>
              <a:rPr lang="en-GB" sz="1300">
                <a:latin typeface="Nunito"/>
                <a:ea typeface="Nunito"/>
                <a:cs typeface="Nunito"/>
                <a:sym typeface="Nunito"/>
              </a:rPr>
              <a:t>. The random variable takes values based on a random experiment, such as throwing dice,tossing a coin, and so on. The random variable takes different values with some probabilities. Let's suppose we are throwing a fair dice, then the possible outcomes (X) are 1, 2, 3, 4, 5, and 6 and the probability of occurrence of each of these outcomes is </a:t>
            </a:r>
            <a:r>
              <a:rPr lang="en-GB" sz="1300">
                <a:latin typeface="Nunito"/>
                <a:ea typeface="Nunito"/>
                <a:cs typeface="Nunito"/>
                <a:sym typeface="Nunito"/>
              </a:rPr>
              <a:t>1/6</a:t>
            </a:r>
            <a:r>
              <a:rPr lang="en-GB" sz="1300">
                <a:latin typeface="Nunito"/>
                <a:ea typeface="Nunito"/>
                <a:cs typeface="Nunito"/>
                <a:sym typeface="Nunito"/>
              </a:rPr>
              <a:t>.</a:t>
            </a:r>
            <a:endParaRPr sz="1300">
              <a:latin typeface="Nunito"/>
              <a:ea typeface="Nunito"/>
              <a:cs typeface="Nunito"/>
              <a:sym typeface="Nunito"/>
            </a:endParaRPr>
          </a:p>
        </p:txBody>
      </p:sp>
      <p:sp>
        <p:nvSpPr>
          <p:cNvPr id="358" name="Google Shape;358;p22"/>
          <p:cNvSpPr txBox="1"/>
          <p:nvPr/>
        </p:nvSpPr>
        <p:spPr>
          <a:xfrm>
            <a:off x="70750" y="1268200"/>
            <a:ext cx="887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t>C</a:t>
            </a:r>
            <a:r>
              <a:rPr b="1" lang="en-GB" sz="1300"/>
              <a:t>ompute the average value of the random variable X</a:t>
            </a:r>
            <a:endParaRPr b="1" sz="1300"/>
          </a:p>
        </p:txBody>
      </p:sp>
      <p:sp>
        <p:nvSpPr>
          <p:cNvPr id="359" name="Google Shape;359;p22"/>
          <p:cNvSpPr txBox="1"/>
          <p:nvPr/>
        </p:nvSpPr>
        <p:spPr>
          <a:xfrm>
            <a:off x="111000" y="1589425"/>
            <a:ext cx="903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Nunito"/>
                <a:ea typeface="Nunito"/>
                <a:cs typeface="Nunito"/>
                <a:sym typeface="Nunito"/>
              </a:rPr>
              <a:t>Since each value has a probability of an occurrence, we can't just take the average. So, instead, we compute the weighted average, that is, the sum of values of X multiplied by their respective probabilities,and this is called expectation.</a:t>
            </a:r>
            <a:endParaRPr sz="1200">
              <a:latin typeface="Nunito"/>
              <a:ea typeface="Nunito"/>
              <a:cs typeface="Nunito"/>
              <a:sym typeface="Nunito"/>
            </a:endParaRPr>
          </a:p>
        </p:txBody>
      </p:sp>
      <p:sp>
        <p:nvSpPr>
          <p:cNvPr id="360" name="Google Shape;360;p22"/>
          <p:cNvSpPr txBox="1"/>
          <p:nvPr/>
        </p:nvSpPr>
        <p:spPr>
          <a:xfrm>
            <a:off x="111000" y="2094200"/>
            <a:ext cx="851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Nunito"/>
                <a:ea typeface="Nunito"/>
                <a:cs typeface="Nunito"/>
                <a:sym typeface="Nunito"/>
              </a:rPr>
              <a:t>The expectation of a random variable X can be defined as:</a:t>
            </a:r>
            <a:endParaRPr sz="1200">
              <a:latin typeface="Nunito"/>
              <a:ea typeface="Nunito"/>
              <a:cs typeface="Nunito"/>
              <a:sym typeface="Nunito"/>
            </a:endParaRPr>
          </a:p>
        </p:txBody>
      </p:sp>
      <p:pic>
        <p:nvPicPr>
          <p:cNvPr id="361" name="Google Shape;361;p22"/>
          <p:cNvPicPr preferRelativeResize="0"/>
          <p:nvPr/>
        </p:nvPicPr>
        <p:blipFill>
          <a:blip r:embed="rId3">
            <a:alphaModFix/>
          </a:blip>
          <a:stretch>
            <a:fillRect/>
          </a:stretch>
        </p:blipFill>
        <p:spPr>
          <a:xfrm>
            <a:off x="3479700" y="2463500"/>
            <a:ext cx="2184600" cy="946086"/>
          </a:xfrm>
          <a:prstGeom prst="rect">
            <a:avLst/>
          </a:prstGeom>
          <a:noFill/>
          <a:ln>
            <a:noFill/>
          </a:ln>
        </p:spPr>
      </p:pic>
      <p:sp>
        <p:nvSpPr>
          <p:cNvPr id="362" name="Google Shape;362;p22"/>
          <p:cNvSpPr txBox="1"/>
          <p:nvPr/>
        </p:nvSpPr>
        <p:spPr>
          <a:xfrm>
            <a:off x="210275" y="3503500"/>
            <a:ext cx="8776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Nunito"/>
                <a:ea typeface="Nunito"/>
                <a:cs typeface="Nunito"/>
                <a:sym typeface="Nunito"/>
              </a:rPr>
              <a:t>Thus, the expectation or expected value  of the random variable X is </a:t>
            </a:r>
            <a:endParaRPr sz="13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a:p>
            <a:pPr indent="0" lvl="0" marL="0" rtl="0" algn="l">
              <a:spcBef>
                <a:spcPts val="0"/>
              </a:spcBef>
              <a:spcAft>
                <a:spcPts val="0"/>
              </a:spcAft>
              <a:buNone/>
            </a:pPr>
            <a:r>
              <a:rPr lang="en-GB" sz="1300">
                <a:latin typeface="Nunito"/>
                <a:ea typeface="Nunito"/>
                <a:cs typeface="Nunito"/>
                <a:sym typeface="Nunito"/>
              </a:rPr>
              <a:t>                                                         E(X) = 1(1/6) +2(1/6) + 3(1/6) + 4(1/6) + 5 (1/6) + 6(1/6) =3.5.</a:t>
            </a:r>
            <a:endParaRPr sz="1300">
              <a:latin typeface="Nunito"/>
              <a:ea typeface="Nunito"/>
              <a:cs typeface="Nunito"/>
              <a:sym typeface="Nunito"/>
            </a:endParaRPr>
          </a:p>
        </p:txBody>
      </p:sp>
      <p:sp>
        <p:nvSpPr>
          <p:cNvPr id="363" name="Google Shape;363;p22"/>
          <p:cNvSpPr txBox="1"/>
          <p:nvPr/>
        </p:nvSpPr>
        <p:spPr>
          <a:xfrm>
            <a:off x="183725" y="4288600"/>
            <a:ext cx="882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Nunito"/>
                <a:ea typeface="Nunito"/>
                <a:cs typeface="Nunito"/>
                <a:sym typeface="Nunito"/>
              </a:rPr>
              <a:t>Thus </a:t>
            </a:r>
            <a:r>
              <a:rPr lang="en-GB" sz="1300">
                <a:latin typeface="Nunito"/>
                <a:ea typeface="Nunito"/>
                <a:cs typeface="Nunito"/>
                <a:sym typeface="Nunito"/>
              </a:rPr>
              <a:t>when we say expectation or the expected value of a random variable, it basically means the weighted average.</a:t>
            </a:r>
            <a:endParaRPr sz="13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nvSpPr>
        <p:spPr>
          <a:xfrm>
            <a:off x="116050" y="39925"/>
            <a:ext cx="43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latin typeface="Nunito"/>
                <a:ea typeface="Nunito"/>
                <a:cs typeface="Nunito"/>
                <a:sym typeface="Nunito"/>
              </a:rPr>
              <a:t>Action Space</a:t>
            </a:r>
            <a:endParaRPr b="1" u="sng">
              <a:latin typeface="Nunito"/>
              <a:ea typeface="Nunito"/>
              <a:cs typeface="Nunito"/>
              <a:sym typeface="Nunito"/>
            </a:endParaRPr>
          </a:p>
        </p:txBody>
      </p:sp>
      <p:pic>
        <p:nvPicPr>
          <p:cNvPr id="369" name="Google Shape;369;p23"/>
          <p:cNvPicPr preferRelativeResize="0"/>
          <p:nvPr/>
        </p:nvPicPr>
        <p:blipFill>
          <a:blip r:embed="rId3">
            <a:alphaModFix/>
          </a:blip>
          <a:stretch>
            <a:fillRect/>
          </a:stretch>
        </p:blipFill>
        <p:spPr>
          <a:xfrm>
            <a:off x="183950" y="440125"/>
            <a:ext cx="1719000" cy="1885825"/>
          </a:xfrm>
          <a:prstGeom prst="rect">
            <a:avLst/>
          </a:prstGeom>
          <a:noFill/>
          <a:ln>
            <a:noFill/>
          </a:ln>
        </p:spPr>
      </p:pic>
      <p:sp>
        <p:nvSpPr>
          <p:cNvPr id="370" name="Google Shape;370;p23"/>
          <p:cNvSpPr txBox="1"/>
          <p:nvPr/>
        </p:nvSpPr>
        <p:spPr>
          <a:xfrm>
            <a:off x="1945625" y="348150"/>
            <a:ext cx="7089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Nunito"/>
                <a:ea typeface="Nunito"/>
                <a:cs typeface="Nunito"/>
                <a:sym typeface="Nunito"/>
              </a:rPr>
              <a:t>In the grid world environment, the goal of the agent is to reach state I starting from state A without visiting the shaded states.</a:t>
            </a:r>
            <a:endParaRPr sz="13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a:p>
            <a:pPr indent="0" lvl="0" marL="0" rtl="0" algn="just">
              <a:spcBef>
                <a:spcPts val="0"/>
              </a:spcBef>
              <a:spcAft>
                <a:spcPts val="0"/>
              </a:spcAft>
              <a:buNone/>
            </a:pPr>
            <a:r>
              <a:rPr lang="en-GB" sz="1300">
                <a:latin typeface="Nunito"/>
                <a:ea typeface="Nunito"/>
                <a:cs typeface="Nunito"/>
                <a:sym typeface="Nunito"/>
              </a:rPr>
              <a:t>In each of the states, the agent can perform any of the four actions— up, down, left, and right—to achieve the goal. The set of all possible actions in the environment is called the action space.</a:t>
            </a:r>
            <a:endParaRPr sz="1300">
              <a:latin typeface="Nunito"/>
              <a:ea typeface="Nunito"/>
              <a:cs typeface="Nunito"/>
              <a:sym typeface="Nunito"/>
            </a:endParaRPr>
          </a:p>
        </p:txBody>
      </p:sp>
      <p:sp>
        <p:nvSpPr>
          <p:cNvPr id="371" name="Google Shape;371;p23"/>
          <p:cNvSpPr txBox="1"/>
          <p:nvPr/>
        </p:nvSpPr>
        <p:spPr>
          <a:xfrm>
            <a:off x="2065875" y="1690925"/>
            <a:ext cx="548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Nunito"/>
                <a:ea typeface="Nunito"/>
                <a:cs typeface="Nunito"/>
                <a:sym typeface="Nunito"/>
              </a:rPr>
              <a:t>We can categorize action spaces into two types:</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GB" sz="1200">
                <a:latin typeface="Nunito"/>
                <a:ea typeface="Nunito"/>
                <a:cs typeface="Nunito"/>
                <a:sym typeface="Nunito"/>
              </a:rPr>
              <a:t>Discrete action space</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GB" sz="1200">
                <a:latin typeface="Nunito"/>
                <a:ea typeface="Nunito"/>
                <a:cs typeface="Nunito"/>
                <a:sym typeface="Nunito"/>
              </a:rPr>
              <a:t>Continuous action space</a:t>
            </a:r>
            <a:endParaRPr sz="1200">
              <a:latin typeface="Nunito"/>
              <a:ea typeface="Nunito"/>
              <a:cs typeface="Nunito"/>
              <a:sym typeface="Nunito"/>
            </a:endParaRPr>
          </a:p>
        </p:txBody>
      </p:sp>
      <p:sp>
        <p:nvSpPr>
          <p:cNvPr id="372" name="Google Shape;372;p23"/>
          <p:cNvSpPr txBox="1"/>
          <p:nvPr/>
        </p:nvSpPr>
        <p:spPr>
          <a:xfrm>
            <a:off x="212250" y="2511625"/>
            <a:ext cx="8871900" cy="98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latin typeface="Nunito"/>
                <a:ea typeface="Nunito"/>
                <a:cs typeface="Nunito"/>
                <a:sym typeface="Nunito"/>
              </a:rPr>
              <a:t>Discrete action space: </a:t>
            </a:r>
            <a:endParaRPr sz="1300">
              <a:latin typeface="Nunito"/>
              <a:ea typeface="Nunito"/>
              <a:cs typeface="Nunito"/>
              <a:sym typeface="Nunito"/>
            </a:endParaRPr>
          </a:p>
          <a:p>
            <a:pPr indent="-311150" lvl="0" marL="457200" rtl="0" algn="just">
              <a:spcBef>
                <a:spcPts val="0"/>
              </a:spcBef>
              <a:spcAft>
                <a:spcPts val="0"/>
              </a:spcAft>
              <a:buSzPts val="1300"/>
              <a:buFont typeface="Nunito"/>
              <a:buChar char="●"/>
            </a:pPr>
            <a:r>
              <a:rPr lang="en-GB" sz="1300">
                <a:latin typeface="Nunito"/>
                <a:ea typeface="Nunito"/>
                <a:cs typeface="Nunito"/>
                <a:sym typeface="Nunito"/>
              </a:rPr>
              <a:t>When our action space consists of actions that are discrete, then it is called a discrete action space. For instance, in the grid world environment, our action space consists of four discrete actions, which are up, down, left, right, and so it is called a discrete action space.</a:t>
            </a:r>
            <a:endParaRPr sz="1300">
              <a:latin typeface="Nunito"/>
              <a:ea typeface="Nunito"/>
              <a:cs typeface="Nunito"/>
              <a:sym typeface="Nunito"/>
            </a:endParaRPr>
          </a:p>
        </p:txBody>
      </p:sp>
      <p:sp>
        <p:nvSpPr>
          <p:cNvPr id="373" name="Google Shape;373;p23"/>
          <p:cNvSpPr txBox="1"/>
          <p:nvPr/>
        </p:nvSpPr>
        <p:spPr>
          <a:xfrm>
            <a:off x="183950" y="3437125"/>
            <a:ext cx="8808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Nunito"/>
                <a:ea typeface="Nunito"/>
                <a:cs typeface="Nunito"/>
                <a:sym typeface="Nunito"/>
              </a:rPr>
              <a:t>Continuous action space: </a:t>
            </a:r>
            <a:endParaRPr sz="1300">
              <a:latin typeface="Nunito"/>
              <a:ea typeface="Nunito"/>
              <a:cs typeface="Nunito"/>
              <a:sym typeface="Nunito"/>
            </a:endParaRPr>
          </a:p>
          <a:p>
            <a:pPr indent="-311150" lvl="0" marL="457200" rtl="0" algn="just">
              <a:spcBef>
                <a:spcPts val="0"/>
              </a:spcBef>
              <a:spcAft>
                <a:spcPts val="0"/>
              </a:spcAft>
              <a:buSzPts val="1300"/>
              <a:buFont typeface="Nunito"/>
              <a:buChar char="●"/>
            </a:pPr>
            <a:r>
              <a:rPr lang="en-GB" sz="1300">
                <a:latin typeface="Nunito"/>
                <a:ea typeface="Nunito"/>
                <a:cs typeface="Nunito"/>
                <a:sym typeface="Nunito"/>
              </a:rPr>
              <a:t>When our action space consists of actions that are continuous, then it is called a continuous action space. For instance, let's suppose we are training an agent to drive a car, then our action space will consist of several actions that have continuous values, such as the speed at which we need to drive the car, the number of degrees we need to rotate the wheel, and so on. In cases where our action space consists of actions that are continuous, it is called a continuous action space.</a:t>
            </a:r>
            <a:endParaRPr sz="13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nvSpPr>
        <p:spPr>
          <a:xfrm>
            <a:off x="148575" y="35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latin typeface="Nunito"/>
                <a:ea typeface="Nunito"/>
                <a:cs typeface="Nunito"/>
                <a:sym typeface="Nunito"/>
              </a:rPr>
              <a:t>Policy</a:t>
            </a:r>
            <a:endParaRPr b="1" u="sng">
              <a:latin typeface="Nunito"/>
              <a:ea typeface="Nunito"/>
              <a:cs typeface="Nunito"/>
              <a:sym typeface="Nunito"/>
            </a:endParaRPr>
          </a:p>
        </p:txBody>
      </p:sp>
      <p:sp>
        <p:nvSpPr>
          <p:cNvPr id="379" name="Google Shape;379;p24"/>
          <p:cNvSpPr txBox="1"/>
          <p:nvPr/>
        </p:nvSpPr>
        <p:spPr>
          <a:xfrm>
            <a:off x="148575" y="400200"/>
            <a:ext cx="89388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Nunito"/>
              <a:buChar char="●"/>
            </a:pPr>
            <a:r>
              <a:rPr lang="en-GB" sz="1300">
                <a:latin typeface="Nunito"/>
                <a:ea typeface="Nunito"/>
                <a:cs typeface="Nunito"/>
                <a:sym typeface="Nunito"/>
              </a:rPr>
              <a:t>A policy defines the agent's behavior in an environment. The policy tells the agent what action to perform in each state. For instance, in the grid world environment, we have states A to I and four possible actions. The policy may tell the agent to move down in state A, move right in state D, and so on.</a:t>
            </a:r>
            <a:endParaRPr sz="1300">
              <a:latin typeface="Nunito"/>
              <a:ea typeface="Nunito"/>
              <a:cs typeface="Nunito"/>
              <a:sym typeface="Nunito"/>
            </a:endParaRPr>
          </a:p>
        </p:txBody>
      </p:sp>
      <p:sp>
        <p:nvSpPr>
          <p:cNvPr id="380" name="Google Shape;380;p24"/>
          <p:cNvSpPr txBox="1"/>
          <p:nvPr/>
        </p:nvSpPr>
        <p:spPr>
          <a:xfrm>
            <a:off x="205200" y="1120625"/>
            <a:ext cx="8938800" cy="19857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Nunito"/>
              <a:buChar char="●"/>
            </a:pPr>
            <a:r>
              <a:rPr lang="en-GB" sz="1300">
                <a:latin typeface="Nunito"/>
                <a:ea typeface="Nunito"/>
                <a:cs typeface="Nunito"/>
                <a:sym typeface="Nunito"/>
              </a:rPr>
              <a:t>To interact with the environment for the first time, we initialize a random policy, that is, the random policy tells the agent to perform a random action in each state.</a:t>
            </a:r>
            <a:endParaRPr sz="1300">
              <a:latin typeface="Nunito"/>
              <a:ea typeface="Nunito"/>
              <a:cs typeface="Nunito"/>
              <a:sym typeface="Nunito"/>
            </a:endParaRPr>
          </a:p>
          <a:p>
            <a:pPr indent="0" lvl="0" marL="457200" rtl="0" algn="just">
              <a:spcBef>
                <a:spcPts val="0"/>
              </a:spcBef>
              <a:spcAft>
                <a:spcPts val="0"/>
              </a:spcAft>
              <a:buNone/>
            </a:pPr>
            <a:r>
              <a:t/>
            </a:r>
            <a:endParaRPr sz="1300">
              <a:latin typeface="Nunito"/>
              <a:ea typeface="Nunito"/>
              <a:cs typeface="Nunito"/>
              <a:sym typeface="Nunito"/>
            </a:endParaRPr>
          </a:p>
          <a:p>
            <a:pPr indent="-311150" lvl="0" marL="457200" rtl="0" algn="just">
              <a:spcBef>
                <a:spcPts val="0"/>
              </a:spcBef>
              <a:spcAft>
                <a:spcPts val="0"/>
              </a:spcAft>
              <a:buSzPts val="1300"/>
              <a:buFont typeface="Nunito"/>
              <a:buChar char="●"/>
            </a:pPr>
            <a:r>
              <a:rPr lang="en-GB" sz="1300">
                <a:latin typeface="Nunito"/>
                <a:ea typeface="Nunito"/>
                <a:cs typeface="Nunito"/>
                <a:sym typeface="Nunito"/>
              </a:rPr>
              <a:t>Thus, in an initial iteration, the agent performs a random action in each state and tries to learn whether the action is good or bad based on the reward it obtains.Over a series of iterations, an agent will learn to perform good actions in each state, which gives a positive reward.</a:t>
            </a:r>
            <a:endParaRPr sz="1300">
              <a:latin typeface="Nunito"/>
              <a:ea typeface="Nunito"/>
              <a:cs typeface="Nunito"/>
              <a:sym typeface="Nunito"/>
            </a:endParaRPr>
          </a:p>
          <a:p>
            <a:pPr indent="0" lvl="0" marL="457200" rtl="0" algn="just">
              <a:spcBef>
                <a:spcPts val="0"/>
              </a:spcBef>
              <a:spcAft>
                <a:spcPts val="0"/>
              </a:spcAft>
              <a:buNone/>
            </a:pPr>
            <a:r>
              <a:t/>
            </a:r>
            <a:endParaRPr sz="1300">
              <a:latin typeface="Nunito"/>
              <a:ea typeface="Nunito"/>
              <a:cs typeface="Nunito"/>
              <a:sym typeface="Nunito"/>
            </a:endParaRPr>
          </a:p>
          <a:p>
            <a:pPr indent="-311150" lvl="0" marL="457200" rtl="0" algn="just">
              <a:spcBef>
                <a:spcPts val="0"/>
              </a:spcBef>
              <a:spcAft>
                <a:spcPts val="0"/>
              </a:spcAft>
              <a:buSzPts val="1300"/>
              <a:buFont typeface="Nunito"/>
              <a:buChar char="●"/>
            </a:pPr>
            <a:r>
              <a:rPr lang="en-GB" sz="1300">
                <a:latin typeface="Nunito"/>
                <a:ea typeface="Nunito"/>
                <a:cs typeface="Nunito"/>
                <a:sym typeface="Nunito"/>
              </a:rPr>
              <a:t>Thus, we can say that over a series of iterations, the agent will learn a good policy that gives a positive</a:t>
            </a:r>
            <a:endParaRPr sz="1300">
              <a:latin typeface="Nunito"/>
              <a:ea typeface="Nunito"/>
              <a:cs typeface="Nunito"/>
              <a:sym typeface="Nunito"/>
            </a:endParaRPr>
          </a:p>
          <a:p>
            <a:pPr indent="0" lvl="0" marL="457200" rtl="0" algn="just">
              <a:spcBef>
                <a:spcPts val="0"/>
              </a:spcBef>
              <a:spcAft>
                <a:spcPts val="0"/>
              </a:spcAft>
              <a:buNone/>
            </a:pPr>
            <a:r>
              <a:rPr lang="en-GB" sz="1300">
                <a:latin typeface="Nunito"/>
                <a:ea typeface="Nunito"/>
                <a:cs typeface="Nunito"/>
                <a:sym typeface="Nunito"/>
              </a:rPr>
              <a:t>reward.This good policy is called the optimal policy.</a:t>
            </a:r>
            <a:endParaRPr sz="1300">
              <a:latin typeface="Nunito"/>
              <a:ea typeface="Nunito"/>
              <a:cs typeface="Nunito"/>
              <a:sym typeface="Nunito"/>
            </a:endParaRPr>
          </a:p>
        </p:txBody>
      </p:sp>
      <p:pic>
        <p:nvPicPr>
          <p:cNvPr id="381" name="Google Shape;381;p24"/>
          <p:cNvPicPr preferRelativeResize="0"/>
          <p:nvPr/>
        </p:nvPicPr>
        <p:blipFill>
          <a:blip r:embed="rId3">
            <a:alphaModFix/>
          </a:blip>
          <a:stretch>
            <a:fillRect/>
          </a:stretch>
        </p:blipFill>
        <p:spPr>
          <a:xfrm>
            <a:off x="1887675" y="3106325"/>
            <a:ext cx="4379000" cy="195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latin typeface="Nunito"/>
                <a:ea typeface="Nunito"/>
                <a:cs typeface="Nunito"/>
                <a:sym typeface="Nunito"/>
              </a:rPr>
              <a:t>Deterministic policy</a:t>
            </a:r>
            <a:endParaRPr b="1" u="sng">
              <a:latin typeface="Nunito"/>
              <a:ea typeface="Nunito"/>
              <a:cs typeface="Nunito"/>
              <a:sym typeface="Nunito"/>
            </a:endParaRPr>
          </a:p>
        </p:txBody>
      </p:sp>
      <p:sp>
        <p:nvSpPr>
          <p:cNvPr id="387" name="Google Shape;387;p25"/>
          <p:cNvSpPr txBox="1"/>
          <p:nvPr/>
        </p:nvSpPr>
        <p:spPr>
          <a:xfrm>
            <a:off x="94475" y="353750"/>
            <a:ext cx="89517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GB">
                <a:latin typeface="Nunito"/>
                <a:ea typeface="Nunito"/>
                <a:cs typeface="Nunito"/>
                <a:sym typeface="Nunito"/>
              </a:rPr>
              <a:t>Thus </a:t>
            </a:r>
            <a:r>
              <a:rPr lang="en-GB">
                <a:latin typeface="Nunito"/>
                <a:ea typeface="Nunito"/>
                <a:cs typeface="Nunito"/>
                <a:sym typeface="Nunito"/>
              </a:rPr>
              <a:t>the deterministic policy </a:t>
            </a:r>
            <a:r>
              <a:rPr b="1" lang="en-GB">
                <a:latin typeface="Nunito"/>
                <a:ea typeface="Nunito"/>
                <a:cs typeface="Nunito"/>
                <a:sym typeface="Nunito"/>
              </a:rPr>
              <a:t>maps the state to one particular action</a:t>
            </a:r>
            <a:r>
              <a:rPr lang="en-GB">
                <a:latin typeface="Nunito"/>
                <a:ea typeface="Nunito"/>
                <a:cs typeface="Nunito"/>
                <a:sym typeface="Nunito"/>
              </a:rPr>
              <a:t> and is often denoted by  .  Given a state s at a time t, a deterministic policy tells the agent to perform one particular action a. It can be expressed as</a:t>
            </a:r>
            <a:endParaRPr>
              <a:latin typeface="Nunito"/>
              <a:ea typeface="Nunito"/>
              <a:cs typeface="Nunito"/>
              <a:sym typeface="Nunito"/>
            </a:endParaRPr>
          </a:p>
        </p:txBody>
      </p:sp>
      <p:pic>
        <p:nvPicPr>
          <p:cNvPr id="388" name="Google Shape;388;p25"/>
          <p:cNvPicPr preferRelativeResize="0"/>
          <p:nvPr/>
        </p:nvPicPr>
        <p:blipFill>
          <a:blip r:embed="rId3">
            <a:alphaModFix/>
          </a:blip>
          <a:stretch>
            <a:fillRect/>
          </a:stretch>
        </p:blipFill>
        <p:spPr>
          <a:xfrm>
            <a:off x="1761675" y="889600"/>
            <a:ext cx="1287650" cy="400200"/>
          </a:xfrm>
          <a:prstGeom prst="rect">
            <a:avLst/>
          </a:prstGeom>
          <a:noFill/>
          <a:ln>
            <a:noFill/>
          </a:ln>
        </p:spPr>
      </p:pic>
      <p:sp>
        <p:nvSpPr>
          <p:cNvPr id="389" name="Google Shape;389;p25"/>
          <p:cNvSpPr txBox="1"/>
          <p:nvPr/>
        </p:nvSpPr>
        <p:spPr>
          <a:xfrm>
            <a:off x="35375" y="1289800"/>
            <a:ext cx="8612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GB">
                <a:latin typeface="Nunito"/>
                <a:ea typeface="Nunito"/>
                <a:cs typeface="Nunito"/>
                <a:sym typeface="Nunito"/>
              </a:rPr>
              <a:t>For instance, consider our grid world example. Given state A, the deterministic policy tells the agent to perform the action down.This can be expressed as,</a:t>
            </a:r>
            <a:endParaRPr>
              <a:latin typeface="Nunito"/>
              <a:ea typeface="Nunito"/>
              <a:cs typeface="Nunito"/>
              <a:sym typeface="Nunito"/>
            </a:endParaRPr>
          </a:p>
        </p:txBody>
      </p:sp>
      <p:pic>
        <p:nvPicPr>
          <p:cNvPr id="390" name="Google Shape;390;p25"/>
          <p:cNvPicPr preferRelativeResize="0"/>
          <p:nvPr/>
        </p:nvPicPr>
        <p:blipFill>
          <a:blip r:embed="rId4">
            <a:alphaModFix/>
          </a:blip>
          <a:stretch>
            <a:fillRect/>
          </a:stretch>
        </p:blipFill>
        <p:spPr>
          <a:xfrm>
            <a:off x="4854200" y="1603625"/>
            <a:ext cx="1421300" cy="272100"/>
          </a:xfrm>
          <a:prstGeom prst="rect">
            <a:avLst/>
          </a:prstGeom>
          <a:noFill/>
          <a:ln>
            <a:noFill/>
          </a:ln>
        </p:spPr>
      </p:pic>
      <p:sp>
        <p:nvSpPr>
          <p:cNvPr id="391" name="Google Shape;391;p25"/>
          <p:cNvSpPr txBox="1"/>
          <p:nvPr/>
        </p:nvSpPr>
        <p:spPr>
          <a:xfrm>
            <a:off x="35375" y="2010150"/>
            <a:ext cx="9069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Thus, according to the deterministic policy, whenever the agent visits state A, it performs the action down.</a:t>
            </a:r>
            <a:endParaRPr/>
          </a:p>
        </p:txBody>
      </p:sp>
      <p:sp>
        <p:nvSpPr>
          <p:cNvPr id="392" name="Google Shape;392;p25"/>
          <p:cNvSpPr txBox="1"/>
          <p:nvPr/>
        </p:nvSpPr>
        <p:spPr>
          <a:xfrm>
            <a:off x="134425" y="25151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latin typeface="Nunito"/>
                <a:ea typeface="Nunito"/>
                <a:cs typeface="Nunito"/>
                <a:sym typeface="Nunito"/>
              </a:rPr>
              <a:t>Stochastic policy</a:t>
            </a:r>
            <a:endParaRPr b="1" u="sng">
              <a:latin typeface="Nunito"/>
              <a:ea typeface="Nunito"/>
              <a:cs typeface="Nunito"/>
              <a:sym typeface="Nunito"/>
            </a:endParaRPr>
          </a:p>
        </p:txBody>
      </p:sp>
      <p:sp>
        <p:nvSpPr>
          <p:cNvPr id="393" name="Google Shape;393;p25"/>
          <p:cNvSpPr txBox="1"/>
          <p:nvPr/>
        </p:nvSpPr>
        <p:spPr>
          <a:xfrm>
            <a:off x="0" y="2872850"/>
            <a:ext cx="9069900" cy="10005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Nunito"/>
              <a:buChar char="●"/>
            </a:pPr>
            <a:r>
              <a:rPr lang="en-GB" sz="1300">
                <a:latin typeface="Nunito"/>
                <a:ea typeface="Nunito"/>
                <a:cs typeface="Nunito"/>
                <a:sym typeface="Nunito"/>
              </a:rPr>
              <a:t>Unlike a deterministic policy, a stochastic policy </a:t>
            </a:r>
            <a:r>
              <a:rPr b="1" lang="en-GB" sz="1300">
                <a:latin typeface="Nunito"/>
                <a:ea typeface="Nunito"/>
                <a:cs typeface="Nunito"/>
                <a:sym typeface="Nunito"/>
              </a:rPr>
              <a:t>does not map a state directly to one particular action</a:t>
            </a:r>
            <a:r>
              <a:rPr lang="en-GB" sz="1300">
                <a:latin typeface="Nunito"/>
                <a:ea typeface="Nunito"/>
                <a:cs typeface="Nunito"/>
                <a:sym typeface="Nunito"/>
              </a:rPr>
              <a:t>; instead, </a:t>
            </a:r>
            <a:r>
              <a:rPr b="1" lang="en-GB" sz="1300">
                <a:latin typeface="Nunito"/>
                <a:ea typeface="Nunito"/>
                <a:cs typeface="Nunito"/>
                <a:sym typeface="Nunito"/>
              </a:rPr>
              <a:t>it maps the state to a probability distribution over an action space.</a:t>
            </a:r>
            <a:r>
              <a:rPr lang="en-GB" sz="1300">
                <a:latin typeface="Nunito"/>
                <a:ea typeface="Nunito"/>
                <a:cs typeface="Nunito"/>
                <a:sym typeface="Nunito"/>
              </a:rPr>
              <a:t>(i.e) the agent performs different actions each time based on a probability distribution returned by the stochastic policy.</a:t>
            </a:r>
            <a:endParaRPr sz="1300">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pic>
        <p:nvPicPr>
          <p:cNvPr id="394" name="Google Shape;394;p25"/>
          <p:cNvPicPr preferRelativeResize="0"/>
          <p:nvPr/>
        </p:nvPicPr>
        <p:blipFill>
          <a:blip r:embed="rId5">
            <a:alphaModFix/>
          </a:blip>
          <a:stretch>
            <a:fillRect/>
          </a:stretch>
        </p:blipFill>
        <p:spPr>
          <a:xfrm>
            <a:off x="8147100" y="454825"/>
            <a:ext cx="173050" cy="224975"/>
          </a:xfrm>
          <a:prstGeom prst="rect">
            <a:avLst/>
          </a:prstGeom>
          <a:noFill/>
          <a:ln>
            <a:noFill/>
          </a:ln>
        </p:spPr>
      </p:pic>
      <p:sp>
        <p:nvSpPr>
          <p:cNvPr id="395" name="Google Shape;395;p25"/>
          <p:cNvSpPr txBox="1"/>
          <p:nvPr/>
        </p:nvSpPr>
        <p:spPr>
          <a:xfrm>
            <a:off x="11850" y="3589125"/>
            <a:ext cx="9046200" cy="13854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Nunito"/>
              <a:buChar char="●"/>
            </a:pPr>
            <a:r>
              <a:rPr lang="en-GB" sz="1300">
                <a:latin typeface="Nunito"/>
                <a:ea typeface="Nunito"/>
                <a:cs typeface="Nunito"/>
                <a:sym typeface="Nunito"/>
              </a:rPr>
              <a:t>we know that our grid world environment's action space consists of four actions, which are [up, down, left, right]. Given a state A, the stochastic policy returns the probability distribution over the action space as [0.10,0.70,0.10,0.10].</a:t>
            </a:r>
            <a:endParaRPr sz="1300">
              <a:latin typeface="Nunito"/>
              <a:ea typeface="Nunito"/>
              <a:cs typeface="Nunito"/>
              <a:sym typeface="Nunito"/>
            </a:endParaRPr>
          </a:p>
          <a:p>
            <a:pPr indent="0" lvl="0" marL="457200" rtl="0" algn="l">
              <a:spcBef>
                <a:spcPts val="0"/>
              </a:spcBef>
              <a:spcAft>
                <a:spcPts val="0"/>
              </a:spcAft>
              <a:buNone/>
            </a:pPr>
            <a:r>
              <a:rPr lang="en-GB" sz="1300">
                <a:latin typeface="Nunito"/>
                <a:ea typeface="Nunito"/>
                <a:cs typeface="Nunito"/>
                <a:sym typeface="Nunito"/>
              </a:rPr>
              <a:t> </a:t>
            </a:r>
            <a:endParaRPr sz="1300">
              <a:latin typeface="Nunito"/>
              <a:ea typeface="Nunito"/>
              <a:cs typeface="Nunito"/>
              <a:sym typeface="Nunito"/>
            </a:endParaRPr>
          </a:p>
          <a:p>
            <a:pPr indent="-311150" lvl="0" marL="457200" rtl="0" algn="just">
              <a:spcBef>
                <a:spcPts val="0"/>
              </a:spcBef>
              <a:spcAft>
                <a:spcPts val="0"/>
              </a:spcAft>
              <a:buSzPts val="1300"/>
              <a:buFont typeface="Nunito"/>
              <a:buChar char="●"/>
            </a:pPr>
            <a:r>
              <a:rPr lang="en-GB" sz="1300">
                <a:latin typeface="Nunito"/>
                <a:ea typeface="Nunito"/>
                <a:cs typeface="Nunito"/>
                <a:sym typeface="Nunito"/>
              </a:rPr>
              <a:t>Now, whenever the agent visits state A, instead of selecting the same particular action every time, the agent selects up 10% of the time, down 70% of the time, left 10% of the time, and right 10% of the time.</a:t>
            </a:r>
            <a:endParaRPr sz="13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6"/>
          <p:cNvSpPr txBox="1"/>
          <p:nvPr/>
        </p:nvSpPr>
        <p:spPr>
          <a:xfrm>
            <a:off x="70325" y="57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latin typeface="Nunito"/>
                <a:ea typeface="Nunito"/>
                <a:cs typeface="Nunito"/>
                <a:sym typeface="Nunito"/>
              </a:rPr>
              <a:t>Types of </a:t>
            </a:r>
            <a:r>
              <a:rPr b="1" lang="en-GB" u="sng">
                <a:latin typeface="Nunito"/>
                <a:ea typeface="Nunito"/>
                <a:cs typeface="Nunito"/>
                <a:sym typeface="Nunito"/>
              </a:rPr>
              <a:t>Stochastic policy</a:t>
            </a:r>
            <a:endParaRPr b="1" u="sng">
              <a:latin typeface="Nunito"/>
              <a:ea typeface="Nunito"/>
              <a:cs typeface="Nunito"/>
              <a:sym typeface="Nunito"/>
            </a:endParaRPr>
          </a:p>
        </p:txBody>
      </p:sp>
      <p:sp>
        <p:nvSpPr>
          <p:cNvPr id="401" name="Google Shape;401;p26"/>
          <p:cNvSpPr txBox="1"/>
          <p:nvPr/>
        </p:nvSpPr>
        <p:spPr>
          <a:xfrm>
            <a:off x="70325" y="420325"/>
            <a:ext cx="89556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Nunito"/>
              <a:buChar char="●"/>
            </a:pPr>
            <a:r>
              <a:rPr lang="en-GB" sz="1300">
                <a:latin typeface="Nunito"/>
                <a:ea typeface="Nunito"/>
                <a:cs typeface="Nunito"/>
                <a:sym typeface="Nunito"/>
              </a:rPr>
              <a:t>T</a:t>
            </a:r>
            <a:r>
              <a:rPr lang="en-GB" sz="1300">
                <a:latin typeface="Nunito"/>
                <a:ea typeface="Nunito"/>
                <a:cs typeface="Nunito"/>
                <a:sym typeface="Nunito"/>
              </a:rPr>
              <a:t>he stochastic policy maps the state to a probability distribution over the action space and is often denoted by       . Say we have a state s and action a at a time t, then we can express the stochastic policy as:  </a:t>
            </a:r>
            <a:endParaRPr sz="1300">
              <a:latin typeface="Nunito"/>
              <a:ea typeface="Nunito"/>
              <a:cs typeface="Nunito"/>
              <a:sym typeface="Nunito"/>
            </a:endParaRPr>
          </a:p>
          <a:p>
            <a:pPr indent="0" lvl="0" marL="0" rtl="0" algn="just">
              <a:spcBef>
                <a:spcPts val="0"/>
              </a:spcBef>
              <a:spcAft>
                <a:spcPts val="0"/>
              </a:spcAft>
              <a:buNone/>
            </a:pPr>
            <a:r>
              <a:rPr lang="en-GB" sz="1300">
                <a:latin typeface="Nunito"/>
                <a:ea typeface="Nunito"/>
                <a:cs typeface="Nunito"/>
                <a:sym typeface="Nunito"/>
              </a:rPr>
              <a:t>                                                                                       or                      </a:t>
            </a:r>
            <a:endParaRPr sz="1300">
              <a:latin typeface="Nunito"/>
              <a:ea typeface="Nunito"/>
              <a:cs typeface="Nunito"/>
              <a:sym typeface="Nunito"/>
            </a:endParaRPr>
          </a:p>
        </p:txBody>
      </p:sp>
      <p:pic>
        <p:nvPicPr>
          <p:cNvPr id="402" name="Google Shape;402;p26"/>
          <p:cNvPicPr preferRelativeResize="0"/>
          <p:nvPr/>
        </p:nvPicPr>
        <p:blipFill>
          <a:blip r:embed="rId3">
            <a:alphaModFix/>
          </a:blip>
          <a:stretch>
            <a:fillRect/>
          </a:stretch>
        </p:blipFill>
        <p:spPr>
          <a:xfrm>
            <a:off x="387500" y="659100"/>
            <a:ext cx="210925" cy="247300"/>
          </a:xfrm>
          <a:prstGeom prst="rect">
            <a:avLst/>
          </a:prstGeom>
          <a:noFill/>
          <a:ln>
            <a:noFill/>
          </a:ln>
        </p:spPr>
      </p:pic>
      <p:pic>
        <p:nvPicPr>
          <p:cNvPr id="403" name="Google Shape;403;p26"/>
          <p:cNvPicPr preferRelativeResize="0"/>
          <p:nvPr/>
        </p:nvPicPr>
        <p:blipFill>
          <a:blip r:embed="rId4">
            <a:alphaModFix/>
          </a:blip>
          <a:stretch>
            <a:fillRect/>
          </a:stretch>
        </p:blipFill>
        <p:spPr>
          <a:xfrm>
            <a:off x="2799725" y="906400"/>
            <a:ext cx="968850" cy="282070"/>
          </a:xfrm>
          <a:prstGeom prst="rect">
            <a:avLst/>
          </a:prstGeom>
          <a:noFill/>
          <a:ln>
            <a:noFill/>
          </a:ln>
        </p:spPr>
      </p:pic>
      <p:pic>
        <p:nvPicPr>
          <p:cNvPr id="404" name="Google Shape;404;p26"/>
          <p:cNvPicPr preferRelativeResize="0"/>
          <p:nvPr/>
        </p:nvPicPr>
        <p:blipFill>
          <a:blip r:embed="rId5">
            <a:alphaModFix/>
          </a:blip>
          <a:stretch>
            <a:fillRect/>
          </a:stretch>
        </p:blipFill>
        <p:spPr>
          <a:xfrm>
            <a:off x="4153275" y="923788"/>
            <a:ext cx="787050" cy="247300"/>
          </a:xfrm>
          <a:prstGeom prst="rect">
            <a:avLst/>
          </a:prstGeom>
          <a:noFill/>
          <a:ln>
            <a:noFill/>
          </a:ln>
        </p:spPr>
      </p:pic>
      <p:sp>
        <p:nvSpPr>
          <p:cNvPr id="405" name="Google Shape;405;p26"/>
          <p:cNvSpPr txBox="1"/>
          <p:nvPr/>
        </p:nvSpPr>
        <p:spPr>
          <a:xfrm>
            <a:off x="142450" y="1237575"/>
            <a:ext cx="86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6" name="Google Shape;406;p26"/>
          <p:cNvSpPr txBox="1"/>
          <p:nvPr/>
        </p:nvSpPr>
        <p:spPr>
          <a:xfrm>
            <a:off x="151350" y="1293000"/>
            <a:ext cx="8790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Nunito"/>
                <a:ea typeface="Nunito"/>
                <a:cs typeface="Nunito"/>
                <a:sym typeface="Nunito"/>
              </a:rPr>
              <a:t>We can categorize the stochastic policy into two types:</a:t>
            </a:r>
            <a:endParaRPr sz="1300">
              <a:latin typeface="Nunito"/>
              <a:ea typeface="Nunito"/>
              <a:cs typeface="Nunito"/>
              <a:sym typeface="Nunito"/>
            </a:endParaRPr>
          </a:p>
          <a:p>
            <a:pPr indent="0" lvl="0" marL="457200" rtl="0" algn="l">
              <a:spcBef>
                <a:spcPts val="0"/>
              </a:spcBef>
              <a:spcAft>
                <a:spcPts val="0"/>
              </a:spcAft>
              <a:buNone/>
            </a:pPr>
            <a:r>
              <a:rPr lang="en-GB" sz="1300">
                <a:latin typeface="Nunito"/>
                <a:ea typeface="Nunito"/>
                <a:cs typeface="Nunito"/>
                <a:sym typeface="Nunito"/>
              </a:rPr>
              <a:t>Categorical policy</a:t>
            </a:r>
            <a:endParaRPr sz="1300">
              <a:latin typeface="Nunito"/>
              <a:ea typeface="Nunito"/>
              <a:cs typeface="Nunito"/>
              <a:sym typeface="Nunito"/>
            </a:endParaRPr>
          </a:p>
          <a:p>
            <a:pPr indent="0" lvl="0" marL="457200" rtl="0" algn="l">
              <a:spcBef>
                <a:spcPts val="0"/>
              </a:spcBef>
              <a:spcAft>
                <a:spcPts val="0"/>
              </a:spcAft>
              <a:buNone/>
            </a:pPr>
            <a:r>
              <a:rPr lang="en-GB" sz="1300">
                <a:latin typeface="Nunito"/>
                <a:ea typeface="Nunito"/>
                <a:cs typeface="Nunito"/>
                <a:sym typeface="Nunito"/>
              </a:rPr>
              <a:t>Gaussian policy</a:t>
            </a:r>
            <a:endParaRPr sz="1300">
              <a:latin typeface="Nunito"/>
              <a:ea typeface="Nunito"/>
              <a:cs typeface="Nunito"/>
              <a:sym typeface="Nunito"/>
            </a:endParaRPr>
          </a:p>
        </p:txBody>
      </p:sp>
      <p:sp>
        <p:nvSpPr>
          <p:cNvPr id="407" name="Google Shape;407;p26"/>
          <p:cNvSpPr txBox="1"/>
          <p:nvPr/>
        </p:nvSpPr>
        <p:spPr>
          <a:xfrm>
            <a:off x="142450" y="2016075"/>
            <a:ext cx="88836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Nunito"/>
              <a:buChar char="●"/>
            </a:pPr>
            <a:r>
              <a:rPr lang="en-GB" sz="1300">
                <a:latin typeface="Nunito"/>
                <a:ea typeface="Nunito"/>
                <a:cs typeface="Nunito"/>
                <a:sym typeface="Nunito"/>
              </a:rPr>
              <a:t>A stochastic policy is called a </a:t>
            </a:r>
            <a:r>
              <a:rPr b="1" lang="en-GB" sz="1300">
                <a:latin typeface="Nunito"/>
                <a:ea typeface="Nunito"/>
                <a:cs typeface="Nunito"/>
                <a:sym typeface="Nunito"/>
              </a:rPr>
              <a:t>categorical policy</a:t>
            </a:r>
            <a:r>
              <a:rPr lang="en-GB" sz="1300">
                <a:latin typeface="Nunito"/>
                <a:ea typeface="Nunito"/>
                <a:cs typeface="Nunito"/>
                <a:sym typeface="Nunito"/>
              </a:rPr>
              <a:t> when the action space is discrete. That is, the stochastic policy uses a categorical probability distribution over the action space to select actions when the action space is discrete.</a:t>
            </a:r>
            <a:endParaRPr sz="1300">
              <a:latin typeface="Nunito"/>
              <a:ea typeface="Nunito"/>
              <a:cs typeface="Nunito"/>
              <a:sym typeface="Nunito"/>
            </a:endParaRPr>
          </a:p>
        </p:txBody>
      </p:sp>
      <p:sp>
        <p:nvSpPr>
          <p:cNvPr id="408" name="Google Shape;408;p26"/>
          <p:cNvSpPr txBox="1"/>
          <p:nvPr/>
        </p:nvSpPr>
        <p:spPr>
          <a:xfrm>
            <a:off x="151350" y="2656575"/>
            <a:ext cx="88836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Nunito"/>
              <a:buChar char="●"/>
            </a:pPr>
            <a:r>
              <a:rPr lang="en-GB" sz="1300">
                <a:latin typeface="Nunito"/>
                <a:ea typeface="Nunito"/>
                <a:cs typeface="Nunito"/>
                <a:sym typeface="Nunito"/>
              </a:rPr>
              <a:t>For instance, in the grid world environment from the previous example, we select actions based on a categorical probability distribution (discrete distribution) as the action space of the environment is discrete.</a:t>
            </a:r>
            <a:endParaRPr sz="1300">
              <a:latin typeface="Nunito"/>
              <a:ea typeface="Nunito"/>
              <a:cs typeface="Nunito"/>
              <a:sym typeface="Nunito"/>
            </a:endParaRPr>
          </a:p>
        </p:txBody>
      </p:sp>
      <p:pic>
        <p:nvPicPr>
          <p:cNvPr id="409" name="Google Shape;409;p26"/>
          <p:cNvPicPr preferRelativeResize="0"/>
          <p:nvPr/>
        </p:nvPicPr>
        <p:blipFill>
          <a:blip r:embed="rId6">
            <a:alphaModFix/>
          </a:blip>
          <a:stretch>
            <a:fillRect/>
          </a:stretch>
        </p:blipFill>
        <p:spPr>
          <a:xfrm>
            <a:off x="2307625" y="3241575"/>
            <a:ext cx="4480999" cy="182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7"/>
          <p:cNvSpPr txBox="1"/>
          <p:nvPr/>
        </p:nvSpPr>
        <p:spPr>
          <a:xfrm>
            <a:off x="66150" y="153675"/>
            <a:ext cx="90117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u="sng">
                <a:latin typeface="Nunito"/>
                <a:ea typeface="Nunito"/>
                <a:cs typeface="Nunito"/>
                <a:sym typeface="Nunito"/>
              </a:rPr>
              <a:t>Gaussian policy</a:t>
            </a:r>
            <a:endParaRPr b="1" u="sng">
              <a:latin typeface="Nunito"/>
              <a:ea typeface="Nunito"/>
              <a:cs typeface="Nunito"/>
              <a:sym typeface="Nunito"/>
            </a:endParaRPr>
          </a:p>
          <a:p>
            <a:pPr indent="0" lvl="0" marL="0" rtl="0" algn="just">
              <a:spcBef>
                <a:spcPts val="0"/>
              </a:spcBef>
              <a:spcAft>
                <a:spcPts val="0"/>
              </a:spcAft>
              <a:buNone/>
            </a:pPr>
            <a:r>
              <a:t/>
            </a:r>
            <a:endParaRPr b="1">
              <a:latin typeface="Nunito"/>
              <a:ea typeface="Nunito"/>
              <a:cs typeface="Nunito"/>
              <a:sym typeface="Nunito"/>
            </a:endParaRPr>
          </a:p>
          <a:p>
            <a:pPr indent="0" lvl="0" marL="0" rtl="0" algn="just">
              <a:spcBef>
                <a:spcPts val="0"/>
              </a:spcBef>
              <a:spcAft>
                <a:spcPts val="0"/>
              </a:spcAft>
              <a:buNone/>
            </a:pPr>
            <a:r>
              <a:rPr lang="en-GB">
                <a:latin typeface="Nunito"/>
                <a:ea typeface="Nunito"/>
                <a:cs typeface="Nunito"/>
                <a:sym typeface="Nunito"/>
              </a:rPr>
              <a:t>A stochastic policy is called a Gaussian policy when our action space is continuous. That is, the stochastic policy uses a Gaussian probability distribution over the action space to select actions when the action space is continuous.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GB">
                <a:latin typeface="Nunito"/>
                <a:ea typeface="Nunito"/>
                <a:cs typeface="Nunito"/>
                <a:sym typeface="Nunito"/>
              </a:rPr>
              <a:t>Let's understand this with a simple example. Suppose we are training an agent to drive a car and say we have one continuous action in our action space. Let the action be the speed of the car, and the value of the speed of the car ranges from 0 to 150 kmph. Then, the stochastic policy uses the Gaussian distribution over the action space to select an action.</a:t>
            </a:r>
            <a:endParaRPr>
              <a:latin typeface="Nunito"/>
              <a:ea typeface="Nunito"/>
              <a:cs typeface="Nunito"/>
              <a:sym typeface="Nunito"/>
            </a:endParaRPr>
          </a:p>
        </p:txBody>
      </p:sp>
      <p:pic>
        <p:nvPicPr>
          <p:cNvPr id="415" name="Google Shape;415;p27"/>
          <p:cNvPicPr preferRelativeResize="0"/>
          <p:nvPr/>
        </p:nvPicPr>
        <p:blipFill>
          <a:blip r:embed="rId3">
            <a:alphaModFix/>
          </a:blip>
          <a:stretch>
            <a:fillRect/>
          </a:stretch>
        </p:blipFill>
        <p:spPr>
          <a:xfrm>
            <a:off x="3007525" y="2493375"/>
            <a:ext cx="3128940" cy="234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nvSpPr>
        <p:spPr>
          <a:xfrm>
            <a:off x="233475" y="106125"/>
            <a:ext cx="71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latin typeface="Nunito"/>
                <a:ea typeface="Nunito"/>
                <a:cs typeface="Nunito"/>
                <a:sym typeface="Nunito"/>
              </a:rPr>
              <a:t>The Markov Property and Markov Chain</a:t>
            </a:r>
            <a:endParaRPr b="1" u="sng">
              <a:latin typeface="Nunito"/>
              <a:ea typeface="Nunito"/>
              <a:cs typeface="Nunito"/>
              <a:sym typeface="Nunito"/>
            </a:endParaRPr>
          </a:p>
        </p:txBody>
      </p:sp>
      <p:sp>
        <p:nvSpPr>
          <p:cNvPr id="283" name="Google Shape;283;p14"/>
          <p:cNvSpPr txBox="1"/>
          <p:nvPr/>
        </p:nvSpPr>
        <p:spPr>
          <a:xfrm>
            <a:off x="198100" y="626600"/>
            <a:ext cx="85890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b="1" lang="en-GB"/>
              <a:t>The Markov property states that the future depends only on the present and not on the past.</a:t>
            </a:r>
            <a:endParaRPr b="1"/>
          </a:p>
        </p:txBody>
      </p:sp>
      <p:sp>
        <p:nvSpPr>
          <p:cNvPr id="284" name="Google Shape;284;p14"/>
          <p:cNvSpPr txBox="1"/>
          <p:nvPr/>
        </p:nvSpPr>
        <p:spPr>
          <a:xfrm>
            <a:off x="198100" y="1055100"/>
            <a:ext cx="87516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b="1" lang="en-GB">
                <a:latin typeface="Nunito"/>
                <a:ea typeface="Nunito"/>
                <a:cs typeface="Nunito"/>
                <a:sym typeface="Nunito"/>
              </a:rPr>
              <a:t>The Markov chain</a:t>
            </a:r>
            <a:r>
              <a:rPr lang="en-GB">
                <a:latin typeface="Nunito"/>
                <a:ea typeface="Nunito"/>
                <a:cs typeface="Nunito"/>
                <a:sym typeface="Nunito"/>
              </a:rPr>
              <a:t>, also known as the Markov process, </a:t>
            </a:r>
            <a:r>
              <a:rPr b="1" lang="en-GB">
                <a:latin typeface="Nunito"/>
                <a:ea typeface="Nunito"/>
                <a:cs typeface="Nunito"/>
                <a:sym typeface="Nunito"/>
              </a:rPr>
              <a:t>consists of a sequence of states that strictly obey the Markov property</a:t>
            </a:r>
            <a:r>
              <a:rPr lang="en-GB">
                <a:latin typeface="Nunito"/>
                <a:ea typeface="Nunito"/>
                <a:cs typeface="Nunito"/>
                <a:sym typeface="Nunito"/>
              </a:rPr>
              <a:t>; that is, the Markov chain is the probabilistic model that solely depends on the current state to predict the next state and not the previous states, that is, </a:t>
            </a:r>
            <a:r>
              <a:rPr b="1" lang="en-GB">
                <a:latin typeface="Nunito"/>
                <a:ea typeface="Nunito"/>
                <a:cs typeface="Nunito"/>
                <a:sym typeface="Nunito"/>
              </a:rPr>
              <a:t>the future is conditionally independent of the past</a:t>
            </a:r>
            <a:r>
              <a:rPr lang="en-GB">
                <a:latin typeface="Nunito"/>
                <a:ea typeface="Nunito"/>
                <a:cs typeface="Nunito"/>
                <a:sym typeface="Nunito"/>
              </a:rPr>
              <a:t>.</a:t>
            </a:r>
            <a:endParaRPr>
              <a:latin typeface="Nunito"/>
              <a:ea typeface="Nunito"/>
              <a:cs typeface="Nunito"/>
              <a:sym typeface="Nunito"/>
            </a:endParaRPr>
          </a:p>
        </p:txBody>
      </p:sp>
      <p:sp>
        <p:nvSpPr>
          <p:cNvPr id="285" name="Google Shape;285;p14"/>
          <p:cNvSpPr txBox="1"/>
          <p:nvPr/>
        </p:nvSpPr>
        <p:spPr>
          <a:xfrm>
            <a:off x="152050" y="2172025"/>
            <a:ext cx="8681100" cy="1908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GB">
                <a:latin typeface="Nunito"/>
                <a:ea typeface="Nunito"/>
                <a:cs typeface="Nunito"/>
                <a:sym typeface="Nunito"/>
              </a:rPr>
              <a:t>For example, if we want to predict the weather and we know that the current state is cloudy, we can predict that the next state could be rainy. We concluded that the next state is likely to be rainy only by considering the current state (cloudy) and not the previous states,which might have been sunny,windy, and so on.</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GB">
                <a:latin typeface="Nunito"/>
                <a:ea typeface="Nunito"/>
                <a:cs typeface="Nunito"/>
                <a:sym typeface="Nunito"/>
              </a:rPr>
              <a:t>However, the </a:t>
            </a:r>
            <a:r>
              <a:rPr b="1" lang="en-GB">
                <a:latin typeface="Nunito"/>
                <a:ea typeface="Nunito"/>
                <a:cs typeface="Nunito"/>
                <a:sym typeface="Nunito"/>
              </a:rPr>
              <a:t>Markov property does not hold for all processes</a:t>
            </a:r>
            <a:r>
              <a:rPr lang="en-GB">
                <a:latin typeface="Nunito"/>
                <a:ea typeface="Nunito"/>
                <a:cs typeface="Nunito"/>
                <a:sym typeface="Nunito"/>
              </a:rPr>
              <a:t>. For instance, throwing a dice (the next state) has no dependency on the previous number that showed up on the dice (the current state).</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nvSpPr>
        <p:spPr>
          <a:xfrm>
            <a:off x="127375" y="148575"/>
            <a:ext cx="4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latin typeface="Nunito"/>
                <a:ea typeface="Nunito"/>
                <a:cs typeface="Nunito"/>
                <a:sym typeface="Nunito"/>
              </a:rPr>
              <a:t>Transition Probabilities and Markov Table</a:t>
            </a:r>
            <a:endParaRPr b="1" u="sng">
              <a:latin typeface="Nunito"/>
              <a:ea typeface="Nunito"/>
              <a:cs typeface="Nunito"/>
              <a:sym typeface="Nunito"/>
            </a:endParaRPr>
          </a:p>
        </p:txBody>
      </p:sp>
      <p:sp>
        <p:nvSpPr>
          <p:cNvPr id="291" name="Google Shape;291;p15"/>
          <p:cNvSpPr txBox="1"/>
          <p:nvPr/>
        </p:nvSpPr>
        <p:spPr>
          <a:xfrm>
            <a:off x="459900" y="548775"/>
            <a:ext cx="86457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b="1" lang="en-GB">
                <a:latin typeface="Nunito"/>
                <a:ea typeface="Nunito"/>
                <a:cs typeface="Nunito"/>
                <a:sym typeface="Nunito"/>
              </a:rPr>
              <a:t>Moving from one state to another is called a transition, and its probability is called a transition probability.</a:t>
            </a:r>
            <a:r>
              <a:rPr lang="en-GB">
                <a:latin typeface="Nunito"/>
                <a:ea typeface="Nunito"/>
                <a:cs typeface="Nunito"/>
                <a:sym typeface="Nunito"/>
              </a:rPr>
              <a:t> We denote the transition probability by             . It indicates the probability of moving from the state </a:t>
            </a:r>
            <a:r>
              <a:rPr b="1" lang="en-GB">
                <a:latin typeface="Nunito"/>
                <a:ea typeface="Nunito"/>
                <a:cs typeface="Nunito"/>
                <a:sym typeface="Nunito"/>
              </a:rPr>
              <a:t>s</a:t>
            </a:r>
            <a:r>
              <a:rPr lang="en-GB">
                <a:latin typeface="Nunito"/>
                <a:ea typeface="Nunito"/>
                <a:cs typeface="Nunito"/>
                <a:sym typeface="Nunito"/>
              </a:rPr>
              <a:t> to the next state </a:t>
            </a:r>
            <a:endParaRPr>
              <a:latin typeface="Nunito"/>
              <a:ea typeface="Nunito"/>
              <a:cs typeface="Nunito"/>
              <a:sym typeface="Nunito"/>
            </a:endParaRPr>
          </a:p>
        </p:txBody>
      </p:sp>
      <p:pic>
        <p:nvPicPr>
          <p:cNvPr id="292" name="Google Shape;292;p15"/>
          <p:cNvPicPr preferRelativeResize="0"/>
          <p:nvPr/>
        </p:nvPicPr>
        <p:blipFill>
          <a:blip r:embed="rId3">
            <a:alphaModFix/>
          </a:blip>
          <a:stretch>
            <a:fillRect/>
          </a:stretch>
        </p:blipFill>
        <p:spPr>
          <a:xfrm>
            <a:off x="5289850" y="844525"/>
            <a:ext cx="596712" cy="239800"/>
          </a:xfrm>
          <a:prstGeom prst="rect">
            <a:avLst/>
          </a:prstGeom>
          <a:noFill/>
          <a:ln>
            <a:noFill/>
          </a:ln>
        </p:spPr>
      </p:pic>
      <p:pic>
        <p:nvPicPr>
          <p:cNvPr id="293" name="Google Shape;293;p15"/>
          <p:cNvPicPr preferRelativeResize="0"/>
          <p:nvPr/>
        </p:nvPicPr>
        <p:blipFill>
          <a:blip r:embed="rId4">
            <a:alphaModFix/>
          </a:blip>
          <a:stretch>
            <a:fillRect/>
          </a:stretch>
        </p:blipFill>
        <p:spPr>
          <a:xfrm>
            <a:off x="3668650" y="1048950"/>
            <a:ext cx="238525" cy="271650"/>
          </a:xfrm>
          <a:prstGeom prst="rect">
            <a:avLst/>
          </a:prstGeom>
          <a:noFill/>
          <a:ln>
            <a:noFill/>
          </a:ln>
        </p:spPr>
      </p:pic>
      <p:sp>
        <p:nvSpPr>
          <p:cNvPr id="294" name="Google Shape;294;p15"/>
          <p:cNvSpPr txBox="1"/>
          <p:nvPr/>
        </p:nvSpPr>
        <p:spPr>
          <a:xfrm>
            <a:off x="77900" y="1380075"/>
            <a:ext cx="88578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latin typeface="Nunito"/>
                <a:ea typeface="Nunito"/>
                <a:cs typeface="Nunito"/>
                <a:sym typeface="Nunito"/>
              </a:rPr>
              <a:t>Say we have three states (cloudy,rainy, and windy) in our Markov chain. Then we can represent the probability of transitioning from one state to another using a table called a Markov table.</a:t>
            </a:r>
            <a:endParaRPr sz="1300">
              <a:latin typeface="Nunito"/>
              <a:ea typeface="Nunito"/>
              <a:cs typeface="Nunito"/>
              <a:sym typeface="Nunito"/>
            </a:endParaRPr>
          </a:p>
        </p:txBody>
      </p:sp>
      <p:pic>
        <p:nvPicPr>
          <p:cNvPr id="295" name="Google Shape;295;p15"/>
          <p:cNvPicPr preferRelativeResize="0"/>
          <p:nvPr/>
        </p:nvPicPr>
        <p:blipFill>
          <a:blip r:embed="rId5">
            <a:alphaModFix/>
          </a:blip>
          <a:stretch>
            <a:fillRect/>
          </a:stretch>
        </p:blipFill>
        <p:spPr>
          <a:xfrm>
            <a:off x="2253352" y="1894325"/>
            <a:ext cx="4506900" cy="1706224"/>
          </a:xfrm>
          <a:prstGeom prst="rect">
            <a:avLst/>
          </a:prstGeom>
          <a:noFill/>
          <a:ln>
            <a:noFill/>
          </a:ln>
        </p:spPr>
      </p:pic>
      <p:sp>
        <p:nvSpPr>
          <p:cNvPr id="296" name="Google Shape;296;p15"/>
          <p:cNvSpPr txBox="1"/>
          <p:nvPr/>
        </p:nvSpPr>
        <p:spPr>
          <a:xfrm>
            <a:off x="127375" y="3715525"/>
            <a:ext cx="89781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Nunito"/>
              <a:buChar char="●"/>
            </a:pPr>
            <a:r>
              <a:rPr lang="en-GB" sz="1300">
                <a:latin typeface="Nunito"/>
                <a:ea typeface="Nunito"/>
                <a:cs typeface="Nunito"/>
                <a:sym typeface="Nunito"/>
              </a:rPr>
              <a:t>From the state cloudy, we transition to the state rainy with 70% probability and to the state windy with 30% probability.</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latin typeface="Nunito"/>
                <a:ea typeface="Nunito"/>
                <a:cs typeface="Nunito"/>
                <a:sym typeface="Nunito"/>
              </a:rPr>
              <a:t>From the state rainy, we transition to the same state rainy with 80% probability and to the state cloudy with 20% probability.</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latin typeface="Nunito"/>
                <a:ea typeface="Nunito"/>
                <a:cs typeface="Nunito"/>
                <a:sym typeface="Nunito"/>
              </a:rPr>
              <a:t>From the state windy, we transition to the state rainy with 100% probability.</a:t>
            </a:r>
            <a:endParaRPr sz="13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nvSpPr>
        <p:spPr>
          <a:xfrm>
            <a:off x="212250" y="56600"/>
            <a:ext cx="8610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Nunito"/>
                <a:ea typeface="Nunito"/>
                <a:cs typeface="Nunito"/>
                <a:sym typeface="Nunito"/>
              </a:rPr>
              <a:t>We can also represent this transition information of the Markov chain in the form of a state diagram.</a:t>
            </a:r>
            <a:endParaRPr sz="1300">
              <a:latin typeface="Nunito"/>
              <a:ea typeface="Nunito"/>
              <a:cs typeface="Nunito"/>
              <a:sym typeface="Nunito"/>
            </a:endParaRPr>
          </a:p>
        </p:txBody>
      </p:sp>
      <p:pic>
        <p:nvPicPr>
          <p:cNvPr id="302" name="Google Shape;302;p16"/>
          <p:cNvPicPr preferRelativeResize="0"/>
          <p:nvPr/>
        </p:nvPicPr>
        <p:blipFill>
          <a:blip r:embed="rId3">
            <a:alphaModFix/>
          </a:blip>
          <a:stretch>
            <a:fillRect/>
          </a:stretch>
        </p:blipFill>
        <p:spPr>
          <a:xfrm>
            <a:off x="2739350" y="441500"/>
            <a:ext cx="3316825" cy="2629025"/>
          </a:xfrm>
          <a:prstGeom prst="rect">
            <a:avLst/>
          </a:prstGeom>
          <a:noFill/>
          <a:ln>
            <a:noFill/>
          </a:ln>
        </p:spPr>
      </p:pic>
      <p:sp>
        <p:nvSpPr>
          <p:cNvPr id="303" name="Google Shape;303;p16"/>
          <p:cNvSpPr txBox="1"/>
          <p:nvPr/>
        </p:nvSpPr>
        <p:spPr>
          <a:xfrm>
            <a:off x="114750" y="3112975"/>
            <a:ext cx="89145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latin typeface="Nunito"/>
                <a:ea typeface="Nunito"/>
                <a:cs typeface="Nunito"/>
                <a:sym typeface="Nunito"/>
              </a:rPr>
              <a:t>We can also formulate the transition probabilities into a matrix called the transition matrix</a:t>
            </a:r>
            <a:r>
              <a:rPr lang="en-GB" sz="1300"/>
              <a:t>,</a:t>
            </a:r>
            <a:endParaRPr sz="1300"/>
          </a:p>
        </p:txBody>
      </p:sp>
      <p:pic>
        <p:nvPicPr>
          <p:cNvPr id="304" name="Google Shape;304;p16"/>
          <p:cNvPicPr preferRelativeResize="0"/>
          <p:nvPr/>
        </p:nvPicPr>
        <p:blipFill>
          <a:blip r:embed="rId4">
            <a:alphaModFix/>
          </a:blip>
          <a:stretch>
            <a:fillRect/>
          </a:stretch>
        </p:blipFill>
        <p:spPr>
          <a:xfrm>
            <a:off x="2946020" y="3497875"/>
            <a:ext cx="2551280" cy="136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nvSpPr>
        <p:spPr>
          <a:xfrm>
            <a:off x="148575" y="56600"/>
            <a:ext cx="56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latin typeface="Nunito"/>
                <a:ea typeface="Nunito"/>
                <a:cs typeface="Nunito"/>
                <a:sym typeface="Nunito"/>
              </a:rPr>
              <a:t>Markov Reward Process</a:t>
            </a:r>
            <a:endParaRPr b="1" u="sng">
              <a:latin typeface="Nunito"/>
              <a:ea typeface="Nunito"/>
              <a:cs typeface="Nunito"/>
              <a:sym typeface="Nunito"/>
            </a:endParaRPr>
          </a:p>
        </p:txBody>
      </p:sp>
      <p:sp>
        <p:nvSpPr>
          <p:cNvPr id="310" name="Google Shape;310;p17"/>
          <p:cNvSpPr txBox="1"/>
          <p:nvPr/>
        </p:nvSpPr>
        <p:spPr>
          <a:xfrm>
            <a:off x="212250" y="516475"/>
            <a:ext cx="8780100" cy="21240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GB">
                <a:latin typeface="Nunito"/>
                <a:ea typeface="Nunito"/>
                <a:cs typeface="Nunito"/>
                <a:sym typeface="Nunito"/>
              </a:rPr>
              <a:t>The Markov Reward Process (MRP) is an extension of the Markov chain with the reward function. That is, we learned that the Markov chain consists of states and a transition probability. The MRP consists of states, a transition probability, and also a reward </a:t>
            </a:r>
            <a:r>
              <a:rPr lang="en-GB">
                <a:latin typeface="Nunito"/>
                <a:ea typeface="Nunito"/>
                <a:cs typeface="Nunito"/>
                <a:sym typeface="Nunito"/>
              </a:rPr>
              <a:t>function.</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GB">
                <a:latin typeface="Nunito"/>
                <a:ea typeface="Nunito"/>
                <a:cs typeface="Nunito"/>
                <a:sym typeface="Nunito"/>
              </a:rPr>
              <a:t>A reward function tells us the reward we obtain in each state. For instance, based on our previous weather example, the reward function tells us the reward we obtain in the state cloudy, the reward</a:t>
            </a:r>
            <a:endParaRPr>
              <a:latin typeface="Nunito"/>
              <a:ea typeface="Nunito"/>
              <a:cs typeface="Nunito"/>
              <a:sym typeface="Nunito"/>
            </a:endParaRPr>
          </a:p>
          <a:p>
            <a:pPr indent="0" lvl="0" marL="457200" rtl="0" algn="just">
              <a:spcBef>
                <a:spcPts val="0"/>
              </a:spcBef>
              <a:spcAft>
                <a:spcPts val="0"/>
              </a:spcAft>
              <a:buNone/>
            </a:pPr>
            <a:r>
              <a:rPr lang="en-GB">
                <a:latin typeface="Nunito"/>
                <a:ea typeface="Nunito"/>
                <a:cs typeface="Nunito"/>
                <a:sym typeface="Nunito"/>
              </a:rPr>
              <a:t>we obtain in the state windy, and so on. The reward function is usually denoted by R(s).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GB">
                <a:latin typeface="Nunito"/>
                <a:ea typeface="Nunito"/>
                <a:cs typeface="Nunito"/>
                <a:sym typeface="Nunito"/>
              </a:rPr>
              <a:t>Thus, the MRP consists of states s, a transition probability                 , and a reward function R(s).</a:t>
            </a:r>
            <a:endParaRPr>
              <a:latin typeface="Nunito"/>
              <a:ea typeface="Nunito"/>
              <a:cs typeface="Nunito"/>
              <a:sym typeface="Nunito"/>
            </a:endParaRPr>
          </a:p>
        </p:txBody>
      </p:sp>
      <p:pic>
        <p:nvPicPr>
          <p:cNvPr id="311" name="Google Shape;311;p17"/>
          <p:cNvPicPr preferRelativeResize="0"/>
          <p:nvPr/>
        </p:nvPicPr>
        <p:blipFill>
          <a:blip r:embed="rId3">
            <a:alphaModFix/>
          </a:blip>
          <a:stretch>
            <a:fillRect/>
          </a:stretch>
        </p:blipFill>
        <p:spPr>
          <a:xfrm>
            <a:off x="5421000" y="2294100"/>
            <a:ext cx="694100" cy="27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nvSpPr>
        <p:spPr>
          <a:xfrm>
            <a:off x="1690925" y="15989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7" name="Google Shape;317;p18"/>
          <p:cNvSpPr txBox="1"/>
          <p:nvPr/>
        </p:nvSpPr>
        <p:spPr>
          <a:xfrm>
            <a:off x="106125" y="56600"/>
            <a:ext cx="63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latin typeface="Nunito"/>
                <a:ea typeface="Nunito"/>
                <a:cs typeface="Nunito"/>
                <a:sym typeface="Nunito"/>
              </a:rPr>
              <a:t>MDP in Grid World Environment</a:t>
            </a:r>
            <a:endParaRPr b="1" u="sng">
              <a:latin typeface="Nunito"/>
              <a:ea typeface="Nunito"/>
              <a:cs typeface="Nunito"/>
              <a:sym typeface="Nunito"/>
            </a:endParaRPr>
          </a:p>
        </p:txBody>
      </p:sp>
      <p:sp>
        <p:nvSpPr>
          <p:cNvPr id="318" name="Google Shape;318;p18"/>
          <p:cNvSpPr txBox="1"/>
          <p:nvPr/>
        </p:nvSpPr>
        <p:spPr>
          <a:xfrm>
            <a:off x="148575" y="410350"/>
            <a:ext cx="8886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The Markov Decision Process (MDP) is an extension of the MRP with actions.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Nunito"/>
              <a:buChar char="●"/>
            </a:pPr>
            <a:r>
              <a:rPr lang="en-GB">
                <a:latin typeface="Nunito"/>
                <a:ea typeface="Nunito"/>
                <a:cs typeface="Nunito"/>
                <a:sym typeface="Nunito"/>
              </a:rPr>
              <a:t>RL environment, the agent makes decisions only based on the current state and not based on the past states. So, we can model an RL environment as an MDP.</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GB">
                <a:latin typeface="Nunito"/>
                <a:ea typeface="Nunito"/>
                <a:cs typeface="Nunito"/>
                <a:sym typeface="Nunito"/>
              </a:rPr>
              <a:t>Grid world environment, and the goal of the agent is to reach state I from state A without visiting the shaded states.</a:t>
            </a:r>
            <a:endParaRPr/>
          </a:p>
        </p:txBody>
      </p:sp>
      <p:pic>
        <p:nvPicPr>
          <p:cNvPr id="319" name="Google Shape;319;p18"/>
          <p:cNvPicPr preferRelativeResize="0"/>
          <p:nvPr/>
        </p:nvPicPr>
        <p:blipFill>
          <a:blip r:embed="rId3">
            <a:alphaModFix/>
          </a:blip>
          <a:stretch>
            <a:fillRect/>
          </a:stretch>
        </p:blipFill>
        <p:spPr>
          <a:xfrm>
            <a:off x="2639226" y="1885950"/>
            <a:ext cx="2178600" cy="2390025"/>
          </a:xfrm>
          <a:prstGeom prst="rect">
            <a:avLst/>
          </a:prstGeom>
          <a:noFill/>
          <a:ln>
            <a:noFill/>
          </a:ln>
        </p:spPr>
      </p:pic>
      <p:sp>
        <p:nvSpPr>
          <p:cNvPr id="320" name="Google Shape;320;p18"/>
          <p:cNvSpPr txBox="1"/>
          <p:nvPr/>
        </p:nvSpPr>
        <p:spPr>
          <a:xfrm>
            <a:off x="279525" y="4379400"/>
            <a:ext cx="8624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GB">
                <a:latin typeface="Nunito"/>
                <a:ea typeface="Nunito"/>
                <a:cs typeface="Nunito"/>
                <a:sym typeface="Nunito"/>
              </a:rPr>
              <a:t>An agent makes a decision (action) in the environment only based on the current state the agent is in and not based on the past state.So, we can formulate our environment as an MDP.</a:t>
            </a:r>
            <a:endParaRPr>
              <a:latin typeface="Nunito"/>
              <a:ea typeface="Nunito"/>
              <a:cs typeface="Nunito"/>
              <a:sym typeface="Nunito"/>
            </a:endParaRPr>
          </a:p>
        </p:txBody>
      </p:sp>
      <p:sp>
        <p:nvSpPr>
          <p:cNvPr id="321" name="Google Shape;321;p18"/>
          <p:cNvSpPr txBox="1"/>
          <p:nvPr/>
        </p:nvSpPr>
        <p:spPr>
          <a:xfrm>
            <a:off x="7442875" y="3233250"/>
            <a:ext cx="17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nvSpPr>
        <p:spPr>
          <a:xfrm>
            <a:off x="-134425" y="148575"/>
            <a:ext cx="90417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GB">
                <a:latin typeface="Nunito"/>
                <a:ea typeface="Nunito"/>
                <a:cs typeface="Nunito"/>
                <a:sym typeface="Nunito"/>
              </a:rPr>
              <a:t>States – A set of states present in the environment. Thus, in the grid world environment, we have states A to I.</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GB">
                <a:latin typeface="Nunito"/>
                <a:ea typeface="Nunito"/>
                <a:cs typeface="Nunito"/>
                <a:sym typeface="Nunito"/>
              </a:rPr>
              <a:t>Actions – A set of actions that our agent can perform in each state.An agent performs an action and moves from one state to another.Thus, in the grid world environment, the set of actions is up, down,left, and right.</a:t>
            </a:r>
            <a:endParaRPr>
              <a:latin typeface="Nunito"/>
              <a:ea typeface="Nunito"/>
              <a:cs typeface="Nunito"/>
              <a:sym typeface="Nunito"/>
            </a:endParaRPr>
          </a:p>
        </p:txBody>
      </p:sp>
      <p:sp>
        <p:nvSpPr>
          <p:cNvPr id="327" name="Google Shape;327;p19"/>
          <p:cNvSpPr txBox="1"/>
          <p:nvPr/>
        </p:nvSpPr>
        <p:spPr>
          <a:xfrm>
            <a:off x="-134425" y="1332850"/>
            <a:ext cx="92469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GB">
                <a:latin typeface="Nunito"/>
                <a:ea typeface="Nunito"/>
                <a:cs typeface="Nunito"/>
                <a:sym typeface="Nunito"/>
              </a:rPr>
              <a:t>Transition probability – The transition probability is denoted by                    . It implies the probability of moving from a state s to the next state        while performing an action a. If you observe, in the MRP, the transition probability is just             ,that is, the probability of going from state s to state    , and it doesn't include actions. </a:t>
            </a:r>
            <a:endParaRPr>
              <a:latin typeface="Nunito"/>
              <a:ea typeface="Nunito"/>
              <a:cs typeface="Nunito"/>
              <a:sym typeface="Nunito"/>
            </a:endParaRPr>
          </a:p>
        </p:txBody>
      </p:sp>
      <p:pic>
        <p:nvPicPr>
          <p:cNvPr id="328" name="Google Shape;328;p19"/>
          <p:cNvPicPr preferRelativeResize="0"/>
          <p:nvPr/>
        </p:nvPicPr>
        <p:blipFill>
          <a:blip r:embed="rId3">
            <a:alphaModFix/>
          </a:blip>
          <a:stretch>
            <a:fillRect/>
          </a:stretch>
        </p:blipFill>
        <p:spPr>
          <a:xfrm>
            <a:off x="5631700" y="1410675"/>
            <a:ext cx="841900" cy="262725"/>
          </a:xfrm>
          <a:prstGeom prst="rect">
            <a:avLst/>
          </a:prstGeom>
          <a:noFill/>
          <a:ln>
            <a:noFill/>
          </a:ln>
        </p:spPr>
      </p:pic>
      <p:pic>
        <p:nvPicPr>
          <p:cNvPr id="329" name="Google Shape;329;p19"/>
          <p:cNvPicPr preferRelativeResize="0"/>
          <p:nvPr/>
        </p:nvPicPr>
        <p:blipFill>
          <a:blip r:embed="rId4">
            <a:alphaModFix/>
          </a:blip>
          <a:stretch>
            <a:fillRect/>
          </a:stretch>
        </p:blipFill>
        <p:spPr>
          <a:xfrm>
            <a:off x="3774775" y="1626375"/>
            <a:ext cx="257950" cy="305475"/>
          </a:xfrm>
          <a:prstGeom prst="rect">
            <a:avLst/>
          </a:prstGeom>
          <a:noFill/>
          <a:ln>
            <a:noFill/>
          </a:ln>
        </p:spPr>
      </p:pic>
      <p:pic>
        <p:nvPicPr>
          <p:cNvPr id="330" name="Google Shape;330;p19"/>
          <p:cNvPicPr preferRelativeResize="0"/>
          <p:nvPr/>
        </p:nvPicPr>
        <p:blipFill>
          <a:blip r:embed="rId5">
            <a:alphaModFix/>
          </a:blip>
          <a:stretch>
            <a:fillRect/>
          </a:stretch>
        </p:blipFill>
        <p:spPr>
          <a:xfrm>
            <a:off x="2759227" y="1874000"/>
            <a:ext cx="534925" cy="218125"/>
          </a:xfrm>
          <a:prstGeom prst="rect">
            <a:avLst/>
          </a:prstGeom>
          <a:noFill/>
          <a:ln>
            <a:noFill/>
          </a:ln>
        </p:spPr>
      </p:pic>
      <p:pic>
        <p:nvPicPr>
          <p:cNvPr id="331" name="Google Shape;331;p19"/>
          <p:cNvPicPr preferRelativeResize="0"/>
          <p:nvPr/>
        </p:nvPicPr>
        <p:blipFill>
          <a:blip r:embed="rId4">
            <a:alphaModFix/>
          </a:blip>
          <a:stretch>
            <a:fillRect/>
          </a:stretch>
        </p:blipFill>
        <p:spPr>
          <a:xfrm>
            <a:off x="7620300" y="1830325"/>
            <a:ext cx="257950" cy="305475"/>
          </a:xfrm>
          <a:prstGeom prst="rect">
            <a:avLst/>
          </a:prstGeom>
          <a:noFill/>
          <a:ln>
            <a:noFill/>
          </a:ln>
        </p:spPr>
      </p:pic>
      <p:sp>
        <p:nvSpPr>
          <p:cNvPr id="332" name="Google Shape;332;p19"/>
          <p:cNvSpPr txBox="1"/>
          <p:nvPr/>
        </p:nvSpPr>
        <p:spPr>
          <a:xfrm>
            <a:off x="-134425" y="2263950"/>
            <a:ext cx="8956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For example, in grid world environment, say the transition probability of moving from state A to state B while performing an action right is 100%. This can be expressed as </a:t>
            </a:r>
            <a:r>
              <a:rPr b="1" lang="en-GB"/>
              <a:t>P(B|A, right) = 1.0</a:t>
            </a:r>
            <a:endParaRPr b="1"/>
          </a:p>
        </p:txBody>
      </p:sp>
      <p:pic>
        <p:nvPicPr>
          <p:cNvPr id="333" name="Google Shape;333;p19"/>
          <p:cNvPicPr preferRelativeResize="0"/>
          <p:nvPr/>
        </p:nvPicPr>
        <p:blipFill>
          <a:blip r:embed="rId6">
            <a:alphaModFix/>
          </a:blip>
          <a:stretch>
            <a:fillRect/>
          </a:stretch>
        </p:blipFill>
        <p:spPr>
          <a:xfrm>
            <a:off x="1521125" y="2822950"/>
            <a:ext cx="3405374" cy="228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nvSpPr>
        <p:spPr>
          <a:xfrm>
            <a:off x="141500" y="56600"/>
            <a:ext cx="87660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Nunito"/>
              <a:buChar char="●"/>
            </a:pPr>
            <a:r>
              <a:rPr lang="en-GB" sz="1300">
                <a:latin typeface="Nunito"/>
                <a:ea typeface="Nunito"/>
                <a:cs typeface="Nunito"/>
                <a:sym typeface="Nunito"/>
              </a:rPr>
              <a:t>Suppose our agent is in state C and the transition probability of moving from state C to state F while performing the action down is 90%, then it can be expressed as </a:t>
            </a:r>
            <a:r>
              <a:rPr b="1" lang="en-GB" sz="1300">
                <a:latin typeface="Nunito"/>
                <a:ea typeface="Nunito"/>
                <a:cs typeface="Nunito"/>
                <a:sym typeface="Nunito"/>
              </a:rPr>
              <a:t>P(F|C, down) = 0.9</a:t>
            </a:r>
            <a:endParaRPr b="1" sz="1300">
              <a:latin typeface="Nunito"/>
              <a:ea typeface="Nunito"/>
              <a:cs typeface="Nunito"/>
              <a:sym typeface="Nunito"/>
            </a:endParaRPr>
          </a:p>
        </p:txBody>
      </p:sp>
      <p:pic>
        <p:nvPicPr>
          <p:cNvPr id="339" name="Google Shape;339;p20"/>
          <p:cNvPicPr preferRelativeResize="0"/>
          <p:nvPr/>
        </p:nvPicPr>
        <p:blipFill>
          <a:blip r:embed="rId3">
            <a:alphaModFix/>
          </a:blip>
          <a:stretch>
            <a:fillRect/>
          </a:stretch>
        </p:blipFill>
        <p:spPr>
          <a:xfrm>
            <a:off x="2386825" y="641600"/>
            <a:ext cx="2838974" cy="1643625"/>
          </a:xfrm>
          <a:prstGeom prst="rect">
            <a:avLst/>
          </a:prstGeom>
          <a:noFill/>
          <a:ln>
            <a:noFill/>
          </a:ln>
        </p:spPr>
      </p:pic>
      <p:sp>
        <p:nvSpPr>
          <p:cNvPr id="340" name="Google Shape;340;p20"/>
          <p:cNvSpPr txBox="1"/>
          <p:nvPr/>
        </p:nvSpPr>
        <p:spPr>
          <a:xfrm>
            <a:off x="240550" y="2366200"/>
            <a:ext cx="88650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Nunito"/>
              <a:buChar char="●"/>
            </a:pPr>
            <a:r>
              <a:rPr lang="en-GB" sz="1300">
                <a:latin typeface="Nunito"/>
                <a:ea typeface="Nunito"/>
                <a:cs typeface="Nunito"/>
                <a:sym typeface="Nunito"/>
              </a:rPr>
              <a:t>Reward function - The reward function is denoted by                  . It represents the reward our agent obtains while transitioning from state s to state        while performing an action a.</a:t>
            </a:r>
            <a:endParaRPr sz="1300">
              <a:latin typeface="Nunito"/>
              <a:ea typeface="Nunito"/>
              <a:cs typeface="Nunito"/>
              <a:sym typeface="Nunito"/>
            </a:endParaRPr>
          </a:p>
        </p:txBody>
      </p:sp>
      <p:pic>
        <p:nvPicPr>
          <p:cNvPr id="341" name="Google Shape;341;p20"/>
          <p:cNvPicPr preferRelativeResize="0"/>
          <p:nvPr/>
        </p:nvPicPr>
        <p:blipFill>
          <a:blip r:embed="rId4">
            <a:alphaModFix/>
          </a:blip>
          <a:stretch>
            <a:fillRect/>
          </a:stretch>
        </p:blipFill>
        <p:spPr>
          <a:xfrm>
            <a:off x="4699350" y="2449888"/>
            <a:ext cx="790825" cy="243725"/>
          </a:xfrm>
          <a:prstGeom prst="rect">
            <a:avLst/>
          </a:prstGeom>
          <a:noFill/>
          <a:ln>
            <a:noFill/>
          </a:ln>
        </p:spPr>
      </p:pic>
      <p:pic>
        <p:nvPicPr>
          <p:cNvPr id="342" name="Google Shape;342;p20"/>
          <p:cNvPicPr preferRelativeResize="0"/>
          <p:nvPr/>
        </p:nvPicPr>
        <p:blipFill>
          <a:blip r:embed="rId5">
            <a:alphaModFix/>
          </a:blip>
          <a:stretch>
            <a:fillRect/>
          </a:stretch>
        </p:blipFill>
        <p:spPr>
          <a:xfrm>
            <a:off x="3781850" y="2693625"/>
            <a:ext cx="206229" cy="243725"/>
          </a:xfrm>
          <a:prstGeom prst="rect">
            <a:avLst/>
          </a:prstGeom>
          <a:noFill/>
          <a:ln>
            <a:noFill/>
          </a:ln>
        </p:spPr>
      </p:pic>
      <p:sp>
        <p:nvSpPr>
          <p:cNvPr id="343" name="Google Shape;343;p20"/>
          <p:cNvSpPr txBox="1"/>
          <p:nvPr/>
        </p:nvSpPr>
        <p:spPr>
          <a:xfrm>
            <a:off x="185888" y="2903425"/>
            <a:ext cx="85962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Nunito"/>
              <a:buChar char="●"/>
            </a:pPr>
            <a:r>
              <a:rPr lang="en-GB" sz="1300">
                <a:latin typeface="Nunito"/>
                <a:ea typeface="Nunito"/>
                <a:cs typeface="Nunito"/>
                <a:sym typeface="Nunito"/>
              </a:rPr>
              <a:t>Say the reward we obtain while transitioning from state A to state B while performing the action right is -1, then it can be expressed as </a:t>
            </a:r>
            <a:r>
              <a:rPr b="1" lang="en-GB" sz="1300">
                <a:latin typeface="Nunito"/>
                <a:ea typeface="Nunito"/>
                <a:cs typeface="Nunito"/>
                <a:sym typeface="Nunito"/>
              </a:rPr>
              <a:t>R(A, right, B) = -1</a:t>
            </a:r>
            <a:r>
              <a:rPr lang="en-GB" sz="1300">
                <a:latin typeface="Nunito"/>
                <a:ea typeface="Nunito"/>
                <a:cs typeface="Nunito"/>
                <a:sym typeface="Nunito"/>
              </a:rPr>
              <a:t>.</a:t>
            </a:r>
            <a:endParaRPr sz="1300">
              <a:latin typeface="Nunito"/>
              <a:ea typeface="Nunito"/>
              <a:cs typeface="Nunito"/>
              <a:sym typeface="Nunito"/>
            </a:endParaRPr>
          </a:p>
        </p:txBody>
      </p:sp>
      <p:pic>
        <p:nvPicPr>
          <p:cNvPr id="344" name="Google Shape;344;p20"/>
          <p:cNvPicPr preferRelativeResize="0"/>
          <p:nvPr/>
        </p:nvPicPr>
        <p:blipFill>
          <a:blip r:embed="rId6">
            <a:alphaModFix/>
          </a:blip>
          <a:stretch>
            <a:fillRect/>
          </a:stretch>
        </p:blipFill>
        <p:spPr>
          <a:xfrm>
            <a:off x="4213447" y="3291450"/>
            <a:ext cx="2412603" cy="171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1"/>
          <p:cNvSpPr txBox="1"/>
          <p:nvPr/>
        </p:nvSpPr>
        <p:spPr>
          <a:xfrm>
            <a:off x="99050" y="56600"/>
            <a:ext cx="900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Suppose our agent is in state C and say the reward we obtain while transitioning from state C to state F while performing the action down is +1, then it can be expressed as </a:t>
            </a:r>
            <a:r>
              <a:rPr b="1" lang="en-GB">
                <a:latin typeface="Nunito"/>
                <a:ea typeface="Nunito"/>
                <a:cs typeface="Nunito"/>
                <a:sym typeface="Nunito"/>
              </a:rPr>
              <a:t>R(C, down, F) = +1.</a:t>
            </a:r>
            <a:endParaRPr b="1">
              <a:latin typeface="Nunito"/>
              <a:ea typeface="Nunito"/>
              <a:cs typeface="Nunito"/>
              <a:sym typeface="Nunito"/>
            </a:endParaRPr>
          </a:p>
        </p:txBody>
      </p:sp>
      <p:pic>
        <p:nvPicPr>
          <p:cNvPr id="350" name="Google Shape;350;p21"/>
          <p:cNvPicPr preferRelativeResize="0"/>
          <p:nvPr/>
        </p:nvPicPr>
        <p:blipFill>
          <a:blip r:embed="rId3">
            <a:alphaModFix/>
          </a:blip>
          <a:stretch>
            <a:fillRect/>
          </a:stretch>
        </p:blipFill>
        <p:spPr>
          <a:xfrm>
            <a:off x="3042225" y="775075"/>
            <a:ext cx="3756825" cy="2165775"/>
          </a:xfrm>
          <a:prstGeom prst="rect">
            <a:avLst/>
          </a:prstGeom>
          <a:noFill/>
          <a:ln>
            <a:noFill/>
          </a:ln>
        </p:spPr>
      </p:pic>
      <p:sp>
        <p:nvSpPr>
          <p:cNvPr id="351" name="Google Shape;351;p21"/>
          <p:cNvSpPr txBox="1"/>
          <p:nvPr/>
        </p:nvSpPr>
        <p:spPr>
          <a:xfrm>
            <a:off x="240450" y="3282775"/>
            <a:ext cx="8663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What is the use of representing the RL environment using the MDP?</a:t>
            </a:r>
            <a:endParaRPr>
              <a:latin typeface="Nunito"/>
              <a:ea typeface="Nunito"/>
              <a:cs typeface="Nunito"/>
              <a:sym typeface="Nunito"/>
            </a:endParaRPr>
          </a:p>
          <a:p>
            <a:pPr indent="0" lvl="0" marL="0" rtl="0" algn="l">
              <a:spcBef>
                <a:spcPts val="0"/>
              </a:spcBef>
              <a:spcAft>
                <a:spcPts val="0"/>
              </a:spcAft>
              <a:buNone/>
            </a:pPr>
            <a:r>
              <a:t/>
            </a:r>
            <a:endParaRPr/>
          </a:p>
          <a:p>
            <a:pPr indent="0" lvl="0" marL="0" rtl="0" algn="just">
              <a:spcBef>
                <a:spcPts val="0"/>
              </a:spcBef>
              <a:spcAft>
                <a:spcPts val="0"/>
              </a:spcAft>
              <a:buNone/>
            </a:pPr>
            <a:r>
              <a:rPr lang="en-GB">
                <a:latin typeface="Nunito"/>
                <a:ea typeface="Nunito"/>
                <a:cs typeface="Nunito"/>
                <a:sym typeface="Nunito"/>
              </a:rPr>
              <a:t>We can solve the RL problem easily once we model our environment as the MDP. For instance, once we model our grid world environment using the MDP, then we can easily find how to reach the goal state I from state A without visiting the shaded states.</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