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1"/>
  </p:notesMasterIdLst>
  <p:sldIdLst>
    <p:sldId id="256" r:id="rId2"/>
    <p:sldId id="313" r:id="rId3"/>
    <p:sldId id="314" r:id="rId4"/>
    <p:sldId id="315" r:id="rId5"/>
    <p:sldId id="316" r:id="rId6"/>
    <p:sldId id="329" r:id="rId7"/>
    <p:sldId id="317" r:id="rId8"/>
    <p:sldId id="318" r:id="rId9"/>
    <p:sldId id="319" r:id="rId10"/>
    <p:sldId id="320" r:id="rId11"/>
    <p:sldId id="321" r:id="rId12"/>
    <p:sldId id="322" r:id="rId13"/>
    <p:sldId id="323" r:id="rId14"/>
    <p:sldId id="324" r:id="rId15"/>
    <p:sldId id="325" r:id="rId16"/>
    <p:sldId id="326" r:id="rId17"/>
    <p:sldId id="327" r:id="rId18"/>
    <p:sldId id="330" r:id="rId19"/>
    <p:sldId id="279" r:id="rId2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9045CC-3D5A-4819-9668-E4AC01E4EFD7}">
  <a:tblStyle styleId="{179045CC-3D5A-4819-9668-E4AC01E4EFD7}"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93" d="100"/>
          <a:sy n="93" d="100"/>
        </p:scale>
        <p:origin x="274" y="8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BFFD73-DA9C-4C58-8230-7ED0A965C1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4399C88-D8F9-4DD4-9091-A9B234970CD4}">
      <dgm:prSet/>
      <dgm:spPr/>
      <dgm:t>
        <a:bodyPr/>
        <a:lstStyle/>
        <a:p>
          <a:r>
            <a:rPr lang="en-US"/>
            <a:t>“Source” provides more information about the medium.</a:t>
          </a:r>
          <a:endParaRPr lang="en-IN"/>
        </a:p>
      </dgm:t>
    </dgm:pt>
    <dgm:pt modelId="{56576A3B-21E5-425C-A643-E7BB16D102E4}" type="parTrans" cxnId="{030D552E-CC50-4C55-944F-9253B3F89FA5}">
      <dgm:prSet/>
      <dgm:spPr/>
      <dgm:t>
        <a:bodyPr/>
        <a:lstStyle/>
        <a:p>
          <a:endParaRPr lang="en-IN"/>
        </a:p>
      </dgm:t>
    </dgm:pt>
    <dgm:pt modelId="{E4E418B5-21ED-4DA7-87D1-F3BB0DAE6370}" type="sibTrans" cxnId="{030D552E-CC50-4C55-944F-9253B3F89FA5}">
      <dgm:prSet/>
      <dgm:spPr/>
      <dgm:t>
        <a:bodyPr/>
        <a:lstStyle/>
        <a:p>
          <a:endParaRPr lang="en-IN"/>
        </a:p>
      </dgm:t>
    </dgm:pt>
    <dgm:pt modelId="{57968620-1345-4DF7-94A3-67F4000F05F4}">
      <dgm:prSet/>
      <dgm:spPr/>
      <dgm:t>
        <a:bodyPr/>
        <a:lstStyle/>
        <a:p>
          <a:r>
            <a:rPr lang="en-US"/>
            <a:t>For example, if the medium is “referral,” then the source will be the URL of the website that referred</a:t>
          </a:r>
          <a:endParaRPr lang="en-IN"/>
        </a:p>
      </dgm:t>
    </dgm:pt>
    <dgm:pt modelId="{6002094E-1C0E-43EB-9D49-B1025051900D}" type="parTrans" cxnId="{53A12C94-9DEE-4168-92DD-A5E642F54C59}">
      <dgm:prSet/>
      <dgm:spPr/>
      <dgm:t>
        <a:bodyPr/>
        <a:lstStyle/>
        <a:p>
          <a:endParaRPr lang="en-IN"/>
        </a:p>
      </dgm:t>
    </dgm:pt>
    <dgm:pt modelId="{16BC41B3-F031-4BF9-BA76-2CB51943593F}" type="sibTrans" cxnId="{53A12C94-9DEE-4168-92DD-A5E642F54C59}">
      <dgm:prSet/>
      <dgm:spPr/>
      <dgm:t>
        <a:bodyPr/>
        <a:lstStyle/>
        <a:p>
          <a:endParaRPr lang="en-IN"/>
        </a:p>
      </dgm:t>
    </dgm:pt>
    <dgm:pt modelId="{E5C7567D-86DF-4216-BDCA-435AE6BBA41E}">
      <dgm:prSet/>
      <dgm:spPr/>
      <dgm:t>
        <a:bodyPr/>
        <a:lstStyle/>
        <a:p>
          <a:r>
            <a:rPr lang="en-US"/>
            <a:t>the user to the site.</a:t>
          </a:r>
          <a:endParaRPr lang="en-IN"/>
        </a:p>
      </dgm:t>
    </dgm:pt>
    <dgm:pt modelId="{2AB0522B-DB51-45EA-B003-917A99C7AAC0}" type="parTrans" cxnId="{9B96FE70-88AC-4CF1-BE2A-E2EA518A9AD5}">
      <dgm:prSet/>
      <dgm:spPr/>
      <dgm:t>
        <a:bodyPr/>
        <a:lstStyle/>
        <a:p>
          <a:endParaRPr lang="en-IN"/>
        </a:p>
      </dgm:t>
    </dgm:pt>
    <dgm:pt modelId="{14C1A2C4-D49B-424F-A3AA-6BCD2EC7E140}" type="sibTrans" cxnId="{9B96FE70-88AC-4CF1-BE2A-E2EA518A9AD5}">
      <dgm:prSet/>
      <dgm:spPr/>
      <dgm:t>
        <a:bodyPr/>
        <a:lstStyle/>
        <a:p>
          <a:endParaRPr lang="en-IN"/>
        </a:p>
      </dgm:t>
    </dgm:pt>
    <dgm:pt modelId="{07113774-2034-4D74-A4C8-AEEB4382F6A4}">
      <dgm:prSet/>
      <dgm:spPr/>
      <dgm:t>
        <a:bodyPr/>
        <a:lstStyle/>
        <a:p>
          <a:r>
            <a:rPr lang="en-US"/>
            <a:t>If the medium is “organic,” then the source will be the name of the search engine such as “google.”</a:t>
          </a:r>
          <a:endParaRPr lang="en-IN"/>
        </a:p>
      </dgm:t>
    </dgm:pt>
    <dgm:pt modelId="{74C44629-FC95-433D-8FA0-5C9A22EB1D51}" type="parTrans" cxnId="{73C51748-81DC-4643-9962-05B0A774B006}">
      <dgm:prSet/>
      <dgm:spPr/>
      <dgm:t>
        <a:bodyPr/>
        <a:lstStyle/>
        <a:p>
          <a:endParaRPr lang="en-IN"/>
        </a:p>
      </dgm:t>
    </dgm:pt>
    <dgm:pt modelId="{83E44371-9ABC-4027-ACE7-E463DA98AA31}" type="sibTrans" cxnId="{73C51748-81DC-4643-9962-05B0A774B006}">
      <dgm:prSet/>
      <dgm:spPr/>
      <dgm:t>
        <a:bodyPr/>
        <a:lstStyle/>
        <a:p>
          <a:endParaRPr lang="en-IN"/>
        </a:p>
      </dgm:t>
    </dgm:pt>
    <dgm:pt modelId="{49C85974-84D1-4CFD-A73A-B03CB9677D48}">
      <dgm:prSet/>
      <dgm:spPr/>
      <dgm:t>
        <a:bodyPr/>
        <a:lstStyle/>
        <a:p>
          <a:r>
            <a:rPr lang="en-US"/>
            <a:t>Traffic should be “high quality,” meaning that users who arrive from a source engage with the  website or complete a conversion.</a:t>
          </a:r>
          <a:endParaRPr lang="en-IN"/>
        </a:p>
      </dgm:t>
    </dgm:pt>
    <dgm:pt modelId="{A7580D49-4EDE-496A-91F9-AA6ECC78A506}" type="parTrans" cxnId="{90D29602-1BD5-4B72-AB09-CD4804A8DAA7}">
      <dgm:prSet/>
      <dgm:spPr/>
      <dgm:t>
        <a:bodyPr/>
        <a:lstStyle/>
        <a:p>
          <a:endParaRPr lang="en-IN"/>
        </a:p>
      </dgm:t>
    </dgm:pt>
    <dgm:pt modelId="{27D413C9-B150-4620-A6C6-E28EBB08B4E9}" type="sibTrans" cxnId="{90D29602-1BD5-4B72-AB09-CD4804A8DAA7}">
      <dgm:prSet/>
      <dgm:spPr/>
      <dgm:t>
        <a:bodyPr/>
        <a:lstStyle/>
        <a:p>
          <a:endParaRPr lang="en-IN"/>
        </a:p>
      </dgm:t>
    </dgm:pt>
    <dgm:pt modelId="{581E1E37-4A6B-41EE-8E78-24CB30CDC53C}">
      <dgm:prSet/>
      <dgm:spPr/>
      <dgm:t>
        <a:bodyPr/>
        <a:lstStyle/>
        <a:p>
          <a:r>
            <a:rPr lang="en-US"/>
            <a:t>A good indicator of traffic quality can be bounce rate.</a:t>
          </a:r>
          <a:endParaRPr lang="en-IN"/>
        </a:p>
      </dgm:t>
    </dgm:pt>
    <dgm:pt modelId="{B6A64D2B-3DE8-4B29-B3EA-91B47B9624AE}" type="parTrans" cxnId="{9C10262C-BF53-4699-8E61-6FB89482923E}">
      <dgm:prSet/>
      <dgm:spPr/>
      <dgm:t>
        <a:bodyPr/>
        <a:lstStyle/>
        <a:p>
          <a:endParaRPr lang="en-IN"/>
        </a:p>
      </dgm:t>
    </dgm:pt>
    <dgm:pt modelId="{C84C4F0F-9487-46DB-8253-0A5AA35990C8}" type="sibTrans" cxnId="{9C10262C-BF53-4699-8E61-6FB89482923E}">
      <dgm:prSet/>
      <dgm:spPr/>
      <dgm:t>
        <a:bodyPr/>
        <a:lstStyle/>
        <a:p>
          <a:endParaRPr lang="en-IN"/>
        </a:p>
      </dgm:t>
    </dgm:pt>
    <dgm:pt modelId="{D698E8D9-6976-415A-8ADB-DC849BE029EE}">
      <dgm:prSet/>
      <dgm:spPr/>
      <dgm:t>
        <a:bodyPr/>
        <a:lstStyle/>
        <a:p>
          <a:r>
            <a:rPr lang="en-US"/>
            <a:t>We can click into the comparison view and select the metric “bounce rate” to compare bounce rate</a:t>
          </a:r>
          <a:endParaRPr lang="en-IN"/>
        </a:p>
      </dgm:t>
    </dgm:pt>
    <dgm:pt modelId="{C9D40281-6A00-4C46-AEDC-B9B28A18668D}" type="parTrans" cxnId="{9174A7B6-07EA-4047-AF10-011EF62CCEB9}">
      <dgm:prSet/>
      <dgm:spPr/>
      <dgm:t>
        <a:bodyPr/>
        <a:lstStyle/>
        <a:p>
          <a:endParaRPr lang="en-IN"/>
        </a:p>
      </dgm:t>
    </dgm:pt>
    <dgm:pt modelId="{DB1FEC0A-C794-41B5-A0D1-585F6E925877}" type="sibTrans" cxnId="{9174A7B6-07EA-4047-AF10-011EF62CCEB9}">
      <dgm:prSet/>
      <dgm:spPr/>
      <dgm:t>
        <a:bodyPr/>
        <a:lstStyle/>
        <a:p>
          <a:endParaRPr lang="en-IN"/>
        </a:p>
      </dgm:t>
    </dgm:pt>
    <dgm:pt modelId="{E01E1ABD-0B5D-46E4-B1D5-328C03A9FB43}">
      <dgm:prSet/>
      <dgm:spPr/>
      <dgm:t>
        <a:bodyPr/>
        <a:lstStyle/>
        <a:p>
          <a:r>
            <a:rPr lang="en-US" dirty="0"/>
            <a:t>for each source/medium combination to the site average.</a:t>
          </a:r>
          <a:endParaRPr lang="en-IN" dirty="0"/>
        </a:p>
      </dgm:t>
    </dgm:pt>
    <dgm:pt modelId="{7885D085-810E-4907-AA83-7B3E547CB28A}" type="parTrans" cxnId="{9CE52BA8-0FF6-432D-8598-EE0EF2AD3C1C}">
      <dgm:prSet/>
      <dgm:spPr/>
      <dgm:t>
        <a:bodyPr/>
        <a:lstStyle/>
        <a:p>
          <a:endParaRPr lang="en-IN"/>
        </a:p>
      </dgm:t>
    </dgm:pt>
    <dgm:pt modelId="{A32548D5-B457-44E6-B113-A2D804B8C4B4}" type="sibTrans" cxnId="{9CE52BA8-0FF6-432D-8598-EE0EF2AD3C1C}">
      <dgm:prSet/>
      <dgm:spPr/>
      <dgm:t>
        <a:bodyPr/>
        <a:lstStyle/>
        <a:p>
          <a:endParaRPr lang="en-IN"/>
        </a:p>
      </dgm:t>
    </dgm:pt>
    <dgm:pt modelId="{132D7052-9EAC-4406-976F-370FEA5E0F5D}" type="pres">
      <dgm:prSet presAssocID="{03BFFD73-DA9C-4C58-8230-7ED0A965C1D3}" presName="linear" presStyleCnt="0">
        <dgm:presLayoutVars>
          <dgm:animLvl val="lvl"/>
          <dgm:resizeHandles val="exact"/>
        </dgm:presLayoutVars>
      </dgm:prSet>
      <dgm:spPr/>
    </dgm:pt>
    <dgm:pt modelId="{73265873-6248-4C6E-AE9F-584EABF678AE}" type="pres">
      <dgm:prSet presAssocID="{C4399C88-D8F9-4DD4-9091-A9B234970CD4}" presName="parentText" presStyleLbl="node1" presStyleIdx="0" presStyleCnt="8">
        <dgm:presLayoutVars>
          <dgm:chMax val="0"/>
          <dgm:bulletEnabled val="1"/>
        </dgm:presLayoutVars>
      </dgm:prSet>
      <dgm:spPr/>
    </dgm:pt>
    <dgm:pt modelId="{AE5F49F7-A69B-477C-926F-6761BB655896}" type="pres">
      <dgm:prSet presAssocID="{E4E418B5-21ED-4DA7-87D1-F3BB0DAE6370}" presName="spacer" presStyleCnt="0"/>
      <dgm:spPr/>
    </dgm:pt>
    <dgm:pt modelId="{7A985CEE-BC77-422A-A228-A678AAA1F703}" type="pres">
      <dgm:prSet presAssocID="{57968620-1345-4DF7-94A3-67F4000F05F4}" presName="parentText" presStyleLbl="node1" presStyleIdx="1" presStyleCnt="8">
        <dgm:presLayoutVars>
          <dgm:chMax val="0"/>
          <dgm:bulletEnabled val="1"/>
        </dgm:presLayoutVars>
      </dgm:prSet>
      <dgm:spPr/>
    </dgm:pt>
    <dgm:pt modelId="{117BA4FC-7BA8-4A28-A75D-C7FA59317A76}" type="pres">
      <dgm:prSet presAssocID="{16BC41B3-F031-4BF9-BA76-2CB51943593F}" presName="spacer" presStyleCnt="0"/>
      <dgm:spPr/>
    </dgm:pt>
    <dgm:pt modelId="{081A9573-411D-4C39-8A42-4ED0E791079F}" type="pres">
      <dgm:prSet presAssocID="{E5C7567D-86DF-4216-BDCA-435AE6BBA41E}" presName="parentText" presStyleLbl="node1" presStyleIdx="2" presStyleCnt="8">
        <dgm:presLayoutVars>
          <dgm:chMax val="0"/>
          <dgm:bulletEnabled val="1"/>
        </dgm:presLayoutVars>
      </dgm:prSet>
      <dgm:spPr/>
    </dgm:pt>
    <dgm:pt modelId="{6EF66122-D50C-41F6-BE44-21D498A76F87}" type="pres">
      <dgm:prSet presAssocID="{14C1A2C4-D49B-424F-A3AA-6BCD2EC7E140}" presName="spacer" presStyleCnt="0"/>
      <dgm:spPr/>
    </dgm:pt>
    <dgm:pt modelId="{8F9D7B33-5999-47FA-BD9C-D59C47DEF16B}" type="pres">
      <dgm:prSet presAssocID="{07113774-2034-4D74-A4C8-AEEB4382F6A4}" presName="parentText" presStyleLbl="node1" presStyleIdx="3" presStyleCnt="8">
        <dgm:presLayoutVars>
          <dgm:chMax val="0"/>
          <dgm:bulletEnabled val="1"/>
        </dgm:presLayoutVars>
      </dgm:prSet>
      <dgm:spPr/>
    </dgm:pt>
    <dgm:pt modelId="{8E6C7222-DFB4-4823-B647-1B1EFCB16FD5}" type="pres">
      <dgm:prSet presAssocID="{83E44371-9ABC-4027-ACE7-E463DA98AA31}" presName="spacer" presStyleCnt="0"/>
      <dgm:spPr/>
    </dgm:pt>
    <dgm:pt modelId="{11CBCB7F-A09B-4493-B5D0-40C08C16315F}" type="pres">
      <dgm:prSet presAssocID="{49C85974-84D1-4CFD-A73A-B03CB9677D48}" presName="parentText" presStyleLbl="node1" presStyleIdx="4" presStyleCnt="8">
        <dgm:presLayoutVars>
          <dgm:chMax val="0"/>
          <dgm:bulletEnabled val="1"/>
        </dgm:presLayoutVars>
      </dgm:prSet>
      <dgm:spPr/>
    </dgm:pt>
    <dgm:pt modelId="{7DE18A7D-14A5-425D-AD94-36A524A58AB2}" type="pres">
      <dgm:prSet presAssocID="{27D413C9-B150-4620-A6C6-E28EBB08B4E9}" presName="spacer" presStyleCnt="0"/>
      <dgm:spPr/>
    </dgm:pt>
    <dgm:pt modelId="{739E4EE2-1F67-4DF0-A58A-B486C24E3B2B}" type="pres">
      <dgm:prSet presAssocID="{581E1E37-4A6B-41EE-8E78-24CB30CDC53C}" presName="parentText" presStyleLbl="node1" presStyleIdx="5" presStyleCnt="8">
        <dgm:presLayoutVars>
          <dgm:chMax val="0"/>
          <dgm:bulletEnabled val="1"/>
        </dgm:presLayoutVars>
      </dgm:prSet>
      <dgm:spPr/>
    </dgm:pt>
    <dgm:pt modelId="{B3607BFA-3A13-4A20-8A71-5173B4A246DD}" type="pres">
      <dgm:prSet presAssocID="{C84C4F0F-9487-46DB-8253-0A5AA35990C8}" presName="spacer" presStyleCnt="0"/>
      <dgm:spPr/>
    </dgm:pt>
    <dgm:pt modelId="{0B77145F-F38C-4643-BE11-78C0B7ABF57B}" type="pres">
      <dgm:prSet presAssocID="{D698E8D9-6976-415A-8ADB-DC849BE029EE}" presName="parentText" presStyleLbl="node1" presStyleIdx="6" presStyleCnt="8">
        <dgm:presLayoutVars>
          <dgm:chMax val="0"/>
          <dgm:bulletEnabled val="1"/>
        </dgm:presLayoutVars>
      </dgm:prSet>
      <dgm:spPr/>
    </dgm:pt>
    <dgm:pt modelId="{8F0D186F-0107-4E9D-A1C9-6BBC98E151D8}" type="pres">
      <dgm:prSet presAssocID="{DB1FEC0A-C794-41B5-A0D1-585F6E925877}" presName="spacer" presStyleCnt="0"/>
      <dgm:spPr/>
    </dgm:pt>
    <dgm:pt modelId="{46F2F262-3849-455B-BB9E-1E690610C427}" type="pres">
      <dgm:prSet presAssocID="{E01E1ABD-0B5D-46E4-B1D5-328C03A9FB43}" presName="parentText" presStyleLbl="node1" presStyleIdx="7" presStyleCnt="8">
        <dgm:presLayoutVars>
          <dgm:chMax val="0"/>
          <dgm:bulletEnabled val="1"/>
        </dgm:presLayoutVars>
      </dgm:prSet>
      <dgm:spPr/>
    </dgm:pt>
  </dgm:ptLst>
  <dgm:cxnLst>
    <dgm:cxn modelId="{90D29602-1BD5-4B72-AB09-CD4804A8DAA7}" srcId="{03BFFD73-DA9C-4C58-8230-7ED0A965C1D3}" destId="{49C85974-84D1-4CFD-A73A-B03CB9677D48}" srcOrd="4" destOrd="0" parTransId="{A7580D49-4EDE-496A-91F9-AA6ECC78A506}" sibTransId="{27D413C9-B150-4620-A6C6-E28EBB08B4E9}"/>
    <dgm:cxn modelId="{E2C3D007-2864-4B2A-AB8C-0B0D68EFB8C3}" type="presOf" srcId="{D698E8D9-6976-415A-8ADB-DC849BE029EE}" destId="{0B77145F-F38C-4643-BE11-78C0B7ABF57B}" srcOrd="0" destOrd="0" presId="urn:microsoft.com/office/officeart/2005/8/layout/vList2"/>
    <dgm:cxn modelId="{C9FE9821-58B7-4C56-8D45-57DC8727F594}" type="presOf" srcId="{E01E1ABD-0B5D-46E4-B1D5-328C03A9FB43}" destId="{46F2F262-3849-455B-BB9E-1E690610C427}" srcOrd="0" destOrd="0" presId="urn:microsoft.com/office/officeart/2005/8/layout/vList2"/>
    <dgm:cxn modelId="{9C10262C-BF53-4699-8E61-6FB89482923E}" srcId="{03BFFD73-DA9C-4C58-8230-7ED0A965C1D3}" destId="{581E1E37-4A6B-41EE-8E78-24CB30CDC53C}" srcOrd="5" destOrd="0" parTransId="{B6A64D2B-3DE8-4B29-B3EA-91B47B9624AE}" sibTransId="{C84C4F0F-9487-46DB-8253-0A5AA35990C8}"/>
    <dgm:cxn modelId="{030D552E-CC50-4C55-944F-9253B3F89FA5}" srcId="{03BFFD73-DA9C-4C58-8230-7ED0A965C1D3}" destId="{C4399C88-D8F9-4DD4-9091-A9B234970CD4}" srcOrd="0" destOrd="0" parTransId="{56576A3B-21E5-425C-A643-E7BB16D102E4}" sibTransId="{E4E418B5-21ED-4DA7-87D1-F3BB0DAE6370}"/>
    <dgm:cxn modelId="{47F89B60-8609-4DF0-BB37-CFF2DEBFE1ED}" type="presOf" srcId="{C4399C88-D8F9-4DD4-9091-A9B234970CD4}" destId="{73265873-6248-4C6E-AE9F-584EABF678AE}" srcOrd="0" destOrd="0" presId="urn:microsoft.com/office/officeart/2005/8/layout/vList2"/>
    <dgm:cxn modelId="{73C51748-81DC-4643-9962-05B0A774B006}" srcId="{03BFFD73-DA9C-4C58-8230-7ED0A965C1D3}" destId="{07113774-2034-4D74-A4C8-AEEB4382F6A4}" srcOrd="3" destOrd="0" parTransId="{74C44629-FC95-433D-8FA0-5C9A22EB1D51}" sibTransId="{83E44371-9ABC-4027-ACE7-E463DA98AA31}"/>
    <dgm:cxn modelId="{C1F50B70-30C8-483D-97AC-128DFCBEE595}" type="presOf" srcId="{03BFFD73-DA9C-4C58-8230-7ED0A965C1D3}" destId="{132D7052-9EAC-4406-976F-370FEA5E0F5D}" srcOrd="0" destOrd="0" presId="urn:microsoft.com/office/officeart/2005/8/layout/vList2"/>
    <dgm:cxn modelId="{9B96FE70-88AC-4CF1-BE2A-E2EA518A9AD5}" srcId="{03BFFD73-DA9C-4C58-8230-7ED0A965C1D3}" destId="{E5C7567D-86DF-4216-BDCA-435AE6BBA41E}" srcOrd="2" destOrd="0" parTransId="{2AB0522B-DB51-45EA-B003-917A99C7AAC0}" sibTransId="{14C1A2C4-D49B-424F-A3AA-6BCD2EC7E140}"/>
    <dgm:cxn modelId="{098FB489-FD6F-455A-8ECC-3B5518A31BCF}" type="presOf" srcId="{E5C7567D-86DF-4216-BDCA-435AE6BBA41E}" destId="{081A9573-411D-4C39-8A42-4ED0E791079F}" srcOrd="0" destOrd="0" presId="urn:microsoft.com/office/officeart/2005/8/layout/vList2"/>
    <dgm:cxn modelId="{7B95378B-7B65-4333-B376-F25655414AF9}" type="presOf" srcId="{57968620-1345-4DF7-94A3-67F4000F05F4}" destId="{7A985CEE-BC77-422A-A228-A678AAA1F703}" srcOrd="0" destOrd="0" presId="urn:microsoft.com/office/officeart/2005/8/layout/vList2"/>
    <dgm:cxn modelId="{53A12C94-9DEE-4168-92DD-A5E642F54C59}" srcId="{03BFFD73-DA9C-4C58-8230-7ED0A965C1D3}" destId="{57968620-1345-4DF7-94A3-67F4000F05F4}" srcOrd="1" destOrd="0" parTransId="{6002094E-1C0E-43EB-9D49-B1025051900D}" sibTransId="{16BC41B3-F031-4BF9-BA76-2CB51943593F}"/>
    <dgm:cxn modelId="{B7A5F2A4-AB21-4852-A6B8-58C46000E85D}" type="presOf" srcId="{581E1E37-4A6B-41EE-8E78-24CB30CDC53C}" destId="{739E4EE2-1F67-4DF0-A58A-B486C24E3B2B}" srcOrd="0" destOrd="0" presId="urn:microsoft.com/office/officeart/2005/8/layout/vList2"/>
    <dgm:cxn modelId="{9CE52BA8-0FF6-432D-8598-EE0EF2AD3C1C}" srcId="{03BFFD73-DA9C-4C58-8230-7ED0A965C1D3}" destId="{E01E1ABD-0B5D-46E4-B1D5-328C03A9FB43}" srcOrd="7" destOrd="0" parTransId="{7885D085-810E-4907-AA83-7B3E547CB28A}" sibTransId="{A32548D5-B457-44E6-B113-A2D804B8C4B4}"/>
    <dgm:cxn modelId="{CE386DB3-4FF5-433A-BCB1-581AAE87346C}" type="presOf" srcId="{49C85974-84D1-4CFD-A73A-B03CB9677D48}" destId="{11CBCB7F-A09B-4493-B5D0-40C08C16315F}" srcOrd="0" destOrd="0" presId="urn:microsoft.com/office/officeart/2005/8/layout/vList2"/>
    <dgm:cxn modelId="{9174A7B6-07EA-4047-AF10-011EF62CCEB9}" srcId="{03BFFD73-DA9C-4C58-8230-7ED0A965C1D3}" destId="{D698E8D9-6976-415A-8ADB-DC849BE029EE}" srcOrd="6" destOrd="0" parTransId="{C9D40281-6A00-4C46-AEDC-B9B28A18668D}" sibTransId="{DB1FEC0A-C794-41B5-A0D1-585F6E925877}"/>
    <dgm:cxn modelId="{A06FBACC-53E7-460F-8AB6-849672D0BC6C}" type="presOf" srcId="{07113774-2034-4D74-A4C8-AEEB4382F6A4}" destId="{8F9D7B33-5999-47FA-BD9C-D59C47DEF16B}" srcOrd="0" destOrd="0" presId="urn:microsoft.com/office/officeart/2005/8/layout/vList2"/>
    <dgm:cxn modelId="{BBCA6647-35D6-409D-909C-91C13C53B4B5}" type="presParOf" srcId="{132D7052-9EAC-4406-976F-370FEA5E0F5D}" destId="{73265873-6248-4C6E-AE9F-584EABF678AE}" srcOrd="0" destOrd="0" presId="urn:microsoft.com/office/officeart/2005/8/layout/vList2"/>
    <dgm:cxn modelId="{379B351B-CACF-4112-B609-555FA0D318D1}" type="presParOf" srcId="{132D7052-9EAC-4406-976F-370FEA5E0F5D}" destId="{AE5F49F7-A69B-477C-926F-6761BB655896}" srcOrd="1" destOrd="0" presId="urn:microsoft.com/office/officeart/2005/8/layout/vList2"/>
    <dgm:cxn modelId="{38515A5D-81EA-4553-8925-FBEECAD03AD4}" type="presParOf" srcId="{132D7052-9EAC-4406-976F-370FEA5E0F5D}" destId="{7A985CEE-BC77-422A-A228-A678AAA1F703}" srcOrd="2" destOrd="0" presId="urn:microsoft.com/office/officeart/2005/8/layout/vList2"/>
    <dgm:cxn modelId="{BE59F98F-C47D-4567-B324-4C92ACE52E42}" type="presParOf" srcId="{132D7052-9EAC-4406-976F-370FEA5E0F5D}" destId="{117BA4FC-7BA8-4A28-A75D-C7FA59317A76}" srcOrd="3" destOrd="0" presId="urn:microsoft.com/office/officeart/2005/8/layout/vList2"/>
    <dgm:cxn modelId="{EE6A531A-4733-4DE1-AD4A-6525C0A87140}" type="presParOf" srcId="{132D7052-9EAC-4406-976F-370FEA5E0F5D}" destId="{081A9573-411D-4C39-8A42-4ED0E791079F}" srcOrd="4" destOrd="0" presId="urn:microsoft.com/office/officeart/2005/8/layout/vList2"/>
    <dgm:cxn modelId="{CFAEF4DA-A1A2-4839-9329-8B81B328EF30}" type="presParOf" srcId="{132D7052-9EAC-4406-976F-370FEA5E0F5D}" destId="{6EF66122-D50C-41F6-BE44-21D498A76F87}" srcOrd="5" destOrd="0" presId="urn:microsoft.com/office/officeart/2005/8/layout/vList2"/>
    <dgm:cxn modelId="{83303F70-0940-43C3-A013-49B93C78ADC0}" type="presParOf" srcId="{132D7052-9EAC-4406-976F-370FEA5E0F5D}" destId="{8F9D7B33-5999-47FA-BD9C-D59C47DEF16B}" srcOrd="6" destOrd="0" presId="urn:microsoft.com/office/officeart/2005/8/layout/vList2"/>
    <dgm:cxn modelId="{C20FB490-F241-4453-90E4-6E32868341A2}" type="presParOf" srcId="{132D7052-9EAC-4406-976F-370FEA5E0F5D}" destId="{8E6C7222-DFB4-4823-B647-1B1EFCB16FD5}" srcOrd="7" destOrd="0" presId="urn:microsoft.com/office/officeart/2005/8/layout/vList2"/>
    <dgm:cxn modelId="{09939E10-66DF-451C-B21C-4D1407B48D03}" type="presParOf" srcId="{132D7052-9EAC-4406-976F-370FEA5E0F5D}" destId="{11CBCB7F-A09B-4493-B5D0-40C08C16315F}" srcOrd="8" destOrd="0" presId="urn:microsoft.com/office/officeart/2005/8/layout/vList2"/>
    <dgm:cxn modelId="{692B2CF3-2BF4-41E4-8E38-94F7F6553D04}" type="presParOf" srcId="{132D7052-9EAC-4406-976F-370FEA5E0F5D}" destId="{7DE18A7D-14A5-425D-AD94-36A524A58AB2}" srcOrd="9" destOrd="0" presId="urn:microsoft.com/office/officeart/2005/8/layout/vList2"/>
    <dgm:cxn modelId="{6FCE000A-F1E9-48D8-BB87-C3EDF9CA137A}" type="presParOf" srcId="{132D7052-9EAC-4406-976F-370FEA5E0F5D}" destId="{739E4EE2-1F67-4DF0-A58A-B486C24E3B2B}" srcOrd="10" destOrd="0" presId="urn:microsoft.com/office/officeart/2005/8/layout/vList2"/>
    <dgm:cxn modelId="{756F782A-020E-4F89-BA25-0D9ACD1569CA}" type="presParOf" srcId="{132D7052-9EAC-4406-976F-370FEA5E0F5D}" destId="{B3607BFA-3A13-4A20-8A71-5173B4A246DD}" srcOrd="11" destOrd="0" presId="urn:microsoft.com/office/officeart/2005/8/layout/vList2"/>
    <dgm:cxn modelId="{07EBDB1E-2380-4F91-8F80-E83F034C0344}" type="presParOf" srcId="{132D7052-9EAC-4406-976F-370FEA5E0F5D}" destId="{0B77145F-F38C-4643-BE11-78C0B7ABF57B}" srcOrd="12" destOrd="0" presId="urn:microsoft.com/office/officeart/2005/8/layout/vList2"/>
    <dgm:cxn modelId="{8AF00409-0183-4DF8-974D-C15DA05A15F9}" type="presParOf" srcId="{132D7052-9EAC-4406-976F-370FEA5E0F5D}" destId="{8F0D186F-0107-4E9D-A1C9-6BBC98E151D8}" srcOrd="13" destOrd="0" presId="urn:microsoft.com/office/officeart/2005/8/layout/vList2"/>
    <dgm:cxn modelId="{757BC2A2-9434-4B69-A6CD-C60DC0B3B3EE}" type="presParOf" srcId="{132D7052-9EAC-4406-976F-370FEA5E0F5D}" destId="{46F2F262-3849-455B-BB9E-1E690610C427}"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B0D916-BE93-406D-83E7-EA2F80BEC14B}"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F64FAB43-89C5-43B4-9295-17E95AD20CBF}">
      <dgm:prSet/>
      <dgm:spPr/>
      <dgm:t>
        <a:bodyPr/>
        <a:lstStyle/>
        <a:p>
          <a:r>
            <a:rPr lang="en-US"/>
            <a:t>When you link your Google Analytics and AdWords accounts, campaign data is shared between the</a:t>
          </a:r>
          <a:endParaRPr lang="en-IN"/>
        </a:p>
      </dgm:t>
    </dgm:pt>
    <dgm:pt modelId="{8C664096-6225-4EF9-807D-3FC4FC8F5D8A}" type="parTrans" cxnId="{F3643E5B-90C8-489A-B297-DD6D38CC8C96}">
      <dgm:prSet/>
      <dgm:spPr/>
      <dgm:t>
        <a:bodyPr/>
        <a:lstStyle/>
        <a:p>
          <a:endParaRPr lang="en-IN"/>
        </a:p>
      </dgm:t>
    </dgm:pt>
    <dgm:pt modelId="{9A5D584F-D0A9-472E-AA32-E94C63A72210}" type="sibTrans" cxnId="{F3643E5B-90C8-489A-B297-DD6D38CC8C96}">
      <dgm:prSet/>
      <dgm:spPr/>
      <dgm:t>
        <a:bodyPr/>
        <a:lstStyle/>
        <a:p>
          <a:endParaRPr lang="en-IN"/>
        </a:p>
      </dgm:t>
    </dgm:pt>
    <dgm:pt modelId="{B185E277-2F84-45DA-AEC0-5A42D4584FBE}">
      <dgm:prSet/>
      <dgm:spPr/>
      <dgm:t>
        <a:bodyPr/>
        <a:lstStyle/>
        <a:p>
          <a:r>
            <a:rPr lang="en-US"/>
            <a:t>two systems, but it still requires campaign tracking.</a:t>
          </a:r>
          <a:endParaRPr lang="en-IN"/>
        </a:p>
      </dgm:t>
    </dgm:pt>
    <dgm:pt modelId="{0E4FAC9D-754F-43A1-9AC2-E2E97693C9C0}" type="parTrans" cxnId="{821EA11F-9BA8-4848-8E52-52618A6FB256}">
      <dgm:prSet/>
      <dgm:spPr/>
      <dgm:t>
        <a:bodyPr/>
        <a:lstStyle/>
        <a:p>
          <a:endParaRPr lang="en-IN"/>
        </a:p>
      </dgm:t>
    </dgm:pt>
    <dgm:pt modelId="{A825AA38-3A92-4ADD-BAAE-D4DA21FD33A5}" type="sibTrans" cxnId="{821EA11F-9BA8-4848-8E52-52618A6FB256}">
      <dgm:prSet/>
      <dgm:spPr/>
      <dgm:t>
        <a:bodyPr/>
        <a:lstStyle/>
        <a:p>
          <a:endParaRPr lang="en-IN"/>
        </a:p>
      </dgm:t>
    </dgm:pt>
    <dgm:pt modelId="{4D1BF652-61BD-4706-9F39-7C316000D2BE}">
      <dgm:prSet/>
      <dgm:spPr/>
      <dgm:t>
        <a:bodyPr/>
        <a:lstStyle/>
        <a:p>
          <a:r>
            <a:rPr lang="en-US"/>
            <a:t>You can manually add campaign tracking tags to AdWords URLs using the URL Builder.</a:t>
          </a:r>
          <a:endParaRPr lang="en-IN"/>
        </a:p>
      </dgm:t>
    </dgm:pt>
    <dgm:pt modelId="{C9F78F40-C1ED-4558-9FF4-319C111C426A}" type="parTrans" cxnId="{49AF9AFB-E6A2-4A68-A3E4-C0318EBEFC0B}">
      <dgm:prSet/>
      <dgm:spPr/>
      <dgm:t>
        <a:bodyPr/>
        <a:lstStyle/>
        <a:p>
          <a:endParaRPr lang="en-IN"/>
        </a:p>
      </dgm:t>
    </dgm:pt>
    <dgm:pt modelId="{DD87EE92-80EC-403D-AA75-745905444237}" type="sibTrans" cxnId="{49AF9AFB-E6A2-4A68-A3E4-C0318EBEFC0B}">
      <dgm:prSet/>
      <dgm:spPr/>
      <dgm:t>
        <a:bodyPr/>
        <a:lstStyle/>
        <a:p>
          <a:endParaRPr lang="en-IN"/>
        </a:p>
      </dgm:t>
    </dgm:pt>
    <dgm:pt modelId="{44FDF2C5-7E01-42DC-A290-8794AAC193E4}">
      <dgm:prSet/>
      <dgm:spPr/>
      <dgm:t>
        <a:bodyPr/>
        <a:lstStyle/>
        <a:p>
          <a:r>
            <a:rPr lang="en-US"/>
            <a:t>AdWords can automatically add a special campaign tag to your AdWords URLs through a feature  called auto-tagging.</a:t>
          </a:r>
          <a:endParaRPr lang="en-IN"/>
        </a:p>
      </dgm:t>
    </dgm:pt>
    <dgm:pt modelId="{8F531F60-5C2D-4553-B620-8EB9B7276728}" type="parTrans" cxnId="{077D9ED5-9859-4AA2-9125-4CB9A1D68C19}">
      <dgm:prSet/>
      <dgm:spPr/>
      <dgm:t>
        <a:bodyPr/>
        <a:lstStyle/>
        <a:p>
          <a:endParaRPr lang="en-IN"/>
        </a:p>
      </dgm:t>
    </dgm:pt>
    <dgm:pt modelId="{412D133E-F0F1-4DEF-B604-EFB8DC3E0B83}" type="sibTrans" cxnId="{077D9ED5-9859-4AA2-9125-4CB9A1D68C19}">
      <dgm:prSet/>
      <dgm:spPr/>
      <dgm:t>
        <a:bodyPr/>
        <a:lstStyle/>
        <a:p>
          <a:endParaRPr lang="en-IN"/>
        </a:p>
      </dgm:t>
    </dgm:pt>
    <dgm:pt modelId="{2934C870-E82C-4857-A6F3-D933BBC531B9}">
      <dgm:prSet/>
      <dgm:spPr/>
      <dgm:t>
        <a:bodyPr/>
        <a:lstStyle/>
        <a:p>
          <a:r>
            <a:rPr lang="en-US"/>
            <a:t>Auto tagging is required to get specific AdWords dimensions into Google Analytics.</a:t>
          </a:r>
          <a:endParaRPr lang="en-IN"/>
        </a:p>
      </dgm:t>
    </dgm:pt>
    <dgm:pt modelId="{636AA3EA-E633-4A53-83AC-714A3A28D6ED}" type="parTrans" cxnId="{E584EAD3-2B96-49F7-97ED-74B2AFE5DC02}">
      <dgm:prSet/>
      <dgm:spPr/>
      <dgm:t>
        <a:bodyPr/>
        <a:lstStyle/>
        <a:p>
          <a:endParaRPr lang="en-IN"/>
        </a:p>
      </dgm:t>
    </dgm:pt>
    <dgm:pt modelId="{5199D5DE-EB0F-4641-9875-42D972C15851}" type="sibTrans" cxnId="{E584EAD3-2B96-49F7-97ED-74B2AFE5DC02}">
      <dgm:prSet/>
      <dgm:spPr/>
      <dgm:t>
        <a:bodyPr/>
        <a:lstStyle/>
        <a:p>
          <a:endParaRPr lang="en-IN"/>
        </a:p>
      </dgm:t>
    </dgm:pt>
    <dgm:pt modelId="{E28F12D8-305C-494D-A569-172C1881A35F}" type="pres">
      <dgm:prSet presAssocID="{38B0D916-BE93-406D-83E7-EA2F80BEC14B}" presName="Name0" presStyleCnt="0">
        <dgm:presLayoutVars>
          <dgm:dir/>
          <dgm:resizeHandles val="exact"/>
        </dgm:presLayoutVars>
      </dgm:prSet>
      <dgm:spPr/>
    </dgm:pt>
    <dgm:pt modelId="{B6B285BF-5478-4D30-AE43-34A98481D1C3}" type="pres">
      <dgm:prSet presAssocID="{38B0D916-BE93-406D-83E7-EA2F80BEC14B}" presName="arrow" presStyleLbl="bgShp" presStyleIdx="0" presStyleCnt="1"/>
      <dgm:spPr/>
    </dgm:pt>
    <dgm:pt modelId="{574AD1BD-3F09-429A-8AAC-42FD49BD77B2}" type="pres">
      <dgm:prSet presAssocID="{38B0D916-BE93-406D-83E7-EA2F80BEC14B}" presName="points" presStyleCnt="0"/>
      <dgm:spPr/>
    </dgm:pt>
    <dgm:pt modelId="{D53BDB20-360F-470F-8091-03AB113D1297}" type="pres">
      <dgm:prSet presAssocID="{F64FAB43-89C5-43B4-9295-17E95AD20CBF}" presName="compositeA" presStyleCnt="0"/>
      <dgm:spPr/>
    </dgm:pt>
    <dgm:pt modelId="{C9426C73-DC2E-4B85-B046-CAE5E5A33B96}" type="pres">
      <dgm:prSet presAssocID="{F64FAB43-89C5-43B4-9295-17E95AD20CBF}" presName="textA" presStyleLbl="revTx" presStyleIdx="0" presStyleCnt="5">
        <dgm:presLayoutVars>
          <dgm:bulletEnabled val="1"/>
        </dgm:presLayoutVars>
      </dgm:prSet>
      <dgm:spPr/>
    </dgm:pt>
    <dgm:pt modelId="{9407F806-10F0-4068-B8C8-9F60F4628348}" type="pres">
      <dgm:prSet presAssocID="{F64FAB43-89C5-43B4-9295-17E95AD20CBF}" presName="circleA" presStyleLbl="node1" presStyleIdx="0" presStyleCnt="5"/>
      <dgm:spPr/>
    </dgm:pt>
    <dgm:pt modelId="{489E5ACC-BACB-4261-A1BF-B64D59290D1D}" type="pres">
      <dgm:prSet presAssocID="{F64FAB43-89C5-43B4-9295-17E95AD20CBF}" presName="spaceA" presStyleCnt="0"/>
      <dgm:spPr/>
    </dgm:pt>
    <dgm:pt modelId="{1A2AB209-CB60-4362-BA0D-3B1055E7C291}" type="pres">
      <dgm:prSet presAssocID="{9A5D584F-D0A9-472E-AA32-E94C63A72210}" presName="space" presStyleCnt="0"/>
      <dgm:spPr/>
    </dgm:pt>
    <dgm:pt modelId="{2872CAB6-8E59-47AC-8B1C-72C86426A31E}" type="pres">
      <dgm:prSet presAssocID="{B185E277-2F84-45DA-AEC0-5A42D4584FBE}" presName="compositeB" presStyleCnt="0"/>
      <dgm:spPr/>
    </dgm:pt>
    <dgm:pt modelId="{58A62AE3-028F-446E-BD3C-51FE6A26EDC1}" type="pres">
      <dgm:prSet presAssocID="{B185E277-2F84-45DA-AEC0-5A42D4584FBE}" presName="textB" presStyleLbl="revTx" presStyleIdx="1" presStyleCnt="5">
        <dgm:presLayoutVars>
          <dgm:bulletEnabled val="1"/>
        </dgm:presLayoutVars>
      </dgm:prSet>
      <dgm:spPr/>
    </dgm:pt>
    <dgm:pt modelId="{1E2CF4CA-B48E-48AA-934D-BBE76DFA8EDC}" type="pres">
      <dgm:prSet presAssocID="{B185E277-2F84-45DA-AEC0-5A42D4584FBE}" presName="circleB" presStyleLbl="node1" presStyleIdx="1" presStyleCnt="5"/>
      <dgm:spPr/>
    </dgm:pt>
    <dgm:pt modelId="{683A61EA-9850-4D03-8D1E-5290872236B2}" type="pres">
      <dgm:prSet presAssocID="{B185E277-2F84-45DA-AEC0-5A42D4584FBE}" presName="spaceB" presStyleCnt="0"/>
      <dgm:spPr/>
    </dgm:pt>
    <dgm:pt modelId="{F2016057-B03A-4CE0-AE61-941F7195E5F8}" type="pres">
      <dgm:prSet presAssocID="{A825AA38-3A92-4ADD-BAAE-D4DA21FD33A5}" presName="space" presStyleCnt="0"/>
      <dgm:spPr/>
    </dgm:pt>
    <dgm:pt modelId="{D045A9D7-9ED3-4F72-BF3D-E8CBC6629954}" type="pres">
      <dgm:prSet presAssocID="{4D1BF652-61BD-4706-9F39-7C316000D2BE}" presName="compositeA" presStyleCnt="0"/>
      <dgm:spPr/>
    </dgm:pt>
    <dgm:pt modelId="{A8411420-CA47-46E6-8AA5-4DD5C4CCE082}" type="pres">
      <dgm:prSet presAssocID="{4D1BF652-61BD-4706-9F39-7C316000D2BE}" presName="textA" presStyleLbl="revTx" presStyleIdx="2" presStyleCnt="5">
        <dgm:presLayoutVars>
          <dgm:bulletEnabled val="1"/>
        </dgm:presLayoutVars>
      </dgm:prSet>
      <dgm:spPr/>
    </dgm:pt>
    <dgm:pt modelId="{BC4795BC-683A-4C89-AD44-7C18B5BC3694}" type="pres">
      <dgm:prSet presAssocID="{4D1BF652-61BD-4706-9F39-7C316000D2BE}" presName="circleA" presStyleLbl="node1" presStyleIdx="2" presStyleCnt="5"/>
      <dgm:spPr/>
    </dgm:pt>
    <dgm:pt modelId="{C85CC24A-900B-4C58-B6C3-975066DA207B}" type="pres">
      <dgm:prSet presAssocID="{4D1BF652-61BD-4706-9F39-7C316000D2BE}" presName="spaceA" presStyleCnt="0"/>
      <dgm:spPr/>
    </dgm:pt>
    <dgm:pt modelId="{2DECC496-12CE-434A-964F-2D0671666C27}" type="pres">
      <dgm:prSet presAssocID="{DD87EE92-80EC-403D-AA75-745905444237}" presName="space" presStyleCnt="0"/>
      <dgm:spPr/>
    </dgm:pt>
    <dgm:pt modelId="{16E0B1D4-EEC4-4E89-BD39-3005F603568C}" type="pres">
      <dgm:prSet presAssocID="{44FDF2C5-7E01-42DC-A290-8794AAC193E4}" presName="compositeB" presStyleCnt="0"/>
      <dgm:spPr/>
    </dgm:pt>
    <dgm:pt modelId="{64888D03-E22A-4A8A-88DA-B8C6EAD98B5C}" type="pres">
      <dgm:prSet presAssocID="{44FDF2C5-7E01-42DC-A290-8794AAC193E4}" presName="textB" presStyleLbl="revTx" presStyleIdx="3" presStyleCnt="5">
        <dgm:presLayoutVars>
          <dgm:bulletEnabled val="1"/>
        </dgm:presLayoutVars>
      </dgm:prSet>
      <dgm:spPr/>
    </dgm:pt>
    <dgm:pt modelId="{5D2B506C-D2EE-4FA7-A6F6-3AE1A31DB166}" type="pres">
      <dgm:prSet presAssocID="{44FDF2C5-7E01-42DC-A290-8794AAC193E4}" presName="circleB" presStyleLbl="node1" presStyleIdx="3" presStyleCnt="5"/>
      <dgm:spPr/>
    </dgm:pt>
    <dgm:pt modelId="{40CE5D88-18DE-40B5-BF62-423DC79E2F67}" type="pres">
      <dgm:prSet presAssocID="{44FDF2C5-7E01-42DC-A290-8794AAC193E4}" presName="spaceB" presStyleCnt="0"/>
      <dgm:spPr/>
    </dgm:pt>
    <dgm:pt modelId="{378AD109-FEA0-471B-86FA-57E3E7BC62C5}" type="pres">
      <dgm:prSet presAssocID="{412D133E-F0F1-4DEF-B604-EFB8DC3E0B83}" presName="space" presStyleCnt="0"/>
      <dgm:spPr/>
    </dgm:pt>
    <dgm:pt modelId="{DDED7D90-3CB0-4DCE-9971-0AC367BE3B19}" type="pres">
      <dgm:prSet presAssocID="{2934C870-E82C-4857-A6F3-D933BBC531B9}" presName="compositeA" presStyleCnt="0"/>
      <dgm:spPr/>
    </dgm:pt>
    <dgm:pt modelId="{DDCE9654-8F72-4D9B-B75A-2BADEC153CF2}" type="pres">
      <dgm:prSet presAssocID="{2934C870-E82C-4857-A6F3-D933BBC531B9}" presName="textA" presStyleLbl="revTx" presStyleIdx="4" presStyleCnt="5">
        <dgm:presLayoutVars>
          <dgm:bulletEnabled val="1"/>
        </dgm:presLayoutVars>
      </dgm:prSet>
      <dgm:spPr/>
    </dgm:pt>
    <dgm:pt modelId="{F48481C1-4C35-4827-B8E9-EE9B7DE02752}" type="pres">
      <dgm:prSet presAssocID="{2934C870-E82C-4857-A6F3-D933BBC531B9}" presName="circleA" presStyleLbl="node1" presStyleIdx="4" presStyleCnt="5"/>
      <dgm:spPr/>
    </dgm:pt>
    <dgm:pt modelId="{D3B559AB-BA5D-47EE-A738-3295AFCE18F1}" type="pres">
      <dgm:prSet presAssocID="{2934C870-E82C-4857-A6F3-D933BBC531B9}" presName="spaceA" presStyleCnt="0"/>
      <dgm:spPr/>
    </dgm:pt>
  </dgm:ptLst>
  <dgm:cxnLst>
    <dgm:cxn modelId="{34F5C20F-0520-4FFB-AF35-2C5B173CBD96}" type="presOf" srcId="{F64FAB43-89C5-43B4-9295-17E95AD20CBF}" destId="{C9426C73-DC2E-4B85-B046-CAE5E5A33B96}" srcOrd="0" destOrd="0" presId="urn:microsoft.com/office/officeart/2005/8/layout/hProcess11"/>
    <dgm:cxn modelId="{E75BCA13-6EAA-4AC6-B12A-6619B1D2B355}" type="presOf" srcId="{2934C870-E82C-4857-A6F3-D933BBC531B9}" destId="{DDCE9654-8F72-4D9B-B75A-2BADEC153CF2}" srcOrd="0" destOrd="0" presId="urn:microsoft.com/office/officeart/2005/8/layout/hProcess11"/>
    <dgm:cxn modelId="{821EA11F-9BA8-4848-8E52-52618A6FB256}" srcId="{38B0D916-BE93-406D-83E7-EA2F80BEC14B}" destId="{B185E277-2F84-45DA-AEC0-5A42D4584FBE}" srcOrd="1" destOrd="0" parTransId="{0E4FAC9D-754F-43A1-9AC2-E2E97693C9C0}" sibTransId="{A825AA38-3A92-4ADD-BAAE-D4DA21FD33A5}"/>
    <dgm:cxn modelId="{63A7873D-B917-4D54-B51F-87F31553F0FF}" type="presOf" srcId="{44FDF2C5-7E01-42DC-A290-8794AAC193E4}" destId="{64888D03-E22A-4A8A-88DA-B8C6EAD98B5C}" srcOrd="0" destOrd="0" presId="urn:microsoft.com/office/officeart/2005/8/layout/hProcess11"/>
    <dgm:cxn modelId="{F3643E5B-90C8-489A-B297-DD6D38CC8C96}" srcId="{38B0D916-BE93-406D-83E7-EA2F80BEC14B}" destId="{F64FAB43-89C5-43B4-9295-17E95AD20CBF}" srcOrd="0" destOrd="0" parTransId="{8C664096-6225-4EF9-807D-3FC4FC8F5D8A}" sibTransId="{9A5D584F-D0A9-472E-AA32-E94C63A72210}"/>
    <dgm:cxn modelId="{89A2867F-DF09-43B3-A454-49AB9253B6AE}" type="presOf" srcId="{38B0D916-BE93-406D-83E7-EA2F80BEC14B}" destId="{E28F12D8-305C-494D-A569-172C1881A35F}" srcOrd="0" destOrd="0" presId="urn:microsoft.com/office/officeart/2005/8/layout/hProcess11"/>
    <dgm:cxn modelId="{4E4DCD87-8113-49C6-A887-50828E913125}" type="presOf" srcId="{B185E277-2F84-45DA-AEC0-5A42D4584FBE}" destId="{58A62AE3-028F-446E-BD3C-51FE6A26EDC1}" srcOrd="0" destOrd="0" presId="urn:microsoft.com/office/officeart/2005/8/layout/hProcess11"/>
    <dgm:cxn modelId="{E584EAD3-2B96-49F7-97ED-74B2AFE5DC02}" srcId="{38B0D916-BE93-406D-83E7-EA2F80BEC14B}" destId="{2934C870-E82C-4857-A6F3-D933BBC531B9}" srcOrd="4" destOrd="0" parTransId="{636AA3EA-E633-4A53-83AC-714A3A28D6ED}" sibTransId="{5199D5DE-EB0F-4641-9875-42D972C15851}"/>
    <dgm:cxn modelId="{077D9ED5-9859-4AA2-9125-4CB9A1D68C19}" srcId="{38B0D916-BE93-406D-83E7-EA2F80BEC14B}" destId="{44FDF2C5-7E01-42DC-A290-8794AAC193E4}" srcOrd="3" destOrd="0" parTransId="{8F531F60-5C2D-4553-B620-8EB9B7276728}" sibTransId="{412D133E-F0F1-4DEF-B604-EFB8DC3E0B83}"/>
    <dgm:cxn modelId="{6A9835EC-DC9C-432E-BA5D-91A84EB33785}" type="presOf" srcId="{4D1BF652-61BD-4706-9F39-7C316000D2BE}" destId="{A8411420-CA47-46E6-8AA5-4DD5C4CCE082}" srcOrd="0" destOrd="0" presId="urn:microsoft.com/office/officeart/2005/8/layout/hProcess11"/>
    <dgm:cxn modelId="{49AF9AFB-E6A2-4A68-A3E4-C0318EBEFC0B}" srcId="{38B0D916-BE93-406D-83E7-EA2F80BEC14B}" destId="{4D1BF652-61BD-4706-9F39-7C316000D2BE}" srcOrd="2" destOrd="0" parTransId="{C9F78F40-C1ED-4558-9FF4-319C111C426A}" sibTransId="{DD87EE92-80EC-403D-AA75-745905444237}"/>
    <dgm:cxn modelId="{9DAC2243-2317-434E-993A-408580B0469B}" type="presParOf" srcId="{E28F12D8-305C-494D-A569-172C1881A35F}" destId="{B6B285BF-5478-4D30-AE43-34A98481D1C3}" srcOrd="0" destOrd="0" presId="urn:microsoft.com/office/officeart/2005/8/layout/hProcess11"/>
    <dgm:cxn modelId="{A933E797-C61A-42F0-AA42-59EFDB019AB6}" type="presParOf" srcId="{E28F12D8-305C-494D-A569-172C1881A35F}" destId="{574AD1BD-3F09-429A-8AAC-42FD49BD77B2}" srcOrd="1" destOrd="0" presId="urn:microsoft.com/office/officeart/2005/8/layout/hProcess11"/>
    <dgm:cxn modelId="{D1ADA145-B18B-4D6A-B5A2-F4F09D89F6FD}" type="presParOf" srcId="{574AD1BD-3F09-429A-8AAC-42FD49BD77B2}" destId="{D53BDB20-360F-470F-8091-03AB113D1297}" srcOrd="0" destOrd="0" presId="urn:microsoft.com/office/officeart/2005/8/layout/hProcess11"/>
    <dgm:cxn modelId="{AB2ED47E-B3C8-47B8-981C-5195DBAF2F0D}" type="presParOf" srcId="{D53BDB20-360F-470F-8091-03AB113D1297}" destId="{C9426C73-DC2E-4B85-B046-CAE5E5A33B96}" srcOrd="0" destOrd="0" presId="urn:microsoft.com/office/officeart/2005/8/layout/hProcess11"/>
    <dgm:cxn modelId="{ADD4FA45-E7D4-4448-8C95-6A69B7003CD3}" type="presParOf" srcId="{D53BDB20-360F-470F-8091-03AB113D1297}" destId="{9407F806-10F0-4068-B8C8-9F60F4628348}" srcOrd="1" destOrd="0" presId="urn:microsoft.com/office/officeart/2005/8/layout/hProcess11"/>
    <dgm:cxn modelId="{3EECB593-79B9-4EAB-8063-4ED63FB0D554}" type="presParOf" srcId="{D53BDB20-360F-470F-8091-03AB113D1297}" destId="{489E5ACC-BACB-4261-A1BF-B64D59290D1D}" srcOrd="2" destOrd="0" presId="urn:microsoft.com/office/officeart/2005/8/layout/hProcess11"/>
    <dgm:cxn modelId="{8D781BFB-FF33-4FE5-B265-FE9A11D6E7A7}" type="presParOf" srcId="{574AD1BD-3F09-429A-8AAC-42FD49BD77B2}" destId="{1A2AB209-CB60-4362-BA0D-3B1055E7C291}" srcOrd="1" destOrd="0" presId="urn:microsoft.com/office/officeart/2005/8/layout/hProcess11"/>
    <dgm:cxn modelId="{3E86C17D-0525-4945-821E-2234ECF865F6}" type="presParOf" srcId="{574AD1BD-3F09-429A-8AAC-42FD49BD77B2}" destId="{2872CAB6-8E59-47AC-8B1C-72C86426A31E}" srcOrd="2" destOrd="0" presId="urn:microsoft.com/office/officeart/2005/8/layout/hProcess11"/>
    <dgm:cxn modelId="{CB086EC5-F169-4E3D-8283-B66787EA7E96}" type="presParOf" srcId="{2872CAB6-8E59-47AC-8B1C-72C86426A31E}" destId="{58A62AE3-028F-446E-BD3C-51FE6A26EDC1}" srcOrd="0" destOrd="0" presId="urn:microsoft.com/office/officeart/2005/8/layout/hProcess11"/>
    <dgm:cxn modelId="{968CA875-B8D1-416F-9673-44EB248DB6B4}" type="presParOf" srcId="{2872CAB6-8E59-47AC-8B1C-72C86426A31E}" destId="{1E2CF4CA-B48E-48AA-934D-BBE76DFA8EDC}" srcOrd="1" destOrd="0" presId="urn:microsoft.com/office/officeart/2005/8/layout/hProcess11"/>
    <dgm:cxn modelId="{86A9525B-279B-432A-84EE-27A07FD7EF8F}" type="presParOf" srcId="{2872CAB6-8E59-47AC-8B1C-72C86426A31E}" destId="{683A61EA-9850-4D03-8D1E-5290872236B2}" srcOrd="2" destOrd="0" presId="urn:microsoft.com/office/officeart/2005/8/layout/hProcess11"/>
    <dgm:cxn modelId="{4518452C-CED0-4F3F-A622-8DC55C4350D6}" type="presParOf" srcId="{574AD1BD-3F09-429A-8AAC-42FD49BD77B2}" destId="{F2016057-B03A-4CE0-AE61-941F7195E5F8}" srcOrd="3" destOrd="0" presId="urn:microsoft.com/office/officeart/2005/8/layout/hProcess11"/>
    <dgm:cxn modelId="{975B6557-A31F-4B19-A7D1-C93DC33EC0F8}" type="presParOf" srcId="{574AD1BD-3F09-429A-8AAC-42FD49BD77B2}" destId="{D045A9D7-9ED3-4F72-BF3D-E8CBC6629954}" srcOrd="4" destOrd="0" presId="urn:microsoft.com/office/officeart/2005/8/layout/hProcess11"/>
    <dgm:cxn modelId="{526F2F48-C364-4FDC-B7CB-D688ABA7B0AA}" type="presParOf" srcId="{D045A9D7-9ED3-4F72-BF3D-E8CBC6629954}" destId="{A8411420-CA47-46E6-8AA5-4DD5C4CCE082}" srcOrd="0" destOrd="0" presId="urn:microsoft.com/office/officeart/2005/8/layout/hProcess11"/>
    <dgm:cxn modelId="{8F70647A-D390-49BE-A484-6442CFD52008}" type="presParOf" srcId="{D045A9D7-9ED3-4F72-BF3D-E8CBC6629954}" destId="{BC4795BC-683A-4C89-AD44-7C18B5BC3694}" srcOrd="1" destOrd="0" presId="urn:microsoft.com/office/officeart/2005/8/layout/hProcess11"/>
    <dgm:cxn modelId="{25A2A481-4ADE-41E2-8156-B9E8F543946D}" type="presParOf" srcId="{D045A9D7-9ED3-4F72-BF3D-E8CBC6629954}" destId="{C85CC24A-900B-4C58-B6C3-975066DA207B}" srcOrd="2" destOrd="0" presId="urn:microsoft.com/office/officeart/2005/8/layout/hProcess11"/>
    <dgm:cxn modelId="{5D401427-8A01-492E-840F-1AC18DFFD08A}" type="presParOf" srcId="{574AD1BD-3F09-429A-8AAC-42FD49BD77B2}" destId="{2DECC496-12CE-434A-964F-2D0671666C27}" srcOrd="5" destOrd="0" presId="urn:microsoft.com/office/officeart/2005/8/layout/hProcess11"/>
    <dgm:cxn modelId="{86D7EBFD-FB02-491E-815E-D866722FB96E}" type="presParOf" srcId="{574AD1BD-3F09-429A-8AAC-42FD49BD77B2}" destId="{16E0B1D4-EEC4-4E89-BD39-3005F603568C}" srcOrd="6" destOrd="0" presId="urn:microsoft.com/office/officeart/2005/8/layout/hProcess11"/>
    <dgm:cxn modelId="{10B0D61D-5E41-4875-84CA-A6111DF44EEF}" type="presParOf" srcId="{16E0B1D4-EEC4-4E89-BD39-3005F603568C}" destId="{64888D03-E22A-4A8A-88DA-B8C6EAD98B5C}" srcOrd="0" destOrd="0" presId="urn:microsoft.com/office/officeart/2005/8/layout/hProcess11"/>
    <dgm:cxn modelId="{004C36DF-25C8-44D4-A093-923E3D451B53}" type="presParOf" srcId="{16E0B1D4-EEC4-4E89-BD39-3005F603568C}" destId="{5D2B506C-D2EE-4FA7-A6F6-3AE1A31DB166}" srcOrd="1" destOrd="0" presId="urn:microsoft.com/office/officeart/2005/8/layout/hProcess11"/>
    <dgm:cxn modelId="{54876C60-5B37-419B-A398-7741A595FA05}" type="presParOf" srcId="{16E0B1D4-EEC4-4E89-BD39-3005F603568C}" destId="{40CE5D88-18DE-40B5-BF62-423DC79E2F67}" srcOrd="2" destOrd="0" presId="urn:microsoft.com/office/officeart/2005/8/layout/hProcess11"/>
    <dgm:cxn modelId="{BAF867C7-19E8-47CE-8BB0-DE708F18AD6E}" type="presParOf" srcId="{574AD1BD-3F09-429A-8AAC-42FD49BD77B2}" destId="{378AD109-FEA0-471B-86FA-57E3E7BC62C5}" srcOrd="7" destOrd="0" presId="urn:microsoft.com/office/officeart/2005/8/layout/hProcess11"/>
    <dgm:cxn modelId="{4E344F8A-5D74-4C48-B7D8-B2A9C90D7CC2}" type="presParOf" srcId="{574AD1BD-3F09-429A-8AAC-42FD49BD77B2}" destId="{DDED7D90-3CB0-4DCE-9971-0AC367BE3B19}" srcOrd="8" destOrd="0" presId="urn:microsoft.com/office/officeart/2005/8/layout/hProcess11"/>
    <dgm:cxn modelId="{620B4B02-48B2-46C1-9C79-55399D6D8F40}" type="presParOf" srcId="{DDED7D90-3CB0-4DCE-9971-0AC367BE3B19}" destId="{DDCE9654-8F72-4D9B-B75A-2BADEC153CF2}" srcOrd="0" destOrd="0" presId="urn:microsoft.com/office/officeart/2005/8/layout/hProcess11"/>
    <dgm:cxn modelId="{B7D4140F-0726-4129-8C0D-795D40663FD3}" type="presParOf" srcId="{DDED7D90-3CB0-4DCE-9971-0AC367BE3B19}" destId="{F48481C1-4C35-4827-B8E9-EE9B7DE02752}" srcOrd="1" destOrd="0" presId="urn:microsoft.com/office/officeart/2005/8/layout/hProcess11"/>
    <dgm:cxn modelId="{CF84074B-12E8-41E9-AD88-1A5CAB8EE848}" type="presParOf" srcId="{DDED7D90-3CB0-4DCE-9971-0AC367BE3B19}" destId="{D3B559AB-BA5D-47EE-A738-3295AFCE18F1}"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65873-6248-4C6E-AE9F-584EABF678AE}">
      <dsp:nvSpPr>
        <dsp:cNvPr id="0" name=""/>
        <dsp:cNvSpPr/>
      </dsp:nvSpPr>
      <dsp:spPr>
        <a:xfrm>
          <a:off x="0" y="75623"/>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“Source” provides more information about the medium.</a:t>
          </a:r>
          <a:endParaRPr lang="en-IN" sz="1400" kern="1200"/>
        </a:p>
      </dsp:txBody>
      <dsp:txXfrm>
        <a:off x="26637" y="102260"/>
        <a:ext cx="10652191" cy="492384"/>
      </dsp:txXfrm>
    </dsp:sp>
    <dsp:sp modelId="{7A985CEE-BC77-422A-A228-A678AAA1F703}">
      <dsp:nvSpPr>
        <dsp:cNvPr id="0" name=""/>
        <dsp:cNvSpPr/>
      </dsp:nvSpPr>
      <dsp:spPr>
        <a:xfrm>
          <a:off x="0" y="661602"/>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For example, if the medium is “referral,” then the source will be the URL of the website that referred</a:t>
          </a:r>
          <a:endParaRPr lang="en-IN" sz="1400" kern="1200"/>
        </a:p>
      </dsp:txBody>
      <dsp:txXfrm>
        <a:off x="26637" y="688239"/>
        <a:ext cx="10652191" cy="492384"/>
      </dsp:txXfrm>
    </dsp:sp>
    <dsp:sp modelId="{081A9573-411D-4C39-8A42-4ED0E791079F}">
      <dsp:nvSpPr>
        <dsp:cNvPr id="0" name=""/>
        <dsp:cNvSpPr/>
      </dsp:nvSpPr>
      <dsp:spPr>
        <a:xfrm>
          <a:off x="0" y="1247580"/>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user to the site.</a:t>
          </a:r>
          <a:endParaRPr lang="en-IN" sz="1400" kern="1200"/>
        </a:p>
      </dsp:txBody>
      <dsp:txXfrm>
        <a:off x="26637" y="1274217"/>
        <a:ext cx="10652191" cy="492384"/>
      </dsp:txXfrm>
    </dsp:sp>
    <dsp:sp modelId="{8F9D7B33-5999-47FA-BD9C-D59C47DEF16B}">
      <dsp:nvSpPr>
        <dsp:cNvPr id="0" name=""/>
        <dsp:cNvSpPr/>
      </dsp:nvSpPr>
      <dsp:spPr>
        <a:xfrm>
          <a:off x="0" y="1833559"/>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If the medium is “organic,” then the source will be the name of the search engine such as “google.”</a:t>
          </a:r>
          <a:endParaRPr lang="en-IN" sz="1400" kern="1200"/>
        </a:p>
      </dsp:txBody>
      <dsp:txXfrm>
        <a:off x="26637" y="1860196"/>
        <a:ext cx="10652191" cy="492384"/>
      </dsp:txXfrm>
    </dsp:sp>
    <dsp:sp modelId="{11CBCB7F-A09B-4493-B5D0-40C08C16315F}">
      <dsp:nvSpPr>
        <dsp:cNvPr id="0" name=""/>
        <dsp:cNvSpPr/>
      </dsp:nvSpPr>
      <dsp:spPr>
        <a:xfrm>
          <a:off x="0" y="2419538"/>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Traffic should be “high quality,” meaning that users who arrive from a source engage with the  website or complete a conversion.</a:t>
          </a:r>
          <a:endParaRPr lang="en-IN" sz="1400" kern="1200"/>
        </a:p>
      </dsp:txBody>
      <dsp:txXfrm>
        <a:off x="26637" y="2446175"/>
        <a:ext cx="10652191" cy="492384"/>
      </dsp:txXfrm>
    </dsp:sp>
    <dsp:sp modelId="{739E4EE2-1F67-4DF0-A58A-B486C24E3B2B}">
      <dsp:nvSpPr>
        <dsp:cNvPr id="0" name=""/>
        <dsp:cNvSpPr/>
      </dsp:nvSpPr>
      <dsp:spPr>
        <a:xfrm>
          <a:off x="0" y="3005517"/>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 good indicator of traffic quality can be bounce rate.</a:t>
          </a:r>
          <a:endParaRPr lang="en-IN" sz="1400" kern="1200"/>
        </a:p>
      </dsp:txBody>
      <dsp:txXfrm>
        <a:off x="26637" y="3032154"/>
        <a:ext cx="10652191" cy="492384"/>
      </dsp:txXfrm>
    </dsp:sp>
    <dsp:sp modelId="{0B77145F-F38C-4643-BE11-78C0B7ABF57B}">
      <dsp:nvSpPr>
        <dsp:cNvPr id="0" name=""/>
        <dsp:cNvSpPr/>
      </dsp:nvSpPr>
      <dsp:spPr>
        <a:xfrm>
          <a:off x="0" y="3591496"/>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 can click into the comparison view and select the metric “bounce rate” to compare bounce rate</a:t>
          </a:r>
          <a:endParaRPr lang="en-IN" sz="1400" kern="1200"/>
        </a:p>
      </dsp:txBody>
      <dsp:txXfrm>
        <a:off x="26637" y="3618133"/>
        <a:ext cx="10652191" cy="492384"/>
      </dsp:txXfrm>
    </dsp:sp>
    <dsp:sp modelId="{46F2F262-3849-455B-BB9E-1E690610C427}">
      <dsp:nvSpPr>
        <dsp:cNvPr id="0" name=""/>
        <dsp:cNvSpPr/>
      </dsp:nvSpPr>
      <dsp:spPr>
        <a:xfrm>
          <a:off x="0" y="4177474"/>
          <a:ext cx="10705465" cy="54565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for each source/medium combination to the site average.</a:t>
          </a:r>
          <a:endParaRPr lang="en-IN" sz="1400" kern="1200" dirty="0"/>
        </a:p>
      </dsp:txBody>
      <dsp:txXfrm>
        <a:off x="26637" y="4204111"/>
        <a:ext cx="10652191" cy="49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285BF-5478-4D30-AE43-34A98481D1C3}">
      <dsp:nvSpPr>
        <dsp:cNvPr id="0" name=""/>
        <dsp:cNvSpPr/>
      </dsp:nvSpPr>
      <dsp:spPr>
        <a:xfrm>
          <a:off x="0" y="1489519"/>
          <a:ext cx="10553064" cy="198602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426C73-DC2E-4B85-B046-CAE5E5A33B96}">
      <dsp:nvSpPr>
        <dsp:cNvPr id="0" name=""/>
        <dsp:cNvSpPr/>
      </dsp:nvSpPr>
      <dsp:spPr>
        <a:xfrm>
          <a:off x="4173" y="0"/>
          <a:ext cx="1824886" cy="198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When you link your Google Analytics and AdWords accounts, campaign data is shared between the</a:t>
          </a:r>
          <a:endParaRPr lang="en-IN" sz="1500" kern="1200"/>
        </a:p>
      </dsp:txBody>
      <dsp:txXfrm>
        <a:off x="4173" y="0"/>
        <a:ext cx="1824886" cy="1986026"/>
      </dsp:txXfrm>
    </dsp:sp>
    <dsp:sp modelId="{9407F806-10F0-4068-B8C8-9F60F4628348}">
      <dsp:nvSpPr>
        <dsp:cNvPr id="0" name=""/>
        <dsp:cNvSpPr/>
      </dsp:nvSpPr>
      <dsp:spPr>
        <a:xfrm>
          <a:off x="668363" y="2234279"/>
          <a:ext cx="496506" cy="4965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62AE3-028F-446E-BD3C-51FE6A26EDC1}">
      <dsp:nvSpPr>
        <dsp:cNvPr id="0" name=""/>
        <dsp:cNvSpPr/>
      </dsp:nvSpPr>
      <dsp:spPr>
        <a:xfrm>
          <a:off x="1920304" y="2979038"/>
          <a:ext cx="1824886" cy="198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a:t>two systems, but it still requires campaign tracking.</a:t>
          </a:r>
          <a:endParaRPr lang="en-IN" sz="1500" kern="1200"/>
        </a:p>
      </dsp:txBody>
      <dsp:txXfrm>
        <a:off x="1920304" y="2979038"/>
        <a:ext cx="1824886" cy="1986026"/>
      </dsp:txXfrm>
    </dsp:sp>
    <dsp:sp modelId="{1E2CF4CA-B48E-48AA-934D-BBE76DFA8EDC}">
      <dsp:nvSpPr>
        <dsp:cNvPr id="0" name=""/>
        <dsp:cNvSpPr/>
      </dsp:nvSpPr>
      <dsp:spPr>
        <a:xfrm>
          <a:off x="2584494" y="2234279"/>
          <a:ext cx="496506" cy="4965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411420-CA47-46E6-8AA5-4DD5C4CCE082}">
      <dsp:nvSpPr>
        <dsp:cNvPr id="0" name=""/>
        <dsp:cNvSpPr/>
      </dsp:nvSpPr>
      <dsp:spPr>
        <a:xfrm>
          <a:off x="3836435" y="0"/>
          <a:ext cx="1824886" cy="198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You can manually add campaign tracking tags to AdWords URLs using the URL Builder.</a:t>
          </a:r>
          <a:endParaRPr lang="en-IN" sz="1500" kern="1200"/>
        </a:p>
      </dsp:txBody>
      <dsp:txXfrm>
        <a:off x="3836435" y="0"/>
        <a:ext cx="1824886" cy="1986026"/>
      </dsp:txXfrm>
    </dsp:sp>
    <dsp:sp modelId="{BC4795BC-683A-4C89-AD44-7C18B5BC3694}">
      <dsp:nvSpPr>
        <dsp:cNvPr id="0" name=""/>
        <dsp:cNvSpPr/>
      </dsp:nvSpPr>
      <dsp:spPr>
        <a:xfrm>
          <a:off x="4500626" y="2234279"/>
          <a:ext cx="496506" cy="4965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888D03-E22A-4A8A-88DA-B8C6EAD98B5C}">
      <dsp:nvSpPr>
        <dsp:cNvPr id="0" name=""/>
        <dsp:cNvSpPr/>
      </dsp:nvSpPr>
      <dsp:spPr>
        <a:xfrm>
          <a:off x="5752566" y="2979038"/>
          <a:ext cx="1824886" cy="198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kern="1200"/>
            <a:t>AdWords can automatically add a special campaign tag to your AdWords URLs through a feature  called auto-tagging.</a:t>
          </a:r>
          <a:endParaRPr lang="en-IN" sz="1500" kern="1200"/>
        </a:p>
      </dsp:txBody>
      <dsp:txXfrm>
        <a:off x="5752566" y="2979038"/>
        <a:ext cx="1824886" cy="1986026"/>
      </dsp:txXfrm>
    </dsp:sp>
    <dsp:sp modelId="{5D2B506C-D2EE-4FA7-A6F6-3AE1A31DB166}">
      <dsp:nvSpPr>
        <dsp:cNvPr id="0" name=""/>
        <dsp:cNvSpPr/>
      </dsp:nvSpPr>
      <dsp:spPr>
        <a:xfrm>
          <a:off x="6416757" y="2234279"/>
          <a:ext cx="496506" cy="4965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CE9654-8F72-4D9B-B75A-2BADEC153CF2}">
      <dsp:nvSpPr>
        <dsp:cNvPr id="0" name=""/>
        <dsp:cNvSpPr/>
      </dsp:nvSpPr>
      <dsp:spPr>
        <a:xfrm>
          <a:off x="7668697" y="0"/>
          <a:ext cx="1824886" cy="1986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kern="1200"/>
            <a:t>Auto tagging is required to get specific AdWords dimensions into Google Analytics.</a:t>
          </a:r>
          <a:endParaRPr lang="en-IN" sz="1500" kern="1200"/>
        </a:p>
      </dsp:txBody>
      <dsp:txXfrm>
        <a:off x="7668697" y="0"/>
        <a:ext cx="1824886" cy="1986026"/>
      </dsp:txXfrm>
    </dsp:sp>
    <dsp:sp modelId="{F48481C1-4C35-4827-B8E9-EE9B7DE02752}">
      <dsp:nvSpPr>
        <dsp:cNvPr id="0" name=""/>
        <dsp:cNvSpPr/>
      </dsp:nvSpPr>
      <dsp:spPr>
        <a:xfrm>
          <a:off x="8332888" y="2234279"/>
          <a:ext cx="496506" cy="49650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6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6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6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6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6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6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7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7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7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p7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7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7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d5e77d600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d5e77d600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p5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5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p6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6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6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6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6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6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6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52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1888747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6726423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029002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8218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44548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1682615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11582751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59332547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obj">
  <p:cSld name="1_Title Only">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816660" y="2840863"/>
            <a:ext cx="10558678" cy="9398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6000" b="1" i="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3560730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16660" y="2840863"/>
            <a:ext cx="10558678" cy="9398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6000" b="1" i="0" u="sng">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631951" y="1159509"/>
            <a:ext cx="10928096" cy="3562985"/>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295958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246985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6192474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6076283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21158488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109318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800">
              <a:latin typeface="Calibri"/>
              <a:ea typeface="Calibri"/>
              <a:cs typeface="Calibri"/>
              <a:sym typeface="Calibri"/>
            </a:endParaRPr>
          </a:p>
        </p:txBody>
      </p:sp>
    </p:spTree>
    <p:extLst>
      <p:ext uri="{BB962C8B-B14F-4D97-AF65-F5344CB8AC3E}">
        <p14:creationId xmlns:p14="http://schemas.microsoft.com/office/powerpoint/2010/main" val="356621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40003888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7032693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b="0" u="none"/>
          </a:p>
        </p:txBody>
      </p:sp>
    </p:spTree>
    <p:extLst>
      <p:ext uri="{BB962C8B-B14F-4D97-AF65-F5344CB8AC3E}">
        <p14:creationId xmlns:p14="http://schemas.microsoft.com/office/powerpoint/2010/main" val="3730821996"/>
      </p:ext>
    </p:extLst>
  </p:cSld>
  <p:clrMap bg1="dk1" tx1="lt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www.proschoolonline.com/" TargetMode="External"/><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hyperlink" Target="http://www.proschoolonline.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hyperlink" Target="http://www.proschoolonline.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roschoolonline.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proschoolonline.com/" TargetMode="Externa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www.proschoolonlin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hyperlink" Target="http://www.proschoolonline.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5"/>
        <p:cNvGrpSpPr/>
        <p:nvPr/>
      </p:nvGrpSpPr>
      <p:grpSpPr>
        <a:xfrm>
          <a:off x="0" y="0"/>
          <a:ext cx="0" cy="0"/>
          <a:chOff x="0" y="0"/>
          <a:chExt cx="0" cy="0"/>
        </a:xfrm>
      </p:grpSpPr>
      <p:sp>
        <p:nvSpPr>
          <p:cNvPr id="46" name="Google Shape;46;p7"/>
          <p:cNvSpPr/>
          <p:nvPr/>
        </p:nvSpPr>
        <p:spPr>
          <a:xfrm>
            <a:off x="0" y="15349"/>
            <a:ext cx="12190730" cy="6842759"/>
          </a:xfrm>
          <a:custGeom>
            <a:avLst/>
            <a:gdLst/>
            <a:ahLst/>
            <a:cxnLst/>
            <a:rect l="l" t="t" r="r" b="b"/>
            <a:pathLst>
              <a:path w="12190730" h="6842759" extrusionOk="0">
                <a:moveTo>
                  <a:pt x="0" y="0"/>
                </a:moveTo>
                <a:lnTo>
                  <a:pt x="0" y="6842648"/>
                </a:lnTo>
                <a:lnTo>
                  <a:pt x="12190475" y="6842648"/>
                </a:lnTo>
                <a:lnTo>
                  <a:pt x="12190475" y="1637764"/>
                </a:lnTo>
                <a:lnTo>
                  <a:pt x="8229503" y="1637764"/>
                </a:lnTo>
                <a:lnTo>
                  <a:pt x="8106920" y="1636308"/>
                </a:lnTo>
                <a:lnTo>
                  <a:pt x="7984195" y="1632717"/>
                </a:lnTo>
                <a:lnTo>
                  <a:pt x="7861333" y="1627059"/>
                </a:lnTo>
                <a:lnTo>
                  <a:pt x="7738338" y="1619400"/>
                </a:lnTo>
                <a:lnTo>
                  <a:pt x="7615214" y="1609807"/>
                </a:lnTo>
                <a:lnTo>
                  <a:pt x="7491967" y="1598345"/>
                </a:lnTo>
                <a:lnTo>
                  <a:pt x="7368600" y="1585080"/>
                </a:lnTo>
                <a:lnTo>
                  <a:pt x="7245117" y="1570080"/>
                </a:lnTo>
                <a:lnTo>
                  <a:pt x="7059687" y="1544471"/>
                </a:lnTo>
                <a:lnTo>
                  <a:pt x="6874023" y="1515329"/>
                </a:lnTo>
                <a:lnTo>
                  <a:pt x="6688139" y="1482879"/>
                </a:lnTo>
                <a:lnTo>
                  <a:pt x="6502050" y="1447344"/>
                </a:lnTo>
                <a:lnTo>
                  <a:pt x="6253639" y="1395553"/>
                </a:lnTo>
                <a:lnTo>
                  <a:pt x="6004926" y="1339206"/>
                </a:lnTo>
                <a:lnTo>
                  <a:pt x="5693663" y="1263177"/>
                </a:lnTo>
                <a:lnTo>
                  <a:pt x="5257326" y="1148145"/>
                </a:lnTo>
                <a:lnTo>
                  <a:pt x="3134413" y="535476"/>
                </a:lnTo>
                <a:lnTo>
                  <a:pt x="2697876" y="417271"/>
                </a:lnTo>
                <a:lnTo>
                  <a:pt x="2386428" y="338311"/>
                </a:lnTo>
                <a:lnTo>
                  <a:pt x="2137542" y="279223"/>
                </a:lnTo>
                <a:lnTo>
                  <a:pt x="1888936" y="224336"/>
                </a:lnTo>
                <a:lnTo>
                  <a:pt x="1702686" y="186248"/>
                </a:lnTo>
                <a:lnTo>
                  <a:pt x="1516629" y="151044"/>
                </a:lnTo>
                <a:lnTo>
                  <a:pt x="1330778" y="118951"/>
                </a:lnTo>
                <a:lnTo>
                  <a:pt x="1145150" y="90190"/>
                </a:lnTo>
                <a:lnTo>
                  <a:pt x="959758" y="64987"/>
                </a:lnTo>
                <a:lnTo>
                  <a:pt x="836302" y="50272"/>
                </a:lnTo>
                <a:lnTo>
                  <a:pt x="712963" y="37303"/>
                </a:lnTo>
                <a:lnTo>
                  <a:pt x="589744" y="26148"/>
                </a:lnTo>
                <a:lnTo>
                  <a:pt x="466651" y="16872"/>
                </a:lnTo>
                <a:lnTo>
                  <a:pt x="343687" y="9542"/>
                </a:lnTo>
                <a:lnTo>
                  <a:pt x="220856" y="4224"/>
                </a:lnTo>
                <a:lnTo>
                  <a:pt x="98165" y="985"/>
                </a:lnTo>
                <a:lnTo>
                  <a:pt x="0" y="0"/>
                </a:lnTo>
                <a:close/>
              </a:path>
              <a:path w="12190730" h="6842759" extrusionOk="0">
                <a:moveTo>
                  <a:pt x="12190475" y="31742"/>
                </a:moveTo>
                <a:lnTo>
                  <a:pt x="12108715" y="108248"/>
                </a:lnTo>
                <a:lnTo>
                  <a:pt x="12050962" y="160790"/>
                </a:lnTo>
                <a:lnTo>
                  <a:pt x="11993138" y="212251"/>
                </a:lnTo>
                <a:lnTo>
                  <a:pt x="11935242" y="262639"/>
                </a:lnTo>
                <a:lnTo>
                  <a:pt x="11877275" y="311964"/>
                </a:lnTo>
                <a:lnTo>
                  <a:pt x="11819238" y="360232"/>
                </a:lnTo>
                <a:lnTo>
                  <a:pt x="11761132" y="407453"/>
                </a:lnTo>
                <a:lnTo>
                  <a:pt x="11702956" y="453635"/>
                </a:lnTo>
                <a:lnTo>
                  <a:pt x="11644712" y="498786"/>
                </a:lnTo>
                <a:lnTo>
                  <a:pt x="11586401" y="542914"/>
                </a:lnTo>
                <a:lnTo>
                  <a:pt x="11528021" y="586027"/>
                </a:lnTo>
                <a:lnTo>
                  <a:pt x="11469575" y="628135"/>
                </a:lnTo>
                <a:lnTo>
                  <a:pt x="11411063" y="669245"/>
                </a:lnTo>
                <a:lnTo>
                  <a:pt x="11352485" y="709365"/>
                </a:lnTo>
                <a:lnTo>
                  <a:pt x="11293841" y="748504"/>
                </a:lnTo>
                <a:lnTo>
                  <a:pt x="11235133" y="786670"/>
                </a:lnTo>
                <a:lnTo>
                  <a:pt x="11176361" y="823872"/>
                </a:lnTo>
                <a:lnTo>
                  <a:pt x="11117526" y="860117"/>
                </a:lnTo>
                <a:lnTo>
                  <a:pt x="11058627" y="895415"/>
                </a:lnTo>
                <a:lnTo>
                  <a:pt x="10999666" y="929772"/>
                </a:lnTo>
                <a:lnTo>
                  <a:pt x="10940643" y="963198"/>
                </a:lnTo>
                <a:lnTo>
                  <a:pt x="10881559" y="995701"/>
                </a:lnTo>
                <a:lnTo>
                  <a:pt x="10822414" y="1027289"/>
                </a:lnTo>
                <a:lnTo>
                  <a:pt x="10763209" y="1057970"/>
                </a:lnTo>
                <a:lnTo>
                  <a:pt x="10703944" y="1087753"/>
                </a:lnTo>
                <a:lnTo>
                  <a:pt x="10644620" y="1116646"/>
                </a:lnTo>
                <a:lnTo>
                  <a:pt x="10585237" y="1144658"/>
                </a:lnTo>
                <a:lnTo>
                  <a:pt x="10525796" y="1171796"/>
                </a:lnTo>
                <a:lnTo>
                  <a:pt x="10466298" y="1198069"/>
                </a:lnTo>
                <a:lnTo>
                  <a:pt x="10406743" y="1223485"/>
                </a:lnTo>
                <a:lnTo>
                  <a:pt x="10347132" y="1248052"/>
                </a:lnTo>
                <a:lnTo>
                  <a:pt x="10287465" y="1271779"/>
                </a:lnTo>
                <a:lnTo>
                  <a:pt x="10227742" y="1294675"/>
                </a:lnTo>
                <a:lnTo>
                  <a:pt x="10167965" y="1316746"/>
                </a:lnTo>
                <a:lnTo>
                  <a:pt x="10108134" y="1338003"/>
                </a:lnTo>
                <a:lnTo>
                  <a:pt x="10048249" y="1358452"/>
                </a:lnTo>
                <a:lnTo>
                  <a:pt x="9988311" y="1378102"/>
                </a:lnTo>
                <a:lnTo>
                  <a:pt x="9928320" y="1396962"/>
                </a:lnTo>
                <a:lnTo>
                  <a:pt x="9868277" y="1415040"/>
                </a:lnTo>
                <a:lnTo>
                  <a:pt x="9808184" y="1432344"/>
                </a:lnTo>
                <a:lnTo>
                  <a:pt x="9748039" y="1448882"/>
                </a:lnTo>
                <a:lnTo>
                  <a:pt x="9687844" y="1464663"/>
                </a:lnTo>
                <a:lnTo>
                  <a:pt x="9627599" y="1479695"/>
                </a:lnTo>
                <a:lnTo>
                  <a:pt x="9567305" y="1493986"/>
                </a:lnTo>
                <a:lnTo>
                  <a:pt x="9506962" y="1507544"/>
                </a:lnTo>
                <a:lnTo>
                  <a:pt x="9446571" y="1520379"/>
                </a:lnTo>
                <a:lnTo>
                  <a:pt x="9386133" y="1532497"/>
                </a:lnTo>
                <a:lnTo>
                  <a:pt x="9325648" y="1543908"/>
                </a:lnTo>
                <a:lnTo>
                  <a:pt x="9265116" y="1554620"/>
                </a:lnTo>
                <a:lnTo>
                  <a:pt x="9204538" y="1564641"/>
                </a:lnTo>
                <a:lnTo>
                  <a:pt x="9143915" y="1573979"/>
                </a:lnTo>
                <a:lnTo>
                  <a:pt x="9083247" y="1582643"/>
                </a:lnTo>
                <a:lnTo>
                  <a:pt x="9022535" y="1590640"/>
                </a:lnTo>
                <a:lnTo>
                  <a:pt x="8961779" y="1597980"/>
                </a:lnTo>
                <a:lnTo>
                  <a:pt x="8900981" y="1604670"/>
                </a:lnTo>
                <a:lnTo>
                  <a:pt x="8840139" y="1610719"/>
                </a:lnTo>
                <a:lnTo>
                  <a:pt x="8779256" y="1616135"/>
                </a:lnTo>
                <a:lnTo>
                  <a:pt x="8718331" y="1620926"/>
                </a:lnTo>
                <a:lnTo>
                  <a:pt x="8657365" y="1625101"/>
                </a:lnTo>
                <a:lnTo>
                  <a:pt x="8596358" y="1628668"/>
                </a:lnTo>
                <a:lnTo>
                  <a:pt x="8474227" y="1634011"/>
                </a:lnTo>
                <a:lnTo>
                  <a:pt x="8351940" y="1637021"/>
                </a:lnTo>
                <a:lnTo>
                  <a:pt x="8229503" y="1637764"/>
                </a:lnTo>
                <a:lnTo>
                  <a:pt x="12190475" y="1637764"/>
                </a:lnTo>
                <a:lnTo>
                  <a:pt x="12190475" y="31742"/>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7"/>
          <p:cNvSpPr txBox="1">
            <a:spLocks noGrp="1"/>
          </p:cNvSpPr>
          <p:nvPr>
            <p:ph type="title"/>
          </p:nvPr>
        </p:nvSpPr>
        <p:spPr>
          <a:xfrm>
            <a:off x="685800" y="3098800"/>
            <a:ext cx="7931784" cy="9398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6000" i="0" u="none" strike="noStrike" cap="none" dirty="0">
                <a:solidFill>
                  <a:schemeClr val="dk1"/>
                </a:solidFill>
                <a:latin typeface="Calibri"/>
                <a:ea typeface="Calibri"/>
                <a:cs typeface="Calibri"/>
                <a:sym typeface="Calibri"/>
              </a:rPr>
              <a:t>Acquisition Report</a:t>
            </a:r>
            <a:endParaRPr dirty="0">
              <a:latin typeface="Calibri"/>
              <a:ea typeface="Calibri"/>
              <a:cs typeface="Calibri"/>
              <a:sym typeface="Calibri"/>
            </a:endParaRPr>
          </a:p>
        </p:txBody>
      </p:sp>
      <p:sp>
        <p:nvSpPr>
          <p:cNvPr id="52" name="Google Shape;52;p7"/>
          <p:cNvSpPr txBox="1"/>
          <p:nvPr/>
        </p:nvSpPr>
        <p:spPr>
          <a:xfrm>
            <a:off x="9019659" y="5420497"/>
            <a:ext cx="2421925" cy="11099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dk1"/>
                </a:solidFill>
                <a:latin typeface="Calibri"/>
                <a:ea typeface="Calibri"/>
                <a:cs typeface="Calibri"/>
                <a:sym typeface="Calibri"/>
              </a:rPr>
              <a:t>APOORV</a:t>
            </a:r>
            <a:endParaRPr sz="4000" dirty="0">
              <a:latin typeface="Calibri"/>
              <a:ea typeface="Calibri"/>
              <a:cs typeface="Calibri"/>
              <a:sym typeface="Calibri"/>
            </a:endParaRPr>
          </a:p>
        </p:txBody>
      </p:sp>
      <p:pic>
        <p:nvPicPr>
          <p:cNvPr id="5" name="Picture 4">
            <a:extLst>
              <a:ext uri="{FF2B5EF4-FFF2-40B4-BE49-F238E27FC236}">
                <a16:creationId xmlns:a16="http://schemas.microsoft.com/office/drawing/2014/main" id="{186CE8CE-F655-4D7A-9FC7-D82D2CC8657A}"/>
              </a:ext>
            </a:extLst>
          </p:cNvPr>
          <p:cNvPicPr>
            <a:picLocks noChangeAspect="1"/>
          </p:cNvPicPr>
          <p:nvPr/>
        </p:nvPicPr>
        <p:blipFill>
          <a:blip r:embed="rId3"/>
          <a:stretch>
            <a:fillRect/>
          </a:stretch>
        </p:blipFill>
        <p:spPr>
          <a:xfrm>
            <a:off x="7307734" y="625769"/>
            <a:ext cx="4133850" cy="2162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1"/>
          <p:cNvSpPr txBox="1">
            <a:spLocks noGrp="1"/>
          </p:cNvSpPr>
          <p:nvPr>
            <p:ph type="title"/>
          </p:nvPr>
        </p:nvSpPr>
        <p:spPr>
          <a:xfrm>
            <a:off x="2364583" y="500414"/>
            <a:ext cx="7850336"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How to use Analytics with AdWords</a:t>
            </a:r>
            <a:endParaRPr sz="2800" u="none" dirty="0">
              <a:latin typeface="Calibri"/>
              <a:ea typeface="Calibri"/>
              <a:cs typeface="Calibri"/>
              <a:sym typeface="Calibri"/>
            </a:endParaRPr>
          </a:p>
        </p:txBody>
      </p:sp>
      <p:sp>
        <p:nvSpPr>
          <p:cNvPr id="593" name="Google Shape;593;p71"/>
          <p:cNvSpPr txBox="1"/>
          <p:nvPr/>
        </p:nvSpPr>
        <p:spPr>
          <a:xfrm>
            <a:off x="631951" y="1083309"/>
            <a:ext cx="10603200" cy="63630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link Google Analytics with AdWords, first make sure you are logged into Analytics using the same</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email as your AdWords account.</a:t>
            </a:r>
            <a:endParaRPr sz="2000">
              <a:solidFill>
                <a:schemeClr val="dk1"/>
              </a:solidFill>
              <a:latin typeface="Calibri"/>
              <a:ea typeface="Calibri"/>
              <a:cs typeface="Calibri"/>
              <a:sym typeface="Calibri"/>
            </a:endParaRPr>
          </a:p>
        </p:txBody>
      </p:sp>
      <p:sp>
        <p:nvSpPr>
          <p:cNvPr id="594" name="Google Shape;594;p71"/>
          <p:cNvSpPr/>
          <p:nvPr/>
        </p:nvSpPr>
        <p:spPr>
          <a:xfrm>
            <a:off x="836675" y="1981200"/>
            <a:ext cx="10439400" cy="42992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5" name="Google Shape;595;p71"/>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2"/>
          <p:cNvSpPr txBox="1">
            <a:spLocks noGrp="1"/>
          </p:cNvSpPr>
          <p:nvPr>
            <p:ph type="title"/>
          </p:nvPr>
        </p:nvSpPr>
        <p:spPr>
          <a:xfrm>
            <a:off x="997102" y="336930"/>
            <a:ext cx="3278336"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err="1">
                <a:solidFill>
                  <a:srgbClr val="404040"/>
                </a:solidFill>
                <a:latin typeface="Calibri"/>
                <a:ea typeface="Calibri"/>
                <a:cs typeface="Calibri"/>
                <a:sym typeface="Calibri"/>
              </a:rPr>
              <a:t>Adword</a:t>
            </a:r>
            <a:r>
              <a:rPr lang="en-US" sz="2800" u="none" dirty="0">
                <a:solidFill>
                  <a:srgbClr val="404040"/>
                </a:solidFill>
                <a:latin typeface="Calibri"/>
                <a:ea typeface="Calibri"/>
                <a:cs typeface="Calibri"/>
                <a:sym typeface="Calibri"/>
              </a:rPr>
              <a:t> Linking</a:t>
            </a:r>
            <a:endParaRPr sz="2800" u="none" dirty="0">
              <a:latin typeface="Calibri"/>
              <a:ea typeface="Calibri"/>
              <a:cs typeface="Calibri"/>
              <a:sym typeface="Calibri"/>
            </a:endParaRPr>
          </a:p>
        </p:txBody>
      </p:sp>
      <p:sp>
        <p:nvSpPr>
          <p:cNvPr id="601" name="Google Shape;601;p72"/>
          <p:cNvSpPr txBox="1"/>
          <p:nvPr/>
        </p:nvSpPr>
        <p:spPr>
          <a:xfrm>
            <a:off x="631950" y="1159500"/>
            <a:ext cx="4471200" cy="289170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Under the Property section, select</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“AdWords linking.” Click the button “New link group.”</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endParaRPr sz="2000">
              <a:solidFill>
                <a:schemeClr val="dk1"/>
              </a:solidFill>
              <a:latin typeface="Calibri"/>
              <a:ea typeface="Calibri"/>
              <a:cs typeface="Calibri"/>
              <a:sym typeface="Calibri"/>
            </a:endParaRPr>
          </a:p>
          <a:p>
            <a:pPr marL="355600" marR="508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Check which account you wish to link and  click “continue.” Next, type in a “Link  Group Title.”</a:t>
            </a:r>
            <a:endParaRPr sz="2000">
              <a:solidFill>
                <a:schemeClr val="dk1"/>
              </a:solidFill>
              <a:latin typeface="Calibri"/>
              <a:ea typeface="Calibri"/>
              <a:cs typeface="Calibri"/>
              <a:sym typeface="Calibri"/>
            </a:endParaRPr>
          </a:p>
          <a:p>
            <a:pPr marL="457200" marR="5080" lvl="0" indent="0" algn="l" rtl="0">
              <a:lnSpc>
                <a:spcPct val="100000"/>
              </a:lnSpc>
              <a:spcBef>
                <a:spcPts val="480"/>
              </a:spcBef>
              <a:spcAft>
                <a:spcPts val="0"/>
              </a:spcAft>
              <a:buNone/>
            </a:pPr>
            <a:endParaRPr sz="2000">
              <a:solidFill>
                <a:schemeClr val="dk1"/>
              </a:solidFill>
              <a:latin typeface="Calibri"/>
              <a:ea typeface="Calibri"/>
              <a:cs typeface="Calibri"/>
              <a:sym typeface="Calibri"/>
            </a:endParaRPr>
          </a:p>
          <a:p>
            <a:pPr marL="355600" marR="252729" lvl="0" indent="-342900" algn="just"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Now select the view in which you want  the AdWords data to appear and select  “Link accounts.”</a:t>
            </a:r>
            <a:endParaRPr sz="2000">
              <a:solidFill>
                <a:schemeClr val="dk1"/>
              </a:solidFill>
              <a:latin typeface="Calibri"/>
              <a:ea typeface="Calibri"/>
              <a:cs typeface="Calibri"/>
              <a:sym typeface="Calibri"/>
            </a:endParaRPr>
          </a:p>
        </p:txBody>
      </p:sp>
      <p:sp>
        <p:nvSpPr>
          <p:cNvPr id="602" name="Google Shape;602;p72"/>
          <p:cNvSpPr/>
          <p:nvPr/>
        </p:nvSpPr>
        <p:spPr>
          <a:xfrm>
            <a:off x="5458104" y="562980"/>
            <a:ext cx="5945124" cy="548513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3" name="Google Shape;603;p72"/>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3"/>
          <p:cNvSpPr txBox="1">
            <a:spLocks noGrp="1"/>
          </p:cNvSpPr>
          <p:nvPr>
            <p:ph type="title"/>
          </p:nvPr>
        </p:nvSpPr>
        <p:spPr>
          <a:xfrm>
            <a:off x="4549324" y="507376"/>
            <a:ext cx="3334285"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Auto-Tagging</a:t>
            </a:r>
            <a:endParaRPr sz="2800" u="none" dirty="0">
              <a:latin typeface="Calibri"/>
              <a:ea typeface="Calibri"/>
              <a:cs typeface="Calibri"/>
              <a:sym typeface="Calibri"/>
            </a:endParaRPr>
          </a:p>
        </p:txBody>
      </p:sp>
      <p:sp>
        <p:nvSpPr>
          <p:cNvPr id="609" name="Google Shape;609;p73"/>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graphicFrame>
        <p:nvGraphicFramePr>
          <p:cNvPr id="2" name="Diagram 1">
            <a:extLst>
              <a:ext uri="{FF2B5EF4-FFF2-40B4-BE49-F238E27FC236}">
                <a16:creationId xmlns:a16="http://schemas.microsoft.com/office/drawing/2014/main" id="{EAD3CBD2-FF62-404E-89C2-B1297EC1B837}"/>
              </a:ext>
            </a:extLst>
          </p:cNvPr>
          <p:cNvGraphicFramePr/>
          <p:nvPr/>
        </p:nvGraphicFramePr>
        <p:xfrm>
          <a:off x="611530" y="1159509"/>
          <a:ext cx="10553065" cy="49650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4"/>
          <p:cNvSpPr txBox="1">
            <a:spLocks noGrp="1"/>
          </p:cNvSpPr>
          <p:nvPr>
            <p:ph type="title"/>
          </p:nvPr>
        </p:nvSpPr>
        <p:spPr>
          <a:xfrm>
            <a:off x="4671440" y="462557"/>
            <a:ext cx="3138293"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Campaigns</a:t>
            </a:r>
            <a:endParaRPr sz="2800" u="none" dirty="0">
              <a:latin typeface="Calibri"/>
              <a:ea typeface="Calibri"/>
              <a:cs typeface="Calibri"/>
              <a:sym typeface="Calibri"/>
            </a:endParaRPr>
          </a:p>
        </p:txBody>
      </p:sp>
      <p:sp>
        <p:nvSpPr>
          <p:cNvPr id="616" name="Google Shape;616;p74"/>
          <p:cNvSpPr txBox="1"/>
          <p:nvPr/>
        </p:nvSpPr>
        <p:spPr>
          <a:xfrm>
            <a:off x="631951" y="1159509"/>
            <a:ext cx="8169909" cy="3806825"/>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we click on the “Campaigns” report, we can see how well our various</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AdWords campaigns are performing.</a:t>
            </a:r>
            <a:endParaRPr sz="2000">
              <a:solidFill>
                <a:schemeClr val="dk1"/>
              </a:solidFill>
              <a:latin typeface="Calibri"/>
              <a:ea typeface="Calibri"/>
              <a:cs typeface="Calibri"/>
              <a:sym typeface="Calibri"/>
            </a:endParaRPr>
          </a:p>
          <a:p>
            <a:pPr marL="355600" marR="508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use the Acquisition metrics to see how the clicks for each campaign  and the total amount paid for those clicks.</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CPC shows the average cost for each click.</a:t>
            </a:r>
            <a:endParaRPr sz="2000">
              <a:solidFill>
                <a:schemeClr val="dk1"/>
              </a:solidFill>
              <a:latin typeface="Calibri"/>
              <a:ea typeface="Calibri"/>
              <a:cs typeface="Calibri"/>
              <a:sym typeface="Calibri"/>
            </a:endParaRPr>
          </a:p>
          <a:p>
            <a:pPr marL="355600" marR="0" lvl="0" indent="-342900" algn="l" rtl="0">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Under Behavior, you can see user engagement for each campaign.</a:t>
            </a:r>
            <a:endParaRPr sz="2000">
              <a:solidFill>
                <a:schemeClr val="dk1"/>
              </a:solidFill>
              <a:latin typeface="Calibri"/>
              <a:ea typeface="Calibri"/>
              <a:cs typeface="Calibri"/>
              <a:sym typeface="Calibri"/>
            </a:endParaRPr>
          </a:p>
          <a:p>
            <a:pPr marL="355600" marR="0" lvl="0" indent="-342900" algn="l" rtl="0">
              <a:lnSpc>
                <a:spcPct val="100000"/>
              </a:lnSpc>
              <a:spcBef>
                <a:spcPts val="475"/>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And under Conversions, you can see</a:t>
            </a:r>
            <a:endParaRPr sz="2000">
              <a:solidFill>
                <a:schemeClr val="dk1"/>
              </a:solidFill>
              <a:latin typeface="Calibri"/>
              <a:ea typeface="Calibri"/>
              <a:cs typeface="Calibri"/>
              <a:sym typeface="Calibri"/>
            </a:endParaRPr>
          </a:p>
          <a:p>
            <a:pPr marL="756285" marR="0" lvl="1" indent="-286385" algn="l" rtl="0">
              <a:lnSpc>
                <a:spcPct val="100000"/>
              </a:lnSpc>
              <a:spcBef>
                <a:spcPts val="484"/>
              </a:spcBef>
              <a:spcAft>
                <a:spcPts val="0"/>
              </a:spcAft>
              <a:buClr>
                <a:schemeClr val="dk1"/>
              </a:buClr>
              <a:buSzPts val="2000"/>
              <a:buFont typeface="Calibri"/>
              <a:buChar char="–"/>
            </a:pPr>
            <a:r>
              <a:rPr lang="en-US" sz="2000" i="0" u="none" strike="noStrike" cap="none">
                <a:solidFill>
                  <a:schemeClr val="dk1"/>
                </a:solidFill>
                <a:latin typeface="Calibri"/>
                <a:ea typeface="Calibri"/>
                <a:cs typeface="Calibri"/>
                <a:sym typeface="Calibri"/>
              </a:rPr>
              <a:t>the conversion rate,</a:t>
            </a:r>
            <a:endParaRPr sz="2000" i="0" u="none" strike="noStrike" cap="none">
              <a:solidFill>
                <a:schemeClr val="dk1"/>
              </a:solidFill>
              <a:latin typeface="Calibri"/>
              <a:ea typeface="Calibri"/>
              <a:cs typeface="Calibri"/>
              <a:sym typeface="Calibri"/>
            </a:endParaRPr>
          </a:p>
          <a:p>
            <a:pPr marL="756285" marR="0" lvl="1" indent="-286385" algn="l" rtl="0">
              <a:lnSpc>
                <a:spcPct val="100000"/>
              </a:lnSpc>
              <a:spcBef>
                <a:spcPts val="480"/>
              </a:spcBef>
              <a:spcAft>
                <a:spcPts val="0"/>
              </a:spcAft>
              <a:buClr>
                <a:schemeClr val="dk1"/>
              </a:buClr>
              <a:buSzPts val="2000"/>
              <a:buFont typeface="Calibri"/>
              <a:buChar char="–"/>
            </a:pPr>
            <a:r>
              <a:rPr lang="en-US" sz="2000" i="0" u="none" strike="noStrike" cap="none">
                <a:solidFill>
                  <a:schemeClr val="dk1"/>
                </a:solidFill>
                <a:latin typeface="Calibri"/>
                <a:ea typeface="Calibri"/>
                <a:cs typeface="Calibri"/>
                <a:sym typeface="Calibri"/>
              </a:rPr>
              <a:t>the number of actual goal completions,</a:t>
            </a:r>
            <a:endParaRPr sz="2000" i="0" u="none" strike="noStrike" cap="none">
              <a:solidFill>
                <a:schemeClr val="dk1"/>
              </a:solidFill>
              <a:latin typeface="Calibri"/>
              <a:ea typeface="Calibri"/>
              <a:cs typeface="Calibri"/>
              <a:sym typeface="Calibri"/>
            </a:endParaRPr>
          </a:p>
          <a:p>
            <a:pPr marL="756285" marR="659130" lvl="1" indent="-286385" algn="l" rtl="0">
              <a:lnSpc>
                <a:spcPct val="100000"/>
              </a:lnSpc>
              <a:spcBef>
                <a:spcPts val="480"/>
              </a:spcBef>
              <a:spcAft>
                <a:spcPts val="0"/>
              </a:spcAft>
              <a:buClr>
                <a:schemeClr val="dk1"/>
              </a:buClr>
              <a:buSzPts val="2000"/>
              <a:buFont typeface="Calibri"/>
              <a:buChar char="–"/>
            </a:pPr>
            <a:r>
              <a:rPr lang="en-US" sz="2000" i="0" u="none" strike="noStrike" cap="none">
                <a:solidFill>
                  <a:schemeClr val="dk1"/>
                </a:solidFill>
                <a:latin typeface="Calibri"/>
                <a:ea typeface="Calibri"/>
                <a:cs typeface="Calibri"/>
                <a:sym typeface="Calibri"/>
              </a:rPr>
              <a:t>and how much these conversions worth to your business for each  AdWords campaign using the pulldown menu.</a:t>
            </a:r>
            <a:endParaRPr sz="2000" i="0" u="none" strike="noStrike" cap="none">
              <a:solidFill>
                <a:schemeClr val="dk1"/>
              </a:solidFill>
              <a:latin typeface="Calibri"/>
              <a:ea typeface="Calibri"/>
              <a:cs typeface="Calibri"/>
              <a:sym typeface="Calibri"/>
            </a:endParaRPr>
          </a:p>
        </p:txBody>
      </p:sp>
      <p:sp>
        <p:nvSpPr>
          <p:cNvPr id="617" name="Google Shape;617;p74"/>
          <p:cNvSpPr/>
          <p:nvPr/>
        </p:nvSpPr>
        <p:spPr>
          <a:xfrm>
            <a:off x="8990076" y="1219200"/>
            <a:ext cx="2918460" cy="5029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74"/>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5"/>
          <p:cNvSpPr txBox="1">
            <a:spLocks noGrp="1"/>
          </p:cNvSpPr>
          <p:nvPr>
            <p:ph type="title"/>
          </p:nvPr>
        </p:nvSpPr>
        <p:spPr>
          <a:xfrm>
            <a:off x="4682528" y="260730"/>
            <a:ext cx="2685212" cy="488792"/>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Campaigns</a:t>
            </a:r>
            <a:endParaRPr sz="2800" u="none" dirty="0">
              <a:latin typeface="Calibri"/>
              <a:ea typeface="Calibri"/>
              <a:cs typeface="Calibri"/>
              <a:sym typeface="Calibri"/>
            </a:endParaRPr>
          </a:p>
        </p:txBody>
      </p:sp>
      <p:sp>
        <p:nvSpPr>
          <p:cNvPr id="624" name="Google Shape;624;p75"/>
          <p:cNvSpPr/>
          <p:nvPr/>
        </p:nvSpPr>
        <p:spPr>
          <a:xfrm>
            <a:off x="0" y="990600"/>
            <a:ext cx="12050268" cy="537603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75"/>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6"/>
          <p:cNvSpPr txBox="1">
            <a:spLocks noGrp="1"/>
          </p:cNvSpPr>
          <p:nvPr>
            <p:ph type="title"/>
          </p:nvPr>
        </p:nvSpPr>
        <p:spPr>
          <a:xfrm>
            <a:off x="4546418" y="444021"/>
            <a:ext cx="3099163" cy="313859"/>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Keywords</a:t>
            </a:r>
            <a:endParaRPr sz="2800" u="none" dirty="0">
              <a:latin typeface="Calibri"/>
              <a:ea typeface="Calibri"/>
              <a:cs typeface="Calibri"/>
              <a:sym typeface="Calibri"/>
            </a:endParaRPr>
          </a:p>
        </p:txBody>
      </p:sp>
      <p:sp>
        <p:nvSpPr>
          <p:cNvPr id="631" name="Google Shape;631;p76"/>
          <p:cNvSpPr txBox="1"/>
          <p:nvPr/>
        </p:nvSpPr>
        <p:spPr>
          <a:xfrm>
            <a:off x="631951" y="1159509"/>
            <a:ext cx="8261984" cy="3562985"/>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can help you understand how well keywords and individual ads are</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performing.</a:t>
            </a:r>
            <a:endParaRPr sz="2000">
              <a:solidFill>
                <a:schemeClr val="dk1"/>
              </a:solidFill>
              <a:latin typeface="Calibri"/>
              <a:ea typeface="Calibri"/>
              <a:cs typeface="Calibri"/>
              <a:sym typeface="Calibri"/>
            </a:endParaRPr>
          </a:p>
          <a:p>
            <a:pPr marL="355600" marR="11430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example, if a keyword is bringing in a lot of traffic but has a high bounce  rate, it might indicate a disconnect between the ad and landing page  content.</a:t>
            </a:r>
            <a:endParaRPr sz="2000">
              <a:solidFill>
                <a:schemeClr val="dk1"/>
              </a:solidFill>
              <a:latin typeface="Calibri"/>
              <a:ea typeface="Calibri"/>
              <a:cs typeface="Calibri"/>
              <a:sym typeface="Calibri"/>
            </a:endParaRPr>
          </a:p>
          <a:p>
            <a:pPr marL="355600" marR="316865"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have a keyword with a high conversion rate but low number of  impressions, you may want to raise your bid for that keyword, so the ad is  shown more often and reaches a larger audience.</a:t>
            </a:r>
            <a:endParaRPr sz="2000">
              <a:solidFill>
                <a:schemeClr val="dk1"/>
              </a:solidFill>
              <a:latin typeface="Calibri"/>
              <a:ea typeface="Calibri"/>
              <a:cs typeface="Calibri"/>
              <a:sym typeface="Calibri"/>
            </a:endParaRPr>
          </a:p>
          <a:p>
            <a:pPr marL="355600" marR="5080" lvl="0" indent="-342900" algn="just"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could also add “Device Category” as a secondary dimension to break out  these keywords by the kinds of devices that users were on when they clicked  your ad and visited your site.</a:t>
            </a:r>
            <a:endParaRPr sz="2000">
              <a:solidFill>
                <a:schemeClr val="dk1"/>
              </a:solidFill>
              <a:latin typeface="Calibri"/>
              <a:ea typeface="Calibri"/>
              <a:cs typeface="Calibri"/>
              <a:sym typeface="Calibri"/>
            </a:endParaRPr>
          </a:p>
        </p:txBody>
      </p:sp>
      <p:sp>
        <p:nvSpPr>
          <p:cNvPr id="632" name="Google Shape;632;p76"/>
          <p:cNvSpPr/>
          <p:nvPr/>
        </p:nvSpPr>
        <p:spPr>
          <a:xfrm>
            <a:off x="8913876" y="1143000"/>
            <a:ext cx="3246120" cy="5029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76"/>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77"/>
          <p:cNvSpPr txBox="1">
            <a:spLocks noGrp="1"/>
          </p:cNvSpPr>
          <p:nvPr>
            <p:ph type="title"/>
          </p:nvPr>
        </p:nvSpPr>
        <p:spPr>
          <a:xfrm>
            <a:off x="5033641" y="542876"/>
            <a:ext cx="2701687" cy="593946"/>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Keywords</a:t>
            </a:r>
            <a:endParaRPr sz="2800" u="none" dirty="0">
              <a:latin typeface="Calibri"/>
              <a:ea typeface="Calibri"/>
              <a:cs typeface="Calibri"/>
              <a:sym typeface="Calibri"/>
            </a:endParaRPr>
          </a:p>
        </p:txBody>
      </p:sp>
      <p:sp>
        <p:nvSpPr>
          <p:cNvPr id="639" name="Google Shape;639;p77"/>
          <p:cNvSpPr/>
          <p:nvPr/>
        </p:nvSpPr>
        <p:spPr>
          <a:xfrm>
            <a:off x="54864" y="1633727"/>
            <a:ext cx="12077700" cy="359054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77"/>
          <p:cNvSpPr/>
          <p:nvPr/>
        </p:nvSpPr>
        <p:spPr>
          <a:xfrm>
            <a:off x="2666238" y="2210561"/>
            <a:ext cx="4419600" cy="2971800"/>
          </a:xfrm>
          <a:custGeom>
            <a:avLst/>
            <a:gdLst/>
            <a:ahLst/>
            <a:cxnLst/>
            <a:rect l="l" t="t" r="r" b="b"/>
            <a:pathLst>
              <a:path w="4419600" h="2971800" extrusionOk="0">
                <a:moveTo>
                  <a:pt x="0" y="495300"/>
                </a:moveTo>
                <a:lnTo>
                  <a:pt x="2267" y="447597"/>
                </a:lnTo>
                <a:lnTo>
                  <a:pt x="8930" y="401178"/>
                </a:lnTo>
                <a:lnTo>
                  <a:pt x="19782" y="356249"/>
                </a:lnTo>
                <a:lnTo>
                  <a:pt x="34615" y="313019"/>
                </a:lnTo>
                <a:lnTo>
                  <a:pt x="53222" y="271695"/>
                </a:lnTo>
                <a:lnTo>
                  <a:pt x="75394" y="232484"/>
                </a:lnTo>
                <a:lnTo>
                  <a:pt x="100925" y="195594"/>
                </a:lnTo>
                <a:lnTo>
                  <a:pt x="129607" y="161233"/>
                </a:lnTo>
                <a:lnTo>
                  <a:pt x="161233" y="129607"/>
                </a:lnTo>
                <a:lnTo>
                  <a:pt x="195594" y="100925"/>
                </a:lnTo>
                <a:lnTo>
                  <a:pt x="232484" y="75394"/>
                </a:lnTo>
                <a:lnTo>
                  <a:pt x="271695" y="53222"/>
                </a:lnTo>
                <a:lnTo>
                  <a:pt x="313019" y="34615"/>
                </a:lnTo>
                <a:lnTo>
                  <a:pt x="356249" y="19782"/>
                </a:lnTo>
                <a:lnTo>
                  <a:pt x="401178" y="8930"/>
                </a:lnTo>
                <a:lnTo>
                  <a:pt x="447597" y="2267"/>
                </a:lnTo>
                <a:lnTo>
                  <a:pt x="495300" y="0"/>
                </a:lnTo>
                <a:lnTo>
                  <a:pt x="3924300" y="0"/>
                </a:lnTo>
                <a:lnTo>
                  <a:pt x="3972002" y="2267"/>
                </a:lnTo>
                <a:lnTo>
                  <a:pt x="4018421" y="8930"/>
                </a:lnTo>
                <a:lnTo>
                  <a:pt x="4063350" y="19782"/>
                </a:lnTo>
                <a:lnTo>
                  <a:pt x="4106580" y="34615"/>
                </a:lnTo>
                <a:lnTo>
                  <a:pt x="4147904" y="53222"/>
                </a:lnTo>
                <a:lnTo>
                  <a:pt x="4187115" y="75394"/>
                </a:lnTo>
                <a:lnTo>
                  <a:pt x="4224005" y="100925"/>
                </a:lnTo>
                <a:lnTo>
                  <a:pt x="4258366" y="129607"/>
                </a:lnTo>
                <a:lnTo>
                  <a:pt x="4289992" y="161233"/>
                </a:lnTo>
                <a:lnTo>
                  <a:pt x="4318674" y="195594"/>
                </a:lnTo>
                <a:lnTo>
                  <a:pt x="4344205" y="232484"/>
                </a:lnTo>
                <a:lnTo>
                  <a:pt x="4366377" y="271695"/>
                </a:lnTo>
                <a:lnTo>
                  <a:pt x="4384984" y="313019"/>
                </a:lnTo>
                <a:lnTo>
                  <a:pt x="4399817" y="356249"/>
                </a:lnTo>
                <a:lnTo>
                  <a:pt x="4410669" y="401178"/>
                </a:lnTo>
                <a:lnTo>
                  <a:pt x="4417332" y="447597"/>
                </a:lnTo>
                <a:lnTo>
                  <a:pt x="4419600" y="495300"/>
                </a:lnTo>
                <a:lnTo>
                  <a:pt x="4419600" y="2476500"/>
                </a:lnTo>
                <a:lnTo>
                  <a:pt x="4417332" y="2524202"/>
                </a:lnTo>
                <a:lnTo>
                  <a:pt x="4410669" y="2570621"/>
                </a:lnTo>
                <a:lnTo>
                  <a:pt x="4399817" y="2615550"/>
                </a:lnTo>
                <a:lnTo>
                  <a:pt x="4384984" y="2658780"/>
                </a:lnTo>
                <a:lnTo>
                  <a:pt x="4366377" y="2700104"/>
                </a:lnTo>
                <a:lnTo>
                  <a:pt x="4344205" y="2739315"/>
                </a:lnTo>
                <a:lnTo>
                  <a:pt x="4318674" y="2776205"/>
                </a:lnTo>
                <a:lnTo>
                  <a:pt x="4289992" y="2810566"/>
                </a:lnTo>
                <a:lnTo>
                  <a:pt x="4258366" y="2842192"/>
                </a:lnTo>
                <a:lnTo>
                  <a:pt x="4224005" y="2870874"/>
                </a:lnTo>
                <a:lnTo>
                  <a:pt x="4187115" y="2896405"/>
                </a:lnTo>
                <a:lnTo>
                  <a:pt x="4147904" y="2918577"/>
                </a:lnTo>
                <a:lnTo>
                  <a:pt x="4106580" y="2937184"/>
                </a:lnTo>
                <a:lnTo>
                  <a:pt x="4063350" y="2952017"/>
                </a:lnTo>
                <a:lnTo>
                  <a:pt x="4018421" y="2962869"/>
                </a:lnTo>
                <a:lnTo>
                  <a:pt x="3972002" y="2969532"/>
                </a:lnTo>
                <a:lnTo>
                  <a:pt x="3924300" y="2971800"/>
                </a:lnTo>
                <a:lnTo>
                  <a:pt x="495300" y="2971800"/>
                </a:lnTo>
                <a:lnTo>
                  <a:pt x="447597" y="2969532"/>
                </a:lnTo>
                <a:lnTo>
                  <a:pt x="401178" y="2962869"/>
                </a:lnTo>
                <a:lnTo>
                  <a:pt x="356249" y="2952017"/>
                </a:lnTo>
                <a:lnTo>
                  <a:pt x="313019" y="2937184"/>
                </a:lnTo>
                <a:lnTo>
                  <a:pt x="271695" y="2918577"/>
                </a:lnTo>
                <a:lnTo>
                  <a:pt x="232484" y="2896405"/>
                </a:lnTo>
                <a:lnTo>
                  <a:pt x="195594" y="2870874"/>
                </a:lnTo>
                <a:lnTo>
                  <a:pt x="161233" y="2842192"/>
                </a:lnTo>
                <a:lnTo>
                  <a:pt x="129607" y="2810566"/>
                </a:lnTo>
                <a:lnTo>
                  <a:pt x="100925" y="2776205"/>
                </a:lnTo>
                <a:lnTo>
                  <a:pt x="75394" y="2739315"/>
                </a:lnTo>
                <a:lnTo>
                  <a:pt x="53222" y="2700104"/>
                </a:lnTo>
                <a:lnTo>
                  <a:pt x="34615" y="2658780"/>
                </a:lnTo>
                <a:lnTo>
                  <a:pt x="19782" y="2615550"/>
                </a:lnTo>
                <a:lnTo>
                  <a:pt x="8930" y="2570621"/>
                </a:lnTo>
                <a:lnTo>
                  <a:pt x="2267" y="2524202"/>
                </a:lnTo>
                <a:lnTo>
                  <a:pt x="0" y="2476500"/>
                </a:lnTo>
                <a:lnTo>
                  <a:pt x="0" y="495300"/>
                </a:lnTo>
                <a:close/>
              </a:path>
            </a:pathLst>
          </a:custGeom>
          <a:noFill/>
          <a:ln w="5027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77"/>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8"/>
          <p:cNvSpPr txBox="1">
            <a:spLocks noGrp="1"/>
          </p:cNvSpPr>
          <p:nvPr>
            <p:ph type="title"/>
          </p:nvPr>
        </p:nvSpPr>
        <p:spPr>
          <a:xfrm>
            <a:off x="4100706" y="427546"/>
            <a:ext cx="4400741" cy="545688"/>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Bid Adjustments</a:t>
            </a:r>
            <a:endParaRPr sz="2800" u="none" dirty="0">
              <a:latin typeface="Calibri"/>
              <a:ea typeface="Calibri"/>
              <a:cs typeface="Calibri"/>
              <a:sym typeface="Calibri"/>
            </a:endParaRPr>
          </a:p>
        </p:txBody>
      </p:sp>
      <p:sp>
        <p:nvSpPr>
          <p:cNvPr id="647" name="Google Shape;647;p78"/>
          <p:cNvSpPr txBox="1"/>
          <p:nvPr/>
        </p:nvSpPr>
        <p:spPr>
          <a:xfrm>
            <a:off x="631951" y="1083309"/>
            <a:ext cx="10777800" cy="130680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Bid adjustments are an AdWords feature used to automatically adjust keyword bids based on a user’s</a:t>
            </a:r>
            <a:endParaRPr sz="200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a:solidFill>
                  <a:schemeClr val="dk1"/>
                </a:solidFill>
                <a:latin typeface="Calibri"/>
                <a:ea typeface="Calibri"/>
                <a:cs typeface="Calibri"/>
                <a:sym typeface="Calibri"/>
              </a:rPr>
              <a:t>device, location, or time of day.</a:t>
            </a:r>
            <a:endParaRPr sz="2000">
              <a:solidFill>
                <a:schemeClr val="dk1"/>
              </a:solidFill>
              <a:latin typeface="Calibri"/>
              <a:ea typeface="Calibri"/>
              <a:cs typeface="Calibri"/>
              <a:sym typeface="Calibri"/>
            </a:endParaRPr>
          </a:p>
          <a:p>
            <a:pPr marL="355600" marR="442594"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You can use the selector at the top of the table to evaluate campaign performance by the device,  location, time of day, and remarketing list bid adjustments.</a:t>
            </a:r>
            <a:endParaRPr sz="2000">
              <a:solidFill>
                <a:schemeClr val="dk1"/>
              </a:solidFill>
              <a:latin typeface="Calibri"/>
              <a:ea typeface="Calibri"/>
              <a:cs typeface="Calibri"/>
              <a:sym typeface="Calibri"/>
            </a:endParaRPr>
          </a:p>
        </p:txBody>
      </p:sp>
      <p:sp>
        <p:nvSpPr>
          <p:cNvPr id="648" name="Google Shape;648;p78"/>
          <p:cNvSpPr/>
          <p:nvPr/>
        </p:nvSpPr>
        <p:spPr>
          <a:xfrm>
            <a:off x="0" y="2590800"/>
            <a:ext cx="12132564" cy="342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78"/>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0A612B-D835-434C-B5F8-B66437A14EB1}"/>
              </a:ext>
            </a:extLst>
          </p:cNvPr>
          <p:cNvPicPr>
            <a:picLocks noChangeAspect="1"/>
          </p:cNvPicPr>
          <p:nvPr/>
        </p:nvPicPr>
        <p:blipFill>
          <a:blip r:embed="rId2"/>
          <a:stretch>
            <a:fillRect/>
          </a:stretch>
        </p:blipFill>
        <p:spPr>
          <a:xfrm>
            <a:off x="1928812" y="766762"/>
            <a:ext cx="8334375" cy="5324475"/>
          </a:xfrm>
          <a:prstGeom prst="rect">
            <a:avLst/>
          </a:prstGeom>
        </p:spPr>
      </p:pic>
    </p:spTree>
    <p:extLst>
      <p:ext uri="{BB962C8B-B14F-4D97-AF65-F5344CB8AC3E}">
        <p14:creationId xmlns:p14="http://schemas.microsoft.com/office/powerpoint/2010/main" val="394337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28540">
              <a:srgbClr val="51BADB"/>
            </a:gs>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Shape 260"/>
        <p:cNvGrpSpPr/>
        <p:nvPr/>
      </p:nvGrpSpPr>
      <p:grpSpPr>
        <a:xfrm>
          <a:off x="0" y="0"/>
          <a:ext cx="0" cy="0"/>
          <a:chOff x="0" y="0"/>
          <a:chExt cx="0" cy="0"/>
        </a:xfrm>
      </p:grpSpPr>
      <p:grpSp>
        <p:nvGrpSpPr>
          <p:cNvPr id="262" name="Google Shape;262;p36"/>
          <p:cNvGrpSpPr/>
          <p:nvPr/>
        </p:nvGrpSpPr>
        <p:grpSpPr>
          <a:xfrm>
            <a:off x="9532121" y="4582608"/>
            <a:ext cx="1597417" cy="1502833"/>
            <a:chOff x="3996192" y="966888"/>
            <a:chExt cx="1198063" cy="1127125"/>
          </a:xfrm>
        </p:grpSpPr>
        <p:sp>
          <p:nvSpPr>
            <p:cNvPr id="263" name="Google Shape;263;p36"/>
            <p:cNvSpPr/>
            <p:nvPr/>
          </p:nvSpPr>
          <p:spPr>
            <a:xfrm>
              <a:off x="3996192" y="1393782"/>
              <a:ext cx="285750" cy="640080"/>
            </a:xfrm>
            <a:custGeom>
              <a:avLst/>
              <a:gdLst/>
              <a:ahLst/>
              <a:cxnLst/>
              <a:rect l="l" t="t" r="r" b="b"/>
              <a:pathLst>
                <a:path w="285750" h="640080" extrusionOk="0">
                  <a:moveTo>
                    <a:pt x="0" y="0"/>
                  </a:moveTo>
                  <a:lnTo>
                    <a:pt x="0" y="639508"/>
                  </a:lnTo>
                  <a:lnTo>
                    <a:pt x="285224" y="639508"/>
                  </a:lnTo>
                  <a:lnTo>
                    <a:pt x="285224" y="0"/>
                  </a:lnTo>
                  <a:lnTo>
                    <a:pt x="0" y="0"/>
                  </a:lnTo>
                  <a:close/>
                </a:path>
              </a:pathLst>
            </a:custGeom>
            <a:noFill/>
            <a:ln w="19025" cap="flat" cmpd="sng">
              <a:solidFill>
                <a:srgbClr val="3F5277"/>
              </a:solidFill>
              <a:prstDash val="solid"/>
              <a:round/>
              <a:headEnd type="none" w="sm" len="sm"/>
              <a:tailEnd type="none" w="sm" len="sm"/>
            </a:ln>
          </p:spPr>
          <p:txBody>
            <a:bodyPr spcFirstLastPara="1" wrap="square" lIns="0" tIns="0" rIns="0" bIns="0" anchor="t" anchorCtr="0">
              <a:noAutofit/>
            </a:bodyPr>
            <a:lstStyle/>
            <a:p>
              <a:endParaRPr sz="2400"/>
            </a:p>
          </p:txBody>
        </p:sp>
        <p:sp>
          <p:nvSpPr>
            <p:cNvPr id="264" name="Google Shape;264;p36"/>
            <p:cNvSpPr/>
            <p:nvPr/>
          </p:nvSpPr>
          <p:spPr>
            <a:xfrm>
              <a:off x="4110691" y="1456922"/>
              <a:ext cx="121800" cy="121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2400"/>
            </a:p>
          </p:txBody>
        </p:sp>
        <p:sp>
          <p:nvSpPr>
            <p:cNvPr id="265" name="Google Shape;265;p36"/>
            <p:cNvSpPr/>
            <p:nvPr/>
          </p:nvSpPr>
          <p:spPr>
            <a:xfrm>
              <a:off x="4302716" y="966888"/>
              <a:ext cx="891539" cy="1127125"/>
            </a:xfrm>
            <a:custGeom>
              <a:avLst/>
              <a:gdLst/>
              <a:ahLst/>
              <a:cxnLst/>
              <a:rect l="l" t="t" r="r" b="b"/>
              <a:pathLst>
                <a:path w="891539" h="1127125" extrusionOk="0">
                  <a:moveTo>
                    <a:pt x="0" y="974315"/>
                  </a:moveTo>
                  <a:lnTo>
                    <a:pt x="109849" y="974315"/>
                  </a:lnTo>
                  <a:lnTo>
                    <a:pt x="145274" y="991990"/>
                  </a:lnTo>
                  <a:lnTo>
                    <a:pt x="194874" y="1013302"/>
                  </a:lnTo>
                  <a:lnTo>
                    <a:pt x="258599" y="1038107"/>
                  </a:lnTo>
                  <a:lnTo>
                    <a:pt x="329524" y="1064655"/>
                  </a:lnTo>
                  <a:lnTo>
                    <a:pt x="405674" y="1087712"/>
                  </a:lnTo>
                  <a:lnTo>
                    <a:pt x="444674" y="1098332"/>
                  </a:lnTo>
                  <a:lnTo>
                    <a:pt x="483649" y="1107135"/>
                  </a:lnTo>
                  <a:lnTo>
                    <a:pt x="520823" y="1116007"/>
                  </a:lnTo>
                  <a:lnTo>
                    <a:pt x="557998" y="1121317"/>
                  </a:lnTo>
                  <a:lnTo>
                    <a:pt x="591673" y="1124882"/>
                  </a:lnTo>
                  <a:lnTo>
                    <a:pt x="625348" y="1126627"/>
                  </a:lnTo>
                  <a:lnTo>
                    <a:pt x="682023" y="1126627"/>
                  </a:lnTo>
                  <a:lnTo>
                    <a:pt x="712123" y="1124882"/>
                  </a:lnTo>
                  <a:lnTo>
                    <a:pt x="765298" y="1114262"/>
                  </a:lnTo>
                  <a:lnTo>
                    <a:pt x="802473" y="1094770"/>
                  </a:lnTo>
                  <a:lnTo>
                    <a:pt x="814923" y="1027415"/>
                  </a:lnTo>
                  <a:lnTo>
                    <a:pt x="813173" y="1015050"/>
                  </a:lnTo>
                  <a:lnTo>
                    <a:pt x="809598" y="1004430"/>
                  </a:lnTo>
                  <a:lnTo>
                    <a:pt x="802473" y="993810"/>
                  </a:lnTo>
                  <a:lnTo>
                    <a:pt x="791848" y="984935"/>
                  </a:lnTo>
                  <a:lnTo>
                    <a:pt x="800723" y="983190"/>
                  </a:lnTo>
                  <a:lnTo>
                    <a:pt x="809598" y="979625"/>
                  </a:lnTo>
                  <a:lnTo>
                    <a:pt x="818473" y="976063"/>
                  </a:lnTo>
                  <a:lnTo>
                    <a:pt x="839723" y="942385"/>
                  </a:lnTo>
                  <a:lnTo>
                    <a:pt x="846773" y="869793"/>
                  </a:lnTo>
                  <a:lnTo>
                    <a:pt x="846773" y="860918"/>
                  </a:lnTo>
                  <a:lnTo>
                    <a:pt x="846773" y="853863"/>
                  </a:lnTo>
                  <a:lnTo>
                    <a:pt x="845023" y="844988"/>
                  </a:lnTo>
                  <a:lnTo>
                    <a:pt x="841473" y="837933"/>
                  </a:lnTo>
                  <a:lnTo>
                    <a:pt x="832598" y="825495"/>
                  </a:lnTo>
                  <a:lnTo>
                    <a:pt x="827273" y="820185"/>
                  </a:lnTo>
                  <a:lnTo>
                    <a:pt x="821973" y="814875"/>
                  </a:lnTo>
                  <a:lnTo>
                    <a:pt x="830848" y="813130"/>
                  </a:lnTo>
                  <a:lnTo>
                    <a:pt x="837973" y="809565"/>
                  </a:lnTo>
                  <a:lnTo>
                    <a:pt x="864523" y="774143"/>
                  </a:lnTo>
                  <a:lnTo>
                    <a:pt x="871573" y="701478"/>
                  </a:lnTo>
                  <a:lnTo>
                    <a:pt x="871573" y="692603"/>
                  </a:lnTo>
                  <a:lnTo>
                    <a:pt x="871573" y="683803"/>
                  </a:lnTo>
                  <a:lnTo>
                    <a:pt x="869823" y="674928"/>
                  </a:lnTo>
                  <a:lnTo>
                    <a:pt x="845023" y="644816"/>
                  </a:lnTo>
                  <a:lnTo>
                    <a:pt x="876898" y="620013"/>
                  </a:lnTo>
                  <a:lnTo>
                    <a:pt x="882198" y="604083"/>
                  </a:lnTo>
                  <a:lnTo>
                    <a:pt x="884023" y="595208"/>
                  </a:lnTo>
                  <a:lnTo>
                    <a:pt x="891073" y="531418"/>
                  </a:lnTo>
                  <a:lnTo>
                    <a:pt x="889323" y="522543"/>
                  </a:lnTo>
                  <a:lnTo>
                    <a:pt x="887498" y="513743"/>
                  </a:lnTo>
                  <a:lnTo>
                    <a:pt x="852073" y="476501"/>
                  </a:lnTo>
                  <a:lnTo>
                    <a:pt x="813173" y="460571"/>
                  </a:lnTo>
                  <a:lnTo>
                    <a:pt x="767048" y="451699"/>
                  </a:lnTo>
                  <a:lnTo>
                    <a:pt x="717448" y="444641"/>
                  </a:lnTo>
                  <a:lnTo>
                    <a:pt x="641273" y="437514"/>
                  </a:lnTo>
                  <a:lnTo>
                    <a:pt x="550948" y="432204"/>
                  </a:lnTo>
                  <a:lnTo>
                    <a:pt x="458849" y="426894"/>
                  </a:lnTo>
                  <a:lnTo>
                    <a:pt x="481849" y="380851"/>
                  </a:lnTo>
                  <a:lnTo>
                    <a:pt x="499598" y="325934"/>
                  </a:lnTo>
                  <a:lnTo>
                    <a:pt x="513773" y="267454"/>
                  </a:lnTo>
                  <a:lnTo>
                    <a:pt x="520823" y="209047"/>
                  </a:lnTo>
                  <a:lnTo>
                    <a:pt x="526148" y="155874"/>
                  </a:lnTo>
                  <a:lnTo>
                    <a:pt x="529698" y="111579"/>
                  </a:lnTo>
                  <a:lnTo>
                    <a:pt x="529698" y="70844"/>
                  </a:lnTo>
                  <a:lnTo>
                    <a:pt x="529698" y="58407"/>
                  </a:lnTo>
                  <a:lnTo>
                    <a:pt x="524398" y="44222"/>
                  </a:lnTo>
                  <a:lnTo>
                    <a:pt x="499598" y="12364"/>
                  </a:lnTo>
                  <a:lnTo>
                    <a:pt x="458849" y="0"/>
                  </a:lnTo>
                  <a:lnTo>
                    <a:pt x="432224" y="1744"/>
                  </a:lnTo>
                  <a:lnTo>
                    <a:pt x="414549" y="5309"/>
                  </a:lnTo>
                  <a:lnTo>
                    <a:pt x="400374" y="10619"/>
                  </a:lnTo>
                  <a:lnTo>
                    <a:pt x="389749" y="15929"/>
                  </a:lnTo>
                  <a:lnTo>
                    <a:pt x="361374" y="106269"/>
                  </a:lnTo>
                  <a:lnTo>
                    <a:pt x="347199" y="147002"/>
                  </a:lnTo>
                  <a:lnTo>
                    <a:pt x="333024" y="184242"/>
                  </a:lnTo>
                  <a:lnTo>
                    <a:pt x="304724" y="246214"/>
                  </a:lnTo>
                  <a:lnTo>
                    <a:pt x="281649" y="285201"/>
                  </a:lnTo>
                  <a:lnTo>
                    <a:pt x="265724" y="301131"/>
                  </a:lnTo>
                  <a:lnTo>
                    <a:pt x="240924" y="325934"/>
                  </a:lnTo>
                  <a:lnTo>
                    <a:pt x="182449" y="380851"/>
                  </a:lnTo>
                  <a:lnTo>
                    <a:pt x="104549" y="451699"/>
                  </a:lnTo>
                  <a:lnTo>
                    <a:pt x="0" y="451699"/>
                  </a:lnTo>
                </a:path>
              </a:pathLst>
            </a:custGeom>
            <a:noFill/>
            <a:ln w="19025" cap="flat" cmpd="sng">
              <a:solidFill>
                <a:srgbClr val="3F5277"/>
              </a:solidFill>
              <a:prstDash val="solid"/>
              <a:round/>
              <a:headEnd type="none" w="sm" len="sm"/>
              <a:tailEnd type="none" w="sm" len="sm"/>
            </a:ln>
          </p:spPr>
          <p:txBody>
            <a:bodyPr spcFirstLastPara="1" wrap="square" lIns="0" tIns="0" rIns="0" bIns="0" anchor="t" anchorCtr="0">
              <a:noAutofit/>
            </a:bodyPr>
            <a:lstStyle/>
            <a:p>
              <a:endParaRPr sz="2400"/>
            </a:p>
          </p:txBody>
        </p:sp>
      </p:grpSp>
      <p:pic>
        <p:nvPicPr>
          <p:cNvPr id="3076" name="Picture 4" descr="Thanks For Your Time Ppt PowerPoint Presentation Graphics - PowerPoint  Templates">
            <a:extLst>
              <a:ext uri="{FF2B5EF4-FFF2-40B4-BE49-F238E27FC236}">
                <a16:creationId xmlns:a16="http://schemas.microsoft.com/office/drawing/2014/main" id="{0ADC0E21-240C-4CBF-928B-65D6E2246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815"/>
            <a:ext cx="7112000" cy="5334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4"/>
          <p:cNvSpPr txBox="1">
            <a:spLocks noGrp="1"/>
          </p:cNvSpPr>
          <p:nvPr>
            <p:ph type="title"/>
          </p:nvPr>
        </p:nvSpPr>
        <p:spPr>
          <a:xfrm>
            <a:off x="4044940" y="663146"/>
            <a:ext cx="4629341" cy="45212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u="none" dirty="0">
              <a:latin typeface="Calibri"/>
              <a:ea typeface="Calibri"/>
              <a:cs typeface="Calibri"/>
              <a:sym typeface="Calibri"/>
            </a:endParaRPr>
          </a:p>
        </p:txBody>
      </p:sp>
      <p:sp>
        <p:nvSpPr>
          <p:cNvPr id="511" name="Google Shape;511;p64"/>
          <p:cNvSpPr/>
          <p:nvPr/>
        </p:nvSpPr>
        <p:spPr>
          <a:xfrm>
            <a:off x="4358352" y="1622854"/>
            <a:ext cx="3303900" cy="4572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64"/>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5"/>
          <p:cNvSpPr txBox="1">
            <a:spLocks noGrp="1"/>
          </p:cNvSpPr>
          <p:nvPr>
            <p:ph type="title"/>
          </p:nvPr>
        </p:nvSpPr>
        <p:spPr>
          <a:xfrm>
            <a:off x="3780217" y="652288"/>
            <a:ext cx="4631566"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dirty="0">
              <a:latin typeface="Calibri"/>
              <a:ea typeface="Calibri"/>
              <a:cs typeface="Calibri"/>
              <a:sym typeface="Calibri"/>
            </a:endParaRPr>
          </a:p>
        </p:txBody>
      </p:sp>
      <p:sp>
        <p:nvSpPr>
          <p:cNvPr id="518" name="Google Shape;518;p65"/>
          <p:cNvSpPr txBox="1"/>
          <p:nvPr/>
        </p:nvSpPr>
        <p:spPr>
          <a:xfrm>
            <a:off x="631951" y="1388109"/>
            <a:ext cx="10789800" cy="2343300"/>
          </a:xfrm>
          <a:prstGeom prst="rect">
            <a:avLst/>
          </a:prstGeom>
          <a:noFill/>
          <a:ln>
            <a:noFill/>
          </a:ln>
        </p:spPr>
        <p:txBody>
          <a:bodyPr spcFirstLastPara="1" wrap="square" lIns="0" tIns="133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Acquisition reports can provide insight about how users get to your website, and how well your</a:t>
            </a:r>
            <a:endParaRPr sz="2000" dirty="0">
              <a:solidFill>
                <a:schemeClr val="dk1"/>
              </a:solidFill>
              <a:latin typeface="Calibri"/>
              <a:ea typeface="Calibri"/>
              <a:cs typeface="Calibri"/>
              <a:sym typeface="Calibri"/>
            </a:endParaRPr>
          </a:p>
          <a:p>
            <a:pPr marL="355600" marR="0" lvl="0" indent="0" algn="l" rtl="0">
              <a:lnSpc>
                <a:spcPct val="100000"/>
              </a:lnSpc>
              <a:spcBef>
                <a:spcPts val="0"/>
              </a:spcBef>
              <a:spcAft>
                <a:spcPts val="0"/>
              </a:spcAft>
              <a:buNone/>
            </a:pPr>
            <a:r>
              <a:rPr lang="en-US" sz="2000" dirty="0">
                <a:solidFill>
                  <a:schemeClr val="dk1"/>
                </a:solidFill>
                <a:latin typeface="Calibri"/>
                <a:ea typeface="Calibri"/>
                <a:cs typeface="Calibri"/>
                <a:sym typeface="Calibri"/>
              </a:rPr>
              <a:t>digital marketing and advertising works across different channels like email, search, and display ads.</a:t>
            </a:r>
            <a:endParaRPr sz="2000" dirty="0">
              <a:solidFill>
                <a:schemeClr val="dk1"/>
              </a:solidFill>
              <a:latin typeface="Calibri"/>
              <a:ea typeface="Calibri"/>
              <a:cs typeface="Calibri"/>
              <a:sym typeface="Calibri"/>
            </a:endParaRPr>
          </a:p>
          <a:p>
            <a:pPr marL="355600" marR="5080" lvl="0" indent="-342900" algn="l" rtl="0">
              <a:lnSpc>
                <a:spcPct val="100000"/>
              </a:lnSpc>
              <a:spcBef>
                <a:spcPts val="48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Acquisition reports is used to compare the performance of different marketing channels and discover  which sources send you the highest quality traffic and conversions.</a:t>
            </a:r>
            <a:endParaRPr sz="2000" dirty="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This can help you make better decisions about where to focus your marketing efforts.</a:t>
            </a:r>
            <a:endParaRPr sz="2000" dirty="0">
              <a:solidFill>
                <a:schemeClr val="dk1"/>
              </a:solidFill>
              <a:latin typeface="Calibri"/>
              <a:ea typeface="Calibri"/>
              <a:cs typeface="Calibri"/>
              <a:sym typeface="Calibri"/>
            </a:endParaRPr>
          </a:p>
          <a:p>
            <a:pPr marL="355600" marR="371475" lvl="0" indent="-342900" algn="l" rtl="0">
              <a:lnSpc>
                <a:spcPct val="100000"/>
              </a:lnSpc>
              <a:spcBef>
                <a:spcPts val="484"/>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When a user lands on your site, the Google Analytics tracking code automatically captures several  attributes (or dimensions) about where the user came from.</a:t>
            </a:r>
            <a:endParaRPr sz="2000" dirty="0">
              <a:solidFill>
                <a:schemeClr val="dk1"/>
              </a:solidFill>
              <a:latin typeface="Calibri"/>
              <a:ea typeface="Calibri"/>
              <a:cs typeface="Calibri"/>
              <a:sym typeface="Calibri"/>
            </a:endParaRPr>
          </a:p>
        </p:txBody>
      </p:sp>
      <p:sp>
        <p:nvSpPr>
          <p:cNvPr id="519" name="Google Shape;519;p65"/>
          <p:cNvSpPr/>
          <p:nvPr/>
        </p:nvSpPr>
        <p:spPr>
          <a:xfrm>
            <a:off x="2236180" y="4241180"/>
            <a:ext cx="7079087" cy="19477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65"/>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6"/>
          <p:cNvSpPr txBox="1"/>
          <p:nvPr/>
        </p:nvSpPr>
        <p:spPr>
          <a:xfrm>
            <a:off x="584886" y="248264"/>
            <a:ext cx="9522941" cy="968855"/>
          </a:xfrm>
          <a:prstGeom prst="rect">
            <a:avLst/>
          </a:prstGeom>
          <a:noFill/>
          <a:ln>
            <a:noFill/>
          </a:ln>
        </p:spPr>
        <p:txBody>
          <a:bodyPr spcFirstLastPara="1" wrap="square" lIns="0" tIns="12050" rIns="0" bIns="0" anchor="t" anchorCtr="0">
            <a:noAutofit/>
          </a:bodyPr>
          <a:lstStyle/>
          <a:p>
            <a:pPr marL="12700" marR="0" lvl="0" indent="0" algn="l" rtl="0">
              <a:spcBef>
                <a:spcPts val="0"/>
              </a:spcBef>
              <a:spcAft>
                <a:spcPts val="0"/>
              </a:spcAft>
              <a:buNone/>
            </a:pPr>
            <a:r>
              <a:rPr lang="en-US" sz="2800" b="1" dirty="0">
                <a:solidFill>
                  <a:srgbClr val="404040"/>
                </a:solidFill>
                <a:latin typeface="Calibri"/>
                <a:ea typeface="Calibri"/>
                <a:cs typeface="Calibri"/>
                <a:sym typeface="Calibri"/>
              </a:rPr>
              <a:t>									Acquisition Reports</a:t>
            </a:r>
            <a:endParaRPr sz="2800" b="1" dirty="0">
              <a:solidFill>
                <a:srgbClr val="404040"/>
              </a:solidFill>
              <a:latin typeface="Calibri"/>
              <a:ea typeface="Calibri"/>
              <a:cs typeface="Calibri"/>
              <a:sym typeface="Calibri"/>
            </a:endParaRPr>
          </a:p>
          <a:p>
            <a:pPr marL="599440" marR="0" lvl="0" indent="-342900" algn="l" rtl="0">
              <a:lnSpc>
                <a:spcPct val="100000"/>
              </a:lnSpc>
              <a:spcBef>
                <a:spcPts val="1705"/>
              </a:spcBef>
              <a:spcAft>
                <a:spcPts val="0"/>
              </a:spcAft>
              <a:buClr>
                <a:schemeClr val="dk1"/>
              </a:buClr>
              <a:buSzPts val="2000"/>
              <a:buFont typeface="Calibri"/>
              <a:buChar char="•"/>
            </a:pPr>
            <a:r>
              <a:rPr lang="en-US" sz="2000" dirty="0">
                <a:solidFill>
                  <a:schemeClr val="dk1"/>
                </a:solidFill>
                <a:latin typeface="Calibri"/>
                <a:ea typeface="Calibri"/>
                <a:cs typeface="Calibri"/>
                <a:sym typeface="Calibri"/>
              </a:rPr>
              <a:t>Some common examples of mediums are:</a:t>
            </a:r>
            <a:endParaRPr sz="2000" dirty="0">
              <a:solidFill>
                <a:schemeClr val="dk1"/>
              </a:solidFill>
              <a:latin typeface="Calibri"/>
              <a:ea typeface="Calibri"/>
              <a:cs typeface="Calibri"/>
              <a:sym typeface="Calibri"/>
            </a:endParaRPr>
          </a:p>
        </p:txBody>
      </p:sp>
      <p:sp>
        <p:nvSpPr>
          <p:cNvPr id="526" name="Google Shape;526;p66"/>
          <p:cNvSpPr/>
          <p:nvPr/>
        </p:nvSpPr>
        <p:spPr>
          <a:xfrm>
            <a:off x="4513326" y="1770126"/>
            <a:ext cx="5316220" cy="725805"/>
          </a:xfrm>
          <a:custGeom>
            <a:avLst/>
            <a:gdLst/>
            <a:ahLst/>
            <a:cxnLst/>
            <a:rect l="l" t="t" r="r" b="b"/>
            <a:pathLst>
              <a:path w="5316220" h="725805" extrusionOk="0">
                <a:moveTo>
                  <a:pt x="5194808" y="0"/>
                </a:moveTo>
                <a:lnTo>
                  <a:pt x="0" y="0"/>
                </a:lnTo>
                <a:lnTo>
                  <a:pt x="0" y="725424"/>
                </a:lnTo>
                <a:lnTo>
                  <a:pt x="5194808" y="725424"/>
                </a:lnTo>
                <a:lnTo>
                  <a:pt x="5241881" y="715926"/>
                </a:lnTo>
                <a:lnTo>
                  <a:pt x="5280310" y="690022"/>
                </a:lnTo>
                <a:lnTo>
                  <a:pt x="5306214" y="651593"/>
                </a:lnTo>
                <a:lnTo>
                  <a:pt x="5315712" y="604520"/>
                </a:lnTo>
                <a:lnTo>
                  <a:pt x="5315712" y="120903"/>
                </a:lnTo>
                <a:lnTo>
                  <a:pt x="5306214" y="73830"/>
                </a:lnTo>
                <a:lnTo>
                  <a:pt x="5280310" y="35401"/>
                </a:lnTo>
                <a:lnTo>
                  <a:pt x="5241881" y="9497"/>
                </a:lnTo>
                <a:lnTo>
                  <a:pt x="5194808" y="0"/>
                </a:lnTo>
                <a:close/>
              </a:path>
            </a:pathLst>
          </a:custGeom>
          <a:solidFill>
            <a:srgbClr val="FFE8C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66"/>
          <p:cNvSpPr/>
          <p:nvPr/>
        </p:nvSpPr>
        <p:spPr>
          <a:xfrm>
            <a:off x="4513326" y="1770126"/>
            <a:ext cx="5316220" cy="725805"/>
          </a:xfrm>
          <a:custGeom>
            <a:avLst/>
            <a:gdLst/>
            <a:ahLst/>
            <a:cxnLst/>
            <a:rect l="l" t="t" r="r" b="b"/>
            <a:pathLst>
              <a:path w="5316220" h="725805" extrusionOk="0">
                <a:moveTo>
                  <a:pt x="5315712" y="120903"/>
                </a:moveTo>
                <a:lnTo>
                  <a:pt x="5315712" y="604520"/>
                </a:lnTo>
                <a:lnTo>
                  <a:pt x="5306214" y="651593"/>
                </a:lnTo>
                <a:lnTo>
                  <a:pt x="5280310" y="690022"/>
                </a:lnTo>
                <a:lnTo>
                  <a:pt x="5241881" y="715926"/>
                </a:lnTo>
                <a:lnTo>
                  <a:pt x="5194808" y="725424"/>
                </a:lnTo>
                <a:lnTo>
                  <a:pt x="0" y="725424"/>
                </a:lnTo>
                <a:lnTo>
                  <a:pt x="0" y="0"/>
                </a:lnTo>
                <a:lnTo>
                  <a:pt x="5194808" y="0"/>
                </a:lnTo>
                <a:lnTo>
                  <a:pt x="5241881" y="9497"/>
                </a:lnTo>
                <a:lnTo>
                  <a:pt x="5280310" y="35401"/>
                </a:lnTo>
                <a:lnTo>
                  <a:pt x="5306214" y="73830"/>
                </a:lnTo>
                <a:lnTo>
                  <a:pt x="5315712" y="120903"/>
                </a:lnTo>
                <a:close/>
              </a:path>
            </a:pathLst>
          </a:custGeom>
          <a:noFill/>
          <a:ln w="25900" cap="flat" cmpd="sng">
            <a:solidFill>
              <a:srgbClr val="FFE8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66"/>
          <p:cNvSpPr txBox="1"/>
          <p:nvPr/>
        </p:nvSpPr>
        <p:spPr>
          <a:xfrm>
            <a:off x="4562094" y="1863343"/>
            <a:ext cx="4926965" cy="491490"/>
          </a:xfrm>
          <a:prstGeom prst="rect">
            <a:avLst/>
          </a:prstGeom>
          <a:noFill/>
          <a:ln>
            <a:noFill/>
          </a:ln>
        </p:spPr>
        <p:txBody>
          <a:bodyPr spcFirstLastPara="1" wrap="square" lIns="0" tIns="12050" rIns="0" bIns="0" anchor="t" anchorCtr="0">
            <a:noAutofit/>
          </a:bodyPr>
          <a:lstStyle/>
          <a:p>
            <a:pPr marL="184785" marR="0" lvl="0" indent="-172085" algn="l" rtl="0">
              <a:lnSpc>
                <a:spcPct val="114687"/>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 used to identify traffic that arrived on your site through</a:t>
            </a:r>
            <a:endParaRPr sz="1600">
              <a:solidFill>
                <a:schemeClr val="dk1"/>
              </a:solidFill>
              <a:latin typeface="Calibri"/>
              <a:ea typeface="Calibri"/>
              <a:cs typeface="Calibri"/>
              <a:sym typeface="Calibri"/>
            </a:endParaRPr>
          </a:p>
          <a:p>
            <a:pPr marL="184785" marR="0" lvl="0" indent="0" algn="l" rtl="0">
              <a:lnSpc>
                <a:spcPct val="114687"/>
              </a:lnSpc>
              <a:spcBef>
                <a:spcPts val="0"/>
              </a:spcBef>
              <a:spcAft>
                <a:spcPts val="0"/>
              </a:spcAft>
              <a:buNone/>
            </a:pPr>
            <a:r>
              <a:rPr lang="en-US" sz="1600">
                <a:solidFill>
                  <a:schemeClr val="dk1"/>
                </a:solidFill>
                <a:latin typeface="Calibri"/>
                <a:ea typeface="Calibri"/>
                <a:cs typeface="Calibri"/>
                <a:sym typeface="Calibri"/>
              </a:rPr>
              <a:t>unpaid search like a non-paid Google Search result.</a:t>
            </a:r>
            <a:endParaRPr sz="1600">
              <a:solidFill>
                <a:schemeClr val="dk1"/>
              </a:solidFill>
              <a:latin typeface="Calibri"/>
              <a:ea typeface="Calibri"/>
              <a:cs typeface="Calibri"/>
              <a:sym typeface="Calibri"/>
            </a:endParaRPr>
          </a:p>
        </p:txBody>
      </p:sp>
      <p:sp>
        <p:nvSpPr>
          <p:cNvPr id="529" name="Google Shape;529;p66"/>
          <p:cNvSpPr/>
          <p:nvPr/>
        </p:nvSpPr>
        <p:spPr>
          <a:xfrm>
            <a:off x="1523238" y="1678685"/>
            <a:ext cx="2990215" cy="908685"/>
          </a:xfrm>
          <a:custGeom>
            <a:avLst/>
            <a:gdLst/>
            <a:ahLst/>
            <a:cxnLst/>
            <a:rect l="l" t="t" r="r" b="b"/>
            <a:pathLst>
              <a:path w="2990215" h="908685" extrusionOk="0">
                <a:moveTo>
                  <a:pt x="2838704" y="0"/>
                </a:moveTo>
                <a:lnTo>
                  <a:pt x="151384" y="0"/>
                </a:lnTo>
                <a:lnTo>
                  <a:pt x="103550" y="7721"/>
                </a:lnTo>
                <a:lnTo>
                  <a:pt x="61996" y="29220"/>
                </a:lnTo>
                <a:lnTo>
                  <a:pt x="29220" y="61996"/>
                </a:lnTo>
                <a:lnTo>
                  <a:pt x="7721" y="103550"/>
                </a:lnTo>
                <a:lnTo>
                  <a:pt x="0" y="151384"/>
                </a:lnTo>
                <a:lnTo>
                  <a:pt x="0" y="756919"/>
                </a:lnTo>
                <a:lnTo>
                  <a:pt x="7721" y="804753"/>
                </a:lnTo>
                <a:lnTo>
                  <a:pt x="29220" y="846307"/>
                </a:lnTo>
                <a:lnTo>
                  <a:pt x="61996" y="879083"/>
                </a:lnTo>
                <a:lnTo>
                  <a:pt x="103550" y="900582"/>
                </a:lnTo>
                <a:lnTo>
                  <a:pt x="151384" y="908303"/>
                </a:lnTo>
                <a:lnTo>
                  <a:pt x="2838704" y="908303"/>
                </a:lnTo>
                <a:lnTo>
                  <a:pt x="2886537" y="900582"/>
                </a:lnTo>
                <a:lnTo>
                  <a:pt x="2928091" y="879083"/>
                </a:lnTo>
                <a:lnTo>
                  <a:pt x="2960867" y="846307"/>
                </a:lnTo>
                <a:lnTo>
                  <a:pt x="2982366" y="804753"/>
                </a:lnTo>
                <a:lnTo>
                  <a:pt x="2990088" y="756919"/>
                </a:lnTo>
                <a:lnTo>
                  <a:pt x="2990088" y="151384"/>
                </a:lnTo>
                <a:lnTo>
                  <a:pt x="2982366" y="103550"/>
                </a:lnTo>
                <a:lnTo>
                  <a:pt x="2960867" y="61996"/>
                </a:lnTo>
                <a:lnTo>
                  <a:pt x="2928091" y="29220"/>
                </a:lnTo>
                <a:lnTo>
                  <a:pt x="2886537" y="7721"/>
                </a:lnTo>
                <a:lnTo>
                  <a:pt x="283870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66"/>
          <p:cNvSpPr/>
          <p:nvPr/>
        </p:nvSpPr>
        <p:spPr>
          <a:xfrm>
            <a:off x="1523238" y="1678685"/>
            <a:ext cx="2990215" cy="908685"/>
          </a:xfrm>
          <a:custGeom>
            <a:avLst/>
            <a:gdLst/>
            <a:ahLst/>
            <a:cxnLst/>
            <a:rect l="l" t="t" r="r" b="b"/>
            <a:pathLst>
              <a:path w="2990215" h="908685" extrusionOk="0">
                <a:moveTo>
                  <a:pt x="0" y="151384"/>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4"/>
                </a:lnTo>
                <a:lnTo>
                  <a:pt x="2990088" y="756919"/>
                </a:lnTo>
                <a:lnTo>
                  <a:pt x="2982366" y="804753"/>
                </a:lnTo>
                <a:lnTo>
                  <a:pt x="2960867" y="846307"/>
                </a:lnTo>
                <a:lnTo>
                  <a:pt x="2928091" y="879083"/>
                </a:lnTo>
                <a:lnTo>
                  <a:pt x="2886537" y="900582"/>
                </a:lnTo>
                <a:lnTo>
                  <a:pt x="2838704" y="908303"/>
                </a:lnTo>
                <a:lnTo>
                  <a:pt x="151384" y="908303"/>
                </a:lnTo>
                <a:lnTo>
                  <a:pt x="103550" y="900582"/>
                </a:lnTo>
                <a:lnTo>
                  <a:pt x="61996" y="879083"/>
                </a:lnTo>
                <a:lnTo>
                  <a:pt x="29220" y="846307"/>
                </a:lnTo>
                <a:lnTo>
                  <a:pt x="7721" y="804753"/>
                </a:lnTo>
                <a:lnTo>
                  <a:pt x="0" y="756919"/>
                </a:lnTo>
                <a:lnTo>
                  <a:pt x="0" y="151384"/>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66"/>
          <p:cNvSpPr/>
          <p:nvPr/>
        </p:nvSpPr>
        <p:spPr>
          <a:xfrm>
            <a:off x="4513326" y="2722626"/>
            <a:ext cx="5316220" cy="727075"/>
          </a:xfrm>
          <a:custGeom>
            <a:avLst/>
            <a:gdLst/>
            <a:ahLst/>
            <a:cxnLst/>
            <a:rect l="l" t="t" r="r" b="b"/>
            <a:pathLst>
              <a:path w="5316220" h="727075" extrusionOk="0">
                <a:moveTo>
                  <a:pt x="5194554" y="0"/>
                </a:moveTo>
                <a:lnTo>
                  <a:pt x="0" y="0"/>
                </a:lnTo>
                <a:lnTo>
                  <a:pt x="0" y="726948"/>
                </a:lnTo>
                <a:lnTo>
                  <a:pt x="5194554" y="726948"/>
                </a:lnTo>
                <a:lnTo>
                  <a:pt x="5241720" y="717428"/>
                </a:lnTo>
                <a:lnTo>
                  <a:pt x="5280231" y="691467"/>
                </a:lnTo>
                <a:lnTo>
                  <a:pt x="5306192" y="652956"/>
                </a:lnTo>
                <a:lnTo>
                  <a:pt x="5315712" y="605789"/>
                </a:lnTo>
                <a:lnTo>
                  <a:pt x="5315712" y="121158"/>
                </a:lnTo>
                <a:lnTo>
                  <a:pt x="5306192" y="73991"/>
                </a:lnTo>
                <a:lnTo>
                  <a:pt x="5280231" y="35480"/>
                </a:lnTo>
                <a:lnTo>
                  <a:pt x="5241720" y="9519"/>
                </a:lnTo>
                <a:lnTo>
                  <a:pt x="5194554" y="0"/>
                </a:lnTo>
                <a:close/>
              </a:path>
            </a:pathLst>
          </a:custGeom>
          <a:solidFill>
            <a:srgbClr val="FFE8C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66"/>
          <p:cNvSpPr/>
          <p:nvPr/>
        </p:nvSpPr>
        <p:spPr>
          <a:xfrm>
            <a:off x="4513326" y="2722626"/>
            <a:ext cx="5316220" cy="727075"/>
          </a:xfrm>
          <a:custGeom>
            <a:avLst/>
            <a:gdLst/>
            <a:ahLst/>
            <a:cxnLst/>
            <a:rect l="l" t="t" r="r" b="b"/>
            <a:pathLst>
              <a:path w="5316220" h="727075" extrusionOk="0">
                <a:moveTo>
                  <a:pt x="5315712" y="121158"/>
                </a:moveTo>
                <a:lnTo>
                  <a:pt x="5315712" y="605789"/>
                </a:lnTo>
                <a:lnTo>
                  <a:pt x="5306192" y="652956"/>
                </a:lnTo>
                <a:lnTo>
                  <a:pt x="5280231" y="691467"/>
                </a:lnTo>
                <a:lnTo>
                  <a:pt x="5241720" y="717428"/>
                </a:lnTo>
                <a:lnTo>
                  <a:pt x="5194554" y="726948"/>
                </a:lnTo>
                <a:lnTo>
                  <a:pt x="0" y="726948"/>
                </a:lnTo>
                <a:lnTo>
                  <a:pt x="0" y="0"/>
                </a:lnTo>
                <a:lnTo>
                  <a:pt x="5194554" y="0"/>
                </a:lnTo>
                <a:lnTo>
                  <a:pt x="5241720" y="9519"/>
                </a:lnTo>
                <a:lnTo>
                  <a:pt x="5280231" y="35480"/>
                </a:lnTo>
                <a:lnTo>
                  <a:pt x="5306192" y="73991"/>
                </a:lnTo>
                <a:lnTo>
                  <a:pt x="5315712" y="121158"/>
                </a:lnTo>
                <a:close/>
              </a:path>
            </a:pathLst>
          </a:custGeom>
          <a:noFill/>
          <a:ln w="25900" cap="flat" cmpd="sng">
            <a:solidFill>
              <a:srgbClr val="FFE8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66"/>
          <p:cNvSpPr txBox="1"/>
          <p:nvPr/>
        </p:nvSpPr>
        <p:spPr>
          <a:xfrm>
            <a:off x="4562094" y="2816732"/>
            <a:ext cx="5154295" cy="491490"/>
          </a:xfrm>
          <a:prstGeom prst="rect">
            <a:avLst/>
          </a:prstGeom>
          <a:noFill/>
          <a:ln>
            <a:noFill/>
          </a:ln>
        </p:spPr>
        <p:txBody>
          <a:bodyPr spcFirstLastPara="1" wrap="square" lIns="0" tIns="37450" rIns="0" bIns="0" anchor="t" anchorCtr="0">
            <a:noAutofit/>
          </a:bodyPr>
          <a:lstStyle/>
          <a:p>
            <a:pPr marL="184785" marR="5080" lvl="0" indent="-172085" algn="l" rtl="0">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Indicates traffic that arrived through a paid search campaign  like Google AdWords text ads.</a:t>
            </a:r>
            <a:endParaRPr sz="1600">
              <a:solidFill>
                <a:schemeClr val="dk1"/>
              </a:solidFill>
              <a:latin typeface="Calibri"/>
              <a:ea typeface="Calibri"/>
              <a:cs typeface="Calibri"/>
              <a:sym typeface="Calibri"/>
            </a:endParaRPr>
          </a:p>
        </p:txBody>
      </p:sp>
      <p:sp>
        <p:nvSpPr>
          <p:cNvPr id="534" name="Google Shape;534;p66"/>
          <p:cNvSpPr/>
          <p:nvPr/>
        </p:nvSpPr>
        <p:spPr>
          <a:xfrm>
            <a:off x="1523238" y="2632710"/>
            <a:ext cx="2990215" cy="906780"/>
          </a:xfrm>
          <a:custGeom>
            <a:avLst/>
            <a:gdLst/>
            <a:ahLst/>
            <a:cxnLst/>
            <a:rect l="l" t="t" r="r" b="b"/>
            <a:pathLst>
              <a:path w="2990215" h="906779" extrusionOk="0">
                <a:moveTo>
                  <a:pt x="2838958" y="0"/>
                </a:moveTo>
                <a:lnTo>
                  <a:pt x="151130" y="0"/>
                </a:lnTo>
                <a:lnTo>
                  <a:pt x="103371" y="7707"/>
                </a:lnTo>
                <a:lnTo>
                  <a:pt x="61886" y="29167"/>
                </a:lnTo>
                <a:lnTo>
                  <a:pt x="29167" y="61886"/>
                </a:lnTo>
                <a:lnTo>
                  <a:pt x="7707" y="103371"/>
                </a:lnTo>
                <a:lnTo>
                  <a:pt x="0" y="151129"/>
                </a:lnTo>
                <a:lnTo>
                  <a:pt x="0" y="755650"/>
                </a:lnTo>
                <a:lnTo>
                  <a:pt x="7707" y="803408"/>
                </a:lnTo>
                <a:lnTo>
                  <a:pt x="29167" y="844893"/>
                </a:lnTo>
                <a:lnTo>
                  <a:pt x="61886" y="877612"/>
                </a:lnTo>
                <a:lnTo>
                  <a:pt x="103371" y="899072"/>
                </a:lnTo>
                <a:lnTo>
                  <a:pt x="151130" y="906779"/>
                </a:lnTo>
                <a:lnTo>
                  <a:pt x="2838958" y="906779"/>
                </a:lnTo>
                <a:lnTo>
                  <a:pt x="2886716" y="899072"/>
                </a:lnTo>
                <a:lnTo>
                  <a:pt x="2928201" y="877612"/>
                </a:lnTo>
                <a:lnTo>
                  <a:pt x="2960920" y="844893"/>
                </a:lnTo>
                <a:lnTo>
                  <a:pt x="2982380" y="803408"/>
                </a:lnTo>
                <a:lnTo>
                  <a:pt x="2990088" y="755650"/>
                </a:lnTo>
                <a:lnTo>
                  <a:pt x="2990088" y="151129"/>
                </a:lnTo>
                <a:lnTo>
                  <a:pt x="2982380" y="103371"/>
                </a:lnTo>
                <a:lnTo>
                  <a:pt x="2960920" y="61886"/>
                </a:lnTo>
                <a:lnTo>
                  <a:pt x="2928201" y="29167"/>
                </a:lnTo>
                <a:lnTo>
                  <a:pt x="2886716" y="7707"/>
                </a:lnTo>
                <a:lnTo>
                  <a:pt x="2838958"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66"/>
          <p:cNvSpPr/>
          <p:nvPr/>
        </p:nvSpPr>
        <p:spPr>
          <a:xfrm>
            <a:off x="1523238" y="2632710"/>
            <a:ext cx="2990215" cy="906780"/>
          </a:xfrm>
          <a:custGeom>
            <a:avLst/>
            <a:gdLst/>
            <a:ahLst/>
            <a:cxnLst/>
            <a:rect l="l" t="t" r="r" b="b"/>
            <a:pathLst>
              <a:path w="2990215" h="906779" extrusionOk="0">
                <a:moveTo>
                  <a:pt x="0" y="151129"/>
                </a:moveTo>
                <a:lnTo>
                  <a:pt x="7707" y="103371"/>
                </a:lnTo>
                <a:lnTo>
                  <a:pt x="29167" y="61886"/>
                </a:lnTo>
                <a:lnTo>
                  <a:pt x="61886" y="29167"/>
                </a:lnTo>
                <a:lnTo>
                  <a:pt x="103371" y="7707"/>
                </a:lnTo>
                <a:lnTo>
                  <a:pt x="151130" y="0"/>
                </a:lnTo>
                <a:lnTo>
                  <a:pt x="2838958" y="0"/>
                </a:lnTo>
                <a:lnTo>
                  <a:pt x="2886716" y="7707"/>
                </a:lnTo>
                <a:lnTo>
                  <a:pt x="2928201" y="29167"/>
                </a:lnTo>
                <a:lnTo>
                  <a:pt x="2960920" y="61886"/>
                </a:lnTo>
                <a:lnTo>
                  <a:pt x="2982380" y="103371"/>
                </a:lnTo>
                <a:lnTo>
                  <a:pt x="2990088" y="151129"/>
                </a:lnTo>
                <a:lnTo>
                  <a:pt x="2990088" y="755650"/>
                </a:lnTo>
                <a:lnTo>
                  <a:pt x="2982380" y="803408"/>
                </a:lnTo>
                <a:lnTo>
                  <a:pt x="2960920" y="844893"/>
                </a:lnTo>
                <a:lnTo>
                  <a:pt x="2928201" y="877612"/>
                </a:lnTo>
                <a:lnTo>
                  <a:pt x="2886716" y="899072"/>
                </a:lnTo>
                <a:lnTo>
                  <a:pt x="2838958" y="906779"/>
                </a:lnTo>
                <a:lnTo>
                  <a:pt x="151130" y="906779"/>
                </a:lnTo>
                <a:lnTo>
                  <a:pt x="103371" y="899072"/>
                </a:lnTo>
                <a:lnTo>
                  <a:pt x="61886" y="877612"/>
                </a:lnTo>
                <a:lnTo>
                  <a:pt x="29167" y="844893"/>
                </a:lnTo>
                <a:lnTo>
                  <a:pt x="7707" y="803408"/>
                </a:lnTo>
                <a:lnTo>
                  <a:pt x="0" y="755650"/>
                </a:lnTo>
                <a:lnTo>
                  <a:pt x="0" y="151129"/>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66"/>
          <p:cNvSpPr/>
          <p:nvPr/>
        </p:nvSpPr>
        <p:spPr>
          <a:xfrm>
            <a:off x="4513326" y="3676650"/>
            <a:ext cx="5316220" cy="725805"/>
          </a:xfrm>
          <a:custGeom>
            <a:avLst/>
            <a:gdLst/>
            <a:ahLst/>
            <a:cxnLst/>
            <a:rect l="l" t="t" r="r" b="b"/>
            <a:pathLst>
              <a:path w="5316220" h="725804" extrusionOk="0">
                <a:moveTo>
                  <a:pt x="5194808" y="0"/>
                </a:moveTo>
                <a:lnTo>
                  <a:pt x="0" y="0"/>
                </a:lnTo>
                <a:lnTo>
                  <a:pt x="0" y="725424"/>
                </a:lnTo>
                <a:lnTo>
                  <a:pt x="5194808" y="725424"/>
                </a:lnTo>
                <a:lnTo>
                  <a:pt x="5241881" y="715926"/>
                </a:lnTo>
                <a:lnTo>
                  <a:pt x="5280310" y="690022"/>
                </a:lnTo>
                <a:lnTo>
                  <a:pt x="5306214" y="651593"/>
                </a:lnTo>
                <a:lnTo>
                  <a:pt x="5315712" y="604519"/>
                </a:lnTo>
                <a:lnTo>
                  <a:pt x="5315712" y="120904"/>
                </a:lnTo>
                <a:lnTo>
                  <a:pt x="5306214" y="73830"/>
                </a:lnTo>
                <a:lnTo>
                  <a:pt x="5280310" y="35401"/>
                </a:lnTo>
                <a:lnTo>
                  <a:pt x="5241881" y="9497"/>
                </a:lnTo>
                <a:lnTo>
                  <a:pt x="5194808" y="0"/>
                </a:lnTo>
                <a:close/>
              </a:path>
            </a:pathLst>
          </a:custGeom>
          <a:solidFill>
            <a:srgbClr val="FFE8C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66"/>
          <p:cNvSpPr/>
          <p:nvPr/>
        </p:nvSpPr>
        <p:spPr>
          <a:xfrm>
            <a:off x="4513326" y="3676650"/>
            <a:ext cx="5316220" cy="725805"/>
          </a:xfrm>
          <a:custGeom>
            <a:avLst/>
            <a:gdLst/>
            <a:ahLst/>
            <a:cxnLst/>
            <a:rect l="l" t="t" r="r" b="b"/>
            <a:pathLst>
              <a:path w="5316220" h="725804" extrusionOk="0">
                <a:moveTo>
                  <a:pt x="5315712" y="120904"/>
                </a:moveTo>
                <a:lnTo>
                  <a:pt x="5315712" y="604519"/>
                </a:lnTo>
                <a:lnTo>
                  <a:pt x="5306214" y="651593"/>
                </a:lnTo>
                <a:lnTo>
                  <a:pt x="5280310" y="690022"/>
                </a:lnTo>
                <a:lnTo>
                  <a:pt x="5241881" y="715926"/>
                </a:lnTo>
                <a:lnTo>
                  <a:pt x="5194808" y="725424"/>
                </a:lnTo>
                <a:lnTo>
                  <a:pt x="0" y="725424"/>
                </a:lnTo>
                <a:lnTo>
                  <a:pt x="0" y="0"/>
                </a:lnTo>
                <a:lnTo>
                  <a:pt x="5194808" y="0"/>
                </a:lnTo>
                <a:lnTo>
                  <a:pt x="5241881" y="9497"/>
                </a:lnTo>
                <a:lnTo>
                  <a:pt x="5280310" y="35401"/>
                </a:lnTo>
                <a:lnTo>
                  <a:pt x="5306214" y="73830"/>
                </a:lnTo>
                <a:lnTo>
                  <a:pt x="5315712" y="120904"/>
                </a:lnTo>
                <a:close/>
              </a:path>
            </a:pathLst>
          </a:custGeom>
          <a:noFill/>
          <a:ln w="25900" cap="flat" cmpd="sng">
            <a:solidFill>
              <a:srgbClr val="FFE8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66"/>
          <p:cNvSpPr txBox="1"/>
          <p:nvPr/>
        </p:nvSpPr>
        <p:spPr>
          <a:xfrm>
            <a:off x="4562094" y="3770122"/>
            <a:ext cx="4937125" cy="491490"/>
          </a:xfrm>
          <a:prstGeom prst="rect">
            <a:avLst/>
          </a:prstGeom>
          <a:noFill/>
          <a:ln>
            <a:noFill/>
          </a:ln>
        </p:spPr>
        <p:txBody>
          <a:bodyPr spcFirstLastPara="1" wrap="square" lIns="0" tIns="37450" rIns="0" bIns="0" anchor="t" anchorCtr="0">
            <a:noAutofit/>
          </a:bodyPr>
          <a:lstStyle/>
          <a:p>
            <a:pPr marL="184785" marR="5080" lvl="0" indent="-172085" algn="l" rtl="0">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It is used for traffic that arrived on your site after the user  clicked on a website other than a search engine.</a:t>
            </a:r>
            <a:endParaRPr sz="1600">
              <a:solidFill>
                <a:schemeClr val="dk1"/>
              </a:solidFill>
              <a:latin typeface="Calibri"/>
              <a:ea typeface="Calibri"/>
              <a:cs typeface="Calibri"/>
              <a:sym typeface="Calibri"/>
            </a:endParaRPr>
          </a:p>
        </p:txBody>
      </p:sp>
      <p:sp>
        <p:nvSpPr>
          <p:cNvPr id="539" name="Google Shape;539;p66"/>
          <p:cNvSpPr/>
          <p:nvPr/>
        </p:nvSpPr>
        <p:spPr>
          <a:xfrm>
            <a:off x="1523238" y="3585209"/>
            <a:ext cx="2990215" cy="908685"/>
          </a:xfrm>
          <a:custGeom>
            <a:avLst/>
            <a:gdLst/>
            <a:ahLst/>
            <a:cxnLst/>
            <a:rect l="l" t="t" r="r" b="b"/>
            <a:pathLst>
              <a:path w="2990215" h="908685" extrusionOk="0">
                <a:moveTo>
                  <a:pt x="2838704" y="0"/>
                </a:moveTo>
                <a:lnTo>
                  <a:pt x="151384" y="0"/>
                </a:lnTo>
                <a:lnTo>
                  <a:pt x="103550" y="7721"/>
                </a:lnTo>
                <a:lnTo>
                  <a:pt x="61996" y="29220"/>
                </a:lnTo>
                <a:lnTo>
                  <a:pt x="29220" y="61996"/>
                </a:lnTo>
                <a:lnTo>
                  <a:pt x="7721" y="103550"/>
                </a:lnTo>
                <a:lnTo>
                  <a:pt x="0" y="151383"/>
                </a:lnTo>
                <a:lnTo>
                  <a:pt x="0" y="756919"/>
                </a:lnTo>
                <a:lnTo>
                  <a:pt x="7721" y="804753"/>
                </a:lnTo>
                <a:lnTo>
                  <a:pt x="29220" y="846307"/>
                </a:lnTo>
                <a:lnTo>
                  <a:pt x="61996" y="879083"/>
                </a:lnTo>
                <a:lnTo>
                  <a:pt x="103550" y="900582"/>
                </a:lnTo>
                <a:lnTo>
                  <a:pt x="151384" y="908303"/>
                </a:lnTo>
                <a:lnTo>
                  <a:pt x="2838704" y="908303"/>
                </a:lnTo>
                <a:lnTo>
                  <a:pt x="2886537" y="900582"/>
                </a:lnTo>
                <a:lnTo>
                  <a:pt x="2928091" y="879083"/>
                </a:lnTo>
                <a:lnTo>
                  <a:pt x="2960867" y="846307"/>
                </a:lnTo>
                <a:lnTo>
                  <a:pt x="2982366" y="804753"/>
                </a:lnTo>
                <a:lnTo>
                  <a:pt x="2990088" y="756919"/>
                </a:lnTo>
                <a:lnTo>
                  <a:pt x="2990088" y="151383"/>
                </a:lnTo>
                <a:lnTo>
                  <a:pt x="2982366" y="103550"/>
                </a:lnTo>
                <a:lnTo>
                  <a:pt x="2960867" y="61996"/>
                </a:lnTo>
                <a:lnTo>
                  <a:pt x="2928091" y="29220"/>
                </a:lnTo>
                <a:lnTo>
                  <a:pt x="2886537" y="7721"/>
                </a:lnTo>
                <a:lnTo>
                  <a:pt x="283870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66"/>
          <p:cNvSpPr/>
          <p:nvPr/>
        </p:nvSpPr>
        <p:spPr>
          <a:xfrm>
            <a:off x="1523238" y="3585209"/>
            <a:ext cx="2990215" cy="908685"/>
          </a:xfrm>
          <a:custGeom>
            <a:avLst/>
            <a:gdLst/>
            <a:ahLst/>
            <a:cxnLst/>
            <a:rect l="l" t="t" r="r" b="b"/>
            <a:pathLst>
              <a:path w="2990215" h="908685" extrusionOk="0">
                <a:moveTo>
                  <a:pt x="0" y="151383"/>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3"/>
                </a:lnTo>
                <a:lnTo>
                  <a:pt x="2990088" y="756919"/>
                </a:lnTo>
                <a:lnTo>
                  <a:pt x="2982366" y="804753"/>
                </a:lnTo>
                <a:lnTo>
                  <a:pt x="2960867" y="846307"/>
                </a:lnTo>
                <a:lnTo>
                  <a:pt x="2928091" y="879083"/>
                </a:lnTo>
                <a:lnTo>
                  <a:pt x="2886537" y="900582"/>
                </a:lnTo>
                <a:lnTo>
                  <a:pt x="2838704" y="908303"/>
                </a:lnTo>
                <a:lnTo>
                  <a:pt x="151384" y="908303"/>
                </a:lnTo>
                <a:lnTo>
                  <a:pt x="103550" y="900582"/>
                </a:lnTo>
                <a:lnTo>
                  <a:pt x="61996" y="879083"/>
                </a:lnTo>
                <a:lnTo>
                  <a:pt x="29220" y="846307"/>
                </a:lnTo>
                <a:lnTo>
                  <a:pt x="7721" y="804753"/>
                </a:lnTo>
                <a:lnTo>
                  <a:pt x="0" y="756919"/>
                </a:lnTo>
                <a:lnTo>
                  <a:pt x="0" y="151383"/>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66"/>
          <p:cNvSpPr/>
          <p:nvPr/>
        </p:nvSpPr>
        <p:spPr>
          <a:xfrm>
            <a:off x="4513326" y="4629150"/>
            <a:ext cx="5316220" cy="727075"/>
          </a:xfrm>
          <a:custGeom>
            <a:avLst/>
            <a:gdLst/>
            <a:ahLst/>
            <a:cxnLst/>
            <a:rect l="l" t="t" r="r" b="b"/>
            <a:pathLst>
              <a:path w="5316220" h="727075" extrusionOk="0">
                <a:moveTo>
                  <a:pt x="5194554" y="0"/>
                </a:moveTo>
                <a:lnTo>
                  <a:pt x="0" y="0"/>
                </a:lnTo>
                <a:lnTo>
                  <a:pt x="0" y="726947"/>
                </a:lnTo>
                <a:lnTo>
                  <a:pt x="5194554" y="726947"/>
                </a:lnTo>
                <a:lnTo>
                  <a:pt x="5241720" y="717428"/>
                </a:lnTo>
                <a:lnTo>
                  <a:pt x="5280231" y="691467"/>
                </a:lnTo>
                <a:lnTo>
                  <a:pt x="5306192" y="652956"/>
                </a:lnTo>
                <a:lnTo>
                  <a:pt x="5315712" y="605790"/>
                </a:lnTo>
                <a:lnTo>
                  <a:pt x="5315712" y="121157"/>
                </a:lnTo>
                <a:lnTo>
                  <a:pt x="5306192" y="73991"/>
                </a:lnTo>
                <a:lnTo>
                  <a:pt x="5280231" y="35480"/>
                </a:lnTo>
                <a:lnTo>
                  <a:pt x="5241720" y="9519"/>
                </a:lnTo>
                <a:lnTo>
                  <a:pt x="5194554" y="0"/>
                </a:lnTo>
                <a:close/>
              </a:path>
            </a:pathLst>
          </a:custGeom>
          <a:solidFill>
            <a:srgbClr val="FFE8C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66"/>
          <p:cNvSpPr/>
          <p:nvPr/>
        </p:nvSpPr>
        <p:spPr>
          <a:xfrm>
            <a:off x="4513326" y="4629150"/>
            <a:ext cx="5316220" cy="727075"/>
          </a:xfrm>
          <a:custGeom>
            <a:avLst/>
            <a:gdLst/>
            <a:ahLst/>
            <a:cxnLst/>
            <a:rect l="l" t="t" r="r" b="b"/>
            <a:pathLst>
              <a:path w="5316220" h="727075" extrusionOk="0">
                <a:moveTo>
                  <a:pt x="5315712" y="121157"/>
                </a:moveTo>
                <a:lnTo>
                  <a:pt x="5315712" y="605790"/>
                </a:lnTo>
                <a:lnTo>
                  <a:pt x="5306192" y="652956"/>
                </a:lnTo>
                <a:lnTo>
                  <a:pt x="5280231" y="691467"/>
                </a:lnTo>
                <a:lnTo>
                  <a:pt x="5241720" y="717428"/>
                </a:lnTo>
                <a:lnTo>
                  <a:pt x="5194554" y="726947"/>
                </a:lnTo>
                <a:lnTo>
                  <a:pt x="0" y="726947"/>
                </a:lnTo>
                <a:lnTo>
                  <a:pt x="0" y="0"/>
                </a:lnTo>
                <a:lnTo>
                  <a:pt x="5194554" y="0"/>
                </a:lnTo>
                <a:lnTo>
                  <a:pt x="5241720" y="9519"/>
                </a:lnTo>
                <a:lnTo>
                  <a:pt x="5280231" y="35480"/>
                </a:lnTo>
                <a:lnTo>
                  <a:pt x="5306192" y="73991"/>
                </a:lnTo>
                <a:lnTo>
                  <a:pt x="5315712" y="121157"/>
                </a:lnTo>
                <a:close/>
              </a:path>
            </a:pathLst>
          </a:custGeom>
          <a:noFill/>
          <a:ln w="25900" cap="flat" cmpd="sng">
            <a:solidFill>
              <a:srgbClr val="FFE8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66"/>
          <p:cNvSpPr txBox="1"/>
          <p:nvPr/>
        </p:nvSpPr>
        <p:spPr>
          <a:xfrm>
            <a:off x="4562094" y="4723638"/>
            <a:ext cx="4551045" cy="491490"/>
          </a:xfrm>
          <a:prstGeom prst="rect">
            <a:avLst/>
          </a:prstGeom>
          <a:noFill/>
          <a:ln>
            <a:noFill/>
          </a:ln>
        </p:spPr>
        <p:txBody>
          <a:bodyPr spcFirstLastPara="1" wrap="square" lIns="0" tIns="37450" rIns="0" bIns="0" anchor="t" anchorCtr="0">
            <a:noAutofit/>
          </a:bodyPr>
          <a:lstStyle/>
          <a:p>
            <a:pPr marL="184785" marR="5080" lvl="0" indent="-172085" algn="l" rtl="0">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represents traffic that came from an email marketing  campaign.</a:t>
            </a:r>
            <a:endParaRPr sz="1600">
              <a:solidFill>
                <a:schemeClr val="dk1"/>
              </a:solidFill>
              <a:latin typeface="Calibri"/>
              <a:ea typeface="Calibri"/>
              <a:cs typeface="Calibri"/>
              <a:sym typeface="Calibri"/>
            </a:endParaRPr>
          </a:p>
        </p:txBody>
      </p:sp>
      <p:sp>
        <p:nvSpPr>
          <p:cNvPr id="544" name="Google Shape;544;p66"/>
          <p:cNvSpPr/>
          <p:nvPr/>
        </p:nvSpPr>
        <p:spPr>
          <a:xfrm>
            <a:off x="1523238" y="4539234"/>
            <a:ext cx="2990215" cy="906780"/>
          </a:xfrm>
          <a:custGeom>
            <a:avLst/>
            <a:gdLst/>
            <a:ahLst/>
            <a:cxnLst/>
            <a:rect l="l" t="t" r="r" b="b"/>
            <a:pathLst>
              <a:path w="2990215" h="906779" extrusionOk="0">
                <a:moveTo>
                  <a:pt x="2838958" y="0"/>
                </a:moveTo>
                <a:lnTo>
                  <a:pt x="151130" y="0"/>
                </a:lnTo>
                <a:lnTo>
                  <a:pt x="103371" y="7707"/>
                </a:lnTo>
                <a:lnTo>
                  <a:pt x="61886" y="29167"/>
                </a:lnTo>
                <a:lnTo>
                  <a:pt x="29167" y="61886"/>
                </a:lnTo>
                <a:lnTo>
                  <a:pt x="7707" y="103371"/>
                </a:lnTo>
                <a:lnTo>
                  <a:pt x="0" y="151130"/>
                </a:lnTo>
                <a:lnTo>
                  <a:pt x="0" y="755650"/>
                </a:lnTo>
                <a:lnTo>
                  <a:pt x="7707" y="803408"/>
                </a:lnTo>
                <a:lnTo>
                  <a:pt x="29167" y="844893"/>
                </a:lnTo>
                <a:lnTo>
                  <a:pt x="61886" y="877612"/>
                </a:lnTo>
                <a:lnTo>
                  <a:pt x="103371" y="899072"/>
                </a:lnTo>
                <a:lnTo>
                  <a:pt x="151130" y="906780"/>
                </a:lnTo>
                <a:lnTo>
                  <a:pt x="2838958" y="906780"/>
                </a:lnTo>
                <a:lnTo>
                  <a:pt x="2886716" y="899072"/>
                </a:lnTo>
                <a:lnTo>
                  <a:pt x="2928201" y="877612"/>
                </a:lnTo>
                <a:lnTo>
                  <a:pt x="2960920" y="844893"/>
                </a:lnTo>
                <a:lnTo>
                  <a:pt x="2982380" y="803408"/>
                </a:lnTo>
                <a:lnTo>
                  <a:pt x="2990088" y="755650"/>
                </a:lnTo>
                <a:lnTo>
                  <a:pt x="2990088" y="151130"/>
                </a:lnTo>
                <a:lnTo>
                  <a:pt x="2982380" y="103371"/>
                </a:lnTo>
                <a:lnTo>
                  <a:pt x="2960920" y="61886"/>
                </a:lnTo>
                <a:lnTo>
                  <a:pt x="2928201" y="29167"/>
                </a:lnTo>
                <a:lnTo>
                  <a:pt x="2886716" y="7707"/>
                </a:lnTo>
                <a:lnTo>
                  <a:pt x="2838958"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66"/>
          <p:cNvSpPr/>
          <p:nvPr/>
        </p:nvSpPr>
        <p:spPr>
          <a:xfrm>
            <a:off x="1523238" y="4539234"/>
            <a:ext cx="2990215" cy="906780"/>
          </a:xfrm>
          <a:custGeom>
            <a:avLst/>
            <a:gdLst/>
            <a:ahLst/>
            <a:cxnLst/>
            <a:rect l="l" t="t" r="r" b="b"/>
            <a:pathLst>
              <a:path w="2990215" h="906779" extrusionOk="0">
                <a:moveTo>
                  <a:pt x="0" y="151130"/>
                </a:moveTo>
                <a:lnTo>
                  <a:pt x="7707" y="103371"/>
                </a:lnTo>
                <a:lnTo>
                  <a:pt x="29167" y="61886"/>
                </a:lnTo>
                <a:lnTo>
                  <a:pt x="61886" y="29167"/>
                </a:lnTo>
                <a:lnTo>
                  <a:pt x="103371" y="7707"/>
                </a:lnTo>
                <a:lnTo>
                  <a:pt x="151130" y="0"/>
                </a:lnTo>
                <a:lnTo>
                  <a:pt x="2838958" y="0"/>
                </a:lnTo>
                <a:lnTo>
                  <a:pt x="2886716" y="7707"/>
                </a:lnTo>
                <a:lnTo>
                  <a:pt x="2928201" y="29167"/>
                </a:lnTo>
                <a:lnTo>
                  <a:pt x="2960920" y="61886"/>
                </a:lnTo>
                <a:lnTo>
                  <a:pt x="2982380" y="103371"/>
                </a:lnTo>
                <a:lnTo>
                  <a:pt x="2990088" y="151130"/>
                </a:lnTo>
                <a:lnTo>
                  <a:pt x="2990088" y="755650"/>
                </a:lnTo>
                <a:lnTo>
                  <a:pt x="2982380" y="803408"/>
                </a:lnTo>
                <a:lnTo>
                  <a:pt x="2960920" y="844893"/>
                </a:lnTo>
                <a:lnTo>
                  <a:pt x="2928201" y="877612"/>
                </a:lnTo>
                <a:lnTo>
                  <a:pt x="2886716" y="899072"/>
                </a:lnTo>
                <a:lnTo>
                  <a:pt x="2838958" y="906780"/>
                </a:lnTo>
                <a:lnTo>
                  <a:pt x="151130" y="906780"/>
                </a:lnTo>
                <a:lnTo>
                  <a:pt x="103371" y="899072"/>
                </a:lnTo>
                <a:lnTo>
                  <a:pt x="61886" y="877612"/>
                </a:lnTo>
                <a:lnTo>
                  <a:pt x="29167" y="844893"/>
                </a:lnTo>
                <a:lnTo>
                  <a:pt x="7707" y="803408"/>
                </a:lnTo>
                <a:lnTo>
                  <a:pt x="0" y="755650"/>
                </a:lnTo>
                <a:lnTo>
                  <a:pt x="0" y="151130"/>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66"/>
          <p:cNvSpPr/>
          <p:nvPr/>
        </p:nvSpPr>
        <p:spPr>
          <a:xfrm>
            <a:off x="4513326" y="5583173"/>
            <a:ext cx="5316220" cy="725805"/>
          </a:xfrm>
          <a:custGeom>
            <a:avLst/>
            <a:gdLst/>
            <a:ahLst/>
            <a:cxnLst/>
            <a:rect l="l" t="t" r="r" b="b"/>
            <a:pathLst>
              <a:path w="5316220" h="725804" extrusionOk="0">
                <a:moveTo>
                  <a:pt x="5194808" y="0"/>
                </a:moveTo>
                <a:lnTo>
                  <a:pt x="0" y="0"/>
                </a:lnTo>
                <a:lnTo>
                  <a:pt x="0" y="725424"/>
                </a:lnTo>
                <a:lnTo>
                  <a:pt x="5194808" y="725424"/>
                </a:lnTo>
                <a:lnTo>
                  <a:pt x="5241881" y="715923"/>
                </a:lnTo>
                <a:lnTo>
                  <a:pt x="5280310" y="690013"/>
                </a:lnTo>
                <a:lnTo>
                  <a:pt x="5306214" y="651582"/>
                </a:lnTo>
                <a:lnTo>
                  <a:pt x="5315712" y="604519"/>
                </a:lnTo>
                <a:lnTo>
                  <a:pt x="5315712" y="120903"/>
                </a:lnTo>
                <a:lnTo>
                  <a:pt x="5306214" y="73841"/>
                </a:lnTo>
                <a:lnTo>
                  <a:pt x="5280310" y="35410"/>
                </a:lnTo>
                <a:lnTo>
                  <a:pt x="5241881" y="9500"/>
                </a:lnTo>
                <a:lnTo>
                  <a:pt x="5194808" y="0"/>
                </a:lnTo>
                <a:close/>
              </a:path>
            </a:pathLst>
          </a:custGeom>
          <a:solidFill>
            <a:srgbClr val="FFE8CA">
              <a:alpha val="8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66"/>
          <p:cNvSpPr/>
          <p:nvPr/>
        </p:nvSpPr>
        <p:spPr>
          <a:xfrm>
            <a:off x="4513326" y="5583173"/>
            <a:ext cx="5316220" cy="725805"/>
          </a:xfrm>
          <a:custGeom>
            <a:avLst/>
            <a:gdLst/>
            <a:ahLst/>
            <a:cxnLst/>
            <a:rect l="l" t="t" r="r" b="b"/>
            <a:pathLst>
              <a:path w="5316220" h="725804" extrusionOk="0">
                <a:moveTo>
                  <a:pt x="5315712" y="120903"/>
                </a:moveTo>
                <a:lnTo>
                  <a:pt x="5315712" y="604519"/>
                </a:lnTo>
                <a:lnTo>
                  <a:pt x="5306214" y="651582"/>
                </a:lnTo>
                <a:lnTo>
                  <a:pt x="5280310" y="690013"/>
                </a:lnTo>
                <a:lnTo>
                  <a:pt x="5241881" y="715923"/>
                </a:lnTo>
                <a:lnTo>
                  <a:pt x="5194808" y="725424"/>
                </a:lnTo>
                <a:lnTo>
                  <a:pt x="0" y="725424"/>
                </a:lnTo>
                <a:lnTo>
                  <a:pt x="0" y="0"/>
                </a:lnTo>
                <a:lnTo>
                  <a:pt x="5194808" y="0"/>
                </a:lnTo>
                <a:lnTo>
                  <a:pt x="5241881" y="9500"/>
                </a:lnTo>
                <a:lnTo>
                  <a:pt x="5280310" y="35410"/>
                </a:lnTo>
                <a:lnTo>
                  <a:pt x="5306214" y="73841"/>
                </a:lnTo>
                <a:lnTo>
                  <a:pt x="5315712" y="120903"/>
                </a:lnTo>
                <a:close/>
              </a:path>
            </a:pathLst>
          </a:custGeom>
          <a:noFill/>
          <a:ln w="25900" cap="flat" cmpd="sng">
            <a:solidFill>
              <a:srgbClr val="FFE8C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66"/>
          <p:cNvSpPr txBox="1"/>
          <p:nvPr/>
        </p:nvSpPr>
        <p:spPr>
          <a:xfrm>
            <a:off x="4562094" y="5677001"/>
            <a:ext cx="5069205" cy="491490"/>
          </a:xfrm>
          <a:prstGeom prst="rect">
            <a:avLst/>
          </a:prstGeom>
          <a:noFill/>
          <a:ln>
            <a:noFill/>
          </a:ln>
        </p:spPr>
        <p:txBody>
          <a:bodyPr spcFirstLastPara="1" wrap="square" lIns="0" tIns="37450" rIns="0" bIns="0" anchor="t" anchorCtr="0">
            <a:noAutofit/>
          </a:bodyPr>
          <a:lstStyle/>
          <a:p>
            <a:pPr marL="184785" marR="5080" lvl="0" indent="-172085" algn="l" rtl="0">
              <a:lnSpc>
                <a:spcPct val="109375"/>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is applied for users that come directly to your site by typing  your URL directly into a browser.</a:t>
            </a:r>
            <a:endParaRPr sz="1600">
              <a:solidFill>
                <a:schemeClr val="dk1"/>
              </a:solidFill>
              <a:latin typeface="Calibri"/>
              <a:ea typeface="Calibri"/>
              <a:cs typeface="Calibri"/>
              <a:sym typeface="Calibri"/>
            </a:endParaRPr>
          </a:p>
        </p:txBody>
      </p:sp>
      <p:sp>
        <p:nvSpPr>
          <p:cNvPr id="549" name="Google Shape;549;p66"/>
          <p:cNvSpPr/>
          <p:nvPr/>
        </p:nvSpPr>
        <p:spPr>
          <a:xfrm>
            <a:off x="1523238" y="5491734"/>
            <a:ext cx="2990215" cy="908685"/>
          </a:xfrm>
          <a:custGeom>
            <a:avLst/>
            <a:gdLst/>
            <a:ahLst/>
            <a:cxnLst/>
            <a:rect l="l" t="t" r="r" b="b"/>
            <a:pathLst>
              <a:path w="2990215" h="908685" extrusionOk="0">
                <a:moveTo>
                  <a:pt x="2838704" y="0"/>
                </a:moveTo>
                <a:lnTo>
                  <a:pt x="151384" y="0"/>
                </a:lnTo>
                <a:lnTo>
                  <a:pt x="103550" y="7721"/>
                </a:lnTo>
                <a:lnTo>
                  <a:pt x="61996" y="29220"/>
                </a:lnTo>
                <a:lnTo>
                  <a:pt x="29220" y="61996"/>
                </a:lnTo>
                <a:lnTo>
                  <a:pt x="7721" y="103550"/>
                </a:lnTo>
                <a:lnTo>
                  <a:pt x="0" y="151383"/>
                </a:lnTo>
                <a:lnTo>
                  <a:pt x="0" y="756919"/>
                </a:lnTo>
                <a:lnTo>
                  <a:pt x="7721" y="804767"/>
                </a:lnTo>
                <a:lnTo>
                  <a:pt x="29220" y="846324"/>
                </a:lnTo>
                <a:lnTo>
                  <a:pt x="61996" y="879094"/>
                </a:lnTo>
                <a:lnTo>
                  <a:pt x="103550" y="900586"/>
                </a:lnTo>
                <a:lnTo>
                  <a:pt x="151384" y="908303"/>
                </a:lnTo>
                <a:lnTo>
                  <a:pt x="2838704" y="908303"/>
                </a:lnTo>
                <a:lnTo>
                  <a:pt x="2886537" y="900586"/>
                </a:lnTo>
                <a:lnTo>
                  <a:pt x="2928091" y="879094"/>
                </a:lnTo>
                <a:lnTo>
                  <a:pt x="2960867" y="846324"/>
                </a:lnTo>
                <a:lnTo>
                  <a:pt x="2982366" y="804767"/>
                </a:lnTo>
                <a:lnTo>
                  <a:pt x="2990088" y="756919"/>
                </a:lnTo>
                <a:lnTo>
                  <a:pt x="2990088" y="151383"/>
                </a:lnTo>
                <a:lnTo>
                  <a:pt x="2982366" y="103550"/>
                </a:lnTo>
                <a:lnTo>
                  <a:pt x="2960867" y="61996"/>
                </a:lnTo>
                <a:lnTo>
                  <a:pt x="2928091" y="29220"/>
                </a:lnTo>
                <a:lnTo>
                  <a:pt x="2886537" y="7721"/>
                </a:lnTo>
                <a:lnTo>
                  <a:pt x="2838704"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66"/>
          <p:cNvSpPr/>
          <p:nvPr/>
        </p:nvSpPr>
        <p:spPr>
          <a:xfrm>
            <a:off x="1523238" y="5491734"/>
            <a:ext cx="2990215" cy="908685"/>
          </a:xfrm>
          <a:custGeom>
            <a:avLst/>
            <a:gdLst/>
            <a:ahLst/>
            <a:cxnLst/>
            <a:rect l="l" t="t" r="r" b="b"/>
            <a:pathLst>
              <a:path w="2990215" h="908685" extrusionOk="0">
                <a:moveTo>
                  <a:pt x="0" y="151383"/>
                </a:moveTo>
                <a:lnTo>
                  <a:pt x="7721" y="103550"/>
                </a:lnTo>
                <a:lnTo>
                  <a:pt x="29220" y="61996"/>
                </a:lnTo>
                <a:lnTo>
                  <a:pt x="61996" y="29220"/>
                </a:lnTo>
                <a:lnTo>
                  <a:pt x="103550" y="7721"/>
                </a:lnTo>
                <a:lnTo>
                  <a:pt x="151384" y="0"/>
                </a:lnTo>
                <a:lnTo>
                  <a:pt x="2838704" y="0"/>
                </a:lnTo>
                <a:lnTo>
                  <a:pt x="2886537" y="7721"/>
                </a:lnTo>
                <a:lnTo>
                  <a:pt x="2928091" y="29220"/>
                </a:lnTo>
                <a:lnTo>
                  <a:pt x="2960867" y="61996"/>
                </a:lnTo>
                <a:lnTo>
                  <a:pt x="2982366" y="103550"/>
                </a:lnTo>
                <a:lnTo>
                  <a:pt x="2990088" y="151383"/>
                </a:lnTo>
                <a:lnTo>
                  <a:pt x="2990088" y="756919"/>
                </a:lnTo>
                <a:lnTo>
                  <a:pt x="2982366" y="804767"/>
                </a:lnTo>
                <a:lnTo>
                  <a:pt x="2960867" y="846324"/>
                </a:lnTo>
                <a:lnTo>
                  <a:pt x="2928091" y="879094"/>
                </a:lnTo>
                <a:lnTo>
                  <a:pt x="2886537" y="900586"/>
                </a:lnTo>
                <a:lnTo>
                  <a:pt x="2838704" y="908303"/>
                </a:lnTo>
                <a:lnTo>
                  <a:pt x="151384" y="908303"/>
                </a:lnTo>
                <a:lnTo>
                  <a:pt x="103550" y="900586"/>
                </a:lnTo>
                <a:lnTo>
                  <a:pt x="61996" y="879094"/>
                </a:lnTo>
                <a:lnTo>
                  <a:pt x="29220" y="846324"/>
                </a:lnTo>
                <a:lnTo>
                  <a:pt x="7721" y="804767"/>
                </a:lnTo>
                <a:lnTo>
                  <a:pt x="0" y="756919"/>
                </a:lnTo>
                <a:lnTo>
                  <a:pt x="0" y="151383"/>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66"/>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sp>
        <p:nvSpPr>
          <p:cNvPr id="552" name="Google Shape;552;p66"/>
          <p:cNvSpPr txBox="1"/>
          <p:nvPr/>
        </p:nvSpPr>
        <p:spPr>
          <a:xfrm>
            <a:off x="1978700" y="1756674"/>
            <a:ext cx="2079300" cy="906900"/>
          </a:xfrm>
          <a:prstGeom prst="rect">
            <a:avLst/>
          </a:prstGeom>
          <a:noFill/>
          <a:ln>
            <a:noFill/>
          </a:ln>
        </p:spPr>
        <p:txBody>
          <a:bodyPr spcFirstLastPara="1" wrap="square" lIns="0" tIns="12700" rIns="0" bIns="0" anchor="t" anchorCtr="0">
            <a:noAutofit/>
          </a:bodyPr>
          <a:lstStyle/>
          <a:p>
            <a:pPr marL="33655" marR="26669" lvl="0" indent="0" algn="ctr" rtl="0">
              <a:lnSpc>
                <a:spcPct val="136000"/>
              </a:lnSpc>
              <a:spcBef>
                <a:spcPts val="0"/>
              </a:spcBef>
              <a:spcAft>
                <a:spcPts val="0"/>
              </a:spcAft>
              <a:buNone/>
            </a:pPr>
            <a:r>
              <a:rPr lang="en-US" sz="4000">
                <a:solidFill>
                  <a:srgbClr val="FFFFFF"/>
                </a:solidFill>
                <a:latin typeface="Calibri"/>
                <a:ea typeface="Calibri"/>
                <a:cs typeface="Calibri"/>
                <a:sym typeface="Calibri"/>
              </a:rPr>
              <a:t>Organic </a:t>
            </a:r>
            <a:endParaRPr sz="4000">
              <a:solidFill>
                <a:schemeClr val="dk1"/>
              </a:solidFill>
              <a:latin typeface="Calibri"/>
              <a:ea typeface="Calibri"/>
              <a:cs typeface="Calibri"/>
              <a:sym typeface="Calibri"/>
            </a:endParaRPr>
          </a:p>
        </p:txBody>
      </p:sp>
      <p:sp>
        <p:nvSpPr>
          <p:cNvPr id="553" name="Google Shape;553;p66"/>
          <p:cNvSpPr txBox="1"/>
          <p:nvPr/>
        </p:nvSpPr>
        <p:spPr>
          <a:xfrm>
            <a:off x="2054900" y="2709037"/>
            <a:ext cx="2079300" cy="906900"/>
          </a:xfrm>
          <a:prstGeom prst="rect">
            <a:avLst/>
          </a:prstGeom>
          <a:noFill/>
          <a:ln>
            <a:noFill/>
          </a:ln>
        </p:spPr>
        <p:txBody>
          <a:bodyPr spcFirstLastPara="1" wrap="square" lIns="0" tIns="12700" rIns="0" bIns="0" anchor="t" anchorCtr="0">
            <a:noAutofit/>
          </a:bodyPr>
          <a:lstStyle/>
          <a:p>
            <a:pPr marL="33655" marR="26669" lvl="0" indent="0" algn="ctr" rtl="0">
              <a:lnSpc>
                <a:spcPct val="136000"/>
              </a:lnSpc>
              <a:spcBef>
                <a:spcPts val="0"/>
              </a:spcBef>
              <a:spcAft>
                <a:spcPts val="0"/>
              </a:spcAft>
              <a:buNone/>
            </a:pPr>
            <a:r>
              <a:rPr lang="en-US" sz="4000">
                <a:solidFill>
                  <a:srgbClr val="FFFFFF"/>
                </a:solidFill>
                <a:latin typeface="Calibri"/>
                <a:ea typeface="Calibri"/>
                <a:cs typeface="Calibri"/>
                <a:sym typeface="Calibri"/>
              </a:rPr>
              <a:t>CPC</a:t>
            </a:r>
            <a:endParaRPr sz="4000">
              <a:solidFill>
                <a:schemeClr val="dk1"/>
              </a:solidFill>
              <a:latin typeface="Calibri"/>
              <a:ea typeface="Calibri"/>
              <a:cs typeface="Calibri"/>
              <a:sym typeface="Calibri"/>
            </a:endParaRPr>
          </a:p>
        </p:txBody>
      </p:sp>
      <p:sp>
        <p:nvSpPr>
          <p:cNvPr id="554" name="Google Shape;554;p66"/>
          <p:cNvSpPr txBox="1"/>
          <p:nvPr/>
        </p:nvSpPr>
        <p:spPr>
          <a:xfrm>
            <a:off x="2054900" y="3662299"/>
            <a:ext cx="2079300" cy="906900"/>
          </a:xfrm>
          <a:prstGeom prst="rect">
            <a:avLst/>
          </a:prstGeom>
          <a:noFill/>
          <a:ln>
            <a:noFill/>
          </a:ln>
        </p:spPr>
        <p:txBody>
          <a:bodyPr spcFirstLastPara="1" wrap="square" lIns="0" tIns="12700" rIns="0" bIns="0" anchor="t" anchorCtr="0">
            <a:noAutofit/>
          </a:bodyPr>
          <a:lstStyle/>
          <a:p>
            <a:pPr marL="33655" marR="26669" lvl="0" indent="0" algn="ctr" rtl="0">
              <a:lnSpc>
                <a:spcPct val="136000"/>
              </a:lnSpc>
              <a:spcBef>
                <a:spcPts val="0"/>
              </a:spcBef>
              <a:spcAft>
                <a:spcPts val="0"/>
              </a:spcAft>
              <a:buNone/>
            </a:pPr>
            <a:r>
              <a:rPr lang="en-US" sz="4000">
                <a:solidFill>
                  <a:srgbClr val="FFFFFF"/>
                </a:solidFill>
                <a:latin typeface="Calibri"/>
                <a:ea typeface="Calibri"/>
                <a:cs typeface="Calibri"/>
                <a:sym typeface="Calibri"/>
              </a:rPr>
              <a:t>Referral</a:t>
            </a:r>
            <a:endParaRPr sz="4000">
              <a:solidFill>
                <a:schemeClr val="dk1"/>
              </a:solidFill>
              <a:latin typeface="Calibri"/>
              <a:ea typeface="Calibri"/>
              <a:cs typeface="Calibri"/>
              <a:sym typeface="Calibri"/>
            </a:endParaRPr>
          </a:p>
        </p:txBody>
      </p:sp>
      <p:sp>
        <p:nvSpPr>
          <p:cNvPr id="555" name="Google Shape;555;p66"/>
          <p:cNvSpPr txBox="1"/>
          <p:nvPr/>
        </p:nvSpPr>
        <p:spPr>
          <a:xfrm>
            <a:off x="2109000" y="4615574"/>
            <a:ext cx="2079300" cy="906900"/>
          </a:xfrm>
          <a:prstGeom prst="rect">
            <a:avLst/>
          </a:prstGeom>
          <a:noFill/>
          <a:ln>
            <a:noFill/>
          </a:ln>
        </p:spPr>
        <p:txBody>
          <a:bodyPr spcFirstLastPara="1" wrap="square" lIns="0" tIns="12700" rIns="0" bIns="0" anchor="t" anchorCtr="0">
            <a:noAutofit/>
          </a:bodyPr>
          <a:lstStyle/>
          <a:p>
            <a:pPr marL="33655" marR="26669" lvl="0" indent="0" algn="ctr" rtl="0">
              <a:lnSpc>
                <a:spcPct val="136000"/>
              </a:lnSpc>
              <a:spcBef>
                <a:spcPts val="0"/>
              </a:spcBef>
              <a:spcAft>
                <a:spcPts val="0"/>
              </a:spcAft>
              <a:buNone/>
            </a:pPr>
            <a:r>
              <a:rPr lang="en-US" sz="4000">
                <a:solidFill>
                  <a:srgbClr val="FFFFFF"/>
                </a:solidFill>
                <a:latin typeface="Calibri"/>
                <a:ea typeface="Calibri"/>
                <a:cs typeface="Calibri"/>
                <a:sym typeface="Calibri"/>
              </a:rPr>
              <a:t>Email</a:t>
            </a:r>
            <a:endParaRPr sz="4000">
              <a:solidFill>
                <a:schemeClr val="dk1"/>
              </a:solidFill>
              <a:latin typeface="Calibri"/>
              <a:ea typeface="Calibri"/>
              <a:cs typeface="Calibri"/>
              <a:sym typeface="Calibri"/>
            </a:endParaRPr>
          </a:p>
        </p:txBody>
      </p:sp>
      <p:sp>
        <p:nvSpPr>
          <p:cNvPr id="556" name="Google Shape;556;p66"/>
          <p:cNvSpPr txBox="1"/>
          <p:nvPr/>
        </p:nvSpPr>
        <p:spPr>
          <a:xfrm>
            <a:off x="2131100" y="5566674"/>
            <a:ext cx="2079300" cy="906900"/>
          </a:xfrm>
          <a:prstGeom prst="rect">
            <a:avLst/>
          </a:prstGeom>
          <a:noFill/>
          <a:ln>
            <a:noFill/>
          </a:ln>
        </p:spPr>
        <p:txBody>
          <a:bodyPr spcFirstLastPara="1" wrap="square" lIns="0" tIns="12700" rIns="0" bIns="0" anchor="t" anchorCtr="0">
            <a:noAutofit/>
          </a:bodyPr>
          <a:lstStyle/>
          <a:p>
            <a:pPr marL="33655" marR="26669" lvl="0" indent="0" algn="ctr" rtl="0">
              <a:lnSpc>
                <a:spcPct val="136000"/>
              </a:lnSpc>
              <a:spcBef>
                <a:spcPts val="0"/>
              </a:spcBef>
              <a:spcAft>
                <a:spcPts val="0"/>
              </a:spcAft>
              <a:buNone/>
            </a:pPr>
            <a:r>
              <a:rPr lang="en-US" sz="4000">
                <a:solidFill>
                  <a:srgbClr val="FFFFFF"/>
                </a:solidFill>
                <a:latin typeface="Calibri"/>
                <a:ea typeface="Calibri"/>
                <a:cs typeface="Calibri"/>
                <a:sym typeface="Calibri"/>
              </a:rPr>
              <a:t>Direct</a:t>
            </a:r>
            <a:endParaRPr sz="4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7"/>
          <p:cNvSpPr txBox="1">
            <a:spLocks noGrp="1"/>
          </p:cNvSpPr>
          <p:nvPr>
            <p:ph type="title"/>
          </p:nvPr>
        </p:nvSpPr>
        <p:spPr>
          <a:xfrm>
            <a:off x="3660851" y="413130"/>
            <a:ext cx="4870298"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dirty="0">
              <a:latin typeface="Calibri"/>
              <a:ea typeface="Calibri"/>
              <a:cs typeface="Calibri"/>
              <a:sym typeface="Calibri"/>
            </a:endParaRPr>
          </a:p>
        </p:txBody>
      </p:sp>
      <p:sp>
        <p:nvSpPr>
          <p:cNvPr id="562" name="Google Shape;562;p67"/>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3"/>
              </a:rPr>
              <a:t> </a:t>
            </a:r>
            <a:endParaRPr sz="1800">
              <a:solidFill>
                <a:schemeClr val="dk1"/>
              </a:solidFill>
              <a:latin typeface="Arial"/>
              <a:ea typeface="Arial"/>
              <a:cs typeface="Arial"/>
              <a:sym typeface="Arial"/>
            </a:endParaRPr>
          </a:p>
        </p:txBody>
      </p:sp>
      <p:graphicFrame>
        <p:nvGraphicFramePr>
          <p:cNvPr id="2" name="Diagram 1">
            <a:extLst>
              <a:ext uri="{FF2B5EF4-FFF2-40B4-BE49-F238E27FC236}">
                <a16:creationId xmlns:a16="http://schemas.microsoft.com/office/drawing/2014/main" id="{0F4FF7FD-B5ED-4D13-8887-445F660426D8}"/>
              </a:ext>
            </a:extLst>
          </p:cNvPr>
          <p:cNvGraphicFramePr/>
          <p:nvPr/>
        </p:nvGraphicFramePr>
        <p:xfrm>
          <a:off x="631951" y="1099535"/>
          <a:ext cx="10705465" cy="47987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87546C-9EB6-4F6A-8F9F-2DE91074E55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6790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8"/>
          <p:cNvSpPr txBox="1">
            <a:spLocks noGrp="1"/>
          </p:cNvSpPr>
          <p:nvPr>
            <p:ph type="title"/>
          </p:nvPr>
        </p:nvSpPr>
        <p:spPr>
          <a:xfrm>
            <a:off x="3633210" y="349946"/>
            <a:ext cx="5617882"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dirty="0">
              <a:latin typeface="Calibri"/>
              <a:ea typeface="Calibri"/>
              <a:cs typeface="Calibri"/>
              <a:sym typeface="Calibri"/>
            </a:endParaRPr>
          </a:p>
        </p:txBody>
      </p:sp>
      <p:sp>
        <p:nvSpPr>
          <p:cNvPr id="569" name="Google Shape;569;p68"/>
          <p:cNvSpPr/>
          <p:nvPr/>
        </p:nvSpPr>
        <p:spPr>
          <a:xfrm>
            <a:off x="242315" y="975158"/>
            <a:ext cx="11184636" cy="545943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68"/>
          <p:cNvSpPr/>
          <p:nvPr/>
        </p:nvSpPr>
        <p:spPr>
          <a:xfrm>
            <a:off x="8304276" y="1295400"/>
            <a:ext cx="3124200" cy="685800"/>
          </a:xfrm>
          <a:custGeom>
            <a:avLst/>
            <a:gdLst/>
            <a:ahLst/>
            <a:cxnLst/>
            <a:rect l="l" t="t" r="r" b="b"/>
            <a:pathLst>
              <a:path w="3124200" h="685800" extrusionOk="0">
                <a:moveTo>
                  <a:pt x="0" y="114300"/>
                </a:moveTo>
                <a:lnTo>
                  <a:pt x="8983" y="69812"/>
                </a:lnTo>
                <a:lnTo>
                  <a:pt x="33480" y="33480"/>
                </a:lnTo>
                <a:lnTo>
                  <a:pt x="69812" y="8983"/>
                </a:lnTo>
                <a:lnTo>
                  <a:pt x="114300" y="0"/>
                </a:lnTo>
                <a:lnTo>
                  <a:pt x="3009900" y="0"/>
                </a:lnTo>
                <a:lnTo>
                  <a:pt x="3054387" y="8983"/>
                </a:lnTo>
                <a:lnTo>
                  <a:pt x="3090719" y="33480"/>
                </a:lnTo>
                <a:lnTo>
                  <a:pt x="3115216" y="69812"/>
                </a:lnTo>
                <a:lnTo>
                  <a:pt x="3124200" y="114300"/>
                </a:lnTo>
                <a:lnTo>
                  <a:pt x="3124200" y="571500"/>
                </a:lnTo>
                <a:lnTo>
                  <a:pt x="3115216" y="615987"/>
                </a:lnTo>
                <a:lnTo>
                  <a:pt x="3090719" y="652319"/>
                </a:lnTo>
                <a:lnTo>
                  <a:pt x="3054387" y="676816"/>
                </a:lnTo>
                <a:lnTo>
                  <a:pt x="3009900" y="685800"/>
                </a:lnTo>
                <a:lnTo>
                  <a:pt x="114300" y="685800"/>
                </a:lnTo>
                <a:lnTo>
                  <a:pt x="69812" y="676816"/>
                </a:lnTo>
                <a:lnTo>
                  <a:pt x="33480" y="652319"/>
                </a:lnTo>
                <a:lnTo>
                  <a:pt x="8983" y="615987"/>
                </a:lnTo>
                <a:lnTo>
                  <a:pt x="0" y="571500"/>
                </a:lnTo>
                <a:lnTo>
                  <a:pt x="0" y="114300"/>
                </a:lnTo>
                <a:close/>
              </a:path>
            </a:pathLst>
          </a:custGeom>
          <a:noFill/>
          <a:ln w="57900"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68"/>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9"/>
          <p:cNvSpPr txBox="1">
            <a:spLocks noGrp="1"/>
          </p:cNvSpPr>
          <p:nvPr>
            <p:ph type="title"/>
          </p:nvPr>
        </p:nvSpPr>
        <p:spPr>
          <a:xfrm>
            <a:off x="3699113" y="332296"/>
            <a:ext cx="5609644" cy="528043"/>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dirty="0">
              <a:latin typeface="Calibri"/>
              <a:ea typeface="Calibri"/>
              <a:cs typeface="Calibri"/>
              <a:sym typeface="Calibri"/>
            </a:endParaRPr>
          </a:p>
        </p:txBody>
      </p:sp>
      <p:sp>
        <p:nvSpPr>
          <p:cNvPr id="577" name="Google Shape;577;p69"/>
          <p:cNvSpPr txBox="1"/>
          <p:nvPr/>
        </p:nvSpPr>
        <p:spPr>
          <a:xfrm>
            <a:off x="631951" y="947135"/>
            <a:ext cx="10488900" cy="1732200"/>
          </a:xfrm>
          <a:prstGeom prst="rect">
            <a:avLst/>
          </a:prstGeom>
          <a:noFill/>
          <a:ln>
            <a:noFill/>
          </a:ln>
        </p:spPr>
        <p:txBody>
          <a:bodyPr spcFirstLastPara="1" wrap="square" lIns="0" tIns="730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Channels Report</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There are other ways to view which traffic sources bring the most engaged users to the site.</a:t>
            </a:r>
            <a:endParaRPr sz="2000">
              <a:solidFill>
                <a:schemeClr val="dk1"/>
              </a:solidFill>
              <a:latin typeface="Calibri"/>
              <a:ea typeface="Calibri"/>
              <a:cs typeface="Calibri"/>
              <a:sym typeface="Calibri"/>
            </a:endParaRPr>
          </a:p>
          <a:p>
            <a:pPr marL="355600" marR="5080" lvl="0" indent="-342900" algn="just" rtl="0">
              <a:lnSpc>
                <a:spcPct val="100000"/>
              </a:lnSpc>
              <a:spcBef>
                <a:spcPts val="484"/>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Using the “Channels” report, we could view traffic which bundles the sources together under each  medium. Traffic sources are automatically grouped into basic categories (or channels) like Organic,  Social, Direct, Referral, Display, etc.</a:t>
            </a:r>
            <a:endParaRPr sz="2000">
              <a:solidFill>
                <a:schemeClr val="dk1"/>
              </a:solidFill>
              <a:latin typeface="Calibri"/>
              <a:ea typeface="Calibri"/>
              <a:cs typeface="Calibri"/>
              <a:sym typeface="Calibri"/>
            </a:endParaRPr>
          </a:p>
        </p:txBody>
      </p:sp>
      <p:sp>
        <p:nvSpPr>
          <p:cNvPr id="578" name="Google Shape;578;p69"/>
          <p:cNvSpPr/>
          <p:nvPr/>
        </p:nvSpPr>
        <p:spPr>
          <a:xfrm>
            <a:off x="2132076" y="2852927"/>
            <a:ext cx="8420100" cy="37612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69"/>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0"/>
          <p:cNvSpPr txBox="1">
            <a:spLocks noGrp="1"/>
          </p:cNvSpPr>
          <p:nvPr>
            <p:ph type="title"/>
          </p:nvPr>
        </p:nvSpPr>
        <p:spPr>
          <a:xfrm>
            <a:off x="3654178" y="294070"/>
            <a:ext cx="4804395" cy="4521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None/>
            </a:pPr>
            <a:r>
              <a:rPr lang="en-US" sz="2800" u="none" dirty="0">
                <a:solidFill>
                  <a:srgbClr val="404040"/>
                </a:solidFill>
                <a:latin typeface="Calibri"/>
                <a:ea typeface="Calibri"/>
                <a:cs typeface="Calibri"/>
                <a:sym typeface="Calibri"/>
              </a:rPr>
              <a:t>Acquisition Reports</a:t>
            </a:r>
            <a:endParaRPr sz="2800" dirty="0">
              <a:latin typeface="Calibri"/>
              <a:ea typeface="Calibri"/>
              <a:cs typeface="Calibri"/>
              <a:sym typeface="Calibri"/>
            </a:endParaRPr>
          </a:p>
        </p:txBody>
      </p:sp>
      <p:sp>
        <p:nvSpPr>
          <p:cNvPr id="585" name="Google Shape;585;p70"/>
          <p:cNvSpPr txBox="1"/>
          <p:nvPr/>
        </p:nvSpPr>
        <p:spPr>
          <a:xfrm>
            <a:off x="631951" y="947135"/>
            <a:ext cx="10278600" cy="1061700"/>
          </a:xfrm>
          <a:prstGeom prst="rect">
            <a:avLst/>
          </a:prstGeom>
          <a:noFill/>
          <a:ln>
            <a:noFill/>
          </a:ln>
        </p:spPr>
        <p:txBody>
          <a:bodyPr spcFirstLastPara="1" wrap="square" lIns="0" tIns="73025" rIns="0" bIns="0" anchor="t" anchorCtr="0">
            <a:noAutofit/>
          </a:bodyPr>
          <a:lstStyle/>
          <a:p>
            <a:pPr marL="355600" marR="0" lvl="0" indent="-342900" algn="l" rtl="0">
              <a:lnSpc>
                <a:spcPct val="100000"/>
              </a:lnSpc>
              <a:spcBef>
                <a:spcPts val="0"/>
              </a:spcBef>
              <a:spcAft>
                <a:spcPts val="0"/>
              </a:spcAft>
              <a:buClr>
                <a:schemeClr val="dk1"/>
              </a:buClr>
              <a:buSzPts val="2000"/>
              <a:buFont typeface="Calibri"/>
              <a:buChar char="•"/>
            </a:pPr>
            <a:r>
              <a:rPr lang="en-US" sz="2000" b="1">
                <a:solidFill>
                  <a:schemeClr val="dk1"/>
                </a:solidFill>
                <a:latin typeface="Calibri"/>
                <a:ea typeface="Calibri"/>
                <a:cs typeface="Calibri"/>
                <a:sym typeface="Calibri"/>
              </a:rPr>
              <a:t>Referrals Report</a:t>
            </a:r>
            <a:endParaRPr sz="2000">
              <a:solidFill>
                <a:schemeClr val="dk1"/>
              </a:solidFill>
              <a:latin typeface="Calibri"/>
              <a:ea typeface="Calibri"/>
              <a:cs typeface="Calibri"/>
              <a:sym typeface="Calibri"/>
            </a:endParaRPr>
          </a:p>
          <a:p>
            <a:pPr marL="355600" marR="0" lvl="0" indent="-342900" algn="l" rtl="0">
              <a:lnSpc>
                <a:spcPct val="100000"/>
              </a:lnSpc>
              <a:spcBef>
                <a:spcPts val="48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If you want to view your traffic organized by which sites have linked to yours, you can look at the</a:t>
            </a:r>
            <a:endParaRPr sz="2000">
              <a:solidFill>
                <a:schemeClr val="dk1"/>
              </a:solidFill>
              <a:latin typeface="Calibri"/>
              <a:ea typeface="Calibri"/>
              <a:cs typeface="Calibri"/>
              <a:sym typeface="Calibri"/>
            </a:endParaRPr>
          </a:p>
          <a:p>
            <a:pPr marL="355600" marR="0" lvl="0" indent="0" algn="l" rtl="0">
              <a:lnSpc>
                <a:spcPct val="100000"/>
              </a:lnSpc>
              <a:spcBef>
                <a:spcPts val="5"/>
              </a:spcBef>
              <a:spcAft>
                <a:spcPts val="0"/>
              </a:spcAft>
              <a:buNone/>
            </a:pPr>
            <a:r>
              <a:rPr lang="en-US" sz="2000">
                <a:solidFill>
                  <a:schemeClr val="dk1"/>
                </a:solidFill>
                <a:latin typeface="Calibri"/>
                <a:ea typeface="Calibri"/>
                <a:cs typeface="Calibri"/>
                <a:sym typeface="Calibri"/>
              </a:rPr>
              <a:t>“Referrals” report.</a:t>
            </a:r>
            <a:endParaRPr sz="2000">
              <a:solidFill>
                <a:schemeClr val="dk1"/>
              </a:solidFill>
              <a:latin typeface="Calibri"/>
              <a:ea typeface="Calibri"/>
              <a:cs typeface="Calibri"/>
              <a:sym typeface="Calibri"/>
            </a:endParaRPr>
          </a:p>
        </p:txBody>
      </p:sp>
      <p:sp>
        <p:nvSpPr>
          <p:cNvPr id="586" name="Google Shape;586;p70"/>
          <p:cNvSpPr/>
          <p:nvPr/>
        </p:nvSpPr>
        <p:spPr>
          <a:xfrm>
            <a:off x="1751076" y="2209800"/>
            <a:ext cx="8610600" cy="43571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7" name="Google Shape;587;p70"/>
          <p:cNvSpPr txBox="1"/>
          <p:nvPr/>
        </p:nvSpPr>
        <p:spPr>
          <a:xfrm>
            <a:off x="4671440" y="6607708"/>
            <a:ext cx="2509520" cy="230832"/>
          </a:xfrm>
          <a:prstGeom prst="rect">
            <a:avLst/>
          </a:prstGeom>
          <a:no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r>
              <a:rPr lang="en-US" sz="1800" u="sng">
                <a:solidFill>
                  <a:schemeClr val="hlink"/>
                </a:solidFill>
                <a:latin typeface="Arial"/>
                <a:ea typeface="Arial"/>
                <a:cs typeface="Arial"/>
                <a:sym typeface="Arial"/>
                <a:hlinkClick r:id="rId4"/>
              </a:rPr>
              <a:t> </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0</TotalTime>
  <Words>912</Words>
  <Application>Microsoft Office PowerPoint</Application>
  <PresentationFormat>Widescreen</PresentationFormat>
  <Paragraphs>93</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Slice</vt:lpstr>
      <vt:lpstr>Acquisition Report</vt:lpstr>
      <vt:lpstr>Acquisition Reports</vt:lpstr>
      <vt:lpstr>Acquisition Reports</vt:lpstr>
      <vt:lpstr>PowerPoint Presentation</vt:lpstr>
      <vt:lpstr>Acquisition Reports</vt:lpstr>
      <vt:lpstr>PowerPoint Presentation</vt:lpstr>
      <vt:lpstr>Acquisition Reports</vt:lpstr>
      <vt:lpstr>Acquisition Reports</vt:lpstr>
      <vt:lpstr>Acquisition Reports</vt:lpstr>
      <vt:lpstr>How to use Analytics with AdWords</vt:lpstr>
      <vt:lpstr>Adword Linking</vt:lpstr>
      <vt:lpstr>Auto-Tagging</vt:lpstr>
      <vt:lpstr>Campaigns</vt:lpstr>
      <vt:lpstr>Campaigns</vt:lpstr>
      <vt:lpstr>Keywords</vt:lpstr>
      <vt:lpstr>Keywords</vt:lpstr>
      <vt:lpstr>Bid Adjustments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 </dc:title>
  <cp:lastModifiedBy>apoorv</cp:lastModifiedBy>
  <cp:revision>21</cp:revision>
  <dcterms:modified xsi:type="dcterms:W3CDTF">2020-12-19T05:47:48Z</dcterms:modified>
</cp:coreProperties>
</file>