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9045CC-3D5A-4819-9668-E4AC01E4EFD7}">
  <a:tblStyle styleId="{179045CC-3D5A-4819-9668-E4AC01E4EFD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slide" Target="slides/slide99.xml"/><Relationship Id="rId104" Type="http://schemas.openxmlformats.org/officeDocument/2006/relationships/slide" Target="slides/slide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4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5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5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5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5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5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5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5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5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5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6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6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6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6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6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6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p6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6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6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7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7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7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7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7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7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p7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7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7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7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p8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8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p8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8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8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8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8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8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p8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8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p9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9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9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9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9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9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9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9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9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9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p9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9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9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9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p9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9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p10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0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816660" y="2840863"/>
            <a:ext cx="10558678" cy="9398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600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1" type="ftr"/>
          </p:nvPr>
        </p:nvSpPr>
        <p:spPr>
          <a:xfrm>
            <a:off x="4145280" y="6377940"/>
            <a:ext cx="3901440" cy="342900"/>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609600" y="6377940"/>
            <a:ext cx="2804160" cy="3429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9" name="Shape 19"/>
        <p:cNvGrpSpPr/>
        <p:nvPr/>
      </p:nvGrpSpPr>
      <p:grpSpPr>
        <a:xfrm>
          <a:off x="0" y="0"/>
          <a:ext cx="0" cy="0"/>
          <a:chOff x="0" y="0"/>
          <a:chExt cx="0" cy="0"/>
        </a:xfrm>
      </p:grpSpPr>
      <p:sp>
        <p:nvSpPr>
          <p:cNvPr id="20" name="Google Shape;20;p3"/>
          <p:cNvSpPr txBox="1"/>
          <p:nvPr>
            <p:ph type="title"/>
          </p:nvPr>
        </p:nvSpPr>
        <p:spPr>
          <a:xfrm>
            <a:off x="816660" y="2840863"/>
            <a:ext cx="10558678" cy="9398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600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609600" y="1577340"/>
            <a:ext cx="5303520" cy="4526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2" type="body"/>
          </p:nvPr>
        </p:nvSpPr>
        <p:spPr>
          <a:xfrm>
            <a:off x="6278880" y="1577340"/>
            <a:ext cx="5303520" cy="4526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3"/>
          <p:cNvSpPr txBox="1"/>
          <p:nvPr>
            <p:ph idx="11" type="ftr"/>
          </p:nvPr>
        </p:nvSpPr>
        <p:spPr>
          <a:xfrm>
            <a:off x="4145280" y="6377940"/>
            <a:ext cx="3901500" cy="342900"/>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609600" y="6377940"/>
            <a:ext cx="2804160" cy="3429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6" name="Shape 26"/>
        <p:cNvGrpSpPr/>
        <p:nvPr/>
      </p:nvGrpSpPr>
      <p:grpSpPr>
        <a:xfrm>
          <a:off x="0" y="0"/>
          <a:ext cx="0" cy="0"/>
          <a:chOff x="0" y="0"/>
          <a:chExt cx="0" cy="0"/>
        </a:xfrm>
      </p:grpSpPr>
      <p:sp>
        <p:nvSpPr>
          <p:cNvPr id="27" name="Google Shape;27;p4"/>
          <p:cNvSpPr txBox="1"/>
          <p:nvPr>
            <p:ph type="title"/>
          </p:nvPr>
        </p:nvSpPr>
        <p:spPr>
          <a:xfrm>
            <a:off x="816660" y="2840863"/>
            <a:ext cx="10558678" cy="9398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600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631951" y="1159509"/>
            <a:ext cx="10928096" cy="3562985"/>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
          <p:cNvSpPr txBox="1"/>
          <p:nvPr>
            <p:ph idx="11" type="ftr"/>
          </p:nvPr>
        </p:nvSpPr>
        <p:spPr>
          <a:xfrm>
            <a:off x="4145280" y="6377940"/>
            <a:ext cx="3901440" cy="342900"/>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609600" y="6377940"/>
            <a:ext cx="2804160" cy="3429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2" name="Shape 32"/>
        <p:cNvGrpSpPr/>
        <p:nvPr/>
      </p:nvGrpSpPr>
      <p:grpSpPr>
        <a:xfrm>
          <a:off x="0" y="0"/>
          <a:ext cx="0" cy="0"/>
          <a:chOff x="0" y="0"/>
          <a:chExt cx="0" cy="0"/>
        </a:xfrm>
      </p:grpSpPr>
      <p:sp>
        <p:nvSpPr>
          <p:cNvPr id="33" name="Google Shape;33;p5"/>
          <p:cNvSpPr txBox="1"/>
          <p:nvPr>
            <p:ph idx="11" type="ftr"/>
          </p:nvPr>
        </p:nvSpPr>
        <p:spPr>
          <a:xfrm>
            <a:off x="4145280" y="6377940"/>
            <a:ext cx="3901440" cy="342900"/>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609600" y="6377940"/>
            <a:ext cx="2804160" cy="3429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6" name="Shape 36"/>
        <p:cNvGrpSpPr/>
        <p:nvPr/>
      </p:nvGrpSpPr>
      <p:grpSpPr>
        <a:xfrm>
          <a:off x="0" y="0"/>
          <a:ext cx="0" cy="0"/>
          <a:chOff x="0" y="0"/>
          <a:chExt cx="0" cy="0"/>
        </a:xfrm>
      </p:grpSpPr>
      <p:sp>
        <p:nvSpPr>
          <p:cNvPr id="37" name="Google Shape;37;p6"/>
          <p:cNvSpPr txBox="1"/>
          <p:nvPr>
            <p:ph type="ctrTitle"/>
          </p:nvPr>
        </p:nvSpPr>
        <p:spPr>
          <a:xfrm>
            <a:off x="914400" y="2125980"/>
            <a:ext cx="10363200" cy="144018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145280" y="6377940"/>
            <a:ext cx="3901440" cy="342900"/>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609600" y="6377940"/>
            <a:ext cx="2804160" cy="3429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6611111"/>
            <a:ext cx="12190730" cy="247015"/>
          </a:xfrm>
          <a:custGeom>
            <a:rect b="b" l="l" r="r" t="t"/>
            <a:pathLst>
              <a:path extrusionOk="0" h="247015" w="12190730">
                <a:moveTo>
                  <a:pt x="12190475" y="0"/>
                </a:moveTo>
                <a:lnTo>
                  <a:pt x="0" y="0"/>
                </a:lnTo>
                <a:lnTo>
                  <a:pt x="0" y="246885"/>
                </a:lnTo>
                <a:lnTo>
                  <a:pt x="12190475" y="246885"/>
                </a:lnTo>
                <a:lnTo>
                  <a:pt x="12190475"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816660" y="2840863"/>
            <a:ext cx="10558678" cy="9398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6000" u="sng"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31951" y="1159509"/>
            <a:ext cx="10928096" cy="356298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4145280" y="6377940"/>
            <a:ext cx="3901440" cy="3429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609600" y="6377940"/>
            <a:ext cx="2804160" cy="3429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pic>
        <p:nvPicPr>
          <p:cNvPr id="12" name="Google Shape;12;p1"/>
          <p:cNvPicPr preferRelativeResize="0"/>
          <p:nvPr/>
        </p:nvPicPr>
        <p:blipFill rotWithShape="1">
          <a:blip r:embed="rId1">
            <a:alphaModFix/>
          </a:blip>
          <a:srcRect b="0" l="0" r="0" t="0"/>
          <a:stretch/>
        </p:blipFill>
        <p:spPr>
          <a:xfrm>
            <a:off x="11106150" y="102278"/>
            <a:ext cx="952500" cy="838200"/>
          </a:xfrm>
          <a:prstGeom prst="rect">
            <a:avLst/>
          </a:prstGeom>
          <a:noFill/>
          <a:ln>
            <a:noFill/>
          </a:ln>
        </p:spPr>
      </p:pic>
      <p:sp>
        <p:nvSpPr>
          <p:cNvPr id="13" name="Google Shape;13;p1"/>
          <p:cNvSpPr txBox="1"/>
          <p:nvPr/>
        </p:nvSpPr>
        <p:spPr>
          <a:xfrm>
            <a:off x="5219699" y="6627168"/>
            <a:ext cx="175260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a:solidFill>
                  <a:schemeClr val="dk1"/>
                </a:solidFill>
                <a:latin typeface="Arial"/>
                <a:ea typeface="Arial"/>
                <a:cs typeface="Arial"/>
                <a:sym typeface="Arial"/>
              </a:rPr>
              <a:t>www.mcta.co.in</a:t>
            </a:r>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hyperlink" Target="http://www.proschoolonlin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hyperlink" Target="http://www.proschoolonlin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www.proschoolonlin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proschoolonline.com/"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hyperlink" Target="http://www.proschoolonlin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proschoolonlin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proschoolonlin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proschoolonlin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proschoolonlin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jpg"/><Relationship Id="rId4" Type="http://schemas.openxmlformats.org/officeDocument/2006/relationships/hyperlink" Target="http://www.proschoolonlin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proschoolonlin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hyperlink" Target="http://www.proschoolonlin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hyperlink" Target="http://www.proschoolonlin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jpg"/><Relationship Id="rId4" Type="http://schemas.openxmlformats.org/officeDocument/2006/relationships/hyperlink" Target="http://www.proschoolonlin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jpg"/><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hyperlink" Target="http://www.proschoolonlin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hyperlink" Target="http://www.proschoolonlin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31.png"/><Relationship Id="rId5" Type="http://schemas.openxmlformats.org/officeDocument/2006/relationships/hyperlink" Target="http://www.proschoolonlin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hyperlink" Target="http://www.proschoolonlin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jpg"/><Relationship Id="rId4" Type="http://schemas.openxmlformats.org/officeDocument/2006/relationships/image" Target="../media/image30.png"/><Relationship Id="rId5" Type="http://schemas.openxmlformats.org/officeDocument/2006/relationships/hyperlink" Target="http://www.proschoolonlin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hyperlink" Target="http://www.proschoolonlin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www.mcta.co.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jpg"/><Relationship Id="rId4" Type="http://schemas.openxmlformats.org/officeDocument/2006/relationships/hyperlink" Target="http://www.proschoolonlin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proschoolonlin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hyperlink" Target="http://www.proschoolonlin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hyperlink" Target="http://www.proschoolonlin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9.jpg"/><Relationship Id="rId4" Type="http://schemas.openxmlformats.org/officeDocument/2006/relationships/hyperlink" Target="http://www.proschoolonlin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9.jpg"/><Relationship Id="rId4" Type="http://schemas.openxmlformats.org/officeDocument/2006/relationships/hyperlink" Target="http://www.proschoolonlin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jpg"/><Relationship Id="rId4" Type="http://schemas.openxmlformats.org/officeDocument/2006/relationships/image" Target="../media/image36.jpg"/><Relationship Id="rId5" Type="http://schemas.openxmlformats.org/officeDocument/2006/relationships/hyperlink" Target="http://www.proschoolonlin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jpg"/><Relationship Id="rId4" Type="http://schemas.openxmlformats.org/officeDocument/2006/relationships/hyperlink" Target="http://www.proschoolonlin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5.jpg"/><Relationship Id="rId4" Type="http://schemas.openxmlformats.org/officeDocument/2006/relationships/hyperlink" Target="http://www.proschoolonline.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jpg"/><Relationship Id="rId4" Type="http://schemas.openxmlformats.org/officeDocument/2006/relationships/hyperlink" Target="http://www.proschoolonlin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5.png"/><Relationship Id="rId6" Type="http://schemas.openxmlformats.org/officeDocument/2006/relationships/image" Target="../media/image9.png"/><Relationship Id="rId7" Type="http://schemas.openxmlformats.org/officeDocument/2006/relationships/hyperlink" Target="http://www.proschoolonlin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5.png"/><Relationship Id="rId4" Type="http://schemas.openxmlformats.org/officeDocument/2006/relationships/hyperlink" Target="http://www.proschoolonlin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hyperlink" Target="http://www.proschoolonlin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2.jpg"/><Relationship Id="rId4" Type="http://schemas.openxmlformats.org/officeDocument/2006/relationships/hyperlink" Target="http://www.proschoolonlin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jpg"/><Relationship Id="rId4" Type="http://schemas.openxmlformats.org/officeDocument/2006/relationships/image" Target="../media/image40.jpg"/><Relationship Id="rId5" Type="http://schemas.openxmlformats.org/officeDocument/2006/relationships/hyperlink" Target="http://www.proschoolonlin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4.png"/><Relationship Id="rId4" Type="http://schemas.openxmlformats.org/officeDocument/2006/relationships/hyperlink" Target="http://www.proschoolonlin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2.png"/><Relationship Id="rId4" Type="http://schemas.openxmlformats.org/officeDocument/2006/relationships/hyperlink" Target="http://www.proschoolonlin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www.proschoolonlin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8.png"/><Relationship Id="rId4" Type="http://schemas.openxmlformats.org/officeDocument/2006/relationships/hyperlink" Target="http://www.proschoolonlin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www.proschoolonlin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8.jpg"/><Relationship Id="rId4" Type="http://schemas.openxmlformats.org/officeDocument/2006/relationships/hyperlink" Target="http://www.proschoolonlin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hyperlink" Target="http://www.proschoolonlin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www.proschoolonlin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50.jpg"/><Relationship Id="rId4" Type="http://schemas.openxmlformats.org/officeDocument/2006/relationships/hyperlink" Target="http://www.proschoolonlin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6.jpg"/><Relationship Id="rId4" Type="http://schemas.openxmlformats.org/officeDocument/2006/relationships/hyperlink" Target="http://www.proschoolonlin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www.proschoolonline.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6.jpg"/><Relationship Id="rId4" Type="http://schemas.openxmlformats.org/officeDocument/2006/relationships/hyperlink" Target="http://www.proschoolonlin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www.proschoolonlin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9.jpg"/><Relationship Id="rId4" Type="http://schemas.openxmlformats.org/officeDocument/2006/relationships/hyperlink" Target="http://www.proschoolonline.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4.png"/><Relationship Id="rId4" Type="http://schemas.openxmlformats.org/officeDocument/2006/relationships/hyperlink" Target="http://www.proschoolonlin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7.jpg"/><Relationship Id="rId4" Type="http://schemas.openxmlformats.org/officeDocument/2006/relationships/hyperlink" Target="http://www.proschoolonlin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proschoolonlin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hyperlink" Target="http://www.proschoolonline.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www.proschoolonline.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51.png"/><Relationship Id="rId4" Type="http://schemas.openxmlformats.org/officeDocument/2006/relationships/hyperlink" Target="http://www.proschoolonline.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3.jpg"/><Relationship Id="rId4" Type="http://schemas.openxmlformats.org/officeDocument/2006/relationships/hyperlink" Target="http://www.proschoolonline.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5.jpg"/><Relationship Id="rId4" Type="http://schemas.openxmlformats.org/officeDocument/2006/relationships/hyperlink" Target="http://www.proschoolonline.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3.jpg"/><Relationship Id="rId4" Type="http://schemas.openxmlformats.org/officeDocument/2006/relationships/hyperlink" Target="http://www.proschoolonline.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7.jpg"/><Relationship Id="rId4" Type="http://schemas.openxmlformats.org/officeDocument/2006/relationships/hyperlink" Target="http://www.proschoolonline.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www.proschoolonline.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5.jpg"/><Relationship Id="rId4" Type="http://schemas.openxmlformats.org/officeDocument/2006/relationships/hyperlink" Target="http://www.proschoolonline.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64.jpg"/><Relationship Id="rId4" Type="http://schemas.openxmlformats.org/officeDocument/2006/relationships/hyperlink" Target="http://www.proschoolonlin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hyperlink" Target="http://www.proschoolonline.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7.png"/><Relationship Id="rId4" Type="http://schemas.openxmlformats.org/officeDocument/2006/relationships/hyperlink" Target="http://www.proschoolonline.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66.jpg"/><Relationship Id="rId4" Type="http://schemas.openxmlformats.org/officeDocument/2006/relationships/hyperlink" Target="http://www.proschoolonline.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2.jpg"/><Relationship Id="rId4" Type="http://schemas.openxmlformats.org/officeDocument/2006/relationships/hyperlink" Target="http://www.proschoolonline.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1.png"/><Relationship Id="rId4" Type="http://schemas.openxmlformats.org/officeDocument/2006/relationships/hyperlink" Target="http://www.proschoolonline.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68.jpg"/><Relationship Id="rId4" Type="http://schemas.openxmlformats.org/officeDocument/2006/relationships/hyperlink" Target="http://www.proschoolonline.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www.proschoolonline.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www.proschoolonline.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0.png"/><Relationship Id="rId4" Type="http://schemas.openxmlformats.org/officeDocument/2006/relationships/hyperlink" Target="http://www.proschoolonlin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hyperlink" Target="http://www.proschoolonline.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7.png"/><Relationship Id="rId4" Type="http://schemas.openxmlformats.org/officeDocument/2006/relationships/image" Target="../media/image76.png"/><Relationship Id="rId5" Type="http://schemas.openxmlformats.org/officeDocument/2006/relationships/hyperlink" Target="http://www.proschoolonline.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2.jpg"/><Relationship Id="rId4" Type="http://schemas.openxmlformats.org/officeDocument/2006/relationships/hyperlink" Target="http://www.proschoolonline.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www.proschoolonline.co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www.proschoolonline.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support.google.com/analytics/?hl=en" TargetMode="External"/><Relationship Id="rId4" Type="http://schemas.openxmlformats.org/officeDocument/2006/relationships/hyperlink" Target="https://ga-dev-tools.appspot.com/campaign-url-builder/" TargetMode="External"/><Relationship Id="rId5" Type="http://schemas.openxmlformats.org/officeDocument/2006/relationships/image" Target="../media/image79.jpg"/><Relationship Id="rId6" Type="http://schemas.openxmlformats.org/officeDocument/2006/relationships/hyperlink" Target="http://www.proschoolonline.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9.jpg"/><Relationship Id="rId4" Type="http://schemas.openxmlformats.org/officeDocument/2006/relationships/hyperlink" Target="http://www.proschoolonline.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80.jpg"/><Relationship Id="rId4" Type="http://schemas.openxmlformats.org/officeDocument/2006/relationships/hyperlink" Target="http://www.proschoolonline.co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hyperlink" Target="http://www.proschoolonline.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5.jpg"/><Relationship Id="rId4" Type="http://schemas.openxmlformats.org/officeDocument/2006/relationships/hyperlink" Target="http://www.proschoolonline.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3.jpg"/><Relationship Id="rId4" Type="http://schemas.openxmlformats.org/officeDocument/2006/relationships/hyperlink" Target="http://www.proschoolonlin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proschoolonline.com/" TargetMode="External"/><Relationship Id="rId4" Type="http://schemas.openxmlformats.org/officeDocument/2006/relationships/hyperlink" Target="https://analytics.google.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proschoolonline.com/"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74.jpg"/><Relationship Id="rId4" Type="http://schemas.openxmlformats.org/officeDocument/2006/relationships/hyperlink" Target="http://www.proschoolonline.com/"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www.proschoolonline.com/"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www.proschoolonline.com/"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78.jpg"/><Relationship Id="rId4" Type="http://schemas.openxmlformats.org/officeDocument/2006/relationships/hyperlink" Target="http://www.proschoolonline.com/"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 Id="rId3" Type="http://schemas.openxmlformats.org/officeDocument/2006/relationships/image" Target="../media/image71.png"/><Relationship Id="rId4" Type="http://schemas.openxmlformats.org/officeDocument/2006/relationships/hyperlink" Target="http://www.proschoolonline.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 Id="rId3" Type="http://schemas.openxmlformats.org/officeDocument/2006/relationships/image" Target="../media/image8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70.png"/><Relationship Id="rId4" Type="http://schemas.openxmlformats.org/officeDocument/2006/relationships/image" Target="../media/image2.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 name="Shape 45"/>
        <p:cNvGrpSpPr/>
        <p:nvPr/>
      </p:nvGrpSpPr>
      <p:grpSpPr>
        <a:xfrm>
          <a:off x="0" y="0"/>
          <a:ext cx="0" cy="0"/>
          <a:chOff x="0" y="0"/>
          <a:chExt cx="0" cy="0"/>
        </a:xfrm>
      </p:grpSpPr>
      <p:sp>
        <p:nvSpPr>
          <p:cNvPr id="46" name="Google Shape;46;p7"/>
          <p:cNvSpPr/>
          <p:nvPr/>
        </p:nvSpPr>
        <p:spPr>
          <a:xfrm>
            <a:off x="0" y="15349"/>
            <a:ext cx="12190730" cy="6842759"/>
          </a:xfrm>
          <a:custGeom>
            <a:rect b="b" l="l" r="r" t="t"/>
            <a:pathLst>
              <a:path extrusionOk="0" h="6842759" w="12190730">
                <a:moveTo>
                  <a:pt x="0" y="0"/>
                </a:moveTo>
                <a:lnTo>
                  <a:pt x="0" y="6842648"/>
                </a:lnTo>
                <a:lnTo>
                  <a:pt x="12190475" y="6842648"/>
                </a:lnTo>
                <a:lnTo>
                  <a:pt x="12190475" y="1637764"/>
                </a:lnTo>
                <a:lnTo>
                  <a:pt x="8229503" y="1637764"/>
                </a:lnTo>
                <a:lnTo>
                  <a:pt x="8106920" y="1636308"/>
                </a:lnTo>
                <a:lnTo>
                  <a:pt x="7984195" y="1632717"/>
                </a:lnTo>
                <a:lnTo>
                  <a:pt x="7861333" y="1627059"/>
                </a:lnTo>
                <a:lnTo>
                  <a:pt x="7738338" y="1619400"/>
                </a:lnTo>
                <a:lnTo>
                  <a:pt x="7615214" y="1609807"/>
                </a:lnTo>
                <a:lnTo>
                  <a:pt x="7491967" y="1598345"/>
                </a:lnTo>
                <a:lnTo>
                  <a:pt x="7368600" y="1585080"/>
                </a:lnTo>
                <a:lnTo>
                  <a:pt x="7245117" y="1570080"/>
                </a:lnTo>
                <a:lnTo>
                  <a:pt x="7059687" y="1544471"/>
                </a:lnTo>
                <a:lnTo>
                  <a:pt x="6874023" y="1515329"/>
                </a:lnTo>
                <a:lnTo>
                  <a:pt x="6688139" y="1482879"/>
                </a:lnTo>
                <a:lnTo>
                  <a:pt x="6502050" y="1447344"/>
                </a:lnTo>
                <a:lnTo>
                  <a:pt x="6253639" y="1395553"/>
                </a:lnTo>
                <a:lnTo>
                  <a:pt x="6004926" y="1339206"/>
                </a:lnTo>
                <a:lnTo>
                  <a:pt x="5693663" y="1263177"/>
                </a:lnTo>
                <a:lnTo>
                  <a:pt x="5257326" y="1148145"/>
                </a:lnTo>
                <a:lnTo>
                  <a:pt x="3134413" y="535476"/>
                </a:lnTo>
                <a:lnTo>
                  <a:pt x="2697876" y="417271"/>
                </a:lnTo>
                <a:lnTo>
                  <a:pt x="2386428" y="338311"/>
                </a:lnTo>
                <a:lnTo>
                  <a:pt x="2137542" y="279223"/>
                </a:lnTo>
                <a:lnTo>
                  <a:pt x="1888936" y="224336"/>
                </a:lnTo>
                <a:lnTo>
                  <a:pt x="1702686" y="186248"/>
                </a:lnTo>
                <a:lnTo>
                  <a:pt x="1516629" y="151044"/>
                </a:lnTo>
                <a:lnTo>
                  <a:pt x="1330778" y="118951"/>
                </a:lnTo>
                <a:lnTo>
                  <a:pt x="1145150" y="90190"/>
                </a:lnTo>
                <a:lnTo>
                  <a:pt x="959758" y="64987"/>
                </a:lnTo>
                <a:lnTo>
                  <a:pt x="836302" y="50272"/>
                </a:lnTo>
                <a:lnTo>
                  <a:pt x="712963" y="37303"/>
                </a:lnTo>
                <a:lnTo>
                  <a:pt x="589744" y="26148"/>
                </a:lnTo>
                <a:lnTo>
                  <a:pt x="466651" y="16872"/>
                </a:lnTo>
                <a:lnTo>
                  <a:pt x="343687" y="9542"/>
                </a:lnTo>
                <a:lnTo>
                  <a:pt x="220856" y="4224"/>
                </a:lnTo>
                <a:lnTo>
                  <a:pt x="98165" y="985"/>
                </a:lnTo>
                <a:lnTo>
                  <a:pt x="0" y="0"/>
                </a:lnTo>
                <a:close/>
              </a:path>
              <a:path extrusionOk="0" h="6842759" w="12190730">
                <a:moveTo>
                  <a:pt x="12190475" y="31742"/>
                </a:moveTo>
                <a:lnTo>
                  <a:pt x="12108715" y="108248"/>
                </a:lnTo>
                <a:lnTo>
                  <a:pt x="12050962" y="160790"/>
                </a:lnTo>
                <a:lnTo>
                  <a:pt x="11993138" y="212251"/>
                </a:lnTo>
                <a:lnTo>
                  <a:pt x="11935242" y="262639"/>
                </a:lnTo>
                <a:lnTo>
                  <a:pt x="11877275" y="311964"/>
                </a:lnTo>
                <a:lnTo>
                  <a:pt x="11819238" y="360232"/>
                </a:lnTo>
                <a:lnTo>
                  <a:pt x="11761132" y="407453"/>
                </a:lnTo>
                <a:lnTo>
                  <a:pt x="11702956" y="453635"/>
                </a:lnTo>
                <a:lnTo>
                  <a:pt x="11644712" y="498786"/>
                </a:lnTo>
                <a:lnTo>
                  <a:pt x="11586401" y="542914"/>
                </a:lnTo>
                <a:lnTo>
                  <a:pt x="11528021" y="586027"/>
                </a:lnTo>
                <a:lnTo>
                  <a:pt x="11469575" y="628135"/>
                </a:lnTo>
                <a:lnTo>
                  <a:pt x="11411063" y="669245"/>
                </a:lnTo>
                <a:lnTo>
                  <a:pt x="11352485" y="709365"/>
                </a:lnTo>
                <a:lnTo>
                  <a:pt x="11293841" y="748504"/>
                </a:lnTo>
                <a:lnTo>
                  <a:pt x="11235133" y="786670"/>
                </a:lnTo>
                <a:lnTo>
                  <a:pt x="11176361" y="823872"/>
                </a:lnTo>
                <a:lnTo>
                  <a:pt x="11117526" y="860117"/>
                </a:lnTo>
                <a:lnTo>
                  <a:pt x="11058627" y="895415"/>
                </a:lnTo>
                <a:lnTo>
                  <a:pt x="10999666" y="929772"/>
                </a:lnTo>
                <a:lnTo>
                  <a:pt x="10940643" y="963198"/>
                </a:lnTo>
                <a:lnTo>
                  <a:pt x="10881559" y="995701"/>
                </a:lnTo>
                <a:lnTo>
                  <a:pt x="10822414" y="1027289"/>
                </a:lnTo>
                <a:lnTo>
                  <a:pt x="10763209" y="1057970"/>
                </a:lnTo>
                <a:lnTo>
                  <a:pt x="10703944" y="1087753"/>
                </a:lnTo>
                <a:lnTo>
                  <a:pt x="10644620" y="1116646"/>
                </a:lnTo>
                <a:lnTo>
                  <a:pt x="10585237" y="1144658"/>
                </a:lnTo>
                <a:lnTo>
                  <a:pt x="10525796" y="1171796"/>
                </a:lnTo>
                <a:lnTo>
                  <a:pt x="10466298" y="1198069"/>
                </a:lnTo>
                <a:lnTo>
                  <a:pt x="10406743" y="1223485"/>
                </a:lnTo>
                <a:lnTo>
                  <a:pt x="10347132" y="1248052"/>
                </a:lnTo>
                <a:lnTo>
                  <a:pt x="10287465" y="1271779"/>
                </a:lnTo>
                <a:lnTo>
                  <a:pt x="10227742" y="1294675"/>
                </a:lnTo>
                <a:lnTo>
                  <a:pt x="10167965" y="1316746"/>
                </a:lnTo>
                <a:lnTo>
                  <a:pt x="10108134" y="1338003"/>
                </a:lnTo>
                <a:lnTo>
                  <a:pt x="10048249" y="1358452"/>
                </a:lnTo>
                <a:lnTo>
                  <a:pt x="9988311" y="1378102"/>
                </a:lnTo>
                <a:lnTo>
                  <a:pt x="9928320" y="1396962"/>
                </a:lnTo>
                <a:lnTo>
                  <a:pt x="9868277" y="1415040"/>
                </a:lnTo>
                <a:lnTo>
                  <a:pt x="9808184" y="1432344"/>
                </a:lnTo>
                <a:lnTo>
                  <a:pt x="9748039" y="1448882"/>
                </a:lnTo>
                <a:lnTo>
                  <a:pt x="9687844" y="1464663"/>
                </a:lnTo>
                <a:lnTo>
                  <a:pt x="9627599" y="1479695"/>
                </a:lnTo>
                <a:lnTo>
                  <a:pt x="9567305" y="1493986"/>
                </a:lnTo>
                <a:lnTo>
                  <a:pt x="9506962" y="1507544"/>
                </a:lnTo>
                <a:lnTo>
                  <a:pt x="9446571" y="1520379"/>
                </a:lnTo>
                <a:lnTo>
                  <a:pt x="9386133" y="1532497"/>
                </a:lnTo>
                <a:lnTo>
                  <a:pt x="9325648" y="1543908"/>
                </a:lnTo>
                <a:lnTo>
                  <a:pt x="9265116" y="1554620"/>
                </a:lnTo>
                <a:lnTo>
                  <a:pt x="9204538" y="1564641"/>
                </a:lnTo>
                <a:lnTo>
                  <a:pt x="9143915" y="1573979"/>
                </a:lnTo>
                <a:lnTo>
                  <a:pt x="9083247" y="1582643"/>
                </a:lnTo>
                <a:lnTo>
                  <a:pt x="9022535" y="1590640"/>
                </a:lnTo>
                <a:lnTo>
                  <a:pt x="8961779" y="1597980"/>
                </a:lnTo>
                <a:lnTo>
                  <a:pt x="8900981" y="1604670"/>
                </a:lnTo>
                <a:lnTo>
                  <a:pt x="8840139" y="1610719"/>
                </a:lnTo>
                <a:lnTo>
                  <a:pt x="8779256" y="1616135"/>
                </a:lnTo>
                <a:lnTo>
                  <a:pt x="8718331" y="1620926"/>
                </a:lnTo>
                <a:lnTo>
                  <a:pt x="8657365" y="1625101"/>
                </a:lnTo>
                <a:lnTo>
                  <a:pt x="8596358" y="1628668"/>
                </a:lnTo>
                <a:lnTo>
                  <a:pt x="8474227" y="1634011"/>
                </a:lnTo>
                <a:lnTo>
                  <a:pt x="8351940" y="1637021"/>
                </a:lnTo>
                <a:lnTo>
                  <a:pt x="8229503" y="1637764"/>
                </a:lnTo>
                <a:lnTo>
                  <a:pt x="12190475" y="1637764"/>
                </a:lnTo>
                <a:lnTo>
                  <a:pt x="12190475" y="31742"/>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7"/>
          <p:cNvSpPr/>
          <p:nvPr/>
        </p:nvSpPr>
        <p:spPr>
          <a:xfrm>
            <a:off x="8816340" y="387095"/>
            <a:ext cx="2116836" cy="21168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7"/>
          <p:cNvSpPr/>
          <p:nvPr/>
        </p:nvSpPr>
        <p:spPr>
          <a:xfrm>
            <a:off x="8898635" y="419100"/>
            <a:ext cx="1952625" cy="1952625"/>
          </a:xfrm>
          <a:custGeom>
            <a:rect b="b" l="l" r="r" t="t"/>
            <a:pathLst>
              <a:path extrusionOk="0" h="1952625" w="1952625">
                <a:moveTo>
                  <a:pt x="976122" y="0"/>
                </a:moveTo>
                <a:lnTo>
                  <a:pt x="927402" y="1194"/>
                </a:lnTo>
                <a:lnTo>
                  <a:pt x="879300" y="4740"/>
                </a:lnTo>
                <a:lnTo>
                  <a:pt x="831873" y="10583"/>
                </a:lnTo>
                <a:lnTo>
                  <a:pt x="785177" y="18665"/>
                </a:lnTo>
                <a:lnTo>
                  <a:pt x="739266" y="28932"/>
                </a:lnTo>
                <a:lnTo>
                  <a:pt x="694198" y="41326"/>
                </a:lnTo>
                <a:lnTo>
                  <a:pt x="650028" y="55793"/>
                </a:lnTo>
                <a:lnTo>
                  <a:pt x="606812" y="72276"/>
                </a:lnTo>
                <a:lnTo>
                  <a:pt x="564605" y="90720"/>
                </a:lnTo>
                <a:lnTo>
                  <a:pt x="523465" y="111068"/>
                </a:lnTo>
                <a:lnTo>
                  <a:pt x="483446" y="133265"/>
                </a:lnTo>
                <a:lnTo>
                  <a:pt x="444605" y="157254"/>
                </a:lnTo>
                <a:lnTo>
                  <a:pt x="406997" y="182981"/>
                </a:lnTo>
                <a:lnTo>
                  <a:pt x="370679" y="210388"/>
                </a:lnTo>
                <a:lnTo>
                  <a:pt x="335707" y="239420"/>
                </a:lnTo>
                <a:lnTo>
                  <a:pt x="302135" y="270021"/>
                </a:lnTo>
                <a:lnTo>
                  <a:pt x="270021" y="302135"/>
                </a:lnTo>
                <a:lnTo>
                  <a:pt x="239420" y="335707"/>
                </a:lnTo>
                <a:lnTo>
                  <a:pt x="210388" y="370679"/>
                </a:lnTo>
                <a:lnTo>
                  <a:pt x="182981" y="406997"/>
                </a:lnTo>
                <a:lnTo>
                  <a:pt x="157254" y="444605"/>
                </a:lnTo>
                <a:lnTo>
                  <a:pt x="133265" y="483446"/>
                </a:lnTo>
                <a:lnTo>
                  <a:pt x="111068" y="523465"/>
                </a:lnTo>
                <a:lnTo>
                  <a:pt x="90720" y="564605"/>
                </a:lnTo>
                <a:lnTo>
                  <a:pt x="72276" y="606812"/>
                </a:lnTo>
                <a:lnTo>
                  <a:pt x="55793" y="650028"/>
                </a:lnTo>
                <a:lnTo>
                  <a:pt x="41326" y="694198"/>
                </a:lnTo>
                <a:lnTo>
                  <a:pt x="28932" y="739266"/>
                </a:lnTo>
                <a:lnTo>
                  <a:pt x="18665" y="785177"/>
                </a:lnTo>
                <a:lnTo>
                  <a:pt x="10583" y="831873"/>
                </a:lnTo>
                <a:lnTo>
                  <a:pt x="4740" y="879300"/>
                </a:lnTo>
                <a:lnTo>
                  <a:pt x="1194" y="927402"/>
                </a:lnTo>
                <a:lnTo>
                  <a:pt x="0" y="976122"/>
                </a:lnTo>
                <a:lnTo>
                  <a:pt x="1194" y="1024841"/>
                </a:lnTo>
                <a:lnTo>
                  <a:pt x="4740" y="1072943"/>
                </a:lnTo>
                <a:lnTo>
                  <a:pt x="10583" y="1120370"/>
                </a:lnTo>
                <a:lnTo>
                  <a:pt x="18665" y="1167066"/>
                </a:lnTo>
                <a:lnTo>
                  <a:pt x="28932" y="1212977"/>
                </a:lnTo>
                <a:lnTo>
                  <a:pt x="41326" y="1258045"/>
                </a:lnTo>
                <a:lnTo>
                  <a:pt x="55793" y="1302215"/>
                </a:lnTo>
                <a:lnTo>
                  <a:pt x="72276" y="1345431"/>
                </a:lnTo>
                <a:lnTo>
                  <a:pt x="90720" y="1387638"/>
                </a:lnTo>
                <a:lnTo>
                  <a:pt x="111068" y="1428778"/>
                </a:lnTo>
                <a:lnTo>
                  <a:pt x="133265" y="1468797"/>
                </a:lnTo>
                <a:lnTo>
                  <a:pt x="157254" y="1507638"/>
                </a:lnTo>
                <a:lnTo>
                  <a:pt x="182981" y="1545246"/>
                </a:lnTo>
                <a:lnTo>
                  <a:pt x="210388" y="1581564"/>
                </a:lnTo>
                <a:lnTo>
                  <a:pt x="239420" y="1616536"/>
                </a:lnTo>
                <a:lnTo>
                  <a:pt x="270021" y="1650108"/>
                </a:lnTo>
                <a:lnTo>
                  <a:pt x="302135" y="1682222"/>
                </a:lnTo>
                <a:lnTo>
                  <a:pt x="335707" y="1712823"/>
                </a:lnTo>
                <a:lnTo>
                  <a:pt x="370679" y="1741855"/>
                </a:lnTo>
                <a:lnTo>
                  <a:pt x="406997" y="1769262"/>
                </a:lnTo>
                <a:lnTo>
                  <a:pt x="444605" y="1794989"/>
                </a:lnTo>
                <a:lnTo>
                  <a:pt x="483446" y="1818978"/>
                </a:lnTo>
                <a:lnTo>
                  <a:pt x="523465" y="1841175"/>
                </a:lnTo>
                <a:lnTo>
                  <a:pt x="564605" y="1861523"/>
                </a:lnTo>
                <a:lnTo>
                  <a:pt x="606812" y="1879967"/>
                </a:lnTo>
                <a:lnTo>
                  <a:pt x="650028" y="1896450"/>
                </a:lnTo>
                <a:lnTo>
                  <a:pt x="694198" y="1910917"/>
                </a:lnTo>
                <a:lnTo>
                  <a:pt x="739266" y="1923311"/>
                </a:lnTo>
                <a:lnTo>
                  <a:pt x="785177" y="1933578"/>
                </a:lnTo>
                <a:lnTo>
                  <a:pt x="831873" y="1941660"/>
                </a:lnTo>
                <a:lnTo>
                  <a:pt x="879300" y="1947503"/>
                </a:lnTo>
                <a:lnTo>
                  <a:pt x="927402" y="1951049"/>
                </a:lnTo>
                <a:lnTo>
                  <a:pt x="976122" y="1952244"/>
                </a:lnTo>
                <a:lnTo>
                  <a:pt x="1024841" y="1951049"/>
                </a:lnTo>
                <a:lnTo>
                  <a:pt x="1072943" y="1947503"/>
                </a:lnTo>
                <a:lnTo>
                  <a:pt x="1120370" y="1941660"/>
                </a:lnTo>
                <a:lnTo>
                  <a:pt x="1167066" y="1933578"/>
                </a:lnTo>
                <a:lnTo>
                  <a:pt x="1212977" y="1923311"/>
                </a:lnTo>
                <a:lnTo>
                  <a:pt x="1258045" y="1910917"/>
                </a:lnTo>
                <a:lnTo>
                  <a:pt x="1302215" y="1896450"/>
                </a:lnTo>
                <a:lnTo>
                  <a:pt x="1345431" y="1879967"/>
                </a:lnTo>
                <a:lnTo>
                  <a:pt x="1387638" y="1861523"/>
                </a:lnTo>
                <a:lnTo>
                  <a:pt x="1428778" y="1841175"/>
                </a:lnTo>
                <a:lnTo>
                  <a:pt x="1468797" y="1818978"/>
                </a:lnTo>
                <a:lnTo>
                  <a:pt x="1507638" y="1794989"/>
                </a:lnTo>
                <a:lnTo>
                  <a:pt x="1545246" y="1769262"/>
                </a:lnTo>
                <a:lnTo>
                  <a:pt x="1581564" y="1741855"/>
                </a:lnTo>
                <a:lnTo>
                  <a:pt x="1616536" y="1712823"/>
                </a:lnTo>
                <a:lnTo>
                  <a:pt x="1650108" y="1682222"/>
                </a:lnTo>
                <a:lnTo>
                  <a:pt x="1682222" y="1650108"/>
                </a:lnTo>
                <a:lnTo>
                  <a:pt x="1712823" y="1616536"/>
                </a:lnTo>
                <a:lnTo>
                  <a:pt x="1741855" y="1581564"/>
                </a:lnTo>
                <a:lnTo>
                  <a:pt x="1769262" y="1545246"/>
                </a:lnTo>
                <a:lnTo>
                  <a:pt x="1794989" y="1507638"/>
                </a:lnTo>
                <a:lnTo>
                  <a:pt x="1818978" y="1468797"/>
                </a:lnTo>
                <a:lnTo>
                  <a:pt x="1841175" y="1428778"/>
                </a:lnTo>
                <a:lnTo>
                  <a:pt x="1861523" y="1387638"/>
                </a:lnTo>
                <a:lnTo>
                  <a:pt x="1879967" y="1345431"/>
                </a:lnTo>
                <a:lnTo>
                  <a:pt x="1896450" y="1302215"/>
                </a:lnTo>
                <a:lnTo>
                  <a:pt x="1910917" y="1258045"/>
                </a:lnTo>
                <a:lnTo>
                  <a:pt x="1923311" y="1212977"/>
                </a:lnTo>
                <a:lnTo>
                  <a:pt x="1933578" y="1167066"/>
                </a:lnTo>
                <a:lnTo>
                  <a:pt x="1941660" y="1120370"/>
                </a:lnTo>
                <a:lnTo>
                  <a:pt x="1947503" y="1072943"/>
                </a:lnTo>
                <a:lnTo>
                  <a:pt x="1951049" y="1024841"/>
                </a:lnTo>
                <a:lnTo>
                  <a:pt x="1952244" y="976122"/>
                </a:lnTo>
                <a:lnTo>
                  <a:pt x="1951049" y="927402"/>
                </a:lnTo>
                <a:lnTo>
                  <a:pt x="1947503" y="879300"/>
                </a:lnTo>
                <a:lnTo>
                  <a:pt x="1941660" y="831873"/>
                </a:lnTo>
                <a:lnTo>
                  <a:pt x="1933578" y="785177"/>
                </a:lnTo>
                <a:lnTo>
                  <a:pt x="1923311" y="739266"/>
                </a:lnTo>
                <a:lnTo>
                  <a:pt x="1910917" y="694198"/>
                </a:lnTo>
                <a:lnTo>
                  <a:pt x="1896450" y="650028"/>
                </a:lnTo>
                <a:lnTo>
                  <a:pt x="1879967" y="606812"/>
                </a:lnTo>
                <a:lnTo>
                  <a:pt x="1861523" y="564605"/>
                </a:lnTo>
                <a:lnTo>
                  <a:pt x="1841175" y="523465"/>
                </a:lnTo>
                <a:lnTo>
                  <a:pt x="1818978" y="483446"/>
                </a:lnTo>
                <a:lnTo>
                  <a:pt x="1794989" y="444605"/>
                </a:lnTo>
                <a:lnTo>
                  <a:pt x="1769262" y="406997"/>
                </a:lnTo>
                <a:lnTo>
                  <a:pt x="1741855" y="370679"/>
                </a:lnTo>
                <a:lnTo>
                  <a:pt x="1712823" y="335707"/>
                </a:lnTo>
                <a:lnTo>
                  <a:pt x="1682222" y="302135"/>
                </a:lnTo>
                <a:lnTo>
                  <a:pt x="1650108" y="270021"/>
                </a:lnTo>
                <a:lnTo>
                  <a:pt x="1616536" y="239420"/>
                </a:lnTo>
                <a:lnTo>
                  <a:pt x="1581564" y="210388"/>
                </a:lnTo>
                <a:lnTo>
                  <a:pt x="1545246" y="182981"/>
                </a:lnTo>
                <a:lnTo>
                  <a:pt x="1507638" y="157254"/>
                </a:lnTo>
                <a:lnTo>
                  <a:pt x="1468797" y="133265"/>
                </a:lnTo>
                <a:lnTo>
                  <a:pt x="1428778" y="111068"/>
                </a:lnTo>
                <a:lnTo>
                  <a:pt x="1387638" y="90720"/>
                </a:lnTo>
                <a:lnTo>
                  <a:pt x="1345431" y="72276"/>
                </a:lnTo>
                <a:lnTo>
                  <a:pt x="1302215" y="55793"/>
                </a:lnTo>
                <a:lnTo>
                  <a:pt x="1258045" y="41326"/>
                </a:lnTo>
                <a:lnTo>
                  <a:pt x="1212977" y="28932"/>
                </a:lnTo>
                <a:lnTo>
                  <a:pt x="1167066" y="18665"/>
                </a:lnTo>
                <a:lnTo>
                  <a:pt x="1120370" y="10583"/>
                </a:lnTo>
                <a:lnTo>
                  <a:pt x="1072943" y="4740"/>
                </a:lnTo>
                <a:lnTo>
                  <a:pt x="1024841" y="1194"/>
                </a:lnTo>
                <a:lnTo>
                  <a:pt x="97612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p:nvPr/>
        </p:nvSpPr>
        <p:spPr>
          <a:xfrm>
            <a:off x="8898635" y="419100"/>
            <a:ext cx="1952625" cy="1952625"/>
          </a:xfrm>
          <a:custGeom>
            <a:rect b="b" l="l" r="r" t="t"/>
            <a:pathLst>
              <a:path extrusionOk="0" h="1952625" w="1952625">
                <a:moveTo>
                  <a:pt x="0" y="976122"/>
                </a:moveTo>
                <a:lnTo>
                  <a:pt x="1194" y="927402"/>
                </a:lnTo>
                <a:lnTo>
                  <a:pt x="4740" y="879300"/>
                </a:lnTo>
                <a:lnTo>
                  <a:pt x="10583" y="831873"/>
                </a:lnTo>
                <a:lnTo>
                  <a:pt x="18665" y="785177"/>
                </a:lnTo>
                <a:lnTo>
                  <a:pt x="28932" y="739266"/>
                </a:lnTo>
                <a:lnTo>
                  <a:pt x="41326" y="694198"/>
                </a:lnTo>
                <a:lnTo>
                  <a:pt x="55793" y="650028"/>
                </a:lnTo>
                <a:lnTo>
                  <a:pt x="72276" y="606812"/>
                </a:lnTo>
                <a:lnTo>
                  <a:pt x="90720" y="564605"/>
                </a:lnTo>
                <a:lnTo>
                  <a:pt x="111068" y="523465"/>
                </a:lnTo>
                <a:lnTo>
                  <a:pt x="133265" y="483446"/>
                </a:lnTo>
                <a:lnTo>
                  <a:pt x="157254" y="444605"/>
                </a:lnTo>
                <a:lnTo>
                  <a:pt x="182981" y="406997"/>
                </a:lnTo>
                <a:lnTo>
                  <a:pt x="210388" y="370679"/>
                </a:lnTo>
                <a:lnTo>
                  <a:pt x="239420" y="335707"/>
                </a:lnTo>
                <a:lnTo>
                  <a:pt x="270021" y="302135"/>
                </a:lnTo>
                <a:lnTo>
                  <a:pt x="302135" y="270021"/>
                </a:lnTo>
                <a:lnTo>
                  <a:pt x="335707" y="239420"/>
                </a:lnTo>
                <a:lnTo>
                  <a:pt x="370679" y="210388"/>
                </a:lnTo>
                <a:lnTo>
                  <a:pt x="406997" y="182981"/>
                </a:lnTo>
                <a:lnTo>
                  <a:pt x="444605" y="157254"/>
                </a:lnTo>
                <a:lnTo>
                  <a:pt x="483446" y="133265"/>
                </a:lnTo>
                <a:lnTo>
                  <a:pt x="523465" y="111068"/>
                </a:lnTo>
                <a:lnTo>
                  <a:pt x="564605" y="90720"/>
                </a:lnTo>
                <a:lnTo>
                  <a:pt x="606812" y="72276"/>
                </a:lnTo>
                <a:lnTo>
                  <a:pt x="650028" y="55793"/>
                </a:lnTo>
                <a:lnTo>
                  <a:pt x="694198" y="41326"/>
                </a:lnTo>
                <a:lnTo>
                  <a:pt x="739266" y="28932"/>
                </a:lnTo>
                <a:lnTo>
                  <a:pt x="785177" y="18665"/>
                </a:lnTo>
                <a:lnTo>
                  <a:pt x="831873" y="10583"/>
                </a:lnTo>
                <a:lnTo>
                  <a:pt x="879300" y="4740"/>
                </a:lnTo>
                <a:lnTo>
                  <a:pt x="927402" y="1194"/>
                </a:lnTo>
                <a:lnTo>
                  <a:pt x="976122" y="0"/>
                </a:lnTo>
                <a:lnTo>
                  <a:pt x="1024841" y="1194"/>
                </a:lnTo>
                <a:lnTo>
                  <a:pt x="1072943" y="4740"/>
                </a:lnTo>
                <a:lnTo>
                  <a:pt x="1120370" y="10583"/>
                </a:lnTo>
                <a:lnTo>
                  <a:pt x="1167066" y="18665"/>
                </a:lnTo>
                <a:lnTo>
                  <a:pt x="1212977" y="28932"/>
                </a:lnTo>
                <a:lnTo>
                  <a:pt x="1258045" y="41326"/>
                </a:lnTo>
                <a:lnTo>
                  <a:pt x="1302215" y="55793"/>
                </a:lnTo>
                <a:lnTo>
                  <a:pt x="1345431" y="72276"/>
                </a:lnTo>
                <a:lnTo>
                  <a:pt x="1387638" y="90720"/>
                </a:lnTo>
                <a:lnTo>
                  <a:pt x="1428778" y="111068"/>
                </a:lnTo>
                <a:lnTo>
                  <a:pt x="1468797" y="133265"/>
                </a:lnTo>
                <a:lnTo>
                  <a:pt x="1507638" y="157254"/>
                </a:lnTo>
                <a:lnTo>
                  <a:pt x="1545246" y="182981"/>
                </a:lnTo>
                <a:lnTo>
                  <a:pt x="1581564" y="210388"/>
                </a:lnTo>
                <a:lnTo>
                  <a:pt x="1616536" y="239420"/>
                </a:lnTo>
                <a:lnTo>
                  <a:pt x="1650108" y="270021"/>
                </a:lnTo>
                <a:lnTo>
                  <a:pt x="1682222" y="302135"/>
                </a:lnTo>
                <a:lnTo>
                  <a:pt x="1712823" y="335707"/>
                </a:lnTo>
                <a:lnTo>
                  <a:pt x="1741855" y="370679"/>
                </a:lnTo>
                <a:lnTo>
                  <a:pt x="1769262" y="406997"/>
                </a:lnTo>
                <a:lnTo>
                  <a:pt x="1794989" y="444605"/>
                </a:lnTo>
                <a:lnTo>
                  <a:pt x="1818978" y="483446"/>
                </a:lnTo>
                <a:lnTo>
                  <a:pt x="1841175" y="523465"/>
                </a:lnTo>
                <a:lnTo>
                  <a:pt x="1861523" y="564605"/>
                </a:lnTo>
                <a:lnTo>
                  <a:pt x="1879967" y="606812"/>
                </a:lnTo>
                <a:lnTo>
                  <a:pt x="1896450" y="650028"/>
                </a:lnTo>
                <a:lnTo>
                  <a:pt x="1910917" y="694198"/>
                </a:lnTo>
                <a:lnTo>
                  <a:pt x="1923311" y="739266"/>
                </a:lnTo>
                <a:lnTo>
                  <a:pt x="1933578" y="785177"/>
                </a:lnTo>
                <a:lnTo>
                  <a:pt x="1941660" y="831873"/>
                </a:lnTo>
                <a:lnTo>
                  <a:pt x="1947503" y="879300"/>
                </a:lnTo>
                <a:lnTo>
                  <a:pt x="1951049" y="927402"/>
                </a:lnTo>
                <a:lnTo>
                  <a:pt x="1952244" y="976122"/>
                </a:lnTo>
                <a:lnTo>
                  <a:pt x="1951049" y="1024841"/>
                </a:lnTo>
                <a:lnTo>
                  <a:pt x="1947503" y="1072943"/>
                </a:lnTo>
                <a:lnTo>
                  <a:pt x="1941660" y="1120370"/>
                </a:lnTo>
                <a:lnTo>
                  <a:pt x="1933578" y="1167066"/>
                </a:lnTo>
                <a:lnTo>
                  <a:pt x="1923311" y="1212977"/>
                </a:lnTo>
                <a:lnTo>
                  <a:pt x="1910917" y="1258045"/>
                </a:lnTo>
                <a:lnTo>
                  <a:pt x="1896450" y="1302215"/>
                </a:lnTo>
                <a:lnTo>
                  <a:pt x="1879967" y="1345431"/>
                </a:lnTo>
                <a:lnTo>
                  <a:pt x="1861523" y="1387638"/>
                </a:lnTo>
                <a:lnTo>
                  <a:pt x="1841175" y="1428778"/>
                </a:lnTo>
                <a:lnTo>
                  <a:pt x="1818978" y="1468797"/>
                </a:lnTo>
                <a:lnTo>
                  <a:pt x="1794989" y="1507638"/>
                </a:lnTo>
                <a:lnTo>
                  <a:pt x="1769262" y="1545246"/>
                </a:lnTo>
                <a:lnTo>
                  <a:pt x="1741855" y="1581564"/>
                </a:lnTo>
                <a:lnTo>
                  <a:pt x="1712823" y="1616536"/>
                </a:lnTo>
                <a:lnTo>
                  <a:pt x="1682222" y="1650108"/>
                </a:lnTo>
                <a:lnTo>
                  <a:pt x="1650108" y="1682222"/>
                </a:lnTo>
                <a:lnTo>
                  <a:pt x="1616536" y="1712823"/>
                </a:lnTo>
                <a:lnTo>
                  <a:pt x="1581564" y="1741855"/>
                </a:lnTo>
                <a:lnTo>
                  <a:pt x="1545246" y="1769262"/>
                </a:lnTo>
                <a:lnTo>
                  <a:pt x="1507638" y="1794989"/>
                </a:lnTo>
                <a:lnTo>
                  <a:pt x="1468797" y="1818978"/>
                </a:lnTo>
                <a:lnTo>
                  <a:pt x="1428778" y="1841175"/>
                </a:lnTo>
                <a:lnTo>
                  <a:pt x="1387638" y="1861523"/>
                </a:lnTo>
                <a:lnTo>
                  <a:pt x="1345431" y="1879967"/>
                </a:lnTo>
                <a:lnTo>
                  <a:pt x="1302215" y="1896450"/>
                </a:lnTo>
                <a:lnTo>
                  <a:pt x="1258045" y="1910917"/>
                </a:lnTo>
                <a:lnTo>
                  <a:pt x="1212977" y="1923311"/>
                </a:lnTo>
                <a:lnTo>
                  <a:pt x="1167066" y="1933578"/>
                </a:lnTo>
                <a:lnTo>
                  <a:pt x="1120370" y="1941660"/>
                </a:lnTo>
                <a:lnTo>
                  <a:pt x="1072943" y="1947503"/>
                </a:lnTo>
                <a:lnTo>
                  <a:pt x="1024841" y="1951049"/>
                </a:lnTo>
                <a:lnTo>
                  <a:pt x="976122" y="1952244"/>
                </a:lnTo>
                <a:lnTo>
                  <a:pt x="927402" y="1951049"/>
                </a:lnTo>
                <a:lnTo>
                  <a:pt x="879300" y="1947503"/>
                </a:lnTo>
                <a:lnTo>
                  <a:pt x="831873" y="1941660"/>
                </a:lnTo>
                <a:lnTo>
                  <a:pt x="785177" y="1933578"/>
                </a:lnTo>
                <a:lnTo>
                  <a:pt x="739266" y="1923311"/>
                </a:lnTo>
                <a:lnTo>
                  <a:pt x="694198" y="1910917"/>
                </a:lnTo>
                <a:lnTo>
                  <a:pt x="650028" y="1896450"/>
                </a:lnTo>
                <a:lnTo>
                  <a:pt x="606812" y="1879967"/>
                </a:lnTo>
                <a:lnTo>
                  <a:pt x="564605" y="1861523"/>
                </a:lnTo>
                <a:lnTo>
                  <a:pt x="523465" y="1841175"/>
                </a:lnTo>
                <a:lnTo>
                  <a:pt x="483446" y="1818978"/>
                </a:lnTo>
                <a:lnTo>
                  <a:pt x="444605" y="1794989"/>
                </a:lnTo>
                <a:lnTo>
                  <a:pt x="406997" y="1769262"/>
                </a:lnTo>
                <a:lnTo>
                  <a:pt x="370679" y="1741855"/>
                </a:lnTo>
                <a:lnTo>
                  <a:pt x="335707" y="1712823"/>
                </a:lnTo>
                <a:lnTo>
                  <a:pt x="302135" y="1682222"/>
                </a:lnTo>
                <a:lnTo>
                  <a:pt x="270021" y="1650108"/>
                </a:lnTo>
                <a:lnTo>
                  <a:pt x="239420" y="1616536"/>
                </a:lnTo>
                <a:lnTo>
                  <a:pt x="210388" y="1581564"/>
                </a:lnTo>
                <a:lnTo>
                  <a:pt x="182981" y="1545246"/>
                </a:lnTo>
                <a:lnTo>
                  <a:pt x="157254" y="1507638"/>
                </a:lnTo>
                <a:lnTo>
                  <a:pt x="133265" y="1468797"/>
                </a:lnTo>
                <a:lnTo>
                  <a:pt x="111068" y="1428778"/>
                </a:lnTo>
                <a:lnTo>
                  <a:pt x="90720" y="1387638"/>
                </a:lnTo>
                <a:lnTo>
                  <a:pt x="72276" y="1345431"/>
                </a:lnTo>
                <a:lnTo>
                  <a:pt x="55793" y="1302215"/>
                </a:lnTo>
                <a:lnTo>
                  <a:pt x="41326" y="1258045"/>
                </a:lnTo>
                <a:lnTo>
                  <a:pt x="28932" y="1212977"/>
                </a:lnTo>
                <a:lnTo>
                  <a:pt x="18665" y="1167066"/>
                </a:lnTo>
                <a:lnTo>
                  <a:pt x="10583" y="1120370"/>
                </a:lnTo>
                <a:lnTo>
                  <a:pt x="4740" y="1072943"/>
                </a:lnTo>
                <a:lnTo>
                  <a:pt x="1194" y="1024841"/>
                </a:lnTo>
                <a:lnTo>
                  <a:pt x="0" y="976122"/>
                </a:lnTo>
                <a:close/>
              </a:path>
            </a:pathLst>
          </a:custGeom>
          <a:noFill/>
          <a:ln cap="flat" cmpd="sng" w="57900">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txBox="1"/>
          <p:nvPr>
            <p:ph type="title"/>
          </p:nvPr>
        </p:nvSpPr>
        <p:spPr>
          <a:xfrm>
            <a:off x="685800" y="3098800"/>
            <a:ext cx="7931784" cy="939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800" u="none">
                <a:latin typeface="Calibri"/>
                <a:ea typeface="Calibri"/>
                <a:cs typeface="Calibri"/>
                <a:sym typeface="Calibri"/>
              </a:rPr>
              <a:t>Google Analytics</a:t>
            </a:r>
            <a:r>
              <a:rPr lang="en-US" u="none">
                <a:latin typeface="Calibri"/>
                <a:ea typeface="Calibri"/>
                <a:cs typeface="Calibri"/>
                <a:sym typeface="Calibri"/>
              </a:rPr>
              <a:t>	</a:t>
            </a:r>
            <a:endParaRPr>
              <a:latin typeface="Calibri"/>
              <a:ea typeface="Calibri"/>
              <a:cs typeface="Calibri"/>
              <a:sym typeface="Calibri"/>
            </a:endParaRPr>
          </a:p>
        </p:txBody>
      </p:sp>
      <p:pic>
        <p:nvPicPr>
          <p:cNvPr id="51" name="Google Shape;51;p7"/>
          <p:cNvPicPr preferRelativeResize="0"/>
          <p:nvPr/>
        </p:nvPicPr>
        <p:blipFill rotWithShape="1">
          <a:blip r:embed="rId4">
            <a:alphaModFix/>
          </a:blip>
          <a:srcRect b="0" l="0" r="0" t="0"/>
          <a:stretch/>
        </p:blipFill>
        <p:spPr>
          <a:xfrm>
            <a:off x="9199349" y="801052"/>
            <a:ext cx="1350818" cy="1188720"/>
          </a:xfrm>
          <a:prstGeom prst="rect">
            <a:avLst/>
          </a:prstGeom>
          <a:noFill/>
          <a:ln>
            <a:noFill/>
          </a:ln>
        </p:spPr>
      </p:pic>
      <p:sp>
        <p:nvSpPr>
          <p:cNvPr id="52" name="Google Shape;52;p7"/>
          <p:cNvSpPr txBox="1"/>
          <p:nvPr/>
        </p:nvSpPr>
        <p:spPr>
          <a:xfrm>
            <a:off x="5791200" y="4572000"/>
            <a:ext cx="6269381" cy="20984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HITESH CHHATRALIA</a:t>
            </a:r>
            <a:endParaRPr>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Corporate Trainer &amp; Developer​​</a:t>
            </a:r>
            <a:endParaRPr>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CMS​ </a:t>
            </a: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 ​Digital Marketing </a:t>
            </a: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 eCommerce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Learn . Lead . Leverage</a:t>
            </a:r>
            <a:r>
              <a:rPr b="1" i="1" lang="en-US" sz="1800">
                <a:solidFill>
                  <a:schemeClr val="dk1"/>
                </a:solidFill>
                <a:latin typeface="Calibri"/>
                <a:ea typeface="Calibri"/>
                <a:cs typeface="Calibri"/>
                <a:sym typeface="Calibri"/>
              </a:rPr>
              <a:t> </a:t>
            </a:r>
            <a:r>
              <a:rPr b="1" baseline="30000" lang="en-US" sz="1800">
                <a:solidFill>
                  <a:schemeClr val="dk1"/>
                </a:solidFill>
                <a:latin typeface="Calibri"/>
                <a:ea typeface="Calibri"/>
                <a:cs typeface="Calibri"/>
                <a:sym typeface="Calibri"/>
              </a:rPr>
              <a:t>TM</a:t>
            </a: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a:t>
            </a:r>
            <a:r>
              <a:rPr b="1" lang="en-US" sz="1800">
                <a:solidFill>
                  <a:schemeClr val="lt1"/>
                </a:solidFill>
                <a:latin typeface="Calibri"/>
                <a:ea typeface="Calibri"/>
                <a:cs typeface="Calibri"/>
                <a:sym typeface="Calibri"/>
              </a:rPr>
              <a:t>Member, Indian Institute of E-Commerce​ ​</a:t>
            </a:r>
            <a:endParaRPr>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Member, Corporate Trainer's Association of India</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Successfully Trained 25,000+ Students &amp; Employees Worldwide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p:nvPr/>
        </p:nvSpPr>
        <p:spPr>
          <a:xfrm>
            <a:off x="1674875" y="854900"/>
            <a:ext cx="9113700" cy="5546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6"/>
          <p:cNvSpPr txBox="1"/>
          <p:nvPr>
            <p:ph type="title"/>
          </p:nvPr>
        </p:nvSpPr>
        <p:spPr>
          <a:xfrm>
            <a:off x="387500" y="108325"/>
            <a:ext cx="40353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Javascript Tracking Code</a:t>
            </a:r>
            <a:endParaRPr sz="2800" u="none">
              <a:latin typeface="Calibri"/>
              <a:ea typeface="Calibri"/>
              <a:cs typeface="Calibri"/>
              <a:sym typeface="Calibri"/>
            </a:endParaRPr>
          </a:p>
        </p:txBody>
      </p:sp>
      <p:sp>
        <p:nvSpPr>
          <p:cNvPr id="125" name="Google Shape;125;p1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1032127" y="269505"/>
            <a:ext cx="3754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Processing and Reporting</a:t>
            </a:r>
            <a:endParaRPr sz="2800" u="none">
              <a:latin typeface="Calibri"/>
              <a:ea typeface="Calibri"/>
              <a:cs typeface="Calibri"/>
              <a:sym typeface="Calibri"/>
            </a:endParaRPr>
          </a:p>
        </p:txBody>
      </p:sp>
      <p:sp>
        <p:nvSpPr>
          <p:cNvPr id="131" name="Google Shape;131;p17"/>
          <p:cNvSpPr txBox="1"/>
          <p:nvPr/>
        </p:nvSpPr>
        <p:spPr>
          <a:xfrm>
            <a:off x="631951" y="1129030"/>
            <a:ext cx="10645140" cy="1885950"/>
          </a:xfrm>
          <a:prstGeom prst="rect">
            <a:avLst/>
          </a:prstGeom>
          <a:noFill/>
          <a:ln>
            <a:noFill/>
          </a:ln>
        </p:spPr>
        <p:txBody>
          <a:bodyPr anchorCtr="0" anchor="t" bIns="0" lIns="0" spcFirstLastPara="1" rIns="0" wrap="square" tIns="13325">
            <a:noAutofit/>
          </a:bodyPr>
          <a:lstStyle/>
          <a:p>
            <a:pPr indent="-342900" lvl="0" marL="355600" marR="0" rtl="0" algn="l">
              <a:lnSpc>
                <a:spcPct val="114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the tracking code collects data, it packages that information up and sends it to Google</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Analytics to be processed into reports.</a:t>
            </a:r>
            <a:endParaRPr sz="2000">
              <a:solidFill>
                <a:schemeClr val="dk1"/>
              </a:solidFill>
              <a:latin typeface="Calibri"/>
              <a:ea typeface="Calibri"/>
              <a:cs typeface="Calibri"/>
              <a:sym typeface="Calibri"/>
            </a:endParaRPr>
          </a:p>
          <a:p>
            <a:pPr indent="-342900" lvl="0" marL="355600" marR="5080" rtl="0" algn="l">
              <a:lnSpc>
                <a:spcPct val="108000"/>
              </a:lnSpc>
              <a:spcBef>
                <a:spcPts val="509"/>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Analytics processes data, it aggregates and organizes the data based on particular criteria like  whether a user’s device is mobile or desktop, or which browser they’re using.</a:t>
            </a:r>
            <a:endParaRPr sz="2450">
              <a:solidFill>
                <a:schemeClr val="dk1"/>
              </a:solidFill>
              <a:latin typeface="Calibri"/>
              <a:ea typeface="Calibri"/>
              <a:cs typeface="Calibri"/>
              <a:sym typeface="Calibri"/>
            </a:endParaRPr>
          </a:p>
          <a:p>
            <a:pPr indent="-342900" lvl="0" marL="355600" marR="0" rtl="0" algn="l">
              <a:lnSpc>
                <a:spcPct val="100000"/>
              </a:lnSpc>
              <a:spcBef>
                <a:spcPts val="5"/>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Once Analytics processes the data, it’s stored in a database where it can’t be changed.</a:t>
            </a:r>
            <a:endParaRPr sz="2000">
              <a:solidFill>
                <a:schemeClr val="dk1"/>
              </a:solidFill>
              <a:latin typeface="Calibri"/>
              <a:ea typeface="Calibri"/>
              <a:cs typeface="Calibri"/>
              <a:sym typeface="Calibri"/>
            </a:endParaRPr>
          </a:p>
        </p:txBody>
      </p:sp>
      <p:sp>
        <p:nvSpPr>
          <p:cNvPr id="132" name="Google Shape;132;p17"/>
          <p:cNvSpPr txBox="1"/>
          <p:nvPr/>
        </p:nvSpPr>
        <p:spPr>
          <a:xfrm>
            <a:off x="631951" y="4666335"/>
            <a:ext cx="10496550" cy="1580515"/>
          </a:xfrm>
          <a:prstGeom prst="rect">
            <a:avLst/>
          </a:prstGeom>
          <a:noFill/>
          <a:ln>
            <a:noFill/>
          </a:ln>
        </p:spPr>
        <p:txBody>
          <a:bodyPr anchorCtr="0" anchor="t" bIns="0" lIns="0" spcFirstLastPara="1" rIns="0" wrap="square" tIns="4317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There are also configuration settings that allow you to customize how that data is processed.</a:t>
            </a:r>
            <a:endParaRPr sz="2000">
              <a:solidFill>
                <a:schemeClr val="dk1"/>
              </a:solidFill>
              <a:latin typeface="Calibri"/>
              <a:ea typeface="Calibri"/>
              <a:cs typeface="Calibri"/>
              <a:sym typeface="Calibri"/>
            </a:endParaRPr>
          </a:p>
          <a:p>
            <a:pPr indent="-342900" lvl="0" marL="355600" marR="0" rtl="0" algn="l">
              <a:lnSpc>
                <a:spcPct val="114000"/>
              </a:lnSpc>
              <a:spcBef>
                <a:spcPts val="24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you set up your configuration, don’t exclude any data you think you might want to analyze</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later.</a:t>
            </a:r>
            <a:endParaRPr sz="2000">
              <a:solidFill>
                <a:schemeClr val="dk1"/>
              </a:solidFill>
              <a:latin typeface="Calibri"/>
              <a:ea typeface="Calibri"/>
              <a:cs typeface="Calibri"/>
              <a:sym typeface="Calibri"/>
            </a:endParaRPr>
          </a:p>
          <a:p>
            <a:pPr indent="-342900" lvl="0" marL="355600" marR="5080" rtl="0" algn="l">
              <a:lnSpc>
                <a:spcPct val="108000"/>
              </a:lnSpc>
              <a:spcBef>
                <a:spcPts val="509"/>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Once the data has been processed and stored in the database, it will appear in Google Analytics as  reports.</a:t>
            </a:r>
            <a:endParaRPr sz="2000">
              <a:solidFill>
                <a:schemeClr val="dk1"/>
              </a:solidFill>
              <a:latin typeface="Calibri"/>
              <a:ea typeface="Calibri"/>
              <a:cs typeface="Calibri"/>
              <a:sym typeface="Calibri"/>
            </a:endParaRPr>
          </a:p>
        </p:txBody>
      </p:sp>
      <p:sp>
        <p:nvSpPr>
          <p:cNvPr id="133" name="Google Shape;133;p17"/>
          <p:cNvSpPr/>
          <p:nvPr/>
        </p:nvSpPr>
        <p:spPr>
          <a:xfrm>
            <a:off x="1712990" y="3092823"/>
            <a:ext cx="7979188" cy="14455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2443352" y="2553970"/>
            <a:ext cx="7303134" cy="939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u="none">
                <a:solidFill>
                  <a:srgbClr val="585858"/>
                </a:solidFill>
                <a:latin typeface="Calibri"/>
                <a:ea typeface="Calibri"/>
                <a:cs typeface="Calibri"/>
                <a:sym typeface="Calibri"/>
              </a:rPr>
              <a:t>Google Analytics Setup</a:t>
            </a:r>
            <a:endParaRPr>
              <a:latin typeface="Calibri"/>
              <a:ea typeface="Calibri"/>
              <a:cs typeface="Calibri"/>
              <a:sym typeface="Calibri"/>
            </a:endParaRPr>
          </a:p>
        </p:txBody>
      </p:sp>
      <p:sp>
        <p:nvSpPr>
          <p:cNvPr id="140" name="Google Shape;140;p1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942602" y="294055"/>
            <a:ext cx="34206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Google Analytics Setup</a:t>
            </a:r>
            <a:endParaRPr sz="2800" u="none">
              <a:latin typeface="Calibri"/>
              <a:ea typeface="Calibri"/>
              <a:cs typeface="Calibri"/>
              <a:sym typeface="Calibri"/>
            </a:endParaRPr>
          </a:p>
        </p:txBody>
      </p:sp>
      <p:sp>
        <p:nvSpPr>
          <p:cNvPr id="146" name="Google Shape;146;p19"/>
          <p:cNvSpPr txBox="1"/>
          <p:nvPr/>
        </p:nvSpPr>
        <p:spPr>
          <a:xfrm>
            <a:off x="611530" y="1023335"/>
            <a:ext cx="9267900" cy="75690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Google Analytics accounts are set up hierarchically.</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Each account can have multiple properties and each property can have multiple views.</a:t>
            </a:r>
            <a:endParaRPr sz="2000">
              <a:solidFill>
                <a:schemeClr val="dk1"/>
              </a:solidFill>
              <a:latin typeface="Calibri"/>
              <a:ea typeface="Calibri"/>
              <a:cs typeface="Calibri"/>
              <a:sym typeface="Calibri"/>
            </a:endParaRPr>
          </a:p>
        </p:txBody>
      </p:sp>
      <p:sp>
        <p:nvSpPr>
          <p:cNvPr id="147" name="Google Shape;147;p1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pic>
        <p:nvPicPr>
          <p:cNvPr id="148" name="Google Shape;148;p19"/>
          <p:cNvPicPr preferRelativeResize="0"/>
          <p:nvPr/>
        </p:nvPicPr>
        <p:blipFill rotWithShape="1">
          <a:blip r:embed="rId4">
            <a:alphaModFix/>
          </a:blip>
          <a:srcRect b="0" l="0" r="0" t="0"/>
          <a:stretch/>
        </p:blipFill>
        <p:spPr>
          <a:xfrm>
            <a:off x="2438400" y="2209800"/>
            <a:ext cx="7239000" cy="40073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997102" y="336930"/>
            <a:ext cx="27630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Analytics Interface</a:t>
            </a:r>
            <a:endParaRPr sz="2800" u="none">
              <a:latin typeface="Calibri"/>
              <a:ea typeface="Calibri"/>
              <a:cs typeface="Calibri"/>
              <a:sym typeface="Calibri"/>
            </a:endParaRPr>
          </a:p>
        </p:txBody>
      </p:sp>
      <p:sp>
        <p:nvSpPr>
          <p:cNvPr id="154" name="Google Shape;154;p20"/>
          <p:cNvSpPr txBox="1"/>
          <p:nvPr/>
        </p:nvSpPr>
        <p:spPr>
          <a:xfrm>
            <a:off x="631950" y="1159500"/>
            <a:ext cx="3271500" cy="2830800"/>
          </a:xfrm>
          <a:prstGeom prst="rect">
            <a:avLst/>
          </a:prstGeom>
          <a:noFill/>
          <a:ln>
            <a:noFill/>
          </a:ln>
        </p:spPr>
        <p:txBody>
          <a:bodyPr anchorCtr="0" anchor="t" bIns="0" lIns="0" spcFirstLastPara="1" rIns="0" wrap="square" tIns="13325">
            <a:noAutofit/>
          </a:bodyPr>
          <a:lstStyle/>
          <a:p>
            <a:pPr indent="-342900" lvl="0" marL="355600" marR="0" rtl="0" algn="just">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Account/Property/View</a:t>
            </a:r>
            <a:endParaRPr sz="2000">
              <a:solidFill>
                <a:schemeClr val="dk1"/>
              </a:solidFill>
              <a:latin typeface="Calibri"/>
              <a:ea typeface="Calibri"/>
              <a:cs typeface="Calibri"/>
              <a:sym typeface="Calibri"/>
            </a:endParaRPr>
          </a:p>
          <a:p>
            <a:pPr indent="0" lvl="0" marL="355600" marR="0" rtl="0" algn="just">
              <a:lnSpc>
                <a:spcPct val="100000"/>
              </a:lnSpc>
              <a:spcBef>
                <a:spcPts val="0"/>
              </a:spcBef>
              <a:spcAft>
                <a:spcPts val="0"/>
              </a:spcAft>
              <a:buNone/>
            </a:pPr>
            <a:r>
              <a:rPr b="1" lang="en-US" sz="2000">
                <a:solidFill>
                  <a:schemeClr val="dk1"/>
                </a:solidFill>
                <a:latin typeface="Calibri"/>
                <a:ea typeface="Calibri"/>
                <a:cs typeface="Calibri"/>
                <a:sym typeface="Calibri"/>
              </a:rPr>
              <a:t>switcher</a:t>
            </a:r>
            <a:endParaRPr sz="2000">
              <a:solidFill>
                <a:schemeClr val="dk1"/>
              </a:solidFill>
              <a:latin typeface="Calibri"/>
              <a:ea typeface="Calibri"/>
              <a:cs typeface="Calibri"/>
              <a:sym typeface="Calibri"/>
            </a:endParaRPr>
          </a:p>
          <a:p>
            <a:pPr indent="-342900" lvl="0" marL="355600" marR="5080" rtl="0" algn="just">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you have multiple accounts,  properties, or views set up,  you can easily switch  between them by clicking on  the pulldown menu with the  title of your View in the  upper-left corner.</a:t>
            </a:r>
            <a:endParaRPr sz="2000">
              <a:solidFill>
                <a:schemeClr val="dk1"/>
              </a:solidFill>
              <a:latin typeface="Calibri"/>
              <a:ea typeface="Calibri"/>
              <a:cs typeface="Calibri"/>
              <a:sym typeface="Calibri"/>
            </a:endParaRPr>
          </a:p>
        </p:txBody>
      </p:sp>
      <p:sp>
        <p:nvSpPr>
          <p:cNvPr id="155" name="Google Shape;155;p20"/>
          <p:cNvSpPr/>
          <p:nvPr/>
        </p:nvSpPr>
        <p:spPr>
          <a:xfrm>
            <a:off x="4207900" y="1143000"/>
            <a:ext cx="7982700" cy="5105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2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944877" y="412730"/>
            <a:ext cx="24840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Account Settings</a:t>
            </a:r>
            <a:endParaRPr sz="2800" u="none">
              <a:latin typeface="Calibri"/>
              <a:ea typeface="Calibri"/>
              <a:cs typeface="Calibri"/>
              <a:sym typeface="Calibri"/>
            </a:endParaRPr>
          </a:p>
        </p:txBody>
      </p:sp>
      <p:sp>
        <p:nvSpPr>
          <p:cNvPr id="162" name="Google Shape;162;p2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163" name="Google Shape;163;p21"/>
          <p:cNvSpPr txBox="1"/>
          <p:nvPr/>
        </p:nvSpPr>
        <p:spPr>
          <a:xfrm>
            <a:off x="631951" y="1311909"/>
            <a:ext cx="10682100" cy="3684900"/>
          </a:xfrm>
          <a:prstGeom prst="rect">
            <a:avLst/>
          </a:prstGeom>
          <a:noFill/>
          <a:ln>
            <a:noFill/>
          </a:ln>
        </p:spPr>
        <p:txBody>
          <a:bodyPr anchorCtr="0" anchor="t" bIns="0" lIns="0" spcFirstLastPara="1" rIns="0" wrap="square" tIns="13325">
            <a:noAutofit/>
          </a:bodyPr>
          <a:lstStyle/>
          <a:p>
            <a:pPr indent="-355600" lvl="0" marL="355600" marR="0" rtl="0" algn="just">
              <a:lnSpc>
                <a:spcPct val="100000"/>
              </a:lnSpc>
              <a:spcBef>
                <a:spcPts val="0"/>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Account: </a:t>
            </a:r>
            <a:r>
              <a:rPr lang="en-US" sz="2200">
                <a:solidFill>
                  <a:schemeClr val="dk1"/>
                </a:solidFill>
                <a:latin typeface="Calibri"/>
                <a:ea typeface="Calibri"/>
                <a:cs typeface="Calibri"/>
                <a:sym typeface="Calibri"/>
              </a:rPr>
              <a:t>It is a way for you to organize how data is collected from all of your websites and manage</a:t>
            </a:r>
            <a:endParaRPr sz="2200">
              <a:solidFill>
                <a:schemeClr val="dk1"/>
              </a:solidFill>
              <a:latin typeface="Calibri"/>
              <a:ea typeface="Calibri"/>
              <a:cs typeface="Calibri"/>
              <a:sym typeface="Calibri"/>
            </a:endParaRPr>
          </a:p>
          <a:p>
            <a:pPr indent="0" lvl="0" marL="355600" marR="0" rtl="0" algn="just">
              <a:lnSpc>
                <a:spcPct val="100000"/>
              </a:lnSpc>
              <a:spcBef>
                <a:spcPts val="0"/>
              </a:spcBef>
              <a:spcAft>
                <a:spcPts val="0"/>
              </a:spcAft>
              <a:buNone/>
            </a:pPr>
            <a:r>
              <a:rPr lang="en-US" sz="2200">
                <a:solidFill>
                  <a:schemeClr val="dk1"/>
                </a:solidFill>
                <a:latin typeface="Calibri"/>
                <a:ea typeface="Calibri"/>
                <a:cs typeface="Calibri"/>
                <a:sym typeface="Calibri"/>
              </a:rPr>
              <a:t>who can access that data.</a:t>
            </a:r>
            <a:endParaRPr sz="2200">
              <a:solidFill>
                <a:schemeClr val="dk1"/>
              </a:solidFill>
              <a:latin typeface="Calibri"/>
              <a:ea typeface="Calibri"/>
              <a:cs typeface="Calibri"/>
              <a:sym typeface="Calibri"/>
            </a:endParaRPr>
          </a:p>
          <a:p>
            <a:pPr indent="-355600" lvl="0" marL="355600" marR="0" rtl="0" algn="just">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Typically, you would create separate accounts for distinct businesses or business units.</a:t>
            </a:r>
            <a:endParaRPr sz="2200">
              <a:solidFill>
                <a:schemeClr val="dk1"/>
              </a:solidFill>
              <a:latin typeface="Calibri"/>
              <a:ea typeface="Calibri"/>
              <a:cs typeface="Calibri"/>
              <a:sym typeface="Calibri"/>
            </a:endParaRPr>
          </a:p>
          <a:p>
            <a:pPr indent="-355600" lvl="0" marL="355600" marR="0" rtl="0" algn="just">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Each Google Analytics account has at least one “</a:t>
            </a:r>
            <a:r>
              <a:rPr b="1" lang="en-US" sz="2200">
                <a:solidFill>
                  <a:schemeClr val="dk1"/>
                </a:solidFill>
                <a:latin typeface="Calibri"/>
                <a:ea typeface="Calibri"/>
                <a:cs typeface="Calibri"/>
                <a:sym typeface="Calibri"/>
              </a:rPr>
              <a:t>property</a:t>
            </a:r>
            <a:r>
              <a:rPr lang="en-US" sz="2200">
                <a:solidFill>
                  <a:schemeClr val="dk1"/>
                </a:solidFill>
                <a:latin typeface="Calibri"/>
                <a:ea typeface="Calibri"/>
                <a:cs typeface="Calibri"/>
                <a:sym typeface="Calibri"/>
              </a:rPr>
              <a:t>” that can independently collect data using  a unique tracking ID that appears in your JavaScript tracking code.</a:t>
            </a:r>
            <a:endParaRPr sz="2200">
              <a:solidFill>
                <a:schemeClr val="dk1"/>
              </a:solidFill>
              <a:latin typeface="Calibri"/>
              <a:ea typeface="Calibri"/>
              <a:cs typeface="Calibri"/>
              <a:sym typeface="Calibri"/>
            </a:endParaRPr>
          </a:p>
          <a:p>
            <a:pPr indent="-355600" lvl="0" marL="355600" marR="554355" rtl="0" algn="just">
              <a:lnSpc>
                <a:spcPct val="100000"/>
              </a:lnSpc>
              <a:spcBef>
                <a:spcPts val="484"/>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Each account can have multiple properties, so you can collect data from the different websites,  mobile applications, or other digital assets associated with the business.</a:t>
            </a:r>
            <a:endParaRPr sz="2200">
              <a:solidFill>
                <a:schemeClr val="dk1"/>
              </a:solidFill>
              <a:latin typeface="Calibri"/>
              <a:ea typeface="Calibri"/>
              <a:cs typeface="Calibri"/>
              <a:sym typeface="Calibri"/>
            </a:endParaRPr>
          </a:p>
          <a:p>
            <a:pPr indent="-355600" lvl="0" marL="355600" marR="220345" rtl="0" algn="just">
              <a:lnSpc>
                <a:spcPct val="100000"/>
              </a:lnSpc>
              <a:spcBef>
                <a:spcPts val="475"/>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This allows you to easily view the data for an individual part of your business, but this won’t allow  you to see the data from separate properties in aggregate.</a:t>
            </a:r>
            <a:endParaRPr sz="2200">
              <a:solidFill>
                <a:schemeClr val="dk1"/>
              </a:solidFill>
              <a:latin typeface="Calibri"/>
              <a:ea typeface="Calibri"/>
              <a:cs typeface="Calibri"/>
              <a:sym typeface="Calibri"/>
            </a:endParaRPr>
          </a:p>
          <a:p>
            <a:pPr indent="-355600" lvl="0" marL="355600" marR="5080" rtl="0" algn="just">
              <a:lnSpc>
                <a:spcPct val="100000"/>
              </a:lnSpc>
              <a:spcBef>
                <a:spcPts val="484"/>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Just as each account can have multiple “properties,” each property can have multiple “views.” These  views are where you can see reports for the Google Analytics data collected.</a:t>
            </a:r>
            <a:endParaRPr sz="2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1066800" y="838200"/>
            <a:ext cx="2017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View Settings</a:t>
            </a:r>
            <a:endParaRPr sz="2800" u="none">
              <a:latin typeface="Calibri"/>
              <a:ea typeface="Calibri"/>
              <a:cs typeface="Calibri"/>
              <a:sym typeface="Calibri"/>
            </a:endParaRPr>
          </a:p>
        </p:txBody>
      </p:sp>
      <p:sp>
        <p:nvSpPr>
          <p:cNvPr id="169" name="Google Shape;169;p2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170" name="Google Shape;170;p22"/>
          <p:cNvSpPr txBox="1"/>
          <p:nvPr/>
        </p:nvSpPr>
        <p:spPr>
          <a:xfrm>
            <a:off x="685800" y="1905000"/>
            <a:ext cx="10777855" cy="2790508"/>
          </a:xfrm>
          <a:prstGeom prst="rect">
            <a:avLst/>
          </a:prstGeom>
          <a:noFill/>
          <a:ln>
            <a:noFill/>
          </a:ln>
        </p:spPr>
        <p:txBody>
          <a:bodyPr anchorCtr="0" anchor="t" bIns="0" lIns="0" spcFirstLastPara="1" rIns="0" wrap="square" tIns="13325">
            <a:noAutofit/>
          </a:bodyPr>
          <a:lstStyle/>
          <a:p>
            <a:pPr indent="-355600" lvl="0" marL="355600" marR="0" rtl="0" algn="l">
              <a:lnSpc>
                <a:spcPct val="15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You can use a feature called </a:t>
            </a:r>
            <a:r>
              <a:rPr b="1" lang="en-US" sz="2200">
                <a:solidFill>
                  <a:schemeClr val="dk1"/>
                </a:solidFill>
                <a:latin typeface="Calibri"/>
                <a:ea typeface="Calibri"/>
                <a:cs typeface="Calibri"/>
                <a:sym typeface="Calibri"/>
              </a:rPr>
              <a:t>Filters </a:t>
            </a:r>
            <a:r>
              <a:rPr lang="en-US" sz="2200">
                <a:solidFill>
                  <a:schemeClr val="dk1"/>
                </a:solidFill>
                <a:latin typeface="Calibri"/>
                <a:ea typeface="Calibri"/>
                <a:cs typeface="Calibri"/>
                <a:sym typeface="Calibri"/>
              </a:rPr>
              <a:t>in your configuration settings to determine what data you want to</a:t>
            </a:r>
            <a:endParaRPr sz="2200">
              <a:solidFill>
                <a:schemeClr val="dk1"/>
              </a:solidFill>
              <a:latin typeface="Calibri"/>
              <a:ea typeface="Calibri"/>
              <a:cs typeface="Calibri"/>
              <a:sym typeface="Calibri"/>
            </a:endParaRPr>
          </a:p>
          <a:p>
            <a:pPr indent="0" lvl="0" marL="355600" marR="0" rtl="0" algn="l">
              <a:lnSpc>
                <a:spcPct val="150000"/>
              </a:lnSpc>
              <a:spcBef>
                <a:spcPts val="0"/>
              </a:spcBef>
              <a:spcAft>
                <a:spcPts val="0"/>
              </a:spcAft>
              <a:buNone/>
            </a:pPr>
            <a:r>
              <a:rPr lang="en-US" sz="2200">
                <a:solidFill>
                  <a:schemeClr val="dk1"/>
                </a:solidFill>
                <a:latin typeface="Calibri"/>
                <a:ea typeface="Calibri"/>
                <a:cs typeface="Calibri"/>
                <a:sym typeface="Calibri"/>
              </a:rPr>
              <a:t>include, exclude, or modify in each view.</a:t>
            </a:r>
            <a:endParaRPr sz="2200">
              <a:solidFill>
                <a:schemeClr val="dk1"/>
              </a:solidFill>
              <a:latin typeface="Calibri"/>
              <a:ea typeface="Calibri"/>
              <a:cs typeface="Calibri"/>
              <a:sym typeface="Calibri"/>
            </a:endParaRPr>
          </a:p>
          <a:p>
            <a:pPr indent="-355600" lvl="0" marL="355600" marR="0" rtl="0" algn="l">
              <a:lnSpc>
                <a:spcPct val="150000"/>
              </a:lnSpc>
              <a:spcBef>
                <a:spcPts val="5"/>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New views only include data from the date the view was created and onwards. When you create a</a:t>
            </a:r>
            <a:endParaRPr sz="2200">
              <a:solidFill>
                <a:schemeClr val="dk1"/>
              </a:solidFill>
              <a:latin typeface="Calibri"/>
              <a:ea typeface="Calibri"/>
              <a:cs typeface="Calibri"/>
              <a:sym typeface="Calibri"/>
            </a:endParaRPr>
          </a:p>
          <a:p>
            <a:pPr indent="0" lvl="0" marL="355600" marR="0" rtl="0" algn="l">
              <a:lnSpc>
                <a:spcPct val="150000"/>
              </a:lnSpc>
              <a:spcBef>
                <a:spcPts val="0"/>
              </a:spcBef>
              <a:spcAft>
                <a:spcPts val="0"/>
              </a:spcAft>
              <a:buNone/>
            </a:pPr>
            <a:r>
              <a:rPr lang="en-US" sz="2200">
                <a:solidFill>
                  <a:schemeClr val="dk1"/>
                </a:solidFill>
                <a:latin typeface="Calibri"/>
                <a:ea typeface="Calibri"/>
                <a:cs typeface="Calibri"/>
                <a:sym typeface="Calibri"/>
              </a:rPr>
              <a:t>new view, it will not include past data.</a:t>
            </a:r>
            <a:endParaRPr sz="2200">
              <a:solidFill>
                <a:schemeClr val="dk1"/>
              </a:solidFill>
              <a:latin typeface="Calibri"/>
              <a:ea typeface="Calibri"/>
              <a:cs typeface="Calibri"/>
              <a:sym typeface="Calibri"/>
            </a:endParaRPr>
          </a:p>
          <a:p>
            <a:pPr indent="-355600" lvl="0" marL="355600" marR="275590" rtl="0" algn="l">
              <a:lnSpc>
                <a:spcPct val="15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You can only set up 25 views per property and if you delete a view, only administrators can recover  that view within 30 days. Otherwise, the view will be permanently deleted.</a:t>
            </a:r>
            <a:endParaRPr sz="2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990600" y="990600"/>
            <a:ext cx="2017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Goals</a:t>
            </a:r>
            <a:endParaRPr sz="2800" u="none">
              <a:latin typeface="Calibri"/>
              <a:ea typeface="Calibri"/>
              <a:cs typeface="Calibri"/>
              <a:sym typeface="Calibri"/>
            </a:endParaRPr>
          </a:p>
        </p:txBody>
      </p:sp>
      <p:sp>
        <p:nvSpPr>
          <p:cNvPr id="176" name="Google Shape;176;p2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177" name="Google Shape;177;p23"/>
          <p:cNvSpPr txBox="1"/>
          <p:nvPr/>
        </p:nvSpPr>
        <p:spPr>
          <a:xfrm>
            <a:off x="685800" y="2209800"/>
            <a:ext cx="10777855" cy="1931298"/>
          </a:xfrm>
          <a:prstGeom prst="rect">
            <a:avLst/>
          </a:prstGeom>
          <a:noFill/>
          <a:ln>
            <a:noFill/>
          </a:ln>
        </p:spPr>
        <p:txBody>
          <a:bodyPr anchorCtr="0" anchor="t" bIns="0" lIns="0" spcFirstLastPara="1" rIns="0" wrap="square" tIns="13325">
            <a:noAutofit/>
          </a:bodyPr>
          <a:lstStyle/>
          <a:p>
            <a:pPr indent="-355600" lvl="0" marL="355600" marR="0" rtl="0" algn="l">
              <a:lnSpc>
                <a:spcPct val="15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At the View level, you can also set Google Analytics “</a:t>
            </a:r>
            <a:r>
              <a:rPr b="1" lang="en-US" sz="2200">
                <a:solidFill>
                  <a:schemeClr val="dk1"/>
                </a:solidFill>
                <a:latin typeface="Calibri"/>
                <a:ea typeface="Calibri"/>
                <a:cs typeface="Calibri"/>
                <a:sym typeface="Calibri"/>
              </a:rPr>
              <a:t>Goals</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55600" lvl="0" marL="355600" marR="0" rtl="0" algn="l">
              <a:lnSpc>
                <a:spcPct val="15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Goals are a simple way to track conversions (or business objectives) from your website.</a:t>
            </a:r>
            <a:endParaRPr sz="2200">
              <a:solidFill>
                <a:schemeClr val="dk1"/>
              </a:solidFill>
              <a:latin typeface="Calibri"/>
              <a:ea typeface="Calibri"/>
              <a:cs typeface="Calibri"/>
              <a:sym typeface="Calibri"/>
            </a:endParaRPr>
          </a:p>
          <a:p>
            <a:pPr indent="-355600" lvl="0" marL="355600" marR="163830" rtl="0" algn="l">
              <a:lnSpc>
                <a:spcPct val="15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For example: A goal could be how many users signed up for an email newsletter, or how many users  purchased a product.</a:t>
            </a:r>
            <a:endParaRPr sz="2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978402" y="296155"/>
            <a:ext cx="25533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User Permissions</a:t>
            </a:r>
            <a:endParaRPr sz="2800" u="none">
              <a:latin typeface="Calibri"/>
              <a:ea typeface="Calibri"/>
              <a:cs typeface="Calibri"/>
              <a:sym typeface="Calibri"/>
            </a:endParaRPr>
          </a:p>
        </p:txBody>
      </p:sp>
      <p:sp>
        <p:nvSpPr>
          <p:cNvPr id="183" name="Google Shape;183;p2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184" name="Google Shape;184;p24"/>
          <p:cNvSpPr txBox="1"/>
          <p:nvPr/>
        </p:nvSpPr>
        <p:spPr>
          <a:xfrm>
            <a:off x="631951" y="1023335"/>
            <a:ext cx="10500300" cy="4232400"/>
          </a:xfrm>
          <a:prstGeom prst="rect">
            <a:avLst/>
          </a:prstGeom>
          <a:noFill/>
          <a:ln>
            <a:noFill/>
          </a:ln>
        </p:spPr>
        <p:txBody>
          <a:bodyPr anchorCtr="0" anchor="t" bIns="0" lIns="0" spcFirstLastPara="1" rIns="0" wrap="square" tIns="73025">
            <a:noAutofit/>
          </a:bodyPr>
          <a:lstStyle/>
          <a:p>
            <a:pPr indent="-355600" lvl="0" marL="3556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You can assign permissions to other users at the account, the property, or the view level.</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For example, if you have access to an account, then you have the same access permissions to the</a:t>
            </a:r>
            <a:endParaRPr sz="22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200">
                <a:solidFill>
                  <a:schemeClr val="dk1"/>
                </a:solidFill>
                <a:latin typeface="Calibri"/>
                <a:ea typeface="Calibri"/>
                <a:cs typeface="Calibri"/>
                <a:sym typeface="Calibri"/>
              </a:rPr>
              <a:t>properties and views underneath that account.</a:t>
            </a:r>
            <a:endParaRPr sz="2200">
              <a:solidFill>
                <a:schemeClr val="dk1"/>
              </a:solidFill>
              <a:latin typeface="Calibri"/>
              <a:ea typeface="Calibri"/>
              <a:cs typeface="Calibri"/>
              <a:sym typeface="Calibri"/>
            </a:endParaRPr>
          </a:p>
          <a:p>
            <a:pPr indent="-355600" lvl="0" marL="355600" marR="57277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If you only have access permissions for a view, then you won’t have permission to modify the  property or account associated with that view.</a:t>
            </a:r>
            <a:endParaRPr sz="22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900"/>
              <a:buFont typeface="Arial"/>
              <a:buNone/>
            </a:pPr>
            <a:r>
              <a:t/>
            </a:r>
            <a:endParaRPr sz="2200">
              <a:solidFill>
                <a:schemeClr val="dk1"/>
              </a:solidFill>
              <a:latin typeface="Calibri"/>
              <a:ea typeface="Calibri"/>
              <a:cs typeface="Calibri"/>
              <a:sym typeface="Calibri"/>
            </a:endParaRPr>
          </a:p>
          <a:p>
            <a:pPr indent="-355600" lvl="0" marL="3556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By clicking the “Admin” tab, Google Analytics lets you set user permissions for:</a:t>
            </a:r>
            <a:endParaRPr sz="22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Noto Sans Symbols"/>
              <a:buChar char="✔"/>
            </a:pPr>
            <a:r>
              <a:rPr b="1" lang="en-US" sz="2200">
                <a:solidFill>
                  <a:schemeClr val="dk1"/>
                </a:solidFill>
                <a:latin typeface="Calibri"/>
                <a:ea typeface="Calibri"/>
                <a:cs typeface="Calibri"/>
                <a:sym typeface="Calibri"/>
              </a:rPr>
              <a:t>Managing users: </a:t>
            </a:r>
            <a:r>
              <a:rPr lang="en-US" sz="2200">
                <a:solidFill>
                  <a:schemeClr val="dk1"/>
                </a:solidFill>
                <a:latin typeface="Calibri"/>
                <a:ea typeface="Calibri"/>
                <a:cs typeface="Calibri"/>
                <a:sym typeface="Calibri"/>
              </a:rPr>
              <a:t>lets users add or remove user access to the account, property, or view.</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Noto Sans Symbols"/>
              <a:buChar char="✔"/>
            </a:pPr>
            <a:r>
              <a:rPr b="1" lang="en-US" sz="2200">
                <a:solidFill>
                  <a:schemeClr val="dk1"/>
                </a:solidFill>
                <a:latin typeface="Calibri"/>
                <a:ea typeface="Calibri"/>
                <a:cs typeface="Calibri"/>
                <a:sym typeface="Calibri"/>
              </a:rPr>
              <a:t>Edit: </a:t>
            </a:r>
            <a:r>
              <a:rPr lang="en-US" sz="2200">
                <a:solidFill>
                  <a:schemeClr val="dk1"/>
                </a:solidFill>
                <a:latin typeface="Calibri"/>
                <a:ea typeface="Calibri"/>
                <a:cs typeface="Calibri"/>
                <a:sym typeface="Calibri"/>
              </a:rPr>
              <a:t>lets users make changes to the configuration settings.</a:t>
            </a:r>
            <a:endParaRPr sz="2200">
              <a:solidFill>
                <a:schemeClr val="dk1"/>
              </a:solidFill>
              <a:latin typeface="Calibri"/>
              <a:ea typeface="Calibri"/>
              <a:cs typeface="Calibri"/>
              <a:sym typeface="Calibri"/>
            </a:endParaRPr>
          </a:p>
          <a:p>
            <a:pPr indent="-355600" lvl="0" marL="355600" marR="0" rtl="0" algn="l">
              <a:lnSpc>
                <a:spcPct val="100000"/>
              </a:lnSpc>
              <a:spcBef>
                <a:spcPts val="484"/>
              </a:spcBef>
              <a:spcAft>
                <a:spcPts val="0"/>
              </a:spcAft>
              <a:buClr>
                <a:schemeClr val="dk1"/>
              </a:buClr>
              <a:buSzPts val="2200"/>
              <a:buFont typeface="Noto Sans Symbols"/>
              <a:buChar char="✔"/>
            </a:pPr>
            <a:r>
              <a:rPr b="1" lang="en-US" sz="2200">
                <a:solidFill>
                  <a:schemeClr val="dk1"/>
                </a:solidFill>
                <a:latin typeface="Calibri"/>
                <a:ea typeface="Calibri"/>
                <a:cs typeface="Calibri"/>
                <a:sym typeface="Calibri"/>
              </a:rPr>
              <a:t>Collaborate: </a:t>
            </a:r>
            <a:r>
              <a:rPr lang="en-US" sz="2200">
                <a:solidFill>
                  <a:schemeClr val="dk1"/>
                </a:solidFill>
                <a:latin typeface="Calibri"/>
                <a:ea typeface="Calibri"/>
                <a:cs typeface="Calibri"/>
                <a:sym typeface="Calibri"/>
              </a:rPr>
              <a:t>allows users to share things like dashboards or certain measurement settings.</a:t>
            </a:r>
            <a:endParaRPr sz="2200">
              <a:solidFill>
                <a:schemeClr val="dk1"/>
              </a:solidFill>
              <a:latin typeface="Calibri"/>
              <a:ea typeface="Calibri"/>
              <a:cs typeface="Calibri"/>
              <a:sym typeface="Calibri"/>
            </a:endParaRPr>
          </a:p>
          <a:p>
            <a:pPr indent="-355600" lvl="0" marL="355600" marR="5080" rtl="0" algn="l">
              <a:lnSpc>
                <a:spcPct val="100000"/>
              </a:lnSpc>
              <a:spcBef>
                <a:spcPts val="480"/>
              </a:spcBef>
              <a:spcAft>
                <a:spcPts val="0"/>
              </a:spcAft>
              <a:buClr>
                <a:schemeClr val="dk1"/>
              </a:buClr>
              <a:buSzPts val="2200"/>
              <a:buFont typeface="Noto Sans Symbols"/>
              <a:buChar char="✔"/>
            </a:pPr>
            <a:r>
              <a:rPr b="1" lang="en-US" sz="2200">
                <a:solidFill>
                  <a:schemeClr val="dk1"/>
                </a:solidFill>
                <a:latin typeface="Calibri"/>
                <a:ea typeface="Calibri"/>
                <a:cs typeface="Calibri"/>
                <a:sym typeface="Calibri"/>
              </a:rPr>
              <a:t>Read and analyze: </a:t>
            </a:r>
            <a:r>
              <a:rPr lang="en-US" sz="2200">
                <a:solidFill>
                  <a:schemeClr val="dk1"/>
                </a:solidFill>
                <a:latin typeface="Calibri"/>
                <a:ea typeface="Calibri"/>
                <a:cs typeface="Calibri"/>
                <a:sym typeface="Calibri"/>
              </a:rPr>
              <a:t>lets users view data, analyze reports, and create dashboards, but restricts them  from making changes to the settings or adding new users.</a:t>
            </a:r>
            <a:endParaRPr sz="2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616102" y="108330"/>
            <a:ext cx="25533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User Permissions</a:t>
            </a:r>
            <a:endParaRPr sz="2800" u="none">
              <a:latin typeface="Calibri"/>
              <a:ea typeface="Calibri"/>
              <a:cs typeface="Calibri"/>
              <a:sym typeface="Calibri"/>
            </a:endParaRPr>
          </a:p>
        </p:txBody>
      </p:sp>
      <p:sp>
        <p:nvSpPr>
          <p:cNvPr id="190" name="Google Shape;190;p25"/>
          <p:cNvSpPr/>
          <p:nvPr/>
        </p:nvSpPr>
        <p:spPr>
          <a:xfrm>
            <a:off x="531876" y="762000"/>
            <a:ext cx="10134600" cy="5638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5"/>
          <p:cNvSpPr/>
          <p:nvPr/>
        </p:nvSpPr>
        <p:spPr>
          <a:xfrm>
            <a:off x="6628638" y="1677161"/>
            <a:ext cx="3352800" cy="3505200"/>
          </a:xfrm>
          <a:custGeom>
            <a:rect b="b" l="l" r="r" t="t"/>
            <a:pathLst>
              <a:path extrusionOk="0" h="3505200" w="3352800">
                <a:moveTo>
                  <a:pt x="0" y="558800"/>
                </a:moveTo>
                <a:lnTo>
                  <a:pt x="2051" y="510585"/>
                </a:lnTo>
                <a:lnTo>
                  <a:pt x="8092" y="463509"/>
                </a:lnTo>
                <a:lnTo>
                  <a:pt x="17957" y="417740"/>
                </a:lnTo>
                <a:lnTo>
                  <a:pt x="31476" y="373445"/>
                </a:lnTo>
                <a:lnTo>
                  <a:pt x="48483" y="330792"/>
                </a:lnTo>
                <a:lnTo>
                  <a:pt x="68809" y="289949"/>
                </a:lnTo>
                <a:lnTo>
                  <a:pt x="92288" y="251083"/>
                </a:lnTo>
                <a:lnTo>
                  <a:pt x="118750" y="214362"/>
                </a:lnTo>
                <a:lnTo>
                  <a:pt x="148028" y="179955"/>
                </a:lnTo>
                <a:lnTo>
                  <a:pt x="179955" y="148028"/>
                </a:lnTo>
                <a:lnTo>
                  <a:pt x="214362" y="118750"/>
                </a:lnTo>
                <a:lnTo>
                  <a:pt x="251083" y="92288"/>
                </a:lnTo>
                <a:lnTo>
                  <a:pt x="289949" y="68809"/>
                </a:lnTo>
                <a:lnTo>
                  <a:pt x="330792" y="48483"/>
                </a:lnTo>
                <a:lnTo>
                  <a:pt x="373445" y="31476"/>
                </a:lnTo>
                <a:lnTo>
                  <a:pt x="417740" y="17957"/>
                </a:lnTo>
                <a:lnTo>
                  <a:pt x="463509" y="8092"/>
                </a:lnTo>
                <a:lnTo>
                  <a:pt x="510585" y="2051"/>
                </a:lnTo>
                <a:lnTo>
                  <a:pt x="558800" y="0"/>
                </a:lnTo>
                <a:lnTo>
                  <a:pt x="2794000" y="0"/>
                </a:lnTo>
                <a:lnTo>
                  <a:pt x="2842214" y="2051"/>
                </a:lnTo>
                <a:lnTo>
                  <a:pt x="2889290" y="8092"/>
                </a:lnTo>
                <a:lnTo>
                  <a:pt x="2935059" y="17957"/>
                </a:lnTo>
                <a:lnTo>
                  <a:pt x="2979354" y="31476"/>
                </a:lnTo>
                <a:lnTo>
                  <a:pt x="3022007" y="48483"/>
                </a:lnTo>
                <a:lnTo>
                  <a:pt x="3062850" y="68809"/>
                </a:lnTo>
                <a:lnTo>
                  <a:pt x="3101716" y="92288"/>
                </a:lnTo>
                <a:lnTo>
                  <a:pt x="3138437" y="118750"/>
                </a:lnTo>
                <a:lnTo>
                  <a:pt x="3172844" y="148028"/>
                </a:lnTo>
                <a:lnTo>
                  <a:pt x="3204771" y="179955"/>
                </a:lnTo>
                <a:lnTo>
                  <a:pt x="3234049" y="214362"/>
                </a:lnTo>
                <a:lnTo>
                  <a:pt x="3260511" y="251083"/>
                </a:lnTo>
                <a:lnTo>
                  <a:pt x="3283990" y="289949"/>
                </a:lnTo>
                <a:lnTo>
                  <a:pt x="3304316" y="330792"/>
                </a:lnTo>
                <a:lnTo>
                  <a:pt x="3321323" y="373445"/>
                </a:lnTo>
                <a:lnTo>
                  <a:pt x="3334842" y="417740"/>
                </a:lnTo>
                <a:lnTo>
                  <a:pt x="3344707" y="463509"/>
                </a:lnTo>
                <a:lnTo>
                  <a:pt x="3350748" y="510585"/>
                </a:lnTo>
                <a:lnTo>
                  <a:pt x="3352800" y="558800"/>
                </a:lnTo>
                <a:lnTo>
                  <a:pt x="3352800" y="2946400"/>
                </a:lnTo>
                <a:lnTo>
                  <a:pt x="3350748" y="2994614"/>
                </a:lnTo>
                <a:lnTo>
                  <a:pt x="3344707" y="3041690"/>
                </a:lnTo>
                <a:lnTo>
                  <a:pt x="3334842" y="3087459"/>
                </a:lnTo>
                <a:lnTo>
                  <a:pt x="3321323" y="3131754"/>
                </a:lnTo>
                <a:lnTo>
                  <a:pt x="3304316" y="3174407"/>
                </a:lnTo>
                <a:lnTo>
                  <a:pt x="3283990" y="3215250"/>
                </a:lnTo>
                <a:lnTo>
                  <a:pt x="3260511" y="3254116"/>
                </a:lnTo>
                <a:lnTo>
                  <a:pt x="3234049" y="3290837"/>
                </a:lnTo>
                <a:lnTo>
                  <a:pt x="3204771" y="3325244"/>
                </a:lnTo>
                <a:lnTo>
                  <a:pt x="3172844" y="3357171"/>
                </a:lnTo>
                <a:lnTo>
                  <a:pt x="3138437" y="3386449"/>
                </a:lnTo>
                <a:lnTo>
                  <a:pt x="3101716" y="3412911"/>
                </a:lnTo>
                <a:lnTo>
                  <a:pt x="3062850" y="3436390"/>
                </a:lnTo>
                <a:lnTo>
                  <a:pt x="3022007" y="3456716"/>
                </a:lnTo>
                <a:lnTo>
                  <a:pt x="2979354" y="3473723"/>
                </a:lnTo>
                <a:lnTo>
                  <a:pt x="2935059" y="3487242"/>
                </a:lnTo>
                <a:lnTo>
                  <a:pt x="2889290" y="3497107"/>
                </a:lnTo>
                <a:lnTo>
                  <a:pt x="2842214" y="3503148"/>
                </a:lnTo>
                <a:lnTo>
                  <a:pt x="2794000" y="3505200"/>
                </a:lnTo>
                <a:lnTo>
                  <a:pt x="558800" y="3505200"/>
                </a:lnTo>
                <a:lnTo>
                  <a:pt x="510585" y="3503148"/>
                </a:lnTo>
                <a:lnTo>
                  <a:pt x="463509" y="3497107"/>
                </a:lnTo>
                <a:lnTo>
                  <a:pt x="417740" y="3487242"/>
                </a:lnTo>
                <a:lnTo>
                  <a:pt x="373445" y="3473723"/>
                </a:lnTo>
                <a:lnTo>
                  <a:pt x="330792" y="3456716"/>
                </a:lnTo>
                <a:lnTo>
                  <a:pt x="289949" y="3436390"/>
                </a:lnTo>
                <a:lnTo>
                  <a:pt x="251083" y="3412911"/>
                </a:lnTo>
                <a:lnTo>
                  <a:pt x="214362" y="3386449"/>
                </a:lnTo>
                <a:lnTo>
                  <a:pt x="179955" y="3357171"/>
                </a:lnTo>
                <a:lnTo>
                  <a:pt x="148028" y="3325244"/>
                </a:lnTo>
                <a:lnTo>
                  <a:pt x="118750" y="3290837"/>
                </a:lnTo>
                <a:lnTo>
                  <a:pt x="92288" y="3254116"/>
                </a:lnTo>
                <a:lnTo>
                  <a:pt x="68809" y="3215250"/>
                </a:lnTo>
                <a:lnTo>
                  <a:pt x="48483" y="3174407"/>
                </a:lnTo>
                <a:lnTo>
                  <a:pt x="31476" y="3131754"/>
                </a:lnTo>
                <a:lnTo>
                  <a:pt x="17957" y="3087459"/>
                </a:lnTo>
                <a:lnTo>
                  <a:pt x="8092" y="3041690"/>
                </a:lnTo>
                <a:lnTo>
                  <a:pt x="2051" y="2994614"/>
                </a:lnTo>
                <a:lnTo>
                  <a:pt x="0" y="2946400"/>
                </a:lnTo>
                <a:lnTo>
                  <a:pt x="0" y="558800"/>
                </a:lnTo>
                <a:close/>
              </a:path>
            </a:pathLst>
          </a:custGeom>
          <a:noFill/>
          <a:ln cap="flat" cmpd="sng" w="533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8"/>
          <p:cNvSpPr txBox="1"/>
          <p:nvPr>
            <p:ph type="title"/>
          </p:nvPr>
        </p:nvSpPr>
        <p:spPr>
          <a:xfrm>
            <a:off x="942577" y="233680"/>
            <a:ext cx="2050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3000" u="none">
                <a:solidFill>
                  <a:srgbClr val="404040"/>
                </a:solidFill>
                <a:latin typeface="Calibri"/>
                <a:ea typeface="Calibri"/>
                <a:cs typeface="Calibri"/>
                <a:sym typeface="Calibri"/>
              </a:rPr>
              <a:t>Index</a:t>
            </a:r>
            <a:endParaRPr sz="3000" u="none">
              <a:latin typeface="Calibri"/>
              <a:ea typeface="Calibri"/>
              <a:cs typeface="Calibri"/>
              <a:sym typeface="Calibri"/>
            </a:endParaRPr>
          </a:p>
        </p:txBody>
      </p:sp>
      <p:sp>
        <p:nvSpPr>
          <p:cNvPr id="58" name="Google Shape;58;p8"/>
          <p:cNvSpPr txBox="1"/>
          <p:nvPr/>
        </p:nvSpPr>
        <p:spPr>
          <a:xfrm>
            <a:off x="611530" y="953770"/>
            <a:ext cx="4512900" cy="5294100"/>
          </a:xfrm>
          <a:prstGeom prst="rect">
            <a:avLst/>
          </a:prstGeom>
          <a:noFill/>
          <a:ln>
            <a:noFill/>
          </a:ln>
        </p:spPr>
        <p:txBody>
          <a:bodyPr anchorCtr="0" anchor="t" bIns="0" lIns="0" spcFirstLastPara="1" rIns="0" wrap="square" tIns="67300">
            <a:noAutofit/>
          </a:bodyPr>
          <a:lstStyle/>
          <a:p>
            <a:pPr indent="-342900" lvl="0" marL="355600" marR="0" rtl="0" algn="l">
              <a:lnSpc>
                <a:spcPct val="1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Google Analytics</a:t>
            </a:r>
            <a:endParaRPr b="1" sz="1800">
              <a:solidFill>
                <a:schemeClr val="dk1"/>
              </a:solidFill>
              <a:latin typeface="Calibri"/>
              <a:ea typeface="Calibri"/>
              <a:cs typeface="Calibri"/>
              <a:sym typeface="Calibri"/>
            </a:endParaRPr>
          </a:p>
          <a:p>
            <a:pPr indent="-286385" lvl="1" marL="756285"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Basic Understanding</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How Google Analytics Work?</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JavaScript tracking code</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Processing and Reporting</a:t>
            </a:r>
            <a:endParaRPr i="0" sz="1800" u="none" cap="none" strike="noStrike">
              <a:solidFill>
                <a:schemeClr val="dk1"/>
              </a:solidFill>
              <a:latin typeface="Calibri"/>
              <a:ea typeface="Calibri"/>
              <a:cs typeface="Calibri"/>
              <a:sym typeface="Calibri"/>
            </a:endParaRPr>
          </a:p>
          <a:p>
            <a:pPr indent="-342900" lvl="0" marL="355600" marR="0" rtl="0" algn="l">
              <a:lnSpc>
                <a:spcPct val="100000"/>
              </a:lnSpc>
              <a:spcBef>
                <a:spcPts val="434"/>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Google Analytics Setup</a:t>
            </a:r>
            <a:endParaRPr b="1" sz="1800">
              <a:solidFill>
                <a:schemeClr val="dk1"/>
              </a:solidFill>
              <a:latin typeface="Calibri"/>
              <a:ea typeface="Calibri"/>
              <a:cs typeface="Calibri"/>
              <a:sym typeface="Calibri"/>
            </a:endParaRPr>
          </a:p>
          <a:p>
            <a:pPr indent="-286385" lvl="1" marL="756285"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Account Settings</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View Settings</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User permissions</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Analytics Interface</a:t>
            </a:r>
            <a:endParaRPr i="0" sz="1800" u="none" cap="none" strike="noStrike">
              <a:solidFill>
                <a:schemeClr val="dk1"/>
              </a:solidFill>
              <a:latin typeface="Calibri"/>
              <a:ea typeface="Calibri"/>
              <a:cs typeface="Calibri"/>
              <a:sym typeface="Calibri"/>
            </a:endParaRPr>
          </a:p>
          <a:p>
            <a:pPr indent="-342900" lvl="0" marL="355600" marR="0" rtl="0" algn="l">
              <a:lnSpc>
                <a:spcPct val="100000"/>
              </a:lnSpc>
              <a:spcBef>
                <a:spcPts val="434"/>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Google Analytics Layout</a:t>
            </a:r>
            <a:endParaRPr b="1" sz="1800">
              <a:solidFill>
                <a:schemeClr val="dk1"/>
              </a:solidFill>
              <a:latin typeface="Calibri"/>
              <a:ea typeface="Calibri"/>
              <a:cs typeface="Calibri"/>
              <a:sym typeface="Calibri"/>
            </a:endParaRPr>
          </a:p>
          <a:p>
            <a:pPr indent="-286385" lvl="1" marL="756285"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Navigating Google Analytics</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Understanding overview reports</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Understanding full reports</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How to share reports</a:t>
            </a:r>
            <a:endParaRPr i="0" sz="1800" u="none" cap="none" strike="noStrike">
              <a:solidFill>
                <a:schemeClr val="dk1"/>
              </a:solidFill>
              <a:latin typeface="Calibri"/>
              <a:ea typeface="Calibri"/>
              <a:cs typeface="Calibri"/>
              <a:sym typeface="Calibri"/>
            </a:endParaRPr>
          </a:p>
          <a:p>
            <a:pPr indent="-286385" lvl="1" marL="756285"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How to set up dashboards and shortcuts</a:t>
            </a:r>
            <a:endParaRPr i="0" sz="1800" u="none" cap="none" strike="noStrike">
              <a:solidFill>
                <a:schemeClr val="dk1"/>
              </a:solidFill>
              <a:latin typeface="Calibri"/>
              <a:ea typeface="Calibri"/>
              <a:cs typeface="Calibri"/>
              <a:sym typeface="Calibri"/>
            </a:endParaRPr>
          </a:p>
        </p:txBody>
      </p:sp>
      <p:sp>
        <p:nvSpPr>
          <p:cNvPr id="59" name="Google Shape;59;p8"/>
          <p:cNvSpPr txBox="1"/>
          <p:nvPr/>
        </p:nvSpPr>
        <p:spPr>
          <a:xfrm>
            <a:off x="6403340" y="953770"/>
            <a:ext cx="4136390" cy="4964430"/>
          </a:xfrm>
          <a:prstGeom prst="rect">
            <a:avLst/>
          </a:prstGeom>
          <a:noFill/>
          <a:ln>
            <a:noFill/>
          </a:ln>
        </p:spPr>
        <p:txBody>
          <a:bodyPr anchorCtr="0" anchor="t" bIns="0" lIns="0" spcFirstLastPara="1" rIns="0" wrap="square" tIns="67300">
            <a:noAutofit/>
          </a:bodyPr>
          <a:lstStyle/>
          <a:p>
            <a:pPr indent="-342900" lvl="0" marL="355600" marR="0" rtl="0" algn="l">
              <a:lnSpc>
                <a:spcPct val="1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Basic Reporting</a:t>
            </a:r>
            <a:endParaRPr b="1" sz="1800">
              <a:solidFill>
                <a:schemeClr val="dk1"/>
              </a:solidFill>
              <a:latin typeface="Calibri"/>
              <a:ea typeface="Calibri"/>
              <a:cs typeface="Calibri"/>
              <a:sym typeface="Calibri"/>
            </a:endParaRPr>
          </a:p>
          <a:p>
            <a:pPr indent="-342900" lvl="1" marL="812800"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Audience reports</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Acquisition reports</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Behavior Reports</a:t>
            </a:r>
            <a:endParaRPr i="0" sz="1800" u="none" cap="none" strike="noStrike">
              <a:solidFill>
                <a:schemeClr val="dk1"/>
              </a:solidFill>
              <a:latin typeface="Calibri"/>
              <a:ea typeface="Calibri"/>
              <a:cs typeface="Calibri"/>
              <a:sym typeface="Calibri"/>
            </a:endParaRPr>
          </a:p>
          <a:p>
            <a:pPr indent="-342900" lvl="0" marL="355600" marR="0" rtl="0" algn="l">
              <a:lnSpc>
                <a:spcPct val="100000"/>
              </a:lnSpc>
              <a:spcBef>
                <a:spcPts val="43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Conversion tracking</a:t>
            </a:r>
            <a:endParaRPr b="1" sz="1800">
              <a:solidFill>
                <a:schemeClr val="dk1"/>
              </a:solidFill>
              <a:latin typeface="Calibri"/>
              <a:ea typeface="Calibri"/>
              <a:cs typeface="Calibri"/>
              <a:sym typeface="Calibri"/>
            </a:endParaRPr>
          </a:p>
          <a:p>
            <a:pPr indent="-342900" lvl="1" marL="812800"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How to track marketing campaign</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Tracking campaign with URL Builder</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How to set up goals in Analytics</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Goal funnel</a:t>
            </a:r>
            <a:endParaRPr i="0" sz="1800" u="none" cap="none" strike="noStrike">
              <a:solidFill>
                <a:schemeClr val="dk1"/>
              </a:solidFill>
              <a:latin typeface="Calibri"/>
              <a:ea typeface="Calibri"/>
              <a:cs typeface="Calibri"/>
              <a:sym typeface="Calibri"/>
            </a:endParaRPr>
          </a:p>
          <a:p>
            <a:pPr indent="-342900" lvl="0" marL="355600" marR="0" rtl="0" algn="l">
              <a:lnSpc>
                <a:spcPct val="100000"/>
              </a:lnSpc>
              <a:spcBef>
                <a:spcPts val="434"/>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How to use Analytics with Adwords</a:t>
            </a:r>
            <a:endParaRPr b="1" sz="1800">
              <a:solidFill>
                <a:schemeClr val="dk1"/>
              </a:solidFill>
              <a:latin typeface="Calibri"/>
              <a:ea typeface="Calibri"/>
              <a:cs typeface="Calibri"/>
              <a:sym typeface="Calibri"/>
            </a:endParaRPr>
          </a:p>
          <a:p>
            <a:pPr indent="-342900" lvl="1" marL="812800"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Adwords linking</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Auto-tagging</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Campaigns</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Keywords</a:t>
            </a:r>
            <a:endParaRPr i="0" sz="1800" u="none" cap="none" strike="noStrike">
              <a:solidFill>
                <a:schemeClr val="dk1"/>
              </a:solidFill>
              <a:latin typeface="Calibri"/>
              <a:ea typeface="Calibri"/>
              <a:cs typeface="Calibri"/>
              <a:sym typeface="Calibri"/>
            </a:endParaRPr>
          </a:p>
          <a:p>
            <a:pPr indent="-342900" lvl="1" marL="812800" marR="0" rtl="0" algn="l">
              <a:lnSpc>
                <a:spcPct val="100000"/>
              </a:lnSpc>
              <a:spcBef>
                <a:spcPts val="434"/>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Bid Adjustments</a:t>
            </a:r>
            <a:endParaRPr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294001" y="2553970"/>
            <a:ext cx="7602220" cy="939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u="none">
                <a:solidFill>
                  <a:srgbClr val="585858"/>
                </a:solidFill>
                <a:latin typeface="Calibri"/>
                <a:ea typeface="Calibri"/>
                <a:cs typeface="Calibri"/>
                <a:sym typeface="Calibri"/>
              </a:rPr>
              <a:t>Google Analytics Layout</a:t>
            </a:r>
            <a:endParaRPr>
              <a:latin typeface="Calibri"/>
              <a:ea typeface="Calibri"/>
              <a:cs typeface="Calibri"/>
              <a:sym typeface="Calibri"/>
            </a:endParaRPr>
          </a:p>
        </p:txBody>
      </p:sp>
      <p:sp>
        <p:nvSpPr>
          <p:cNvPr id="198" name="Google Shape;198;p2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997102" y="413130"/>
            <a:ext cx="4135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Navigating Google Analytics</a:t>
            </a:r>
            <a:endParaRPr sz="2800" u="none">
              <a:latin typeface="Calibri"/>
              <a:ea typeface="Calibri"/>
              <a:cs typeface="Calibri"/>
              <a:sym typeface="Calibri"/>
            </a:endParaRPr>
          </a:p>
        </p:txBody>
      </p:sp>
      <p:sp>
        <p:nvSpPr>
          <p:cNvPr id="204" name="Google Shape;204;p27"/>
          <p:cNvSpPr txBox="1"/>
          <p:nvPr/>
        </p:nvSpPr>
        <p:spPr>
          <a:xfrm>
            <a:off x="631951" y="1099535"/>
            <a:ext cx="10647045" cy="106172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Left-hand navigation</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To navigate between reports, you’ll use the navigation on the left. Clicking on each of these sections</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will expose the reports that belong to each section.</a:t>
            </a:r>
            <a:endParaRPr sz="2000">
              <a:solidFill>
                <a:schemeClr val="dk1"/>
              </a:solidFill>
              <a:latin typeface="Calibri"/>
              <a:ea typeface="Calibri"/>
              <a:cs typeface="Calibri"/>
              <a:sym typeface="Calibri"/>
            </a:endParaRPr>
          </a:p>
        </p:txBody>
      </p:sp>
      <p:sp>
        <p:nvSpPr>
          <p:cNvPr id="205" name="Google Shape;205;p27"/>
          <p:cNvSpPr/>
          <p:nvPr/>
        </p:nvSpPr>
        <p:spPr>
          <a:xfrm>
            <a:off x="6780275" y="2057400"/>
            <a:ext cx="3118200" cy="4303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920902" y="336930"/>
            <a:ext cx="4135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Navigating Google Analytics</a:t>
            </a:r>
            <a:endParaRPr sz="2800" u="none">
              <a:latin typeface="Calibri"/>
              <a:ea typeface="Calibri"/>
              <a:cs typeface="Calibri"/>
              <a:sym typeface="Calibri"/>
            </a:endParaRPr>
          </a:p>
        </p:txBody>
      </p:sp>
      <p:sp>
        <p:nvSpPr>
          <p:cNvPr id="212" name="Google Shape;212;p28"/>
          <p:cNvSpPr txBox="1"/>
          <p:nvPr/>
        </p:nvSpPr>
        <p:spPr>
          <a:xfrm>
            <a:off x="631951" y="1099535"/>
            <a:ext cx="10724515" cy="106172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Real-Time Reports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Real-Time reports let you look at live user behavior on your website including information like where</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your users are coming from and if they’re converting.</a:t>
            </a:r>
            <a:endParaRPr sz="2000">
              <a:solidFill>
                <a:schemeClr val="dk1"/>
              </a:solidFill>
              <a:latin typeface="Calibri"/>
              <a:ea typeface="Calibri"/>
              <a:cs typeface="Calibri"/>
              <a:sym typeface="Calibri"/>
            </a:endParaRPr>
          </a:p>
        </p:txBody>
      </p:sp>
      <p:sp>
        <p:nvSpPr>
          <p:cNvPr id="213" name="Google Shape;213;p28"/>
          <p:cNvSpPr txBox="1"/>
          <p:nvPr/>
        </p:nvSpPr>
        <p:spPr>
          <a:xfrm>
            <a:off x="631951" y="3233394"/>
            <a:ext cx="10746740" cy="1367155"/>
          </a:xfrm>
          <a:prstGeom prst="rect">
            <a:avLst/>
          </a:prstGeom>
          <a:noFill/>
          <a:ln>
            <a:noFill/>
          </a:ln>
        </p:spPr>
        <p:txBody>
          <a:bodyPr anchorCtr="0" anchor="t" bIns="0" lIns="0" spcFirstLastPara="1" rIns="0" wrap="square" tIns="73650">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Audience Reports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Audience reports show you characteristics about your users like age and gender, where they’re from,</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their interests, how engaged they were, whether they’re new or returning users, and what</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technology they’re using.</a:t>
            </a:r>
            <a:endParaRPr sz="2000">
              <a:solidFill>
                <a:schemeClr val="dk1"/>
              </a:solidFill>
              <a:latin typeface="Calibri"/>
              <a:ea typeface="Calibri"/>
              <a:cs typeface="Calibri"/>
              <a:sym typeface="Calibri"/>
            </a:endParaRPr>
          </a:p>
        </p:txBody>
      </p:sp>
      <p:sp>
        <p:nvSpPr>
          <p:cNvPr id="214" name="Google Shape;214;p28"/>
          <p:cNvSpPr/>
          <p:nvPr/>
        </p:nvSpPr>
        <p:spPr>
          <a:xfrm>
            <a:off x="3808476" y="2438400"/>
            <a:ext cx="3982212" cy="76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8"/>
          <p:cNvSpPr/>
          <p:nvPr/>
        </p:nvSpPr>
        <p:spPr>
          <a:xfrm>
            <a:off x="3808476" y="5029200"/>
            <a:ext cx="4038600" cy="832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5"/>
              </a:rPr>
              <a:t>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997102" y="413130"/>
            <a:ext cx="4135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Navigating Google Analytics</a:t>
            </a:r>
            <a:endParaRPr sz="2800" u="none">
              <a:latin typeface="Calibri"/>
              <a:ea typeface="Calibri"/>
              <a:cs typeface="Calibri"/>
              <a:sym typeface="Calibri"/>
            </a:endParaRPr>
          </a:p>
        </p:txBody>
      </p:sp>
      <p:sp>
        <p:nvSpPr>
          <p:cNvPr id="222" name="Google Shape;222;p29"/>
          <p:cNvSpPr txBox="1"/>
          <p:nvPr/>
        </p:nvSpPr>
        <p:spPr>
          <a:xfrm>
            <a:off x="631951" y="1099535"/>
            <a:ext cx="10589260" cy="2891155"/>
          </a:xfrm>
          <a:prstGeom prst="rect">
            <a:avLst/>
          </a:prstGeom>
          <a:noFill/>
          <a:ln>
            <a:noFill/>
          </a:ln>
        </p:spPr>
        <p:txBody>
          <a:bodyPr anchorCtr="0" anchor="t" bIns="0" lIns="0" spcFirstLastPara="1" rIns="0" wrap="square" tIns="73025">
            <a:noAutofit/>
          </a:bodyPr>
          <a:lstStyle/>
          <a:p>
            <a:pPr indent="-355600" lvl="0" marL="355600" marR="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Acquisition Reports</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Acquisition reports show you which channels (such as advertising or marketing campaigns) brought</a:t>
            </a:r>
            <a:endParaRPr sz="22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200">
                <a:solidFill>
                  <a:schemeClr val="dk1"/>
                </a:solidFill>
                <a:latin typeface="Calibri"/>
                <a:ea typeface="Calibri"/>
                <a:cs typeface="Calibri"/>
                <a:sym typeface="Calibri"/>
              </a:rPr>
              <a:t>users to your site. This could include different marketing channels such as:</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"Organic” (or unpaid search)</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“CPC” (“cost per click” or paid search)</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“Referral” (traffic that comes from another website)</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“Social” (from a social network)</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or “Other,” (a group of low volume traffic sources)</a:t>
            </a:r>
            <a:endParaRPr sz="2200">
              <a:solidFill>
                <a:schemeClr val="dk1"/>
              </a:solidFill>
              <a:latin typeface="Calibri"/>
              <a:ea typeface="Calibri"/>
              <a:cs typeface="Calibri"/>
              <a:sym typeface="Calibri"/>
            </a:endParaRPr>
          </a:p>
        </p:txBody>
      </p:sp>
      <p:sp>
        <p:nvSpPr>
          <p:cNvPr id="223" name="Google Shape;223;p29"/>
          <p:cNvSpPr/>
          <p:nvPr/>
        </p:nvSpPr>
        <p:spPr>
          <a:xfrm>
            <a:off x="3656076" y="4800600"/>
            <a:ext cx="4343400" cy="93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982977" y="402005"/>
            <a:ext cx="4135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Navigating Google Analytics</a:t>
            </a:r>
            <a:endParaRPr sz="2800" u="none">
              <a:latin typeface="Calibri"/>
              <a:ea typeface="Calibri"/>
              <a:cs typeface="Calibri"/>
              <a:sym typeface="Calibri"/>
            </a:endParaRPr>
          </a:p>
        </p:txBody>
      </p:sp>
      <p:sp>
        <p:nvSpPr>
          <p:cNvPr id="230" name="Google Shape;230;p30"/>
          <p:cNvSpPr txBox="1"/>
          <p:nvPr/>
        </p:nvSpPr>
        <p:spPr>
          <a:xfrm>
            <a:off x="611530" y="1099535"/>
            <a:ext cx="10495915" cy="4598670"/>
          </a:xfrm>
          <a:prstGeom prst="rect">
            <a:avLst/>
          </a:prstGeom>
          <a:noFill/>
          <a:ln>
            <a:noFill/>
          </a:ln>
        </p:spPr>
        <p:txBody>
          <a:bodyPr anchorCtr="0" anchor="t" bIns="0" lIns="0" spcFirstLastPara="1" rIns="0" wrap="square" tIns="73025">
            <a:noAutofit/>
          </a:bodyPr>
          <a:lstStyle/>
          <a:p>
            <a:pPr indent="-342900" lvl="0" marL="355600" marR="0" rtl="0" algn="just">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Behavior Reports</a:t>
            </a:r>
            <a:endParaRPr sz="2000">
              <a:solidFill>
                <a:schemeClr val="dk1"/>
              </a:solidFill>
              <a:latin typeface="Calibri"/>
              <a:ea typeface="Calibri"/>
              <a:cs typeface="Calibri"/>
              <a:sym typeface="Calibri"/>
            </a:endParaRPr>
          </a:p>
          <a:p>
            <a:pPr indent="-342900" lvl="0" marL="355600" marR="106679" rtl="0" algn="just">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Behavior reports show how people engaged on your site including which pages they viewed, and  their landing and exit pages. With additional implementation, you can even track what your users  searched for on your site and whether they interacted with specific elements.</a:t>
            </a:r>
            <a:endParaRPr sz="2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55600" marR="0" rtl="0" algn="just">
              <a:lnSpc>
                <a:spcPct val="100000"/>
              </a:lnSpc>
              <a:spcBef>
                <a:spcPts val="1645"/>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Conversion Reports</a:t>
            </a:r>
            <a:endParaRPr sz="2000">
              <a:solidFill>
                <a:schemeClr val="dk1"/>
              </a:solidFill>
              <a:latin typeface="Calibri"/>
              <a:ea typeface="Calibri"/>
              <a:cs typeface="Calibri"/>
              <a:sym typeface="Calibri"/>
            </a:endParaRPr>
          </a:p>
          <a:p>
            <a:pPr indent="-342900" lvl="0" marL="355600" marR="0" rtl="0" algn="just">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Conversion reports allow you to track website goals based on your business objectives.</a:t>
            </a:r>
            <a:endParaRPr sz="2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300"/>
              <a:buFont typeface="Arial"/>
              <a:buNone/>
            </a:pPr>
            <a:r>
              <a:t/>
            </a:r>
            <a:endParaRPr sz="2300">
              <a:solidFill>
                <a:schemeClr val="dk1"/>
              </a:solidFill>
              <a:latin typeface="Calibri"/>
              <a:ea typeface="Calibri"/>
              <a:cs typeface="Calibri"/>
              <a:sym typeface="Calibri"/>
            </a:endParaRPr>
          </a:p>
          <a:p>
            <a:pPr indent="0" lvl="0" marL="0" marR="0" rtl="0" algn="just">
              <a:lnSpc>
                <a:spcPct val="100000"/>
              </a:lnSpc>
              <a:spcBef>
                <a:spcPts val="35"/>
              </a:spcBef>
              <a:spcAft>
                <a:spcPts val="0"/>
              </a:spcAft>
              <a:buClr>
                <a:schemeClr val="dk1"/>
              </a:buClr>
              <a:buSzPts val="3100"/>
              <a:buFont typeface="Arial"/>
              <a:buNone/>
            </a:pPr>
            <a:r>
              <a:t/>
            </a:r>
            <a:endParaRPr sz="3100">
              <a:solidFill>
                <a:schemeClr val="dk1"/>
              </a:solidFill>
              <a:latin typeface="Calibri"/>
              <a:ea typeface="Calibri"/>
              <a:cs typeface="Calibri"/>
              <a:sym typeface="Calibri"/>
            </a:endParaRPr>
          </a:p>
          <a:p>
            <a:pPr indent="-342900" lvl="0" marL="355600" marR="0" rtl="0" algn="just">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Admin</a:t>
            </a:r>
            <a:endParaRPr sz="2000">
              <a:solidFill>
                <a:schemeClr val="dk1"/>
              </a:solidFill>
              <a:latin typeface="Calibri"/>
              <a:ea typeface="Calibri"/>
              <a:cs typeface="Calibri"/>
              <a:sym typeface="Calibri"/>
            </a:endParaRPr>
          </a:p>
          <a:p>
            <a:pPr indent="-342900" lvl="0" marL="355600" marR="5080" rtl="0" algn="just">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Admin section contains all of your Google Analytics settings such as user permissions, tracking  code, view settings, and filters.</a:t>
            </a:r>
            <a:endParaRPr sz="2000">
              <a:solidFill>
                <a:schemeClr val="dk1"/>
              </a:solidFill>
              <a:latin typeface="Calibri"/>
              <a:ea typeface="Calibri"/>
              <a:cs typeface="Calibri"/>
              <a:sym typeface="Calibri"/>
            </a:endParaRPr>
          </a:p>
        </p:txBody>
      </p:sp>
      <p:sp>
        <p:nvSpPr>
          <p:cNvPr id="231" name="Google Shape;231;p30"/>
          <p:cNvSpPr/>
          <p:nvPr/>
        </p:nvSpPr>
        <p:spPr>
          <a:xfrm>
            <a:off x="3884676" y="4191000"/>
            <a:ext cx="3276600" cy="693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30"/>
          <p:cNvSpPr/>
          <p:nvPr/>
        </p:nvSpPr>
        <p:spPr>
          <a:xfrm>
            <a:off x="3884676" y="5867400"/>
            <a:ext cx="3276600" cy="688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30"/>
          <p:cNvSpPr/>
          <p:nvPr/>
        </p:nvSpPr>
        <p:spPr>
          <a:xfrm>
            <a:off x="3884676" y="2667000"/>
            <a:ext cx="3276600" cy="780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3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6"/>
              </a:rPr>
              <a:t> </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942602" y="359030"/>
            <a:ext cx="51750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u="none">
              <a:latin typeface="Calibri"/>
              <a:ea typeface="Calibri"/>
              <a:cs typeface="Calibri"/>
              <a:sym typeface="Calibri"/>
            </a:endParaRPr>
          </a:p>
        </p:txBody>
      </p:sp>
      <p:sp>
        <p:nvSpPr>
          <p:cNvPr id="240" name="Google Shape;240;p31"/>
          <p:cNvSpPr txBox="1"/>
          <p:nvPr/>
        </p:nvSpPr>
        <p:spPr>
          <a:xfrm>
            <a:off x="611530" y="1023335"/>
            <a:ext cx="10745470" cy="3866515"/>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Date range</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At the top of every report is a date-range. This lets you set the time period in which you want to</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analyze report data.</a:t>
            </a:r>
            <a:endParaRPr sz="20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900">
              <a:solidFill>
                <a:schemeClr val="dk1"/>
              </a:solidFill>
              <a:latin typeface="Calibri"/>
              <a:ea typeface="Calibri"/>
              <a:cs typeface="Calibri"/>
              <a:sym typeface="Calibri"/>
            </a:endParaRPr>
          </a:p>
          <a:p>
            <a:pPr indent="-342900" lvl="0" marL="355600" marR="0" rtl="0" algn="l">
              <a:lnSpc>
                <a:spcPct val="100000"/>
              </a:lnSpc>
              <a:spcBef>
                <a:spcPts val="5"/>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Date range selector</a:t>
            </a:r>
            <a:endParaRPr sz="2000">
              <a:solidFill>
                <a:schemeClr val="dk1"/>
              </a:solidFill>
              <a:latin typeface="Calibri"/>
              <a:ea typeface="Calibri"/>
              <a:cs typeface="Calibri"/>
              <a:sym typeface="Calibri"/>
            </a:endParaRPr>
          </a:p>
          <a:p>
            <a:pPr indent="-342900" lvl="0" marL="355600" marR="309245"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opens up a calendar on the left where you can select your date ranges. When you change the  date range, it affects all of the reports in your view.</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choose between date ranges like last week, last calendar month, or last 30 days.</a:t>
            </a:r>
            <a:endParaRPr sz="2000">
              <a:solidFill>
                <a:schemeClr val="dk1"/>
              </a:solidFill>
              <a:latin typeface="Calibri"/>
              <a:ea typeface="Calibri"/>
              <a:cs typeface="Calibri"/>
              <a:sym typeface="Calibri"/>
            </a:endParaRPr>
          </a:p>
          <a:p>
            <a:pPr indent="-398780" lvl="0" marL="41148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also set specific dates by clicking the start- and end-date fields and selecting calendar dates.</a:t>
            </a:r>
            <a:endParaRPr sz="2000">
              <a:solidFill>
                <a:schemeClr val="dk1"/>
              </a:solidFill>
              <a:latin typeface="Calibri"/>
              <a:ea typeface="Calibri"/>
              <a:cs typeface="Calibri"/>
              <a:sym typeface="Calibri"/>
            </a:endParaRPr>
          </a:p>
          <a:p>
            <a:pPr indent="-342900" lvl="0" marL="355600" marR="19431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you’d like to select an entire month, simply click on the name of the month in the calendar to the  left.</a:t>
            </a:r>
            <a:endParaRPr sz="2000">
              <a:solidFill>
                <a:schemeClr val="dk1"/>
              </a:solidFill>
              <a:latin typeface="Calibri"/>
              <a:ea typeface="Calibri"/>
              <a:cs typeface="Calibri"/>
              <a:sym typeface="Calibri"/>
            </a:endParaRPr>
          </a:p>
        </p:txBody>
      </p:sp>
      <p:sp>
        <p:nvSpPr>
          <p:cNvPr id="241" name="Google Shape;241;p31"/>
          <p:cNvSpPr/>
          <p:nvPr/>
        </p:nvSpPr>
        <p:spPr>
          <a:xfrm>
            <a:off x="3960876" y="1905000"/>
            <a:ext cx="2590800" cy="76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1"/>
          <p:cNvSpPr/>
          <p:nvPr/>
        </p:nvSpPr>
        <p:spPr>
          <a:xfrm>
            <a:off x="2589275" y="4780899"/>
            <a:ext cx="7133700" cy="1630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5"/>
              </a:rPr>
              <a:t> </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978402" y="460630"/>
            <a:ext cx="51750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a:latin typeface="Calibri"/>
              <a:ea typeface="Calibri"/>
              <a:cs typeface="Calibri"/>
              <a:sym typeface="Calibri"/>
            </a:endParaRPr>
          </a:p>
        </p:txBody>
      </p:sp>
      <p:sp>
        <p:nvSpPr>
          <p:cNvPr id="249" name="Google Shape;249;p32"/>
          <p:cNvSpPr txBox="1"/>
          <p:nvPr/>
        </p:nvSpPr>
        <p:spPr>
          <a:xfrm>
            <a:off x="611530" y="1099535"/>
            <a:ext cx="10788650" cy="106172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Date Range Comparison</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also compare data from two different date ranges by clicking "Compare to" and adding in the</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date ranges you wish to compare. This lets you to see how your business changed over time.</a:t>
            </a:r>
            <a:endParaRPr sz="2000">
              <a:solidFill>
                <a:schemeClr val="dk1"/>
              </a:solidFill>
              <a:latin typeface="Calibri"/>
              <a:ea typeface="Calibri"/>
              <a:cs typeface="Calibri"/>
              <a:sym typeface="Calibri"/>
            </a:endParaRPr>
          </a:p>
        </p:txBody>
      </p:sp>
      <p:sp>
        <p:nvSpPr>
          <p:cNvPr id="250" name="Google Shape;250;p32"/>
          <p:cNvSpPr txBox="1"/>
          <p:nvPr/>
        </p:nvSpPr>
        <p:spPr>
          <a:xfrm>
            <a:off x="611530" y="4331055"/>
            <a:ext cx="10574655" cy="1367155"/>
          </a:xfrm>
          <a:prstGeom prst="rect">
            <a:avLst/>
          </a:prstGeom>
          <a:noFill/>
          <a:ln>
            <a:noFill/>
          </a:ln>
        </p:spPr>
        <p:txBody>
          <a:bodyPr anchorCtr="0" anchor="t" bIns="0" lIns="0" spcFirstLastPara="1" rIns="0" wrap="square" tIns="73650">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Segment Picker</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At the top of the report, notice the segment picker. Segments are ways to look at a specific data set  and compare metrics. We’ll cover this in an advanced course. For now, notice that the default  segment includes all of the Users that visited your site in the given date range.</a:t>
            </a:r>
            <a:endParaRPr sz="2000">
              <a:solidFill>
                <a:schemeClr val="dk1"/>
              </a:solidFill>
              <a:latin typeface="Calibri"/>
              <a:ea typeface="Calibri"/>
              <a:cs typeface="Calibri"/>
              <a:sym typeface="Calibri"/>
            </a:endParaRPr>
          </a:p>
        </p:txBody>
      </p:sp>
      <p:sp>
        <p:nvSpPr>
          <p:cNvPr id="251" name="Google Shape;251;p32"/>
          <p:cNvSpPr/>
          <p:nvPr/>
        </p:nvSpPr>
        <p:spPr>
          <a:xfrm>
            <a:off x="4265676" y="2209800"/>
            <a:ext cx="3581400" cy="2313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32"/>
          <p:cNvSpPr/>
          <p:nvPr/>
        </p:nvSpPr>
        <p:spPr>
          <a:xfrm>
            <a:off x="1389126" y="5829320"/>
            <a:ext cx="9087229" cy="67663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5"/>
              </a:rPr>
              <a:t> </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354427" y="331955"/>
            <a:ext cx="51750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a:latin typeface="Calibri"/>
              <a:ea typeface="Calibri"/>
              <a:cs typeface="Calibri"/>
              <a:sym typeface="Calibri"/>
            </a:endParaRPr>
          </a:p>
        </p:txBody>
      </p:sp>
      <p:sp>
        <p:nvSpPr>
          <p:cNvPr id="259" name="Google Shape;259;p33"/>
          <p:cNvSpPr txBox="1"/>
          <p:nvPr/>
        </p:nvSpPr>
        <p:spPr>
          <a:xfrm>
            <a:off x="1019488" y="1104110"/>
            <a:ext cx="10152900" cy="136650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Line Graph</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Below the segment picker are the different metrics of the Audience Overview report shown in  different formats. The most prominent is a line graph that by default shows a data point for the  number of users on each day over your selected date range.</a:t>
            </a:r>
            <a:endParaRPr sz="2000">
              <a:solidFill>
                <a:schemeClr val="dk1"/>
              </a:solidFill>
              <a:latin typeface="Calibri"/>
              <a:ea typeface="Calibri"/>
              <a:cs typeface="Calibri"/>
              <a:sym typeface="Calibri"/>
            </a:endParaRPr>
          </a:p>
        </p:txBody>
      </p:sp>
      <p:sp>
        <p:nvSpPr>
          <p:cNvPr id="260" name="Google Shape;260;p33"/>
          <p:cNvSpPr/>
          <p:nvPr/>
        </p:nvSpPr>
        <p:spPr>
          <a:xfrm>
            <a:off x="989075" y="2743200"/>
            <a:ext cx="9993000" cy="2543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3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387502" y="108330"/>
            <a:ext cx="5022698" cy="44307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a:latin typeface="Calibri"/>
              <a:ea typeface="Calibri"/>
              <a:cs typeface="Calibri"/>
              <a:sym typeface="Calibri"/>
            </a:endParaRPr>
          </a:p>
        </p:txBody>
      </p:sp>
      <p:sp>
        <p:nvSpPr>
          <p:cNvPr id="267" name="Google Shape;267;p34"/>
          <p:cNvSpPr txBox="1"/>
          <p:nvPr/>
        </p:nvSpPr>
        <p:spPr>
          <a:xfrm>
            <a:off x="631951" y="1159509"/>
            <a:ext cx="2212340" cy="33083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Duration Selector</a:t>
            </a:r>
            <a:endParaRPr sz="2000">
              <a:solidFill>
                <a:schemeClr val="dk1"/>
              </a:solidFill>
              <a:latin typeface="Calibri"/>
              <a:ea typeface="Calibri"/>
              <a:cs typeface="Calibri"/>
              <a:sym typeface="Calibri"/>
            </a:endParaRPr>
          </a:p>
        </p:txBody>
      </p:sp>
      <p:sp>
        <p:nvSpPr>
          <p:cNvPr id="268" name="Google Shape;268;p34"/>
          <p:cNvSpPr txBox="1"/>
          <p:nvPr/>
        </p:nvSpPr>
        <p:spPr>
          <a:xfrm>
            <a:off x="708151" y="2622931"/>
            <a:ext cx="1981200" cy="3309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Metric Selector</a:t>
            </a:r>
            <a:endParaRPr sz="2000">
              <a:solidFill>
                <a:schemeClr val="dk1"/>
              </a:solidFill>
              <a:latin typeface="Calibri"/>
              <a:ea typeface="Calibri"/>
              <a:cs typeface="Calibri"/>
              <a:sym typeface="Calibri"/>
            </a:endParaRPr>
          </a:p>
        </p:txBody>
      </p:sp>
      <p:sp>
        <p:nvSpPr>
          <p:cNvPr id="269" name="Google Shape;269;p34"/>
          <p:cNvSpPr/>
          <p:nvPr/>
        </p:nvSpPr>
        <p:spPr>
          <a:xfrm>
            <a:off x="3670390" y="1257300"/>
            <a:ext cx="4239317" cy="7143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4"/>
          <p:cNvSpPr/>
          <p:nvPr/>
        </p:nvSpPr>
        <p:spPr>
          <a:xfrm>
            <a:off x="4570476" y="2438400"/>
            <a:ext cx="2980944" cy="41208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5"/>
              </a:rPr>
              <a:t> </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997102" y="336930"/>
            <a:ext cx="50226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a:latin typeface="Calibri"/>
              <a:ea typeface="Calibri"/>
              <a:cs typeface="Calibri"/>
              <a:sym typeface="Calibri"/>
            </a:endParaRPr>
          </a:p>
        </p:txBody>
      </p:sp>
      <p:sp>
        <p:nvSpPr>
          <p:cNvPr id="277" name="Google Shape;277;p35"/>
          <p:cNvSpPr txBox="1"/>
          <p:nvPr/>
        </p:nvSpPr>
        <p:spPr>
          <a:xfrm>
            <a:off x="631951" y="1159509"/>
            <a:ext cx="10704195" cy="173355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Graph Annotator</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900"/>
              <a:buFont typeface="Arial"/>
              <a:buNone/>
            </a:pPr>
            <a:r>
              <a:t/>
            </a:r>
            <a:endParaRPr sz="2900">
              <a:solidFill>
                <a:schemeClr val="dk1"/>
              </a:solidFill>
              <a:latin typeface="Calibri"/>
              <a:ea typeface="Calibri"/>
              <a:cs typeface="Calibri"/>
              <a:sym typeface="Calibri"/>
            </a:endParaRPr>
          </a:p>
          <a:p>
            <a:pPr indent="-342900" lvl="0" marL="355600" marR="191135"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Notice the small arrow at the bottom of the line graph. Clicking on the arrow lets you annotate the  graph with helpful notes to add business context to your data.</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 small indicator will appear on the graph that can be viewed by other users with access to the view.</a:t>
            </a:r>
            <a:endParaRPr sz="2000">
              <a:solidFill>
                <a:schemeClr val="dk1"/>
              </a:solidFill>
              <a:latin typeface="Calibri"/>
              <a:ea typeface="Calibri"/>
              <a:cs typeface="Calibri"/>
              <a:sym typeface="Calibri"/>
            </a:endParaRPr>
          </a:p>
        </p:txBody>
      </p:sp>
      <p:sp>
        <p:nvSpPr>
          <p:cNvPr id="278" name="Google Shape;278;p35"/>
          <p:cNvSpPr/>
          <p:nvPr/>
        </p:nvSpPr>
        <p:spPr>
          <a:xfrm>
            <a:off x="607118" y="3733800"/>
            <a:ext cx="10996212" cy="8490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35"/>
          <p:cNvSpPr/>
          <p:nvPr/>
        </p:nvSpPr>
        <p:spPr>
          <a:xfrm>
            <a:off x="10210038" y="4115561"/>
            <a:ext cx="1371600" cy="381000"/>
          </a:xfrm>
          <a:custGeom>
            <a:rect b="b" l="l" r="r" t="t"/>
            <a:pathLst>
              <a:path extrusionOk="0" h="381000" w="1371600">
                <a:moveTo>
                  <a:pt x="0" y="63500"/>
                </a:moveTo>
                <a:lnTo>
                  <a:pt x="4992" y="38790"/>
                </a:lnTo>
                <a:lnTo>
                  <a:pt x="18605" y="18605"/>
                </a:lnTo>
                <a:lnTo>
                  <a:pt x="38790" y="4992"/>
                </a:lnTo>
                <a:lnTo>
                  <a:pt x="63500" y="0"/>
                </a:lnTo>
                <a:lnTo>
                  <a:pt x="1308100" y="0"/>
                </a:lnTo>
                <a:lnTo>
                  <a:pt x="1332809" y="4992"/>
                </a:lnTo>
                <a:lnTo>
                  <a:pt x="1352994" y="18605"/>
                </a:lnTo>
                <a:lnTo>
                  <a:pt x="1366607" y="38790"/>
                </a:lnTo>
                <a:lnTo>
                  <a:pt x="1371600" y="63500"/>
                </a:lnTo>
                <a:lnTo>
                  <a:pt x="1371600" y="317500"/>
                </a:lnTo>
                <a:lnTo>
                  <a:pt x="1366607" y="342209"/>
                </a:lnTo>
                <a:lnTo>
                  <a:pt x="1352994" y="362394"/>
                </a:lnTo>
                <a:lnTo>
                  <a:pt x="1332809" y="376007"/>
                </a:lnTo>
                <a:lnTo>
                  <a:pt x="1308100" y="381000"/>
                </a:lnTo>
                <a:lnTo>
                  <a:pt x="63500" y="381000"/>
                </a:lnTo>
                <a:lnTo>
                  <a:pt x="38790" y="376007"/>
                </a:lnTo>
                <a:lnTo>
                  <a:pt x="18605" y="362394"/>
                </a:lnTo>
                <a:lnTo>
                  <a:pt x="4992" y="342209"/>
                </a:lnTo>
                <a:lnTo>
                  <a:pt x="0" y="317500"/>
                </a:lnTo>
                <a:lnTo>
                  <a:pt x="0" y="63500"/>
                </a:lnTo>
                <a:close/>
              </a:path>
            </a:pathLst>
          </a:custGeom>
          <a:noFill/>
          <a:ln cap="flat" cmpd="sng" w="533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3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9"/>
          <p:cNvSpPr txBox="1"/>
          <p:nvPr>
            <p:ph type="title"/>
          </p:nvPr>
        </p:nvSpPr>
        <p:spPr>
          <a:xfrm>
            <a:off x="978402" y="305280"/>
            <a:ext cx="30414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Google Analytics</a:t>
            </a:r>
            <a:endParaRPr>
              <a:latin typeface="Calibri"/>
              <a:ea typeface="Calibri"/>
              <a:cs typeface="Calibri"/>
              <a:sym typeface="Calibri"/>
            </a:endParaRPr>
          </a:p>
        </p:txBody>
      </p:sp>
      <p:sp>
        <p:nvSpPr>
          <p:cNvPr id="65" name="Google Shape;65;p9"/>
          <p:cNvSpPr txBox="1"/>
          <p:nvPr/>
        </p:nvSpPr>
        <p:spPr>
          <a:xfrm>
            <a:off x="631951" y="1099535"/>
            <a:ext cx="8112759" cy="148844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Free service offered by Google</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Most widely used website statistics service</a:t>
            </a:r>
            <a:endParaRPr sz="2000">
              <a:solidFill>
                <a:schemeClr val="dk1"/>
              </a:solidFill>
              <a:latin typeface="Calibri"/>
              <a:ea typeface="Calibri"/>
              <a:cs typeface="Calibri"/>
              <a:sym typeface="Calibri"/>
            </a:endParaRPr>
          </a:p>
          <a:p>
            <a:pPr indent="-342900" lvl="0" marL="355600" marR="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Provides statistics and reports about visitors and transactions on a website.</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At a glance dashboard view as well as detailed reports.</a:t>
            </a:r>
            <a:endParaRPr sz="2000">
              <a:solidFill>
                <a:schemeClr val="dk1"/>
              </a:solidFill>
              <a:latin typeface="Calibri"/>
              <a:ea typeface="Calibri"/>
              <a:cs typeface="Calibri"/>
              <a:sym typeface="Calibri"/>
            </a:endParaRPr>
          </a:p>
        </p:txBody>
      </p:sp>
      <p:sp>
        <p:nvSpPr>
          <p:cNvPr id="66" name="Google Shape;66;p9"/>
          <p:cNvSpPr/>
          <p:nvPr/>
        </p:nvSpPr>
        <p:spPr>
          <a:xfrm>
            <a:off x="5375147" y="1697735"/>
            <a:ext cx="6815328" cy="51602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87502" y="260730"/>
            <a:ext cx="51750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a:latin typeface="Calibri"/>
              <a:ea typeface="Calibri"/>
              <a:cs typeface="Calibri"/>
              <a:sym typeface="Calibri"/>
            </a:endParaRPr>
          </a:p>
        </p:txBody>
      </p:sp>
      <p:sp>
        <p:nvSpPr>
          <p:cNvPr id="286" name="Google Shape;286;p36"/>
          <p:cNvSpPr/>
          <p:nvPr/>
        </p:nvSpPr>
        <p:spPr>
          <a:xfrm>
            <a:off x="138482" y="1500628"/>
            <a:ext cx="12000300" cy="389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3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920902" y="336930"/>
            <a:ext cx="50988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a:latin typeface="Calibri"/>
              <a:ea typeface="Calibri"/>
              <a:cs typeface="Calibri"/>
              <a:sym typeface="Calibri"/>
            </a:endParaRPr>
          </a:p>
        </p:txBody>
      </p:sp>
      <p:sp>
        <p:nvSpPr>
          <p:cNvPr id="293" name="Google Shape;293;p3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294" name="Google Shape;294;p37"/>
          <p:cNvSpPr txBox="1"/>
          <p:nvPr/>
        </p:nvSpPr>
        <p:spPr>
          <a:xfrm>
            <a:off x="631951" y="1099499"/>
            <a:ext cx="10671175" cy="4415790"/>
          </a:xfrm>
          <a:prstGeom prst="rect">
            <a:avLst/>
          </a:prstGeom>
          <a:noFill/>
          <a:ln>
            <a:noFill/>
          </a:ln>
        </p:spPr>
        <p:txBody>
          <a:bodyPr anchorCtr="0" anchor="t" bIns="0" lIns="0" spcFirstLastPara="1" rIns="0" wrap="square" tIns="425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Metrics</a:t>
            </a:r>
            <a:endParaRPr sz="2000">
              <a:solidFill>
                <a:schemeClr val="dk1"/>
              </a:solidFill>
              <a:latin typeface="Calibri"/>
              <a:ea typeface="Calibri"/>
              <a:cs typeface="Calibri"/>
              <a:sym typeface="Calibri"/>
            </a:endParaRPr>
          </a:p>
          <a:p>
            <a:pPr indent="-342900" lvl="0" marL="355600" marR="0" rtl="0" algn="l">
              <a:lnSpc>
                <a:spcPct val="100000"/>
              </a:lnSpc>
              <a:spcBef>
                <a:spcPts val="24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There are a number of helpful metrics beneath the line graph:</a:t>
            </a:r>
            <a:endParaRPr sz="2000">
              <a:solidFill>
                <a:schemeClr val="dk1"/>
              </a:solidFill>
              <a:latin typeface="Calibri"/>
              <a:ea typeface="Calibri"/>
              <a:cs typeface="Calibri"/>
              <a:sym typeface="Calibri"/>
            </a:endParaRPr>
          </a:p>
          <a:p>
            <a:pPr indent="-342900" lvl="0" marL="355600" marR="0" rtl="0" algn="l">
              <a:lnSpc>
                <a:spcPct val="100000"/>
              </a:lnSpc>
              <a:spcBef>
                <a:spcPts val="244"/>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“Sessions” </a:t>
            </a:r>
            <a:r>
              <a:rPr lang="en-US" sz="2000">
                <a:solidFill>
                  <a:schemeClr val="dk1"/>
                </a:solidFill>
                <a:latin typeface="Calibri"/>
                <a:ea typeface="Calibri"/>
                <a:cs typeface="Calibri"/>
                <a:sym typeface="Calibri"/>
              </a:rPr>
              <a:t>are the total number of sessions for the given date range.</a:t>
            </a:r>
            <a:endParaRPr sz="2000">
              <a:solidFill>
                <a:schemeClr val="dk1"/>
              </a:solidFill>
              <a:latin typeface="Calibri"/>
              <a:ea typeface="Calibri"/>
              <a:cs typeface="Calibri"/>
              <a:sym typeface="Calibri"/>
            </a:endParaRPr>
          </a:p>
          <a:p>
            <a:pPr indent="-342900" lvl="0" marL="355600" marR="0" rtl="0" algn="l">
              <a:lnSpc>
                <a:spcPct val="100000"/>
              </a:lnSpc>
              <a:spcBef>
                <a:spcPts val="24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“Users” </a:t>
            </a:r>
            <a:r>
              <a:rPr lang="en-US" sz="2000">
                <a:solidFill>
                  <a:schemeClr val="dk1"/>
                </a:solidFill>
                <a:latin typeface="Calibri"/>
                <a:ea typeface="Calibri"/>
                <a:cs typeface="Calibri"/>
                <a:sym typeface="Calibri"/>
              </a:rPr>
              <a:t>are the total number of users that visited for the given date range,</a:t>
            </a:r>
            <a:endParaRPr sz="2000">
              <a:solidFill>
                <a:schemeClr val="dk1"/>
              </a:solidFill>
              <a:latin typeface="Calibri"/>
              <a:ea typeface="Calibri"/>
              <a:cs typeface="Calibri"/>
              <a:sym typeface="Calibri"/>
            </a:endParaRPr>
          </a:p>
          <a:p>
            <a:pPr indent="-342900" lvl="0" marL="355600" marR="0" rtl="0" algn="l">
              <a:lnSpc>
                <a:spcPct val="114000"/>
              </a:lnSpc>
              <a:spcBef>
                <a:spcPts val="24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“Pageviews” </a:t>
            </a:r>
            <a:r>
              <a:rPr lang="en-US" sz="2000">
                <a:solidFill>
                  <a:schemeClr val="dk1"/>
                </a:solidFill>
                <a:latin typeface="Calibri"/>
                <a:ea typeface="Calibri"/>
                <a:cs typeface="Calibri"/>
                <a:sym typeface="Calibri"/>
              </a:rPr>
              <a:t>are the total number of times pages that included your Analytics tracking code were</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displayed to users. This includes repeated viewings of a single page by the same user.</a:t>
            </a:r>
            <a:endParaRPr sz="2000">
              <a:solidFill>
                <a:schemeClr val="dk1"/>
              </a:solidFill>
              <a:latin typeface="Calibri"/>
              <a:ea typeface="Calibri"/>
              <a:cs typeface="Calibri"/>
              <a:sym typeface="Calibri"/>
            </a:endParaRPr>
          </a:p>
          <a:p>
            <a:pPr indent="-342900" lvl="0" marL="355600" marR="166370" rtl="0" algn="l">
              <a:lnSpc>
                <a:spcPct val="108000"/>
              </a:lnSpc>
              <a:spcBef>
                <a:spcPts val="509"/>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“Pages per session” </a:t>
            </a:r>
            <a:r>
              <a:rPr lang="en-US" sz="2000">
                <a:solidFill>
                  <a:schemeClr val="dk1"/>
                </a:solidFill>
                <a:latin typeface="Calibri"/>
                <a:ea typeface="Calibri"/>
                <a:cs typeface="Calibri"/>
                <a:sym typeface="Calibri"/>
              </a:rPr>
              <a:t>is the average number of pages viewed during each session. This also includes  repeated viewings of a single page.</a:t>
            </a:r>
            <a:endParaRPr sz="2000">
              <a:solidFill>
                <a:schemeClr val="dk1"/>
              </a:solidFill>
              <a:latin typeface="Calibri"/>
              <a:ea typeface="Calibri"/>
              <a:cs typeface="Calibri"/>
              <a:sym typeface="Calibri"/>
            </a:endParaRPr>
          </a:p>
          <a:p>
            <a:pPr indent="-342900" lvl="0" marL="355600" marR="0" rtl="0" algn="l">
              <a:lnSpc>
                <a:spcPct val="114000"/>
              </a:lnSpc>
              <a:spcBef>
                <a:spcPts val="21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“Average session duration” </a:t>
            </a:r>
            <a:r>
              <a:rPr lang="en-US" sz="2000">
                <a:solidFill>
                  <a:schemeClr val="dk1"/>
                </a:solidFill>
                <a:latin typeface="Calibri"/>
                <a:ea typeface="Calibri"/>
                <a:cs typeface="Calibri"/>
                <a:sym typeface="Calibri"/>
              </a:rPr>
              <a:t>is the average length of a session based on users that visited your site in</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the selected date range.</a:t>
            </a:r>
            <a:endParaRPr sz="2000">
              <a:solidFill>
                <a:schemeClr val="dk1"/>
              </a:solidFill>
              <a:latin typeface="Calibri"/>
              <a:ea typeface="Calibri"/>
              <a:cs typeface="Calibri"/>
              <a:sym typeface="Calibri"/>
            </a:endParaRPr>
          </a:p>
          <a:p>
            <a:pPr indent="-342900" lvl="0" marL="355600" marR="5080" rtl="0" algn="l">
              <a:lnSpc>
                <a:spcPct val="108000"/>
              </a:lnSpc>
              <a:spcBef>
                <a:spcPts val="515"/>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“Bounce rate” </a:t>
            </a:r>
            <a:r>
              <a:rPr lang="en-US" sz="2000">
                <a:solidFill>
                  <a:schemeClr val="dk1"/>
                </a:solidFill>
                <a:latin typeface="Calibri"/>
                <a:ea typeface="Calibri"/>
                <a:cs typeface="Calibri"/>
                <a:sym typeface="Calibri"/>
              </a:rPr>
              <a:t>is the percentage of users who left after viewing a single page on your site and taking  no additional action.</a:t>
            </a:r>
            <a:endParaRPr sz="2000">
              <a:solidFill>
                <a:schemeClr val="dk1"/>
              </a:solidFill>
              <a:latin typeface="Calibri"/>
              <a:ea typeface="Calibri"/>
              <a:cs typeface="Calibri"/>
              <a:sym typeface="Calibri"/>
            </a:endParaRPr>
          </a:p>
          <a:p>
            <a:pPr indent="-342900" lvl="0" marL="355600" marR="0" rtl="0" algn="l">
              <a:lnSpc>
                <a:spcPct val="114000"/>
              </a:lnSpc>
              <a:spcBef>
                <a:spcPts val="209"/>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“Percent of new sessions” </a:t>
            </a:r>
            <a:r>
              <a:rPr lang="en-US" sz="2000">
                <a:solidFill>
                  <a:schemeClr val="dk1"/>
                </a:solidFill>
                <a:latin typeface="Calibri"/>
                <a:ea typeface="Calibri"/>
                <a:cs typeface="Calibri"/>
                <a:sym typeface="Calibri"/>
              </a:rPr>
              <a:t>is the percentage of sessions in your date range who are new users to</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your site.</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920902" y="336930"/>
            <a:ext cx="50226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Overview Reports</a:t>
            </a:r>
            <a:endParaRPr sz="2800">
              <a:latin typeface="Calibri"/>
              <a:ea typeface="Calibri"/>
              <a:cs typeface="Calibri"/>
              <a:sym typeface="Calibri"/>
            </a:endParaRPr>
          </a:p>
        </p:txBody>
      </p:sp>
      <p:sp>
        <p:nvSpPr>
          <p:cNvPr id="300" name="Google Shape;300;p38"/>
          <p:cNvSpPr txBox="1"/>
          <p:nvPr/>
        </p:nvSpPr>
        <p:spPr>
          <a:xfrm>
            <a:off x="631951" y="1099535"/>
            <a:ext cx="9876790" cy="112268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Dimension and Metrics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 Dimension is an attribute of a data set that can be organized in order to do better analysis.</a:t>
            </a:r>
            <a:endParaRPr sz="2000">
              <a:solidFill>
                <a:schemeClr val="dk1"/>
              </a:solidFill>
              <a:latin typeface="Calibri"/>
              <a:ea typeface="Calibri"/>
              <a:cs typeface="Calibri"/>
              <a:sym typeface="Calibri"/>
            </a:endParaRPr>
          </a:p>
          <a:p>
            <a:pPr indent="-342900" lvl="0" marL="355600" marR="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They are often paired with metrics, which are the actual numbers in a data set.</a:t>
            </a:r>
            <a:endParaRPr sz="2000">
              <a:solidFill>
                <a:schemeClr val="dk1"/>
              </a:solidFill>
              <a:latin typeface="Calibri"/>
              <a:ea typeface="Calibri"/>
              <a:cs typeface="Calibri"/>
              <a:sym typeface="Calibri"/>
            </a:endParaRPr>
          </a:p>
        </p:txBody>
      </p:sp>
      <p:sp>
        <p:nvSpPr>
          <p:cNvPr id="301" name="Google Shape;301;p38"/>
          <p:cNvSpPr/>
          <p:nvPr/>
        </p:nvSpPr>
        <p:spPr>
          <a:xfrm>
            <a:off x="2706967" y="2621915"/>
            <a:ext cx="3827700" cy="3599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3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920902" y="260730"/>
            <a:ext cx="4036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Full Reports</a:t>
            </a:r>
            <a:endParaRPr sz="2800" u="none">
              <a:latin typeface="Calibri"/>
              <a:ea typeface="Calibri"/>
              <a:cs typeface="Calibri"/>
              <a:sym typeface="Calibri"/>
            </a:endParaRPr>
          </a:p>
        </p:txBody>
      </p:sp>
      <p:sp>
        <p:nvSpPr>
          <p:cNvPr id="308" name="Google Shape;308;p39"/>
          <p:cNvSpPr txBox="1"/>
          <p:nvPr/>
        </p:nvSpPr>
        <p:spPr>
          <a:xfrm>
            <a:off x="631951" y="1159509"/>
            <a:ext cx="9946640"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you want to see full report, there’s a link to “view full report,” where you can see expanded</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versions of each Audience report in the left-hand navigation.</a:t>
            </a:r>
            <a:endParaRPr sz="2000">
              <a:solidFill>
                <a:schemeClr val="dk1"/>
              </a:solidFill>
              <a:latin typeface="Calibri"/>
              <a:ea typeface="Calibri"/>
              <a:cs typeface="Calibri"/>
              <a:sym typeface="Calibri"/>
            </a:endParaRPr>
          </a:p>
        </p:txBody>
      </p:sp>
      <p:sp>
        <p:nvSpPr>
          <p:cNvPr id="309" name="Google Shape;309;p39"/>
          <p:cNvSpPr/>
          <p:nvPr/>
        </p:nvSpPr>
        <p:spPr>
          <a:xfrm>
            <a:off x="912875" y="1981200"/>
            <a:ext cx="10668000" cy="457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39"/>
          <p:cNvSpPr/>
          <p:nvPr/>
        </p:nvSpPr>
        <p:spPr>
          <a:xfrm>
            <a:off x="10133838" y="6096761"/>
            <a:ext cx="1524000" cy="457200"/>
          </a:xfrm>
          <a:custGeom>
            <a:rect b="b" l="l" r="r" t="t"/>
            <a:pathLst>
              <a:path extrusionOk="0" h="457200" w="1524000">
                <a:moveTo>
                  <a:pt x="0" y="76200"/>
                </a:moveTo>
                <a:lnTo>
                  <a:pt x="5994" y="46537"/>
                </a:lnTo>
                <a:lnTo>
                  <a:pt x="22336" y="22317"/>
                </a:lnTo>
                <a:lnTo>
                  <a:pt x="46559" y="5987"/>
                </a:lnTo>
                <a:lnTo>
                  <a:pt x="76200" y="0"/>
                </a:lnTo>
                <a:lnTo>
                  <a:pt x="1447800" y="0"/>
                </a:lnTo>
                <a:lnTo>
                  <a:pt x="1477440" y="5987"/>
                </a:lnTo>
                <a:lnTo>
                  <a:pt x="1501663" y="22317"/>
                </a:lnTo>
                <a:lnTo>
                  <a:pt x="1518005" y="46537"/>
                </a:lnTo>
                <a:lnTo>
                  <a:pt x="1524000" y="76200"/>
                </a:lnTo>
                <a:lnTo>
                  <a:pt x="1524000" y="380999"/>
                </a:lnTo>
                <a:lnTo>
                  <a:pt x="1518005" y="410662"/>
                </a:lnTo>
                <a:lnTo>
                  <a:pt x="1501663" y="434882"/>
                </a:lnTo>
                <a:lnTo>
                  <a:pt x="1477440" y="451212"/>
                </a:lnTo>
                <a:lnTo>
                  <a:pt x="1447800" y="457200"/>
                </a:lnTo>
                <a:lnTo>
                  <a:pt x="76200" y="457200"/>
                </a:lnTo>
                <a:lnTo>
                  <a:pt x="46559" y="451212"/>
                </a:lnTo>
                <a:lnTo>
                  <a:pt x="22336" y="434882"/>
                </a:lnTo>
                <a:lnTo>
                  <a:pt x="5994" y="410662"/>
                </a:lnTo>
                <a:lnTo>
                  <a:pt x="0" y="380999"/>
                </a:lnTo>
                <a:lnTo>
                  <a:pt x="0" y="762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3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996302" y="277330"/>
            <a:ext cx="4036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Full Reports</a:t>
            </a:r>
            <a:endParaRPr sz="2800">
              <a:latin typeface="Calibri"/>
              <a:ea typeface="Calibri"/>
              <a:cs typeface="Calibri"/>
              <a:sym typeface="Calibri"/>
            </a:endParaRPr>
          </a:p>
        </p:txBody>
      </p:sp>
      <p:sp>
        <p:nvSpPr>
          <p:cNvPr id="317" name="Google Shape;317;p40"/>
          <p:cNvSpPr txBox="1"/>
          <p:nvPr/>
        </p:nvSpPr>
        <p:spPr>
          <a:xfrm>
            <a:off x="631950" y="1007100"/>
            <a:ext cx="10452000" cy="13068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you open up the full report, you’ll see links underneath the segment picker that control the</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different types of data in the report.</a:t>
            </a:r>
            <a:endParaRPr sz="2000">
              <a:solidFill>
                <a:schemeClr val="dk1"/>
              </a:solidFill>
              <a:latin typeface="Calibri"/>
              <a:ea typeface="Calibri"/>
              <a:cs typeface="Calibri"/>
              <a:sym typeface="Calibri"/>
            </a:endParaRPr>
          </a:p>
          <a:p>
            <a:pPr indent="-342900" lvl="0" marL="355600" marR="337820" rtl="0" algn="l">
              <a:lnSpc>
                <a:spcPct val="100000"/>
              </a:lnSpc>
              <a:spcBef>
                <a:spcPts val="48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“Summary” </a:t>
            </a:r>
            <a:r>
              <a:rPr lang="en-US" sz="2000">
                <a:solidFill>
                  <a:schemeClr val="dk1"/>
                </a:solidFill>
                <a:latin typeface="Calibri"/>
                <a:ea typeface="Calibri"/>
                <a:cs typeface="Calibri"/>
                <a:sym typeface="Calibri"/>
              </a:rPr>
              <a:t>view is a summary of the dimension categorized by Acquisition, Behavior, and  Conversion metrics.</a:t>
            </a:r>
            <a:endParaRPr sz="2000">
              <a:solidFill>
                <a:schemeClr val="dk1"/>
              </a:solidFill>
              <a:latin typeface="Calibri"/>
              <a:ea typeface="Calibri"/>
              <a:cs typeface="Calibri"/>
              <a:sym typeface="Calibri"/>
            </a:endParaRPr>
          </a:p>
        </p:txBody>
      </p:sp>
      <p:sp>
        <p:nvSpPr>
          <p:cNvPr id="318" name="Google Shape;318;p40"/>
          <p:cNvSpPr/>
          <p:nvPr/>
        </p:nvSpPr>
        <p:spPr>
          <a:xfrm>
            <a:off x="2970276" y="2370466"/>
            <a:ext cx="9006900" cy="418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40"/>
          <p:cNvSpPr/>
          <p:nvPr/>
        </p:nvSpPr>
        <p:spPr>
          <a:xfrm>
            <a:off x="2894838" y="2515361"/>
            <a:ext cx="3124200" cy="457200"/>
          </a:xfrm>
          <a:custGeom>
            <a:rect b="b" l="l" r="r" t="t"/>
            <a:pathLst>
              <a:path extrusionOk="0" h="457200" w="3124200">
                <a:moveTo>
                  <a:pt x="0" y="76200"/>
                </a:moveTo>
                <a:lnTo>
                  <a:pt x="5994" y="46559"/>
                </a:lnTo>
                <a:lnTo>
                  <a:pt x="22336" y="22336"/>
                </a:lnTo>
                <a:lnTo>
                  <a:pt x="46559" y="5994"/>
                </a:lnTo>
                <a:lnTo>
                  <a:pt x="76200" y="0"/>
                </a:lnTo>
                <a:lnTo>
                  <a:pt x="3048000" y="0"/>
                </a:lnTo>
                <a:lnTo>
                  <a:pt x="3077640" y="5994"/>
                </a:lnTo>
                <a:lnTo>
                  <a:pt x="3101863" y="22336"/>
                </a:lnTo>
                <a:lnTo>
                  <a:pt x="3118205" y="46559"/>
                </a:lnTo>
                <a:lnTo>
                  <a:pt x="3124200" y="76200"/>
                </a:lnTo>
                <a:lnTo>
                  <a:pt x="3124200" y="381000"/>
                </a:lnTo>
                <a:lnTo>
                  <a:pt x="3118205" y="410640"/>
                </a:lnTo>
                <a:lnTo>
                  <a:pt x="3101863" y="434863"/>
                </a:lnTo>
                <a:lnTo>
                  <a:pt x="3077640" y="451205"/>
                </a:lnTo>
                <a:lnTo>
                  <a:pt x="3048000" y="457200"/>
                </a:lnTo>
                <a:lnTo>
                  <a:pt x="76200" y="457200"/>
                </a:lnTo>
                <a:lnTo>
                  <a:pt x="46559" y="451205"/>
                </a:lnTo>
                <a:lnTo>
                  <a:pt x="22336" y="434863"/>
                </a:lnTo>
                <a:lnTo>
                  <a:pt x="5994" y="410640"/>
                </a:lnTo>
                <a:lnTo>
                  <a:pt x="0" y="381000"/>
                </a:lnTo>
                <a:lnTo>
                  <a:pt x="0" y="762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40"/>
          <p:cNvSpPr/>
          <p:nvPr/>
        </p:nvSpPr>
        <p:spPr>
          <a:xfrm>
            <a:off x="4418838" y="5182361"/>
            <a:ext cx="7772400" cy="457200"/>
          </a:xfrm>
          <a:custGeom>
            <a:rect b="b" l="l" r="r" t="t"/>
            <a:pathLst>
              <a:path extrusionOk="0" h="457200" w="7772400">
                <a:moveTo>
                  <a:pt x="0" y="76200"/>
                </a:moveTo>
                <a:lnTo>
                  <a:pt x="5994" y="46559"/>
                </a:lnTo>
                <a:lnTo>
                  <a:pt x="22336" y="22336"/>
                </a:lnTo>
                <a:lnTo>
                  <a:pt x="46559" y="5994"/>
                </a:lnTo>
                <a:lnTo>
                  <a:pt x="76200" y="0"/>
                </a:lnTo>
                <a:lnTo>
                  <a:pt x="7696200" y="0"/>
                </a:lnTo>
                <a:lnTo>
                  <a:pt x="7725840" y="5994"/>
                </a:lnTo>
                <a:lnTo>
                  <a:pt x="7750063" y="22336"/>
                </a:lnTo>
                <a:lnTo>
                  <a:pt x="7766405" y="46559"/>
                </a:lnTo>
                <a:lnTo>
                  <a:pt x="7772400" y="76200"/>
                </a:lnTo>
                <a:lnTo>
                  <a:pt x="7772400" y="381000"/>
                </a:lnTo>
                <a:lnTo>
                  <a:pt x="7766405" y="410662"/>
                </a:lnTo>
                <a:lnTo>
                  <a:pt x="7750063" y="434882"/>
                </a:lnTo>
                <a:lnTo>
                  <a:pt x="7725840" y="451212"/>
                </a:lnTo>
                <a:lnTo>
                  <a:pt x="7696200" y="457200"/>
                </a:lnTo>
                <a:lnTo>
                  <a:pt x="76200" y="457200"/>
                </a:lnTo>
                <a:lnTo>
                  <a:pt x="46559" y="451212"/>
                </a:lnTo>
                <a:lnTo>
                  <a:pt x="22336" y="434882"/>
                </a:lnTo>
                <a:lnTo>
                  <a:pt x="5994" y="410662"/>
                </a:lnTo>
                <a:lnTo>
                  <a:pt x="0" y="381000"/>
                </a:lnTo>
                <a:lnTo>
                  <a:pt x="0" y="762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4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387502" y="108330"/>
            <a:ext cx="4036695" cy="45212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Full Reports</a:t>
            </a:r>
            <a:endParaRPr sz="2800">
              <a:latin typeface="Calibri"/>
              <a:ea typeface="Calibri"/>
              <a:cs typeface="Calibri"/>
              <a:sym typeface="Calibri"/>
            </a:endParaRPr>
          </a:p>
        </p:txBody>
      </p:sp>
      <p:sp>
        <p:nvSpPr>
          <p:cNvPr id="327" name="Google Shape;327;p41"/>
          <p:cNvSpPr txBox="1"/>
          <p:nvPr/>
        </p:nvSpPr>
        <p:spPr>
          <a:xfrm>
            <a:off x="631951" y="1159509"/>
            <a:ext cx="10305415"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“Site Usage” </a:t>
            </a:r>
            <a:r>
              <a:rPr lang="en-US" sz="2000">
                <a:solidFill>
                  <a:schemeClr val="dk1"/>
                </a:solidFill>
                <a:latin typeface="Calibri"/>
                <a:ea typeface="Calibri"/>
                <a:cs typeface="Calibri"/>
                <a:sym typeface="Calibri"/>
              </a:rPr>
              <a:t>shows behavior metrics like users, sessions per user, new users, sessions, pages per</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session, and average session duration.</a:t>
            </a:r>
            <a:endParaRPr sz="2000">
              <a:solidFill>
                <a:schemeClr val="dk1"/>
              </a:solidFill>
              <a:latin typeface="Calibri"/>
              <a:ea typeface="Calibri"/>
              <a:cs typeface="Calibri"/>
              <a:sym typeface="Calibri"/>
            </a:endParaRPr>
          </a:p>
        </p:txBody>
      </p:sp>
      <p:sp>
        <p:nvSpPr>
          <p:cNvPr id="328" name="Google Shape;328;p41"/>
          <p:cNvSpPr/>
          <p:nvPr/>
        </p:nvSpPr>
        <p:spPr>
          <a:xfrm>
            <a:off x="1065275" y="1914525"/>
            <a:ext cx="10248900" cy="4600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41"/>
          <p:cNvSpPr/>
          <p:nvPr/>
        </p:nvSpPr>
        <p:spPr>
          <a:xfrm>
            <a:off x="1066038" y="2134361"/>
            <a:ext cx="3124200" cy="457200"/>
          </a:xfrm>
          <a:custGeom>
            <a:rect b="b" l="l" r="r" t="t"/>
            <a:pathLst>
              <a:path extrusionOk="0" h="457200" w="3124200">
                <a:moveTo>
                  <a:pt x="0" y="76200"/>
                </a:moveTo>
                <a:lnTo>
                  <a:pt x="5987" y="46559"/>
                </a:lnTo>
                <a:lnTo>
                  <a:pt x="22317" y="22336"/>
                </a:lnTo>
                <a:lnTo>
                  <a:pt x="46537" y="5994"/>
                </a:lnTo>
                <a:lnTo>
                  <a:pt x="76200" y="0"/>
                </a:lnTo>
                <a:lnTo>
                  <a:pt x="3048000" y="0"/>
                </a:lnTo>
                <a:lnTo>
                  <a:pt x="3077640" y="5994"/>
                </a:lnTo>
                <a:lnTo>
                  <a:pt x="3101863" y="22336"/>
                </a:lnTo>
                <a:lnTo>
                  <a:pt x="3118205" y="46559"/>
                </a:lnTo>
                <a:lnTo>
                  <a:pt x="3124200" y="76200"/>
                </a:lnTo>
                <a:lnTo>
                  <a:pt x="3124200" y="381000"/>
                </a:lnTo>
                <a:lnTo>
                  <a:pt x="3118205" y="410640"/>
                </a:lnTo>
                <a:lnTo>
                  <a:pt x="3101863" y="434863"/>
                </a:lnTo>
                <a:lnTo>
                  <a:pt x="3077640" y="451205"/>
                </a:lnTo>
                <a:lnTo>
                  <a:pt x="3048000" y="457200"/>
                </a:lnTo>
                <a:lnTo>
                  <a:pt x="76200" y="457200"/>
                </a:lnTo>
                <a:lnTo>
                  <a:pt x="46537" y="451205"/>
                </a:lnTo>
                <a:lnTo>
                  <a:pt x="22317" y="434863"/>
                </a:lnTo>
                <a:lnTo>
                  <a:pt x="5987" y="410640"/>
                </a:lnTo>
                <a:lnTo>
                  <a:pt x="0" y="381000"/>
                </a:lnTo>
                <a:lnTo>
                  <a:pt x="0" y="762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41"/>
          <p:cNvSpPr/>
          <p:nvPr/>
        </p:nvSpPr>
        <p:spPr>
          <a:xfrm>
            <a:off x="3352038" y="5334761"/>
            <a:ext cx="8001000" cy="457200"/>
          </a:xfrm>
          <a:custGeom>
            <a:rect b="b" l="l" r="r" t="t"/>
            <a:pathLst>
              <a:path extrusionOk="0" h="457200" w="8001000">
                <a:moveTo>
                  <a:pt x="0" y="76200"/>
                </a:moveTo>
                <a:lnTo>
                  <a:pt x="5994" y="46559"/>
                </a:lnTo>
                <a:lnTo>
                  <a:pt x="22336" y="22336"/>
                </a:lnTo>
                <a:lnTo>
                  <a:pt x="46559" y="5994"/>
                </a:lnTo>
                <a:lnTo>
                  <a:pt x="76200" y="0"/>
                </a:lnTo>
                <a:lnTo>
                  <a:pt x="7924800" y="0"/>
                </a:lnTo>
                <a:lnTo>
                  <a:pt x="7954440" y="5994"/>
                </a:lnTo>
                <a:lnTo>
                  <a:pt x="7978663" y="22336"/>
                </a:lnTo>
                <a:lnTo>
                  <a:pt x="7995005" y="46559"/>
                </a:lnTo>
                <a:lnTo>
                  <a:pt x="8001000" y="76200"/>
                </a:lnTo>
                <a:lnTo>
                  <a:pt x="8001000" y="381000"/>
                </a:lnTo>
                <a:lnTo>
                  <a:pt x="7995005" y="410662"/>
                </a:lnTo>
                <a:lnTo>
                  <a:pt x="7978663" y="434882"/>
                </a:lnTo>
                <a:lnTo>
                  <a:pt x="7954440" y="451212"/>
                </a:lnTo>
                <a:lnTo>
                  <a:pt x="7924800" y="457200"/>
                </a:lnTo>
                <a:lnTo>
                  <a:pt x="76200" y="457200"/>
                </a:lnTo>
                <a:lnTo>
                  <a:pt x="46559" y="451212"/>
                </a:lnTo>
                <a:lnTo>
                  <a:pt x="22336" y="434882"/>
                </a:lnTo>
                <a:lnTo>
                  <a:pt x="5994" y="410662"/>
                </a:lnTo>
                <a:lnTo>
                  <a:pt x="0" y="381000"/>
                </a:lnTo>
                <a:lnTo>
                  <a:pt x="0" y="762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4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989077" y="363580"/>
            <a:ext cx="4036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Full Reports</a:t>
            </a:r>
            <a:endParaRPr sz="2800">
              <a:latin typeface="Calibri"/>
              <a:ea typeface="Calibri"/>
              <a:cs typeface="Calibri"/>
              <a:sym typeface="Calibri"/>
            </a:endParaRPr>
          </a:p>
        </p:txBody>
      </p:sp>
      <p:sp>
        <p:nvSpPr>
          <p:cNvPr id="337" name="Google Shape;337;p42"/>
          <p:cNvSpPr txBox="1"/>
          <p:nvPr/>
        </p:nvSpPr>
        <p:spPr>
          <a:xfrm>
            <a:off x="631951" y="1159509"/>
            <a:ext cx="10525760"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“Goals” </a:t>
            </a:r>
            <a:r>
              <a:rPr lang="en-US" sz="2000">
                <a:solidFill>
                  <a:schemeClr val="dk1"/>
                </a:solidFill>
                <a:latin typeface="Calibri"/>
                <a:ea typeface="Calibri"/>
                <a:cs typeface="Calibri"/>
                <a:sym typeface="Calibri"/>
              </a:rPr>
              <a:t>will show metrics based on the number of goals you’ve configured and will only show up if</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you’ve set up goals in Google Analytics.</a:t>
            </a:r>
            <a:endParaRPr sz="2000">
              <a:solidFill>
                <a:schemeClr val="dk1"/>
              </a:solidFill>
              <a:latin typeface="Calibri"/>
              <a:ea typeface="Calibri"/>
              <a:cs typeface="Calibri"/>
              <a:sym typeface="Calibri"/>
            </a:endParaRPr>
          </a:p>
        </p:txBody>
      </p:sp>
      <p:sp>
        <p:nvSpPr>
          <p:cNvPr id="338" name="Google Shape;338;p42"/>
          <p:cNvSpPr txBox="1"/>
          <p:nvPr/>
        </p:nvSpPr>
        <p:spPr>
          <a:xfrm>
            <a:off x="708151" y="4101160"/>
            <a:ext cx="9966900" cy="3315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“Ecommerce” </a:t>
            </a:r>
            <a:r>
              <a:rPr lang="en-US" sz="2000">
                <a:solidFill>
                  <a:schemeClr val="dk1"/>
                </a:solidFill>
                <a:latin typeface="Calibri"/>
                <a:ea typeface="Calibri"/>
                <a:cs typeface="Calibri"/>
                <a:sym typeface="Calibri"/>
              </a:rPr>
              <a:t>will show transaction metrics if you’ve set up ecommerce tracking in Analytics.</a:t>
            </a:r>
            <a:endParaRPr sz="2000">
              <a:solidFill>
                <a:schemeClr val="dk1"/>
              </a:solidFill>
              <a:latin typeface="Calibri"/>
              <a:ea typeface="Calibri"/>
              <a:cs typeface="Calibri"/>
              <a:sym typeface="Calibri"/>
            </a:endParaRPr>
          </a:p>
        </p:txBody>
      </p:sp>
      <p:sp>
        <p:nvSpPr>
          <p:cNvPr id="339" name="Google Shape;339;p42"/>
          <p:cNvSpPr/>
          <p:nvPr/>
        </p:nvSpPr>
        <p:spPr>
          <a:xfrm>
            <a:off x="912875" y="1933581"/>
            <a:ext cx="10421112" cy="17529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42"/>
          <p:cNvSpPr/>
          <p:nvPr/>
        </p:nvSpPr>
        <p:spPr>
          <a:xfrm>
            <a:off x="989075" y="4572000"/>
            <a:ext cx="10172700" cy="17998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4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5"/>
              </a:rPr>
              <a:t> </a:t>
            </a:r>
            <a:endParaRPr sz="18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960502" y="376905"/>
            <a:ext cx="4036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Understanding Full Reports</a:t>
            </a:r>
            <a:endParaRPr sz="2800">
              <a:latin typeface="Calibri"/>
              <a:ea typeface="Calibri"/>
              <a:cs typeface="Calibri"/>
              <a:sym typeface="Calibri"/>
            </a:endParaRPr>
          </a:p>
        </p:txBody>
      </p:sp>
      <p:sp>
        <p:nvSpPr>
          <p:cNvPr id="347" name="Google Shape;347;p43"/>
          <p:cNvSpPr txBox="1"/>
          <p:nvPr/>
        </p:nvSpPr>
        <p:spPr>
          <a:xfrm>
            <a:off x="631951" y="1099535"/>
            <a:ext cx="10605135" cy="106172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select “location” as primary dimension from left hand navigation.</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switch between other dimensions like city, continent, and subcontinent by clicking the links</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above the data table.</a:t>
            </a:r>
            <a:endParaRPr sz="2000">
              <a:solidFill>
                <a:schemeClr val="dk1"/>
              </a:solidFill>
              <a:latin typeface="Calibri"/>
              <a:ea typeface="Calibri"/>
              <a:cs typeface="Calibri"/>
              <a:sym typeface="Calibri"/>
            </a:endParaRPr>
          </a:p>
        </p:txBody>
      </p:sp>
      <p:sp>
        <p:nvSpPr>
          <p:cNvPr id="348" name="Google Shape;348;p43"/>
          <p:cNvSpPr/>
          <p:nvPr/>
        </p:nvSpPr>
        <p:spPr>
          <a:xfrm>
            <a:off x="0" y="2819400"/>
            <a:ext cx="11849100" cy="30190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4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942602" y="448530"/>
            <a:ext cx="32397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Share Reports</a:t>
            </a:r>
            <a:endParaRPr sz="2800" u="none">
              <a:latin typeface="Calibri"/>
              <a:ea typeface="Calibri"/>
              <a:cs typeface="Calibri"/>
              <a:sym typeface="Calibri"/>
            </a:endParaRPr>
          </a:p>
        </p:txBody>
      </p:sp>
      <p:sp>
        <p:nvSpPr>
          <p:cNvPr id="355" name="Google Shape;355;p44"/>
          <p:cNvSpPr txBox="1"/>
          <p:nvPr/>
        </p:nvSpPr>
        <p:spPr>
          <a:xfrm>
            <a:off x="611530" y="1159509"/>
            <a:ext cx="10513060"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Google Analytics offers several ways to share or refer back to that report under the report name at</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the top.</a:t>
            </a:r>
            <a:endParaRPr sz="2000">
              <a:solidFill>
                <a:schemeClr val="dk1"/>
              </a:solidFill>
              <a:latin typeface="Calibri"/>
              <a:ea typeface="Calibri"/>
              <a:cs typeface="Calibri"/>
              <a:sym typeface="Calibri"/>
            </a:endParaRPr>
          </a:p>
        </p:txBody>
      </p:sp>
      <p:sp>
        <p:nvSpPr>
          <p:cNvPr id="356" name="Google Shape;356;p44"/>
          <p:cNvSpPr txBox="1"/>
          <p:nvPr/>
        </p:nvSpPr>
        <p:spPr>
          <a:xfrm>
            <a:off x="611530" y="5488940"/>
            <a:ext cx="10760710" cy="635635"/>
          </a:xfrm>
          <a:prstGeom prst="rect">
            <a:avLst/>
          </a:prstGeom>
          <a:noFill/>
          <a:ln>
            <a:noFill/>
          </a:ln>
        </p:spPr>
        <p:txBody>
          <a:bodyPr anchorCtr="0" anchor="t" bIns="0" lIns="0" spcFirstLastPara="1" rIns="0" wrap="square" tIns="12700">
            <a:noAutofit/>
          </a:bodyPr>
          <a:lstStyle/>
          <a:p>
            <a:pPr indent="-342900" lvl="0" marL="355600" marR="508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“Customize” </a:t>
            </a:r>
            <a:r>
              <a:rPr lang="en-US" sz="2000">
                <a:solidFill>
                  <a:schemeClr val="dk1"/>
                </a:solidFill>
                <a:latin typeface="Calibri"/>
                <a:ea typeface="Calibri"/>
                <a:cs typeface="Calibri"/>
                <a:sym typeface="Calibri"/>
              </a:rPr>
              <a:t>allows you to go in and customize the report content by adding metric groups, filters, or  additional views. This will create a new report under the “Custom” tab on the header bar.</a:t>
            </a:r>
            <a:endParaRPr sz="2000">
              <a:solidFill>
                <a:schemeClr val="dk1"/>
              </a:solidFill>
              <a:latin typeface="Calibri"/>
              <a:ea typeface="Calibri"/>
              <a:cs typeface="Calibri"/>
              <a:sym typeface="Calibri"/>
            </a:endParaRPr>
          </a:p>
        </p:txBody>
      </p:sp>
      <p:sp>
        <p:nvSpPr>
          <p:cNvPr id="357" name="Google Shape;357;p44"/>
          <p:cNvSpPr/>
          <p:nvPr/>
        </p:nvSpPr>
        <p:spPr>
          <a:xfrm>
            <a:off x="1979676" y="1905000"/>
            <a:ext cx="8061959" cy="335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44"/>
          <p:cNvSpPr/>
          <p:nvPr/>
        </p:nvSpPr>
        <p:spPr>
          <a:xfrm>
            <a:off x="1904238" y="2515361"/>
            <a:ext cx="4800600" cy="457200"/>
          </a:xfrm>
          <a:custGeom>
            <a:rect b="b" l="l" r="r" t="t"/>
            <a:pathLst>
              <a:path extrusionOk="0" h="457200" w="4800600">
                <a:moveTo>
                  <a:pt x="0" y="76200"/>
                </a:moveTo>
                <a:lnTo>
                  <a:pt x="5994" y="46559"/>
                </a:lnTo>
                <a:lnTo>
                  <a:pt x="22336" y="22336"/>
                </a:lnTo>
                <a:lnTo>
                  <a:pt x="46559" y="5994"/>
                </a:lnTo>
                <a:lnTo>
                  <a:pt x="76200" y="0"/>
                </a:lnTo>
                <a:lnTo>
                  <a:pt x="4724400" y="0"/>
                </a:lnTo>
                <a:lnTo>
                  <a:pt x="4754040" y="5994"/>
                </a:lnTo>
                <a:lnTo>
                  <a:pt x="4778263" y="22336"/>
                </a:lnTo>
                <a:lnTo>
                  <a:pt x="4794605" y="46559"/>
                </a:lnTo>
                <a:lnTo>
                  <a:pt x="4800600" y="76200"/>
                </a:lnTo>
                <a:lnTo>
                  <a:pt x="4800600" y="381000"/>
                </a:lnTo>
                <a:lnTo>
                  <a:pt x="4794605" y="410640"/>
                </a:lnTo>
                <a:lnTo>
                  <a:pt x="4778263" y="434863"/>
                </a:lnTo>
                <a:lnTo>
                  <a:pt x="4754040" y="451205"/>
                </a:lnTo>
                <a:lnTo>
                  <a:pt x="4724400" y="457200"/>
                </a:lnTo>
                <a:lnTo>
                  <a:pt x="76200" y="457200"/>
                </a:lnTo>
                <a:lnTo>
                  <a:pt x="46559" y="451205"/>
                </a:lnTo>
                <a:lnTo>
                  <a:pt x="22336" y="434863"/>
                </a:lnTo>
                <a:lnTo>
                  <a:pt x="5994" y="410640"/>
                </a:lnTo>
                <a:lnTo>
                  <a:pt x="0" y="381000"/>
                </a:lnTo>
                <a:lnTo>
                  <a:pt x="0" y="76200"/>
                </a:lnTo>
                <a:close/>
              </a:path>
            </a:pathLst>
          </a:custGeom>
          <a:noFill/>
          <a:ln cap="flat" cmpd="sng" w="533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4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1032127" y="430630"/>
            <a:ext cx="32397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Share Reports</a:t>
            </a:r>
            <a:endParaRPr sz="2800">
              <a:latin typeface="Calibri"/>
              <a:ea typeface="Calibri"/>
              <a:cs typeface="Calibri"/>
              <a:sym typeface="Calibri"/>
            </a:endParaRPr>
          </a:p>
        </p:txBody>
      </p:sp>
      <p:sp>
        <p:nvSpPr>
          <p:cNvPr id="365" name="Google Shape;365;p45"/>
          <p:cNvSpPr txBox="1"/>
          <p:nvPr/>
        </p:nvSpPr>
        <p:spPr>
          <a:xfrm>
            <a:off x="631951" y="1159509"/>
            <a:ext cx="10081895"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“Email” </a:t>
            </a:r>
            <a:r>
              <a:rPr lang="en-US" sz="2000">
                <a:solidFill>
                  <a:schemeClr val="dk1"/>
                </a:solidFill>
                <a:latin typeface="Calibri"/>
                <a:ea typeface="Calibri"/>
                <a:cs typeface="Calibri"/>
                <a:sym typeface="Calibri"/>
              </a:rPr>
              <a:t>lets you email a copy of that report as an attachment and even schedule regular email</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updates.</a:t>
            </a:r>
            <a:endParaRPr sz="2000">
              <a:solidFill>
                <a:schemeClr val="dk1"/>
              </a:solidFill>
              <a:latin typeface="Calibri"/>
              <a:ea typeface="Calibri"/>
              <a:cs typeface="Calibri"/>
              <a:sym typeface="Calibri"/>
            </a:endParaRPr>
          </a:p>
        </p:txBody>
      </p:sp>
      <p:sp>
        <p:nvSpPr>
          <p:cNvPr id="366" name="Google Shape;366;p45"/>
          <p:cNvSpPr/>
          <p:nvPr/>
        </p:nvSpPr>
        <p:spPr>
          <a:xfrm>
            <a:off x="2513076" y="1752600"/>
            <a:ext cx="7519416" cy="4495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45"/>
          <p:cNvSpPr/>
          <p:nvPr/>
        </p:nvSpPr>
        <p:spPr>
          <a:xfrm>
            <a:off x="5256276" y="2438400"/>
            <a:ext cx="1981200" cy="228600"/>
          </a:xfrm>
          <a:custGeom>
            <a:rect b="b" l="l" r="r" t="t"/>
            <a:pathLst>
              <a:path extrusionOk="0" h="228600" w="1981200">
                <a:moveTo>
                  <a:pt x="19431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943100" y="228600"/>
                </a:lnTo>
                <a:lnTo>
                  <a:pt x="1957947" y="225611"/>
                </a:lnTo>
                <a:lnTo>
                  <a:pt x="1970055" y="217455"/>
                </a:lnTo>
                <a:lnTo>
                  <a:pt x="1978211" y="205347"/>
                </a:lnTo>
                <a:lnTo>
                  <a:pt x="1981200" y="190500"/>
                </a:lnTo>
                <a:lnTo>
                  <a:pt x="1981200" y="38100"/>
                </a:lnTo>
                <a:lnTo>
                  <a:pt x="1978211" y="23252"/>
                </a:lnTo>
                <a:lnTo>
                  <a:pt x="1970055" y="11144"/>
                </a:lnTo>
                <a:lnTo>
                  <a:pt x="1957947" y="2988"/>
                </a:lnTo>
                <a:lnTo>
                  <a:pt x="1943100" y="0"/>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4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0"/>
          <p:cNvSpPr txBox="1"/>
          <p:nvPr/>
        </p:nvSpPr>
        <p:spPr>
          <a:xfrm>
            <a:off x="934415" y="215780"/>
            <a:ext cx="3270000" cy="4431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lang="en-US" sz="2800">
                <a:solidFill>
                  <a:srgbClr val="404040"/>
                </a:solidFill>
                <a:latin typeface="Calibri"/>
                <a:ea typeface="Calibri"/>
                <a:cs typeface="Calibri"/>
                <a:sym typeface="Calibri"/>
              </a:rPr>
              <a:t>Google Analytics</a:t>
            </a:r>
            <a:endParaRPr>
              <a:latin typeface="Calibri"/>
              <a:ea typeface="Calibri"/>
              <a:cs typeface="Calibri"/>
              <a:sym typeface="Calibri"/>
            </a:endParaRPr>
          </a:p>
        </p:txBody>
      </p:sp>
      <p:sp>
        <p:nvSpPr>
          <p:cNvPr id="73" name="Google Shape;73;p10"/>
          <p:cNvSpPr/>
          <p:nvPr/>
        </p:nvSpPr>
        <p:spPr>
          <a:xfrm>
            <a:off x="1371600" y="1138427"/>
            <a:ext cx="9334500" cy="4533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10"/>
          <p:cNvSpPr/>
          <p:nvPr/>
        </p:nvSpPr>
        <p:spPr>
          <a:xfrm>
            <a:off x="879347" y="2479548"/>
            <a:ext cx="3380232" cy="18989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0"/>
          <p:cNvSpPr txBox="1"/>
          <p:nvPr/>
        </p:nvSpPr>
        <p:spPr>
          <a:xfrm>
            <a:off x="1766061" y="2862198"/>
            <a:ext cx="1606550" cy="988694"/>
          </a:xfrm>
          <a:prstGeom prst="rect">
            <a:avLst/>
          </a:prstGeom>
          <a:noFill/>
          <a:ln>
            <a:noFill/>
          </a:ln>
        </p:spPr>
        <p:txBody>
          <a:bodyPr anchorCtr="0" anchor="t" bIns="0" lIns="0" spcFirstLastPara="1" rIns="0" wrap="square" tIns="64125">
            <a:noAutofit/>
          </a:bodyPr>
          <a:lstStyle/>
          <a:p>
            <a:pPr indent="176530" lvl="0" marL="12700" marR="5080" rtl="0" algn="l">
              <a:lnSpc>
                <a:spcPct val="109696"/>
              </a:lnSpc>
              <a:spcBef>
                <a:spcPts val="0"/>
              </a:spcBef>
              <a:spcAft>
                <a:spcPts val="0"/>
              </a:spcAft>
              <a:buNone/>
            </a:pPr>
            <a:r>
              <a:rPr b="1" lang="en-US" sz="3300">
                <a:solidFill>
                  <a:schemeClr val="dk1"/>
                </a:solidFill>
                <a:latin typeface="Calibri"/>
                <a:ea typeface="Calibri"/>
                <a:cs typeface="Calibri"/>
                <a:sym typeface="Calibri"/>
              </a:rPr>
              <a:t>Google  Analytics</a:t>
            </a:r>
            <a:endParaRPr sz="3300">
              <a:solidFill>
                <a:schemeClr val="dk1"/>
              </a:solidFill>
              <a:latin typeface="Calibri"/>
              <a:ea typeface="Calibri"/>
              <a:cs typeface="Calibri"/>
              <a:sym typeface="Calibri"/>
            </a:endParaRPr>
          </a:p>
        </p:txBody>
      </p:sp>
      <p:sp>
        <p:nvSpPr>
          <p:cNvPr id="76" name="Google Shape;76;p10"/>
          <p:cNvSpPr/>
          <p:nvPr/>
        </p:nvSpPr>
        <p:spPr>
          <a:xfrm>
            <a:off x="4349496" y="2479548"/>
            <a:ext cx="3380232" cy="194005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0"/>
          <p:cNvSpPr txBox="1"/>
          <p:nvPr>
            <p:ph type="title"/>
          </p:nvPr>
        </p:nvSpPr>
        <p:spPr>
          <a:xfrm>
            <a:off x="4747386" y="2631389"/>
            <a:ext cx="2584450" cy="1449705"/>
          </a:xfrm>
          <a:prstGeom prst="rect">
            <a:avLst/>
          </a:prstGeom>
          <a:noFill/>
          <a:ln>
            <a:noFill/>
          </a:ln>
        </p:spPr>
        <p:txBody>
          <a:bodyPr anchorCtr="0" anchor="t" bIns="0" lIns="0" spcFirstLastPara="1" rIns="0" wrap="square" tIns="55225">
            <a:noAutofit/>
          </a:bodyPr>
          <a:lstStyle/>
          <a:p>
            <a:pPr indent="0" lvl="0" marL="12700" marR="5080" rtl="0" algn="ctr">
              <a:lnSpc>
                <a:spcPct val="91600"/>
              </a:lnSpc>
              <a:spcBef>
                <a:spcPts val="0"/>
              </a:spcBef>
              <a:spcAft>
                <a:spcPts val="0"/>
              </a:spcAft>
              <a:buNone/>
            </a:pPr>
            <a:r>
              <a:rPr lang="en-US" sz="3300" u="none">
                <a:latin typeface="Calibri"/>
                <a:ea typeface="Calibri"/>
                <a:cs typeface="Calibri"/>
                <a:sym typeface="Calibri"/>
              </a:rPr>
              <a:t>Measurement,  Collection &amp;  Analysis</a:t>
            </a:r>
            <a:endParaRPr sz="3300">
              <a:latin typeface="Calibri"/>
              <a:ea typeface="Calibri"/>
              <a:cs typeface="Calibri"/>
              <a:sym typeface="Calibri"/>
            </a:endParaRPr>
          </a:p>
        </p:txBody>
      </p:sp>
      <p:sp>
        <p:nvSpPr>
          <p:cNvPr id="78" name="Google Shape;78;p10"/>
          <p:cNvSpPr/>
          <p:nvPr/>
        </p:nvSpPr>
        <p:spPr>
          <a:xfrm>
            <a:off x="7818119" y="2479548"/>
            <a:ext cx="3430524" cy="189890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0"/>
          <p:cNvSpPr txBox="1"/>
          <p:nvPr/>
        </p:nvSpPr>
        <p:spPr>
          <a:xfrm>
            <a:off x="8146160" y="2862198"/>
            <a:ext cx="2723515" cy="988694"/>
          </a:xfrm>
          <a:prstGeom prst="rect">
            <a:avLst/>
          </a:prstGeom>
          <a:noFill/>
          <a:ln>
            <a:noFill/>
          </a:ln>
        </p:spPr>
        <p:txBody>
          <a:bodyPr anchorCtr="0" anchor="t" bIns="0" lIns="0" spcFirstLastPara="1" rIns="0" wrap="square" tIns="64125">
            <a:noAutofit/>
          </a:bodyPr>
          <a:lstStyle/>
          <a:p>
            <a:pPr indent="-565785" lvl="0" marL="577850" marR="5080" rtl="0" algn="l">
              <a:lnSpc>
                <a:spcPct val="109696"/>
              </a:lnSpc>
              <a:spcBef>
                <a:spcPts val="0"/>
              </a:spcBef>
              <a:spcAft>
                <a:spcPts val="0"/>
              </a:spcAft>
              <a:buNone/>
            </a:pPr>
            <a:r>
              <a:rPr b="1" lang="en-US" sz="3300">
                <a:solidFill>
                  <a:schemeClr val="dk1"/>
                </a:solidFill>
                <a:latin typeface="Calibri"/>
                <a:ea typeface="Calibri"/>
                <a:cs typeface="Calibri"/>
                <a:sym typeface="Calibri"/>
              </a:rPr>
              <a:t>Improve Online  Presence</a:t>
            </a:r>
            <a:endParaRPr sz="3300">
              <a:solidFill>
                <a:schemeClr val="dk1"/>
              </a:solidFill>
              <a:latin typeface="Calibri"/>
              <a:ea typeface="Calibri"/>
              <a:cs typeface="Calibri"/>
              <a:sym typeface="Calibri"/>
            </a:endParaRPr>
          </a:p>
        </p:txBody>
      </p:sp>
      <p:sp>
        <p:nvSpPr>
          <p:cNvPr id="80" name="Google Shape;80;p1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7"/>
              </a:rPr>
              <a:t> </a:t>
            </a:r>
            <a:endParaRPr sz="18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1014202" y="341105"/>
            <a:ext cx="32397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Share Reports</a:t>
            </a:r>
            <a:endParaRPr sz="2800">
              <a:latin typeface="Calibri"/>
              <a:ea typeface="Calibri"/>
              <a:cs typeface="Calibri"/>
              <a:sym typeface="Calibri"/>
            </a:endParaRPr>
          </a:p>
        </p:txBody>
      </p:sp>
      <p:sp>
        <p:nvSpPr>
          <p:cNvPr id="374" name="Google Shape;374;p46"/>
          <p:cNvSpPr txBox="1"/>
          <p:nvPr/>
        </p:nvSpPr>
        <p:spPr>
          <a:xfrm>
            <a:off x="611530" y="1159509"/>
            <a:ext cx="10622915"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“Export” </a:t>
            </a:r>
            <a:r>
              <a:rPr lang="en-US" sz="2000">
                <a:solidFill>
                  <a:schemeClr val="dk1"/>
                </a:solidFill>
                <a:latin typeface="Calibri"/>
                <a:ea typeface="Calibri"/>
                <a:cs typeface="Calibri"/>
                <a:sym typeface="Calibri"/>
              </a:rPr>
              <a:t>lets you save a report to your desktop in a variety of file formats, such as a PDF or CSV file,</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that can be imported into a spreadsheet.</a:t>
            </a:r>
            <a:endParaRPr sz="2000">
              <a:solidFill>
                <a:schemeClr val="dk1"/>
              </a:solidFill>
              <a:latin typeface="Calibri"/>
              <a:ea typeface="Calibri"/>
              <a:cs typeface="Calibri"/>
              <a:sym typeface="Calibri"/>
            </a:endParaRPr>
          </a:p>
        </p:txBody>
      </p:sp>
      <p:sp>
        <p:nvSpPr>
          <p:cNvPr id="375" name="Google Shape;375;p46"/>
          <p:cNvSpPr txBox="1"/>
          <p:nvPr/>
        </p:nvSpPr>
        <p:spPr>
          <a:xfrm>
            <a:off x="611530" y="5122621"/>
            <a:ext cx="10384155" cy="130683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“Add to dashboard” </a:t>
            </a:r>
            <a:r>
              <a:rPr lang="en-US" sz="2000">
                <a:solidFill>
                  <a:schemeClr val="dk1"/>
                </a:solidFill>
                <a:latin typeface="Calibri"/>
                <a:ea typeface="Calibri"/>
                <a:cs typeface="Calibri"/>
                <a:sym typeface="Calibri"/>
              </a:rPr>
              <a:t>lets you add a small representation of the report called a widget to an area</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where you can view multiple report widgets in one place.</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And </a:t>
            </a:r>
            <a:r>
              <a:rPr b="1" lang="en-US" sz="2000">
                <a:solidFill>
                  <a:schemeClr val="dk1"/>
                </a:solidFill>
                <a:latin typeface="Calibri"/>
                <a:ea typeface="Calibri"/>
                <a:cs typeface="Calibri"/>
                <a:sym typeface="Calibri"/>
              </a:rPr>
              <a:t>“Shortcut” </a:t>
            </a:r>
            <a:r>
              <a:rPr lang="en-US" sz="2000">
                <a:solidFill>
                  <a:schemeClr val="dk1"/>
                </a:solidFill>
                <a:latin typeface="Calibri"/>
                <a:ea typeface="Calibri"/>
                <a:cs typeface="Calibri"/>
                <a:sym typeface="Calibri"/>
              </a:rPr>
              <a:t>lets you create a link to the specific report under the “Shortcut” menu in the left-  hand navigation. This is similar to a bookmark in a web browser.</a:t>
            </a:r>
            <a:endParaRPr sz="2000">
              <a:solidFill>
                <a:schemeClr val="dk1"/>
              </a:solidFill>
              <a:latin typeface="Calibri"/>
              <a:ea typeface="Calibri"/>
              <a:cs typeface="Calibri"/>
              <a:sym typeface="Calibri"/>
            </a:endParaRPr>
          </a:p>
        </p:txBody>
      </p:sp>
      <p:sp>
        <p:nvSpPr>
          <p:cNvPr id="376" name="Google Shape;376;p46"/>
          <p:cNvSpPr/>
          <p:nvPr/>
        </p:nvSpPr>
        <p:spPr>
          <a:xfrm>
            <a:off x="5408676" y="1640109"/>
            <a:ext cx="2667000" cy="32991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4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920152" y="412730"/>
            <a:ext cx="65466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Dashboards and Shortcuts</a:t>
            </a:r>
            <a:endParaRPr sz="2800" u="none">
              <a:latin typeface="Calibri"/>
              <a:ea typeface="Calibri"/>
              <a:cs typeface="Calibri"/>
              <a:sym typeface="Calibri"/>
            </a:endParaRPr>
          </a:p>
        </p:txBody>
      </p:sp>
      <p:sp>
        <p:nvSpPr>
          <p:cNvPr id="383" name="Google Shape;383;p47"/>
          <p:cNvSpPr txBox="1"/>
          <p:nvPr/>
        </p:nvSpPr>
        <p:spPr>
          <a:xfrm>
            <a:off x="631951" y="1099535"/>
            <a:ext cx="10775950" cy="142748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Dashboards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Dashboards are flexible and may be used for different purposes.</a:t>
            </a:r>
            <a:endParaRPr sz="2000">
              <a:solidFill>
                <a:schemeClr val="dk1"/>
              </a:solidFill>
              <a:latin typeface="Calibri"/>
              <a:ea typeface="Calibri"/>
              <a:cs typeface="Calibri"/>
              <a:sym typeface="Calibri"/>
            </a:endParaRPr>
          </a:p>
          <a:p>
            <a:pPr indent="-342900" lvl="0" marL="355600" marR="508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For example, you could create an overview of how your site is performing by displaying summaries of  different reports as widgets together on a single page.</a:t>
            </a:r>
            <a:endParaRPr sz="2000">
              <a:solidFill>
                <a:schemeClr val="dk1"/>
              </a:solidFill>
              <a:latin typeface="Calibri"/>
              <a:ea typeface="Calibri"/>
              <a:cs typeface="Calibri"/>
              <a:sym typeface="Calibri"/>
            </a:endParaRPr>
          </a:p>
        </p:txBody>
      </p:sp>
      <p:sp>
        <p:nvSpPr>
          <p:cNvPr id="384" name="Google Shape;384;p47"/>
          <p:cNvSpPr/>
          <p:nvPr/>
        </p:nvSpPr>
        <p:spPr>
          <a:xfrm>
            <a:off x="2436876" y="3124200"/>
            <a:ext cx="7383780" cy="2209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47"/>
          <p:cNvSpPr/>
          <p:nvPr/>
        </p:nvSpPr>
        <p:spPr>
          <a:xfrm>
            <a:off x="5638038" y="3886961"/>
            <a:ext cx="1828800" cy="533400"/>
          </a:xfrm>
          <a:custGeom>
            <a:rect b="b" l="l" r="r" t="t"/>
            <a:pathLst>
              <a:path extrusionOk="0" h="533400" w="1828800">
                <a:moveTo>
                  <a:pt x="0" y="88900"/>
                </a:moveTo>
                <a:lnTo>
                  <a:pt x="6979" y="54274"/>
                </a:lnTo>
                <a:lnTo>
                  <a:pt x="26019" y="26019"/>
                </a:lnTo>
                <a:lnTo>
                  <a:pt x="54274" y="6979"/>
                </a:lnTo>
                <a:lnTo>
                  <a:pt x="88900" y="0"/>
                </a:lnTo>
                <a:lnTo>
                  <a:pt x="1739900" y="0"/>
                </a:lnTo>
                <a:lnTo>
                  <a:pt x="1774525" y="6979"/>
                </a:lnTo>
                <a:lnTo>
                  <a:pt x="1802780" y="26019"/>
                </a:lnTo>
                <a:lnTo>
                  <a:pt x="1821820" y="54274"/>
                </a:lnTo>
                <a:lnTo>
                  <a:pt x="1828800" y="88900"/>
                </a:lnTo>
                <a:lnTo>
                  <a:pt x="1828800" y="444500"/>
                </a:lnTo>
                <a:lnTo>
                  <a:pt x="1821820" y="479125"/>
                </a:lnTo>
                <a:lnTo>
                  <a:pt x="1802780" y="507380"/>
                </a:lnTo>
                <a:lnTo>
                  <a:pt x="1774525" y="526420"/>
                </a:lnTo>
                <a:lnTo>
                  <a:pt x="1739900" y="533400"/>
                </a:lnTo>
                <a:lnTo>
                  <a:pt x="88900" y="533400"/>
                </a:lnTo>
                <a:lnTo>
                  <a:pt x="54274" y="526420"/>
                </a:lnTo>
                <a:lnTo>
                  <a:pt x="26019" y="507380"/>
                </a:lnTo>
                <a:lnTo>
                  <a:pt x="6979" y="479125"/>
                </a:lnTo>
                <a:lnTo>
                  <a:pt x="0" y="444500"/>
                </a:lnTo>
                <a:lnTo>
                  <a:pt x="0" y="889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4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1014202" y="430630"/>
            <a:ext cx="63942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Dashboards and Shortcuts</a:t>
            </a:r>
            <a:endParaRPr sz="2800">
              <a:latin typeface="Calibri"/>
              <a:ea typeface="Calibri"/>
              <a:cs typeface="Calibri"/>
              <a:sym typeface="Calibri"/>
            </a:endParaRPr>
          </a:p>
        </p:txBody>
      </p:sp>
      <p:sp>
        <p:nvSpPr>
          <p:cNvPr id="392" name="Google Shape;392;p48"/>
          <p:cNvSpPr txBox="1"/>
          <p:nvPr/>
        </p:nvSpPr>
        <p:spPr>
          <a:xfrm>
            <a:off x="631951" y="1083309"/>
            <a:ext cx="10342200" cy="13068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Once you’ve customized a report to show the data you need, you can click “add to dashboard” to</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save that report as a dashboard widget.</a:t>
            </a:r>
            <a:endParaRPr sz="2000">
              <a:solidFill>
                <a:schemeClr val="dk1"/>
              </a:solidFill>
              <a:latin typeface="Calibri"/>
              <a:ea typeface="Calibri"/>
              <a:cs typeface="Calibri"/>
              <a:sym typeface="Calibri"/>
            </a:endParaRPr>
          </a:p>
          <a:p>
            <a:pPr indent="-342900" lvl="0" marL="355600" marR="226059"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also decide which parts of the report you want to show on the dashboard when you’re  saving it such as the table, the graph, or both.</a:t>
            </a:r>
            <a:endParaRPr sz="2000">
              <a:solidFill>
                <a:schemeClr val="dk1"/>
              </a:solidFill>
              <a:latin typeface="Calibri"/>
              <a:ea typeface="Calibri"/>
              <a:cs typeface="Calibri"/>
              <a:sym typeface="Calibri"/>
            </a:endParaRPr>
          </a:p>
        </p:txBody>
      </p:sp>
      <p:sp>
        <p:nvSpPr>
          <p:cNvPr id="393" name="Google Shape;393;p48"/>
          <p:cNvSpPr/>
          <p:nvPr/>
        </p:nvSpPr>
        <p:spPr>
          <a:xfrm>
            <a:off x="2055876" y="2590799"/>
            <a:ext cx="7696200" cy="37871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4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9"/>
          <p:cNvSpPr txBox="1"/>
          <p:nvPr>
            <p:ph type="title"/>
          </p:nvPr>
        </p:nvSpPr>
        <p:spPr>
          <a:xfrm>
            <a:off x="710452" y="305305"/>
            <a:ext cx="64704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Dashboards and Shortcuts</a:t>
            </a:r>
            <a:endParaRPr sz="2800">
              <a:latin typeface="Calibri"/>
              <a:ea typeface="Calibri"/>
              <a:cs typeface="Calibri"/>
              <a:sym typeface="Calibri"/>
            </a:endParaRPr>
          </a:p>
        </p:txBody>
      </p:sp>
      <p:sp>
        <p:nvSpPr>
          <p:cNvPr id="400" name="Google Shape;400;p49"/>
          <p:cNvSpPr txBox="1"/>
          <p:nvPr/>
        </p:nvSpPr>
        <p:spPr>
          <a:xfrm>
            <a:off x="631951" y="1007109"/>
            <a:ext cx="5904300" cy="3309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 dashboard lets you save up to 12 reporting widgets.</a:t>
            </a:r>
            <a:endParaRPr sz="2000">
              <a:solidFill>
                <a:schemeClr val="dk1"/>
              </a:solidFill>
              <a:latin typeface="Calibri"/>
              <a:ea typeface="Calibri"/>
              <a:cs typeface="Calibri"/>
              <a:sym typeface="Calibri"/>
            </a:endParaRPr>
          </a:p>
        </p:txBody>
      </p:sp>
      <p:sp>
        <p:nvSpPr>
          <p:cNvPr id="401" name="Google Shape;401;p49"/>
          <p:cNvSpPr/>
          <p:nvPr/>
        </p:nvSpPr>
        <p:spPr>
          <a:xfrm>
            <a:off x="303275" y="1873818"/>
            <a:ext cx="4038600" cy="460318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49"/>
          <p:cNvSpPr/>
          <p:nvPr/>
        </p:nvSpPr>
        <p:spPr>
          <a:xfrm>
            <a:off x="4570476" y="1600200"/>
            <a:ext cx="7619999" cy="4927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49"/>
          <p:cNvSpPr/>
          <p:nvPr/>
        </p:nvSpPr>
        <p:spPr>
          <a:xfrm>
            <a:off x="304038" y="2362961"/>
            <a:ext cx="1066800" cy="609600"/>
          </a:xfrm>
          <a:custGeom>
            <a:rect b="b" l="l" r="r" t="t"/>
            <a:pathLst>
              <a:path extrusionOk="0" h="609600" w="1066800">
                <a:moveTo>
                  <a:pt x="0" y="101600"/>
                </a:moveTo>
                <a:lnTo>
                  <a:pt x="7984" y="62043"/>
                </a:lnTo>
                <a:lnTo>
                  <a:pt x="29759" y="29749"/>
                </a:lnTo>
                <a:lnTo>
                  <a:pt x="62054" y="7981"/>
                </a:lnTo>
                <a:lnTo>
                  <a:pt x="101600" y="0"/>
                </a:lnTo>
                <a:lnTo>
                  <a:pt x="965200" y="0"/>
                </a:lnTo>
                <a:lnTo>
                  <a:pt x="1004756" y="7981"/>
                </a:lnTo>
                <a:lnTo>
                  <a:pt x="1037050" y="29749"/>
                </a:lnTo>
                <a:lnTo>
                  <a:pt x="1058818" y="62043"/>
                </a:lnTo>
                <a:lnTo>
                  <a:pt x="1066800" y="101600"/>
                </a:lnTo>
                <a:lnTo>
                  <a:pt x="1066800" y="508000"/>
                </a:lnTo>
                <a:lnTo>
                  <a:pt x="1058818" y="547556"/>
                </a:lnTo>
                <a:lnTo>
                  <a:pt x="1037050" y="579850"/>
                </a:lnTo>
                <a:lnTo>
                  <a:pt x="1004756" y="601618"/>
                </a:lnTo>
                <a:lnTo>
                  <a:pt x="965200" y="609600"/>
                </a:lnTo>
                <a:lnTo>
                  <a:pt x="101600" y="609600"/>
                </a:lnTo>
                <a:lnTo>
                  <a:pt x="62054" y="601618"/>
                </a:lnTo>
                <a:lnTo>
                  <a:pt x="29759" y="579850"/>
                </a:lnTo>
                <a:lnTo>
                  <a:pt x="7984" y="547556"/>
                </a:lnTo>
                <a:lnTo>
                  <a:pt x="0" y="508000"/>
                </a:lnTo>
                <a:lnTo>
                  <a:pt x="0" y="101600"/>
                </a:lnTo>
                <a:close/>
              </a:path>
            </a:pathLst>
          </a:custGeom>
          <a:noFill/>
          <a:ln cap="flat" cmpd="sng" w="533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4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5"/>
              </a:rPr>
              <a:t> </a:t>
            </a:r>
            <a:endParaRPr sz="18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938027" y="376905"/>
            <a:ext cx="65460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Dashboards and Shortcuts</a:t>
            </a:r>
            <a:endParaRPr sz="2800">
              <a:latin typeface="Calibri"/>
              <a:ea typeface="Calibri"/>
              <a:cs typeface="Calibri"/>
              <a:sym typeface="Calibri"/>
            </a:endParaRPr>
          </a:p>
        </p:txBody>
      </p:sp>
      <p:sp>
        <p:nvSpPr>
          <p:cNvPr id="410" name="Google Shape;410;p50"/>
          <p:cNvSpPr txBox="1"/>
          <p:nvPr/>
        </p:nvSpPr>
        <p:spPr>
          <a:xfrm>
            <a:off x="631951" y="1099535"/>
            <a:ext cx="10645140" cy="2769235"/>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Shortcuts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Another easy way to access reports is by creating a shortcut to the report, similar to the way you</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save a bookmark in a web browser.</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It include any customizations made to the report.</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For example, if you’ve filtered the data table, then that filter will automatically be applied when you  access the report from the shortcut.</a:t>
            </a:r>
            <a:endParaRPr sz="2000">
              <a:solidFill>
                <a:schemeClr val="dk1"/>
              </a:solidFill>
              <a:latin typeface="Calibri"/>
              <a:ea typeface="Calibri"/>
              <a:cs typeface="Calibri"/>
              <a:sym typeface="Calibri"/>
            </a:endParaRPr>
          </a:p>
          <a:p>
            <a:pPr indent="-342900" lvl="0" marL="355600" marR="6096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To create a shortcut, simply click “Shortcut” in the report. Name the Shortcut and it will be saved in  the Shortcut section of the navigation.</a:t>
            </a:r>
            <a:endParaRPr sz="2000">
              <a:solidFill>
                <a:schemeClr val="dk1"/>
              </a:solidFill>
              <a:latin typeface="Calibri"/>
              <a:ea typeface="Calibri"/>
              <a:cs typeface="Calibri"/>
              <a:sym typeface="Calibri"/>
            </a:endParaRPr>
          </a:p>
        </p:txBody>
      </p:sp>
      <p:sp>
        <p:nvSpPr>
          <p:cNvPr id="411" name="Google Shape;411;p50"/>
          <p:cNvSpPr/>
          <p:nvPr/>
        </p:nvSpPr>
        <p:spPr>
          <a:xfrm>
            <a:off x="2284476" y="4291241"/>
            <a:ext cx="7074408" cy="21095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50"/>
          <p:cNvSpPr/>
          <p:nvPr/>
        </p:nvSpPr>
        <p:spPr>
          <a:xfrm>
            <a:off x="5866638" y="4572761"/>
            <a:ext cx="1066800" cy="609600"/>
          </a:xfrm>
          <a:custGeom>
            <a:rect b="b" l="l" r="r" t="t"/>
            <a:pathLst>
              <a:path extrusionOk="0" h="609600" w="1066800">
                <a:moveTo>
                  <a:pt x="0" y="101600"/>
                </a:moveTo>
                <a:lnTo>
                  <a:pt x="7981" y="62043"/>
                </a:lnTo>
                <a:lnTo>
                  <a:pt x="29749" y="29749"/>
                </a:lnTo>
                <a:lnTo>
                  <a:pt x="62043" y="7981"/>
                </a:lnTo>
                <a:lnTo>
                  <a:pt x="101600" y="0"/>
                </a:lnTo>
                <a:lnTo>
                  <a:pt x="965200" y="0"/>
                </a:lnTo>
                <a:lnTo>
                  <a:pt x="1004756" y="7981"/>
                </a:lnTo>
                <a:lnTo>
                  <a:pt x="1037050" y="29749"/>
                </a:lnTo>
                <a:lnTo>
                  <a:pt x="1058818" y="62043"/>
                </a:lnTo>
                <a:lnTo>
                  <a:pt x="1066800" y="101600"/>
                </a:lnTo>
                <a:lnTo>
                  <a:pt x="1066800" y="508000"/>
                </a:lnTo>
                <a:lnTo>
                  <a:pt x="1058818" y="547556"/>
                </a:lnTo>
                <a:lnTo>
                  <a:pt x="1037050" y="579850"/>
                </a:lnTo>
                <a:lnTo>
                  <a:pt x="1004756" y="601618"/>
                </a:lnTo>
                <a:lnTo>
                  <a:pt x="965200" y="609600"/>
                </a:lnTo>
                <a:lnTo>
                  <a:pt x="101600" y="609600"/>
                </a:lnTo>
                <a:lnTo>
                  <a:pt x="62043" y="601618"/>
                </a:lnTo>
                <a:lnTo>
                  <a:pt x="29749" y="579850"/>
                </a:lnTo>
                <a:lnTo>
                  <a:pt x="7981" y="547556"/>
                </a:lnTo>
                <a:lnTo>
                  <a:pt x="0" y="508000"/>
                </a:lnTo>
                <a:lnTo>
                  <a:pt x="0" y="101600"/>
                </a:lnTo>
                <a:close/>
              </a:path>
            </a:pathLst>
          </a:custGeom>
          <a:noFill/>
          <a:ln cap="flat" cmpd="sng" w="533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5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1598677" y="394830"/>
            <a:ext cx="63180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Dashboards and Shortcuts</a:t>
            </a:r>
            <a:endParaRPr sz="2800">
              <a:latin typeface="Calibri"/>
              <a:ea typeface="Calibri"/>
              <a:cs typeface="Calibri"/>
              <a:sym typeface="Calibri"/>
            </a:endParaRPr>
          </a:p>
        </p:txBody>
      </p:sp>
      <p:sp>
        <p:nvSpPr>
          <p:cNvPr id="419" name="Google Shape;419;p51"/>
          <p:cNvSpPr/>
          <p:nvPr/>
        </p:nvSpPr>
        <p:spPr>
          <a:xfrm>
            <a:off x="1598675" y="1600200"/>
            <a:ext cx="9116568" cy="35905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5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2"/>
          <p:cNvSpPr txBox="1"/>
          <p:nvPr>
            <p:ph type="title"/>
          </p:nvPr>
        </p:nvSpPr>
        <p:spPr>
          <a:xfrm>
            <a:off x="3632453" y="2553970"/>
            <a:ext cx="4925695" cy="939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u="none">
                <a:solidFill>
                  <a:srgbClr val="585858"/>
                </a:solidFill>
                <a:latin typeface="Calibri"/>
                <a:ea typeface="Calibri"/>
                <a:cs typeface="Calibri"/>
                <a:sym typeface="Calibri"/>
              </a:rPr>
              <a:t>Basic Reporting</a:t>
            </a:r>
            <a:endParaRPr>
              <a:latin typeface="Calibri"/>
              <a:ea typeface="Calibri"/>
              <a:cs typeface="Calibri"/>
              <a:sym typeface="Calibri"/>
            </a:endParaRPr>
          </a:p>
        </p:txBody>
      </p:sp>
      <p:sp>
        <p:nvSpPr>
          <p:cNvPr id="426" name="Google Shape;426;p5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387502" y="108330"/>
            <a:ext cx="2632075" cy="45212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rPr>
              <a:t>Audience Reports</a:t>
            </a:r>
            <a:endParaRPr sz="2800" u="none"/>
          </a:p>
        </p:txBody>
      </p:sp>
      <p:sp>
        <p:nvSpPr>
          <p:cNvPr id="432" name="Google Shape;432;p53"/>
          <p:cNvSpPr txBox="1"/>
          <p:nvPr/>
        </p:nvSpPr>
        <p:spPr>
          <a:xfrm>
            <a:off x="631951" y="1159509"/>
            <a:ext cx="2234565" cy="33083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rPr>
              <a:t>Overview</a:t>
            </a:r>
            <a:endParaRPr sz="2000">
              <a:solidFill>
                <a:schemeClr val="dk1"/>
              </a:solidFill>
              <a:latin typeface="Arial"/>
              <a:ea typeface="Arial"/>
              <a:cs typeface="Arial"/>
              <a:sym typeface="Arial"/>
            </a:endParaRPr>
          </a:p>
        </p:txBody>
      </p:sp>
      <p:sp>
        <p:nvSpPr>
          <p:cNvPr id="433" name="Google Shape;433;p53"/>
          <p:cNvSpPr/>
          <p:nvPr/>
        </p:nvSpPr>
        <p:spPr>
          <a:xfrm>
            <a:off x="4265676" y="533400"/>
            <a:ext cx="2971800" cy="60030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5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87502" y="108330"/>
            <a:ext cx="2632075" cy="45212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rPr>
              <a:t>Audience Reports</a:t>
            </a:r>
            <a:endParaRPr sz="2800"/>
          </a:p>
        </p:txBody>
      </p:sp>
      <p:sp>
        <p:nvSpPr>
          <p:cNvPr id="440" name="Google Shape;440;p5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441" name="Google Shape;441;p54"/>
          <p:cNvSpPr txBox="1"/>
          <p:nvPr/>
        </p:nvSpPr>
        <p:spPr>
          <a:xfrm>
            <a:off x="631951" y="1159509"/>
            <a:ext cx="10600690" cy="240411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Active Users</a:t>
            </a:r>
            <a:endParaRPr sz="2000">
              <a:solidFill>
                <a:schemeClr val="dk1"/>
              </a:solidFill>
              <a:latin typeface="Arial"/>
              <a:ea typeface="Arial"/>
              <a:cs typeface="Arial"/>
              <a:sym typeface="Arial"/>
            </a:endParaRPr>
          </a:p>
          <a:p>
            <a:pPr indent="0" lvl="0" marL="0" marR="0" rtl="0" algn="l">
              <a:lnSpc>
                <a:spcPct val="100000"/>
              </a:lnSpc>
              <a:spcBef>
                <a:spcPts val="25"/>
              </a:spcBef>
              <a:spcAft>
                <a:spcPts val="0"/>
              </a:spcAft>
              <a:buClr>
                <a:schemeClr val="dk1"/>
              </a:buClr>
              <a:buSzPts val="2900"/>
              <a:buFont typeface="Arial"/>
              <a:buNone/>
            </a:pPr>
            <a:r>
              <a:t/>
            </a:r>
            <a:endParaRPr sz="29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This shows how many users had a least one session on your site in the last day, seven days, 14 days,  and 30 days.</a:t>
            </a:r>
            <a:endParaRPr sz="2000">
              <a:solidFill>
                <a:schemeClr val="dk1"/>
              </a:solidFill>
              <a:latin typeface="Arial"/>
              <a:ea typeface="Arial"/>
              <a:cs typeface="Arial"/>
              <a:sym typeface="Arial"/>
            </a:endParaRPr>
          </a:p>
          <a:p>
            <a:pPr indent="-342900" lvl="0" marL="355600" marR="0" rtl="0" algn="l">
              <a:lnSpc>
                <a:spcPct val="100000"/>
              </a:lnSpc>
              <a:spcBef>
                <a:spcPts val="480"/>
              </a:spcBef>
              <a:spcAft>
                <a:spcPts val="0"/>
              </a:spcAft>
              <a:buClr>
                <a:schemeClr val="dk1"/>
              </a:buClr>
              <a:buSzPts val="2000"/>
              <a:buFont typeface="Arial"/>
              <a:buChar char="•"/>
            </a:pPr>
            <a:r>
              <a:rPr lang="en-US" sz="2000">
                <a:solidFill>
                  <a:schemeClr val="dk1"/>
                </a:solidFill>
                <a:latin typeface="Arial"/>
                <a:ea typeface="Arial"/>
                <a:cs typeface="Arial"/>
                <a:sym typeface="Arial"/>
              </a:rPr>
              <a:t>Called as “site reach” or “stickiness.”</a:t>
            </a:r>
            <a:endParaRPr sz="2000">
              <a:solidFill>
                <a:schemeClr val="dk1"/>
              </a:solidFill>
              <a:latin typeface="Arial"/>
              <a:ea typeface="Arial"/>
              <a:cs typeface="Arial"/>
              <a:sym typeface="Arial"/>
            </a:endParaRPr>
          </a:p>
          <a:p>
            <a:pPr indent="-342900" lvl="0" marL="355600" marR="434975" rtl="0" algn="l">
              <a:lnSpc>
                <a:spcPct val="100000"/>
              </a:lnSpc>
              <a:spcBef>
                <a:spcPts val="484"/>
              </a:spcBef>
              <a:spcAft>
                <a:spcPts val="0"/>
              </a:spcAft>
              <a:buClr>
                <a:schemeClr val="dk1"/>
              </a:buClr>
              <a:buSzPts val="2000"/>
              <a:buFont typeface="Arial"/>
              <a:buChar char="•"/>
            </a:pPr>
            <a:r>
              <a:rPr lang="en-US" sz="2000">
                <a:solidFill>
                  <a:schemeClr val="dk1"/>
                </a:solidFill>
                <a:latin typeface="Arial"/>
                <a:ea typeface="Arial"/>
                <a:cs typeface="Arial"/>
                <a:sym typeface="Arial"/>
              </a:rPr>
              <a:t>If your marketing activities and site content encourage users to visit and return to your site, the  active users in each time frame should grow.</a:t>
            </a:r>
            <a:endParaRPr sz="20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5"/>
          <p:cNvSpPr txBox="1"/>
          <p:nvPr>
            <p:ph type="title"/>
          </p:nvPr>
        </p:nvSpPr>
        <p:spPr>
          <a:xfrm>
            <a:off x="709802" y="215780"/>
            <a:ext cx="2632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Audience Reports</a:t>
            </a:r>
            <a:endParaRPr sz="2800">
              <a:latin typeface="Calibri"/>
              <a:ea typeface="Calibri"/>
              <a:cs typeface="Calibri"/>
              <a:sym typeface="Calibri"/>
            </a:endParaRPr>
          </a:p>
        </p:txBody>
      </p:sp>
      <p:sp>
        <p:nvSpPr>
          <p:cNvPr id="447" name="Google Shape;447;p55"/>
          <p:cNvSpPr/>
          <p:nvPr/>
        </p:nvSpPr>
        <p:spPr>
          <a:xfrm>
            <a:off x="0" y="1066800"/>
            <a:ext cx="12190475" cy="50886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5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1"/>
          <p:cNvSpPr txBox="1"/>
          <p:nvPr>
            <p:ph type="title"/>
          </p:nvPr>
        </p:nvSpPr>
        <p:spPr>
          <a:xfrm>
            <a:off x="996302" y="305305"/>
            <a:ext cx="3574800" cy="443100"/>
          </a:xfrm>
          <a:prstGeom prst="rect">
            <a:avLst/>
          </a:prstGeom>
          <a:noFill/>
          <a:ln>
            <a:noFill/>
          </a:ln>
        </p:spPr>
        <p:txBody>
          <a:bodyPr anchorCtr="0" anchor="t" bIns="0" lIns="0" spcFirstLastPara="1" rIns="0" wrap="square" tIns="12050">
            <a:noAutofit/>
          </a:bodyPr>
          <a:lstStyle/>
          <a:p>
            <a:pPr indent="0" lvl="0" marL="12700" rtl="0" algn="l">
              <a:spcBef>
                <a:spcPts val="0"/>
              </a:spcBef>
              <a:spcAft>
                <a:spcPts val="0"/>
              </a:spcAft>
              <a:buNone/>
            </a:pPr>
            <a:r>
              <a:rPr lang="en-US" sz="2800" u="none">
                <a:solidFill>
                  <a:srgbClr val="404040"/>
                </a:solidFill>
                <a:latin typeface="Calibri"/>
                <a:ea typeface="Calibri"/>
                <a:cs typeface="Calibri"/>
                <a:sym typeface="Calibri"/>
              </a:rPr>
              <a:t>Basic Understanding</a:t>
            </a:r>
            <a:endParaRPr>
              <a:latin typeface="Calibri"/>
              <a:ea typeface="Calibri"/>
              <a:cs typeface="Calibri"/>
              <a:sym typeface="Calibri"/>
            </a:endParaRPr>
          </a:p>
        </p:txBody>
      </p:sp>
      <p:sp>
        <p:nvSpPr>
          <p:cNvPr id="86" name="Google Shape;86;p11"/>
          <p:cNvSpPr txBox="1"/>
          <p:nvPr/>
        </p:nvSpPr>
        <p:spPr>
          <a:xfrm>
            <a:off x="631951" y="1159509"/>
            <a:ext cx="10691495" cy="27698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 marketing, we have the concept of a purchase funnel. There are different stages within the funnel</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that describe customer interactions. A basic purchase funnel includes the following steps: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Acquisition </a:t>
            </a:r>
            <a:r>
              <a:rPr lang="en-US" sz="2000">
                <a:solidFill>
                  <a:schemeClr val="dk1"/>
                </a:solidFill>
                <a:latin typeface="Calibri"/>
                <a:ea typeface="Calibri"/>
                <a:cs typeface="Calibri"/>
                <a:sym typeface="Calibri"/>
              </a:rPr>
              <a:t>involves building awareness and acquiring user interest</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Behavior </a:t>
            </a:r>
            <a:r>
              <a:rPr lang="en-US" sz="2000">
                <a:solidFill>
                  <a:schemeClr val="dk1"/>
                </a:solidFill>
                <a:latin typeface="Calibri"/>
                <a:ea typeface="Calibri"/>
                <a:cs typeface="Calibri"/>
                <a:sym typeface="Calibri"/>
              </a:rPr>
              <a:t>is when users engage with your business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Conversion </a:t>
            </a:r>
            <a:r>
              <a:rPr lang="en-US" sz="2000">
                <a:solidFill>
                  <a:schemeClr val="dk1"/>
                </a:solidFill>
                <a:latin typeface="Calibri"/>
                <a:ea typeface="Calibri"/>
                <a:cs typeface="Calibri"/>
                <a:sym typeface="Calibri"/>
              </a:rPr>
              <a:t>is when a user becomes a customer and transacts with your business</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000">
              <a:solidFill>
                <a:schemeClr val="dk1"/>
              </a:solidFill>
              <a:latin typeface="Calibri"/>
              <a:ea typeface="Calibri"/>
              <a:cs typeface="Calibri"/>
              <a:sym typeface="Calibri"/>
            </a:endParaRPr>
          </a:p>
          <a:p>
            <a:pPr indent="-342900" lvl="0" marL="355600" marR="234950" rtl="0" algn="l">
              <a:lnSpc>
                <a:spcPct val="100000"/>
              </a:lnSpc>
              <a:spcBef>
                <a:spcPts val="5"/>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We can track what online behavior led to purchases and use that data to make informed decisions  about how to reach new and existing customers.</a:t>
            </a:r>
            <a:endParaRPr sz="2000">
              <a:solidFill>
                <a:schemeClr val="dk1"/>
              </a:solidFill>
              <a:latin typeface="Calibri"/>
              <a:ea typeface="Calibri"/>
              <a:cs typeface="Calibri"/>
              <a:sym typeface="Calibri"/>
            </a:endParaRPr>
          </a:p>
        </p:txBody>
      </p:sp>
      <p:sp>
        <p:nvSpPr>
          <p:cNvPr id="87" name="Google Shape;87;p11"/>
          <p:cNvSpPr/>
          <p:nvPr/>
        </p:nvSpPr>
        <p:spPr>
          <a:xfrm>
            <a:off x="8333231" y="3802038"/>
            <a:ext cx="3089775" cy="26749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6"/>
          <p:cNvSpPr txBox="1"/>
          <p:nvPr>
            <p:ph type="title"/>
          </p:nvPr>
        </p:nvSpPr>
        <p:spPr>
          <a:xfrm>
            <a:off x="978402" y="233680"/>
            <a:ext cx="2632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Audience Reports</a:t>
            </a:r>
            <a:endParaRPr sz="2800">
              <a:latin typeface="Calibri"/>
              <a:ea typeface="Calibri"/>
              <a:cs typeface="Calibri"/>
              <a:sym typeface="Calibri"/>
            </a:endParaRPr>
          </a:p>
        </p:txBody>
      </p:sp>
      <p:sp>
        <p:nvSpPr>
          <p:cNvPr id="454" name="Google Shape;454;p5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455" name="Google Shape;455;p56"/>
          <p:cNvSpPr txBox="1"/>
          <p:nvPr/>
        </p:nvSpPr>
        <p:spPr>
          <a:xfrm>
            <a:off x="631951" y="1129030"/>
            <a:ext cx="10464800" cy="429450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Demographics and Interests reports</a:t>
            </a:r>
            <a:endParaRPr sz="20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chemeClr val="dk1"/>
              </a:buClr>
              <a:buSzPts val="2500"/>
              <a:buFont typeface="Arial"/>
              <a:buNone/>
            </a:pPr>
            <a:r>
              <a:t/>
            </a:r>
            <a:endParaRPr sz="2500">
              <a:solidFill>
                <a:schemeClr val="dk1"/>
              </a:solidFill>
              <a:latin typeface="Calibri"/>
              <a:ea typeface="Calibri"/>
              <a:cs typeface="Calibri"/>
              <a:sym typeface="Calibri"/>
            </a:endParaRPr>
          </a:p>
          <a:p>
            <a:pPr indent="-398780" lvl="0" marL="411480" marR="0" rtl="0" algn="l">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“Demographics” </a:t>
            </a:r>
            <a:r>
              <a:rPr lang="en-US" sz="2000">
                <a:solidFill>
                  <a:schemeClr val="dk1"/>
                </a:solidFill>
                <a:latin typeface="Calibri"/>
                <a:ea typeface="Calibri"/>
                <a:cs typeface="Calibri"/>
                <a:sym typeface="Calibri"/>
              </a:rPr>
              <a:t>reports provide information about the age and gender of your users.</a:t>
            </a:r>
            <a:endParaRPr sz="2000">
              <a:solidFill>
                <a:schemeClr val="dk1"/>
              </a:solidFill>
              <a:latin typeface="Calibri"/>
              <a:ea typeface="Calibri"/>
              <a:cs typeface="Calibri"/>
              <a:sym typeface="Calibri"/>
            </a:endParaRPr>
          </a:p>
          <a:p>
            <a:pPr indent="-342900" lvl="0" marL="355600" marR="861060" rtl="0" algn="l">
              <a:lnSpc>
                <a:spcPct val="108000"/>
              </a:lnSpc>
              <a:spcBef>
                <a:spcPts val="515"/>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“Interests” </a:t>
            </a:r>
            <a:r>
              <a:rPr lang="en-US" sz="2000">
                <a:solidFill>
                  <a:schemeClr val="dk1"/>
                </a:solidFill>
                <a:latin typeface="Calibri"/>
                <a:ea typeface="Calibri"/>
                <a:cs typeface="Calibri"/>
                <a:sym typeface="Calibri"/>
              </a:rPr>
              <a:t>reports show your users’ preferences for certain types of web content like  technology, music, travel, or TV. This information is useful in two ways.</a:t>
            </a:r>
            <a:endParaRPr sz="2000">
              <a:solidFill>
                <a:schemeClr val="dk1"/>
              </a:solidFill>
              <a:latin typeface="Calibri"/>
              <a:ea typeface="Calibri"/>
              <a:cs typeface="Calibri"/>
              <a:sym typeface="Calibri"/>
            </a:endParaRPr>
          </a:p>
          <a:p>
            <a:pPr indent="-286385" lvl="1" marL="756285" marR="0" rtl="0" algn="l">
              <a:lnSpc>
                <a:spcPct val="100000"/>
              </a:lnSpc>
              <a:spcBef>
                <a:spcPts val="20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First, if you know your target audience, it can help verify that you’re reaching the right people.</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24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Second, it can help guide decisions about your marketing and content strategy.</a:t>
            </a:r>
            <a:endParaRPr i="0" sz="20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2500"/>
              <a:buFont typeface="Arial"/>
              <a:buNone/>
            </a:pPr>
            <a:r>
              <a:t/>
            </a:r>
            <a:endParaRPr i="0" sz="2500" u="none" cap="none" strike="noStrike">
              <a:solidFill>
                <a:schemeClr val="dk1"/>
              </a:solidFill>
              <a:latin typeface="Calibri"/>
              <a:ea typeface="Calibri"/>
              <a:cs typeface="Calibri"/>
              <a:sym typeface="Calibri"/>
            </a:endParaRPr>
          </a:p>
          <a:p>
            <a:pPr indent="-342900" lvl="0" marL="355600" marR="0" rtl="0" algn="l">
              <a:lnSpc>
                <a:spcPct val="100000"/>
              </a:lnSpc>
              <a:spcBef>
                <a:spcPts val="5"/>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Enable advertising features in the “Demographics and Interests” reports for each property.</a:t>
            </a:r>
            <a:endParaRPr sz="2000">
              <a:solidFill>
                <a:schemeClr val="dk1"/>
              </a:solidFill>
              <a:latin typeface="Calibri"/>
              <a:ea typeface="Calibri"/>
              <a:cs typeface="Calibri"/>
              <a:sym typeface="Calibri"/>
            </a:endParaRPr>
          </a:p>
          <a:p>
            <a:pPr indent="-286385" lvl="1" marL="756285" marR="0" rtl="0" algn="l">
              <a:lnSpc>
                <a:spcPct val="100000"/>
              </a:lnSpc>
              <a:spcBef>
                <a:spcPts val="24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Go into the “Admin” tab under “Property“</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24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Select “Property Settings”</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24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Under “Advertising Features”</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24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Set “Enable Demographics and Interest Reports” to on.</a:t>
            </a:r>
            <a:endParaRPr i="0" sz="20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7"/>
          <p:cNvSpPr/>
          <p:nvPr/>
        </p:nvSpPr>
        <p:spPr>
          <a:xfrm>
            <a:off x="2823680" y="0"/>
            <a:ext cx="6242595" cy="659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57"/>
          <p:cNvSpPr/>
          <p:nvPr/>
        </p:nvSpPr>
        <p:spPr>
          <a:xfrm>
            <a:off x="5104638" y="5639561"/>
            <a:ext cx="4114800" cy="838200"/>
          </a:xfrm>
          <a:custGeom>
            <a:rect b="b" l="l" r="r" t="t"/>
            <a:pathLst>
              <a:path extrusionOk="0" h="838200" w="4114800">
                <a:moveTo>
                  <a:pt x="0" y="139700"/>
                </a:moveTo>
                <a:lnTo>
                  <a:pt x="7116" y="95544"/>
                </a:lnTo>
                <a:lnTo>
                  <a:pt x="26936" y="57195"/>
                </a:lnTo>
                <a:lnTo>
                  <a:pt x="57168" y="26954"/>
                </a:lnTo>
                <a:lnTo>
                  <a:pt x="95520" y="7122"/>
                </a:lnTo>
                <a:lnTo>
                  <a:pt x="139700" y="0"/>
                </a:lnTo>
                <a:lnTo>
                  <a:pt x="3975100" y="0"/>
                </a:lnTo>
                <a:lnTo>
                  <a:pt x="4019279" y="7122"/>
                </a:lnTo>
                <a:lnTo>
                  <a:pt x="4057631" y="26954"/>
                </a:lnTo>
                <a:lnTo>
                  <a:pt x="4087863" y="57195"/>
                </a:lnTo>
                <a:lnTo>
                  <a:pt x="4107683" y="95544"/>
                </a:lnTo>
                <a:lnTo>
                  <a:pt x="4114800" y="139700"/>
                </a:lnTo>
                <a:lnTo>
                  <a:pt x="4114800" y="698500"/>
                </a:lnTo>
                <a:lnTo>
                  <a:pt x="4107683" y="742655"/>
                </a:lnTo>
                <a:lnTo>
                  <a:pt x="4087863" y="781004"/>
                </a:lnTo>
                <a:lnTo>
                  <a:pt x="4057631" y="811245"/>
                </a:lnTo>
                <a:lnTo>
                  <a:pt x="4019279" y="831077"/>
                </a:lnTo>
                <a:lnTo>
                  <a:pt x="3975100" y="838200"/>
                </a:lnTo>
                <a:lnTo>
                  <a:pt x="139700" y="838200"/>
                </a:lnTo>
                <a:lnTo>
                  <a:pt x="95520" y="831077"/>
                </a:lnTo>
                <a:lnTo>
                  <a:pt x="57168" y="811245"/>
                </a:lnTo>
                <a:lnTo>
                  <a:pt x="26936" y="781004"/>
                </a:lnTo>
                <a:lnTo>
                  <a:pt x="7116" y="742655"/>
                </a:lnTo>
                <a:lnTo>
                  <a:pt x="0" y="698500"/>
                </a:lnTo>
                <a:lnTo>
                  <a:pt x="0" y="139700"/>
                </a:lnTo>
                <a:close/>
              </a:path>
            </a:pathLst>
          </a:custGeom>
          <a:noFill/>
          <a:ln cap="flat" cmpd="sng" w="533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5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8"/>
          <p:cNvSpPr txBox="1"/>
          <p:nvPr>
            <p:ph type="title"/>
          </p:nvPr>
        </p:nvSpPr>
        <p:spPr>
          <a:xfrm>
            <a:off x="924677" y="233680"/>
            <a:ext cx="2632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Audience Reports</a:t>
            </a:r>
            <a:endParaRPr sz="2800">
              <a:latin typeface="Calibri"/>
              <a:ea typeface="Calibri"/>
              <a:cs typeface="Calibri"/>
              <a:sym typeface="Calibri"/>
            </a:endParaRPr>
          </a:p>
        </p:txBody>
      </p:sp>
      <p:sp>
        <p:nvSpPr>
          <p:cNvPr id="468" name="Google Shape;468;p58"/>
          <p:cNvSpPr txBox="1"/>
          <p:nvPr/>
        </p:nvSpPr>
        <p:spPr>
          <a:xfrm>
            <a:off x="611530" y="1159509"/>
            <a:ext cx="4072890" cy="325818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Geographic reports</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900"/>
              <a:buFont typeface="Arial"/>
              <a:buNone/>
            </a:pPr>
            <a:r>
              <a:t/>
            </a:r>
            <a:endParaRPr sz="2900">
              <a:solidFill>
                <a:schemeClr val="dk1"/>
              </a:solidFill>
              <a:latin typeface="Calibri"/>
              <a:ea typeface="Calibri"/>
              <a:cs typeface="Calibri"/>
              <a:sym typeface="Calibri"/>
            </a:endParaRPr>
          </a:p>
          <a:p>
            <a:pPr indent="-342900" lvl="0" marL="355600" marR="108585" rtl="0" algn="just">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“Location” report under “Geo”  is one of the most useful Audience  reports.</a:t>
            </a:r>
            <a:endParaRPr sz="2000">
              <a:solidFill>
                <a:schemeClr val="dk1"/>
              </a:solidFill>
              <a:latin typeface="Calibri"/>
              <a:ea typeface="Calibri"/>
              <a:cs typeface="Calibri"/>
              <a:sym typeface="Calibri"/>
            </a:endParaRPr>
          </a:p>
          <a:p>
            <a:pPr indent="-342900" lvl="0" marL="355600" marR="508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Google Analytics can anonymously  determine a user’s continent, sub-  continent, country, and city through  the IP address used by their  browser.</a:t>
            </a:r>
            <a:endParaRPr sz="2000">
              <a:solidFill>
                <a:schemeClr val="dk1"/>
              </a:solidFill>
              <a:latin typeface="Calibri"/>
              <a:ea typeface="Calibri"/>
              <a:cs typeface="Calibri"/>
              <a:sym typeface="Calibri"/>
            </a:endParaRPr>
          </a:p>
        </p:txBody>
      </p:sp>
      <p:sp>
        <p:nvSpPr>
          <p:cNvPr id="469" name="Google Shape;469;p58"/>
          <p:cNvSpPr/>
          <p:nvPr/>
        </p:nvSpPr>
        <p:spPr>
          <a:xfrm>
            <a:off x="4884420" y="1143000"/>
            <a:ext cx="7306055" cy="4876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5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938002" y="305305"/>
            <a:ext cx="2632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Audience Reports</a:t>
            </a:r>
            <a:endParaRPr sz="2800">
              <a:latin typeface="Calibri"/>
              <a:ea typeface="Calibri"/>
              <a:cs typeface="Calibri"/>
              <a:sym typeface="Calibri"/>
            </a:endParaRPr>
          </a:p>
        </p:txBody>
      </p:sp>
      <p:sp>
        <p:nvSpPr>
          <p:cNvPr id="476" name="Google Shape;476;p5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477" name="Google Shape;477;p59"/>
          <p:cNvSpPr txBox="1"/>
          <p:nvPr/>
        </p:nvSpPr>
        <p:spPr>
          <a:xfrm>
            <a:off x="631951" y="1388109"/>
            <a:ext cx="10737900" cy="2404200"/>
          </a:xfrm>
          <a:prstGeom prst="rect">
            <a:avLst/>
          </a:prstGeom>
          <a:noFill/>
          <a:ln>
            <a:noFill/>
          </a:ln>
        </p:spPr>
        <p:txBody>
          <a:bodyPr anchorCtr="0" anchor="t" bIns="0" lIns="0" spcFirstLastPara="1" rIns="0" wrap="square" tIns="13325">
            <a:noAutofit/>
          </a:bodyPr>
          <a:lstStyle/>
          <a:p>
            <a:pPr indent="-355600" lvl="0" marL="355600" marR="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Behavior reports</a:t>
            </a:r>
            <a:endParaRPr sz="22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900"/>
              <a:buFont typeface="Arial"/>
              <a:buNone/>
            </a:pPr>
            <a:r>
              <a:t/>
            </a:r>
            <a:endParaRPr sz="2200">
              <a:solidFill>
                <a:schemeClr val="dk1"/>
              </a:solidFill>
              <a:latin typeface="Calibri"/>
              <a:ea typeface="Calibri"/>
              <a:cs typeface="Calibri"/>
              <a:sym typeface="Calibri"/>
            </a:endParaRPr>
          </a:p>
          <a:p>
            <a:pPr indent="-355600" lvl="0" marL="355600" marR="467359"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Below “Geo,” are a set of behavior reports that help you understand how often users visited and  returned to your website.</a:t>
            </a:r>
            <a:endParaRPr sz="2200">
              <a:solidFill>
                <a:schemeClr val="dk1"/>
              </a:solidFill>
              <a:latin typeface="Calibri"/>
              <a:ea typeface="Calibri"/>
              <a:cs typeface="Calibri"/>
              <a:sym typeface="Calibri"/>
            </a:endParaRPr>
          </a:p>
          <a:p>
            <a:pPr indent="-355600" lvl="0" marL="355600" marR="508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“New vs Returning” report breaks out acquisition, behavior, and conversion goal metrics for new  and returning users.</a:t>
            </a:r>
            <a:endParaRPr sz="2200">
              <a:solidFill>
                <a:schemeClr val="dk1"/>
              </a:solidFill>
              <a:latin typeface="Calibri"/>
              <a:ea typeface="Calibri"/>
              <a:cs typeface="Calibri"/>
              <a:sym typeface="Calibri"/>
            </a:endParaRPr>
          </a:p>
          <a:p>
            <a:pPr indent="-355600" lvl="0" marL="355600" marR="0" rtl="0" algn="l">
              <a:lnSpc>
                <a:spcPct val="100000"/>
              </a:lnSpc>
              <a:spcBef>
                <a:spcPts val="484"/>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You can look at this comparison over time to see how audience loyalty may be shifting.</a:t>
            </a:r>
            <a:endParaRPr sz="22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0"/>
          <p:cNvSpPr txBox="1"/>
          <p:nvPr>
            <p:ph type="title"/>
          </p:nvPr>
        </p:nvSpPr>
        <p:spPr>
          <a:xfrm>
            <a:off x="387502" y="260730"/>
            <a:ext cx="2632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Audience Reports</a:t>
            </a:r>
            <a:endParaRPr sz="2800">
              <a:latin typeface="Calibri"/>
              <a:ea typeface="Calibri"/>
              <a:cs typeface="Calibri"/>
              <a:sym typeface="Calibri"/>
            </a:endParaRPr>
          </a:p>
        </p:txBody>
      </p:sp>
      <p:sp>
        <p:nvSpPr>
          <p:cNvPr id="483" name="Google Shape;483;p60"/>
          <p:cNvSpPr/>
          <p:nvPr/>
        </p:nvSpPr>
        <p:spPr>
          <a:xfrm>
            <a:off x="0" y="1066800"/>
            <a:ext cx="12190475" cy="52440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6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1"/>
          <p:cNvSpPr txBox="1"/>
          <p:nvPr>
            <p:ph type="title"/>
          </p:nvPr>
        </p:nvSpPr>
        <p:spPr>
          <a:xfrm>
            <a:off x="978377" y="618855"/>
            <a:ext cx="2632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Audience Reports</a:t>
            </a:r>
            <a:endParaRPr sz="2800">
              <a:latin typeface="Calibri"/>
              <a:ea typeface="Calibri"/>
              <a:cs typeface="Calibri"/>
              <a:sym typeface="Calibri"/>
            </a:endParaRPr>
          </a:p>
        </p:txBody>
      </p:sp>
      <p:sp>
        <p:nvSpPr>
          <p:cNvPr id="490" name="Google Shape;490;p6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491" name="Google Shape;491;p61"/>
          <p:cNvSpPr txBox="1"/>
          <p:nvPr/>
        </p:nvSpPr>
        <p:spPr>
          <a:xfrm>
            <a:off x="631951" y="1464309"/>
            <a:ext cx="10730100" cy="3075300"/>
          </a:xfrm>
          <a:prstGeom prst="rect">
            <a:avLst/>
          </a:prstGeom>
          <a:noFill/>
          <a:ln>
            <a:noFill/>
          </a:ln>
        </p:spPr>
        <p:txBody>
          <a:bodyPr anchorCtr="0" anchor="t" bIns="0" lIns="0" spcFirstLastPara="1" rIns="0" wrap="square" tIns="13325">
            <a:noAutofit/>
          </a:bodyPr>
          <a:lstStyle/>
          <a:p>
            <a:pPr indent="-355600" lvl="0" marL="355600" marR="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Technology and Mobile reports</a:t>
            </a:r>
            <a:endParaRPr sz="22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900"/>
              <a:buFont typeface="Arial"/>
              <a:buNone/>
            </a:pPr>
            <a:r>
              <a:t/>
            </a:r>
            <a:endParaRPr sz="2200">
              <a:solidFill>
                <a:schemeClr val="dk1"/>
              </a:solidFill>
              <a:latin typeface="Calibri"/>
              <a:ea typeface="Calibri"/>
              <a:cs typeface="Calibri"/>
              <a:sym typeface="Calibri"/>
            </a:endParaRPr>
          </a:p>
          <a:p>
            <a:pPr indent="-355600" lvl="0" marL="355600" marR="205104"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“Technology” and “Mobile” reports can help you understand what technologies your audience  uses to consume your site content.</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“Devices” report lets you see additional details about the devices used to browse your site.</a:t>
            </a:r>
            <a:endParaRPr sz="2200">
              <a:solidFill>
                <a:schemeClr val="dk1"/>
              </a:solidFill>
              <a:latin typeface="Calibri"/>
              <a:ea typeface="Calibri"/>
              <a:cs typeface="Calibri"/>
              <a:sym typeface="Calibri"/>
            </a:endParaRPr>
          </a:p>
          <a:p>
            <a:pPr indent="-355600" lvl="0" marL="355600" marR="93345" rtl="0" algn="l">
              <a:lnSpc>
                <a:spcPct val="100000"/>
              </a:lnSpc>
              <a:spcBef>
                <a:spcPts val="484"/>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This includes the mobile device name, brand, service provider, input selector, operating system, and  other dimensions like screen resolution.</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These reports can give your developers and designers direction on how to create a mobile-optimized</a:t>
            </a:r>
            <a:endParaRPr sz="22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200">
                <a:solidFill>
                  <a:schemeClr val="dk1"/>
                </a:solidFill>
                <a:latin typeface="Calibri"/>
                <a:ea typeface="Calibri"/>
                <a:cs typeface="Calibri"/>
                <a:sym typeface="Calibri"/>
              </a:rPr>
              <a:t>experience to best suit your users.</a:t>
            </a:r>
            <a:endParaRPr sz="22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62"/>
          <p:cNvSpPr txBox="1"/>
          <p:nvPr>
            <p:ph type="title"/>
          </p:nvPr>
        </p:nvSpPr>
        <p:spPr>
          <a:xfrm>
            <a:off x="387502" y="215755"/>
            <a:ext cx="2632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Audience Reports</a:t>
            </a:r>
            <a:endParaRPr sz="2800">
              <a:latin typeface="Calibri"/>
              <a:ea typeface="Calibri"/>
              <a:cs typeface="Calibri"/>
              <a:sym typeface="Calibri"/>
            </a:endParaRPr>
          </a:p>
        </p:txBody>
      </p:sp>
      <p:sp>
        <p:nvSpPr>
          <p:cNvPr id="497" name="Google Shape;497;p62"/>
          <p:cNvSpPr/>
          <p:nvPr/>
        </p:nvSpPr>
        <p:spPr>
          <a:xfrm>
            <a:off x="0" y="990600"/>
            <a:ext cx="12190475" cy="51110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6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3"/>
          <p:cNvSpPr txBox="1"/>
          <p:nvPr/>
        </p:nvSpPr>
        <p:spPr>
          <a:xfrm>
            <a:off x="1448200" y="2191875"/>
            <a:ext cx="7696200" cy="244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50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Max Visitors By – Age, City, Browser (Top 2)</a:t>
            </a:r>
            <a:endParaRPr>
              <a:latin typeface="Calibri"/>
              <a:ea typeface="Calibri"/>
              <a:cs typeface="Calibri"/>
              <a:sym typeface="Calibri"/>
            </a:endParaRPr>
          </a:p>
          <a:p>
            <a:pPr indent="-285750" lvl="1" marL="742950" marR="0" rtl="0" algn="l">
              <a:lnSpc>
                <a:spcPct val="150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Top Conversion – Device Type, Location, Browser</a:t>
            </a:r>
            <a:endParaRPr>
              <a:latin typeface="Calibri"/>
              <a:ea typeface="Calibri"/>
              <a:cs typeface="Calibri"/>
              <a:sym typeface="Calibri"/>
            </a:endParaRPr>
          </a:p>
          <a:p>
            <a:pPr indent="-285750" lvl="1" marL="742950" marR="0" rtl="0" algn="l">
              <a:lnSpc>
                <a:spcPct val="150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Max Bounce – Browser, Browser Version, City, Age, (Top 2)</a:t>
            </a:r>
            <a:endParaRPr>
              <a:latin typeface="Calibri"/>
              <a:ea typeface="Calibri"/>
              <a:cs typeface="Calibri"/>
              <a:sym typeface="Calibri"/>
            </a:endParaRPr>
          </a:p>
          <a:p>
            <a:pPr indent="-285750" lvl="1" marL="742950" marR="0" rtl="0" algn="l">
              <a:lnSpc>
                <a:spcPct val="150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Which Smartphone Got Max Visits , Max Conv.</a:t>
            </a:r>
            <a:endParaRPr>
              <a:latin typeface="Calibri"/>
              <a:ea typeface="Calibri"/>
              <a:cs typeface="Calibri"/>
              <a:sym typeface="Calibri"/>
            </a:endParaRPr>
          </a:p>
          <a:p>
            <a:pPr indent="-285750" lvl="1" marL="742950" marR="0" rtl="0" algn="l">
              <a:lnSpc>
                <a:spcPct val="150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Which Service Provider is Used in Top 3 Cities</a:t>
            </a:r>
            <a:endParaRPr>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04" name="Google Shape;504;p63"/>
          <p:cNvSpPr txBox="1"/>
          <p:nvPr/>
        </p:nvSpPr>
        <p:spPr>
          <a:xfrm>
            <a:off x="1981200" y="990600"/>
            <a:ext cx="449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Audience Report Analysis</a:t>
            </a:r>
            <a:endParaRPr b="1" sz="3000">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64"/>
          <p:cNvSpPr txBox="1"/>
          <p:nvPr>
            <p:ph type="title"/>
          </p:nvPr>
        </p:nvSpPr>
        <p:spPr>
          <a:xfrm>
            <a:off x="387502" y="108330"/>
            <a:ext cx="2906395" cy="45212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Acquisition Reports</a:t>
            </a:r>
            <a:endParaRPr sz="2800" u="none">
              <a:latin typeface="Calibri"/>
              <a:ea typeface="Calibri"/>
              <a:cs typeface="Calibri"/>
              <a:sym typeface="Calibri"/>
            </a:endParaRPr>
          </a:p>
        </p:txBody>
      </p:sp>
      <p:sp>
        <p:nvSpPr>
          <p:cNvPr id="510" name="Google Shape;510;p64"/>
          <p:cNvSpPr txBox="1"/>
          <p:nvPr/>
        </p:nvSpPr>
        <p:spPr>
          <a:xfrm>
            <a:off x="631951" y="1159509"/>
            <a:ext cx="2427605" cy="33083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Acquisition Reports</a:t>
            </a:r>
            <a:endParaRPr sz="2000">
              <a:solidFill>
                <a:schemeClr val="dk1"/>
              </a:solidFill>
              <a:latin typeface="Calibri"/>
              <a:ea typeface="Calibri"/>
              <a:cs typeface="Calibri"/>
              <a:sym typeface="Calibri"/>
            </a:endParaRPr>
          </a:p>
        </p:txBody>
      </p:sp>
      <p:sp>
        <p:nvSpPr>
          <p:cNvPr id="511" name="Google Shape;511;p64"/>
          <p:cNvSpPr/>
          <p:nvPr/>
        </p:nvSpPr>
        <p:spPr>
          <a:xfrm>
            <a:off x="4341876" y="1219200"/>
            <a:ext cx="3303900" cy="457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6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5"/>
          <p:cNvSpPr txBox="1"/>
          <p:nvPr>
            <p:ph type="title"/>
          </p:nvPr>
        </p:nvSpPr>
        <p:spPr>
          <a:xfrm>
            <a:off x="978402" y="345680"/>
            <a:ext cx="29064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Acquisition Reports</a:t>
            </a:r>
            <a:endParaRPr sz="2800">
              <a:latin typeface="Calibri"/>
              <a:ea typeface="Calibri"/>
              <a:cs typeface="Calibri"/>
              <a:sym typeface="Calibri"/>
            </a:endParaRPr>
          </a:p>
        </p:txBody>
      </p:sp>
      <p:sp>
        <p:nvSpPr>
          <p:cNvPr id="518" name="Google Shape;518;p65"/>
          <p:cNvSpPr txBox="1"/>
          <p:nvPr/>
        </p:nvSpPr>
        <p:spPr>
          <a:xfrm>
            <a:off x="631951" y="1388109"/>
            <a:ext cx="10789800" cy="23433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Acquisition reports can provide insight about how users get to your website, and how well your</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digital marketing and advertising works across different channels like email, search, and display ads.</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Acquisition reports is used to compare the performance of different marketing channels and discover  which sources send you the highest quality traffic and conversions.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can help you make better decisions about where to focus your marketing efforts.</a:t>
            </a:r>
            <a:endParaRPr sz="2000">
              <a:solidFill>
                <a:schemeClr val="dk1"/>
              </a:solidFill>
              <a:latin typeface="Calibri"/>
              <a:ea typeface="Calibri"/>
              <a:cs typeface="Calibri"/>
              <a:sym typeface="Calibri"/>
            </a:endParaRPr>
          </a:p>
          <a:p>
            <a:pPr indent="-342900" lvl="0" marL="355600" marR="371475"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a user lands on your site, the Google Analytics tracking code automatically captures several  attributes (or dimensions) about where the user came from.</a:t>
            </a:r>
            <a:endParaRPr sz="2000">
              <a:solidFill>
                <a:schemeClr val="dk1"/>
              </a:solidFill>
              <a:latin typeface="Calibri"/>
              <a:ea typeface="Calibri"/>
              <a:cs typeface="Calibri"/>
              <a:sym typeface="Calibri"/>
            </a:endParaRPr>
          </a:p>
        </p:txBody>
      </p:sp>
      <p:sp>
        <p:nvSpPr>
          <p:cNvPr id="519" name="Google Shape;519;p65"/>
          <p:cNvSpPr/>
          <p:nvPr/>
        </p:nvSpPr>
        <p:spPr>
          <a:xfrm>
            <a:off x="2236180" y="4241180"/>
            <a:ext cx="7079087" cy="194774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6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2"/>
          <p:cNvSpPr txBox="1"/>
          <p:nvPr>
            <p:ph type="title"/>
          </p:nvPr>
        </p:nvSpPr>
        <p:spPr>
          <a:xfrm>
            <a:off x="978377" y="323205"/>
            <a:ext cx="34986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Basic Understanding</a:t>
            </a:r>
            <a:endParaRPr sz="2800">
              <a:latin typeface="Calibri"/>
              <a:ea typeface="Calibri"/>
              <a:cs typeface="Calibri"/>
              <a:sym typeface="Calibri"/>
            </a:endParaRPr>
          </a:p>
        </p:txBody>
      </p:sp>
      <p:sp>
        <p:nvSpPr>
          <p:cNvPr id="94" name="Google Shape;94;p1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95" name="Google Shape;95;p12"/>
          <p:cNvSpPr txBox="1"/>
          <p:nvPr/>
        </p:nvSpPr>
        <p:spPr>
          <a:xfrm>
            <a:off x="631951" y="1159509"/>
            <a:ext cx="10575925" cy="240411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Different kinds of businesses can benefit from digital analytics:</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900">
              <a:solidFill>
                <a:schemeClr val="dk1"/>
              </a:solidFill>
              <a:latin typeface="Calibri"/>
              <a:ea typeface="Calibri"/>
              <a:cs typeface="Calibri"/>
              <a:sym typeface="Calibri"/>
            </a:endParaRPr>
          </a:p>
          <a:p>
            <a:pPr indent="-457200" lvl="0" marL="469900" marR="845819"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Publishers </a:t>
            </a:r>
            <a:r>
              <a:rPr lang="en-US" sz="2000">
                <a:solidFill>
                  <a:schemeClr val="dk1"/>
                </a:solidFill>
                <a:latin typeface="Calibri"/>
                <a:ea typeface="Calibri"/>
                <a:cs typeface="Calibri"/>
                <a:sym typeface="Calibri"/>
              </a:rPr>
              <a:t>can use it to create a loyal, highly-engaged audience and to better align on-site  advertising with user interests.</a:t>
            </a:r>
            <a:endParaRPr sz="2000">
              <a:solidFill>
                <a:schemeClr val="dk1"/>
              </a:solidFill>
              <a:latin typeface="Calibri"/>
              <a:ea typeface="Calibri"/>
              <a:cs typeface="Calibri"/>
              <a:sym typeface="Calibri"/>
            </a:endParaRPr>
          </a:p>
          <a:p>
            <a:pPr indent="-457200" lvl="0" marL="469900" marR="631190" rtl="0" algn="l">
              <a:lnSpc>
                <a:spcPct val="100000"/>
              </a:lnSpc>
              <a:spcBef>
                <a:spcPts val="48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Ecommerce </a:t>
            </a:r>
            <a:r>
              <a:rPr lang="en-US" sz="2000">
                <a:solidFill>
                  <a:schemeClr val="dk1"/>
                </a:solidFill>
                <a:latin typeface="Calibri"/>
                <a:ea typeface="Calibri"/>
                <a:cs typeface="Calibri"/>
                <a:sym typeface="Calibri"/>
              </a:rPr>
              <a:t>businesses can use digital analytics to understand customers’ online purchasing  behavior and better market their products and services.</a:t>
            </a:r>
            <a:endParaRPr sz="2000">
              <a:solidFill>
                <a:schemeClr val="dk1"/>
              </a:solidFill>
              <a:latin typeface="Calibri"/>
              <a:ea typeface="Calibri"/>
              <a:cs typeface="Calibri"/>
              <a:sym typeface="Calibri"/>
            </a:endParaRPr>
          </a:p>
          <a:p>
            <a:pPr indent="-457200" lvl="0" marL="469900" marR="0" rtl="0" algn="l">
              <a:lnSpc>
                <a:spcPct val="100000"/>
              </a:lnSpc>
              <a:spcBef>
                <a:spcPts val="484"/>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Lead generation </a:t>
            </a:r>
            <a:r>
              <a:rPr lang="en-US" sz="2000">
                <a:solidFill>
                  <a:schemeClr val="dk1"/>
                </a:solidFill>
                <a:latin typeface="Calibri"/>
                <a:ea typeface="Calibri"/>
                <a:cs typeface="Calibri"/>
                <a:sym typeface="Calibri"/>
              </a:rPr>
              <a:t>sites can collect user information for sales teams to connect with potential leads.</a:t>
            </a:r>
            <a:endParaRPr sz="20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66"/>
          <p:cNvSpPr txBox="1"/>
          <p:nvPr/>
        </p:nvSpPr>
        <p:spPr>
          <a:xfrm>
            <a:off x="387502" y="108330"/>
            <a:ext cx="4933950" cy="968855"/>
          </a:xfrm>
          <a:prstGeom prst="rect">
            <a:avLst/>
          </a:prstGeom>
          <a:noFill/>
          <a:ln>
            <a:noFill/>
          </a:ln>
        </p:spPr>
        <p:txBody>
          <a:bodyPr anchorCtr="0" anchor="t" bIns="0" lIns="0" spcFirstLastPara="1" rIns="0" wrap="square" tIns="12050">
            <a:noAutofit/>
          </a:bodyPr>
          <a:lstStyle/>
          <a:p>
            <a:pPr indent="0" lvl="0" marL="12700" marR="0" rtl="0" algn="l">
              <a:spcBef>
                <a:spcPts val="0"/>
              </a:spcBef>
              <a:spcAft>
                <a:spcPts val="0"/>
              </a:spcAft>
              <a:buNone/>
            </a:pPr>
            <a:r>
              <a:rPr b="1" lang="en-US" sz="2800">
                <a:solidFill>
                  <a:srgbClr val="404040"/>
                </a:solidFill>
                <a:latin typeface="Calibri"/>
                <a:ea typeface="Calibri"/>
                <a:cs typeface="Calibri"/>
                <a:sym typeface="Calibri"/>
              </a:rPr>
              <a:t>Acquisition Reports</a:t>
            </a:r>
            <a:endParaRPr b="1" sz="2800">
              <a:solidFill>
                <a:srgbClr val="404040"/>
              </a:solidFill>
              <a:latin typeface="Calibri"/>
              <a:ea typeface="Calibri"/>
              <a:cs typeface="Calibri"/>
              <a:sym typeface="Calibri"/>
            </a:endParaRPr>
          </a:p>
          <a:p>
            <a:pPr indent="-342900" lvl="0" marL="599440" marR="0" rtl="0" algn="l">
              <a:lnSpc>
                <a:spcPct val="100000"/>
              </a:lnSpc>
              <a:spcBef>
                <a:spcPts val="1705"/>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Some common examples of mediums are:</a:t>
            </a:r>
            <a:endParaRPr sz="2000">
              <a:solidFill>
                <a:schemeClr val="dk1"/>
              </a:solidFill>
              <a:latin typeface="Calibri"/>
              <a:ea typeface="Calibri"/>
              <a:cs typeface="Calibri"/>
              <a:sym typeface="Calibri"/>
            </a:endParaRPr>
          </a:p>
        </p:txBody>
      </p:sp>
      <p:sp>
        <p:nvSpPr>
          <p:cNvPr id="526" name="Google Shape;526;p66"/>
          <p:cNvSpPr/>
          <p:nvPr/>
        </p:nvSpPr>
        <p:spPr>
          <a:xfrm>
            <a:off x="4513326" y="1770126"/>
            <a:ext cx="5316220" cy="725805"/>
          </a:xfrm>
          <a:custGeom>
            <a:rect b="b" l="l" r="r" t="t"/>
            <a:pathLst>
              <a:path extrusionOk="0" h="725805" w="5316220">
                <a:moveTo>
                  <a:pt x="5194808" y="0"/>
                </a:moveTo>
                <a:lnTo>
                  <a:pt x="0" y="0"/>
                </a:lnTo>
                <a:lnTo>
                  <a:pt x="0" y="725424"/>
                </a:lnTo>
                <a:lnTo>
                  <a:pt x="5194808" y="725424"/>
                </a:lnTo>
                <a:lnTo>
                  <a:pt x="5241881" y="715926"/>
                </a:lnTo>
                <a:lnTo>
                  <a:pt x="5280310" y="690022"/>
                </a:lnTo>
                <a:lnTo>
                  <a:pt x="5306214" y="651593"/>
                </a:lnTo>
                <a:lnTo>
                  <a:pt x="5315712" y="604520"/>
                </a:lnTo>
                <a:lnTo>
                  <a:pt x="5315712" y="120903"/>
                </a:lnTo>
                <a:lnTo>
                  <a:pt x="5306214" y="73830"/>
                </a:lnTo>
                <a:lnTo>
                  <a:pt x="5280310" y="35401"/>
                </a:lnTo>
                <a:lnTo>
                  <a:pt x="5241881" y="9497"/>
                </a:lnTo>
                <a:lnTo>
                  <a:pt x="5194808" y="0"/>
                </a:lnTo>
                <a:close/>
              </a:path>
            </a:pathLst>
          </a:custGeom>
          <a:solidFill>
            <a:srgbClr val="FFE8CA">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66"/>
          <p:cNvSpPr/>
          <p:nvPr/>
        </p:nvSpPr>
        <p:spPr>
          <a:xfrm>
            <a:off x="4513326" y="1770126"/>
            <a:ext cx="5316220" cy="725805"/>
          </a:xfrm>
          <a:custGeom>
            <a:rect b="b" l="l" r="r" t="t"/>
            <a:pathLst>
              <a:path extrusionOk="0" h="725805" w="5316220">
                <a:moveTo>
                  <a:pt x="5315712" y="120903"/>
                </a:moveTo>
                <a:lnTo>
                  <a:pt x="5315712" y="604520"/>
                </a:lnTo>
                <a:lnTo>
                  <a:pt x="5306214" y="651593"/>
                </a:lnTo>
                <a:lnTo>
                  <a:pt x="5280310" y="690022"/>
                </a:lnTo>
                <a:lnTo>
                  <a:pt x="5241881" y="715926"/>
                </a:lnTo>
                <a:lnTo>
                  <a:pt x="5194808" y="725424"/>
                </a:lnTo>
                <a:lnTo>
                  <a:pt x="0" y="725424"/>
                </a:lnTo>
                <a:lnTo>
                  <a:pt x="0" y="0"/>
                </a:lnTo>
                <a:lnTo>
                  <a:pt x="5194808" y="0"/>
                </a:lnTo>
                <a:lnTo>
                  <a:pt x="5241881" y="9497"/>
                </a:lnTo>
                <a:lnTo>
                  <a:pt x="5280310" y="35401"/>
                </a:lnTo>
                <a:lnTo>
                  <a:pt x="5306214" y="73830"/>
                </a:lnTo>
                <a:lnTo>
                  <a:pt x="5315712" y="120903"/>
                </a:lnTo>
                <a:close/>
              </a:path>
            </a:pathLst>
          </a:custGeom>
          <a:noFill/>
          <a:ln cap="flat" cmpd="sng" w="25900">
            <a:solidFill>
              <a:srgbClr val="FFE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66"/>
          <p:cNvSpPr txBox="1"/>
          <p:nvPr/>
        </p:nvSpPr>
        <p:spPr>
          <a:xfrm>
            <a:off x="4562094" y="1863343"/>
            <a:ext cx="4926965" cy="491490"/>
          </a:xfrm>
          <a:prstGeom prst="rect">
            <a:avLst/>
          </a:prstGeom>
          <a:noFill/>
          <a:ln>
            <a:noFill/>
          </a:ln>
        </p:spPr>
        <p:txBody>
          <a:bodyPr anchorCtr="0" anchor="t" bIns="0" lIns="0" spcFirstLastPara="1" rIns="0" wrap="square" tIns="12050">
            <a:noAutofit/>
          </a:bodyPr>
          <a:lstStyle/>
          <a:p>
            <a:pPr indent="-172085" lvl="0" marL="184785" marR="0" rtl="0" algn="l">
              <a:lnSpc>
                <a:spcPct val="114687"/>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Is used to identify traffic that arrived on your site through</a:t>
            </a:r>
            <a:endParaRPr sz="1600">
              <a:solidFill>
                <a:schemeClr val="dk1"/>
              </a:solidFill>
              <a:latin typeface="Calibri"/>
              <a:ea typeface="Calibri"/>
              <a:cs typeface="Calibri"/>
              <a:sym typeface="Calibri"/>
            </a:endParaRPr>
          </a:p>
          <a:p>
            <a:pPr indent="0" lvl="0" marL="184785" marR="0" rtl="0" algn="l">
              <a:lnSpc>
                <a:spcPct val="114687"/>
              </a:lnSpc>
              <a:spcBef>
                <a:spcPts val="0"/>
              </a:spcBef>
              <a:spcAft>
                <a:spcPts val="0"/>
              </a:spcAft>
              <a:buNone/>
            </a:pPr>
            <a:r>
              <a:rPr lang="en-US" sz="1600">
                <a:solidFill>
                  <a:schemeClr val="dk1"/>
                </a:solidFill>
                <a:latin typeface="Calibri"/>
                <a:ea typeface="Calibri"/>
                <a:cs typeface="Calibri"/>
                <a:sym typeface="Calibri"/>
              </a:rPr>
              <a:t>unpaid search like a non-paid Google Search result.</a:t>
            </a:r>
            <a:endParaRPr sz="1600">
              <a:solidFill>
                <a:schemeClr val="dk1"/>
              </a:solidFill>
              <a:latin typeface="Calibri"/>
              <a:ea typeface="Calibri"/>
              <a:cs typeface="Calibri"/>
              <a:sym typeface="Calibri"/>
            </a:endParaRPr>
          </a:p>
        </p:txBody>
      </p:sp>
      <p:sp>
        <p:nvSpPr>
          <p:cNvPr id="529" name="Google Shape;529;p66"/>
          <p:cNvSpPr/>
          <p:nvPr/>
        </p:nvSpPr>
        <p:spPr>
          <a:xfrm>
            <a:off x="1523238" y="1678685"/>
            <a:ext cx="2990215" cy="908685"/>
          </a:xfrm>
          <a:custGeom>
            <a:rect b="b" l="l" r="r" t="t"/>
            <a:pathLst>
              <a:path extrusionOk="0" h="908685" w="2990215">
                <a:moveTo>
                  <a:pt x="2838704" y="0"/>
                </a:moveTo>
                <a:lnTo>
                  <a:pt x="151384" y="0"/>
                </a:lnTo>
                <a:lnTo>
                  <a:pt x="103550" y="7721"/>
                </a:lnTo>
                <a:lnTo>
                  <a:pt x="61996" y="29220"/>
                </a:lnTo>
                <a:lnTo>
                  <a:pt x="29220" y="61996"/>
                </a:lnTo>
                <a:lnTo>
                  <a:pt x="7721" y="103550"/>
                </a:lnTo>
                <a:lnTo>
                  <a:pt x="0" y="151384"/>
                </a:lnTo>
                <a:lnTo>
                  <a:pt x="0" y="756919"/>
                </a:lnTo>
                <a:lnTo>
                  <a:pt x="7721" y="804753"/>
                </a:lnTo>
                <a:lnTo>
                  <a:pt x="29220" y="846307"/>
                </a:lnTo>
                <a:lnTo>
                  <a:pt x="61996" y="879083"/>
                </a:lnTo>
                <a:lnTo>
                  <a:pt x="103550" y="900582"/>
                </a:lnTo>
                <a:lnTo>
                  <a:pt x="151384" y="908303"/>
                </a:lnTo>
                <a:lnTo>
                  <a:pt x="2838704" y="908303"/>
                </a:lnTo>
                <a:lnTo>
                  <a:pt x="2886537" y="900582"/>
                </a:lnTo>
                <a:lnTo>
                  <a:pt x="2928091" y="879083"/>
                </a:lnTo>
                <a:lnTo>
                  <a:pt x="2960867" y="846307"/>
                </a:lnTo>
                <a:lnTo>
                  <a:pt x="2982366" y="804753"/>
                </a:lnTo>
                <a:lnTo>
                  <a:pt x="2990088" y="756919"/>
                </a:lnTo>
                <a:lnTo>
                  <a:pt x="2990088" y="151384"/>
                </a:lnTo>
                <a:lnTo>
                  <a:pt x="2982366" y="103550"/>
                </a:lnTo>
                <a:lnTo>
                  <a:pt x="2960867" y="61996"/>
                </a:lnTo>
                <a:lnTo>
                  <a:pt x="2928091" y="29220"/>
                </a:lnTo>
                <a:lnTo>
                  <a:pt x="2886537" y="7721"/>
                </a:lnTo>
                <a:lnTo>
                  <a:pt x="283870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66"/>
          <p:cNvSpPr/>
          <p:nvPr/>
        </p:nvSpPr>
        <p:spPr>
          <a:xfrm>
            <a:off x="1523238" y="1678685"/>
            <a:ext cx="2990215" cy="908685"/>
          </a:xfrm>
          <a:custGeom>
            <a:rect b="b" l="l" r="r" t="t"/>
            <a:pathLst>
              <a:path extrusionOk="0" h="908685" w="2990215">
                <a:moveTo>
                  <a:pt x="0" y="151384"/>
                </a:moveTo>
                <a:lnTo>
                  <a:pt x="7721" y="103550"/>
                </a:lnTo>
                <a:lnTo>
                  <a:pt x="29220" y="61996"/>
                </a:lnTo>
                <a:lnTo>
                  <a:pt x="61996" y="29220"/>
                </a:lnTo>
                <a:lnTo>
                  <a:pt x="103550" y="7721"/>
                </a:lnTo>
                <a:lnTo>
                  <a:pt x="151384" y="0"/>
                </a:lnTo>
                <a:lnTo>
                  <a:pt x="2838704" y="0"/>
                </a:lnTo>
                <a:lnTo>
                  <a:pt x="2886537" y="7721"/>
                </a:lnTo>
                <a:lnTo>
                  <a:pt x="2928091" y="29220"/>
                </a:lnTo>
                <a:lnTo>
                  <a:pt x="2960867" y="61996"/>
                </a:lnTo>
                <a:lnTo>
                  <a:pt x="2982366" y="103550"/>
                </a:lnTo>
                <a:lnTo>
                  <a:pt x="2990088" y="151384"/>
                </a:lnTo>
                <a:lnTo>
                  <a:pt x="2990088" y="756919"/>
                </a:lnTo>
                <a:lnTo>
                  <a:pt x="2982366" y="804753"/>
                </a:lnTo>
                <a:lnTo>
                  <a:pt x="2960867" y="846307"/>
                </a:lnTo>
                <a:lnTo>
                  <a:pt x="2928091" y="879083"/>
                </a:lnTo>
                <a:lnTo>
                  <a:pt x="2886537" y="900582"/>
                </a:lnTo>
                <a:lnTo>
                  <a:pt x="2838704" y="908303"/>
                </a:lnTo>
                <a:lnTo>
                  <a:pt x="151384" y="908303"/>
                </a:lnTo>
                <a:lnTo>
                  <a:pt x="103550" y="900582"/>
                </a:lnTo>
                <a:lnTo>
                  <a:pt x="61996" y="879083"/>
                </a:lnTo>
                <a:lnTo>
                  <a:pt x="29220" y="846307"/>
                </a:lnTo>
                <a:lnTo>
                  <a:pt x="7721" y="804753"/>
                </a:lnTo>
                <a:lnTo>
                  <a:pt x="0" y="756919"/>
                </a:lnTo>
                <a:lnTo>
                  <a:pt x="0" y="151384"/>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66"/>
          <p:cNvSpPr/>
          <p:nvPr/>
        </p:nvSpPr>
        <p:spPr>
          <a:xfrm>
            <a:off x="4513326" y="2722626"/>
            <a:ext cx="5316220" cy="727075"/>
          </a:xfrm>
          <a:custGeom>
            <a:rect b="b" l="l" r="r" t="t"/>
            <a:pathLst>
              <a:path extrusionOk="0" h="727075" w="5316220">
                <a:moveTo>
                  <a:pt x="5194554" y="0"/>
                </a:moveTo>
                <a:lnTo>
                  <a:pt x="0" y="0"/>
                </a:lnTo>
                <a:lnTo>
                  <a:pt x="0" y="726948"/>
                </a:lnTo>
                <a:lnTo>
                  <a:pt x="5194554" y="726948"/>
                </a:lnTo>
                <a:lnTo>
                  <a:pt x="5241720" y="717428"/>
                </a:lnTo>
                <a:lnTo>
                  <a:pt x="5280231" y="691467"/>
                </a:lnTo>
                <a:lnTo>
                  <a:pt x="5306192" y="652956"/>
                </a:lnTo>
                <a:lnTo>
                  <a:pt x="5315712" y="605789"/>
                </a:lnTo>
                <a:lnTo>
                  <a:pt x="5315712" y="121158"/>
                </a:lnTo>
                <a:lnTo>
                  <a:pt x="5306192" y="73991"/>
                </a:lnTo>
                <a:lnTo>
                  <a:pt x="5280231" y="35480"/>
                </a:lnTo>
                <a:lnTo>
                  <a:pt x="5241720" y="9519"/>
                </a:lnTo>
                <a:lnTo>
                  <a:pt x="5194554" y="0"/>
                </a:lnTo>
                <a:close/>
              </a:path>
            </a:pathLst>
          </a:custGeom>
          <a:solidFill>
            <a:srgbClr val="FFE8CA">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66"/>
          <p:cNvSpPr/>
          <p:nvPr/>
        </p:nvSpPr>
        <p:spPr>
          <a:xfrm>
            <a:off x="4513326" y="2722626"/>
            <a:ext cx="5316220" cy="727075"/>
          </a:xfrm>
          <a:custGeom>
            <a:rect b="b" l="l" r="r" t="t"/>
            <a:pathLst>
              <a:path extrusionOk="0" h="727075" w="5316220">
                <a:moveTo>
                  <a:pt x="5315712" y="121158"/>
                </a:moveTo>
                <a:lnTo>
                  <a:pt x="5315712" y="605789"/>
                </a:lnTo>
                <a:lnTo>
                  <a:pt x="5306192" y="652956"/>
                </a:lnTo>
                <a:lnTo>
                  <a:pt x="5280231" y="691467"/>
                </a:lnTo>
                <a:lnTo>
                  <a:pt x="5241720" y="717428"/>
                </a:lnTo>
                <a:lnTo>
                  <a:pt x="5194554" y="726948"/>
                </a:lnTo>
                <a:lnTo>
                  <a:pt x="0" y="726948"/>
                </a:lnTo>
                <a:lnTo>
                  <a:pt x="0" y="0"/>
                </a:lnTo>
                <a:lnTo>
                  <a:pt x="5194554" y="0"/>
                </a:lnTo>
                <a:lnTo>
                  <a:pt x="5241720" y="9519"/>
                </a:lnTo>
                <a:lnTo>
                  <a:pt x="5280231" y="35480"/>
                </a:lnTo>
                <a:lnTo>
                  <a:pt x="5306192" y="73991"/>
                </a:lnTo>
                <a:lnTo>
                  <a:pt x="5315712" y="121158"/>
                </a:lnTo>
                <a:close/>
              </a:path>
            </a:pathLst>
          </a:custGeom>
          <a:noFill/>
          <a:ln cap="flat" cmpd="sng" w="25900">
            <a:solidFill>
              <a:srgbClr val="FFE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66"/>
          <p:cNvSpPr txBox="1"/>
          <p:nvPr/>
        </p:nvSpPr>
        <p:spPr>
          <a:xfrm>
            <a:off x="4562094" y="2816732"/>
            <a:ext cx="5154295" cy="491490"/>
          </a:xfrm>
          <a:prstGeom prst="rect">
            <a:avLst/>
          </a:prstGeom>
          <a:noFill/>
          <a:ln>
            <a:noFill/>
          </a:ln>
        </p:spPr>
        <p:txBody>
          <a:bodyPr anchorCtr="0" anchor="t" bIns="0" lIns="0" spcFirstLastPara="1" rIns="0" wrap="square" tIns="37450">
            <a:noAutofit/>
          </a:bodyPr>
          <a:lstStyle/>
          <a:p>
            <a:pPr indent="-172085" lvl="0" marL="184785" marR="5080" rtl="0" algn="l">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Indicates traffic that arrived through a paid search campaign  like Google AdWords text ads.</a:t>
            </a:r>
            <a:endParaRPr sz="1600">
              <a:solidFill>
                <a:schemeClr val="dk1"/>
              </a:solidFill>
              <a:latin typeface="Calibri"/>
              <a:ea typeface="Calibri"/>
              <a:cs typeface="Calibri"/>
              <a:sym typeface="Calibri"/>
            </a:endParaRPr>
          </a:p>
        </p:txBody>
      </p:sp>
      <p:sp>
        <p:nvSpPr>
          <p:cNvPr id="534" name="Google Shape;534;p66"/>
          <p:cNvSpPr/>
          <p:nvPr/>
        </p:nvSpPr>
        <p:spPr>
          <a:xfrm>
            <a:off x="1523238" y="2632710"/>
            <a:ext cx="2990215" cy="906780"/>
          </a:xfrm>
          <a:custGeom>
            <a:rect b="b" l="l" r="r" t="t"/>
            <a:pathLst>
              <a:path extrusionOk="0" h="906779" w="2990215">
                <a:moveTo>
                  <a:pt x="2838958" y="0"/>
                </a:moveTo>
                <a:lnTo>
                  <a:pt x="151130" y="0"/>
                </a:lnTo>
                <a:lnTo>
                  <a:pt x="103371" y="7707"/>
                </a:lnTo>
                <a:lnTo>
                  <a:pt x="61886" y="29167"/>
                </a:lnTo>
                <a:lnTo>
                  <a:pt x="29167" y="61886"/>
                </a:lnTo>
                <a:lnTo>
                  <a:pt x="7707" y="103371"/>
                </a:lnTo>
                <a:lnTo>
                  <a:pt x="0" y="151129"/>
                </a:lnTo>
                <a:lnTo>
                  <a:pt x="0" y="755650"/>
                </a:lnTo>
                <a:lnTo>
                  <a:pt x="7707" y="803408"/>
                </a:lnTo>
                <a:lnTo>
                  <a:pt x="29167" y="844893"/>
                </a:lnTo>
                <a:lnTo>
                  <a:pt x="61886" y="877612"/>
                </a:lnTo>
                <a:lnTo>
                  <a:pt x="103371" y="899072"/>
                </a:lnTo>
                <a:lnTo>
                  <a:pt x="151130" y="906779"/>
                </a:lnTo>
                <a:lnTo>
                  <a:pt x="2838958" y="906779"/>
                </a:lnTo>
                <a:lnTo>
                  <a:pt x="2886716" y="899072"/>
                </a:lnTo>
                <a:lnTo>
                  <a:pt x="2928201" y="877612"/>
                </a:lnTo>
                <a:lnTo>
                  <a:pt x="2960920" y="844893"/>
                </a:lnTo>
                <a:lnTo>
                  <a:pt x="2982380" y="803408"/>
                </a:lnTo>
                <a:lnTo>
                  <a:pt x="2990088" y="755650"/>
                </a:lnTo>
                <a:lnTo>
                  <a:pt x="2990088" y="151129"/>
                </a:lnTo>
                <a:lnTo>
                  <a:pt x="2982380" y="103371"/>
                </a:lnTo>
                <a:lnTo>
                  <a:pt x="2960920" y="61886"/>
                </a:lnTo>
                <a:lnTo>
                  <a:pt x="2928201" y="29167"/>
                </a:lnTo>
                <a:lnTo>
                  <a:pt x="2886716" y="7707"/>
                </a:lnTo>
                <a:lnTo>
                  <a:pt x="2838958"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66"/>
          <p:cNvSpPr/>
          <p:nvPr/>
        </p:nvSpPr>
        <p:spPr>
          <a:xfrm>
            <a:off x="1523238" y="2632710"/>
            <a:ext cx="2990215" cy="906780"/>
          </a:xfrm>
          <a:custGeom>
            <a:rect b="b" l="l" r="r" t="t"/>
            <a:pathLst>
              <a:path extrusionOk="0" h="906779" w="2990215">
                <a:moveTo>
                  <a:pt x="0" y="151129"/>
                </a:moveTo>
                <a:lnTo>
                  <a:pt x="7707" y="103371"/>
                </a:lnTo>
                <a:lnTo>
                  <a:pt x="29167" y="61886"/>
                </a:lnTo>
                <a:lnTo>
                  <a:pt x="61886" y="29167"/>
                </a:lnTo>
                <a:lnTo>
                  <a:pt x="103371" y="7707"/>
                </a:lnTo>
                <a:lnTo>
                  <a:pt x="151130" y="0"/>
                </a:lnTo>
                <a:lnTo>
                  <a:pt x="2838958" y="0"/>
                </a:lnTo>
                <a:lnTo>
                  <a:pt x="2886716" y="7707"/>
                </a:lnTo>
                <a:lnTo>
                  <a:pt x="2928201" y="29167"/>
                </a:lnTo>
                <a:lnTo>
                  <a:pt x="2960920" y="61886"/>
                </a:lnTo>
                <a:lnTo>
                  <a:pt x="2982380" y="103371"/>
                </a:lnTo>
                <a:lnTo>
                  <a:pt x="2990088" y="151129"/>
                </a:lnTo>
                <a:lnTo>
                  <a:pt x="2990088" y="755650"/>
                </a:lnTo>
                <a:lnTo>
                  <a:pt x="2982380" y="803408"/>
                </a:lnTo>
                <a:lnTo>
                  <a:pt x="2960920" y="844893"/>
                </a:lnTo>
                <a:lnTo>
                  <a:pt x="2928201" y="877612"/>
                </a:lnTo>
                <a:lnTo>
                  <a:pt x="2886716" y="899072"/>
                </a:lnTo>
                <a:lnTo>
                  <a:pt x="2838958" y="906779"/>
                </a:lnTo>
                <a:lnTo>
                  <a:pt x="151130" y="906779"/>
                </a:lnTo>
                <a:lnTo>
                  <a:pt x="103371" y="899072"/>
                </a:lnTo>
                <a:lnTo>
                  <a:pt x="61886" y="877612"/>
                </a:lnTo>
                <a:lnTo>
                  <a:pt x="29167" y="844893"/>
                </a:lnTo>
                <a:lnTo>
                  <a:pt x="7707" y="803408"/>
                </a:lnTo>
                <a:lnTo>
                  <a:pt x="0" y="755650"/>
                </a:lnTo>
                <a:lnTo>
                  <a:pt x="0" y="151129"/>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66"/>
          <p:cNvSpPr/>
          <p:nvPr/>
        </p:nvSpPr>
        <p:spPr>
          <a:xfrm>
            <a:off x="4513326" y="3676650"/>
            <a:ext cx="5316220" cy="725805"/>
          </a:xfrm>
          <a:custGeom>
            <a:rect b="b" l="l" r="r" t="t"/>
            <a:pathLst>
              <a:path extrusionOk="0" h="725804" w="5316220">
                <a:moveTo>
                  <a:pt x="5194808" y="0"/>
                </a:moveTo>
                <a:lnTo>
                  <a:pt x="0" y="0"/>
                </a:lnTo>
                <a:lnTo>
                  <a:pt x="0" y="725424"/>
                </a:lnTo>
                <a:lnTo>
                  <a:pt x="5194808" y="725424"/>
                </a:lnTo>
                <a:lnTo>
                  <a:pt x="5241881" y="715926"/>
                </a:lnTo>
                <a:lnTo>
                  <a:pt x="5280310" y="690022"/>
                </a:lnTo>
                <a:lnTo>
                  <a:pt x="5306214" y="651593"/>
                </a:lnTo>
                <a:lnTo>
                  <a:pt x="5315712" y="604519"/>
                </a:lnTo>
                <a:lnTo>
                  <a:pt x="5315712" y="120904"/>
                </a:lnTo>
                <a:lnTo>
                  <a:pt x="5306214" y="73830"/>
                </a:lnTo>
                <a:lnTo>
                  <a:pt x="5280310" y="35401"/>
                </a:lnTo>
                <a:lnTo>
                  <a:pt x="5241881" y="9497"/>
                </a:lnTo>
                <a:lnTo>
                  <a:pt x="5194808" y="0"/>
                </a:lnTo>
                <a:close/>
              </a:path>
            </a:pathLst>
          </a:custGeom>
          <a:solidFill>
            <a:srgbClr val="FFE8CA">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66"/>
          <p:cNvSpPr/>
          <p:nvPr/>
        </p:nvSpPr>
        <p:spPr>
          <a:xfrm>
            <a:off x="4513326" y="3676650"/>
            <a:ext cx="5316220" cy="725805"/>
          </a:xfrm>
          <a:custGeom>
            <a:rect b="b" l="l" r="r" t="t"/>
            <a:pathLst>
              <a:path extrusionOk="0" h="725804" w="5316220">
                <a:moveTo>
                  <a:pt x="5315712" y="120904"/>
                </a:moveTo>
                <a:lnTo>
                  <a:pt x="5315712" y="604519"/>
                </a:lnTo>
                <a:lnTo>
                  <a:pt x="5306214" y="651593"/>
                </a:lnTo>
                <a:lnTo>
                  <a:pt x="5280310" y="690022"/>
                </a:lnTo>
                <a:lnTo>
                  <a:pt x="5241881" y="715926"/>
                </a:lnTo>
                <a:lnTo>
                  <a:pt x="5194808" y="725424"/>
                </a:lnTo>
                <a:lnTo>
                  <a:pt x="0" y="725424"/>
                </a:lnTo>
                <a:lnTo>
                  <a:pt x="0" y="0"/>
                </a:lnTo>
                <a:lnTo>
                  <a:pt x="5194808" y="0"/>
                </a:lnTo>
                <a:lnTo>
                  <a:pt x="5241881" y="9497"/>
                </a:lnTo>
                <a:lnTo>
                  <a:pt x="5280310" y="35401"/>
                </a:lnTo>
                <a:lnTo>
                  <a:pt x="5306214" y="73830"/>
                </a:lnTo>
                <a:lnTo>
                  <a:pt x="5315712" y="120904"/>
                </a:lnTo>
                <a:close/>
              </a:path>
            </a:pathLst>
          </a:custGeom>
          <a:noFill/>
          <a:ln cap="flat" cmpd="sng" w="25900">
            <a:solidFill>
              <a:srgbClr val="FFE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66"/>
          <p:cNvSpPr txBox="1"/>
          <p:nvPr/>
        </p:nvSpPr>
        <p:spPr>
          <a:xfrm>
            <a:off x="4562094" y="3770122"/>
            <a:ext cx="4937125" cy="491490"/>
          </a:xfrm>
          <a:prstGeom prst="rect">
            <a:avLst/>
          </a:prstGeom>
          <a:noFill/>
          <a:ln>
            <a:noFill/>
          </a:ln>
        </p:spPr>
        <p:txBody>
          <a:bodyPr anchorCtr="0" anchor="t" bIns="0" lIns="0" spcFirstLastPara="1" rIns="0" wrap="square" tIns="37450">
            <a:noAutofit/>
          </a:bodyPr>
          <a:lstStyle/>
          <a:p>
            <a:pPr indent="-172085" lvl="0" marL="184785" marR="5080" rtl="0" algn="l">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It is used for traffic that arrived on your site after the user  clicked on a website other than a search engine.</a:t>
            </a:r>
            <a:endParaRPr sz="1600">
              <a:solidFill>
                <a:schemeClr val="dk1"/>
              </a:solidFill>
              <a:latin typeface="Calibri"/>
              <a:ea typeface="Calibri"/>
              <a:cs typeface="Calibri"/>
              <a:sym typeface="Calibri"/>
            </a:endParaRPr>
          </a:p>
        </p:txBody>
      </p:sp>
      <p:sp>
        <p:nvSpPr>
          <p:cNvPr id="539" name="Google Shape;539;p66"/>
          <p:cNvSpPr/>
          <p:nvPr/>
        </p:nvSpPr>
        <p:spPr>
          <a:xfrm>
            <a:off x="1523238" y="3585209"/>
            <a:ext cx="2990215" cy="908685"/>
          </a:xfrm>
          <a:custGeom>
            <a:rect b="b" l="l" r="r" t="t"/>
            <a:pathLst>
              <a:path extrusionOk="0" h="908685" w="2990215">
                <a:moveTo>
                  <a:pt x="2838704" y="0"/>
                </a:moveTo>
                <a:lnTo>
                  <a:pt x="151384" y="0"/>
                </a:lnTo>
                <a:lnTo>
                  <a:pt x="103550" y="7721"/>
                </a:lnTo>
                <a:lnTo>
                  <a:pt x="61996" y="29220"/>
                </a:lnTo>
                <a:lnTo>
                  <a:pt x="29220" y="61996"/>
                </a:lnTo>
                <a:lnTo>
                  <a:pt x="7721" y="103550"/>
                </a:lnTo>
                <a:lnTo>
                  <a:pt x="0" y="151383"/>
                </a:lnTo>
                <a:lnTo>
                  <a:pt x="0" y="756919"/>
                </a:lnTo>
                <a:lnTo>
                  <a:pt x="7721" y="804753"/>
                </a:lnTo>
                <a:lnTo>
                  <a:pt x="29220" y="846307"/>
                </a:lnTo>
                <a:lnTo>
                  <a:pt x="61996" y="879083"/>
                </a:lnTo>
                <a:lnTo>
                  <a:pt x="103550" y="900582"/>
                </a:lnTo>
                <a:lnTo>
                  <a:pt x="151384" y="908303"/>
                </a:lnTo>
                <a:lnTo>
                  <a:pt x="2838704" y="908303"/>
                </a:lnTo>
                <a:lnTo>
                  <a:pt x="2886537" y="900582"/>
                </a:lnTo>
                <a:lnTo>
                  <a:pt x="2928091" y="879083"/>
                </a:lnTo>
                <a:lnTo>
                  <a:pt x="2960867" y="846307"/>
                </a:lnTo>
                <a:lnTo>
                  <a:pt x="2982366" y="804753"/>
                </a:lnTo>
                <a:lnTo>
                  <a:pt x="2990088" y="756919"/>
                </a:lnTo>
                <a:lnTo>
                  <a:pt x="2990088" y="151383"/>
                </a:lnTo>
                <a:lnTo>
                  <a:pt x="2982366" y="103550"/>
                </a:lnTo>
                <a:lnTo>
                  <a:pt x="2960867" y="61996"/>
                </a:lnTo>
                <a:lnTo>
                  <a:pt x="2928091" y="29220"/>
                </a:lnTo>
                <a:lnTo>
                  <a:pt x="2886537" y="7721"/>
                </a:lnTo>
                <a:lnTo>
                  <a:pt x="283870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66"/>
          <p:cNvSpPr/>
          <p:nvPr/>
        </p:nvSpPr>
        <p:spPr>
          <a:xfrm>
            <a:off x="1523238" y="3585209"/>
            <a:ext cx="2990215" cy="908685"/>
          </a:xfrm>
          <a:custGeom>
            <a:rect b="b" l="l" r="r" t="t"/>
            <a:pathLst>
              <a:path extrusionOk="0" h="908685" w="2990215">
                <a:moveTo>
                  <a:pt x="0" y="151383"/>
                </a:moveTo>
                <a:lnTo>
                  <a:pt x="7721" y="103550"/>
                </a:lnTo>
                <a:lnTo>
                  <a:pt x="29220" y="61996"/>
                </a:lnTo>
                <a:lnTo>
                  <a:pt x="61996" y="29220"/>
                </a:lnTo>
                <a:lnTo>
                  <a:pt x="103550" y="7721"/>
                </a:lnTo>
                <a:lnTo>
                  <a:pt x="151384" y="0"/>
                </a:lnTo>
                <a:lnTo>
                  <a:pt x="2838704" y="0"/>
                </a:lnTo>
                <a:lnTo>
                  <a:pt x="2886537" y="7721"/>
                </a:lnTo>
                <a:lnTo>
                  <a:pt x="2928091" y="29220"/>
                </a:lnTo>
                <a:lnTo>
                  <a:pt x="2960867" y="61996"/>
                </a:lnTo>
                <a:lnTo>
                  <a:pt x="2982366" y="103550"/>
                </a:lnTo>
                <a:lnTo>
                  <a:pt x="2990088" y="151383"/>
                </a:lnTo>
                <a:lnTo>
                  <a:pt x="2990088" y="756919"/>
                </a:lnTo>
                <a:lnTo>
                  <a:pt x="2982366" y="804753"/>
                </a:lnTo>
                <a:lnTo>
                  <a:pt x="2960867" y="846307"/>
                </a:lnTo>
                <a:lnTo>
                  <a:pt x="2928091" y="879083"/>
                </a:lnTo>
                <a:lnTo>
                  <a:pt x="2886537" y="900582"/>
                </a:lnTo>
                <a:lnTo>
                  <a:pt x="2838704" y="908303"/>
                </a:lnTo>
                <a:lnTo>
                  <a:pt x="151384" y="908303"/>
                </a:lnTo>
                <a:lnTo>
                  <a:pt x="103550" y="900582"/>
                </a:lnTo>
                <a:lnTo>
                  <a:pt x="61996" y="879083"/>
                </a:lnTo>
                <a:lnTo>
                  <a:pt x="29220" y="846307"/>
                </a:lnTo>
                <a:lnTo>
                  <a:pt x="7721" y="804753"/>
                </a:lnTo>
                <a:lnTo>
                  <a:pt x="0" y="756919"/>
                </a:lnTo>
                <a:lnTo>
                  <a:pt x="0" y="151383"/>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66"/>
          <p:cNvSpPr/>
          <p:nvPr/>
        </p:nvSpPr>
        <p:spPr>
          <a:xfrm>
            <a:off x="4513326" y="4629150"/>
            <a:ext cx="5316220" cy="727075"/>
          </a:xfrm>
          <a:custGeom>
            <a:rect b="b" l="l" r="r" t="t"/>
            <a:pathLst>
              <a:path extrusionOk="0" h="727075" w="5316220">
                <a:moveTo>
                  <a:pt x="5194554" y="0"/>
                </a:moveTo>
                <a:lnTo>
                  <a:pt x="0" y="0"/>
                </a:lnTo>
                <a:lnTo>
                  <a:pt x="0" y="726947"/>
                </a:lnTo>
                <a:lnTo>
                  <a:pt x="5194554" y="726947"/>
                </a:lnTo>
                <a:lnTo>
                  <a:pt x="5241720" y="717428"/>
                </a:lnTo>
                <a:lnTo>
                  <a:pt x="5280231" y="691467"/>
                </a:lnTo>
                <a:lnTo>
                  <a:pt x="5306192" y="652956"/>
                </a:lnTo>
                <a:lnTo>
                  <a:pt x="5315712" y="605790"/>
                </a:lnTo>
                <a:lnTo>
                  <a:pt x="5315712" y="121157"/>
                </a:lnTo>
                <a:lnTo>
                  <a:pt x="5306192" y="73991"/>
                </a:lnTo>
                <a:lnTo>
                  <a:pt x="5280231" y="35480"/>
                </a:lnTo>
                <a:lnTo>
                  <a:pt x="5241720" y="9519"/>
                </a:lnTo>
                <a:lnTo>
                  <a:pt x="5194554" y="0"/>
                </a:lnTo>
                <a:close/>
              </a:path>
            </a:pathLst>
          </a:custGeom>
          <a:solidFill>
            <a:srgbClr val="FFE8CA">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66"/>
          <p:cNvSpPr/>
          <p:nvPr/>
        </p:nvSpPr>
        <p:spPr>
          <a:xfrm>
            <a:off x="4513326" y="4629150"/>
            <a:ext cx="5316220" cy="727075"/>
          </a:xfrm>
          <a:custGeom>
            <a:rect b="b" l="l" r="r" t="t"/>
            <a:pathLst>
              <a:path extrusionOk="0" h="727075" w="5316220">
                <a:moveTo>
                  <a:pt x="5315712" y="121157"/>
                </a:moveTo>
                <a:lnTo>
                  <a:pt x="5315712" y="605790"/>
                </a:lnTo>
                <a:lnTo>
                  <a:pt x="5306192" y="652956"/>
                </a:lnTo>
                <a:lnTo>
                  <a:pt x="5280231" y="691467"/>
                </a:lnTo>
                <a:lnTo>
                  <a:pt x="5241720" y="717428"/>
                </a:lnTo>
                <a:lnTo>
                  <a:pt x="5194554" y="726947"/>
                </a:lnTo>
                <a:lnTo>
                  <a:pt x="0" y="726947"/>
                </a:lnTo>
                <a:lnTo>
                  <a:pt x="0" y="0"/>
                </a:lnTo>
                <a:lnTo>
                  <a:pt x="5194554" y="0"/>
                </a:lnTo>
                <a:lnTo>
                  <a:pt x="5241720" y="9519"/>
                </a:lnTo>
                <a:lnTo>
                  <a:pt x="5280231" y="35480"/>
                </a:lnTo>
                <a:lnTo>
                  <a:pt x="5306192" y="73991"/>
                </a:lnTo>
                <a:lnTo>
                  <a:pt x="5315712" y="121157"/>
                </a:lnTo>
                <a:close/>
              </a:path>
            </a:pathLst>
          </a:custGeom>
          <a:noFill/>
          <a:ln cap="flat" cmpd="sng" w="25900">
            <a:solidFill>
              <a:srgbClr val="FFE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66"/>
          <p:cNvSpPr txBox="1"/>
          <p:nvPr/>
        </p:nvSpPr>
        <p:spPr>
          <a:xfrm>
            <a:off x="4562094" y="4723638"/>
            <a:ext cx="4551045" cy="491490"/>
          </a:xfrm>
          <a:prstGeom prst="rect">
            <a:avLst/>
          </a:prstGeom>
          <a:noFill/>
          <a:ln>
            <a:noFill/>
          </a:ln>
        </p:spPr>
        <p:txBody>
          <a:bodyPr anchorCtr="0" anchor="t" bIns="0" lIns="0" spcFirstLastPara="1" rIns="0" wrap="square" tIns="37450">
            <a:noAutofit/>
          </a:bodyPr>
          <a:lstStyle/>
          <a:p>
            <a:pPr indent="-172085" lvl="0" marL="184785" marR="5080" rtl="0" algn="l">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represents traffic that came from an email marketing  campaign.</a:t>
            </a:r>
            <a:endParaRPr sz="1600">
              <a:solidFill>
                <a:schemeClr val="dk1"/>
              </a:solidFill>
              <a:latin typeface="Calibri"/>
              <a:ea typeface="Calibri"/>
              <a:cs typeface="Calibri"/>
              <a:sym typeface="Calibri"/>
            </a:endParaRPr>
          </a:p>
        </p:txBody>
      </p:sp>
      <p:sp>
        <p:nvSpPr>
          <p:cNvPr id="544" name="Google Shape;544;p66"/>
          <p:cNvSpPr/>
          <p:nvPr/>
        </p:nvSpPr>
        <p:spPr>
          <a:xfrm>
            <a:off x="1523238" y="4539234"/>
            <a:ext cx="2990215" cy="906780"/>
          </a:xfrm>
          <a:custGeom>
            <a:rect b="b" l="l" r="r" t="t"/>
            <a:pathLst>
              <a:path extrusionOk="0" h="906779" w="2990215">
                <a:moveTo>
                  <a:pt x="2838958" y="0"/>
                </a:moveTo>
                <a:lnTo>
                  <a:pt x="151130" y="0"/>
                </a:lnTo>
                <a:lnTo>
                  <a:pt x="103371" y="7707"/>
                </a:lnTo>
                <a:lnTo>
                  <a:pt x="61886" y="29167"/>
                </a:lnTo>
                <a:lnTo>
                  <a:pt x="29167" y="61886"/>
                </a:lnTo>
                <a:lnTo>
                  <a:pt x="7707" y="103371"/>
                </a:lnTo>
                <a:lnTo>
                  <a:pt x="0" y="151130"/>
                </a:lnTo>
                <a:lnTo>
                  <a:pt x="0" y="755650"/>
                </a:lnTo>
                <a:lnTo>
                  <a:pt x="7707" y="803408"/>
                </a:lnTo>
                <a:lnTo>
                  <a:pt x="29167" y="844893"/>
                </a:lnTo>
                <a:lnTo>
                  <a:pt x="61886" y="877612"/>
                </a:lnTo>
                <a:lnTo>
                  <a:pt x="103371" y="899072"/>
                </a:lnTo>
                <a:lnTo>
                  <a:pt x="151130" y="906780"/>
                </a:lnTo>
                <a:lnTo>
                  <a:pt x="2838958" y="906780"/>
                </a:lnTo>
                <a:lnTo>
                  <a:pt x="2886716" y="899072"/>
                </a:lnTo>
                <a:lnTo>
                  <a:pt x="2928201" y="877612"/>
                </a:lnTo>
                <a:lnTo>
                  <a:pt x="2960920" y="844893"/>
                </a:lnTo>
                <a:lnTo>
                  <a:pt x="2982380" y="803408"/>
                </a:lnTo>
                <a:lnTo>
                  <a:pt x="2990088" y="755650"/>
                </a:lnTo>
                <a:lnTo>
                  <a:pt x="2990088" y="151130"/>
                </a:lnTo>
                <a:lnTo>
                  <a:pt x="2982380" y="103371"/>
                </a:lnTo>
                <a:lnTo>
                  <a:pt x="2960920" y="61886"/>
                </a:lnTo>
                <a:lnTo>
                  <a:pt x="2928201" y="29167"/>
                </a:lnTo>
                <a:lnTo>
                  <a:pt x="2886716" y="7707"/>
                </a:lnTo>
                <a:lnTo>
                  <a:pt x="2838958"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66"/>
          <p:cNvSpPr/>
          <p:nvPr/>
        </p:nvSpPr>
        <p:spPr>
          <a:xfrm>
            <a:off x="1523238" y="4539234"/>
            <a:ext cx="2990215" cy="906780"/>
          </a:xfrm>
          <a:custGeom>
            <a:rect b="b" l="l" r="r" t="t"/>
            <a:pathLst>
              <a:path extrusionOk="0" h="906779" w="2990215">
                <a:moveTo>
                  <a:pt x="0" y="151130"/>
                </a:moveTo>
                <a:lnTo>
                  <a:pt x="7707" y="103371"/>
                </a:lnTo>
                <a:lnTo>
                  <a:pt x="29167" y="61886"/>
                </a:lnTo>
                <a:lnTo>
                  <a:pt x="61886" y="29167"/>
                </a:lnTo>
                <a:lnTo>
                  <a:pt x="103371" y="7707"/>
                </a:lnTo>
                <a:lnTo>
                  <a:pt x="151130" y="0"/>
                </a:lnTo>
                <a:lnTo>
                  <a:pt x="2838958" y="0"/>
                </a:lnTo>
                <a:lnTo>
                  <a:pt x="2886716" y="7707"/>
                </a:lnTo>
                <a:lnTo>
                  <a:pt x="2928201" y="29167"/>
                </a:lnTo>
                <a:lnTo>
                  <a:pt x="2960920" y="61886"/>
                </a:lnTo>
                <a:lnTo>
                  <a:pt x="2982380" y="103371"/>
                </a:lnTo>
                <a:lnTo>
                  <a:pt x="2990088" y="151130"/>
                </a:lnTo>
                <a:lnTo>
                  <a:pt x="2990088" y="755650"/>
                </a:lnTo>
                <a:lnTo>
                  <a:pt x="2982380" y="803408"/>
                </a:lnTo>
                <a:lnTo>
                  <a:pt x="2960920" y="844893"/>
                </a:lnTo>
                <a:lnTo>
                  <a:pt x="2928201" y="877612"/>
                </a:lnTo>
                <a:lnTo>
                  <a:pt x="2886716" y="899072"/>
                </a:lnTo>
                <a:lnTo>
                  <a:pt x="2838958" y="906780"/>
                </a:lnTo>
                <a:lnTo>
                  <a:pt x="151130" y="906780"/>
                </a:lnTo>
                <a:lnTo>
                  <a:pt x="103371" y="899072"/>
                </a:lnTo>
                <a:lnTo>
                  <a:pt x="61886" y="877612"/>
                </a:lnTo>
                <a:lnTo>
                  <a:pt x="29167" y="844893"/>
                </a:lnTo>
                <a:lnTo>
                  <a:pt x="7707" y="803408"/>
                </a:lnTo>
                <a:lnTo>
                  <a:pt x="0" y="755650"/>
                </a:lnTo>
                <a:lnTo>
                  <a:pt x="0" y="151130"/>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66"/>
          <p:cNvSpPr/>
          <p:nvPr/>
        </p:nvSpPr>
        <p:spPr>
          <a:xfrm>
            <a:off x="4513326" y="5583173"/>
            <a:ext cx="5316220" cy="725805"/>
          </a:xfrm>
          <a:custGeom>
            <a:rect b="b" l="l" r="r" t="t"/>
            <a:pathLst>
              <a:path extrusionOk="0" h="725804" w="5316220">
                <a:moveTo>
                  <a:pt x="5194808" y="0"/>
                </a:moveTo>
                <a:lnTo>
                  <a:pt x="0" y="0"/>
                </a:lnTo>
                <a:lnTo>
                  <a:pt x="0" y="725424"/>
                </a:lnTo>
                <a:lnTo>
                  <a:pt x="5194808" y="725424"/>
                </a:lnTo>
                <a:lnTo>
                  <a:pt x="5241881" y="715923"/>
                </a:lnTo>
                <a:lnTo>
                  <a:pt x="5280310" y="690013"/>
                </a:lnTo>
                <a:lnTo>
                  <a:pt x="5306214" y="651582"/>
                </a:lnTo>
                <a:lnTo>
                  <a:pt x="5315712" y="604519"/>
                </a:lnTo>
                <a:lnTo>
                  <a:pt x="5315712" y="120903"/>
                </a:lnTo>
                <a:lnTo>
                  <a:pt x="5306214" y="73841"/>
                </a:lnTo>
                <a:lnTo>
                  <a:pt x="5280310" y="35410"/>
                </a:lnTo>
                <a:lnTo>
                  <a:pt x="5241881" y="9500"/>
                </a:lnTo>
                <a:lnTo>
                  <a:pt x="5194808" y="0"/>
                </a:lnTo>
                <a:close/>
              </a:path>
            </a:pathLst>
          </a:custGeom>
          <a:solidFill>
            <a:srgbClr val="FFE8CA">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66"/>
          <p:cNvSpPr/>
          <p:nvPr/>
        </p:nvSpPr>
        <p:spPr>
          <a:xfrm>
            <a:off x="4513326" y="5583173"/>
            <a:ext cx="5316220" cy="725805"/>
          </a:xfrm>
          <a:custGeom>
            <a:rect b="b" l="l" r="r" t="t"/>
            <a:pathLst>
              <a:path extrusionOk="0" h="725804" w="5316220">
                <a:moveTo>
                  <a:pt x="5315712" y="120903"/>
                </a:moveTo>
                <a:lnTo>
                  <a:pt x="5315712" y="604519"/>
                </a:lnTo>
                <a:lnTo>
                  <a:pt x="5306214" y="651582"/>
                </a:lnTo>
                <a:lnTo>
                  <a:pt x="5280310" y="690013"/>
                </a:lnTo>
                <a:lnTo>
                  <a:pt x="5241881" y="715923"/>
                </a:lnTo>
                <a:lnTo>
                  <a:pt x="5194808" y="725424"/>
                </a:lnTo>
                <a:lnTo>
                  <a:pt x="0" y="725424"/>
                </a:lnTo>
                <a:lnTo>
                  <a:pt x="0" y="0"/>
                </a:lnTo>
                <a:lnTo>
                  <a:pt x="5194808" y="0"/>
                </a:lnTo>
                <a:lnTo>
                  <a:pt x="5241881" y="9500"/>
                </a:lnTo>
                <a:lnTo>
                  <a:pt x="5280310" y="35410"/>
                </a:lnTo>
                <a:lnTo>
                  <a:pt x="5306214" y="73841"/>
                </a:lnTo>
                <a:lnTo>
                  <a:pt x="5315712" y="120903"/>
                </a:lnTo>
                <a:close/>
              </a:path>
            </a:pathLst>
          </a:custGeom>
          <a:noFill/>
          <a:ln cap="flat" cmpd="sng" w="25900">
            <a:solidFill>
              <a:srgbClr val="FFE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66"/>
          <p:cNvSpPr txBox="1"/>
          <p:nvPr/>
        </p:nvSpPr>
        <p:spPr>
          <a:xfrm>
            <a:off x="4562094" y="5677001"/>
            <a:ext cx="5069205" cy="491490"/>
          </a:xfrm>
          <a:prstGeom prst="rect">
            <a:avLst/>
          </a:prstGeom>
          <a:noFill/>
          <a:ln>
            <a:noFill/>
          </a:ln>
        </p:spPr>
        <p:txBody>
          <a:bodyPr anchorCtr="0" anchor="t" bIns="0" lIns="0" spcFirstLastPara="1" rIns="0" wrap="square" tIns="37450">
            <a:noAutofit/>
          </a:bodyPr>
          <a:lstStyle/>
          <a:p>
            <a:pPr indent="-172085" lvl="0" marL="184785" marR="5080" rtl="0" algn="l">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is applied for users that come directly to your site by typing  your URL directly into a browser.</a:t>
            </a:r>
            <a:endParaRPr sz="1600">
              <a:solidFill>
                <a:schemeClr val="dk1"/>
              </a:solidFill>
              <a:latin typeface="Calibri"/>
              <a:ea typeface="Calibri"/>
              <a:cs typeface="Calibri"/>
              <a:sym typeface="Calibri"/>
            </a:endParaRPr>
          </a:p>
        </p:txBody>
      </p:sp>
      <p:sp>
        <p:nvSpPr>
          <p:cNvPr id="549" name="Google Shape;549;p66"/>
          <p:cNvSpPr/>
          <p:nvPr/>
        </p:nvSpPr>
        <p:spPr>
          <a:xfrm>
            <a:off x="1523238" y="5491734"/>
            <a:ext cx="2990215" cy="908685"/>
          </a:xfrm>
          <a:custGeom>
            <a:rect b="b" l="l" r="r" t="t"/>
            <a:pathLst>
              <a:path extrusionOk="0" h="908685" w="2990215">
                <a:moveTo>
                  <a:pt x="2838704" y="0"/>
                </a:moveTo>
                <a:lnTo>
                  <a:pt x="151384" y="0"/>
                </a:lnTo>
                <a:lnTo>
                  <a:pt x="103550" y="7721"/>
                </a:lnTo>
                <a:lnTo>
                  <a:pt x="61996" y="29220"/>
                </a:lnTo>
                <a:lnTo>
                  <a:pt x="29220" y="61996"/>
                </a:lnTo>
                <a:lnTo>
                  <a:pt x="7721" y="103550"/>
                </a:lnTo>
                <a:lnTo>
                  <a:pt x="0" y="151383"/>
                </a:lnTo>
                <a:lnTo>
                  <a:pt x="0" y="756919"/>
                </a:lnTo>
                <a:lnTo>
                  <a:pt x="7721" y="804767"/>
                </a:lnTo>
                <a:lnTo>
                  <a:pt x="29220" y="846324"/>
                </a:lnTo>
                <a:lnTo>
                  <a:pt x="61996" y="879094"/>
                </a:lnTo>
                <a:lnTo>
                  <a:pt x="103550" y="900586"/>
                </a:lnTo>
                <a:lnTo>
                  <a:pt x="151384" y="908303"/>
                </a:lnTo>
                <a:lnTo>
                  <a:pt x="2838704" y="908303"/>
                </a:lnTo>
                <a:lnTo>
                  <a:pt x="2886537" y="900586"/>
                </a:lnTo>
                <a:lnTo>
                  <a:pt x="2928091" y="879094"/>
                </a:lnTo>
                <a:lnTo>
                  <a:pt x="2960867" y="846324"/>
                </a:lnTo>
                <a:lnTo>
                  <a:pt x="2982366" y="804767"/>
                </a:lnTo>
                <a:lnTo>
                  <a:pt x="2990088" y="756919"/>
                </a:lnTo>
                <a:lnTo>
                  <a:pt x="2990088" y="151383"/>
                </a:lnTo>
                <a:lnTo>
                  <a:pt x="2982366" y="103550"/>
                </a:lnTo>
                <a:lnTo>
                  <a:pt x="2960867" y="61996"/>
                </a:lnTo>
                <a:lnTo>
                  <a:pt x="2928091" y="29220"/>
                </a:lnTo>
                <a:lnTo>
                  <a:pt x="2886537" y="7721"/>
                </a:lnTo>
                <a:lnTo>
                  <a:pt x="283870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66"/>
          <p:cNvSpPr/>
          <p:nvPr/>
        </p:nvSpPr>
        <p:spPr>
          <a:xfrm>
            <a:off x="1523238" y="5491734"/>
            <a:ext cx="2990215" cy="908685"/>
          </a:xfrm>
          <a:custGeom>
            <a:rect b="b" l="l" r="r" t="t"/>
            <a:pathLst>
              <a:path extrusionOk="0" h="908685" w="2990215">
                <a:moveTo>
                  <a:pt x="0" y="151383"/>
                </a:moveTo>
                <a:lnTo>
                  <a:pt x="7721" y="103550"/>
                </a:lnTo>
                <a:lnTo>
                  <a:pt x="29220" y="61996"/>
                </a:lnTo>
                <a:lnTo>
                  <a:pt x="61996" y="29220"/>
                </a:lnTo>
                <a:lnTo>
                  <a:pt x="103550" y="7721"/>
                </a:lnTo>
                <a:lnTo>
                  <a:pt x="151384" y="0"/>
                </a:lnTo>
                <a:lnTo>
                  <a:pt x="2838704" y="0"/>
                </a:lnTo>
                <a:lnTo>
                  <a:pt x="2886537" y="7721"/>
                </a:lnTo>
                <a:lnTo>
                  <a:pt x="2928091" y="29220"/>
                </a:lnTo>
                <a:lnTo>
                  <a:pt x="2960867" y="61996"/>
                </a:lnTo>
                <a:lnTo>
                  <a:pt x="2982366" y="103550"/>
                </a:lnTo>
                <a:lnTo>
                  <a:pt x="2990088" y="151383"/>
                </a:lnTo>
                <a:lnTo>
                  <a:pt x="2990088" y="756919"/>
                </a:lnTo>
                <a:lnTo>
                  <a:pt x="2982366" y="804767"/>
                </a:lnTo>
                <a:lnTo>
                  <a:pt x="2960867" y="846324"/>
                </a:lnTo>
                <a:lnTo>
                  <a:pt x="2928091" y="879094"/>
                </a:lnTo>
                <a:lnTo>
                  <a:pt x="2886537" y="900586"/>
                </a:lnTo>
                <a:lnTo>
                  <a:pt x="2838704" y="908303"/>
                </a:lnTo>
                <a:lnTo>
                  <a:pt x="151384" y="908303"/>
                </a:lnTo>
                <a:lnTo>
                  <a:pt x="103550" y="900586"/>
                </a:lnTo>
                <a:lnTo>
                  <a:pt x="61996" y="879094"/>
                </a:lnTo>
                <a:lnTo>
                  <a:pt x="29220" y="846324"/>
                </a:lnTo>
                <a:lnTo>
                  <a:pt x="7721" y="804767"/>
                </a:lnTo>
                <a:lnTo>
                  <a:pt x="0" y="756919"/>
                </a:lnTo>
                <a:lnTo>
                  <a:pt x="0" y="151383"/>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6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552" name="Google Shape;552;p66"/>
          <p:cNvSpPr txBox="1"/>
          <p:nvPr/>
        </p:nvSpPr>
        <p:spPr>
          <a:xfrm>
            <a:off x="1978700" y="1756674"/>
            <a:ext cx="2079300" cy="906900"/>
          </a:xfrm>
          <a:prstGeom prst="rect">
            <a:avLst/>
          </a:prstGeom>
          <a:noFill/>
          <a:ln>
            <a:noFill/>
          </a:ln>
        </p:spPr>
        <p:txBody>
          <a:bodyPr anchorCtr="0" anchor="t" bIns="0" lIns="0" spcFirstLastPara="1" rIns="0" wrap="square" tIns="12700">
            <a:noAutofit/>
          </a:bodyPr>
          <a:lstStyle/>
          <a:p>
            <a:pPr indent="0" lvl="0" marL="33655" marR="26669" rtl="0" algn="ctr">
              <a:lnSpc>
                <a:spcPct val="136000"/>
              </a:lnSpc>
              <a:spcBef>
                <a:spcPts val="0"/>
              </a:spcBef>
              <a:spcAft>
                <a:spcPts val="0"/>
              </a:spcAft>
              <a:buNone/>
            </a:pPr>
            <a:r>
              <a:rPr lang="en-US" sz="4000">
                <a:solidFill>
                  <a:srgbClr val="FFFFFF"/>
                </a:solidFill>
                <a:latin typeface="Calibri"/>
                <a:ea typeface="Calibri"/>
                <a:cs typeface="Calibri"/>
                <a:sym typeface="Calibri"/>
              </a:rPr>
              <a:t>Organic </a:t>
            </a:r>
            <a:endParaRPr sz="4000">
              <a:solidFill>
                <a:schemeClr val="dk1"/>
              </a:solidFill>
              <a:latin typeface="Calibri"/>
              <a:ea typeface="Calibri"/>
              <a:cs typeface="Calibri"/>
              <a:sym typeface="Calibri"/>
            </a:endParaRPr>
          </a:p>
        </p:txBody>
      </p:sp>
      <p:sp>
        <p:nvSpPr>
          <p:cNvPr id="553" name="Google Shape;553;p66"/>
          <p:cNvSpPr txBox="1"/>
          <p:nvPr/>
        </p:nvSpPr>
        <p:spPr>
          <a:xfrm>
            <a:off x="2054900" y="2709037"/>
            <a:ext cx="2079300" cy="906900"/>
          </a:xfrm>
          <a:prstGeom prst="rect">
            <a:avLst/>
          </a:prstGeom>
          <a:noFill/>
          <a:ln>
            <a:noFill/>
          </a:ln>
        </p:spPr>
        <p:txBody>
          <a:bodyPr anchorCtr="0" anchor="t" bIns="0" lIns="0" spcFirstLastPara="1" rIns="0" wrap="square" tIns="12700">
            <a:noAutofit/>
          </a:bodyPr>
          <a:lstStyle/>
          <a:p>
            <a:pPr indent="0" lvl="0" marL="33655" marR="26669" rtl="0" algn="ctr">
              <a:lnSpc>
                <a:spcPct val="136000"/>
              </a:lnSpc>
              <a:spcBef>
                <a:spcPts val="0"/>
              </a:spcBef>
              <a:spcAft>
                <a:spcPts val="0"/>
              </a:spcAft>
              <a:buNone/>
            </a:pPr>
            <a:r>
              <a:rPr lang="en-US" sz="4000">
                <a:solidFill>
                  <a:srgbClr val="FFFFFF"/>
                </a:solidFill>
                <a:latin typeface="Calibri"/>
                <a:ea typeface="Calibri"/>
                <a:cs typeface="Calibri"/>
                <a:sym typeface="Calibri"/>
              </a:rPr>
              <a:t>CPC</a:t>
            </a:r>
            <a:endParaRPr sz="4000">
              <a:solidFill>
                <a:schemeClr val="dk1"/>
              </a:solidFill>
              <a:latin typeface="Calibri"/>
              <a:ea typeface="Calibri"/>
              <a:cs typeface="Calibri"/>
              <a:sym typeface="Calibri"/>
            </a:endParaRPr>
          </a:p>
        </p:txBody>
      </p:sp>
      <p:sp>
        <p:nvSpPr>
          <p:cNvPr id="554" name="Google Shape;554;p66"/>
          <p:cNvSpPr txBox="1"/>
          <p:nvPr/>
        </p:nvSpPr>
        <p:spPr>
          <a:xfrm>
            <a:off x="2054900" y="3662299"/>
            <a:ext cx="2079300" cy="906900"/>
          </a:xfrm>
          <a:prstGeom prst="rect">
            <a:avLst/>
          </a:prstGeom>
          <a:noFill/>
          <a:ln>
            <a:noFill/>
          </a:ln>
        </p:spPr>
        <p:txBody>
          <a:bodyPr anchorCtr="0" anchor="t" bIns="0" lIns="0" spcFirstLastPara="1" rIns="0" wrap="square" tIns="12700">
            <a:noAutofit/>
          </a:bodyPr>
          <a:lstStyle/>
          <a:p>
            <a:pPr indent="0" lvl="0" marL="33655" marR="26669" rtl="0" algn="ctr">
              <a:lnSpc>
                <a:spcPct val="136000"/>
              </a:lnSpc>
              <a:spcBef>
                <a:spcPts val="0"/>
              </a:spcBef>
              <a:spcAft>
                <a:spcPts val="0"/>
              </a:spcAft>
              <a:buNone/>
            </a:pPr>
            <a:r>
              <a:rPr lang="en-US" sz="4000">
                <a:solidFill>
                  <a:srgbClr val="FFFFFF"/>
                </a:solidFill>
                <a:latin typeface="Calibri"/>
                <a:ea typeface="Calibri"/>
                <a:cs typeface="Calibri"/>
                <a:sym typeface="Calibri"/>
              </a:rPr>
              <a:t>Referral</a:t>
            </a:r>
            <a:endParaRPr sz="4000">
              <a:solidFill>
                <a:schemeClr val="dk1"/>
              </a:solidFill>
              <a:latin typeface="Calibri"/>
              <a:ea typeface="Calibri"/>
              <a:cs typeface="Calibri"/>
              <a:sym typeface="Calibri"/>
            </a:endParaRPr>
          </a:p>
        </p:txBody>
      </p:sp>
      <p:sp>
        <p:nvSpPr>
          <p:cNvPr id="555" name="Google Shape;555;p66"/>
          <p:cNvSpPr txBox="1"/>
          <p:nvPr/>
        </p:nvSpPr>
        <p:spPr>
          <a:xfrm>
            <a:off x="2109000" y="4615574"/>
            <a:ext cx="2079300" cy="906900"/>
          </a:xfrm>
          <a:prstGeom prst="rect">
            <a:avLst/>
          </a:prstGeom>
          <a:noFill/>
          <a:ln>
            <a:noFill/>
          </a:ln>
        </p:spPr>
        <p:txBody>
          <a:bodyPr anchorCtr="0" anchor="t" bIns="0" lIns="0" spcFirstLastPara="1" rIns="0" wrap="square" tIns="12700">
            <a:noAutofit/>
          </a:bodyPr>
          <a:lstStyle/>
          <a:p>
            <a:pPr indent="0" lvl="0" marL="33655" marR="26669" rtl="0" algn="ctr">
              <a:lnSpc>
                <a:spcPct val="136000"/>
              </a:lnSpc>
              <a:spcBef>
                <a:spcPts val="0"/>
              </a:spcBef>
              <a:spcAft>
                <a:spcPts val="0"/>
              </a:spcAft>
              <a:buNone/>
            </a:pPr>
            <a:r>
              <a:rPr lang="en-US" sz="4000">
                <a:solidFill>
                  <a:srgbClr val="FFFFFF"/>
                </a:solidFill>
                <a:latin typeface="Calibri"/>
                <a:ea typeface="Calibri"/>
                <a:cs typeface="Calibri"/>
                <a:sym typeface="Calibri"/>
              </a:rPr>
              <a:t>Email</a:t>
            </a:r>
            <a:endParaRPr sz="4000">
              <a:solidFill>
                <a:schemeClr val="dk1"/>
              </a:solidFill>
              <a:latin typeface="Calibri"/>
              <a:ea typeface="Calibri"/>
              <a:cs typeface="Calibri"/>
              <a:sym typeface="Calibri"/>
            </a:endParaRPr>
          </a:p>
        </p:txBody>
      </p:sp>
      <p:sp>
        <p:nvSpPr>
          <p:cNvPr id="556" name="Google Shape;556;p66"/>
          <p:cNvSpPr txBox="1"/>
          <p:nvPr/>
        </p:nvSpPr>
        <p:spPr>
          <a:xfrm>
            <a:off x="2131100" y="5566674"/>
            <a:ext cx="2079300" cy="906900"/>
          </a:xfrm>
          <a:prstGeom prst="rect">
            <a:avLst/>
          </a:prstGeom>
          <a:noFill/>
          <a:ln>
            <a:noFill/>
          </a:ln>
        </p:spPr>
        <p:txBody>
          <a:bodyPr anchorCtr="0" anchor="t" bIns="0" lIns="0" spcFirstLastPara="1" rIns="0" wrap="square" tIns="12700">
            <a:noAutofit/>
          </a:bodyPr>
          <a:lstStyle/>
          <a:p>
            <a:pPr indent="0" lvl="0" marL="33655" marR="26669" rtl="0" algn="ctr">
              <a:lnSpc>
                <a:spcPct val="136000"/>
              </a:lnSpc>
              <a:spcBef>
                <a:spcPts val="0"/>
              </a:spcBef>
              <a:spcAft>
                <a:spcPts val="0"/>
              </a:spcAft>
              <a:buNone/>
            </a:pPr>
            <a:r>
              <a:rPr lang="en-US" sz="4000">
                <a:solidFill>
                  <a:srgbClr val="FFFFFF"/>
                </a:solidFill>
                <a:latin typeface="Calibri"/>
                <a:ea typeface="Calibri"/>
                <a:cs typeface="Calibri"/>
                <a:sym typeface="Calibri"/>
              </a:rPr>
              <a:t>Direct</a:t>
            </a:r>
            <a:endParaRPr sz="40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67"/>
          <p:cNvSpPr txBox="1"/>
          <p:nvPr>
            <p:ph type="title"/>
          </p:nvPr>
        </p:nvSpPr>
        <p:spPr>
          <a:xfrm>
            <a:off x="920902" y="413130"/>
            <a:ext cx="29064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Acquisition Reports</a:t>
            </a:r>
            <a:endParaRPr sz="2800">
              <a:latin typeface="Calibri"/>
              <a:ea typeface="Calibri"/>
              <a:cs typeface="Calibri"/>
              <a:sym typeface="Calibri"/>
            </a:endParaRPr>
          </a:p>
        </p:txBody>
      </p:sp>
      <p:sp>
        <p:nvSpPr>
          <p:cNvPr id="562" name="Google Shape;562;p6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563" name="Google Shape;563;p67"/>
          <p:cNvSpPr txBox="1"/>
          <p:nvPr/>
        </p:nvSpPr>
        <p:spPr>
          <a:xfrm>
            <a:off x="631951" y="1099535"/>
            <a:ext cx="10705465" cy="3134995"/>
          </a:xfrm>
          <a:prstGeom prst="rect">
            <a:avLst/>
          </a:prstGeom>
          <a:noFill/>
          <a:ln>
            <a:noFill/>
          </a:ln>
        </p:spPr>
        <p:txBody>
          <a:bodyPr anchorCtr="0" anchor="t" bIns="0" lIns="0" spcFirstLastPara="1" rIns="0" wrap="square" tIns="73025">
            <a:noAutofit/>
          </a:bodyPr>
          <a:lstStyle/>
          <a:p>
            <a:pPr indent="-355600" lvl="0" marL="3556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“Source” provides more information about the medium.</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For example, if the medium is “referral,” then the source will be the URL of the website that referred</a:t>
            </a:r>
            <a:endParaRPr sz="22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200">
                <a:solidFill>
                  <a:schemeClr val="dk1"/>
                </a:solidFill>
                <a:latin typeface="Calibri"/>
                <a:ea typeface="Calibri"/>
                <a:cs typeface="Calibri"/>
                <a:sym typeface="Calibri"/>
              </a:rPr>
              <a:t>the user to the site.</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If the medium is “organic,” then the source will be the name of the search engine such as “google.”</a:t>
            </a:r>
            <a:endParaRPr sz="2200">
              <a:solidFill>
                <a:schemeClr val="dk1"/>
              </a:solidFill>
              <a:latin typeface="Calibri"/>
              <a:ea typeface="Calibri"/>
              <a:cs typeface="Calibri"/>
              <a:sym typeface="Calibri"/>
            </a:endParaRPr>
          </a:p>
          <a:p>
            <a:pPr indent="-355600" lvl="0" marL="355600" marR="743585"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Traffic should be “high quality,” meaning that users who arrive from a source engage with the  website or complete a conversion.</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 good indicator of traffic quality can be bounce rate.</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We can click into the comparison view and select the metric “bounce rate” to compare bounce rate</a:t>
            </a:r>
            <a:endParaRPr sz="22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200">
                <a:solidFill>
                  <a:schemeClr val="dk1"/>
                </a:solidFill>
                <a:latin typeface="Calibri"/>
                <a:ea typeface="Calibri"/>
                <a:cs typeface="Calibri"/>
                <a:sym typeface="Calibri"/>
              </a:rPr>
              <a:t>for each source/medium combination to the site average.</a:t>
            </a:r>
            <a:endParaRPr sz="22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8"/>
          <p:cNvSpPr txBox="1"/>
          <p:nvPr>
            <p:ph type="title"/>
          </p:nvPr>
        </p:nvSpPr>
        <p:spPr>
          <a:xfrm>
            <a:off x="387502" y="260730"/>
            <a:ext cx="29064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Acquisition Reports</a:t>
            </a:r>
            <a:endParaRPr sz="2800">
              <a:latin typeface="Calibri"/>
              <a:ea typeface="Calibri"/>
              <a:cs typeface="Calibri"/>
              <a:sym typeface="Calibri"/>
            </a:endParaRPr>
          </a:p>
        </p:txBody>
      </p:sp>
      <p:sp>
        <p:nvSpPr>
          <p:cNvPr id="569" name="Google Shape;569;p68"/>
          <p:cNvSpPr/>
          <p:nvPr/>
        </p:nvSpPr>
        <p:spPr>
          <a:xfrm>
            <a:off x="242315" y="975158"/>
            <a:ext cx="11184636" cy="54594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68"/>
          <p:cNvSpPr/>
          <p:nvPr/>
        </p:nvSpPr>
        <p:spPr>
          <a:xfrm>
            <a:off x="8304276" y="1295400"/>
            <a:ext cx="3124200" cy="685800"/>
          </a:xfrm>
          <a:custGeom>
            <a:rect b="b" l="l" r="r" t="t"/>
            <a:pathLst>
              <a:path extrusionOk="0" h="685800" w="3124200">
                <a:moveTo>
                  <a:pt x="0" y="114300"/>
                </a:moveTo>
                <a:lnTo>
                  <a:pt x="8983" y="69812"/>
                </a:lnTo>
                <a:lnTo>
                  <a:pt x="33480" y="33480"/>
                </a:lnTo>
                <a:lnTo>
                  <a:pt x="69812" y="8983"/>
                </a:lnTo>
                <a:lnTo>
                  <a:pt x="114300" y="0"/>
                </a:lnTo>
                <a:lnTo>
                  <a:pt x="3009900" y="0"/>
                </a:lnTo>
                <a:lnTo>
                  <a:pt x="3054387" y="8983"/>
                </a:lnTo>
                <a:lnTo>
                  <a:pt x="3090719" y="33480"/>
                </a:lnTo>
                <a:lnTo>
                  <a:pt x="3115216" y="69812"/>
                </a:lnTo>
                <a:lnTo>
                  <a:pt x="3124200" y="114300"/>
                </a:lnTo>
                <a:lnTo>
                  <a:pt x="3124200" y="571500"/>
                </a:lnTo>
                <a:lnTo>
                  <a:pt x="3115216" y="615987"/>
                </a:lnTo>
                <a:lnTo>
                  <a:pt x="3090719" y="652319"/>
                </a:lnTo>
                <a:lnTo>
                  <a:pt x="3054387" y="676816"/>
                </a:lnTo>
                <a:lnTo>
                  <a:pt x="3009900" y="685800"/>
                </a:lnTo>
                <a:lnTo>
                  <a:pt x="114300" y="685800"/>
                </a:lnTo>
                <a:lnTo>
                  <a:pt x="69812" y="676816"/>
                </a:lnTo>
                <a:lnTo>
                  <a:pt x="33480" y="652319"/>
                </a:lnTo>
                <a:lnTo>
                  <a:pt x="8983" y="615987"/>
                </a:lnTo>
                <a:lnTo>
                  <a:pt x="0" y="571500"/>
                </a:lnTo>
                <a:lnTo>
                  <a:pt x="0" y="114300"/>
                </a:lnTo>
                <a:close/>
              </a:path>
            </a:pathLst>
          </a:custGeom>
          <a:noFill/>
          <a:ln cap="flat" cmpd="sng" w="57900">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6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69"/>
          <p:cNvSpPr txBox="1"/>
          <p:nvPr>
            <p:ph type="title"/>
          </p:nvPr>
        </p:nvSpPr>
        <p:spPr>
          <a:xfrm>
            <a:off x="692302" y="336930"/>
            <a:ext cx="29064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Acquisition Reports</a:t>
            </a:r>
            <a:endParaRPr sz="2800">
              <a:latin typeface="Calibri"/>
              <a:ea typeface="Calibri"/>
              <a:cs typeface="Calibri"/>
              <a:sym typeface="Calibri"/>
            </a:endParaRPr>
          </a:p>
        </p:txBody>
      </p:sp>
      <p:sp>
        <p:nvSpPr>
          <p:cNvPr id="577" name="Google Shape;577;p69"/>
          <p:cNvSpPr txBox="1"/>
          <p:nvPr/>
        </p:nvSpPr>
        <p:spPr>
          <a:xfrm>
            <a:off x="631951" y="947135"/>
            <a:ext cx="10488900" cy="173220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Channels Report</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There are other ways to view which traffic sources bring the most engaged users to the site.</a:t>
            </a:r>
            <a:endParaRPr sz="2000">
              <a:solidFill>
                <a:schemeClr val="dk1"/>
              </a:solidFill>
              <a:latin typeface="Calibri"/>
              <a:ea typeface="Calibri"/>
              <a:cs typeface="Calibri"/>
              <a:sym typeface="Calibri"/>
            </a:endParaRPr>
          </a:p>
          <a:p>
            <a:pPr indent="-342900" lvl="0" marL="355600" marR="5080" rtl="0" algn="just">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Using the “Channels” report, we could view traffic which bundles the sources together under each  medium. Traffic sources are automatically grouped into basic categories (or channels) like Organic,  Social, Direct, Referral, Display, etc.</a:t>
            </a:r>
            <a:endParaRPr sz="2000">
              <a:solidFill>
                <a:schemeClr val="dk1"/>
              </a:solidFill>
              <a:latin typeface="Calibri"/>
              <a:ea typeface="Calibri"/>
              <a:cs typeface="Calibri"/>
              <a:sym typeface="Calibri"/>
            </a:endParaRPr>
          </a:p>
        </p:txBody>
      </p:sp>
      <p:sp>
        <p:nvSpPr>
          <p:cNvPr id="578" name="Google Shape;578;p69"/>
          <p:cNvSpPr/>
          <p:nvPr/>
        </p:nvSpPr>
        <p:spPr>
          <a:xfrm>
            <a:off x="2132076" y="2852927"/>
            <a:ext cx="8420100" cy="37612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6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0"/>
          <p:cNvSpPr txBox="1"/>
          <p:nvPr>
            <p:ph type="title"/>
          </p:nvPr>
        </p:nvSpPr>
        <p:spPr>
          <a:xfrm>
            <a:off x="920902" y="336930"/>
            <a:ext cx="29064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Acquisition Reports</a:t>
            </a:r>
            <a:endParaRPr sz="2800">
              <a:latin typeface="Calibri"/>
              <a:ea typeface="Calibri"/>
              <a:cs typeface="Calibri"/>
              <a:sym typeface="Calibri"/>
            </a:endParaRPr>
          </a:p>
        </p:txBody>
      </p:sp>
      <p:sp>
        <p:nvSpPr>
          <p:cNvPr id="585" name="Google Shape;585;p70"/>
          <p:cNvSpPr txBox="1"/>
          <p:nvPr/>
        </p:nvSpPr>
        <p:spPr>
          <a:xfrm>
            <a:off x="631951" y="947135"/>
            <a:ext cx="10278600" cy="1061700"/>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Referrals Report</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you want to view your traffic organized by which sites have linked to yours, you can look at the</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“Referrals” report.</a:t>
            </a:r>
            <a:endParaRPr sz="2000">
              <a:solidFill>
                <a:schemeClr val="dk1"/>
              </a:solidFill>
              <a:latin typeface="Calibri"/>
              <a:ea typeface="Calibri"/>
              <a:cs typeface="Calibri"/>
              <a:sym typeface="Calibri"/>
            </a:endParaRPr>
          </a:p>
        </p:txBody>
      </p:sp>
      <p:sp>
        <p:nvSpPr>
          <p:cNvPr id="586" name="Google Shape;586;p70"/>
          <p:cNvSpPr/>
          <p:nvPr/>
        </p:nvSpPr>
        <p:spPr>
          <a:xfrm>
            <a:off x="1751076" y="2209800"/>
            <a:ext cx="8610600" cy="43571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7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71"/>
          <p:cNvSpPr txBox="1"/>
          <p:nvPr>
            <p:ph type="title"/>
          </p:nvPr>
        </p:nvSpPr>
        <p:spPr>
          <a:xfrm>
            <a:off x="997102" y="489330"/>
            <a:ext cx="52971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use Analytics with AdWords</a:t>
            </a:r>
            <a:endParaRPr sz="2800" u="none">
              <a:latin typeface="Calibri"/>
              <a:ea typeface="Calibri"/>
              <a:cs typeface="Calibri"/>
              <a:sym typeface="Calibri"/>
            </a:endParaRPr>
          </a:p>
        </p:txBody>
      </p:sp>
      <p:sp>
        <p:nvSpPr>
          <p:cNvPr id="593" name="Google Shape;593;p71"/>
          <p:cNvSpPr txBox="1"/>
          <p:nvPr/>
        </p:nvSpPr>
        <p:spPr>
          <a:xfrm>
            <a:off x="631951" y="1083309"/>
            <a:ext cx="10603200" cy="6363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To link Google Analytics with AdWords, first make sure you are logged into Analytics using the same</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email as your AdWords account.</a:t>
            </a:r>
            <a:endParaRPr sz="2000">
              <a:solidFill>
                <a:schemeClr val="dk1"/>
              </a:solidFill>
              <a:latin typeface="Calibri"/>
              <a:ea typeface="Calibri"/>
              <a:cs typeface="Calibri"/>
              <a:sym typeface="Calibri"/>
            </a:endParaRPr>
          </a:p>
        </p:txBody>
      </p:sp>
      <p:sp>
        <p:nvSpPr>
          <p:cNvPr id="594" name="Google Shape;594;p71"/>
          <p:cNvSpPr/>
          <p:nvPr/>
        </p:nvSpPr>
        <p:spPr>
          <a:xfrm>
            <a:off x="836675" y="1981200"/>
            <a:ext cx="10439400" cy="42992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7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72"/>
          <p:cNvSpPr txBox="1"/>
          <p:nvPr>
            <p:ph type="title"/>
          </p:nvPr>
        </p:nvSpPr>
        <p:spPr>
          <a:xfrm>
            <a:off x="997102" y="336930"/>
            <a:ext cx="2323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Adword Linking</a:t>
            </a:r>
            <a:endParaRPr sz="2800" u="none">
              <a:latin typeface="Calibri"/>
              <a:ea typeface="Calibri"/>
              <a:cs typeface="Calibri"/>
              <a:sym typeface="Calibri"/>
            </a:endParaRPr>
          </a:p>
        </p:txBody>
      </p:sp>
      <p:sp>
        <p:nvSpPr>
          <p:cNvPr id="601" name="Google Shape;601;p72"/>
          <p:cNvSpPr txBox="1"/>
          <p:nvPr/>
        </p:nvSpPr>
        <p:spPr>
          <a:xfrm>
            <a:off x="631950" y="1159500"/>
            <a:ext cx="4471200" cy="28917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Under the Property section, select</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“AdWords linking.” Click the button “New link group.”</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Check which account you wish to link and  click “continue.” Next, type in a “Link  Group Title.”</a:t>
            </a:r>
            <a:endParaRPr sz="2000">
              <a:solidFill>
                <a:schemeClr val="dk1"/>
              </a:solidFill>
              <a:latin typeface="Calibri"/>
              <a:ea typeface="Calibri"/>
              <a:cs typeface="Calibri"/>
              <a:sym typeface="Calibri"/>
            </a:endParaRPr>
          </a:p>
          <a:p>
            <a:pPr indent="0" lvl="0" marL="457200" marR="5080" rtl="0" algn="l">
              <a:lnSpc>
                <a:spcPct val="100000"/>
              </a:lnSpc>
              <a:spcBef>
                <a:spcPts val="480"/>
              </a:spcBef>
              <a:spcAft>
                <a:spcPts val="0"/>
              </a:spcAft>
              <a:buNone/>
            </a:pPr>
            <a:r>
              <a:t/>
            </a:r>
            <a:endParaRPr sz="2000">
              <a:solidFill>
                <a:schemeClr val="dk1"/>
              </a:solidFill>
              <a:latin typeface="Calibri"/>
              <a:ea typeface="Calibri"/>
              <a:cs typeface="Calibri"/>
              <a:sym typeface="Calibri"/>
            </a:endParaRPr>
          </a:p>
          <a:p>
            <a:pPr indent="-342900" lvl="0" marL="355600" marR="252729" rtl="0" algn="just">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Now select the view in which you want  the AdWords data to appear and select  “Link accounts.”</a:t>
            </a:r>
            <a:endParaRPr sz="2000">
              <a:solidFill>
                <a:schemeClr val="dk1"/>
              </a:solidFill>
              <a:latin typeface="Calibri"/>
              <a:ea typeface="Calibri"/>
              <a:cs typeface="Calibri"/>
              <a:sym typeface="Calibri"/>
            </a:endParaRPr>
          </a:p>
        </p:txBody>
      </p:sp>
      <p:sp>
        <p:nvSpPr>
          <p:cNvPr id="602" name="Google Shape;602;p72"/>
          <p:cNvSpPr/>
          <p:nvPr/>
        </p:nvSpPr>
        <p:spPr>
          <a:xfrm>
            <a:off x="5408677" y="1159508"/>
            <a:ext cx="5945124" cy="54851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7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73"/>
          <p:cNvSpPr txBox="1"/>
          <p:nvPr>
            <p:ph type="title"/>
          </p:nvPr>
        </p:nvSpPr>
        <p:spPr>
          <a:xfrm>
            <a:off x="924677" y="399405"/>
            <a:ext cx="1957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Auto-Tagging</a:t>
            </a:r>
            <a:endParaRPr sz="2800" u="none">
              <a:latin typeface="Calibri"/>
              <a:ea typeface="Calibri"/>
              <a:cs typeface="Calibri"/>
              <a:sym typeface="Calibri"/>
            </a:endParaRPr>
          </a:p>
        </p:txBody>
      </p:sp>
      <p:sp>
        <p:nvSpPr>
          <p:cNvPr id="609" name="Google Shape;609;p7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610" name="Google Shape;610;p73"/>
          <p:cNvSpPr txBox="1"/>
          <p:nvPr/>
        </p:nvSpPr>
        <p:spPr>
          <a:xfrm>
            <a:off x="611530" y="1159509"/>
            <a:ext cx="10553065" cy="496506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you link your Google Analytics and AdWords accounts, campaign data is shared between the</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two systems, but it still requires campaign tracking.</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manually add campaign tracking tags to AdWords URLs using the URL Builder.</a:t>
            </a:r>
            <a:endParaRPr sz="2000">
              <a:solidFill>
                <a:schemeClr val="dk1"/>
              </a:solidFill>
              <a:latin typeface="Calibri"/>
              <a:ea typeface="Calibri"/>
              <a:cs typeface="Calibri"/>
              <a:sym typeface="Calibri"/>
            </a:endParaRPr>
          </a:p>
          <a:p>
            <a:pPr indent="-342900" lvl="0" marL="355600" marR="307975"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AdWords can automatically add a special campaign tag to your AdWords URLs through a feature  called auto-tagging.</a:t>
            </a:r>
            <a:endParaRPr sz="2000">
              <a:solidFill>
                <a:schemeClr val="dk1"/>
              </a:solidFill>
              <a:latin typeface="Calibri"/>
              <a:ea typeface="Calibri"/>
              <a:cs typeface="Calibri"/>
              <a:sym typeface="Calibri"/>
            </a:endParaRPr>
          </a:p>
          <a:p>
            <a:pPr indent="-342900" lvl="0" marL="355600" marR="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Auto tagging is required to get specific AdWords dimensions into Google Analytics.</a:t>
            </a:r>
            <a:endParaRPr sz="2000">
              <a:solidFill>
                <a:schemeClr val="dk1"/>
              </a:solidFill>
              <a:latin typeface="Calibri"/>
              <a:ea typeface="Calibri"/>
              <a:cs typeface="Calibri"/>
              <a:sym typeface="Calibri"/>
            </a:endParaRPr>
          </a:p>
          <a:p>
            <a:pPr indent="-342900" lvl="0" marL="355600" marR="0" rtl="0" algn="l">
              <a:lnSpc>
                <a:spcPct val="100000"/>
              </a:lnSpc>
              <a:spcBef>
                <a:spcPts val="475"/>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These are some of the AdWords dimensions available:</a:t>
            </a:r>
            <a:endParaRPr sz="2000">
              <a:solidFill>
                <a:schemeClr val="dk1"/>
              </a:solidFill>
              <a:latin typeface="Calibri"/>
              <a:ea typeface="Calibri"/>
              <a:cs typeface="Calibri"/>
              <a:sym typeface="Calibri"/>
            </a:endParaRPr>
          </a:p>
          <a:p>
            <a:pPr indent="-286385" lvl="1" marL="756285" marR="0" rtl="0" algn="l">
              <a:lnSpc>
                <a:spcPct val="100000"/>
              </a:lnSpc>
              <a:spcBef>
                <a:spcPts val="48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Query match type shows how an AdWords keyword is matched to a user search query.</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Ad Group shows the ad group associated with the keyword/creative and click.</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Destination URL shows the AdWords destination URL configured in your AdWords ads.</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Ad Format describes whether the ad is a text ad, display ad, or video.</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Ad Distribution Network shows the network used to deliver your ad.</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Placement Domain is the domain on the content network where your ad was displayed.</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And AdWords Customer ID is the unique ID assigned to your AdWords account.</a:t>
            </a:r>
            <a:endParaRPr i="0" sz="20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74"/>
          <p:cNvSpPr txBox="1"/>
          <p:nvPr>
            <p:ph type="title"/>
          </p:nvPr>
        </p:nvSpPr>
        <p:spPr>
          <a:xfrm>
            <a:off x="997102" y="413130"/>
            <a:ext cx="16299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Campaigns</a:t>
            </a:r>
            <a:endParaRPr sz="2800" u="none">
              <a:latin typeface="Calibri"/>
              <a:ea typeface="Calibri"/>
              <a:cs typeface="Calibri"/>
              <a:sym typeface="Calibri"/>
            </a:endParaRPr>
          </a:p>
        </p:txBody>
      </p:sp>
      <p:sp>
        <p:nvSpPr>
          <p:cNvPr id="616" name="Google Shape;616;p74"/>
          <p:cNvSpPr txBox="1"/>
          <p:nvPr/>
        </p:nvSpPr>
        <p:spPr>
          <a:xfrm>
            <a:off x="631951" y="1159509"/>
            <a:ext cx="8169909" cy="380682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we click on the “Campaigns” report, we can see how well our various</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AdWords campaigns are performing.</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use the Acquisition metrics to see how the clicks for each campaign  and the total amount paid for those clicks.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CPC shows the average cost for each click.</a:t>
            </a:r>
            <a:endParaRPr sz="2000">
              <a:solidFill>
                <a:schemeClr val="dk1"/>
              </a:solidFill>
              <a:latin typeface="Calibri"/>
              <a:ea typeface="Calibri"/>
              <a:cs typeface="Calibri"/>
              <a:sym typeface="Calibri"/>
            </a:endParaRPr>
          </a:p>
          <a:p>
            <a:pPr indent="-342900" lvl="0" marL="355600" marR="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Under Behavior, you can see user engagement for each campaign.</a:t>
            </a:r>
            <a:endParaRPr sz="2000">
              <a:solidFill>
                <a:schemeClr val="dk1"/>
              </a:solidFill>
              <a:latin typeface="Calibri"/>
              <a:ea typeface="Calibri"/>
              <a:cs typeface="Calibri"/>
              <a:sym typeface="Calibri"/>
            </a:endParaRPr>
          </a:p>
          <a:p>
            <a:pPr indent="-342900" lvl="0" marL="355600" marR="0" rtl="0" algn="l">
              <a:lnSpc>
                <a:spcPct val="100000"/>
              </a:lnSpc>
              <a:spcBef>
                <a:spcPts val="475"/>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And under Conversions, you can see</a:t>
            </a:r>
            <a:endParaRPr sz="2000">
              <a:solidFill>
                <a:schemeClr val="dk1"/>
              </a:solidFill>
              <a:latin typeface="Calibri"/>
              <a:ea typeface="Calibri"/>
              <a:cs typeface="Calibri"/>
              <a:sym typeface="Calibri"/>
            </a:endParaRPr>
          </a:p>
          <a:p>
            <a:pPr indent="-286385" lvl="1" marL="756285" marR="0" rtl="0" algn="l">
              <a:lnSpc>
                <a:spcPct val="100000"/>
              </a:lnSpc>
              <a:spcBef>
                <a:spcPts val="48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the conversion rate,</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the number of actual goal completions,</a:t>
            </a:r>
            <a:endParaRPr i="0" sz="2000" u="none" cap="none" strike="noStrike">
              <a:solidFill>
                <a:schemeClr val="dk1"/>
              </a:solidFill>
              <a:latin typeface="Calibri"/>
              <a:ea typeface="Calibri"/>
              <a:cs typeface="Calibri"/>
              <a:sym typeface="Calibri"/>
            </a:endParaRPr>
          </a:p>
          <a:p>
            <a:pPr indent="-286385" lvl="1" marL="756285" marR="65913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and how much these conversions worth to your business for each  AdWords campaign using the pulldown menu.</a:t>
            </a:r>
            <a:endParaRPr i="0" sz="2000" u="none" cap="none" strike="noStrike">
              <a:solidFill>
                <a:schemeClr val="dk1"/>
              </a:solidFill>
              <a:latin typeface="Calibri"/>
              <a:ea typeface="Calibri"/>
              <a:cs typeface="Calibri"/>
              <a:sym typeface="Calibri"/>
            </a:endParaRPr>
          </a:p>
        </p:txBody>
      </p:sp>
      <p:sp>
        <p:nvSpPr>
          <p:cNvPr id="617" name="Google Shape;617;p74"/>
          <p:cNvSpPr/>
          <p:nvPr/>
        </p:nvSpPr>
        <p:spPr>
          <a:xfrm>
            <a:off x="8990076" y="1219200"/>
            <a:ext cx="2918460" cy="5029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7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75"/>
          <p:cNvSpPr txBox="1"/>
          <p:nvPr>
            <p:ph type="title"/>
          </p:nvPr>
        </p:nvSpPr>
        <p:spPr>
          <a:xfrm>
            <a:off x="387502" y="260730"/>
            <a:ext cx="16299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Campaigns</a:t>
            </a:r>
            <a:endParaRPr sz="2800" u="none">
              <a:latin typeface="Calibri"/>
              <a:ea typeface="Calibri"/>
              <a:cs typeface="Calibri"/>
              <a:sym typeface="Calibri"/>
            </a:endParaRPr>
          </a:p>
        </p:txBody>
      </p:sp>
      <p:sp>
        <p:nvSpPr>
          <p:cNvPr id="624" name="Google Shape;624;p75"/>
          <p:cNvSpPr/>
          <p:nvPr/>
        </p:nvSpPr>
        <p:spPr>
          <a:xfrm>
            <a:off x="0" y="990600"/>
            <a:ext cx="12050268" cy="53760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7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978402" y="215780"/>
            <a:ext cx="42450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Google Analytics work?</a:t>
            </a:r>
            <a:endParaRPr sz="2800" u="none">
              <a:latin typeface="Calibri"/>
              <a:ea typeface="Calibri"/>
              <a:cs typeface="Calibri"/>
              <a:sym typeface="Calibri"/>
            </a:endParaRPr>
          </a:p>
        </p:txBody>
      </p:sp>
      <p:sp>
        <p:nvSpPr>
          <p:cNvPr id="101" name="Google Shape;101;p13"/>
          <p:cNvSpPr txBox="1"/>
          <p:nvPr/>
        </p:nvSpPr>
        <p:spPr>
          <a:xfrm>
            <a:off x="631951" y="1159509"/>
            <a:ext cx="10683240" cy="2742417"/>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Tracking a Website</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900"/>
              <a:buFont typeface="Arial"/>
              <a:buNone/>
            </a:pPr>
            <a:r>
              <a:t/>
            </a:r>
            <a:endParaRPr sz="2900">
              <a:solidFill>
                <a:schemeClr val="dk1"/>
              </a:solidFill>
              <a:latin typeface="Calibri"/>
              <a:ea typeface="Calibri"/>
              <a:cs typeface="Calibri"/>
              <a:sym typeface="Calibri"/>
            </a:endParaRPr>
          </a:p>
          <a:p>
            <a:pPr indent="-342900" lvl="0" marL="355600" marR="5080" rtl="0" algn="l">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track a website, you first have to create a Google Analytics account. Then you need to add a small  piece of </a:t>
            </a:r>
            <a:r>
              <a:rPr b="1" lang="en-US" sz="2000">
                <a:solidFill>
                  <a:schemeClr val="dk1"/>
                </a:solidFill>
                <a:latin typeface="Calibri"/>
                <a:ea typeface="Calibri"/>
                <a:cs typeface="Calibri"/>
                <a:sym typeface="Calibri"/>
              </a:rPr>
              <a:t>Javascript tracking code </a:t>
            </a:r>
            <a:r>
              <a:rPr lang="en-US" sz="2000">
                <a:solidFill>
                  <a:schemeClr val="dk1"/>
                </a:solidFill>
                <a:latin typeface="Calibri"/>
                <a:ea typeface="Calibri"/>
                <a:cs typeface="Calibri"/>
                <a:sym typeface="Calibri"/>
              </a:rPr>
              <a:t>to each page on your site.</a:t>
            </a:r>
            <a:endParaRPr sz="2000">
              <a:solidFill>
                <a:schemeClr val="dk1"/>
              </a:solidFill>
              <a:latin typeface="Calibri"/>
              <a:ea typeface="Calibri"/>
              <a:cs typeface="Calibri"/>
              <a:sym typeface="Calibri"/>
            </a:endParaRPr>
          </a:p>
          <a:p>
            <a:pPr indent="-342900" lvl="0" marL="355600" marR="29844"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Every time a user visits a </a:t>
            </a:r>
            <a:r>
              <a:rPr lang="en-US" sz="2000">
                <a:solidFill>
                  <a:schemeClr val="dk1"/>
                </a:solidFill>
                <a:latin typeface="Calibri"/>
                <a:ea typeface="Calibri"/>
                <a:cs typeface="Calibri"/>
                <a:sym typeface="Calibri"/>
              </a:rPr>
              <a:t>web page</a:t>
            </a:r>
            <a:r>
              <a:rPr lang="en-US" sz="2000">
                <a:solidFill>
                  <a:schemeClr val="dk1"/>
                </a:solidFill>
                <a:latin typeface="Calibri"/>
                <a:ea typeface="Calibri"/>
                <a:cs typeface="Calibri"/>
                <a:sym typeface="Calibri"/>
              </a:rPr>
              <a:t>, the tracking code will collect anonymous information about how  that user interacted with the page.</a:t>
            </a:r>
            <a:endParaRPr sz="2000">
              <a:solidFill>
                <a:schemeClr val="dk1"/>
              </a:solidFill>
              <a:latin typeface="Calibri"/>
              <a:ea typeface="Calibri"/>
              <a:cs typeface="Calibri"/>
              <a:sym typeface="Calibri"/>
            </a:endParaRPr>
          </a:p>
          <a:p>
            <a:pPr indent="-342900" lvl="0" marL="355600" marR="121920" rtl="0" algn="l">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tracking code could show how many users visited a page or how many users bought an item by  tracking whether they made it to the purchase confirmation page.</a:t>
            </a:r>
            <a:endParaRPr sz="2000">
              <a:solidFill>
                <a:schemeClr val="dk1"/>
              </a:solidFill>
              <a:latin typeface="Calibri"/>
              <a:ea typeface="Calibri"/>
              <a:cs typeface="Calibri"/>
              <a:sym typeface="Calibri"/>
            </a:endParaRPr>
          </a:p>
        </p:txBody>
      </p:sp>
      <p:sp>
        <p:nvSpPr>
          <p:cNvPr id="102" name="Google Shape;102;p13"/>
          <p:cNvSpPr/>
          <p:nvPr/>
        </p:nvSpPr>
        <p:spPr>
          <a:xfrm>
            <a:off x="8823452" y="4010152"/>
            <a:ext cx="2072640" cy="22108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6"/>
          <p:cNvSpPr txBox="1"/>
          <p:nvPr>
            <p:ph type="title"/>
          </p:nvPr>
        </p:nvSpPr>
        <p:spPr>
          <a:xfrm>
            <a:off x="920902" y="336930"/>
            <a:ext cx="1465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Keywords</a:t>
            </a:r>
            <a:endParaRPr sz="2800" u="none">
              <a:latin typeface="Calibri"/>
              <a:ea typeface="Calibri"/>
              <a:cs typeface="Calibri"/>
              <a:sym typeface="Calibri"/>
            </a:endParaRPr>
          </a:p>
        </p:txBody>
      </p:sp>
      <p:sp>
        <p:nvSpPr>
          <p:cNvPr id="631" name="Google Shape;631;p76"/>
          <p:cNvSpPr txBox="1"/>
          <p:nvPr/>
        </p:nvSpPr>
        <p:spPr>
          <a:xfrm>
            <a:off x="631951" y="1159509"/>
            <a:ext cx="8261984" cy="356298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can help you understand how well keywords and individual ads are</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performing.</a:t>
            </a:r>
            <a:endParaRPr sz="2000">
              <a:solidFill>
                <a:schemeClr val="dk1"/>
              </a:solidFill>
              <a:latin typeface="Calibri"/>
              <a:ea typeface="Calibri"/>
              <a:cs typeface="Calibri"/>
              <a:sym typeface="Calibri"/>
            </a:endParaRPr>
          </a:p>
          <a:p>
            <a:pPr indent="-342900" lvl="0" marL="355600" marR="11430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For example, if a keyword is bringing in a lot of traffic but has a high bounce  rate, it might indicate a disconnect between the ad and landing page  content.</a:t>
            </a:r>
            <a:endParaRPr sz="2000">
              <a:solidFill>
                <a:schemeClr val="dk1"/>
              </a:solidFill>
              <a:latin typeface="Calibri"/>
              <a:ea typeface="Calibri"/>
              <a:cs typeface="Calibri"/>
              <a:sym typeface="Calibri"/>
            </a:endParaRPr>
          </a:p>
          <a:p>
            <a:pPr indent="-342900" lvl="0" marL="355600" marR="316865"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you have a keyword with a high conversion rate but low number of  impressions, you may want to raise your bid for that keyword, so the ad is  shown more often and reaches a larger audience.</a:t>
            </a:r>
            <a:endParaRPr sz="2000">
              <a:solidFill>
                <a:schemeClr val="dk1"/>
              </a:solidFill>
              <a:latin typeface="Calibri"/>
              <a:ea typeface="Calibri"/>
              <a:cs typeface="Calibri"/>
              <a:sym typeface="Calibri"/>
            </a:endParaRPr>
          </a:p>
          <a:p>
            <a:pPr indent="-342900" lvl="0" marL="355600" marR="5080" rtl="0" algn="just">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could also add “Device Category” as a secondary dimension to break out  these keywords by the kinds of devices that users were on when they clicked  your ad and visited your site.</a:t>
            </a:r>
            <a:endParaRPr sz="2000">
              <a:solidFill>
                <a:schemeClr val="dk1"/>
              </a:solidFill>
              <a:latin typeface="Calibri"/>
              <a:ea typeface="Calibri"/>
              <a:cs typeface="Calibri"/>
              <a:sym typeface="Calibri"/>
            </a:endParaRPr>
          </a:p>
        </p:txBody>
      </p:sp>
      <p:sp>
        <p:nvSpPr>
          <p:cNvPr id="632" name="Google Shape;632;p76"/>
          <p:cNvSpPr/>
          <p:nvPr/>
        </p:nvSpPr>
        <p:spPr>
          <a:xfrm>
            <a:off x="8913876" y="1143000"/>
            <a:ext cx="3246120" cy="5029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7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77"/>
          <p:cNvSpPr txBox="1"/>
          <p:nvPr>
            <p:ph type="title"/>
          </p:nvPr>
        </p:nvSpPr>
        <p:spPr>
          <a:xfrm>
            <a:off x="387502" y="336930"/>
            <a:ext cx="1465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Keywords</a:t>
            </a:r>
            <a:endParaRPr sz="2800" u="none">
              <a:latin typeface="Calibri"/>
              <a:ea typeface="Calibri"/>
              <a:cs typeface="Calibri"/>
              <a:sym typeface="Calibri"/>
            </a:endParaRPr>
          </a:p>
        </p:txBody>
      </p:sp>
      <p:sp>
        <p:nvSpPr>
          <p:cNvPr id="639" name="Google Shape;639;p77"/>
          <p:cNvSpPr/>
          <p:nvPr/>
        </p:nvSpPr>
        <p:spPr>
          <a:xfrm>
            <a:off x="54864" y="1633727"/>
            <a:ext cx="12077700" cy="35905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77"/>
          <p:cNvSpPr/>
          <p:nvPr/>
        </p:nvSpPr>
        <p:spPr>
          <a:xfrm>
            <a:off x="2666238" y="2210561"/>
            <a:ext cx="4419600" cy="2971800"/>
          </a:xfrm>
          <a:custGeom>
            <a:rect b="b" l="l" r="r" t="t"/>
            <a:pathLst>
              <a:path extrusionOk="0" h="2971800" w="4419600">
                <a:moveTo>
                  <a:pt x="0" y="495300"/>
                </a:moveTo>
                <a:lnTo>
                  <a:pt x="2267" y="447597"/>
                </a:lnTo>
                <a:lnTo>
                  <a:pt x="8930" y="401178"/>
                </a:lnTo>
                <a:lnTo>
                  <a:pt x="19782" y="356249"/>
                </a:lnTo>
                <a:lnTo>
                  <a:pt x="34615" y="313019"/>
                </a:lnTo>
                <a:lnTo>
                  <a:pt x="53222" y="271695"/>
                </a:lnTo>
                <a:lnTo>
                  <a:pt x="75394" y="232484"/>
                </a:lnTo>
                <a:lnTo>
                  <a:pt x="100925" y="195594"/>
                </a:lnTo>
                <a:lnTo>
                  <a:pt x="129607" y="161233"/>
                </a:lnTo>
                <a:lnTo>
                  <a:pt x="161233" y="129607"/>
                </a:lnTo>
                <a:lnTo>
                  <a:pt x="195594" y="100925"/>
                </a:lnTo>
                <a:lnTo>
                  <a:pt x="232484" y="75394"/>
                </a:lnTo>
                <a:lnTo>
                  <a:pt x="271695" y="53222"/>
                </a:lnTo>
                <a:lnTo>
                  <a:pt x="313019" y="34615"/>
                </a:lnTo>
                <a:lnTo>
                  <a:pt x="356249" y="19782"/>
                </a:lnTo>
                <a:lnTo>
                  <a:pt x="401178" y="8930"/>
                </a:lnTo>
                <a:lnTo>
                  <a:pt x="447597" y="2267"/>
                </a:lnTo>
                <a:lnTo>
                  <a:pt x="495300" y="0"/>
                </a:lnTo>
                <a:lnTo>
                  <a:pt x="3924300" y="0"/>
                </a:lnTo>
                <a:lnTo>
                  <a:pt x="3972002" y="2267"/>
                </a:lnTo>
                <a:lnTo>
                  <a:pt x="4018421" y="8930"/>
                </a:lnTo>
                <a:lnTo>
                  <a:pt x="4063350" y="19782"/>
                </a:lnTo>
                <a:lnTo>
                  <a:pt x="4106580" y="34615"/>
                </a:lnTo>
                <a:lnTo>
                  <a:pt x="4147904" y="53222"/>
                </a:lnTo>
                <a:lnTo>
                  <a:pt x="4187115" y="75394"/>
                </a:lnTo>
                <a:lnTo>
                  <a:pt x="4224005" y="100925"/>
                </a:lnTo>
                <a:lnTo>
                  <a:pt x="4258366" y="129607"/>
                </a:lnTo>
                <a:lnTo>
                  <a:pt x="4289992" y="161233"/>
                </a:lnTo>
                <a:lnTo>
                  <a:pt x="4318674" y="195594"/>
                </a:lnTo>
                <a:lnTo>
                  <a:pt x="4344205" y="232484"/>
                </a:lnTo>
                <a:lnTo>
                  <a:pt x="4366377" y="271695"/>
                </a:lnTo>
                <a:lnTo>
                  <a:pt x="4384984" y="313019"/>
                </a:lnTo>
                <a:lnTo>
                  <a:pt x="4399817" y="356249"/>
                </a:lnTo>
                <a:lnTo>
                  <a:pt x="4410669" y="401178"/>
                </a:lnTo>
                <a:lnTo>
                  <a:pt x="4417332" y="447597"/>
                </a:lnTo>
                <a:lnTo>
                  <a:pt x="4419600" y="495300"/>
                </a:lnTo>
                <a:lnTo>
                  <a:pt x="4419600" y="2476500"/>
                </a:lnTo>
                <a:lnTo>
                  <a:pt x="4417332" y="2524202"/>
                </a:lnTo>
                <a:lnTo>
                  <a:pt x="4410669" y="2570621"/>
                </a:lnTo>
                <a:lnTo>
                  <a:pt x="4399817" y="2615550"/>
                </a:lnTo>
                <a:lnTo>
                  <a:pt x="4384984" y="2658780"/>
                </a:lnTo>
                <a:lnTo>
                  <a:pt x="4366377" y="2700104"/>
                </a:lnTo>
                <a:lnTo>
                  <a:pt x="4344205" y="2739315"/>
                </a:lnTo>
                <a:lnTo>
                  <a:pt x="4318674" y="2776205"/>
                </a:lnTo>
                <a:lnTo>
                  <a:pt x="4289992" y="2810566"/>
                </a:lnTo>
                <a:lnTo>
                  <a:pt x="4258366" y="2842192"/>
                </a:lnTo>
                <a:lnTo>
                  <a:pt x="4224005" y="2870874"/>
                </a:lnTo>
                <a:lnTo>
                  <a:pt x="4187115" y="2896405"/>
                </a:lnTo>
                <a:lnTo>
                  <a:pt x="4147904" y="2918577"/>
                </a:lnTo>
                <a:lnTo>
                  <a:pt x="4106580" y="2937184"/>
                </a:lnTo>
                <a:lnTo>
                  <a:pt x="4063350" y="2952017"/>
                </a:lnTo>
                <a:lnTo>
                  <a:pt x="4018421" y="2962869"/>
                </a:lnTo>
                <a:lnTo>
                  <a:pt x="3972002" y="2969532"/>
                </a:lnTo>
                <a:lnTo>
                  <a:pt x="3924300" y="2971800"/>
                </a:lnTo>
                <a:lnTo>
                  <a:pt x="495300" y="2971800"/>
                </a:lnTo>
                <a:lnTo>
                  <a:pt x="447597" y="2969532"/>
                </a:lnTo>
                <a:lnTo>
                  <a:pt x="401178" y="2962869"/>
                </a:lnTo>
                <a:lnTo>
                  <a:pt x="356249" y="2952017"/>
                </a:lnTo>
                <a:lnTo>
                  <a:pt x="313019" y="2937184"/>
                </a:lnTo>
                <a:lnTo>
                  <a:pt x="271695" y="2918577"/>
                </a:lnTo>
                <a:lnTo>
                  <a:pt x="232484" y="2896405"/>
                </a:lnTo>
                <a:lnTo>
                  <a:pt x="195594" y="2870874"/>
                </a:lnTo>
                <a:lnTo>
                  <a:pt x="161233" y="2842192"/>
                </a:lnTo>
                <a:lnTo>
                  <a:pt x="129607" y="2810566"/>
                </a:lnTo>
                <a:lnTo>
                  <a:pt x="100925" y="2776205"/>
                </a:lnTo>
                <a:lnTo>
                  <a:pt x="75394" y="2739315"/>
                </a:lnTo>
                <a:lnTo>
                  <a:pt x="53222" y="2700104"/>
                </a:lnTo>
                <a:lnTo>
                  <a:pt x="34615" y="2658780"/>
                </a:lnTo>
                <a:lnTo>
                  <a:pt x="19782" y="2615550"/>
                </a:lnTo>
                <a:lnTo>
                  <a:pt x="8930" y="2570621"/>
                </a:lnTo>
                <a:lnTo>
                  <a:pt x="2267" y="2524202"/>
                </a:lnTo>
                <a:lnTo>
                  <a:pt x="0" y="2476500"/>
                </a:lnTo>
                <a:lnTo>
                  <a:pt x="0" y="4953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7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78"/>
          <p:cNvSpPr txBox="1"/>
          <p:nvPr>
            <p:ph type="title"/>
          </p:nvPr>
        </p:nvSpPr>
        <p:spPr>
          <a:xfrm>
            <a:off x="920902" y="336930"/>
            <a:ext cx="24531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Bid Adjustments</a:t>
            </a:r>
            <a:endParaRPr sz="2800" u="none">
              <a:latin typeface="Calibri"/>
              <a:ea typeface="Calibri"/>
              <a:cs typeface="Calibri"/>
              <a:sym typeface="Calibri"/>
            </a:endParaRPr>
          </a:p>
        </p:txBody>
      </p:sp>
      <p:sp>
        <p:nvSpPr>
          <p:cNvPr id="647" name="Google Shape;647;p78"/>
          <p:cNvSpPr txBox="1"/>
          <p:nvPr/>
        </p:nvSpPr>
        <p:spPr>
          <a:xfrm>
            <a:off x="631951" y="1083309"/>
            <a:ext cx="10777800" cy="130680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Bid adjustments are an AdWords feature used to automatically adjust keyword bids based on a user’s</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device, location, or time of day.</a:t>
            </a:r>
            <a:endParaRPr sz="2000">
              <a:solidFill>
                <a:schemeClr val="dk1"/>
              </a:solidFill>
              <a:latin typeface="Calibri"/>
              <a:ea typeface="Calibri"/>
              <a:cs typeface="Calibri"/>
              <a:sym typeface="Calibri"/>
            </a:endParaRPr>
          </a:p>
          <a:p>
            <a:pPr indent="-342900" lvl="0" marL="355600" marR="442594"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use the selector at the top of the table to evaluate campaign performance by the device,  location, time of day, and remarketing list bid adjustments.</a:t>
            </a:r>
            <a:endParaRPr sz="2000">
              <a:solidFill>
                <a:schemeClr val="dk1"/>
              </a:solidFill>
              <a:latin typeface="Calibri"/>
              <a:ea typeface="Calibri"/>
              <a:cs typeface="Calibri"/>
              <a:sym typeface="Calibri"/>
            </a:endParaRPr>
          </a:p>
        </p:txBody>
      </p:sp>
      <p:sp>
        <p:nvSpPr>
          <p:cNvPr id="648" name="Google Shape;648;p78"/>
          <p:cNvSpPr/>
          <p:nvPr/>
        </p:nvSpPr>
        <p:spPr>
          <a:xfrm>
            <a:off x="0" y="2590800"/>
            <a:ext cx="12132564" cy="342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7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79"/>
          <p:cNvSpPr txBox="1"/>
          <p:nvPr>
            <p:ph idx="1" type="body"/>
          </p:nvPr>
        </p:nvSpPr>
        <p:spPr>
          <a:xfrm>
            <a:off x="685800" y="2209800"/>
            <a:ext cx="10928096" cy="1938992"/>
          </a:xfrm>
          <a:prstGeom prst="rect">
            <a:avLst/>
          </a:prstGeom>
          <a:noFill/>
          <a:ln>
            <a:noFill/>
          </a:ln>
        </p:spPr>
        <p:txBody>
          <a:bodyPr anchorCtr="0" anchor="t" bIns="0" lIns="0" spcFirstLastPara="1" rIns="0" wrap="square" tIns="0">
            <a:noAutofit/>
          </a:bodyPr>
          <a:lstStyle/>
          <a:p>
            <a:pPr indent="-323850" lvl="1" marL="742950" rtl="0" algn="l">
              <a:lnSpc>
                <a:spcPct val="150000"/>
              </a:lnSpc>
              <a:spcBef>
                <a:spcPts val="0"/>
              </a:spcBef>
              <a:spcAft>
                <a:spcPts val="0"/>
              </a:spcAft>
              <a:buClr>
                <a:srgbClr val="000000"/>
              </a:buClr>
              <a:buSzPts val="2400"/>
              <a:buFont typeface="Arial"/>
              <a:buChar char="•"/>
            </a:pPr>
            <a:r>
              <a:rPr lang="en-US" sz="2400">
                <a:solidFill>
                  <a:srgbClr val="000000"/>
                </a:solidFill>
              </a:rPr>
              <a:t>Max Visitors By – Top 3 Channels</a:t>
            </a:r>
            <a:endParaRPr sz="2400"/>
          </a:p>
          <a:p>
            <a:pPr indent="-323850" lvl="1" marL="742950" rtl="0" algn="l">
              <a:lnSpc>
                <a:spcPct val="150000"/>
              </a:lnSpc>
              <a:spcBef>
                <a:spcPts val="0"/>
              </a:spcBef>
              <a:spcAft>
                <a:spcPts val="0"/>
              </a:spcAft>
              <a:buClr>
                <a:srgbClr val="000000"/>
              </a:buClr>
              <a:buSzPts val="2400"/>
              <a:buFont typeface="Arial"/>
              <a:buChar char="•"/>
            </a:pPr>
            <a:r>
              <a:rPr lang="en-US" sz="2400">
                <a:solidFill>
                  <a:srgbClr val="000000"/>
                </a:solidFill>
              </a:rPr>
              <a:t>Top Conversion – Top 2 Channel</a:t>
            </a:r>
            <a:endParaRPr sz="2400"/>
          </a:p>
          <a:p>
            <a:pPr indent="-323850" lvl="1" marL="742950" rtl="0" algn="l">
              <a:lnSpc>
                <a:spcPct val="150000"/>
              </a:lnSpc>
              <a:spcBef>
                <a:spcPts val="0"/>
              </a:spcBef>
              <a:spcAft>
                <a:spcPts val="0"/>
              </a:spcAft>
              <a:buClr>
                <a:srgbClr val="000000"/>
              </a:buClr>
              <a:buSzPts val="2400"/>
              <a:buFont typeface="Arial"/>
              <a:buChar char="•"/>
            </a:pPr>
            <a:r>
              <a:rPr lang="en-US" sz="2400">
                <a:solidFill>
                  <a:srgbClr val="000000"/>
                </a:solidFill>
              </a:rPr>
              <a:t>Max Bounce – Source</a:t>
            </a:r>
            <a:endParaRPr sz="2400"/>
          </a:p>
          <a:p>
            <a:pPr indent="-323850" lvl="1" marL="742950" rtl="0" algn="l">
              <a:lnSpc>
                <a:spcPct val="150000"/>
              </a:lnSpc>
              <a:spcBef>
                <a:spcPts val="0"/>
              </a:spcBef>
              <a:spcAft>
                <a:spcPts val="0"/>
              </a:spcAft>
              <a:buClr>
                <a:srgbClr val="000000"/>
              </a:buClr>
              <a:buSzPts val="2400"/>
              <a:buFont typeface="Arial"/>
              <a:buChar char="•"/>
            </a:pPr>
            <a:r>
              <a:rPr lang="en-US" sz="2400">
                <a:solidFill>
                  <a:srgbClr val="000000"/>
                </a:solidFill>
              </a:rPr>
              <a:t>Top 3 Referral’s</a:t>
            </a:r>
            <a:endParaRPr sz="2400"/>
          </a:p>
          <a:p>
            <a:pPr indent="-171450" lvl="0" marL="285750" rtl="0" algn="l">
              <a:spcBef>
                <a:spcPts val="0"/>
              </a:spcBef>
              <a:spcAft>
                <a:spcPts val="0"/>
              </a:spcAft>
              <a:buClr>
                <a:schemeClr val="dk1"/>
              </a:buClr>
              <a:buSzPts val="1800"/>
              <a:buFont typeface="Arial"/>
              <a:buNone/>
            </a:pPr>
            <a:r>
              <a:t/>
            </a:r>
            <a:endParaRPr sz="2400"/>
          </a:p>
        </p:txBody>
      </p:sp>
      <p:sp>
        <p:nvSpPr>
          <p:cNvPr id="655" name="Google Shape;655;p79"/>
          <p:cNvSpPr txBox="1"/>
          <p:nvPr/>
        </p:nvSpPr>
        <p:spPr>
          <a:xfrm>
            <a:off x="1219200" y="685800"/>
            <a:ext cx="4600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Acquisition Report’s Analysis</a:t>
            </a:r>
            <a:endParaRPr b="1" sz="2800">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80"/>
          <p:cNvSpPr txBox="1"/>
          <p:nvPr>
            <p:ph type="title"/>
          </p:nvPr>
        </p:nvSpPr>
        <p:spPr>
          <a:xfrm>
            <a:off x="960502" y="376930"/>
            <a:ext cx="25647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Behavior Reports</a:t>
            </a:r>
            <a:endParaRPr sz="2800" u="none">
              <a:latin typeface="Calibri"/>
              <a:ea typeface="Calibri"/>
              <a:cs typeface="Calibri"/>
              <a:sym typeface="Calibri"/>
            </a:endParaRPr>
          </a:p>
        </p:txBody>
      </p:sp>
      <p:sp>
        <p:nvSpPr>
          <p:cNvPr id="661" name="Google Shape;661;p80"/>
          <p:cNvSpPr txBox="1"/>
          <p:nvPr/>
        </p:nvSpPr>
        <p:spPr>
          <a:xfrm>
            <a:off x="631951" y="1175735"/>
            <a:ext cx="8123700" cy="3439800"/>
          </a:xfrm>
          <a:prstGeom prst="rect">
            <a:avLst/>
          </a:prstGeom>
          <a:noFill/>
          <a:ln>
            <a:noFill/>
          </a:ln>
        </p:spPr>
        <p:txBody>
          <a:bodyPr anchorCtr="0" anchor="t" bIns="0" lIns="0" spcFirstLastPara="1" rIns="0" wrap="square" tIns="73025">
            <a:noAutofit/>
          </a:bodyPr>
          <a:lstStyle/>
          <a:p>
            <a:pPr indent="-355600" lvl="0" marL="3556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Behavior reports show how users interact with your website.</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This include many different things from what content users view to how users navigate between pages.</a:t>
            </a:r>
            <a:endParaRPr sz="2200">
              <a:solidFill>
                <a:schemeClr val="dk1"/>
              </a:solidFill>
              <a:latin typeface="Calibri"/>
              <a:ea typeface="Calibri"/>
              <a:cs typeface="Calibri"/>
              <a:sym typeface="Calibri"/>
            </a:endParaRPr>
          </a:p>
          <a:p>
            <a:pPr indent="-355600" lvl="0" marL="355600" marR="315595"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Analytics uses a small piece of Javascript code on your website to collect  data.</a:t>
            </a:r>
            <a:endParaRPr sz="2200">
              <a:solidFill>
                <a:schemeClr val="dk1"/>
              </a:solidFill>
              <a:latin typeface="Calibri"/>
              <a:ea typeface="Calibri"/>
              <a:cs typeface="Calibri"/>
              <a:sym typeface="Calibri"/>
            </a:endParaRPr>
          </a:p>
          <a:p>
            <a:pPr indent="-355600" lvl="0" marL="355600" marR="508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Every time a user loads a page on your website, this tracking code creates a  “pageview” that is reported in Google Analytics.</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Analytics uses this to calculate many of the metrics in the Behavior reports.</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“Total Pageviews” metric is simply the sum of each time a user loaded a page on your website.</a:t>
            </a:r>
            <a:endParaRPr sz="2200">
              <a:solidFill>
                <a:schemeClr val="dk1"/>
              </a:solidFill>
              <a:latin typeface="Calibri"/>
              <a:ea typeface="Calibri"/>
              <a:cs typeface="Calibri"/>
              <a:sym typeface="Calibri"/>
            </a:endParaRPr>
          </a:p>
        </p:txBody>
      </p:sp>
      <p:sp>
        <p:nvSpPr>
          <p:cNvPr id="662" name="Google Shape;662;p80"/>
          <p:cNvSpPr/>
          <p:nvPr/>
        </p:nvSpPr>
        <p:spPr>
          <a:xfrm>
            <a:off x="8837676" y="1066800"/>
            <a:ext cx="3200400" cy="49987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8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81"/>
          <p:cNvSpPr txBox="1"/>
          <p:nvPr>
            <p:ph type="title"/>
          </p:nvPr>
        </p:nvSpPr>
        <p:spPr>
          <a:xfrm>
            <a:off x="387502" y="260730"/>
            <a:ext cx="25647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Behavior Reports</a:t>
            </a:r>
            <a:endParaRPr sz="2800">
              <a:latin typeface="Calibri"/>
              <a:ea typeface="Calibri"/>
              <a:cs typeface="Calibri"/>
              <a:sym typeface="Calibri"/>
            </a:endParaRPr>
          </a:p>
        </p:txBody>
      </p:sp>
      <p:sp>
        <p:nvSpPr>
          <p:cNvPr id="669" name="Google Shape;669;p81"/>
          <p:cNvSpPr/>
          <p:nvPr/>
        </p:nvSpPr>
        <p:spPr>
          <a:xfrm>
            <a:off x="0" y="990600"/>
            <a:ext cx="12190475" cy="47899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8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82"/>
          <p:cNvSpPr txBox="1"/>
          <p:nvPr>
            <p:ph type="title"/>
          </p:nvPr>
        </p:nvSpPr>
        <p:spPr>
          <a:xfrm>
            <a:off x="920902" y="336930"/>
            <a:ext cx="25647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Behavior Reports</a:t>
            </a:r>
            <a:endParaRPr sz="2800">
              <a:latin typeface="Calibri"/>
              <a:ea typeface="Calibri"/>
              <a:cs typeface="Calibri"/>
              <a:sym typeface="Calibri"/>
            </a:endParaRPr>
          </a:p>
        </p:txBody>
      </p:sp>
      <p:sp>
        <p:nvSpPr>
          <p:cNvPr id="676" name="Google Shape;676;p8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677" name="Google Shape;677;p82"/>
          <p:cNvSpPr txBox="1"/>
          <p:nvPr/>
        </p:nvSpPr>
        <p:spPr>
          <a:xfrm>
            <a:off x="611530" y="1099499"/>
            <a:ext cx="10782935" cy="4629150"/>
          </a:xfrm>
          <a:prstGeom prst="rect">
            <a:avLst/>
          </a:prstGeom>
          <a:noFill/>
          <a:ln>
            <a:noFill/>
          </a:ln>
        </p:spPr>
        <p:txBody>
          <a:bodyPr anchorCtr="0" anchor="t" bIns="0" lIns="0" spcFirstLastPara="1" rIns="0" wrap="square" tIns="42525">
            <a:noAutofit/>
          </a:bodyPr>
          <a:lstStyle/>
          <a:p>
            <a:pPr indent="-342900" lvl="0" marL="355600" marR="0" rtl="0" algn="l">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“Pageviews” </a:t>
            </a:r>
            <a:r>
              <a:rPr lang="en-US" sz="2000">
                <a:solidFill>
                  <a:schemeClr val="dk1"/>
                </a:solidFill>
                <a:latin typeface="Calibri"/>
                <a:ea typeface="Calibri"/>
                <a:cs typeface="Calibri"/>
                <a:sym typeface="Calibri"/>
              </a:rPr>
              <a:t>metric shows how frequently each page on your site was viewed.</a:t>
            </a:r>
            <a:endParaRPr sz="2000">
              <a:solidFill>
                <a:schemeClr val="dk1"/>
              </a:solidFill>
              <a:latin typeface="Calibri"/>
              <a:ea typeface="Calibri"/>
              <a:cs typeface="Calibri"/>
              <a:sym typeface="Calibri"/>
            </a:endParaRPr>
          </a:p>
          <a:p>
            <a:pPr indent="-342900" lvl="0" marL="355600" marR="0" rtl="0" algn="l">
              <a:lnSpc>
                <a:spcPct val="114000"/>
              </a:lnSpc>
              <a:spcBef>
                <a:spcPts val="24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Other metrics in the </a:t>
            </a:r>
            <a:r>
              <a:rPr b="1" lang="en-US" sz="2000">
                <a:solidFill>
                  <a:schemeClr val="dk1"/>
                </a:solidFill>
                <a:latin typeface="Calibri"/>
                <a:ea typeface="Calibri"/>
                <a:cs typeface="Calibri"/>
                <a:sym typeface="Calibri"/>
              </a:rPr>
              <a:t>“All Pages” </a:t>
            </a:r>
            <a:r>
              <a:rPr lang="en-US" sz="2000">
                <a:solidFill>
                  <a:schemeClr val="dk1"/>
                </a:solidFill>
                <a:latin typeface="Calibri"/>
                <a:ea typeface="Calibri"/>
                <a:cs typeface="Calibri"/>
                <a:sym typeface="Calibri"/>
              </a:rPr>
              <a:t>report like </a:t>
            </a:r>
            <a:r>
              <a:rPr b="1" lang="en-US" sz="2000">
                <a:solidFill>
                  <a:schemeClr val="dk1"/>
                </a:solidFill>
                <a:latin typeface="Calibri"/>
                <a:ea typeface="Calibri"/>
                <a:cs typeface="Calibri"/>
                <a:sym typeface="Calibri"/>
              </a:rPr>
              <a:t>“Average Time on Page” </a:t>
            </a:r>
            <a:r>
              <a:rPr lang="en-US" sz="2000">
                <a:solidFill>
                  <a:schemeClr val="dk1"/>
                </a:solidFill>
                <a:latin typeface="Calibri"/>
                <a:ea typeface="Calibri"/>
                <a:cs typeface="Calibri"/>
                <a:sym typeface="Calibri"/>
              </a:rPr>
              <a:t>and </a:t>
            </a:r>
            <a:r>
              <a:rPr b="1" lang="en-US" sz="2000">
                <a:solidFill>
                  <a:schemeClr val="dk1"/>
                </a:solidFill>
                <a:latin typeface="Calibri"/>
                <a:ea typeface="Calibri"/>
                <a:cs typeface="Calibri"/>
                <a:sym typeface="Calibri"/>
              </a:rPr>
              <a:t>“Bounce Rate” </a:t>
            </a:r>
            <a:r>
              <a:rPr lang="en-US" sz="2000">
                <a:solidFill>
                  <a:schemeClr val="dk1"/>
                </a:solidFill>
                <a:latin typeface="Calibri"/>
                <a:ea typeface="Calibri"/>
                <a:cs typeface="Calibri"/>
                <a:sym typeface="Calibri"/>
              </a:rPr>
              <a:t>indicate how</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engaged users were on each page of your site.</a:t>
            </a:r>
            <a:endParaRPr sz="2000">
              <a:solidFill>
                <a:schemeClr val="dk1"/>
              </a:solidFill>
              <a:latin typeface="Calibri"/>
              <a:ea typeface="Calibri"/>
              <a:cs typeface="Calibri"/>
              <a:sym typeface="Calibri"/>
            </a:endParaRPr>
          </a:p>
          <a:p>
            <a:pPr indent="-342900" lvl="0" marL="355600" marR="1391285" rtl="0" algn="l">
              <a:lnSpc>
                <a:spcPct val="108000"/>
              </a:lnSpc>
              <a:spcBef>
                <a:spcPts val="509"/>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sort the report by these metrics to quickly find low-performing pages that need  improvement or high-performing content to guide future content decisions.</a:t>
            </a:r>
            <a:endParaRPr sz="2000">
              <a:solidFill>
                <a:schemeClr val="dk1"/>
              </a:solidFill>
              <a:latin typeface="Calibri"/>
              <a:ea typeface="Calibri"/>
              <a:cs typeface="Calibri"/>
              <a:sym typeface="Calibri"/>
            </a:endParaRPr>
          </a:p>
          <a:p>
            <a:pPr indent="-342900" lvl="0" marL="355600" marR="0" rtl="0" algn="l">
              <a:lnSpc>
                <a:spcPct val="114000"/>
              </a:lnSpc>
              <a:spcBef>
                <a:spcPts val="21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“Content Drilldown” </a:t>
            </a:r>
            <a:r>
              <a:rPr lang="en-US" sz="2000">
                <a:solidFill>
                  <a:schemeClr val="dk1"/>
                </a:solidFill>
                <a:latin typeface="Calibri"/>
                <a:ea typeface="Calibri"/>
                <a:cs typeface="Calibri"/>
                <a:sym typeface="Calibri"/>
              </a:rPr>
              <a:t>report under “Site Content” groups shows the performance of content in a</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particular section of your website.</a:t>
            </a:r>
            <a:endParaRPr sz="2000">
              <a:solidFill>
                <a:schemeClr val="dk1"/>
              </a:solidFill>
              <a:latin typeface="Calibri"/>
              <a:ea typeface="Calibri"/>
              <a:cs typeface="Calibri"/>
              <a:sym typeface="Calibri"/>
            </a:endParaRPr>
          </a:p>
          <a:p>
            <a:pPr indent="-286385" lvl="1" marL="756285" marR="692785" rtl="0" algn="l">
              <a:lnSpc>
                <a:spcPct val="108000"/>
              </a:lnSpc>
              <a:spcBef>
                <a:spcPts val="509"/>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If you switch to the pie chart view, you can quickly see which sections of your site are most  popular with your users.</a:t>
            </a:r>
            <a:endParaRPr i="0" sz="2000" u="none" cap="none" strike="noStrike">
              <a:solidFill>
                <a:schemeClr val="dk1"/>
              </a:solidFill>
              <a:latin typeface="Calibri"/>
              <a:ea typeface="Calibri"/>
              <a:cs typeface="Calibri"/>
              <a:sym typeface="Calibri"/>
            </a:endParaRPr>
          </a:p>
          <a:p>
            <a:pPr indent="-342900" lvl="0" marL="355600" marR="0" rtl="0" algn="l">
              <a:lnSpc>
                <a:spcPct val="114000"/>
              </a:lnSpc>
              <a:spcBef>
                <a:spcPts val="21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“Landing Pages” </a:t>
            </a:r>
            <a:r>
              <a:rPr lang="en-US" sz="2000">
                <a:solidFill>
                  <a:schemeClr val="dk1"/>
                </a:solidFill>
                <a:latin typeface="Calibri"/>
                <a:ea typeface="Calibri"/>
                <a:cs typeface="Calibri"/>
                <a:sym typeface="Calibri"/>
              </a:rPr>
              <a:t>report under “Site Content” lists the pages of your website where users first</a:t>
            </a:r>
            <a:endParaRPr sz="2000">
              <a:solidFill>
                <a:schemeClr val="dk1"/>
              </a:solidFill>
              <a:latin typeface="Calibri"/>
              <a:ea typeface="Calibri"/>
              <a:cs typeface="Calibri"/>
              <a:sym typeface="Calibri"/>
            </a:endParaRPr>
          </a:p>
          <a:p>
            <a:pPr indent="0" lvl="0" marL="355600" marR="0" rtl="0" algn="l">
              <a:lnSpc>
                <a:spcPct val="114000"/>
              </a:lnSpc>
              <a:spcBef>
                <a:spcPts val="0"/>
              </a:spcBef>
              <a:spcAft>
                <a:spcPts val="0"/>
              </a:spcAft>
              <a:buNone/>
            </a:pPr>
            <a:r>
              <a:rPr lang="en-US" sz="2000">
                <a:solidFill>
                  <a:schemeClr val="dk1"/>
                </a:solidFill>
                <a:latin typeface="Calibri"/>
                <a:ea typeface="Calibri"/>
                <a:cs typeface="Calibri"/>
                <a:sym typeface="Calibri"/>
              </a:rPr>
              <a:t>arrived.</a:t>
            </a:r>
            <a:endParaRPr sz="2000">
              <a:solidFill>
                <a:schemeClr val="dk1"/>
              </a:solidFill>
              <a:latin typeface="Calibri"/>
              <a:ea typeface="Calibri"/>
              <a:cs typeface="Calibri"/>
              <a:sym typeface="Calibri"/>
            </a:endParaRPr>
          </a:p>
          <a:p>
            <a:pPr indent="-286385" lvl="1" marL="756285" marR="165735" rtl="0" algn="l">
              <a:lnSpc>
                <a:spcPct val="108000"/>
              </a:lnSpc>
              <a:spcBef>
                <a:spcPts val="509"/>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You can use this report to monitor the number of bounces and the bounce rate for each landing  page.</a:t>
            </a:r>
            <a:endParaRPr i="0" sz="2000" u="none" cap="none" strike="noStrike">
              <a:solidFill>
                <a:schemeClr val="dk1"/>
              </a:solidFill>
              <a:latin typeface="Calibri"/>
              <a:ea typeface="Calibri"/>
              <a:cs typeface="Calibri"/>
              <a:sym typeface="Calibri"/>
            </a:endParaRPr>
          </a:p>
          <a:p>
            <a:pPr indent="-286385" lvl="1" marL="756285" marR="0" rtl="0" algn="l">
              <a:lnSpc>
                <a:spcPct val="114000"/>
              </a:lnSpc>
              <a:spcBef>
                <a:spcPts val="21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 high bounce rate usually indicates that the landing page content is not relevant or engaging for</a:t>
            </a:r>
            <a:endParaRPr i="0" sz="2000" u="none" cap="none" strike="noStrike">
              <a:solidFill>
                <a:schemeClr val="dk1"/>
              </a:solidFill>
              <a:latin typeface="Calibri"/>
              <a:ea typeface="Calibri"/>
              <a:cs typeface="Calibri"/>
              <a:sym typeface="Calibri"/>
            </a:endParaRPr>
          </a:p>
          <a:p>
            <a:pPr indent="0" lvl="0" marL="756285" marR="0" rtl="0" algn="l">
              <a:lnSpc>
                <a:spcPct val="114000"/>
              </a:lnSpc>
              <a:spcBef>
                <a:spcPts val="0"/>
              </a:spcBef>
              <a:spcAft>
                <a:spcPts val="0"/>
              </a:spcAft>
              <a:buNone/>
            </a:pPr>
            <a:r>
              <a:rPr lang="en-US" sz="2000">
                <a:solidFill>
                  <a:schemeClr val="dk1"/>
                </a:solidFill>
                <a:latin typeface="Calibri"/>
                <a:ea typeface="Calibri"/>
                <a:cs typeface="Calibri"/>
                <a:sym typeface="Calibri"/>
              </a:rPr>
              <a:t>those users.</a:t>
            </a:r>
            <a:endParaRPr sz="20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83"/>
          <p:cNvSpPr txBox="1"/>
          <p:nvPr>
            <p:ph type="title"/>
          </p:nvPr>
        </p:nvSpPr>
        <p:spPr>
          <a:xfrm>
            <a:off x="920902" y="413130"/>
            <a:ext cx="25647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Behavior Reports</a:t>
            </a:r>
            <a:endParaRPr sz="2800">
              <a:latin typeface="Calibri"/>
              <a:ea typeface="Calibri"/>
              <a:cs typeface="Calibri"/>
              <a:sym typeface="Calibri"/>
            </a:endParaRPr>
          </a:p>
        </p:txBody>
      </p:sp>
      <p:sp>
        <p:nvSpPr>
          <p:cNvPr id="683" name="Google Shape;683;p8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684" name="Google Shape;684;p83"/>
          <p:cNvSpPr txBox="1"/>
          <p:nvPr/>
        </p:nvSpPr>
        <p:spPr>
          <a:xfrm>
            <a:off x="631951" y="1099535"/>
            <a:ext cx="10536555" cy="1793239"/>
          </a:xfrm>
          <a:prstGeom prst="rect">
            <a:avLst/>
          </a:prstGeom>
          <a:noFill/>
          <a:ln>
            <a:noFill/>
          </a:ln>
        </p:spPr>
        <p:txBody>
          <a:bodyPr anchorCtr="0" anchor="t" bIns="0" lIns="0" spcFirstLastPara="1" rIns="0" wrap="square" tIns="73025">
            <a:noAutofit/>
          </a:bodyPr>
          <a:lstStyle/>
          <a:p>
            <a:pPr indent="-3683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a:t>
            </a:r>
            <a:r>
              <a:rPr b="1" lang="en-US" sz="2400">
                <a:solidFill>
                  <a:schemeClr val="dk1"/>
                </a:solidFill>
                <a:latin typeface="Calibri"/>
                <a:ea typeface="Calibri"/>
                <a:cs typeface="Calibri"/>
                <a:sym typeface="Calibri"/>
              </a:rPr>
              <a:t>“Exit Pages” </a:t>
            </a:r>
            <a:r>
              <a:rPr lang="en-US" sz="2400">
                <a:solidFill>
                  <a:schemeClr val="dk1"/>
                </a:solidFill>
                <a:latin typeface="Calibri"/>
                <a:ea typeface="Calibri"/>
                <a:cs typeface="Calibri"/>
                <a:sym typeface="Calibri"/>
              </a:rPr>
              <a:t>report under “Site Content” shows the pages where users left your site.</a:t>
            </a:r>
            <a:endParaRPr sz="2400">
              <a:solidFill>
                <a:schemeClr val="dk1"/>
              </a:solidFill>
              <a:latin typeface="Calibri"/>
              <a:ea typeface="Calibri"/>
              <a:cs typeface="Calibri"/>
              <a:sym typeface="Calibri"/>
            </a:endParaRPr>
          </a:p>
          <a:p>
            <a:pPr indent="-311785" lvl="1" marL="756285" marR="0" rtl="0" algn="l">
              <a:lnSpc>
                <a:spcPct val="100000"/>
              </a:lnSpc>
              <a:spcBef>
                <a:spcPts val="48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Because you don’t want users exiting from important pages like a shopping cart checkout, it’s a</a:t>
            </a:r>
            <a:endParaRPr i="0" sz="2400" u="none" cap="none" strike="noStrike">
              <a:solidFill>
                <a:schemeClr val="dk1"/>
              </a:solidFill>
              <a:latin typeface="Calibri"/>
              <a:ea typeface="Calibri"/>
              <a:cs typeface="Calibri"/>
              <a:sym typeface="Calibri"/>
            </a:endParaRPr>
          </a:p>
          <a:p>
            <a:pPr indent="0" lvl="0" marL="756285" marR="0" rtl="0" algn="l">
              <a:lnSpc>
                <a:spcPct val="100000"/>
              </a:lnSpc>
              <a:spcBef>
                <a:spcPts val="5"/>
              </a:spcBef>
              <a:spcAft>
                <a:spcPts val="0"/>
              </a:spcAft>
              <a:buNone/>
            </a:pPr>
            <a:r>
              <a:rPr lang="en-US" sz="2400">
                <a:solidFill>
                  <a:schemeClr val="dk1"/>
                </a:solidFill>
                <a:latin typeface="Calibri"/>
                <a:ea typeface="Calibri"/>
                <a:cs typeface="Calibri"/>
                <a:sym typeface="Calibri"/>
              </a:rPr>
              <a:t>good idea to periodically review this report to minimize unwanted exits.</a:t>
            </a:r>
            <a:endParaRPr sz="2400">
              <a:solidFill>
                <a:schemeClr val="dk1"/>
              </a:solidFill>
              <a:latin typeface="Calibri"/>
              <a:ea typeface="Calibri"/>
              <a:cs typeface="Calibri"/>
              <a:sym typeface="Calibri"/>
            </a:endParaRPr>
          </a:p>
          <a:p>
            <a:pPr indent="0" lvl="0" marL="756285" marR="0" rtl="0" algn="l">
              <a:lnSpc>
                <a:spcPct val="100000"/>
              </a:lnSpc>
              <a:spcBef>
                <a:spcPts val="5"/>
              </a:spcBef>
              <a:spcAft>
                <a:spcPts val="0"/>
              </a:spcAft>
              <a:buNone/>
            </a:pPr>
            <a:r>
              <a:t/>
            </a:r>
            <a:endParaRPr sz="2400">
              <a:solidFill>
                <a:schemeClr val="dk1"/>
              </a:solidFill>
              <a:latin typeface="Calibri"/>
              <a:ea typeface="Calibri"/>
              <a:cs typeface="Calibri"/>
              <a:sym typeface="Calibri"/>
            </a:endParaRPr>
          </a:p>
          <a:p>
            <a:pPr indent="-368300" lvl="0" marL="355600" marR="0" rtl="0" algn="l">
              <a:lnSpc>
                <a:spcPct val="100000"/>
              </a:lnSpc>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a:t>
            </a:r>
            <a:r>
              <a:rPr b="1" lang="en-US" sz="2400">
                <a:solidFill>
                  <a:schemeClr val="dk1"/>
                </a:solidFill>
                <a:latin typeface="Calibri"/>
                <a:ea typeface="Calibri"/>
                <a:cs typeface="Calibri"/>
                <a:sym typeface="Calibri"/>
              </a:rPr>
              <a:t>“Events” </a:t>
            </a:r>
            <a:r>
              <a:rPr lang="en-US" sz="2400">
                <a:solidFill>
                  <a:schemeClr val="dk1"/>
                </a:solidFill>
                <a:latin typeface="Calibri"/>
                <a:ea typeface="Calibri"/>
                <a:cs typeface="Calibri"/>
                <a:sym typeface="Calibri"/>
              </a:rPr>
              <a:t>report tracks how users interact with specific elements of your website.</a:t>
            </a:r>
            <a:endParaRPr sz="2400">
              <a:solidFill>
                <a:schemeClr val="dk1"/>
              </a:solidFill>
              <a:latin typeface="Calibri"/>
              <a:ea typeface="Calibri"/>
              <a:cs typeface="Calibri"/>
              <a:sym typeface="Calibri"/>
            </a:endParaRPr>
          </a:p>
          <a:p>
            <a:pPr indent="-311785" lvl="1" marL="756285" marR="0" rtl="0" algn="l">
              <a:lnSpc>
                <a:spcPct val="100000"/>
              </a:lnSpc>
              <a:spcBef>
                <a:spcPts val="48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You can use this report to track when users click on a video player or a download link.</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84"/>
          <p:cNvSpPr txBox="1"/>
          <p:nvPr>
            <p:ph idx="1" type="body"/>
          </p:nvPr>
        </p:nvSpPr>
        <p:spPr>
          <a:xfrm>
            <a:off x="914400" y="1981200"/>
            <a:ext cx="10928096" cy="2989729"/>
          </a:xfrm>
          <a:prstGeom prst="rect">
            <a:avLst/>
          </a:prstGeom>
          <a:noFill/>
          <a:ln>
            <a:noFill/>
          </a:ln>
        </p:spPr>
        <p:txBody>
          <a:bodyPr anchorCtr="0" anchor="t" bIns="0" lIns="0" spcFirstLastPara="1" rIns="0" wrap="square" tIns="0">
            <a:noAutofit/>
          </a:bodyPr>
          <a:lstStyle/>
          <a:p>
            <a:pPr indent="-342900" lvl="0" marL="342900" rtl="0" algn="l">
              <a:lnSpc>
                <a:spcPct val="150000"/>
              </a:lnSpc>
              <a:spcBef>
                <a:spcPts val="0"/>
              </a:spcBef>
              <a:spcAft>
                <a:spcPts val="0"/>
              </a:spcAft>
              <a:buClr>
                <a:srgbClr val="000000"/>
              </a:buClr>
              <a:buSzPts val="2400"/>
              <a:buFont typeface="Arial"/>
              <a:buChar char="•"/>
            </a:pPr>
            <a:r>
              <a:rPr lang="en-US" sz="2400">
                <a:solidFill>
                  <a:srgbClr val="000000"/>
                </a:solidFill>
              </a:rPr>
              <a:t>Top 3 Pages – Where Time Spent is &gt; 2 Min</a:t>
            </a:r>
            <a:endParaRPr/>
          </a:p>
          <a:p>
            <a:pPr indent="-342900" lvl="0" marL="342900" rtl="0" algn="l">
              <a:lnSpc>
                <a:spcPct val="150000"/>
              </a:lnSpc>
              <a:spcBef>
                <a:spcPts val="0"/>
              </a:spcBef>
              <a:spcAft>
                <a:spcPts val="0"/>
              </a:spcAft>
              <a:buClr>
                <a:srgbClr val="000000"/>
              </a:buClr>
              <a:buSzPts val="2400"/>
              <a:buFont typeface="Arial"/>
              <a:buChar char="•"/>
            </a:pPr>
            <a:r>
              <a:rPr lang="en-US" sz="2400">
                <a:solidFill>
                  <a:srgbClr val="000000"/>
                </a:solidFill>
              </a:rPr>
              <a:t>Top 2 Page with </a:t>
            </a:r>
            <a:endParaRPr/>
          </a:p>
          <a:p>
            <a:pPr indent="-285750" lvl="1" marL="742950" rtl="0" algn="l">
              <a:lnSpc>
                <a:spcPct val="150000"/>
              </a:lnSpc>
              <a:spcBef>
                <a:spcPts val="0"/>
              </a:spcBef>
              <a:spcAft>
                <a:spcPts val="0"/>
              </a:spcAft>
              <a:buClr>
                <a:srgbClr val="000000"/>
              </a:buClr>
              <a:buSzPts val="1800"/>
              <a:buFont typeface="Arial"/>
              <a:buChar char="•"/>
            </a:pPr>
            <a:r>
              <a:rPr lang="en-US">
                <a:solidFill>
                  <a:srgbClr val="000000"/>
                </a:solidFill>
              </a:rPr>
              <a:t>Max Bounce</a:t>
            </a:r>
            <a:endParaRPr/>
          </a:p>
          <a:p>
            <a:pPr indent="-285750" lvl="1" marL="742950" rtl="0" algn="l">
              <a:lnSpc>
                <a:spcPct val="150000"/>
              </a:lnSpc>
              <a:spcBef>
                <a:spcPts val="0"/>
              </a:spcBef>
              <a:spcAft>
                <a:spcPts val="0"/>
              </a:spcAft>
              <a:buClr>
                <a:srgbClr val="000000"/>
              </a:buClr>
              <a:buSzPts val="1800"/>
              <a:buFont typeface="Arial"/>
              <a:buChar char="•"/>
            </a:pPr>
            <a:r>
              <a:rPr lang="en-US">
                <a:solidFill>
                  <a:srgbClr val="000000"/>
                </a:solidFill>
              </a:rPr>
              <a:t>Max Exits</a:t>
            </a:r>
            <a:endParaRPr/>
          </a:p>
          <a:p>
            <a:pPr indent="-342900" lvl="0" marL="342900" rtl="0" algn="l">
              <a:lnSpc>
                <a:spcPct val="150000"/>
              </a:lnSpc>
              <a:spcBef>
                <a:spcPts val="0"/>
              </a:spcBef>
              <a:spcAft>
                <a:spcPts val="0"/>
              </a:spcAft>
              <a:buClr>
                <a:srgbClr val="000000"/>
              </a:buClr>
              <a:buSzPts val="2400"/>
              <a:buFont typeface="Arial"/>
              <a:buChar char="•"/>
            </a:pPr>
            <a:r>
              <a:rPr lang="en-US" sz="2400">
                <a:solidFill>
                  <a:srgbClr val="000000"/>
                </a:solidFill>
              </a:rPr>
              <a:t>Top 2 Pages where User Lands</a:t>
            </a:r>
            <a:endParaRPr/>
          </a:p>
          <a:p>
            <a:pPr indent="-342900" lvl="0" marL="342900" rtl="0" algn="l">
              <a:lnSpc>
                <a:spcPct val="150000"/>
              </a:lnSpc>
              <a:spcBef>
                <a:spcPts val="0"/>
              </a:spcBef>
              <a:spcAft>
                <a:spcPts val="0"/>
              </a:spcAft>
              <a:buClr>
                <a:srgbClr val="000000"/>
              </a:buClr>
              <a:buSzPts val="2400"/>
              <a:buFont typeface="Arial"/>
              <a:buChar char="•"/>
            </a:pPr>
            <a:r>
              <a:rPr lang="en-US" sz="2400">
                <a:solidFill>
                  <a:srgbClr val="000000"/>
                </a:solidFill>
              </a:rPr>
              <a:t>Top 3 Pages with Max. Load Time</a:t>
            </a:r>
            <a:endParaRPr/>
          </a:p>
        </p:txBody>
      </p:sp>
      <p:sp>
        <p:nvSpPr>
          <p:cNvPr id="690" name="Google Shape;690;p84"/>
          <p:cNvSpPr txBox="1"/>
          <p:nvPr/>
        </p:nvSpPr>
        <p:spPr>
          <a:xfrm>
            <a:off x="685800" y="685800"/>
            <a:ext cx="416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Behavior Report’s Analysis</a:t>
            </a:r>
            <a:endParaRPr b="1" sz="2800">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85"/>
          <p:cNvSpPr txBox="1"/>
          <p:nvPr>
            <p:ph type="title"/>
          </p:nvPr>
        </p:nvSpPr>
        <p:spPr>
          <a:xfrm>
            <a:off x="920902" y="336930"/>
            <a:ext cx="29634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Conversion Tracking</a:t>
            </a:r>
            <a:endParaRPr sz="2800" u="none">
              <a:latin typeface="Calibri"/>
              <a:ea typeface="Calibri"/>
              <a:cs typeface="Calibri"/>
              <a:sym typeface="Calibri"/>
            </a:endParaRPr>
          </a:p>
        </p:txBody>
      </p:sp>
      <p:sp>
        <p:nvSpPr>
          <p:cNvPr id="696" name="Google Shape;696;p85"/>
          <p:cNvSpPr txBox="1"/>
          <p:nvPr/>
        </p:nvSpPr>
        <p:spPr>
          <a:xfrm>
            <a:off x="631950" y="1159500"/>
            <a:ext cx="6172200" cy="2221200"/>
          </a:xfrm>
          <a:prstGeom prst="rect">
            <a:avLst/>
          </a:prstGeom>
          <a:noFill/>
          <a:ln>
            <a:noFill/>
          </a:ln>
        </p:spPr>
        <p:txBody>
          <a:bodyPr anchorCtr="0" anchor="t" bIns="0" lIns="0" spcFirstLastPara="1" rIns="0" wrap="square" tIns="13325">
            <a:noAutofit/>
          </a:bodyPr>
          <a:lstStyle/>
          <a:p>
            <a:pPr indent="-368300" lvl="0" marL="355600" marR="15748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Ad campaigns like SEO, Paid Search, or Social  Advertising can be an effective way to bring users to  your website and grow your business.</a:t>
            </a:r>
            <a:endParaRPr sz="2400">
              <a:solidFill>
                <a:schemeClr val="dk1"/>
              </a:solidFill>
              <a:latin typeface="Calibri"/>
              <a:ea typeface="Calibri"/>
              <a:cs typeface="Calibri"/>
              <a:sym typeface="Calibri"/>
            </a:endParaRPr>
          </a:p>
          <a:p>
            <a:pPr indent="0" lvl="0" marL="457200" marR="15748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68300" lvl="0" marL="355600" marR="5080" rtl="0" algn="l">
              <a:lnSpc>
                <a:spcPct val="100000"/>
              </a:lnSpc>
              <a:spcBef>
                <a:spcPts val="48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When running a marketing campaign outside of  AdWords, you can manually add Custom Campaign  tags to marketing URLs that let Google Analytics track  the impact of that campaign.</a:t>
            </a:r>
            <a:endParaRPr sz="2400">
              <a:solidFill>
                <a:schemeClr val="dk1"/>
              </a:solidFill>
              <a:latin typeface="Calibri"/>
              <a:ea typeface="Calibri"/>
              <a:cs typeface="Calibri"/>
              <a:sym typeface="Calibri"/>
            </a:endParaRPr>
          </a:p>
        </p:txBody>
      </p:sp>
      <p:sp>
        <p:nvSpPr>
          <p:cNvPr id="697" name="Google Shape;697;p85"/>
          <p:cNvSpPr/>
          <p:nvPr/>
        </p:nvSpPr>
        <p:spPr>
          <a:xfrm>
            <a:off x="7694676" y="1219200"/>
            <a:ext cx="3732276" cy="457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8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983377" y="309880"/>
            <a:ext cx="3601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Javascript Tracking Code</a:t>
            </a:r>
            <a:endParaRPr sz="2800" u="none">
              <a:latin typeface="Calibri"/>
              <a:ea typeface="Calibri"/>
              <a:cs typeface="Calibri"/>
              <a:sym typeface="Calibri"/>
            </a:endParaRPr>
          </a:p>
        </p:txBody>
      </p:sp>
      <p:sp>
        <p:nvSpPr>
          <p:cNvPr id="109" name="Google Shape;109;p14"/>
          <p:cNvSpPr txBox="1"/>
          <p:nvPr/>
        </p:nvSpPr>
        <p:spPr>
          <a:xfrm>
            <a:off x="631951" y="1159509"/>
            <a:ext cx="6739890" cy="3441065"/>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tracking code will also collect information from the</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browser like:</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900">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Language: </a:t>
            </a:r>
            <a:r>
              <a:rPr lang="en-US" sz="2000">
                <a:solidFill>
                  <a:schemeClr val="dk1"/>
                </a:solidFill>
                <a:latin typeface="Calibri"/>
                <a:ea typeface="Calibri"/>
                <a:cs typeface="Calibri"/>
                <a:sym typeface="Calibri"/>
              </a:rPr>
              <a:t>the browser is set to.</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Type of Browser: </a:t>
            </a:r>
            <a:r>
              <a:rPr lang="en-US" sz="2000">
                <a:solidFill>
                  <a:schemeClr val="dk1"/>
                </a:solidFill>
                <a:latin typeface="Calibri"/>
                <a:ea typeface="Calibri"/>
                <a:cs typeface="Calibri"/>
                <a:sym typeface="Calibri"/>
              </a:rPr>
              <a:t>like chrome, explorer, etc.</a:t>
            </a:r>
            <a:endParaRPr sz="2000">
              <a:solidFill>
                <a:schemeClr val="dk1"/>
              </a:solidFill>
              <a:latin typeface="Calibri"/>
              <a:ea typeface="Calibri"/>
              <a:cs typeface="Calibri"/>
              <a:sym typeface="Calibri"/>
            </a:endParaRPr>
          </a:p>
          <a:p>
            <a:pPr indent="-342900" lvl="0" marL="355600" marR="0" rtl="0" algn="l">
              <a:lnSpc>
                <a:spcPct val="100000"/>
              </a:lnSpc>
              <a:spcBef>
                <a:spcPts val="484"/>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Device</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Operating System</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Traffic Source: </a:t>
            </a:r>
            <a:r>
              <a:rPr lang="en-US" sz="2000">
                <a:solidFill>
                  <a:schemeClr val="dk1"/>
                </a:solidFill>
                <a:latin typeface="Calibri"/>
                <a:ea typeface="Calibri"/>
                <a:cs typeface="Calibri"/>
                <a:sym typeface="Calibri"/>
              </a:rPr>
              <a:t>what brought users to the site in the first place  This might be a search engine, an advertisement they clicked  on, or an email marketing campaign.</a:t>
            </a:r>
            <a:endParaRPr sz="2000">
              <a:solidFill>
                <a:schemeClr val="dk1"/>
              </a:solidFill>
              <a:latin typeface="Calibri"/>
              <a:ea typeface="Calibri"/>
              <a:cs typeface="Calibri"/>
              <a:sym typeface="Calibri"/>
            </a:endParaRPr>
          </a:p>
        </p:txBody>
      </p:sp>
      <p:sp>
        <p:nvSpPr>
          <p:cNvPr id="110" name="Google Shape;110;p14"/>
          <p:cNvSpPr/>
          <p:nvPr/>
        </p:nvSpPr>
        <p:spPr>
          <a:xfrm>
            <a:off x="7618476" y="1752600"/>
            <a:ext cx="4572000" cy="28959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86"/>
          <p:cNvSpPr txBox="1"/>
          <p:nvPr>
            <p:ph type="title"/>
          </p:nvPr>
        </p:nvSpPr>
        <p:spPr>
          <a:xfrm>
            <a:off x="920902" y="413130"/>
            <a:ext cx="5098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Track Marketing Campaign</a:t>
            </a:r>
            <a:endParaRPr sz="2800" u="none">
              <a:latin typeface="Calibri"/>
              <a:ea typeface="Calibri"/>
              <a:cs typeface="Calibri"/>
              <a:sym typeface="Calibri"/>
            </a:endParaRPr>
          </a:p>
        </p:txBody>
      </p:sp>
      <p:sp>
        <p:nvSpPr>
          <p:cNvPr id="704" name="Google Shape;704;p86"/>
          <p:cNvSpPr txBox="1"/>
          <p:nvPr/>
        </p:nvSpPr>
        <p:spPr>
          <a:xfrm>
            <a:off x="631951" y="1099535"/>
            <a:ext cx="10808335" cy="2769235"/>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Marketing campaigns are tracked in Google Analytics through “campaign tagging.”</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Campaign tags are extra bits of information that you add to the URL links of your online marketing or</a:t>
            </a:r>
            <a:endParaRPr sz="2000">
              <a:solidFill>
                <a:schemeClr val="dk1"/>
              </a:solidFill>
              <a:latin typeface="Calibri"/>
              <a:ea typeface="Calibri"/>
              <a:cs typeface="Calibri"/>
              <a:sym typeface="Calibri"/>
            </a:endParaRPr>
          </a:p>
          <a:p>
            <a:pPr indent="0" lvl="0" marL="355600" marR="0" rtl="0" algn="l">
              <a:lnSpc>
                <a:spcPct val="100000"/>
              </a:lnSpc>
              <a:spcBef>
                <a:spcPts val="5"/>
              </a:spcBef>
              <a:spcAft>
                <a:spcPts val="0"/>
              </a:spcAft>
              <a:buNone/>
            </a:pPr>
            <a:r>
              <a:rPr lang="en-US" sz="2000">
                <a:solidFill>
                  <a:schemeClr val="dk1"/>
                </a:solidFill>
                <a:latin typeface="Calibri"/>
                <a:ea typeface="Calibri"/>
                <a:cs typeface="Calibri"/>
                <a:sym typeface="Calibri"/>
              </a:rPr>
              <a:t>advertising materials.</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These include tracking parameters followed by an equals sign and a single word or hyphenated words  that you designate.</a:t>
            </a:r>
            <a:endParaRPr sz="2000">
              <a:solidFill>
                <a:schemeClr val="dk1"/>
              </a:solidFill>
              <a:latin typeface="Calibri"/>
              <a:ea typeface="Calibri"/>
              <a:cs typeface="Calibri"/>
              <a:sym typeface="Calibri"/>
            </a:endParaRPr>
          </a:p>
          <a:p>
            <a:pPr indent="-342900" lvl="0" marL="355600" marR="53339"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users click on a link with added parameters, the Google Analytics tracking code will extract the  information from the link and associate that user and their behavior with your marketing campaign.</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That way, you can know which people came to your site through your various marketing activities.</a:t>
            </a:r>
            <a:endParaRPr sz="2000">
              <a:solidFill>
                <a:schemeClr val="dk1"/>
              </a:solidFill>
              <a:latin typeface="Calibri"/>
              <a:ea typeface="Calibri"/>
              <a:cs typeface="Calibri"/>
              <a:sym typeface="Calibri"/>
            </a:endParaRPr>
          </a:p>
        </p:txBody>
      </p:sp>
      <p:sp>
        <p:nvSpPr>
          <p:cNvPr id="705" name="Google Shape;705;p86"/>
          <p:cNvSpPr/>
          <p:nvPr/>
        </p:nvSpPr>
        <p:spPr>
          <a:xfrm>
            <a:off x="2799190" y="4160807"/>
            <a:ext cx="2519132" cy="17367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86"/>
          <p:cNvSpPr/>
          <p:nvPr/>
        </p:nvSpPr>
        <p:spPr>
          <a:xfrm>
            <a:off x="6205463" y="4149575"/>
            <a:ext cx="2574234" cy="17619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8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5"/>
              </a:rPr>
              <a:t> </a:t>
            </a:r>
            <a:endParaRPr sz="1800">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87"/>
          <p:cNvSpPr txBox="1"/>
          <p:nvPr>
            <p:ph type="title"/>
          </p:nvPr>
        </p:nvSpPr>
        <p:spPr>
          <a:xfrm>
            <a:off x="997102" y="489330"/>
            <a:ext cx="5098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Track Marketing Campaign</a:t>
            </a:r>
            <a:endParaRPr sz="2800">
              <a:latin typeface="Calibri"/>
              <a:ea typeface="Calibri"/>
              <a:cs typeface="Calibri"/>
              <a:sym typeface="Calibri"/>
            </a:endParaRPr>
          </a:p>
        </p:txBody>
      </p:sp>
      <p:sp>
        <p:nvSpPr>
          <p:cNvPr id="713" name="Google Shape;713;p87"/>
          <p:cNvSpPr txBox="1"/>
          <p:nvPr/>
        </p:nvSpPr>
        <p:spPr>
          <a:xfrm>
            <a:off x="631951" y="1159509"/>
            <a:ext cx="10783570" cy="130683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For example, the Google Store has a monthly email newsletter it sends to its customers with links</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back to the Google Store website.</a:t>
            </a:r>
            <a:endParaRPr sz="2000">
              <a:solidFill>
                <a:schemeClr val="dk1"/>
              </a:solidFill>
              <a:latin typeface="Calibri"/>
              <a:ea typeface="Calibri"/>
              <a:cs typeface="Calibri"/>
              <a:sym typeface="Calibri"/>
            </a:endParaRPr>
          </a:p>
          <a:p>
            <a:pPr indent="-342900" lvl="0" marL="355600" marR="508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Adding a campaign tag of “email” to these links allows the store to easily identify the users that came  to the website from the email newsletter in Google Analytics.</a:t>
            </a:r>
            <a:endParaRPr sz="2000">
              <a:solidFill>
                <a:schemeClr val="dk1"/>
              </a:solidFill>
              <a:latin typeface="Calibri"/>
              <a:ea typeface="Calibri"/>
              <a:cs typeface="Calibri"/>
              <a:sym typeface="Calibri"/>
            </a:endParaRPr>
          </a:p>
        </p:txBody>
      </p:sp>
      <p:sp>
        <p:nvSpPr>
          <p:cNvPr id="714" name="Google Shape;714;p87"/>
          <p:cNvSpPr/>
          <p:nvPr/>
        </p:nvSpPr>
        <p:spPr>
          <a:xfrm>
            <a:off x="3321075" y="2869076"/>
            <a:ext cx="4983000" cy="327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87"/>
          <p:cNvSpPr/>
          <p:nvPr/>
        </p:nvSpPr>
        <p:spPr>
          <a:xfrm>
            <a:off x="5180838" y="5563361"/>
            <a:ext cx="1752600" cy="304800"/>
          </a:xfrm>
          <a:custGeom>
            <a:rect b="b" l="l" r="r" t="t"/>
            <a:pathLst>
              <a:path extrusionOk="0" h="304800" w="1752600">
                <a:moveTo>
                  <a:pt x="0" y="50800"/>
                </a:moveTo>
                <a:lnTo>
                  <a:pt x="3990" y="31021"/>
                </a:lnTo>
                <a:lnTo>
                  <a:pt x="14874" y="14874"/>
                </a:lnTo>
                <a:lnTo>
                  <a:pt x="31021" y="3990"/>
                </a:lnTo>
                <a:lnTo>
                  <a:pt x="50800" y="0"/>
                </a:lnTo>
                <a:lnTo>
                  <a:pt x="1701800" y="0"/>
                </a:lnTo>
                <a:lnTo>
                  <a:pt x="1721578" y="3990"/>
                </a:lnTo>
                <a:lnTo>
                  <a:pt x="1737725" y="14874"/>
                </a:lnTo>
                <a:lnTo>
                  <a:pt x="1748609" y="31021"/>
                </a:lnTo>
                <a:lnTo>
                  <a:pt x="1752600" y="50800"/>
                </a:lnTo>
                <a:lnTo>
                  <a:pt x="1752600" y="254000"/>
                </a:lnTo>
                <a:lnTo>
                  <a:pt x="1748609" y="273772"/>
                </a:lnTo>
                <a:lnTo>
                  <a:pt x="1737725" y="289920"/>
                </a:lnTo>
                <a:lnTo>
                  <a:pt x="1721578" y="300807"/>
                </a:lnTo>
                <a:lnTo>
                  <a:pt x="1701800" y="304800"/>
                </a:lnTo>
                <a:lnTo>
                  <a:pt x="50800" y="304800"/>
                </a:lnTo>
                <a:lnTo>
                  <a:pt x="31021" y="300807"/>
                </a:lnTo>
                <a:lnTo>
                  <a:pt x="14874" y="289920"/>
                </a:lnTo>
                <a:lnTo>
                  <a:pt x="3990" y="273772"/>
                </a:lnTo>
                <a:lnTo>
                  <a:pt x="0" y="254000"/>
                </a:lnTo>
                <a:lnTo>
                  <a:pt x="0" y="50800"/>
                </a:lnTo>
                <a:close/>
              </a:path>
            </a:pathLst>
          </a:custGeom>
          <a:noFill/>
          <a:ln cap="flat" cmpd="sng" w="502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8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Google Shape;721;p88"/>
          <p:cNvSpPr txBox="1"/>
          <p:nvPr>
            <p:ph type="title"/>
          </p:nvPr>
        </p:nvSpPr>
        <p:spPr>
          <a:xfrm>
            <a:off x="920902" y="413130"/>
            <a:ext cx="5098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Track Marketing Campaign</a:t>
            </a:r>
            <a:endParaRPr sz="2800">
              <a:latin typeface="Calibri"/>
              <a:ea typeface="Calibri"/>
              <a:cs typeface="Calibri"/>
              <a:sym typeface="Calibri"/>
            </a:endParaRPr>
          </a:p>
        </p:txBody>
      </p:sp>
      <p:sp>
        <p:nvSpPr>
          <p:cNvPr id="722" name="Google Shape;722;p8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723" name="Google Shape;723;p88"/>
          <p:cNvSpPr txBox="1"/>
          <p:nvPr/>
        </p:nvSpPr>
        <p:spPr>
          <a:xfrm>
            <a:off x="611530" y="1159509"/>
            <a:ext cx="9843135"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There are five different campaign tags that help you identify specific information about your</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campaign traffic.</a:t>
            </a:r>
            <a:endParaRPr sz="2000">
              <a:solidFill>
                <a:schemeClr val="dk1"/>
              </a:solidFill>
              <a:latin typeface="Calibri"/>
              <a:ea typeface="Calibri"/>
              <a:cs typeface="Calibri"/>
              <a:sym typeface="Calibri"/>
            </a:endParaRPr>
          </a:p>
        </p:txBody>
      </p:sp>
      <p:graphicFrame>
        <p:nvGraphicFramePr>
          <p:cNvPr id="724" name="Google Shape;724;p88"/>
          <p:cNvGraphicFramePr/>
          <p:nvPr/>
        </p:nvGraphicFramePr>
        <p:xfrm>
          <a:off x="373849" y="2203450"/>
          <a:ext cx="3000000" cy="3000000"/>
        </p:xfrm>
        <a:graphic>
          <a:graphicData uri="http://schemas.openxmlformats.org/drawingml/2006/table">
            <a:tbl>
              <a:tblPr bandRow="1" firstRow="1">
                <a:noFill/>
                <a:tableStyleId>{179045CC-3D5A-4819-9668-E4AC01E4EFD7}</a:tableStyleId>
              </a:tblPr>
              <a:tblGrid>
                <a:gridCol w="5676900"/>
                <a:gridCol w="5676900"/>
              </a:tblGrid>
              <a:tr h="365750">
                <a:tc>
                  <a:txBody>
                    <a:bodyPr>
                      <a:noAutofit/>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C000"/>
                    </a:solidFill>
                  </a:tcPr>
                </a:tc>
                <a:tc>
                  <a:txBody>
                    <a:bodyPr>
                      <a:noAutofit/>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C000"/>
                    </a:solidFill>
                  </a:tcPr>
                </a:tc>
              </a:tr>
              <a:tr h="1306200">
                <a:tc>
                  <a:txBody>
                    <a:bodyPr>
                      <a:noAutofit/>
                    </a:bodyPr>
                    <a:lstStyle/>
                    <a:p>
                      <a:pPr indent="0" lvl="0" marL="12700" marR="0" rtl="0" algn="ctr">
                        <a:lnSpc>
                          <a:spcPct val="100000"/>
                        </a:lnSpc>
                        <a:spcBef>
                          <a:spcPts val="0"/>
                        </a:spcBef>
                        <a:spcAft>
                          <a:spcPts val="0"/>
                        </a:spcAft>
                        <a:buNone/>
                      </a:pPr>
                      <a:r>
                        <a:rPr b="1" lang="en-US" sz="1800" u="none" cap="none" strike="noStrike"/>
                        <a:t>Medium</a:t>
                      </a:r>
                      <a:endParaRPr sz="1800" u="none" cap="none" strike="noStrike"/>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E8CA"/>
                    </a:solidFill>
                  </a:tcPr>
                </a:tc>
                <a:tc>
                  <a:txBody>
                    <a:bodyPr>
                      <a:noAutofit/>
                    </a:bodyPr>
                    <a:lstStyle/>
                    <a:p>
                      <a:pPr indent="0" lvl="0" marL="98425" marR="320040" rtl="0" algn="l">
                        <a:lnSpc>
                          <a:spcPct val="100000"/>
                        </a:lnSpc>
                        <a:spcBef>
                          <a:spcPts val="0"/>
                        </a:spcBef>
                        <a:spcAft>
                          <a:spcPts val="0"/>
                        </a:spcAft>
                        <a:buNone/>
                      </a:pPr>
                      <a:r>
                        <a:rPr b="1" lang="en-US" sz="1800" u="none" cap="none" strike="noStrike"/>
                        <a:t>“Medium” </a:t>
                      </a:r>
                      <a:r>
                        <a:rPr lang="en-US" sz="1800" u="none" cap="none" strike="noStrike"/>
                        <a:t>communicates the mechanism, or how you  sent your message to the user. You could include “email”  for an email campaign, “cpc” for paid search ads, or  “social” for a social network.</a:t>
                      </a:r>
                      <a:endParaRPr sz="1800" u="none" cap="none" strike="noStrike"/>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E8CA"/>
                    </a:solidFill>
                  </a:tcPr>
                </a:tc>
              </a:tr>
              <a:tr h="2011050">
                <a:tc>
                  <a:txBody>
                    <a:bodyPr>
                      <a:noAutofit/>
                    </a:bodyPr>
                    <a:lstStyle/>
                    <a:p>
                      <a:pPr indent="0" lvl="0" marL="9525" marR="0" rtl="0" algn="ctr">
                        <a:lnSpc>
                          <a:spcPct val="100000"/>
                        </a:lnSpc>
                        <a:spcBef>
                          <a:spcPts val="0"/>
                        </a:spcBef>
                        <a:spcAft>
                          <a:spcPts val="0"/>
                        </a:spcAft>
                        <a:buNone/>
                      </a:pPr>
                      <a:r>
                        <a:rPr b="1" lang="en-US" sz="1800" u="none" cap="none" strike="noStrike"/>
                        <a:t>Source</a:t>
                      </a:r>
                      <a:endParaRPr sz="1800" u="none" cap="none" strike="noStrike"/>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4E7"/>
                    </a:solidFill>
                  </a:tcPr>
                </a:tc>
                <a:tc>
                  <a:txBody>
                    <a:bodyPr>
                      <a:noAutofit/>
                    </a:bodyPr>
                    <a:lstStyle/>
                    <a:p>
                      <a:pPr indent="0" lvl="0" marL="98425" marR="311150" rtl="0" algn="just">
                        <a:lnSpc>
                          <a:spcPct val="100000"/>
                        </a:lnSpc>
                        <a:spcBef>
                          <a:spcPts val="0"/>
                        </a:spcBef>
                        <a:spcAft>
                          <a:spcPts val="0"/>
                        </a:spcAft>
                        <a:buNone/>
                      </a:pPr>
                      <a:r>
                        <a:rPr b="1" lang="en-US" sz="1800" u="none" cap="none" strike="noStrike"/>
                        <a:t>“Source” </a:t>
                      </a:r>
                      <a:r>
                        <a:rPr lang="en-US" sz="1800" u="none" cap="none" strike="noStrike"/>
                        <a:t>communicates where the user came from. This  could be a specific web page or a link in an email. Source  could also differentiate the type of medium. So if the</a:t>
                      </a:r>
                      <a:endParaRPr sz="1800" u="none" cap="none" strike="noStrike"/>
                    </a:p>
                    <a:p>
                      <a:pPr indent="0" lvl="0" marL="98425" marR="306070" rtl="0" algn="just">
                        <a:lnSpc>
                          <a:spcPct val="100000"/>
                        </a:lnSpc>
                        <a:spcBef>
                          <a:spcPts val="5"/>
                        </a:spcBef>
                        <a:spcAft>
                          <a:spcPts val="0"/>
                        </a:spcAft>
                        <a:buNone/>
                      </a:pPr>
                      <a:r>
                        <a:rPr lang="en-US" sz="1800" u="none" cap="none" strike="noStrike"/>
                        <a:t>medium was “cpc”, the source might be “google,” “bing,”  or “yahoo.” If the medium was “email,” the source might  be “newsletter”.</a:t>
                      </a:r>
                      <a:endParaRPr sz="1800" u="none" cap="none" strike="noStrike"/>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4E7"/>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89"/>
          <p:cNvSpPr txBox="1"/>
          <p:nvPr>
            <p:ph type="title"/>
          </p:nvPr>
        </p:nvSpPr>
        <p:spPr>
          <a:xfrm>
            <a:off x="616102" y="336930"/>
            <a:ext cx="5098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Track Marketing Campaign</a:t>
            </a:r>
            <a:endParaRPr sz="2800">
              <a:latin typeface="Calibri"/>
              <a:ea typeface="Calibri"/>
              <a:cs typeface="Calibri"/>
              <a:sym typeface="Calibri"/>
            </a:endParaRPr>
          </a:p>
        </p:txBody>
      </p:sp>
      <p:sp>
        <p:nvSpPr>
          <p:cNvPr id="730" name="Google Shape;730;p8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graphicFrame>
        <p:nvGraphicFramePr>
          <p:cNvPr id="731" name="Google Shape;731;p89"/>
          <p:cNvGraphicFramePr/>
          <p:nvPr/>
        </p:nvGraphicFramePr>
        <p:xfrm>
          <a:off x="602449" y="1066800"/>
          <a:ext cx="3000000" cy="3000000"/>
        </p:xfrm>
        <a:graphic>
          <a:graphicData uri="http://schemas.openxmlformats.org/drawingml/2006/table">
            <a:tbl>
              <a:tblPr bandRow="1" firstRow="1">
                <a:noFill/>
                <a:tableStyleId>{179045CC-3D5A-4819-9668-E4AC01E4EFD7}</a:tableStyleId>
              </a:tblPr>
              <a:tblGrid>
                <a:gridCol w="5413775"/>
                <a:gridCol w="5413775"/>
              </a:tblGrid>
              <a:tr h="350375">
                <a:tc>
                  <a:txBody>
                    <a:bodyPr>
                      <a:noAutofit/>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C000"/>
                    </a:solidFill>
                  </a:tcPr>
                </a:tc>
                <a:tc>
                  <a:txBody>
                    <a:bodyPr>
                      <a:noAutofit/>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C000"/>
                    </a:solidFill>
                  </a:tcPr>
                </a:tc>
              </a:tr>
              <a:tr h="1138125">
                <a:tc>
                  <a:txBody>
                    <a:bodyPr>
                      <a:noAutofit/>
                    </a:bodyPr>
                    <a:lstStyle/>
                    <a:p>
                      <a:pPr indent="0" lvl="0" marL="11430" marR="0" rtl="0" algn="ctr">
                        <a:lnSpc>
                          <a:spcPct val="100000"/>
                        </a:lnSpc>
                        <a:spcBef>
                          <a:spcPts val="0"/>
                        </a:spcBef>
                        <a:spcAft>
                          <a:spcPts val="0"/>
                        </a:spcAft>
                        <a:buNone/>
                      </a:pPr>
                      <a:r>
                        <a:rPr b="1" lang="en-US" sz="1800" u="none" cap="none" strike="noStrike"/>
                        <a:t>Campaign</a:t>
                      </a:r>
                      <a:endParaRPr sz="1800" u="none" cap="none" strike="noStrike"/>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E8CA"/>
                    </a:solidFill>
                  </a:tcPr>
                </a:tc>
                <a:tc>
                  <a:txBody>
                    <a:bodyPr>
                      <a:noAutofit/>
                    </a:bodyPr>
                    <a:lstStyle/>
                    <a:p>
                      <a:pPr indent="0" lvl="0" marL="97790" marR="0" rtl="0" algn="l">
                        <a:lnSpc>
                          <a:spcPct val="100000"/>
                        </a:lnSpc>
                        <a:spcBef>
                          <a:spcPts val="0"/>
                        </a:spcBef>
                        <a:spcAft>
                          <a:spcPts val="0"/>
                        </a:spcAft>
                        <a:buNone/>
                      </a:pPr>
                      <a:r>
                        <a:rPr b="1" lang="en-US" sz="1900" u="none" cap="none" strike="noStrike"/>
                        <a:t>Campaign </a:t>
                      </a:r>
                      <a:r>
                        <a:rPr lang="en-US" sz="1900" u="none" cap="none" strike="noStrike"/>
                        <a:t>can communicate the name of your</a:t>
                      </a:r>
                      <a:endParaRPr sz="1900" u="none" cap="none" strike="noStrike"/>
                    </a:p>
                    <a:p>
                      <a:pPr indent="0" lvl="0" marL="97790" marR="0" rtl="0" algn="l">
                        <a:lnSpc>
                          <a:spcPct val="100000"/>
                        </a:lnSpc>
                        <a:spcBef>
                          <a:spcPts val="0"/>
                        </a:spcBef>
                        <a:spcAft>
                          <a:spcPts val="0"/>
                        </a:spcAft>
                        <a:buNone/>
                      </a:pPr>
                      <a:r>
                        <a:rPr lang="en-US" sz="1900" u="none" cap="none" strike="noStrike"/>
                        <a:t>marketing campaign such as “2015-Back-To-School” or</a:t>
                      </a:r>
                      <a:endParaRPr sz="1900" u="none" cap="none" strike="noStrike"/>
                    </a:p>
                    <a:p>
                      <a:pPr indent="0" lvl="0" marL="97790" marR="0" rtl="0" algn="l">
                        <a:lnSpc>
                          <a:spcPct val="100000"/>
                        </a:lnSpc>
                        <a:spcBef>
                          <a:spcPts val="5"/>
                        </a:spcBef>
                        <a:spcAft>
                          <a:spcPts val="0"/>
                        </a:spcAft>
                        <a:buNone/>
                      </a:pPr>
                      <a:r>
                        <a:rPr lang="en-US" sz="1900" u="none" cap="none" strike="noStrike"/>
                        <a:t>“2015-Holiday-Sale”.</a:t>
                      </a:r>
                      <a:endParaRPr sz="1900" u="none" cap="none" strike="noStrike"/>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E8CA"/>
                    </a:solidFill>
                  </a:tcPr>
                </a:tc>
              </a:tr>
              <a:tr h="2201450">
                <a:tc>
                  <a:txBody>
                    <a:bodyPr>
                      <a:noAutofit/>
                    </a:bodyPr>
                    <a:lstStyle/>
                    <a:p>
                      <a:pPr indent="0" lvl="0" marL="12065" marR="0" rtl="0" algn="ctr">
                        <a:lnSpc>
                          <a:spcPct val="100000"/>
                        </a:lnSpc>
                        <a:spcBef>
                          <a:spcPts val="0"/>
                        </a:spcBef>
                        <a:spcAft>
                          <a:spcPts val="0"/>
                        </a:spcAft>
                        <a:buNone/>
                      </a:pPr>
                      <a:r>
                        <a:rPr b="1" lang="en-US" sz="1800" u="none" cap="none" strike="noStrike"/>
                        <a:t>Content</a:t>
                      </a:r>
                      <a:endParaRPr sz="1800" u="none" cap="none" strike="noStrike"/>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4E7"/>
                    </a:solidFill>
                  </a:tcPr>
                </a:tc>
                <a:tc>
                  <a:txBody>
                    <a:bodyPr>
                      <a:noAutofit/>
                    </a:bodyPr>
                    <a:lstStyle/>
                    <a:p>
                      <a:pPr indent="0" lvl="0" marL="97790" marR="116204" rtl="0" algn="l">
                        <a:lnSpc>
                          <a:spcPct val="100000"/>
                        </a:lnSpc>
                        <a:spcBef>
                          <a:spcPts val="0"/>
                        </a:spcBef>
                        <a:spcAft>
                          <a:spcPts val="0"/>
                        </a:spcAft>
                        <a:buNone/>
                      </a:pPr>
                      <a:r>
                        <a:rPr b="1" lang="en-US" sz="1800" u="none" cap="none" strike="noStrike"/>
                        <a:t>Content </a:t>
                      </a:r>
                      <a:r>
                        <a:rPr lang="en-US" sz="1800" u="none" cap="none" strike="noStrike"/>
                        <a:t>can be used to differentiate versions of a  promotion. This is useful when you want to test which  version of an ad or promotion is more effective. If you’re  running a test between two different versions of a  newsletter, you might want to label these tags “v1-  10dollars-off” and “v2-nopromo” to help differentiate  which newsletter the data is associated with in Google  Analytics.</a:t>
                      </a:r>
                      <a:endParaRPr sz="1800" u="none" cap="none" strike="noStrike"/>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4E7"/>
                    </a:solidFill>
                  </a:tcPr>
                </a:tc>
              </a:tr>
              <a:tr h="1663700">
                <a:tc>
                  <a:txBody>
                    <a:bodyPr>
                      <a:noAutofit/>
                    </a:bodyPr>
                    <a:lstStyle/>
                    <a:p>
                      <a:pPr indent="0" lvl="0" marL="11430" marR="0" rtl="0" algn="ctr">
                        <a:lnSpc>
                          <a:spcPct val="100000"/>
                        </a:lnSpc>
                        <a:spcBef>
                          <a:spcPts val="0"/>
                        </a:spcBef>
                        <a:spcAft>
                          <a:spcPts val="0"/>
                        </a:spcAft>
                        <a:buNone/>
                      </a:pPr>
                      <a:r>
                        <a:rPr b="1" lang="en-US" sz="1800" u="none" cap="none" strike="noStrike"/>
                        <a:t>Term</a:t>
                      </a:r>
                      <a:endParaRPr sz="1800" u="none" cap="none" strike="noStrike"/>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E8CA"/>
                    </a:solidFill>
                  </a:tcPr>
                </a:tc>
                <a:tc>
                  <a:txBody>
                    <a:bodyPr>
                      <a:noAutofit/>
                    </a:bodyPr>
                    <a:lstStyle/>
                    <a:p>
                      <a:pPr indent="0" lvl="0" marL="97790" marR="434975" rtl="0" algn="l">
                        <a:lnSpc>
                          <a:spcPct val="100000"/>
                        </a:lnSpc>
                        <a:spcBef>
                          <a:spcPts val="0"/>
                        </a:spcBef>
                        <a:spcAft>
                          <a:spcPts val="0"/>
                        </a:spcAft>
                        <a:buNone/>
                      </a:pPr>
                      <a:r>
                        <a:rPr b="1" lang="en-US" sz="1800" u="none" cap="none" strike="noStrike"/>
                        <a:t>Term </a:t>
                      </a:r>
                      <a:r>
                        <a:rPr lang="en-US" sz="1800" u="none" cap="none" strike="noStrike"/>
                        <a:t>is used to identify the keyword for paid search  campaigns. You would only use this field if you are  manually tagging a paid search campaign like Bing or  Yahoo!. We’ll talk about the best way to track Google  AdWords in a later lesson.</a:t>
                      </a:r>
                      <a:endParaRPr sz="1800" u="none" cap="none" strike="noStrike"/>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E8CA"/>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90"/>
          <p:cNvSpPr txBox="1"/>
          <p:nvPr>
            <p:ph type="title"/>
          </p:nvPr>
        </p:nvSpPr>
        <p:spPr>
          <a:xfrm>
            <a:off x="920900" y="489325"/>
            <a:ext cx="6148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Tracking Campaigns with URL Builder</a:t>
            </a:r>
            <a:endParaRPr sz="2800" u="none">
              <a:latin typeface="Calibri"/>
              <a:ea typeface="Calibri"/>
              <a:cs typeface="Calibri"/>
              <a:sym typeface="Calibri"/>
            </a:endParaRPr>
          </a:p>
        </p:txBody>
      </p:sp>
      <p:sp>
        <p:nvSpPr>
          <p:cNvPr id="737" name="Google Shape;737;p90"/>
          <p:cNvSpPr txBox="1"/>
          <p:nvPr/>
        </p:nvSpPr>
        <p:spPr>
          <a:xfrm>
            <a:off x="631951" y="1480535"/>
            <a:ext cx="4891500" cy="2098800"/>
          </a:xfrm>
          <a:prstGeom prst="rect">
            <a:avLst/>
          </a:prstGeom>
          <a:noFill/>
          <a:ln>
            <a:noFill/>
          </a:ln>
        </p:spPr>
        <p:txBody>
          <a:bodyPr anchorCtr="0" anchor="t" bIns="0" lIns="0" spcFirstLastPara="1" rIns="0" wrap="square" tIns="73025">
            <a:noAutofit/>
          </a:bodyPr>
          <a:lstStyle/>
          <a:p>
            <a:pPr indent="-355600" lvl="0" marL="3556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Search Google Analytics Help.</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rgbClr val="000000"/>
              </a:buClr>
              <a:buSzPts val="2200"/>
              <a:buFont typeface="Calibri"/>
              <a:buChar char="•"/>
            </a:pPr>
            <a:r>
              <a:rPr lang="en-US" sz="2200" u="sng">
                <a:solidFill>
                  <a:schemeClr val="hlink"/>
                </a:solidFill>
                <a:latin typeface="Calibri"/>
                <a:ea typeface="Calibri"/>
                <a:cs typeface="Calibri"/>
                <a:sym typeface="Calibri"/>
                <a:hlinkClick r:id="rId3"/>
              </a:rPr>
              <a:t>https://support.google.com/analytics/?hl=en#topic=1727148</a:t>
            </a:r>
            <a:endParaRPr sz="2200">
              <a:solidFill>
                <a:schemeClr val="dk1"/>
              </a:solidFill>
              <a:latin typeface="Calibri"/>
              <a:ea typeface="Calibri"/>
              <a:cs typeface="Calibri"/>
              <a:sym typeface="Calibri"/>
            </a:endParaRPr>
          </a:p>
          <a:p>
            <a:pPr indent="-354965" lvl="0" marL="354965" marR="0" rtl="0" algn="l">
              <a:lnSpc>
                <a:spcPct val="100000"/>
              </a:lnSpc>
              <a:spcBef>
                <a:spcPts val="48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Expand column “Tag” – URL Builders.</a:t>
            </a:r>
            <a:endParaRPr sz="2200">
              <a:solidFill>
                <a:schemeClr val="dk1"/>
              </a:solidFill>
              <a:latin typeface="Calibri"/>
              <a:ea typeface="Calibri"/>
              <a:cs typeface="Calibri"/>
              <a:sym typeface="Calibri"/>
            </a:endParaRPr>
          </a:p>
          <a:p>
            <a:pPr indent="-355600" lvl="0" marL="355600" marR="724535" rtl="0" algn="l">
              <a:lnSpc>
                <a:spcPct val="100000"/>
              </a:lnSpc>
              <a:spcBef>
                <a:spcPts val="48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Or use Campaign URL Builder on the  Google Analytics Demos &amp; Tools site.</a:t>
            </a:r>
            <a:endParaRPr sz="2200">
              <a:solidFill>
                <a:schemeClr val="dk1"/>
              </a:solidFill>
              <a:latin typeface="Calibri"/>
              <a:ea typeface="Calibri"/>
              <a:cs typeface="Calibri"/>
              <a:sym typeface="Calibri"/>
            </a:endParaRPr>
          </a:p>
        </p:txBody>
      </p:sp>
      <p:sp>
        <p:nvSpPr>
          <p:cNvPr id="738" name="Google Shape;738;p90"/>
          <p:cNvSpPr/>
          <p:nvPr/>
        </p:nvSpPr>
        <p:spPr>
          <a:xfrm>
            <a:off x="5588508" y="1981200"/>
            <a:ext cx="6451092" cy="45217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90"/>
          <p:cNvSpPr/>
          <p:nvPr/>
        </p:nvSpPr>
        <p:spPr>
          <a:xfrm>
            <a:off x="7847076" y="5943600"/>
            <a:ext cx="1981200" cy="228600"/>
          </a:xfrm>
          <a:custGeom>
            <a:rect b="b" l="l" r="r" t="t"/>
            <a:pathLst>
              <a:path extrusionOk="0" h="228600" w="1981200">
                <a:moveTo>
                  <a:pt x="0" y="38100"/>
                </a:moveTo>
                <a:lnTo>
                  <a:pt x="2988" y="23268"/>
                </a:lnTo>
                <a:lnTo>
                  <a:pt x="11144" y="11158"/>
                </a:lnTo>
                <a:lnTo>
                  <a:pt x="23252" y="2993"/>
                </a:lnTo>
                <a:lnTo>
                  <a:pt x="38100" y="0"/>
                </a:lnTo>
                <a:lnTo>
                  <a:pt x="1943100" y="0"/>
                </a:lnTo>
                <a:lnTo>
                  <a:pt x="1957947" y="2993"/>
                </a:lnTo>
                <a:lnTo>
                  <a:pt x="1970055" y="11158"/>
                </a:lnTo>
                <a:lnTo>
                  <a:pt x="1978211" y="23268"/>
                </a:lnTo>
                <a:lnTo>
                  <a:pt x="1981200" y="38100"/>
                </a:lnTo>
                <a:lnTo>
                  <a:pt x="1981200" y="190500"/>
                </a:lnTo>
                <a:lnTo>
                  <a:pt x="1978211" y="205331"/>
                </a:lnTo>
                <a:lnTo>
                  <a:pt x="1970055" y="217441"/>
                </a:lnTo>
                <a:lnTo>
                  <a:pt x="1957947" y="225606"/>
                </a:lnTo>
                <a:lnTo>
                  <a:pt x="1943100" y="228600"/>
                </a:lnTo>
                <a:lnTo>
                  <a:pt x="38100" y="228600"/>
                </a:lnTo>
                <a:lnTo>
                  <a:pt x="23252" y="225606"/>
                </a:lnTo>
                <a:lnTo>
                  <a:pt x="11144" y="217441"/>
                </a:lnTo>
                <a:lnTo>
                  <a:pt x="2988" y="205331"/>
                </a:lnTo>
                <a:lnTo>
                  <a:pt x="0" y="190500"/>
                </a:lnTo>
                <a:lnTo>
                  <a:pt x="0" y="38100"/>
                </a:lnTo>
                <a:close/>
              </a:path>
            </a:pathLst>
          </a:custGeom>
          <a:noFill/>
          <a:ln cap="flat" cmpd="sng" w="57900">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9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6"/>
              </a:rPr>
              <a:t> </a:t>
            </a:r>
            <a:endParaRPr sz="180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91"/>
          <p:cNvSpPr txBox="1"/>
          <p:nvPr>
            <p:ph type="title"/>
          </p:nvPr>
        </p:nvSpPr>
        <p:spPr>
          <a:xfrm>
            <a:off x="692300" y="336925"/>
            <a:ext cx="56865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Tracking Campaigns with URL Builder</a:t>
            </a:r>
            <a:endParaRPr sz="2800">
              <a:latin typeface="Calibri"/>
              <a:ea typeface="Calibri"/>
              <a:cs typeface="Calibri"/>
              <a:sym typeface="Calibri"/>
            </a:endParaRPr>
          </a:p>
        </p:txBody>
      </p:sp>
      <p:sp>
        <p:nvSpPr>
          <p:cNvPr id="746" name="Google Shape;746;p91"/>
          <p:cNvSpPr txBox="1"/>
          <p:nvPr/>
        </p:nvSpPr>
        <p:spPr>
          <a:xfrm>
            <a:off x="631950" y="1159500"/>
            <a:ext cx="5420400" cy="2891700"/>
          </a:xfrm>
          <a:prstGeom prst="rect">
            <a:avLst/>
          </a:prstGeom>
          <a:noFill/>
          <a:ln>
            <a:noFill/>
          </a:ln>
        </p:spPr>
        <p:txBody>
          <a:bodyPr anchorCtr="0" anchor="t" bIns="0" lIns="0" spcFirstLastPara="1" rIns="0" wrap="square" tIns="13325">
            <a:noAutofit/>
          </a:bodyPr>
          <a:lstStyle/>
          <a:p>
            <a:pPr indent="-342900" lvl="0" marL="355600" marR="508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 the first step, type in the URL of your website or  where you want your ad or campaign link to take  users.</a:t>
            </a:r>
            <a:endParaRPr sz="2000">
              <a:solidFill>
                <a:schemeClr val="dk1"/>
              </a:solidFill>
              <a:latin typeface="Calibri"/>
              <a:ea typeface="Calibri"/>
              <a:cs typeface="Calibri"/>
              <a:sym typeface="Calibri"/>
            </a:endParaRPr>
          </a:p>
          <a:p>
            <a:pPr indent="-342900" lvl="0" marL="355600" marR="222884"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Then fill out fields for the campaign, source, and  medium.</a:t>
            </a:r>
            <a:endParaRPr sz="2000">
              <a:solidFill>
                <a:schemeClr val="dk1"/>
              </a:solidFill>
              <a:latin typeface="Calibri"/>
              <a:ea typeface="Calibri"/>
              <a:cs typeface="Calibri"/>
              <a:sym typeface="Calibri"/>
            </a:endParaRPr>
          </a:p>
          <a:p>
            <a:pPr indent="-342900" lvl="0" marL="355600" marR="245745"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Term, content, and name can be any values you  want, just make sure that they’re descriptive  enough to recognize when they appear in your  Google Analytics reports.</a:t>
            </a:r>
            <a:endParaRPr sz="2000">
              <a:solidFill>
                <a:schemeClr val="dk1"/>
              </a:solidFill>
              <a:latin typeface="Calibri"/>
              <a:ea typeface="Calibri"/>
              <a:cs typeface="Calibri"/>
              <a:sym typeface="Calibri"/>
            </a:endParaRPr>
          </a:p>
        </p:txBody>
      </p:sp>
      <p:sp>
        <p:nvSpPr>
          <p:cNvPr id="747" name="Google Shape;747;p91"/>
          <p:cNvSpPr/>
          <p:nvPr/>
        </p:nvSpPr>
        <p:spPr>
          <a:xfrm>
            <a:off x="6399276" y="1159509"/>
            <a:ext cx="5562600" cy="53601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9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92"/>
          <p:cNvSpPr txBox="1"/>
          <p:nvPr>
            <p:ph type="title"/>
          </p:nvPr>
        </p:nvSpPr>
        <p:spPr>
          <a:xfrm>
            <a:off x="920900" y="413125"/>
            <a:ext cx="63450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Tracking Campaigns with URL Builder</a:t>
            </a:r>
            <a:endParaRPr sz="2800">
              <a:latin typeface="Calibri"/>
              <a:ea typeface="Calibri"/>
              <a:cs typeface="Calibri"/>
              <a:sym typeface="Calibri"/>
            </a:endParaRPr>
          </a:p>
        </p:txBody>
      </p:sp>
      <p:sp>
        <p:nvSpPr>
          <p:cNvPr id="754" name="Google Shape;754;p92"/>
          <p:cNvSpPr txBox="1"/>
          <p:nvPr/>
        </p:nvSpPr>
        <p:spPr>
          <a:xfrm>
            <a:off x="631951" y="1159509"/>
            <a:ext cx="10467340" cy="63627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you click “Generate URL” at the bottom, you can see that the URL Builder generates the link</a:t>
            </a:r>
            <a:endParaRPr sz="2000">
              <a:solidFill>
                <a:schemeClr val="dk1"/>
              </a:solidFill>
              <a:latin typeface="Calibri"/>
              <a:ea typeface="Calibri"/>
              <a:cs typeface="Calibri"/>
              <a:sym typeface="Calibri"/>
            </a:endParaRPr>
          </a:p>
          <a:p>
            <a:pPr indent="0" lvl="0" marL="355600" marR="0" rtl="0" algn="l">
              <a:lnSpc>
                <a:spcPct val="100000"/>
              </a:lnSpc>
              <a:spcBef>
                <a:spcPts val="0"/>
              </a:spcBef>
              <a:spcAft>
                <a:spcPts val="0"/>
              </a:spcAft>
              <a:buNone/>
            </a:pPr>
            <a:r>
              <a:rPr lang="en-US" sz="2000">
                <a:solidFill>
                  <a:schemeClr val="dk1"/>
                </a:solidFill>
                <a:latin typeface="Calibri"/>
                <a:ea typeface="Calibri"/>
                <a:cs typeface="Calibri"/>
                <a:sym typeface="Calibri"/>
              </a:rPr>
              <a:t>with all the correct campaign parameters attached.</a:t>
            </a:r>
            <a:endParaRPr sz="2000">
              <a:solidFill>
                <a:schemeClr val="dk1"/>
              </a:solidFill>
              <a:latin typeface="Calibri"/>
              <a:ea typeface="Calibri"/>
              <a:cs typeface="Calibri"/>
              <a:sym typeface="Calibri"/>
            </a:endParaRPr>
          </a:p>
        </p:txBody>
      </p:sp>
      <p:sp>
        <p:nvSpPr>
          <p:cNvPr id="755" name="Google Shape;755;p92"/>
          <p:cNvSpPr txBox="1"/>
          <p:nvPr/>
        </p:nvSpPr>
        <p:spPr>
          <a:xfrm>
            <a:off x="631951" y="4391405"/>
            <a:ext cx="7882890" cy="330835"/>
          </a:xfrm>
          <a:prstGeom prst="rect">
            <a:avLst/>
          </a:prstGeom>
          <a:noFill/>
          <a:ln>
            <a:noFill/>
          </a:ln>
        </p:spPr>
        <p:txBody>
          <a:bodyPr anchorCtr="0" anchor="t" bIns="0" lIns="0" spcFirstLastPara="1" rIns="0" wrap="square" tIns="12700">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provides an easy way to quickly generate campaign tags for tracking.</a:t>
            </a:r>
            <a:endParaRPr sz="2000">
              <a:solidFill>
                <a:schemeClr val="dk1"/>
              </a:solidFill>
              <a:latin typeface="Calibri"/>
              <a:ea typeface="Calibri"/>
              <a:cs typeface="Calibri"/>
              <a:sym typeface="Calibri"/>
            </a:endParaRPr>
          </a:p>
        </p:txBody>
      </p:sp>
      <p:sp>
        <p:nvSpPr>
          <p:cNvPr id="756" name="Google Shape;756;p92"/>
          <p:cNvSpPr/>
          <p:nvPr/>
        </p:nvSpPr>
        <p:spPr>
          <a:xfrm>
            <a:off x="1871947" y="2209800"/>
            <a:ext cx="7433596" cy="175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92"/>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93"/>
          <p:cNvSpPr txBox="1"/>
          <p:nvPr>
            <p:ph type="title"/>
          </p:nvPr>
        </p:nvSpPr>
        <p:spPr>
          <a:xfrm>
            <a:off x="2929508" y="2553970"/>
            <a:ext cx="6332220" cy="939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u="none">
                <a:solidFill>
                  <a:srgbClr val="585858"/>
                </a:solidFill>
                <a:latin typeface="Calibri"/>
                <a:ea typeface="Calibri"/>
                <a:cs typeface="Calibri"/>
                <a:sym typeface="Calibri"/>
              </a:rPr>
              <a:t>Conversion Tracking</a:t>
            </a:r>
            <a:endParaRPr>
              <a:latin typeface="Calibri"/>
              <a:ea typeface="Calibri"/>
              <a:cs typeface="Calibri"/>
              <a:sym typeface="Calibri"/>
            </a:endParaRPr>
          </a:p>
        </p:txBody>
      </p:sp>
      <p:sp>
        <p:nvSpPr>
          <p:cNvPr id="763" name="Google Shape;763;p93"/>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94"/>
          <p:cNvSpPr txBox="1"/>
          <p:nvPr>
            <p:ph type="title"/>
          </p:nvPr>
        </p:nvSpPr>
        <p:spPr>
          <a:xfrm>
            <a:off x="997102" y="413130"/>
            <a:ext cx="52512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Goals in Analytics</a:t>
            </a:r>
            <a:endParaRPr sz="2800" u="none">
              <a:latin typeface="Calibri"/>
              <a:ea typeface="Calibri"/>
              <a:cs typeface="Calibri"/>
              <a:sym typeface="Calibri"/>
            </a:endParaRPr>
          </a:p>
        </p:txBody>
      </p:sp>
      <p:sp>
        <p:nvSpPr>
          <p:cNvPr id="769" name="Google Shape;769;p94"/>
          <p:cNvSpPr txBox="1"/>
          <p:nvPr/>
        </p:nvSpPr>
        <p:spPr>
          <a:xfrm>
            <a:off x="611530" y="1159509"/>
            <a:ext cx="6887845" cy="330835"/>
          </a:xfrm>
          <a:prstGeom prst="rect">
            <a:avLst/>
          </a:prstGeom>
          <a:noFill/>
          <a:ln>
            <a:noFill/>
          </a:ln>
        </p:spPr>
        <p:txBody>
          <a:bodyPr anchorCtr="0" anchor="t" bIns="0" lIns="0" spcFirstLastPara="1" rIns="0" wrap="square" tIns="13325">
            <a:noAutofit/>
          </a:bodyPr>
          <a:lstStyle/>
          <a:p>
            <a:pPr indent="-398780" lvl="0" marL="41148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Two types of goals: Business Goals and Google Analytics Goals.</a:t>
            </a:r>
            <a:endParaRPr sz="2000">
              <a:solidFill>
                <a:schemeClr val="dk1"/>
              </a:solidFill>
              <a:latin typeface="Calibri"/>
              <a:ea typeface="Calibri"/>
              <a:cs typeface="Calibri"/>
              <a:sym typeface="Calibri"/>
            </a:endParaRPr>
          </a:p>
        </p:txBody>
      </p:sp>
      <p:sp>
        <p:nvSpPr>
          <p:cNvPr id="770" name="Google Shape;770;p94"/>
          <p:cNvSpPr txBox="1"/>
          <p:nvPr/>
        </p:nvSpPr>
        <p:spPr>
          <a:xfrm>
            <a:off x="611530" y="3720465"/>
            <a:ext cx="10629265" cy="1916430"/>
          </a:xfrm>
          <a:prstGeom prst="rect">
            <a:avLst/>
          </a:prstGeom>
          <a:noFill/>
          <a:ln>
            <a:noFill/>
          </a:ln>
        </p:spPr>
        <p:txBody>
          <a:bodyPr anchorCtr="0" anchor="t" bIns="0" lIns="0" spcFirstLastPara="1" rIns="0" wrap="square" tIns="12700">
            <a:noAutofit/>
          </a:bodyPr>
          <a:lstStyle/>
          <a:p>
            <a:pPr indent="-342900" lvl="0" marL="355600" marR="9525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Business goals </a:t>
            </a:r>
            <a:r>
              <a:rPr lang="en-US" sz="2000">
                <a:solidFill>
                  <a:schemeClr val="dk1"/>
                </a:solidFill>
                <a:latin typeface="Calibri"/>
                <a:ea typeface="Calibri"/>
                <a:cs typeface="Calibri"/>
                <a:sym typeface="Calibri"/>
              </a:rPr>
              <a:t>are actions you want your user to take on your website. Each time a user completes  one of your business goals, we call this a “conversion.” This could be signing up for a newsletter or  buying a product.</a:t>
            </a:r>
            <a:endParaRPr sz="2000">
              <a:solidFill>
                <a:schemeClr val="dk1"/>
              </a:solidFill>
              <a:latin typeface="Calibri"/>
              <a:ea typeface="Calibri"/>
              <a:cs typeface="Calibri"/>
              <a:sym typeface="Calibri"/>
            </a:endParaRPr>
          </a:p>
          <a:p>
            <a:pPr indent="-342900" lvl="0" marL="355600" marR="5080" rtl="0" algn="just">
              <a:lnSpc>
                <a:spcPct val="100000"/>
              </a:lnSpc>
              <a:spcBef>
                <a:spcPts val="484"/>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Google Analytics, a feature called </a:t>
            </a:r>
            <a:r>
              <a:rPr b="1" lang="en-US" sz="2000">
                <a:solidFill>
                  <a:schemeClr val="dk1"/>
                </a:solidFill>
                <a:latin typeface="Calibri"/>
                <a:ea typeface="Calibri"/>
                <a:cs typeface="Calibri"/>
                <a:sym typeface="Calibri"/>
              </a:rPr>
              <a:t>“Goals” </a:t>
            </a:r>
            <a:r>
              <a:rPr lang="en-US" sz="2000">
                <a:solidFill>
                  <a:schemeClr val="dk1"/>
                </a:solidFill>
                <a:latin typeface="Calibri"/>
                <a:ea typeface="Calibri"/>
                <a:cs typeface="Calibri"/>
                <a:sym typeface="Calibri"/>
              </a:rPr>
              <a:t>is used to track these conversions. Once you configure  Goals, Analytics will create conversion-related metrics. Like the total number of conversions, as well  as the percentage of users that converted. We refer to this as the “conversion rate.”</a:t>
            </a:r>
            <a:endParaRPr sz="2000">
              <a:solidFill>
                <a:schemeClr val="dk1"/>
              </a:solidFill>
              <a:latin typeface="Calibri"/>
              <a:ea typeface="Calibri"/>
              <a:cs typeface="Calibri"/>
              <a:sym typeface="Calibri"/>
            </a:endParaRPr>
          </a:p>
        </p:txBody>
      </p:sp>
      <p:sp>
        <p:nvSpPr>
          <p:cNvPr id="771" name="Google Shape;771;p94"/>
          <p:cNvSpPr/>
          <p:nvPr/>
        </p:nvSpPr>
        <p:spPr>
          <a:xfrm>
            <a:off x="3090976" y="1787385"/>
            <a:ext cx="5223052" cy="16571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94"/>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95"/>
          <p:cNvSpPr txBox="1"/>
          <p:nvPr>
            <p:ph type="title"/>
          </p:nvPr>
        </p:nvSpPr>
        <p:spPr>
          <a:xfrm>
            <a:off x="920902" y="184530"/>
            <a:ext cx="51750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Goals in Analytics</a:t>
            </a:r>
            <a:endParaRPr sz="2800">
              <a:latin typeface="Calibri"/>
              <a:ea typeface="Calibri"/>
              <a:cs typeface="Calibri"/>
              <a:sym typeface="Calibri"/>
            </a:endParaRPr>
          </a:p>
        </p:txBody>
      </p:sp>
      <p:sp>
        <p:nvSpPr>
          <p:cNvPr id="778" name="Google Shape;778;p95"/>
          <p:cNvSpPr txBox="1"/>
          <p:nvPr/>
        </p:nvSpPr>
        <p:spPr>
          <a:xfrm>
            <a:off x="631951" y="1159509"/>
            <a:ext cx="2773045" cy="1428750"/>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Goal Setup</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900"/>
              <a:buFont typeface="Arial"/>
              <a:buNone/>
            </a:pPr>
            <a:r>
              <a:t/>
            </a:r>
            <a:endParaRPr sz="2900">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Admin – Views – Goals.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Click New Goal</a:t>
            </a:r>
            <a:endParaRPr sz="2000">
              <a:solidFill>
                <a:schemeClr val="dk1"/>
              </a:solidFill>
              <a:latin typeface="Calibri"/>
              <a:ea typeface="Calibri"/>
              <a:cs typeface="Calibri"/>
              <a:sym typeface="Calibri"/>
            </a:endParaRPr>
          </a:p>
        </p:txBody>
      </p:sp>
      <p:sp>
        <p:nvSpPr>
          <p:cNvPr id="779" name="Google Shape;779;p95"/>
          <p:cNvSpPr/>
          <p:nvPr/>
        </p:nvSpPr>
        <p:spPr>
          <a:xfrm>
            <a:off x="4207765" y="1159508"/>
            <a:ext cx="6629400" cy="53251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95"/>
          <p:cNvSpPr/>
          <p:nvPr/>
        </p:nvSpPr>
        <p:spPr>
          <a:xfrm>
            <a:off x="4495038" y="3048761"/>
            <a:ext cx="6629400" cy="2133600"/>
          </a:xfrm>
          <a:custGeom>
            <a:rect b="b" l="l" r="r" t="t"/>
            <a:pathLst>
              <a:path extrusionOk="0" h="2133600" w="6629400">
                <a:moveTo>
                  <a:pt x="0" y="355600"/>
                </a:moveTo>
                <a:lnTo>
                  <a:pt x="3247" y="307357"/>
                </a:lnTo>
                <a:lnTo>
                  <a:pt x="12705" y="261084"/>
                </a:lnTo>
                <a:lnTo>
                  <a:pt x="27951" y="217205"/>
                </a:lnTo>
                <a:lnTo>
                  <a:pt x="48561" y="176144"/>
                </a:lnTo>
                <a:lnTo>
                  <a:pt x="74109" y="138324"/>
                </a:lnTo>
                <a:lnTo>
                  <a:pt x="104171" y="104171"/>
                </a:lnTo>
                <a:lnTo>
                  <a:pt x="138324" y="74109"/>
                </a:lnTo>
                <a:lnTo>
                  <a:pt x="176144" y="48561"/>
                </a:lnTo>
                <a:lnTo>
                  <a:pt x="217205" y="27951"/>
                </a:lnTo>
                <a:lnTo>
                  <a:pt x="261084" y="12705"/>
                </a:lnTo>
                <a:lnTo>
                  <a:pt x="307357" y="3247"/>
                </a:lnTo>
                <a:lnTo>
                  <a:pt x="355600" y="0"/>
                </a:lnTo>
                <a:lnTo>
                  <a:pt x="6273800" y="0"/>
                </a:lnTo>
                <a:lnTo>
                  <a:pt x="6322042" y="3247"/>
                </a:lnTo>
                <a:lnTo>
                  <a:pt x="6368315" y="12705"/>
                </a:lnTo>
                <a:lnTo>
                  <a:pt x="6412194" y="27951"/>
                </a:lnTo>
                <a:lnTo>
                  <a:pt x="6453255" y="48561"/>
                </a:lnTo>
                <a:lnTo>
                  <a:pt x="6491075" y="74109"/>
                </a:lnTo>
                <a:lnTo>
                  <a:pt x="6525228" y="104171"/>
                </a:lnTo>
                <a:lnTo>
                  <a:pt x="6555290" y="138324"/>
                </a:lnTo>
                <a:lnTo>
                  <a:pt x="6580838" y="176144"/>
                </a:lnTo>
                <a:lnTo>
                  <a:pt x="6601448" y="217205"/>
                </a:lnTo>
                <a:lnTo>
                  <a:pt x="6616694" y="261084"/>
                </a:lnTo>
                <a:lnTo>
                  <a:pt x="6626152" y="307357"/>
                </a:lnTo>
                <a:lnTo>
                  <a:pt x="6629400" y="355600"/>
                </a:lnTo>
                <a:lnTo>
                  <a:pt x="6629400" y="1778000"/>
                </a:lnTo>
                <a:lnTo>
                  <a:pt x="6626152" y="1826242"/>
                </a:lnTo>
                <a:lnTo>
                  <a:pt x="6616694" y="1872515"/>
                </a:lnTo>
                <a:lnTo>
                  <a:pt x="6601448" y="1916394"/>
                </a:lnTo>
                <a:lnTo>
                  <a:pt x="6580838" y="1957455"/>
                </a:lnTo>
                <a:lnTo>
                  <a:pt x="6555290" y="1995275"/>
                </a:lnTo>
                <a:lnTo>
                  <a:pt x="6525228" y="2029428"/>
                </a:lnTo>
                <a:lnTo>
                  <a:pt x="6491075" y="2059490"/>
                </a:lnTo>
                <a:lnTo>
                  <a:pt x="6453255" y="2085038"/>
                </a:lnTo>
                <a:lnTo>
                  <a:pt x="6412194" y="2105648"/>
                </a:lnTo>
                <a:lnTo>
                  <a:pt x="6368315" y="2120894"/>
                </a:lnTo>
                <a:lnTo>
                  <a:pt x="6322042" y="2130352"/>
                </a:lnTo>
                <a:lnTo>
                  <a:pt x="6273800" y="2133600"/>
                </a:lnTo>
                <a:lnTo>
                  <a:pt x="355600" y="2133600"/>
                </a:lnTo>
                <a:lnTo>
                  <a:pt x="307357" y="2130352"/>
                </a:lnTo>
                <a:lnTo>
                  <a:pt x="261084" y="2120894"/>
                </a:lnTo>
                <a:lnTo>
                  <a:pt x="217205" y="2105648"/>
                </a:lnTo>
                <a:lnTo>
                  <a:pt x="176144" y="2085038"/>
                </a:lnTo>
                <a:lnTo>
                  <a:pt x="138324" y="2059490"/>
                </a:lnTo>
                <a:lnTo>
                  <a:pt x="104171" y="2029428"/>
                </a:lnTo>
                <a:lnTo>
                  <a:pt x="74109" y="1995275"/>
                </a:lnTo>
                <a:lnTo>
                  <a:pt x="48561" y="1957455"/>
                </a:lnTo>
                <a:lnTo>
                  <a:pt x="27951" y="1916394"/>
                </a:lnTo>
                <a:lnTo>
                  <a:pt x="12705" y="1872515"/>
                </a:lnTo>
                <a:lnTo>
                  <a:pt x="3247" y="1826242"/>
                </a:lnTo>
                <a:lnTo>
                  <a:pt x="0" y="1778000"/>
                </a:lnTo>
                <a:lnTo>
                  <a:pt x="0" y="355600"/>
                </a:lnTo>
                <a:close/>
              </a:path>
            </a:pathLst>
          </a:custGeom>
          <a:noFill/>
          <a:ln cap="flat" cmpd="sng" w="533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9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960502" y="394830"/>
            <a:ext cx="36018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Javascript Tracking Code</a:t>
            </a:r>
            <a:endParaRPr sz="2800" u="none">
              <a:latin typeface="Calibri"/>
              <a:ea typeface="Calibri"/>
              <a:cs typeface="Calibri"/>
              <a:sym typeface="Calibri"/>
            </a:endParaRPr>
          </a:p>
        </p:txBody>
      </p:sp>
      <p:sp>
        <p:nvSpPr>
          <p:cNvPr id="117" name="Google Shape;117;p15"/>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118" name="Google Shape;118;p15"/>
          <p:cNvSpPr txBox="1"/>
          <p:nvPr/>
        </p:nvSpPr>
        <p:spPr>
          <a:xfrm>
            <a:off x="611530" y="1099535"/>
            <a:ext cx="10632440" cy="3927475"/>
          </a:xfrm>
          <a:prstGeom prst="rect">
            <a:avLst/>
          </a:prstGeom>
          <a:noFill/>
          <a:ln>
            <a:noFill/>
          </a:ln>
        </p:spPr>
        <p:txBody>
          <a:bodyPr anchorCtr="0" anchor="t" bIns="0" lIns="0" spcFirstLastPara="1" rIns="0" wrap="square" tIns="73025">
            <a:noAutofit/>
          </a:bodyPr>
          <a:lstStyle/>
          <a:p>
            <a:pPr indent="-342900" lvl="0" marL="3556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Establish a User ID and password at</a:t>
            </a:r>
            <a:r>
              <a:rPr lang="en-US" sz="2000">
                <a:solidFill>
                  <a:srgbClr val="FFC000"/>
                </a:solidFill>
                <a:latin typeface="Calibri"/>
                <a:ea typeface="Calibri"/>
                <a:cs typeface="Calibri"/>
                <a:sym typeface="Calibri"/>
              </a:rPr>
              <a:t> </a:t>
            </a:r>
            <a:r>
              <a:rPr lang="en-US" sz="2000" u="sng">
                <a:solidFill>
                  <a:schemeClr val="hlink"/>
                </a:solidFill>
                <a:latin typeface="Calibri"/>
                <a:ea typeface="Calibri"/>
                <a:cs typeface="Calibri"/>
                <a:sym typeface="Calibri"/>
                <a:hlinkClick r:id="rId4"/>
              </a:rPr>
              <a:t>google.com/analytics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To find the tracking ID and code snippet:</a:t>
            </a:r>
            <a:endParaRPr sz="2000">
              <a:solidFill>
                <a:schemeClr val="dk1"/>
              </a:solidFill>
              <a:latin typeface="Calibri"/>
              <a:ea typeface="Calibri"/>
              <a:cs typeface="Calibri"/>
              <a:sym typeface="Calibri"/>
            </a:endParaRPr>
          </a:p>
          <a:p>
            <a:pPr indent="-286385" lvl="1" marL="756285" marR="0" rtl="0" algn="l">
              <a:lnSpc>
                <a:spcPct val="100000"/>
              </a:lnSpc>
              <a:spcBef>
                <a:spcPts val="48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Sign in to your Analytics account.</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Noto Sans Symbols"/>
              <a:buChar char="✔"/>
            </a:pPr>
            <a:r>
              <a:rPr i="0" lang="en-US" sz="2000" u="none" cap="none" strike="noStrike">
                <a:solidFill>
                  <a:schemeClr val="dk1"/>
                </a:solidFill>
                <a:latin typeface="Calibri"/>
                <a:ea typeface="Calibri"/>
                <a:cs typeface="Calibri"/>
                <a:sym typeface="Calibri"/>
              </a:rPr>
              <a:t>Click </a:t>
            </a:r>
            <a:r>
              <a:rPr b="1" i="0" lang="en-US" sz="2000" u="none" cap="none" strike="noStrike">
                <a:solidFill>
                  <a:schemeClr val="dk1"/>
                </a:solidFill>
                <a:latin typeface="Calibri"/>
                <a:ea typeface="Calibri"/>
                <a:cs typeface="Calibri"/>
                <a:sym typeface="Calibri"/>
              </a:rPr>
              <a:t>Admin</a:t>
            </a:r>
            <a:r>
              <a:rPr i="0" lang="en-US" sz="2000" u="none" cap="none" strike="noStrike">
                <a:solidFill>
                  <a:schemeClr val="dk1"/>
                </a:solidFill>
                <a:latin typeface="Calibri"/>
                <a:ea typeface="Calibri"/>
                <a:cs typeface="Calibri"/>
                <a:sym typeface="Calibri"/>
              </a:rPr>
              <a:t>.</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Noto Sans Symbols"/>
              <a:buChar char="✔"/>
            </a:pPr>
            <a:r>
              <a:rPr i="0" lang="en-US" sz="2000" u="none" cap="none" strike="noStrike">
                <a:solidFill>
                  <a:schemeClr val="dk1"/>
                </a:solidFill>
                <a:latin typeface="Calibri"/>
                <a:ea typeface="Calibri"/>
                <a:cs typeface="Calibri"/>
                <a:sym typeface="Calibri"/>
              </a:rPr>
              <a:t>Select an account from the menu in the </a:t>
            </a:r>
            <a:r>
              <a:rPr i="1" lang="en-US" sz="2000" u="none" cap="none" strike="noStrike">
                <a:solidFill>
                  <a:schemeClr val="dk1"/>
                </a:solidFill>
                <a:latin typeface="Calibri"/>
                <a:ea typeface="Calibri"/>
                <a:cs typeface="Calibri"/>
                <a:sym typeface="Calibri"/>
              </a:rPr>
              <a:t>ACCOUNT </a:t>
            </a:r>
            <a:r>
              <a:rPr i="0" lang="en-US" sz="2000" u="none" cap="none" strike="noStrike">
                <a:solidFill>
                  <a:schemeClr val="dk1"/>
                </a:solidFill>
                <a:latin typeface="Calibri"/>
                <a:ea typeface="Calibri"/>
                <a:cs typeface="Calibri"/>
                <a:sym typeface="Calibri"/>
              </a:rPr>
              <a:t>column.</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Noto Sans Symbols"/>
              <a:buChar char="✔"/>
            </a:pPr>
            <a:r>
              <a:rPr i="0" lang="en-US" sz="2000" u="none" cap="none" strike="noStrike">
                <a:solidFill>
                  <a:schemeClr val="dk1"/>
                </a:solidFill>
                <a:latin typeface="Calibri"/>
                <a:ea typeface="Calibri"/>
                <a:cs typeface="Calibri"/>
                <a:sym typeface="Calibri"/>
              </a:rPr>
              <a:t>Select a property from the menu in the </a:t>
            </a:r>
            <a:r>
              <a:rPr i="1" lang="en-US" sz="2000" u="none" cap="none" strike="noStrike">
                <a:solidFill>
                  <a:schemeClr val="dk1"/>
                </a:solidFill>
                <a:latin typeface="Calibri"/>
                <a:ea typeface="Calibri"/>
                <a:cs typeface="Calibri"/>
                <a:sym typeface="Calibri"/>
              </a:rPr>
              <a:t>PROPERTY </a:t>
            </a:r>
            <a:r>
              <a:rPr i="0" lang="en-US" sz="2000" u="none" cap="none" strike="noStrike">
                <a:solidFill>
                  <a:schemeClr val="dk1"/>
                </a:solidFill>
                <a:latin typeface="Calibri"/>
                <a:ea typeface="Calibri"/>
                <a:cs typeface="Calibri"/>
                <a:sym typeface="Calibri"/>
              </a:rPr>
              <a:t>column.</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Noto Sans Symbols"/>
              <a:buChar char="✔"/>
            </a:pPr>
            <a:r>
              <a:rPr i="0" lang="en-US" sz="2000" u="none" cap="none" strike="noStrike">
                <a:solidFill>
                  <a:schemeClr val="dk1"/>
                </a:solidFill>
                <a:latin typeface="Calibri"/>
                <a:ea typeface="Calibri"/>
                <a:cs typeface="Calibri"/>
                <a:sym typeface="Calibri"/>
              </a:rPr>
              <a:t>Under </a:t>
            </a:r>
            <a:r>
              <a:rPr i="1" lang="en-US" sz="2000" u="none" cap="none" strike="noStrike">
                <a:solidFill>
                  <a:schemeClr val="dk1"/>
                </a:solidFill>
                <a:latin typeface="Calibri"/>
                <a:ea typeface="Calibri"/>
                <a:cs typeface="Calibri"/>
                <a:sym typeface="Calibri"/>
              </a:rPr>
              <a:t>PROPERTY</a:t>
            </a:r>
            <a:r>
              <a:rPr i="0" lang="en-US" sz="2000" u="none" cap="none" strike="noStrike">
                <a:solidFill>
                  <a:schemeClr val="dk1"/>
                </a:solidFill>
                <a:latin typeface="Calibri"/>
                <a:ea typeface="Calibri"/>
                <a:cs typeface="Calibri"/>
                <a:sym typeface="Calibri"/>
              </a:rPr>
              <a:t>, click </a:t>
            </a:r>
            <a:r>
              <a:rPr b="1" i="0" lang="en-US" sz="2000" u="none" cap="none" strike="noStrike">
                <a:solidFill>
                  <a:schemeClr val="dk1"/>
                </a:solidFill>
                <a:latin typeface="Calibri"/>
                <a:ea typeface="Calibri"/>
                <a:cs typeface="Calibri"/>
                <a:sym typeface="Calibri"/>
              </a:rPr>
              <a:t>Tracking Info &gt; Tracking Code</a:t>
            </a:r>
            <a:r>
              <a:rPr i="0" lang="en-US" sz="2000" u="none" cap="none" strike="noStrike">
                <a:solidFill>
                  <a:schemeClr val="dk1"/>
                </a:solidFill>
                <a:latin typeface="Calibri"/>
                <a:ea typeface="Calibri"/>
                <a:cs typeface="Calibri"/>
                <a:sym typeface="Calibri"/>
              </a:rPr>
              <a:t>.</a:t>
            </a:r>
            <a:endParaRPr i="0" sz="2000" u="none" cap="none" strike="noStrike">
              <a:solidFill>
                <a:schemeClr val="dk1"/>
              </a:solidFill>
              <a:latin typeface="Calibri"/>
              <a:ea typeface="Calibri"/>
              <a:cs typeface="Calibri"/>
              <a:sym typeface="Calibri"/>
            </a:endParaRPr>
          </a:p>
          <a:p>
            <a:pPr indent="0" lvl="1" marL="457200" marR="0" rtl="0" algn="l">
              <a:lnSpc>
                <a:spcPct val="100000"/>
              </a:lnSpc>
              <a:spcBef>
                <a:spcPts val="25"/>
              </a:spcBef>
              <a:spcAft>
                <a:spcPts val="0"/>
              </a:spcAft>
              <a:buClr>
                <a:schemeClr val="dk1"/>
              </a:buClr>
              <a:buSzPts val="2900"/>
              <a:buFont typeface="Noto Sans Symbols"/>
              <a:buNone/>
            </a:pPr>
            <a:r>
              <a:t/>
            </a:r>
            <a:endParaRPr i="0" sz="2900" u="none" cap="none" strike="noStrike">
              <a:solidFill>
                <a:schemeClr val="dk1"/>
              </a:solidFill>
              <a:latin typeface="Calibri"/>
              <a:ea typeface="Calibri"/>
              <a:cs typeface="Calibri"/>
              <a:sym typeface="Calibri"/>
            </a:endParaRPr>
          </a:p>
          <a:p>
            <a:pPr indent="-342900" lvl="0" marL="355600" marR="508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Once you have successfully installed the Analytics tracking code, it can take up to 24 hours for data  such as traffic-referral information, user characteristics, and browsing information to appear in your  reports.</a:t>
            </a:r>
            <a:endParaRPr sz="2000">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96"/>
          <p:cNvSpPr txBox="1"/>
          <p:nvPr>
            <p:ph type="title"/>
          </p:nvPr>
        </p:nvSpPr>
        <p:spPr>
          <a:xfrm>
            <a:off x="920902" y="489330"/>
            <a:ext cx="50988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Goals in Analytics</a:t>
            </a:r>
            <a:endParaRPr sz="2800">
              <a:latin typeface="Calibri"/>
              <a:ea typeface="Calibri"/>
              <a:cs typeface="Calibri"/>
              <a:sym typeface="Calibri"/>
            </a:endParaRPr>
          </a:p>
        </p:txBody>
      </p:sp>
      <p:sp>
        <p:nvSpPr>
          <p:cNvPr id="787" name="Google Shape;787;p96"/>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788" name="Google Shape;788;p96"/>
          <p:cNvSpPr txBox="1"/>
          <p:nvPr/>
        </p:nvSpPr>
        <p:spPr>
          <a:xfrm>
            <a:off x="631951" y="1099535"/>
            <a:ext cx="10163810" cy="2220595"/>
          </a:xfrm>
          <a:prstGeom prst="rect">
            <a:avLst/>
          </a:prstGeom>
          <a:noFill/>
          <a:ln>
            <a:noFill/>
          </a:ln>
        </p:spPr>
        <p:txBody>
          <a:bodyPr anchorCtr="0" anchor="t" bIns="0" lIns="0" spcFirstLastPara="1" rIns="0" wrap="square" tIns="73025">
            <a:noAutofit/>
          </a:bodyPr>
          <a:lstStyle/>
          <a:p>
            <a:pPr indent="-355600" lvl="0" marL="355600" marR="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Goal types</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Each of these types is triggered by a particular user action.</a:t>
            </a:r>
            <a:endParaRPr sz="2200">
              <a:solidFill>
                <a:schemeClr val="dk1"/>
              </a:solidFill>
              <a:latin typeface="Calibri"/>
              <a:ea typeface="Calibri"/>
              <a:cs typeface="Calibri"/>
              <a:sym typeface="Calibri"/>
            </a:endParaRPr>
          </a:p>
          <a:p>
            <a:pPr indent="-299085" lvl="1" marL="756285" marR="0" rtl="0" algn="l">
              <a:lnSpc>
                <a:spcPct val="100000"/>
              </a:lnSpc>
              <a:spcBef>
                <a:spcPts val="484"/>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“Destination” </a:t>
            </a:r>
            <a:r>
              <a:rPr i="0" lang="en-US" sz="2200" u="none" cap="none" strike="noStrike">
                <a:solidFill>
                  <a:schemeClr val="dk1"/>
                </a:solidFill>
                <a:latin typeface="Calibri"/>
                <a:ea typeface="Calibri"/>
                <a:cs typeface="Calibri"/>
                <a:sym typeface="Calibri"/>
              </a:rPr>
              <a:t>is when a user reaches a specific page on your site such as a thank-you page;</a:t>
            </a:r>
            <a:endParaRPr i="0" sz="2200" u="none" cap="none" strike="noStrike">
              <a:solidFill>
                <a:schemeClr val="dk1"/>
              </a:solidFill>
              <a:latin typeface="Calibri"/>
              <a:ea typeface="Calibri"/>
              <a:cs typeface="Calibri"/>
              <a:sym typeface="Calibri"/>
            </a:endParaRPr>
          </a:p>
          <a:p>
            <a:pPr indent="-299085" lvl="1" marL="756285" marR="0" rtl="0" algn="l">
              <a:lnSpc>
                <a:spcPct val="100000"/>
              </a:lnSpc>
              <a:spcBef>
                <a:spcPts val="48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“Duration” </a:t>
            </a:r>
            <a:r>
              <a:rPr i="0" lang="en-US" sz="2200" u="none" cap="none" strike="noStrike">
                <a:solidFill>
                  <a:schemeClr val="dk1"/>
                </a:solidFill>
                <a:latin typeface="Calibri"/>
                <a:ea typeface="Calibri"/>
                <a:cs typeface="Calibri"/>
                <a:sym typeface="Calibri"/>
              </a:rPr>
              <a:t>is based on the length of a user’s session;</a:t>
            </a:r>
            <a:endParaRPr i="0" sz="2200" u="none" cap="none" strike="noStrike">
              <a:solidFill>
                <a:schemeClr val="dk1"/>
              </a:solidFill>
              <a:latin typeface="Calibri"/>
              <a:ea typeface="Calibri"/>
              <a:cs typeface="Calibri"/>
              <a:sym typeface="Calibri"/>
            </a:endParaRPr>
          </a:p>
          <a:p>
            <a:pPr indent="-299085" lvl="1" marL="756285" marR="0" rtl="0" algn="l">
              <a:lnSpc>
                <a:spcPct val="100000"/>
              </a:lnSpc>
              <a:spcBef>
                <a:spcPts val="48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“Pages or Screens” </a:t>
            </a:r>
            <a:r>
              <a:rPr i="0" lang="en-US" sz="2200" u="none" cap="none" strike="noStrike">
                <a:solidFill>
                  <a:schemeClr val="dk1"/>
                </a:solidFill>
                <a:latin typeface="Calibri"/>
                <a:ea typeface="Calibri"/>
                <a:cs typeface="Calibri"/>
                <a:sym typeface="Calibri"/>
              </a:rPr>
              <a:t>is based on how many pages a user views in a session;</a:t>
            </a:r>
            <a:endParaRPr i="0" sz="2200" u="none" cap="none" strike="noStrike">
              <a:solidFill>
                <a:schemeClr val="dk1"/>
              </a:solidFill>
              <a:latin typeface="Calibri"/>
              <a:ea typeface="Calibri"/>
              <a:cs typeface="Calibri"/>
              <a:sym typeface="Calibri"/>
            </a:endParaRPr>
          </a:p>
          <a:p>
            <a:pPr indent="-299085" lvl="1" marL="756285" marR="0" rtl="0" algn="l">
              <a:lnSpc>
                <a:spcPct val="100000"/>
              </a:lnSpc>
              <a:spcBef>
                <a:spcPts val="48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“Events” </a:t>
            </a:r>
            <a:r>
              <a:rPr i="0" lang="en-US" sz="2200" u="none" cap="none" strike="noStrike">
                <a:solidFill>
                  <a:schemeClr val="dk1"/>
                </a:solidFill>
                <a:latin typeface="Calibri"/>
                <a:ea typeface="Calibri"/>
                <a:cs typeface="Calibri"/>
                <a:sym typeface="Calibri"/>
              </a:rPr>
              <a:t>is for tracking specific actions on a site.</a:t>
            </a:r>
            <a:endParaRPr i="0" sz="2200" u="none" cap="none" strike="noStrike">
              <a:solidFill>
                <a:schemeClr val="dk1"/>
              </a:solidFill>
              <a:latin typeface="Calibri"/>
              <a:ea typeface="Calibri"/>
              <a:cs typeface="Calibri"/>
              <a:sym typeface="Calibri"/>
            </a:endParaRPr>
          </a:p>
        </p:txBody>
      </p:sp>
      <p:sp>
        <p:nvSpPr>
          <p:cNvPr id="789" name="Google Shape;789;p96"/>
          <p:cNvSpPr txBox="1"/>
          <p:nvPr/>
        </p:nvSpPr>
        <p:spPr>
          <a:xfrm>
            <a:off x="631951" y="4085919"/>
            <a:ext cx="9586595" cy="331470"/>
          </a:xfrm>
          <a:prstGeom prst="rect">
            <a:avLst/>
          </a:prstGeom>
          <a:noFill/>
          <a:ln>
            <a:noFill/>
          </a:ln>
        </p:spPr>
        <p:txBody>
          <a:bodyPr anchorCtr="0" anchor="t" bIns="0" lIns="0" spcFirstLastPara="1" rIns="0" wrap="square" tIns="13325">
            <a:noAutofit/>
          </a:bodyPr>
          <a:lstStyle/>
          <a:p>
            <a:pPr indent="-355600" lvl="0" marL="3556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If you want to create a Funnel Visualization, you can only use the “Destination”-type goal.</a:t>
            </a:r>
            <a:endParaRPr sz="2200">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97"/>
          <p:cNvSpPr/>
          <p:nvPr/>
        </p:nvSpPr>
        <p:spPr>
          <a:xfrm>
            <a:off x="1598675" y="0"/>
            <a:ext cx="8793480" cy="6629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p97"/>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98"/>
          <p:cNvSpPr txBox="1"/>
          <p:nvPr>
            <p:ph type="title"/>
          </p:nvPr>
        </p:nvSpPr>
        <p:spPr>
          <a:xfrm>
            <a:off x="997102" y="413130"/>
            <a:ext cx="50226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Goals in Analytics</a:t>
            </a:r>
            <a:endParaRPr sz="2800">
              <a:latin typeface="Calibri"/>
              <a:ea typeface="Calibri"/>
              <a:cs typeface="Calibri"/>
              <a:sym typeface="Calibri"/>
            </a:endParaRPr>
          </a:p>
        </p:txBody>
      </p:sp>
      <p:sp>
        <p:nvSpPr>
          <p:cNvPr id="801" name="Google Shape;801;p98"/>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802" name="Google Shape;802;p98"/>
          <p:cNvSpPr txBox="1"/>
          <p:nvPr/>
        </p:nvSpPr>
        <p:spPr>
          <a:xfrm>
            <a:off x="631951" y="1099499"/>
            <a:ext cx="10739120" cy="4190250"/>
          </a:xfrm>
          <a:prstGeom prst="rect">
            <a:avLst/>
          </a:prstGeom>
          <a:noFill/>
          <a:ln>
            <a:noFill/>
          </a:ln>
        </p:spPr>
        <p:txBody>
          <a:bodyPr anchorCtr="0" anchor="t" bIns="0" lIns="0" spcFirstLastPara="1" rIns="0" wrap="square" tIns="42525">
            <a:noAutofit/>
          </a:bodyPr>
          <a:lstStyle/>
          <a:p>
            <a:pPr indent="-342900" lvl="0" marL="355600" marR="0" rtl="0" algn="just">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Goal Value:</a:t>
            </a:r>
            <a:endParaRPr sz="2000">
              <a:solidFill>
                <a:schemeClr val="dk1"/>
              </a:solidFill>
              <a:latin typeface="Calibri"/>
              <a:ea typeface="Calibri"/>
              <a:cs typeface="Calibri"/>
              <a:sym typeface="Calibri"/>
            </a:endParaRPr>
          </a:p>
          <a:p>
            <a:pPr indent="-342900" lvl="0" marL="355600" marR="0" rtl="0" algn="just">
              <a:lnSpc>
                <a:spcPct val="114000"/>
              </a:lnSpc>
              <a:spcBef>
                <a:spcPts val="24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Flip the “Value” toggle to “On” to assign a monetary amount to the conversion goal and type in the</a:t>
            </a:r>
            <a:endParaRPr sz="2000">
              <a:solidFill>
                <a:schemeClr val="dk1"/>
              </a:solidFill>
              <a:latin typeface="Calibri"/>
              <a:ea typeface="Calibri"/>
              <a:cs typeface="Calibri"/>
              <a:sym typeface="Calibri"/>
            </a:endParaRPr>
          </a:p>
          <a:p>
            <a:pPr indent="0" lvl="0" marL="355600" marR="0" rtl="0" algn="just">
              <a:lnSpc>
                <a:spcPct val="114000"/>
              </a:lnSpc>
              <a:spcBef>
                <a:spcPts val="0"/>
              </a:spcBef>
              <a:spcAft>
                <a:spcPts val="0"/>
              </a:spcAft>
              <a:buNone/>
            </a:pPr>
            <a:r>
              <a:rPr lang="en-US" sz="2000">
                <a:solidFill>
                  <a:schemeClr val="dk1"/>
                </a:solidFill>
                <a:latin typeface="Calibri"/>
                <a:ea typeface="Calibri"/>
                <a:cs typeface="Calibri"/>
                <a:sym typeface="Calibri"/>
              </a:rPr>
              <a:t>amount that each conversion is worth.</a:t>
            </a:r>
            <a:endParaRPr sz="2000">
              <a:solidFill>
                <a:schemeClr val="dk1"/>
              </a:solidFill>
              <a:latin typeface="Calibri"/>
              <a:ea typeface="Calibri"/>
              <a:cs typeface="Calibri"/>
              <a:sym typeface="Calibri"/>
            </a:endParaRPr>
          </a:p>
          <a:p>
            <a:pPr indent="-342900" lvl="0" marL="355600" marR="461644" rtl="0" algn="just">
              <a:lnSpc>
                <a:spcPct val="108000"/>
              </a:lnSpc>
              <a:spcBef>
                <a:spcPts val="509"/>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For example, if each newsletter sign-up was worth 1 dollar to your business, you could set a goal  value equal to “1.”</a:t>
            </a:r>
            <a:endParaRPr sz="2000">
              <a:solidFill>
                <a:schemeClr val="dk1"/>
              </a:solidFill>
              <a:latin typeface="Calibri"/>
              <a:ea typeface="Calibri"/>
              <a:cs typeface="Calibri"/>
              <a:sym typeface="Calibri"/>
            </a:endParaRPr>
          </a:p>
          <a:p>
            <a:pPr indent="0" lvl="0" marL="0" marR="0" rtl="0" algn="just">
              <a:lnSpc>
                <a:spcPct val="100000"/>
              </a:lnSpc>
              <a:spcBef>
                <a:spcPts val="35"/>
              </a:spcBef>
              <a:spcAft>
                <a:spcPts val="0"/>
              </a:spcAft>
              <a:buClr>
                <a:schemeClr val="dk1"/>
              </a:buClr>
              <a:buSzPts val="2450"/>
              <a:buFont typeface="Arial"/>
              <a:buNone/>
            </a:pPr>
            <a:r>
              <a:t/>
            </a:r>
            <a:endParaRPr sz="2450">
              <a:solidFill>
                <a:schemeClr val="dk1"/>
              </a:solidFill>
              <a:latin typeface="Calibri"/>
              <a:ea typeface="Calibri"/>
              <a:cs typeface="Calibri"/>
              <a:sym typeface="Calibri"/>
            </a:endParaRPr>
          </a:p>
          <a:p>
            <a:pPr indent="-342900" lvl="0" marL="355600" marR="0" rtl="0" algn="just">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Goal Funnel:</a:t>
            </a:r>
            <a:endParaRPr sz="2000">
              <a:solidFill>
                <a:schemeClr val="dk1"/>
              </a:solidFill>
              <a:latin typeface="Calibri"/>
              <a:ea typeface="Calibri"/>
              <a:cs typeface="Calibri"/>
              <a:sym typeface="Calibri"/>
            </a:endParaRPr>
          </a:p>
          <a:p>
            <a:pPr indent="-342900" lvl="0" marL="355600" marR="0" rtl="0" algn="just">
              <a:lnSpc>
                <a:spcPct val="100000"/>
              </a:lnSpc>
              <a:spcBef>
                <a:spcPts val="24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Flip the Funnel switch to “On” to add the funnel steps.</a:t>
            </a:r>
            <a:endParaRPr sz="2000">
              <a:solidFill>
                <a:schemeClr val="dk1"/>
              </a:solidFill>
              <a:latin typeface="Calibri"/>
              <a:ea typeface="Calibri"/>
              <a:cs typeface="Calibri"/>
              <a:sym typeface="Calibri"/>
            </a:endParaRPr>
          </a:p>
          <a:p>
            <a:pPr indent="-342900" lvl="0" marL="355600" marR="0" rtl="0" algn="just">
              <a:lnSpc>
                <a:spcPct val="114000"/>
              </a:lnSpc>
              <a:spcBef>
                <a:spcPts val="24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Each funnel step represents an action on your website that needs to be taken in order to accomplish</a:t>
            </a:r>
            <a:endParaRPr sz="2000">
              <a:solidFill>
                <a:schemeClr val="dk1"/>
              </a:solidFill>
              <a:latin typeface="Calibri"/>
              <a:ea typeface="Calibri"/>
              <a:cs typeface="Calibri"/>
              <a:sym typeface="Calibri"/>
            </a:endParaRPr>
          </a:p>
          <a:p>
            <a:pPr indent="0" lvl="0" marL="355600" marR="0" rtl="0" algn="just">
              <a:lnSpc>
                <a:spcPct val="114000"/>
              </a:lnSpc>
              <a:spcBef>
                <a:spcPts val="0"/>
              </a:spcBef>
              <a:spcAft>
                <a:spcPts val="0"/>
              </a:spcAft>
              <a:buNone/>
            </a:pPr>
            <a:r>
              <a:rPr lang="en-US" sz="2000">
                <a:solidFill>
                  <a:schemeClr val="dk1"/>
                </a:solidFill>
                <a:latin typeface="Calibri"/>
                <a:ea typeface="Calibri"/>
                <a:cs typeface="Calibri"/>
                <a:sym typeface="Calibri"/>
              </a:rPr>
              <a:t>the Goal.</a:t>
            </a:r>
            <a:endParaRPr sz="2000">
              <a:solidFill>
                <a:schemeClr val="dk1"/>
              </a:solidFill>
              <a:latin typeface="Calibri"/>
              <a:ea typeface="Calibri"/>
              <a:cs typeface="Calibri"/>
              <a:sym typeface="Calibri"/>
            </a:endParaRPr>
          </a:p>
          <a:p>
            <a:pPr indent="-342900" lvl="0" marL="355600" marR="5080" rtl="0" algn="just">
              <a:lnSpc>
                <a:spcPct val="108000"/>
              </a:lnSpc>
              <a:spcBef>
                <a:spcPts val="515"/>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Include a unique part of the URL for each page the user has to view in order to check out and make a  purchase.</a:t>
            </a:r>
            <a:endParaRPr sz="2000">
              <a:solidFill>
                <a:schemeClr val="dk1"/>
              </a:solidFill>
              <a:latin typeface="Calibri"/>
              <a:ea typeface="Calibri"/>
              <a:cs typeface="Calibri"/>
              <a:sym typeface="Calibri"/>
            </a:endParaRPr>
          </a:p>
          <a:p>
            <a:pPr indent="-342900" lvl="0" marL="355600" marR="0" rtl="0" algn="just">
              <a:lnSpc>
                <a:spcPct val="100000"/>
              </a:lnSpc>
              <a:spcBef>
                <a:spcPts val="209"/>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Name each step in the funnel and add the unique part of the URL.</a:t>
            </a:r>
            <a:endParaRPr sz="2000">
              <a:solidFill>
                <a:schemeClr val="dk1"/>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99"/>
          <p:cNvSpPr txBox="1"/>
          <p:nvPr>
            <p:ph type="title"/>
          </p:nvPr>
        </p:nvSpPr>
        <p:spPr>
          <a:xfrm>
            <a:off x="920902" y="260730"/>
            <a:ext cx="5251200" cy="443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How to Set Up Goals in Analytics</a:t>
            </a:r>
            <a:endParaRPr sz="2800">
              <a:latin typeface="Calibri"/>
              <a:ea typeface="Calibri"/>
              <a:cs typeface="Calibri"/>
              <a:sym typeface="Calibri"/>
            </a:endParaRPr>
          </a:p>
        </p:txBody>
      </p:sp>
      <p:sp>
        <p:nvSpPr>
          <p:cNvPr id="808" name="Google Shape;808;p99"/>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809" name="Google Shape;809;p99"/>
          <p:cNvSpPr txBox="1"/>
          <p:nvPr/>
        </p:nvSpPr>
        <p:spPr>
          <a:xfrm>
            <a:off x="631951" y="1251935"/>
            <a:ext cx="10231200" cy="2525400"/>
          </a:xfrm>
          <a:prstGeom prst="rect">
            <a:avLst/>
          </a:prstGeom>
          <a:noFill/>
          <a:ln>
            <a:noFill/>
          </a:ln>
        </p:spPr>
        <p:txBody>
          <a:bodyPr anchorCtr="0" anchor="t" bIns="0" lIns="0" spcFirstLastPara="1" rIns="0" wrap="square" tIns="73025">
            <a:noAutofit/>
          </a:bodyPr>
          <a:lstStyle/>
          <a:p>
            <a:pPr indent="-355600" lvl="0" marL="355600" marR="0" rtl="0" algn="l">
              <a:lnSpc>
                <a:spcPct val="10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When you set up a Goal in Google Analytics, you can also set up a </a:t>
            </a:r>
            <a:r>
              <a:rPr b="1" lang="en-US" sz="2200">
                <a:solidFill>
                  <a:schemeClr val="dk1"/>
                </a:solidFill>
                <a:latin typeface="Calibri"/>
                <a:ea typeface="Calibri"/>
                <a:cs typeface="Calibri"/>
                <a:sym typeface="Calibri"/>
              </a:rPr>
              <a:t>“goal funnel”.</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Goal Funnel is a data visualization of the different steps needed to complete the goal.</a:t>
            </a:r>
            <a:endParaRPr sz="2200">
              <a:solidFill>
                <a:schemeClr val="dk1"/>
              </a:solidFill>
              <a:latin typeface="Calibri"/>
              <a:ea typeface="Calibri"/>
              <a:cs typeface="Calibri"/>
              <a:sym typeface="Calibri"/>
            </a:endParaRPr>
          </a:p>
          <a:p>
            <a:pPr indent="-355600" lvl="0" marL="355600" marR="0" rtl="0" algn="l">
              <a:lnSpc>
                <a:spcPct val="100000"/>
              </a:lnSpc>
              <a:spcBef>
                <a:spcPts val="484"/>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This visual helps identify where users are dropping out of the conversion process.</a:t>
            </a:r>
            <a:endParaRPr sz="2200">
              <a:solidFill>
                <a:schemeClr val="dk1"/>
              </a:solidFill>
              <a:latin typeface="Calibri"/>
              <a:ea typeface="Calibri"/>
              <a:cs typeface="Calibri"/>
              <a:sym typeface="Calibri"/>
            </a:endParaRPr>
          </a:p>
          <a:p>
            <a:pPr indent="-355600" lvl="0" marL="355600" marR="508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Ecommerce businesses could use goals and funnels to see whether users are able to complete a  multi-step checkout process.</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You must be an Administrator on the View in which you want to enable Goals in Analytics.</a:t>
            </a:r>
            <a:endParaRPr sz="2200">
              <a:solidFill>
                <a:schemeClr val="dk1"/>
              </a:solidFill>
              <a:latin typeface="Calibri"/>
              <a:ea typeface="Calibri"/>
              <a:cs typeface="Calibri"/>
              <a:sym typeface="Calibri"/>
            </a:endParaRPr>
          </a:p>
          <a:p>
            <a:pPr indent="-355600" lvl="0" marL="355600" marR="0" rtl="0" algn="l">
              <a:lnSpc>
                <a:spcPct val="100000"/>
              </a:lnSpc>
              <a:spcBef>
                <a:spcPts val="48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Also note that you can only set up to 20 goals per view.</a:t>
            </a:r>
            <a:endParaRPr sz="22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00"/>
          <p:cNvSpPr txBox="1"/>
          <p:nvPr>
            <p:ph type="title"/>
          </p:nvPr>
        </p:nvSpPr>
        <p:spPr>
          <a:xfrm>
            <a:off x="920902" y="260730"/>
            <a:ext cx="17883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u="none">
                <a:solidFill>
                  <a:srgbClr val="404040"/>
                </a:solidFill>
                <a:latin typeface="Calibri"/>
                <a:ea typeface="Calibri"/>
                <a:cs typeface="Calibri"/>
                <a:sym typeface="Calibri"/>
              </a:rPr>
              <a:t>Goal Funnel</a:t>
            </a:r>
            <a:endParaRPr sz="2800" u="none">
              <a:latin typeface="Calibri"/>
              <a:ea typeface="Calibri"/>
              <a:cs typeface="Calibri"/>
              <a:sym typeface="Calibri"/>
            </a:endParaRPr>
          </a:p>
        </p:txBody>
      </p:sp>
      <p:sp>
        <p:nvSpPr>
          <p:cNvPr id="815" name="Google Shape;815;p100"/>
          <p:cNvSpPr txBox="1"/>
          <p:nvPr/>
        </p:nvSpPr>
        <p:spPr>
          <a:xfrm>
            <a:off x="631951" y="1159509"/>
            <a:ext cx="2899410" cy="2769870"/>
          </a:xfrm>
          <a:prstGeom prst="rect">
            <a:avLst/>
          </a:prstGeom>
          <a:noFill/>
          <a:ln>
            <a:noFill/>
          </a:ln>
        </p:spPr>
        <p:txBody>
          <a:bodyPr anchorCtr="0" anchor="t" bIns="0" lIns="0" spcFirstLastPara="1" rIns="0" wrap="square" tIns="13325">
            <a:noAutofit/>
          </a:bodyPr>
          <a:lstStyle/>
          <a:p>
            <a:pPr indent="-342900" lvl="0" marL="355600" marR="187325"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Set of required pages  leading up to final goal  page:</a:t>
            </a:r>
            <a:endParaRPr sz="2000">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Add to Cart</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Billing and Shipping</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Payment</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75"/>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Purchase Review</a:t>
            </a:r>
            <a:endParaRPr i="0" sz="2000" u="none" cap="none" strike="noStrike">
              <a:solidFill>
                <a:schemeClr val="dk1"/>
              </a:solidFill>
              <a:latin typeface="Calibri"/>
              <a:ea typeface="Calibri"/>
              <a:cs typeface="Calibri"/>
              <a:sym typeface="Calibri"/>
            </a:endParaRPr>
          </a:p>
          <a:p>
            <a:pPr indent="-286385" lvl="1" marL="756285" marR="0" rtl="0" algn="l">
              <a:lnSpc>
                <a:spcPct val="100000"/>
              </a:lnSpc>
              <a:spcBef>
                <a:spcPts val="484"/>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Purchase Completed</a:t>
            </a:r>
            <a:endParaRPr i="0" sz="2000" u="none" cap="none" strike="noStrike">
              <a:solidFill>
                <a:schemeClr val="dk1"/>
              </a:solidFill>
              <a:latin typeface="Calibri"/>
              <a:ea typeface="Calibri"/>
              <a:cs typeface="Calibri"/>
              <a:sym typeface="Calibri"/>
            </a:endParaRPr>
          </a:p>
        </p:txBody>
      </p:sp>
      <p:sp>
        <p:nvSpPr>
          <p:cNvPr id="816" name="Google Shape;816;p100"/>
          <p:cNvSpPr/>
          <p:nvPr/>
        </p:nvSpPr>
        <p:spPr>
          <a:xfrm>
            <a:off x="3762622" y="990600"/>
            <a:ext cx="8048378" cy="55412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100"/>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101"/>
          <p:cNvSpPr/>
          <p:nvPr/>
        </p:nvSpPr>
        <p:spPr>
          <a:xfrm>
            <a:off x="2894076" y="0"/>
            <a:ext cx="5791200" cy="6577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101"/>
          <p:cNvSpPr txBox="1"/>
          <p:nvPr/>
        </p:nvSpPr>
        <p:spPr>
          <a:xfrm>
            <a:off x="4671440" y="6607708"/>
            <a:ext cx="2509520" cy="230832"/>
          </a:xfrm>
          <a:prstGeom prst="rect">
            <a:avLst/>
          </a:prstGeom>
          <a:noFill/>
          <a:ln>
            <a:noFill/>
          </a:ln>
        </p:spPr>
        <p:txBody>
          <a:bodyPr anchorCtr="0" anchor="t" bIns="0" lIns="0" spcFirstLastPara="1" rIns="0" wrap="square" tIns="0">
            <a:noAutofit/>
          </a:bodyPr>
          <a:lstStyle/>
          <a:p>
            <a:pPr indent="0" lvl="0" marL="12700" marR="0" rtl="0" algn="l">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102"/>
          <p:cNvSpPr txBox="1"/>
          <p:nvPr/>
        </p:nvSpPr>
        <p:spPr>
          <a:xfrm>
            <a:off x="1447800" y="2286000"/>
            <a:ext cx="9067800" cy="1477328"/>
          </a:xfrm>
          <a:prstGeom prst="rect">
            <a:avLst/>
          </a:prstGeom>
          <a:noFill/>
          <a:ln>
            <a:noFill/>
          </a:ln>
        </p:spPr>
        <p:txBody>
          <a:bodyPr anchorCtr="0" anchor="t" bIns="45700" lIns="91425" spcFirstLastPara="1" rIns="91425" wrap="square" tIns="45700">
            <a:noAutofit/>
          </a:bodyPr>
          <a:lstStyle/>
          <a:p>
            <a:pPr indent="-311150" lvl="0" marL="28575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How marketing channels work together to create conversions.</a:t>
            </a:r>
            <a:endParaRPr sz="2200">
              <a:latin typeface="Calibri"/>
              <a:ea typeface="Calibri"/>
              <a:cs typeface="Calibri"/>
              <a:sym typeface="Calibri"/>
            </a:endParaRPr>
          </a:p>
          <a:p>
            <a:pPr indent="-311150" lvl="0" marL="28575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How much time elapsed between visitors’ initial interest and his purchase</a:t>
            </a:r>
            <a:endParaRPr sz="2200">
              <a:latin typeface="Calibri"/>
              <a:ea typeface="Calibri"/>
              <a:cs typeface="Calibri"/>
              <a:sym typeface="Calibri"/>
            </a:endParaRPr>
          </a:p>
          <a:p>
            <a:pPr indent="-311150" lvl="0" marL="28575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What role did prior website referrals, searches and ads played in a conversion.</a:t>
            </a:r>
            <a:endParaRPr sz="2200">
              <a:latin typeface="Calibri"/>
              <a:ea typeface="Calibri"/>
              <a:cs typeface="Calibri"/>
              <a:sym typeface="Calibri"/>
            </a:endParaRPr>
          </a:p>
          <a:p>
            <a:pPr indent="-311150" lvl="0" marL="28575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How to attribute conversions to a marketing channel.</a:t>
            </a:r>
            <a:endParaRPr sz="2200">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2200">
              <a:solidFill>
                <a:schemeClr val="dk1"/>
              </a:solidFill>
              <a:latin typeface="Calibri"/>
              <a:ea typeface="Calibri"/>
              <a:cs typeface="Calibri"/>
              <a:sym typeface="Calibri"/>
            </a:endParaRPr>
          </a:p>
        </p:txBody>
      </p:sp>
      <p:sp>
        <p:nvSpPr>
          <p:cNvPr id="829" name="Google Shape;829;p102"/>
          <p:cNvSpPr txBox="1"/>
          <p:nvPr/>
        </p:nvSpPr>
        <p:spPr>
          <a:xfrm>
            <a:off x="1752600" y="1143000"/>
            <a:ext cx="411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Calibri"/>
                <a:ea typeface="Calibri"/>
                <a:cs typeface="Calibri"/>
                <a:sym typeface="Calibri"/>
              </a:rPr>
              <a:t>Multi-Channel Funnel Report</a:t>
            </a:r>
            <a:endParaRPr b="1" sz="2500">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103"/>
          <p:cNvSpPr/>
          <p:nvPr/>
        </p:nvSpPr>
        <p:spPr>
          <a:xfrm>
            <a:off x="1371600" y="609600"/>
            <a:ext cx="89154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Overview report</a:t>
            </a:r>
            <a:r>
              <a:rPr lang="en-US" sz="1800">
                <a:solidFill>
                  <a:schemeClr val="dk1"/>
                </a:solidFill>
                <a:latin typeface="Calibri"/>
                <a:ea typeface="Calibri"/>
                <a:cs typeface="Calibri"/>
                <a:sym typeface="Calibri"/>
              </a:rPr>
              <a:t>– This report contains a ‘multi-channel funnel conversion visualizer</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through which you can visualize how different marketing channels ar working together to create conversions</a:t>
            </a:r>
            <a:r>
              <a:rPr lang="en-US">
                <a:latin typeface="Calibri"/>
                <a:ea typeface="Calibri"/>
                <a:cs typeface="Calibri"/>
                <a:sym typeface="Calibri"/>
              </a:rPr>
              <a:t>. </a:t>
            </a:r>
            <a:r>
              <a:rPr lang="en-US" sz="1800">
                <a:solidFill>
                  <a:schemeClr val="dk1"/>
                </a:solidFill>
                <a:latin typeface="Calibri"/>
                <a:ea typeface="Calibri"/>
                <a:cs typeface="Calibri"/>
                <a:sym typeface="Calibri"/>
              </a:rPr>
              <a:t>The overlapped areas show the channels which worked together to create conversions.</a:t>
            </a:r>
            <a:endParaRPr>
              <a:latin typeface="Calibri"/>
              <a:ea typeface="Calibri"/>
              <a:cs typeface="Calibri"/>
              <a:sym typeface="Calibri"/>
            </a:endParaRPr>
          </a:p>
        </p:txBody>
      </p:sp>
      <p:pic>
        <p:nvPicPr>
          <p:cNvPr id="835" name="Google Shape;835;p103"/>
          <p:cNvPicPr preferRelativeResize="0"/>
          <p:nvPr/>
        </p:nvPicPr>
        <p:blipFill rotWithShape="1">
          <a:blip r:embed="rId3">
            <a:alphaModFix/>
          </a:blip>
          <a:srcRect b="0" l="0" r="0" t="0"/>
          <a:stretch/>
        </p:blipFill>
        <p:spPr>
          <a:xfrm>
            <a:off x="1905000" y="1906748"/>
            <a:ext cx="8382000" cy="425874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104"/>
          <p:cNvSpPr/>
          <p:nvPr/>
        </p:nvSpPr>
        <p:spPr>
          <a:xfrm>
            <a:off x="934850" y="1892475"/>
            <a:ext cx="9976800" cy="28623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Assisted Conversions Report</a:t>
            </a:r>
            <a:r>
              <a:rPr lang="en-US" sz="1800">
                <a:solidFill>
                  <a:schemeClr val="dk1"/>
                </a:solidFill>
                <a:latin typeface="Calibri"/>
                <a:ea typeface="Calibri"/>
                <a:cs typeface="Calibri"/>
                <a:sym typeface="Calibri"/>
              </a:rPr>
              <a:t> – This report shows the number of conversions each marketing channel initiated, assisted and completed. It also shows the value of assisted and last interaction conversions. </a:t>
            </a:r>
            <a:endParaRPr/>
          </a:p>
          <a:p>
            <a:pPr indent="-285750" lvl="0" marL="285750"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Top Conversion Path Report – </a:t>
            </a:r>
            <a:r>
              <a:rPr lang="en-US" sz="1800">
                <a:solidFill>
                  <a:schemeClr val="dk1"/>
                </a:solidFill>
                <a:latin typeface="Calibri"/>
                <a:ea typeface="Calibri"/>
                <a:cs typeface="Calibri"/>
                <a:sym typeface="Calibri"/>
              </a:rPr>
              <a:t>This report shows all of the unique conversion paths that lead to conversions. It also shows the number of conversions from each path and value of those conversions.</a:t>
            </a:r>
            <a:endParaRPr/>
          </a:p>
          <a:p>
            <a:pPr indent="-285750" lvl="0" marL="285750"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Time Lag Report –</a:t>
            </a:r>
            <a:r>
              <a:rPr lang="en-US" sz="1800">
                <a:solidFill>
                  <a:schemeClr val="dk1"/>
                </a:solidFill>
                <a:latin typeface="Calibri"/>
                <a:ea typeface="Calibri"/>
                <a:cs typeface="Calibri"/>
                <a:sym typeface="Calibri"/>
              </a:rPr>
              <a:t> This report shows how long it took (in days) for users/visitors to convert. Through this report you can get an insight into the length of your online sales cycle.</a:t>
            </a:r>
            <a:endParaRPr/>
          </a:p>
          <a:p>
            <a:pPr indent="-285750" lvl="0" marL="285750"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Path Length Report</a:t>
            </a:r>
            <a:r>
              <a:rPr lang="en-US" sz="1800">
                <a:solidFill>
                  <a:schemeClr val="dk1"/>
                </a:solidFill>
                <a:latin typeface="Calibri"/>
                <a:ea typeface="Calibri"/>
                <a:cs typeface="Calibri"/>
                <a:sym typeface="Calibri"/>
              </a:rPr>
              <a:t> – This report shows the number of interactions it took for your website visitors to convert.</a:t>
            </a:r>
            <a:endParaRPr/>
          </a:p>
          <a:p>
            <a:pPr indent="0" lvl="0" marL="0" marR="0" rtl="0" algn="l">
              <a:spcBef>
                <a:spcPts val="0"/>
              </a:spcBef>
              <a:spcAft>
                <a:spcPts val="0"/>
              </a:spcAft>
              <a:buNone/>
            </a:pPr>
            <a:r>
              <a:t/>
            </a:r>
            <a:endParaRPr i="1" sz="1800">
              <a:solidFill>
                <a:srgbClr val="FF0000"/>
              </a:solidFill>
              <a:latin typeface="Calibri"/>
              <a:ea typeface="Calibri"/>
              <a:cs typeface="Calibri"/>
              <a:sym typeface="Calibri"/>
            </a:endParaRPr>
          </a:p>
          <a:p>
            <a:pPr indent="0" lvl="0" marL="0" marR="0" rtl="0" algn="l">
              <a:spcBef>
                <a:spcPts val="0"/>
              </a:spcBef>
              <a:spcAft>
                <a:spcPts val="0"/>
              </a:spcAft>
              <a:buNone/>
            </a:pPr>
            <a:r>
              <a:rPr i="1" lang="en-US" sz="1800">
                <a:solidFill>
                  <a:srgbClr val="FF0000"/>
                </a:solidFill>
                <a:latin typeface="Calibri"/>
                <a:ea typeface="Calibri"/>
                <a:cs typeface="Calibri"/>
                <a:sym typeface="Calibri"/>
              </a:rPr>
              <a:t>Multi channel funnels data collection lags by up to 2 days.</a:t>
            </a:r>
            <a:endParaRPr/>
          </a:p>
          <a:p>
            <a:pPr indent="-171450" lvl="0" marL="285750" marR="0" rtl="0" algn="l">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pic>
        <p:nvPicPr>
          <p:cNvPr id="845" name="Google Shape;845;p105"/>
          <p:cNvPicPr preferRelativeResize="0"/>
          <p:nvPr/>
        </p:nvPicPr>
        <p:blipFill rotWithShape="1">
          <a:blip r:embed="rId3">
            <a:alphaModFix/>
          </a:blip>
          <a:srcRect b="0" l="0" r="0" t="0"/>
          <a:stretch/>
        </p:blipFill>
        <p:spPr>
          <a:xfrm>
            <a:off x="10952841" y="19685"/>
            <a:ext cx="1095238" cy="847619"/>
          </a:xfrm>
          <a:prstGeom prst="rect">
            <a:avLst/>
          </a:prstGeom>
          <a:noFill/>
          <a:ln>
            <a:noFill/>
          </a:ln>
        </p:spPr>
      </p:pic>
      <p:sp>
        <p:nvSpPr>
          <p:cNvPr id="846" name="Google Shape;846;p105"/>
          <p:cNvSpPr/>
          <p:nvPr/>
        </p:nvSpPr>
        <p:spPr>
          <a:xfrm>
            <a:off x="0" y="0"/>
            <a:ext cx="12190730" cy="6838315"/>
          </a:xfrm>
          <a:custGeom>
            <a:rect b="b" l="l" r="r" t="t"/>
            <a:pathLst>
              <a:path extrusionOk="0" h="6838315" w="12190730">
                <a:moveTo>
                  <a:pt x="375656" y="0"/>
                </a:moveTo>
                <a:lnTo>
                  <a:pt x="0" y="0"/>
                </a:lnTo>
                <a:lnTo>
                  <a:pt x="0" y="6838186"/>
                </a:lnTo>
                <a:lnTo>
                  <a:pt x="12190475" y="6838186"/>
                </a:lnTo>
                <a:lnTo>
                  <a:pt x="12190475" y="1625682"/>
                </a:lnTo>
                <a:lnTo>
                  <a:pt x="8215787" y="1625682"/>
                </a:lnTo>
                <a:lnTo>
                  <a:pt x="8093204" y="1624225"/>
                </a:lnTo>
                <a:lnTo>
                  <a:pt x="7970479" y="1620635"/>
                </a:lnTo>
                <a:lnTo>
                  <a:pt x="7847617" y="1614977"/>
                </a:lnTo>
                <a:lnTo>
                  <a:pt x="7724622" y="1607318"/>
                </a:lnTo>
                <a:lnTo>
                  <a:pt x="7601498" y="1597724"/>
                </a:lnTo>
                <a:lnTo>
                  <a:pt x="7478251" y="1586262"/>
                </a:lnTo>
                <a:lnTo>
                  <a:pt x="7354884" y="1572998"/>
                </a:lnTo>
                <a:lnTo>
                  <a:pt x="7231401" y="1557998"/>
                </a:lnTo>
                <a:lnTo>
                  <a:pt x="7045971" y="1532388"/>
                </a:lnTo>
                <a:lnTo>
                  <a:pt x="6860307" y="1503246"/>
                </a:lnTo>
                <a:lnTo>
                  <a:pt x="6674423" y="1470796"/>
                </a:lnTo>
                <a:lnTo>
                  <a:pt x="6488334" y="1435261"/>
                </a:lnTo>
                <a:lnTo>
                  <a:pt x="6239923" y="1383470"/>
                </a:lnTo>
                <a:lnTo>
                  <a:pt x="5991210" y="1327124"/>
                </a:lnTo>
                <a:lnTo>
                  <a:pt x="5679947" y="1251094"/>
                </a:lnTo>
                <a:lnTo>
                  <a:pt x="5243610" y="1136062"/>
                </a:lnTo>
                <a:lnTo>
                  <a:pt x="3120697" y="523393"/>
                </a:lnTo>
                <a:lnTo>
                  <a:pt x="2684160" y="405188"/>
                </a:lnTo>
                <a:lnTo>
                  <a:pt x="2372712" y="326229"/>
                </a:lnTo>
                <a:lnTo>
                  <a:pt x="2123826" y="267141"/>
                </a:lnTo>
                <a:lnTo>
                  <a:pt x="1875220" y="212254"/>
                </a:lnTo>
                <a:lnTo>
                  <a:pt x="1688970" y="174165"/>
                </a:lnTo>
                <a:lnTo>
                  <a:pt x="1502913" y="138962"/>
                </a:lnTo>
                <a:lnTo>
                  <a:pt x="1317062" y="106868"/>
                </a:lnTo>
                <a:lnTo>
                  <a:pt x="1131434" y="78108"/>
                </a:lnTo>
                <a:lnTo>
                  <a:pt x="946042" y="52904"/>
                </a:lnTo>
                <a:lnTo>
                  <a:pt x="822586" y="38189"/>
                </a:lnTo>
                <a:lnTo>
                  <a:pt x="699247" y="25221"/>
                </a:lnTo>
                <a:lnTo>
                  <a:pt x="576028" y="14065"/>
                </a:lnTo>
                <a:lnTo>
                  <a:pt x="452935" y="4789"/>
                </a:lnTo>
                <a:lnTo>
                  <a:pt x="375656" y="0"/>
                </a:lnTo>
                <a:close/>
              </a:path>
              <a:path extrusionOk="0" h="6838315" w="12190730">
                <a:moveTo>
                  <a:pt x="12190475" y="6629"/>
                </a:moveTo>
                <a:lnTo>
                  <a:pt x="12152680" y="42535"/>
                </a:lnTo>
                <a:lnTo>
                  <a:pt x="12094999" y="96166"/>
                </a:lnTo>
                <a:lnTo>
                  <a:pt x="12037246" y="148708"/>
                </a:lnTo>
                <a:lnTo>
                  <a:pt x="11979422" y="200168"/>
                </a:lnTo>
                <a:lnTo>
                  <a:pt x="11921526" y="250557"/>
                </a:lnTo>
                <a:lnTo>
                  <a:pt x="11863559" y="299881"/>
                </a:lnTo>
                <a:lnTo>
                  <a:pt x="11805522" y="348150"/>
                </a:lnTo>
                <a:lnTo>
                  <a:pt x="11747416" y="395371"/>
                </a:lnTo>
                <a:lnTo>
                  <a:pt x="11689240" y="441552"/>
                </a:lnTo>
                <a:lnTo>
                  <a:pt x="11630996" y="486703"/>
                </a:lnTo>
                <a:lnTo>
                  <a:pt x="11572685" y="530831"/>
                </a:lnTo>
                <a:lnTo>
                  <a:pt x="11514305" y="573945"/>
                </a:lnTo>
                <a:lnTo>
                  <a:pt x="11455859" y="616052"/>
                </a:lnTo>
                <a:lnTo>
                  <a:pt x="11397347" y="657162"/>
                </a:lnTo>
                <a:lnTo>
                  <a:pt x="11338769" y="697283"/>
                </a:lnTo>
                <a:lnTo>
                  <a:pt x="11280125" y="736422"/>
                </a:lnTo>
                <a:lnTo>
                  <a:pt x="11221417" y="774588"/>
                </a:lnTo>
                <a:lnTo>
                  <a:pt x="11162645" y="811790"/>
                </a:lnTo>
                <a:lnTo>
                  <a:pt x="11103810" y="848035"/>
                </a:lnTo>
                <a:lnTo>
                  <a:pt x="11044911" y="883332"/>
                </a:lnTo>
                <a:lnTo>
                  <a:pt x="10985950" y="917689"/>
                </a:lnTo>
                <a:lnTo>
                  <a:pt x="10926927" y="951115"/>
                </a:lnTo>
                <a:lnTo>
                  <a:pt x="10867843" y="983618"/>
                </a:lnTo>
                <a:lnTo>
                  <a:pt x="10808698" y="1015206"/>
                </a:lnTo>
                <a:lnTo>
                  <a:pt x="10749493" y="1045888"/>
                </a:lnTo>
                <a:lnTo>
                  <a:pt x="10690228" y="1075671"/>
                </a:lnTo>
                <a:lnTo>
                  <a:pt x="10630904" y="1104564"/>
                </a:lnTo>
                <a:lnTo>
                  <a:pt x="10571521" y="1132575"/>
                </a:lnTo>
                <a:lnTo>
                  <a:pt x="10512080" y="1159713"/>
                </a:lnTo>
                <a:lnTo>
                  <a:pt x="10452582" y="1185986"/>
                </a:lnTo>
                <a:lnTo>
                  <a:pt x="10393027" y="1211402"/>
                </a:lnTo>
                <a:lnTo>
                  <a:pt x="10333416" y="1235970"/>
                </a:lnTo>
                <a:lnTo>
                  <a:pt x="10273749" y="1259697"/>
                </a:lnTo>
                <a:lnTo>
                  <a:pt x="10214026" y="1282592"/>
                </a:lnTo>
                <a:lnTo>
                  <a:pt x="10154249" y="1304664"/>
                </a:lnTo>
                <a:lnTo>
                  <a:pt x="10094418" y="1325920"/>
                </a:lnTo>
                <a:lnTo>
                  <a:pt x="10034533" y="1346369"/>
                </a:lnTo>
                <a:lnTo>
                  <a:pt x="9974595" y="1366020"/>
                </a:lnTo>
                <a:lnTo>
                  <a:pt x="9914604" y="1384880"/>
                </a:lnTo>
                <a:lnTo>
                  <a:pt x="9854561" y="1402957"/>
                </a:lnTo>
                <a:lnTo>
                  <a:pt x="9794468" y="1420261"/>
                </a:lnTo>
                <a:lnTo>
                  <a:pt x="9734323" y="1436799"/>
                </a:lnTo>
                <a:lnTo>
                  <a:pt x="9674128" y="1452580"/>
                </a:lnTo>
                <a:lnTo>
                  <a:pt x="9613883" y="1467612"/>
                </a:lnTo>
                <a:lnTo>
                  <a:pt x="9553589" y="1481903"/>
                </a:lnTo>
                <a:lnTo>
                  <a:pt x="9493246" y="1495462"/>
                </a:lnTo>
                <a:lnTo>
                  <a:pt x="9432855" y="1508296"/>
                </a:lnTo>
                <a:lnTo>
                  <a:pt x="9372417" y="1520415"/>
                </a:lnTo>
                <a:lnTo>
                  <a:pt x="9311932" y="1531826"/>
                </a:lnTo>
                <a:lnTo>
                  <a:pt x="9251400" y="1542538"/>
                </a:lnTo>
                <a:lnTo>
                  <a:pt x="9190822" y="1552558"/>
                </a:lnTo>
                <a:lnTo>
                  <a:pt x="9130199" y="1561896"/>
                </a:lnTo>
                <a:lnTo>
                  <a:pt x="9069531" y="1570560"/>
                </a:lnTo>
                <a:lnTo>
                  <a:pt x="9008819" y="1578558"/>
                </a:lnTo>
                <a:lnTo>
                  <a:pt x="8948063" y="1585897"/>
                </a:lnTo>
                <a:lnTo>
                  <a:pt x="8887265" y="1592587"/>
                </a:lnTo>
                <a:lnTo>
                  <a:pt x="8826423" y="1598636"/>
                </a:lnTo>
                <a:lnTo>
                  <a:pt x="8765540" y="1604052"/>
                </a:lnTo>
                <a:lnTo>
                  <a:pt x="8704615" y="1608844"/>
                </a:lnTo>
                <a:lnTo>
                  <a:pt x="8643649" y="1613019"/>
                </a:lnTo>
                <a:lnTo>
                  <a:pt x="8582642" y="1616586"/>
                </a:lnTo>
                <a:lnTo>
                  <a:pt x="8460511" y="1621928"/>
                </a:lnTo>
                <a:lnTo>
                  <a:pt x="8338224" y="1624938"/>
                </a:lnTo>
                <a:lnTo>
                  <a:pt x="8215787" y="1625682"/>
                </a:lnTo>
                <a:lnTo>
                  <a:pt x="12190475" y="1625682"/>
                </a:lnTo>
                <a:lnTo>
                  <a:pt x="12190475" y="6629"/>
                </a:lnTo>
                <a:close/>
              </a:path>
              <a:path extrusionOk="0" h="6838315" w="12190730">
                <a:moveTo>
                  <a:pt x="12190475" y="0"/>
                </a:moveTo>
                <a:lnTo>
                  <a:pt x="375656" y="0"/>
                </a:lnTo>
                <a:lnTo>
                  <a:pt x="12190475" y="6629"/>
                </a:lnTo>
                <a:lnTo>
                  <a:pt x="12190475"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p105"/>
          <p:cNvSpPr/>
          <p:nvPr/>
        </p:nvSpPr>
        <p:spPr>
          <a:xfrm>
            <a:off x="8816340" y="387095"/>
            <a:ext cx="2116836" cy="21168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105"/>
          <p:cNvSpPr/>
          <p:nvPr/>
        </p:nvSpPr>
        <p:spPr>
          <a:xfrm>
            <a:off x="8898635" y="419100"/>
            <a:ext cx="1952625" cy="1952625"/>
          </a:xfrm>
          <a:custGeom>
            <a:rect b="b" l="l" r="r" t="t"/>
            <a:pathLst>
              <a:path extrusionOk="0" h="1952625" w="1952625">
                <a:moveTo>
                  <a:pt x="976122" y="0"/>
                </a:moveTo>
                <a:lnTo>
                  <a:pt x="927402" y="1194"/>
                </a:lnTo>
                <a:lnTo>
                  <a:pt x="879300" y="4740"/>
                </a:lnTo>
                <a:lnTo>
                  <a:pt x="831873" y="10583"/>
                </a:lnTo>
                <a:lnTo>
                  <a:pt x="785177" y="18665"/>
                </a:lnTo>
                <a:lnTo>
                  <a:pt x="739266" y="28932"/>
                </a:lnTo>
                <a:lnTo>
                  <a:pt x="694198" y="41326"/>
                </a:lnTo>
                <a:lnTo>
                  <a:pt x="650028" y="55793"/>
                </a:lnTo>
                <a:lnTo>
                  <a:pt x="606812" y="72276"/>
                </a:lnTo>
                <a:lnTo>
                  <a:pt x="564605" y="90720"/>
                </a:lnTo>
                <a:lnTo>
                  <a:pt x="523465" y="111068"/>
                </a:lnTo>
                <a:lnTo>
                  <a:pt x="483446" y="133265"/>
                </a:lnTo>
                <a:lnTo>
                  <a:pt x="444605" y="157254"/>
                </a:lnTo>
                <a:lnTo>
                  <a:pt x="406997" y="182981"/>
                </a:lnTo>
                <a:lnTo>
                  <a:pt x="370679" y="210388"/>
                </a:lnTo>
                <a:lnTo>
                  <a:pt x="335707" y="239420"/>
                </a:lnTo>
                <a:lnTo>
                  <a:pt x="302135" y="270021"/>
                </a:lnTo>
                <a:lnTo>
                  <a:pt x="270021" y="302135"/>
                </a:lnTo>
                <a:lnTo>
                  <a:pt x="239420" y="335707"/>
                </a:lnTo>
                <a:lnTo>
                  <a:pt x="210388" y="370679"/>
                </a:lnTo>
                <a:lnTo>
                  <a:pt x="182981" y="406997"/>
                </a:lnTo>
                <a:lnTo>
                  <a:pt x="157254" y="444605"/>
                </a:lnTo>
                <a:lnTo>
                  <a:pt x="133265" y="483446"/>
                </a:lnTo>
                <a:lnTo>
                  <a:pt x="111068" y="523465"/>
                </a:lnTo>
                <a:lnTo>
                  <a:pt x="90720" y="564605"/>
                </a:lnTo>
                <a:lnTo>
                  <a:pt x="72276" y="606812"/>
                </a:lnTo>
                <a:lnTo>
                  <a:pt x="55793" y="650028"/>
                </a:lnTo>
                <a:lnTo>
                  <a:pt x="41326" y="694198"/>
                </a:lnTo>
                <a:lnTo>
                  <a:pt x="28932" y="739266"/>
                </a:lnTo>
                <a:lnTo>
                  <a:pt x="18665" y="785177"/>
                </a:lnTo>
                <a:lnTo>
                  <a:pt x="10583" y="831873"/>
                </a:lnTo>
                <a:lnTo>
                  <a:pt x="4740" y="879300"/>
                </a:lnTo>
                <a:lnTo>
                  <a:pt x="1194" y="927402"/>
                </a:lnTo>
                <a:lnTo>
                  <a:pt x="0" y="976122"/>
                </a:lnTo>
                <a:lnTo>
                  <a:pt x="1194" y="1024841"/>
                </a:lnTo>
                <a:lnTo>
                  <a:pt x="4740" y="1072943"/>
                </a:lnTo>
                <a:lnTo>
                  <a:pt x="10583" y="1120370"/>
                </a:lnTo>
                <a:lnTo>
                  <a:pt x="18665" y="1167066"/>
                </a:lnTo>
                <a:lnTo>
                  <a:pt x="28932" y="1212977"/>
                </a:lnTo>
                <a:lnTo>
                  <a:pt x="41326" y="1258045"/>
                </a:lnTo>
                <a:lnTo>
                  <a:pt x="55793" y="1302215"/>
                </a:lnTo>
                <a:lnTo>
                  <a:pt x="72276" y="1345431"/>
                </a:lnTo>
                <a:lnTo>
                  <a:pt x="90720" y="1387638"/>
                </a:lnTo>
                <a:lnTo>
                  <a:pt x="111068" y="1428778"/>
                </a:lnTo>
                <a:lnTo>
                  <a:pt x="133265" y="1468797"/>
                </a:lnTo>
                <a:lnTo>
                  <a:pt x="157254" y="1507638"/>
                </a:lnTo>
                <a:lnTo>
                  <a:pt x="182981" y="1545246"/>
                </a:lnTo>
                <a:lnTo>
                  <a:pt x="210388" y="1581564"/>
                </a:lnTo>
                <a:lnTo>
                  <a:pt x="239420" y="1616536"/>
                </a:lnTo>
                <a:lnTo>
                  <a:pt x="270021" y="1650108"/>
                </a:lnTo>
                <a:lnTo>
                  <a:pt x="302135" y="1682222"/>
                </a:lnTo>
                <a:lnTo>
                  <a:pt x="335707" y="1712823"/>
                </a:lnTo>
                <a:lnTo>
                  <a:pt x="370679" y="1741855"/>
                </a:lnTo>
                <a:lnTo>
                  <a:pt x="406997" y="1769262"/>
                </a:lnTo>
                <a:lnTo>
                  <a:pt x="444605" y="1794989"/>
                </a:lnTo>
                <a:lnTo>
                  <a:pt x="483446" y="1818978"/>
                </a:lnTo>
                <a:lnTo>
                  <a:pt x="523465" y="1841175"/>
                </a:lnTo>
                <a:lnTo>
                  <a:pt x="564605" y="1861523"/>
                </a:lnTo>
                <a:lnTo>
                  <a:pt x="606812" y="1879967"/>
                </a:lnTo>
                <a:lnTo>
                  <a:pt x="650028" y="1896450"/>
                </a:lnTo>
                <a:lnTo>
                  <a:pt x="694198" y="1910917"/>
                </a:lnTo>
                <a:lnTo>
                  <a:pt x="739266" y="1923311"/>
                </a:lnTo>
                <a:lnTo>
                  <a:pt x="785177" y="1933578"/>
                </a:lnTo>
                <a:lnTo>
                  <a:pt x="831873" y="1941660"/>
                </a:lnTo>
                <a:lnTo>
                  <a:pt x="879300" y="1947503"/>
                </a:lnTo>
                <a:lnTo>
                  <a:pt x="927402" y="1951049"/>
                </a:lnTo>
                <a:lnTo>
                  <a:pt x="976122" y="1952244"/>
                </a:lnTo>
                <a:lnTo>
                  <a:pt x="1024841" y="1951049"/>
                </a:lnTo>
                <a:lnTo>
                  <a:pt x="1072943" y="1947503"/>
                </a:lnTo>
                <a:lnTo>
                  <a:pt x="1120370" y="1941660"/>
                </a:lnTo>
                <a:lnTo>
                  <a:pt x="1167066" y="1933578"/>
                </a:lnTo>
                <a:lnTo>
                  <a:pt x="1212977" y="1923311"/>
                </a:lnTo>
                <a:lnTo>
                  <a:pt x="1258045" y="1910917"/>
                </a:lnTo>
                <a:lnTo>
                  <a:pt x="1302215" y="1896450"/>
                </a:lnTo>
                <a:lnTo>
                  <a:pt x="1345431" y="1879967"/>
                </a:lnTo>
                <a:lnTo>
                  <a:pt x="1387638" y="1861523"/>
                </a:lnTo>
                <a:lnTo>
                  <a:pt x="1428778" y="1841175"/>
                </a:lnTo>
                <a:lnTo>
                  <a:pt x="1468797" y="1818978"/>
                </a:lnTo>
                <a:lnTo>
                  <a:pt x="1507638" y="1794989"/>
                </a:lnTo>
                <a:lnTo>
                  <a:pt x="1545246" y="1769262"/>
                </a:lnTo>
                <a:lnTo>
                  <a:pt x="1581564" y="1741855"/>
                </a:lnTo>
                <a:lnTo>
                  <a:pt x="1616536" y="1712823"/>
                </a:lnTo>
                <a:lnTo>
                  <a:pt x="1650108" y="1682222"/>
                </a:lnTo>
                <a:lnTo>
                  <a:pt x="1682222" y="1650108"/>
                </a:lnTo>
                <a:lnTo>
                  <a:pt x="1712823" y="1616536"/>
                </a:lnTo>
                <a:lnTo>
                  <a:pt x="1741855" y="1581564"/>
                </a:lnTo>
                <a:lnTo>
                  <a:pt x="1769262" y="1545246"/>
                </a:lnTo>
                <a:lnTo>
                  <a:pt x="1794989" y="1507638"/>
                </a:lnTo>
                <a:lnTo>
                  <a:pt x="1818978" y="1468797"/>
                </a:lnTo>
                <a:lnTo>
                  <a:pt x="1841175" y="1428778"/>
                </a:lnTo>
                <a:lnTo>
                  <a:pt x="1861523" y="1387638"/>
                </a:lnTo>
                <a:lnTo>
                  <a:pt x="1879967" y="1345431"/>
                </a:lnTo>
                <a:lnTo>
                  <a:pt x="1896450" y="1302215"/>
                </a:lnTo>
                <a:lnTo>
                  <a:pt x="1910917" y="1258045"/>
                </a:lnTo>
                <a:lnTo>
                  <a:pt x="1923311" y="1212977"/>
                </a:lnTo>
                <a:lnTo>
                  <a:pt x="1933578" y="1167066"/>
                </a:lnTo>
                <a:lnTo>
                  <a:pt x="1941660" y="1120370"/>
                </a:lnTo>
                <a:lnTo>
                  <a:pt x="1947503" y="1072943"/>
                </a:lnTo>
                <a:lnTo>
                  <a:pt x="1951049" y="1024841"/>
                </a:lnTo>
                <a:lnTo>
                  <a:pt x="1952244" y="976122"/>
                </a:lnTo>
                <a:lnTo>
                  <a:pt x="1951049" y="927402"/>
                </a:lnTo>
                <a:lnTo>
                  <a:pt x="1947503" y="879300"/>
                </a:lnTo>
                <a:lnTo>
                  <a:pt x="1941660" y="831873"/>
                </a:lnTo>
                <a:lnTo>
                  <a:pt x="1933578" y="785177"/>
                </a:lnTo>
                <a:lnTo>
                  <a:pt x="1923311" y="739266"/>
                </a:lnTo>
                <a:lnTo>
                  <a:pt x="1910917" y="694198"/>
                </a:lnTo>
                <a:lnTo>
                  <a:pt x="1896450" y="650028"/>
                </a:lnTo>
                <a:lnTo>
                  <a:pt x="1879967" y="606812"/>
                </a:lnTo>
                <a:lnTo>
                  <a:pt x="1861523" y="564605"/>
                </a:lnTo>
                <a:lnTo>
                  <a:pt x="1841175" y="523465"/>
                </a:lnTo>
                <a:lnTo>
                  <a:pt x="1818978" y="483446"/>
                </a:lnTo>
                <a:lnTo>
                  <a:pt x="1794989" y="444605"/>
                </a:lnTo>
                <a:lnTo>
                  <a:pt x="1769262" y="406997"/>
                </a:lnTo>
                <a:lnTo>
                  <a:pt x="1741855" y="370679"/>
                </a:lnTo>
                <a:lnTo>
                  <a:pt x="1712823" y="335707"/>
                </a:lnTo>
                <a:lnTo>
                  <a:pt x="1682222" y="302135"/>
                </a:lnTo>
                <a:lnTo>
                  <a:pt x="1650108" y="270021"/>
                </a:lnTo>
                <a:lnTo>
                  <a:pt x="1616536" y="239420"/>
                </a:lnTo>
                <a:lnTo>
                  <a:pt x="1581564" y="210388"/>
                </a:lnTo>
                <a:lnTo>
                  <a:pt x="1545246" y="182981"/>
                </a:lnTo>
                <a:lnTo>
                  <a:pt x="1507638" y="157254"/>
                </a:lnTo>
                <a:lnTo>
                  <a:pt x="1468797" y="133265"/>
                </a:lnTo>
                <a:lnTo>
                  <a:pt x="1428778" y="111068"/>
                </a:lnTo>
                <a:lnTo>
                  <a:pt x="1387638" y="90720"/>
                </a:lnTo>
                <a:lnTo>
                  <a:pt x="1345431" y="72276"/>
                </a:lnTo>
                <a:lnTo>
                  <a:pt x="1302215" y="55793"/>
                </a:lnTo>
                <a:lnTo>
                  <a:pt x="1258045" y="41326"/>
                </a:lnTo>
                <a:lnTo>
                  <a:pt x="1212977" y="28932"/>
                </a:lnTo>
                <a:lnTo>
                  <a:pt x="1167066" y="18665"/>
                </a:lnTo>
                <a:lnTo>
                  <a:pt x="1120370" y="10583"/>
                </a:lnTo>
                <a:lnTo>
                  <a:pt x="1072943" y="4740"/>
                </a:lnTo>
                <a:lnTo>
                  <a:pt x="1024841" y="1194"/>
                </a:lnTo>
                <a:lnTo>
                  <a:pt x="97612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105"/>
          <p:cNvSpPr/>
          <p:nvPr/>
        </p:nvSpPr>
        <p:spPr>
          <a:xfrm>
            <a:off x="8898635" y="419100"/>
            <a:ext cx="1952625" cy="1952625"/>
          </a:xfrm>
          <a:custGeom>
            <a:rect b="b" l="l" r="r" t="t"/>
            <a:pathLst>
              <a:path extrusionOk="0" h="1952625" w="1952625">
                <a:moveTo>
                  <a:pt x="0" y="976122"/>
                </a:moveTo>
                <a:lnTo>
                  <a:pt x="1194" y="927402"/>
                </a:lnTo>
                <a:lnTo>
                  <a:pt x="4740" y="879300"/>
                </a:lnTo>
                <a:lnTo>
                  <a:pt x="10583" y="831873"/>
                </a:lnTo>
                <a:lnTo>
                  <a:pt x="18665" y="785177"/>
                </a:lnTo>
                <a:lnTo>
                  <a:pt x="28932" y="739266"/>
                </a:lnTo>
                <a:lnTo>
                  <a:pt x="41326" y="694198"/>
                </a:lnTo>
                <a:lnTo>
                  <a:pt x="55793" y="650028"/>
                </a:lnTo>
                <a:lnTo>
                  <a:pt x="72276" y="606812"/>
                </a:lnTo>
                <a:lnTo>
                  <a:pt x="90720" y="564605"/>
                </a:lnTo>
                <a:lnTo>
                  <a:pt x="111068" y="523465"/>
                </a:lnTo>
                <a:lnTo>
                  <a:pt x="133265" y="483446"/>
                </a:lnTo>
                <a:lnTo>
                  <a:pt x="157254" y="444605"/>
                </a:lnTo>
                <a:lnTo>
                  <a:pt x="182981" y="406997"/>
                </a:lnTo>
                <a:lnTo>
                  <a:pt x="210388" y="370679"/>
                </a:lnTo>
                <a:lnTo>
                  <a:pt x="239420" y="335707"/>
                </a:lnTo>
                <a:lnTo>
                  <a:pt x="270021" y="302135"/>
                </a:lnTo>
                <a:lnTo>
                  <a:pt x="302135" y="270021"/>
                </a:lnTo>
                <a:lnTo>
                  <a:pt x="335707" y="239420"/>
                </a:lnTo>
                <a:lnTo>
                  <a:pt x="370679" y="210388"/>
                </a:lnTo>
                <a:lnTo>
                  <a:pt x="406997" y="182981"/>
                </a:lnTo>
                <a:lnTo>
                  <a:pt x="444605" y="157254"/>
                </a:lnTo>
                <a:lnTo>
                  <a:pt x="483446" y="133265"/>
                </a:lnTo>
                <a:lnTo>
                  <a:pt x="523465" y="111068"/>
                </a:lnTo>
                <a:lnTo>
                  <a:pt x="564605" y="90720"/>
                </a:lnTo>
                <a:lnTo>
                  <a:pt x="606812" y="72276"/>
                </a:lnTo>
                <a:lnTo>
                  <a:pt x="650028" y="55793"/>
                </a:lnTo>
                <a:lnTo>
                  <a:pt x="694198" y="41326"/>
                </a:lnTo>
                <a:lnTo>
                  <a:pt x="739266" y="28932"/>
                </a:lnTo>
                <a:lnTo>
                  <a:pt x="785177" y="18665"/>
                </a:lnTo>
                <a:lnTo>
                  <a:pt x="831873" y="10583"/>
                </a:lnTo>
                <a:lnTo>
                  <a:pt x="879300" y="4740"/>
                </a:lnTo>
                <a:lnTo>
                  <a:pt x="927402" y="1194"/>
                </a:lnTo>
                <a:lnTo>
                  <a:pt x="976122" y="0"/>
                </a:lnTo>
                <a:lnTo>
                  <a:pt x="1024841" y="1194"/>
                </a:lnTo>
                <a:lnTo>
                  <a:pt x="1072943" y="4740"/>
                </a:lnTo>
                <a:lnTo>
                  <a:pt x="1120370" y="10583"/>
                </a:lnTo>
                <a:lnTo>
                  <a:pt x="1167066" y="18665"/>
                </a:lnTo>
                <a:lnTo>
                  <a:pt x="1212977" y="28932"/>
                </a:lnTo>
                <a:lnTo>
                  <a:pt x="1258045" y="41326"/>
                </a:lnTo>
                <a:lnTo>
                  <a:pt x="1302215" y="55793"/>
                </a:lnTo>
                <a:lnTo>
                  <a:pt x="1345431" y="72276"/>
                </a:lnTo>
                <a:lnTo>
                  <a:pt x="1387638" y="90720"/>
                </a:lnTo>
                <a:lnTo>
                  <a:pt x="1428778" y="111068"/>
                </a:lnTo>
                <a:lnTo>
                  <a:pt x="1468797" y="133265"/>
                </a:lnTo>
                <a:lnTo>
                  <a:pt x="1507638" y="157254"/>
                </a:lnTo>
                <a:lnTo>
                  <a:pt x="1545246" y="182981"/>
                </a:lnTo>
                <a:lnTo>
                  <a:pt x="1581564" y="210388"/>
                </a:lnTo>
                <a:lnTo>
                  <a:pt x="1616536" y="239420"/>
                </a:lnTo>
                <a:lnTo>
                  <a:pt x="1650108" y="270021"/>
                </a:lnTo>
                <a:lnTo>
                  <a:pt x="1682222" y="302135"/>
                </a:lnTo>
                <a:lnTo>
                  <a:pt x="1712823" y="335707"/>
                </a:lnTo>
                <a:lnTo>
                  <a:pt x="1741855" y="370679"/>
                </a:lnTo>
                <a:lnTo>
                  <a:pt x="1769262" y="406997"/>
                </a:lnTo>
                <a:lnTo>
                  <a:pt x="1794989" y="444605"/>
                </a:lnTo>
                <a:lnTo>
                  <a:pt x="1818978" y="483446"/>
                </a:lnTo>
                <a:lnTo>
                  <a:pt x="1841175" y="523465"/>
                </a:lnTo>
                <a:lnTo>
                  <a:pt x="1861523" y="564605"/>
                </a:lnTo>
                <a:lnTo>
                  <a:pt x="1879967" y="606812"/>
                </a:lnTo>
                <a:lnTo>
                  <a:pt x="1896450" y="650028"/>
                </a:lnTo>
                <a:lnTo>
                  <a:pt x="1910917" y="694198"/>
                </a:lnTo>
                <a:lnTo>
                  <a:pt x="1923311" y="739266"/>
                </a:lnTo>
                <a:lnTo>
                  <a:pt x="1933578" y="785177"/>
                </a:lnTo>
                <a:lnTo>
                  <a:pt x="1941660" y="831873"/>
                </a:lnTo>
                <a:lnTo>
                  <a:pt x="1947503" y="879300"/>
                </a:lnTo>
                <a:lnTo>
                  <a:pt x="1951049" y="927402"/>
                </a:lnTo>
                <a:lnTo>
                  <a:pt x="1952244" y="976122"/>
                </a:lnTo>
                <a:lnTo>
                  <a:pt x="1951049" y="1024841"/>
                </a:lnTo>
                <a:lnTo>
                  <a:pt x="1947503" y="1072943"/>
                </a:lnTo>
                <a:lnTo>
                  <a:pt x="1941660" y="1120370"/>
                </a:lnTo>
                <a:lnTo>
                  <a:pt x="1933578" y="1167066"/>
                </a:lnTo>
                <a:lnTo>
                  <a:pt x="1923311" y="1212977"/>
                </a:lnTo>
                <a:lnTo>
                  <a:pt x="1910917" y="1258045"/>
                </a:lnTo>
                <a:lnTo>
                  <a:pt x="1896450" y="1302215"/>
                </a:lnTo>
                <a:lnTo>
                  <a:pt x="1879967" y="1345431"/>
                </a:lnTo>
                <a:lnTo>
                  <a:pt x="1861523" y="1387638"/>
                </a:lnTo>
                <a:lnTo>
                  <a:pt x="1841175" y="1428778"/>
                </a:lnTo>
                <a:lnTo>
                  <a:pt x="1818978" y="1468797"/>
                </a:lnTo>
                <a:lnTo>
                  <a:pt x="1794989" y="1507638"/>
                </a:lnTo>
                <a:lnTo>
                  <a:pt x="1769262" y="1545246"/>
                </a:lnTo>
                <a:lnTo>
                  <a:pt x="1741855" y="1581564"/>
                </a:lnTo>
                <a:lnTo>
                  <a:pt x="1712823" y="1616536"/>
                </a:lnTo>
                <a:lnTo>
                  <a:pt x="1682222" y="1650108"/>
                </a:lnTo>
                <a:lnTo>
                  <a:pt x="1650108" y="1682222"/>
                </a:lnTo>
                <a:lnTo>
                  <a:pt x="1616536" y="1712823"/>
                </a:lnTo>
                <a:lnTo>
                  <a:pt x="1581564" y="1741855"/>
                </a:lnTo>
                <a:lnTo>
                  <a:pt x="1545246" y="1769262"/>
                </a:lnTo>
                <a:lnTo>
                  <a:pt x="1507638" y="1794989"/>
                </a:lnTo>
                <a:lnTo>
                  <a:pt x="1468797" y="1818978"/>
                </a:lnTo>
                <a:lnTo>
                  <a:pt x="1428778" y="1841175"/>
                </a:lnTo>
                <a:lnTo>
                  <a:pt x="1387638" y="1861523"/>
                </a:lnTo>
                <a:lnTo>
                  <a:pt x="1345431" y="1879967"/>
                </a:lnTo>
                <a:lnTo>
                  <a:pt x="1302215" y="1896450"/>
                </a:lnTo>
                <a:lnTo>
                  <a:pt x="1258045" y="1910917"/>
                </a:lnTo>
                <a:lnTo>
                  <a:pt x="1212977" y="1923311"/>
                </a:lnTo>
                <a:lnTo>
                  <a:pt x="1167066" y="1933578"/>
                </a:lnTo>
                <a:lnTo>
                  <a:pt x="1120370" y="1941660"/>
                </a:lnTo>
                <a:lnTo>
                  <a:pt x="1072943" y="1947503"/>
                </a:lnTo>
                <a:lnTo>
                  <a:pt x="1024841" y="1951049"/>
                </a:lnTo>
                <a:lnTo>
                  <a:pt x="976122" y="1952244"/>
                </a:lnTo>
                <a:lnTo>
                  <a:pt x="927402" y="1951049"/>
                </a:lnTo>
                <a:lnTo>
                  <a:pt x="879300" y="1947503"/>
                </a:lnTo>
                <a:lnTo>
                  <a:pt x="831873" y="1941660"/>
                </a:lnTo>
                <a:lnTo>
                  <a:pt x="785177" y="1933578"/>
                </a:lnTo>
                <a:lnTo>
                  <a:pt x="739266" y="1923311"/>
                </a:lnTo>
                <a:lnTo>
                  <a:pt x="694198" y="1910917"/>
                </a:lnTo>
                <a:lnTo>
                  <a:pt x="650028" y="1896450"/>
                </a:lnTo>
                <a:lnTo>
                  <a:pt x="606812" y="1879967"/>
                </a:lnTo>
                <a:lnTo>
                  <a:pt x="564605" y="1861523"/>
                </a:lnTo>
                <a:lnTo>
                  <a:pt x="523465" y="1841175"/>
                </a:lnTo>
                <a:lnTo>
                  <a:pt x="483446" y="1818978"/>
                </a:lnTo>
                <a:lnTo>
                  <a:pt x="444605" y="1794989"/>
                </a:lnTo>
                <a:lnTo>
                  <a:pt x="406997" y="1769262"/>
                </a:lnTo>
                <a:lnTo>
                  <a:pt x="370679" y="1741855"/>
                </a:lnTo>
                <a:lnTo>
                  <a:pt x="335707" y="1712823"/>
                </a:lnTo>
                <a:lnTo>
                  <a:pt x="302135" y="1682222"/>
                </a:lnTo>
                <a:lnTo>
                  <a:pt x="270021" y="1650108"/>
                </a:lnTo>
                <a:lnTo>
                  <a:pt x="239420" y="1616536"/>
                </a:lnTo>
                <a:lnTo>
                  <a:pt x="210388" y="1581564"/>
                </a:lnTo>
                <a:lnTo>
                  <a:pt x="182981" y="1545246"/>
                </a:lnTo>
                <a:lnTo>
                  <a:pt x="157254" y="1507638"/>
                </a:lnTo>
                <a:lnTo>
                  <a:pt x="133265" y="1468797"/>
                </a:lnTo>
                <a:lnTo>
                  <a:pt x="111068" y="1428778"/>
                </a:lnTo>
                <a:lnTo>
                  <a:pt x="90720" y="1387638"/>
                </a:lnTo>
                <a:lnTo>
                  <a:pt x="72276" y="1345431"/>
                </a:lnTo>
                <a:lnTo>
                  <a:pt x="55793" y="1302215"/>
                </a:lnTo>
                <a:lnTo>
                  <a:pt x="41326" y="1258045"/>
                </a:lnTo>
                <a:lnTo>
                  <a:pt x="28932" y="1212977"/>
                </a:lnTo>
                <a:lnTo>
                  <a:pt x="18665" y="1167066"/>
                </a:lnTo>
                <a:lnTo>
                  <a:pt x="10583" y="1120370"/>
                </a:lnTo>
                <a:lnTo>
                  <a:pt x="4740" y="1072943"/>
                </a:lnTo>
                <a:lnTo>
                  <a:pt x="1194" y="1024841"/>
                </a:lnTo>
                <a:lnTo>
                  <a:pt x="0" y="976122"/>
                </a:lnTo>
                <a:close/>
              </a:path>
            </a:pathLst>
          </a:custGeom>
          <a:noFill/>
          <a:ln cap="flat" cmpd="sng" w="57900">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105"/>
          <p:cNvSpPr txBox="1"/>
          <p:nvPr>
            <p:ph type="title"/>
          </p:nvPr>
        </p:nvSpPr>
        <p:spPr>
          <a:xfrm>
            <a:off x="457200" y="2263457"/>
            <a:ext cx="8784600" cy="939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6000" u="sng">
                <a:solidFill>
                  <a:srgbClr val="000000"/>
                </a:solidFill>
                <a:latin typeface="Calibri"/>
                <a:ea typeface="Calibri"/>
                <a:cs typeface="Calibri"/>
                <a:sym typeface="Calibri"/>
              </a:rPr>
              <a:t>Thank You                              </a:t>
            </a:r>
            <a:r>
              <a:rPr lang="en-US" sz="6000">
                <a:solidFill>
                  <a:srgbClr val="000000"/>
                </a:solidFill>
                <a:latin typeface="Calibri"/>
                <a:ea typeface="Calibri"/>
                <a:cs typeface="Calibri"/>
                <a:sym typeface="Calibri"/>
              </a:rPr>
              <a:t>	</a:t>
            </a:r>
            <a:endParaRPr sz="6000">
              <a:latin typeface="Calibri"/>
              <a:ea typeface="Calibri"/>
              <a:cs typeface="Calibri"/>
              <a:sym typeface="Calibri"/>
            </a:endParaRPr>
          </a:p>
        </p:txBody>
      </p:sp>
      <p:pic>
        <p:nvPicPr>
          <p:cNvPr id="851" name="Google Shape;851;p105"/>
          <p:cNvPicPr preferRelativeResize="0"/>
          <p:nvPr/>
        </p:nvPicPr>
        <p:blipFill rotWithShape="1">
          <a:blip r:embed="rId5">
            <a:alphaModFix/>
          </a:blip>
          <a:srcRect b="0" l="0" r="0" t="0"/>
          <a:stretch/>
        </p:blipFill>
        <p:spPr>
          <a:xfrm>
            <a:off x="9199349" y="801052"/>
            <a:ext cx="1350818" cy="1188720"/>
          </a:xfrm>
          <a:prstGeom prst="rect">
            <a:avLst/>
          </a:prstGeom>
          <a:noFill/>
          <a:ln>
            <a:noFill/>
          </a:ln>
        </p:spPr>
      </p:pic>
      <p:graphicFrame>
        <p:nvGraphicFramePr>
          <p:cNvPr id="852" name="Google Shape;852;p105"/>
          <p:cNvGraphicFramePr/>
          <p:nvPr/>
        </p:nvGraphicFramePr>
        <p:xfrm>
          <a:off x="381000" y="3905958"/>
          <a:ext cx="3000000" cy="3000000"/>
        </p:xfrm>
        <a:graphic>
          <a:graphicData uri="http://schemas.openxmlformats.org/drawingml/2006/table">
            <a:tbl>
              <a:tblPr bandRow="1" firstRow="1">
                <a:noFill/>
                <a:tableStyleId>{179045CC-3D5A-4819-9668-E4AC01E4EFD7}</a:tableStyleId>
              </a:tblPr>
              <a:tblGrid>
                <a:gridCol w="3784600"/>
                <a:gridCol w="3784600"/>
                <a:gridCol w="3784600"/>
              </a:tblGrid>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b="1" lang="en-US" sz="1800"/>
                        <a:t>VASHI</a:t>
                      </a:r>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GHATKOPAR</a:t>
                      </a:r>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b="1" lang="en-US" sz="1800"/>
                        <a:t>ANDHERI</a:t>
                      </a:r>
                      <a:endParaRPr/>
                    </a:p>
                  </a:txBody>
                  <a:tcPr marT="45725" marB="45725" marR="91450" marL="91450"/>
                </a:tc>
              </a:tr>
              <a:tr h="370850">
                <a:tc>
                  <a:txBody>
                    <a:bodyPr>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1004, Tenth Floor, Haware Infotech Park, Sector 30A, Plot No. 39, Near Inorbit Mall, Vashi, Navi-Mumbai- 400703</a:t>
                      </a:r>
                      <a:endParaRPr/>
                    </a:p>
                    <a:p>
                      <a:pPr indent="0" lvl="0" marL="0" marR="0" rtl="0" algn="l">
                        <a:spcBef>
                          <a:spcPts val="0"/>
                        </a:spcBef>
                        <a:spcAft>
                          <a:spcPts val="0"/>
                        </a:spcAft>
                        <a:buNone/>
                      </a:pPr>
                      <a:r>
                        <a:t/>
                      </a:r>
                      <a:endParaRPr b="1" sz="1800"/>
                    </a:p>
                    <a:p>
                      <a:pPr indent="0" lvl="0" marL="0" marR="0" rtl="0" algn="l">
                        <a:spcBef>
                          <a:spcPts val="0"/>
                        </a:spcBef>
                        <a:spcAft>
                          <a:spcPts val="0"/>
                        </a:spcAft>
                        <a:buNone/>
                      </a:pPr>
                      <a:r>
                        <a:t/>
                      </a:r>
                      <a:endParaRPr b="1" sz="1800"/>
                    </a:p>
                    <a:p>
                      <a:pPr indent="0" lvl="0" marL="0" marR="0" rtl="0" algn="l">
                        <a:spcBef>
                          <a:spcPts val="0"/>
                        </a:spcBef>
                        <a:spcAft>
                          <a:spcPts val="0"/>
                        </a:spcAft>
                        <a:buNone/>
                      </a:pPr>
                      <a:r>
                        <a:rPr b="1" i="0" lang="en-US" sz="1800">
                          <a:solidFill>
                            <a:schemeClr val="dk1"/>
                          </a:solidFill>
                          <a:latin typeface="Calibri"/>
                          <a:ea typeface="Calibri"/>
                          <a:cs typeface="Calibri"/>
                          <a:sym typeface="Calibri"/>
                        </a:rPr>
                        <a:t>Contact No</a:t>
                      </a:r>
                      <a:r>
                        <a:rPr b="0" i="0" lang="en-US" sz="1800">
                          <a:solidFill>
                            <a:schemeClr val="dk1"/>
                          </a:solidFill>
                          <a:latin typeface="Calibri"/>
                          <a:ea typeface="Calibri"/>
                          <a:cs typeface="Calibri"/>
                          <a:sym typeface="Calibri"/>
                        </a:rPr>
                        <a:t>. 9821899890</a:t>
                      </a:r>
                      <a:endParaRPr sz="1800"/>
                    </a:p>
                  </a:txBody>
                  <a:tcPr marT="45725" marB="45725" marR="91450" marL="91450"/>
                </a:tc>
                <a:tc>
                  <a:txBody>
                    <a:bodyPr>
                      <a:no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602, G square, Jawahar Road, Next to BMC 'N' ward, Above Kalyan jewellers, Ghatkopar East, Near Ghatkopar Station (E), Mumbai 400077</a:t>
                      </a:r>
                      <a:endParaRPr/>
                    </a:p>
                    <a:p>
                      <a:pPr indent="0" lvl="0" marL="0" marR="0" rtl="0" algn="l">
                        <a:spcBef>
                          <a:spcPts val="0"/>
                        </a:spcBef>
                        <a:spcAft>
                          <a:spcPts val="0"/>
                        </a:spcAft>
                        <a:buNone/>
                      </a:pPr>
                      <a:r>
                        <a:t/>
                      </a:r>
                      <a:endParaRPr b="1" sz="1800"/>
                    </a:p>
                    <a:p>
                      <a:pPr indent="0" lvl="0" marL="0" marR="0" rtl="0" algn="l">
                        <a:spcBef>
                          <a:spcPts val="0"/>
                        </a:spcBef>
                        <a:spcAft>
                          <a:spcPts val="0"/>
                        </a:spcAft>
                        <a:buNone/>
                      </a:pPr>
                      <a:r>
                        <a:t/>
                      </a:r>
                      <a:endParaRPr b="1" sz="1800"/>
                    </a:p>
                    <a:p>
                      <a:pPr indent="0" lvl="0" marL="0" marR="0" rtl="0" algn="l">
                        <a:spcBef>
                          <a:spcPts val="0"/>
                        </a:spcBef>
                        <a:spcAft>
                          <a:spcPts val="0"/>
                        </a:spcAft>
                        <a:buNone/>
                      </a:pPr>
                      <a:r>
                        <a:rPr b="1" i="0" lang="en-US" sz="1800">
                          <a:solidFill>
                            <a:schemeClr val="dk1"/>
                          </a:solidFill>
                          <a:latin typeface="Calibri"/>
                          <a:ea typeface="Calibri"/>
                          <a:cs typeface="Calibri"/>
                          <a:sym typeface="Calibri"/>
                        </a:rPr>
                        <a:t>Contact No</a:t>
                      </a:r>
                      <a:r>
                        <a:rPr b="0" i="0" lang="en-US" sz="1800">
                          <a:solidFill>
                            <a:schemeClr val="dk1"/>
                          </a:solidFill>
                          <a:latin typeface="Calibri"/>
                          <a:ea typeface="Calibri"/>
                          <a:cs typeface="Calibri"/>
                          <a:sym typeface="Calibri"/>
                        </a:rPr>
                        <a:t>. 9821899890</a:t>
                      </a:r>
                      <a:endParaRPr sz="1800"/>
                    </a:p>
                  </a:txBody>
                  <a:tcPr marT="45725" marB="45725" marR="91450" marL="91450"/>
                </a:tc>
                <a:tc>
                  <a:txBody>
                    <a:bodyPr>
                      <a:noAutofit/>
                    </a:bodyPr>
                    <a:lstStyle/>
                    <a:p>
                      <a:pPr indent="0" lvl="0" marL="0" marR="0" rtl="0" algn="l">
                        <a:spcBef>
                          <a:spcPts val="0"/>
                        </a:spcBef>
                        <a:spcAft>
                          <a:spcPts val="0"/>
                        </a:spcAft>
                        <a:buSzPts val="1100"/>
                        <a:buNone/>
                      </a:pPr>
                      <a:r>
                        <a:rPr lang="en-US" sz="1800"/>
                        <a:t>A1-301, Vertex Vikas Building, Next to Metro Station Gate Exit # 4, Court Lane Above A to Z Digital Prints, Opposite Railway Station, Andheri (E) - 400069</a:t>
                      </a:r>
                      <a:endParaRPr sz="1800"/>
                    </a:p>
                    <a:p>
                      <a:pPr indent="0" lvl="0" marL="0" marR="0" rtl="0" algn="l">
                        <a:spcBef>
                          <a:spcPts val="0"/>
                        </a:spcBef>
                        <a:spcAft>
                          <a:spcPts val="0"/>
                        </a:spcAft>
                        <a:buSzPts val="1100"/>
                        <a:buNone/>
                      </a:pPr>
                      <a:r>
                        <a:t/>
                      </a:r>
                      <a:endParaRPr sz="1800"/>
                    </a:p>
                    <a:p>
                      <a:pPr indent="0" lvl="0" marL="0" marR="0" rtl="0" algn="l">
                        <a:spcBef>
                          <a:spcPts val="0"/>
                        </a:spcBef>
                        <a:spcAft>
                          <a:spcPts val="0"/>
                        </a:spcAft>
                        <a:buNone/>
                      </a:pPr>
                      <a:r>
                        <a:rPr b="1" i="0" lang="en-US" sz="1800">
                          <a:solidFill>
                            <a:schemeClr val="dk1"/>
                          </a:solidFill>
                          <a:latin typeface="Calibri"/>
                          <a:ea typeface="Calibri"/>
                          <a:cs typeface="Calibri"/>
                          <a:sym typeface="Calibri"/>
                        </a:rPr>
                        <a:t>Contact No</a:t>
                      </a:r>
                      <a:r>
                        <a:rPr b="0" i="0" lang="en-US" sz="1800">
                          <a:solidFill>
                            <a:schemeClr val="dk1"/>
                          </a:solidFill>
                          <a:latin typeface="Calibri"/>
                          <a:ea typeface="Calibri"/>
                          <a:cs typeface="Calibri"/>
                          <a:sym typeface="Calibri"/>
                        </a:rPr>
                        <a:t>. 9821899890</a:t>
                      </a:r>
                      <a:endParaRPr sz="1800"/>
                    </a:p>
                  </a:txBody>
                  <a:tcPr marT="45725" marB="45725" marR="91450" marL="91450"/>
                </a:tc>
              </a:tr>
            </a:tbl>
          </a:graphicData>
        </a:graphic>
      </p:graphicFrame>
      <p:graphicFrame>
        <p:nvGraphicFramePr>
          <p:cNvPr id="853" name="Google Shape;853;p105"/>
          <p:cNvGraphicFramePr/>
          <p:nvPr/>
        </p:nvGraphicFramePr>
        <p:xfrm>
          <a:off x="1494740" y="6429130"/>
          <a:ext cx="3000000" cy="3000000"/>
        </p:xfrm>
        <a:graphic>
          <a:graphicData uri="http://schemas.openxmlformats.org/drawingml/2006/table">
            <a:tbl>
              <a:tblPr bandRow="1" firstRow="1">
                <a:noFill/>
                <a:tableStyleId>{179045CC-3D5A-4819-9668-E4AC01E4EFD7}</a:tableStyleId>
              </a:tblPr>
              <a:tblGrid>
                <a:gridCol w="8128000"/>
              </a:tblGrid>
              <a:tr h="370850">
                <a:tc>
                  <a:txBody>
                    <a:bodyPr>
                      <a:noAutofit/>
                    </a:bodyPr>
                    <a:lstStyle/>
                    <a:p>
                      <a:pPr indent="0" lvl="0" marL="0" marR="0" rtl="0" algn="ctr">
                        <a:spcBef>
                          <a:spcPts val="0"/>
                        </a:spcBef>
                        <a:spcAft>
                          <a:spcPts val="0"/>
                        </a:spcAft>
                        <a:buNone/>
                      </a:pPr>
                      <a:r>
                        <a:rPr b="1" i="0" lang="en-US" sz="1800">
                          <a:solidFill>
                            <a:schemeClr val="dk1"/>
                          </a:solidFill>
                          <a:latin typeface="Calibri"/>
                          <a:ea typeface="Calibri"/>
                          <a:cs typeface="Calibri"/>
                          <a:sym typeface="Calibri"/>
                        </a:rPr>
                        <a:t>Email</a:t>
                      </a:r>
                      <a:r>
                        <a:rPr b="0" i="0" lang="en-US" sz="1800">
                          <a:solidFill>
                            <a:schemeClr val="dk1"/>
                          </a:solidFill>
                          <a:latin typeface="Calibri"/>
                          <a:ea typeface="Calibri"/>
                          <a:cs typeface="Calibri"/>
                          <a:sym typeface="Calibri"/>
                        </a:rPr>
                        <a:t>: info@mcta.co.in</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