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79A31-3A18-4B08-8FCB-F24FFEDE3AA5}" v="722" dt="2023-04-28T18:00:06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91F582-620C-48CD-94D6-EB1E5EE72A6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952BE40-45A0-4A99-9307-1311ABD49C65}">
      <dgm:prSet/>
      <dgm:spPr/>
      <dgm:t>
        <a:bodyPr/>
        <a:lstStyle/>
        <a:p>
          <a:r>
            <a:rPr lang="en-US"/>
            <a:t>The telecom industry has come leaps and bounds. Cheaper hardware, better connectivity and a more informed demographic mean service providers today have oceans of potential customers to target.</a:t>
          </a:r>
        </a:p>
      </dgm:t>
    </dgm:pt>
    <dgm:pt modelId="{2AB3CC53-72AC-4F22-823D-F83B0FC47371}" type="parTrans" cxnId="{AAA8CDEB-9F86-412A-BD48-C37FF2A7B66C}">
      <dgm:prSet/>
      <dgm:spPr/>
      <dgm:t>
        <a:bodyPr/>
        <a:lstStyle/>
        <a:p>
          <a:endParaRPr lang="en-US"/>
        </a:p>
      </dgm:t>
    </dgm:pt>
    <dgm:pt modelId="{974BD8AF-0EC8-4445-A8D1-8B0C98B21DEC}" type="sibTrans" cxnId="{AAA8CDEB-9F86-412A-BD48-C37FF2A7B66C}">
      <dgm:prSet/>
      <dgm:spPr/>
      <dgm:t>
        <a:bodyPr/>
        <a:lstStyle/>
        <a:p>
          <a:endParaRPr lang="en-US"/>
        </a:p>
      </dgm:t>
    </dgm:pt>
    <dgm:pt modelId="{9EB315F0-450A-4850-99BC-FDD1CC80080E}">
      <dgm:prSet/>
      <dgm:spPr/>
      <dgm:t>
        <a:bodyPr/>
        <a:lstStyle/>
        <a:p>
          <a:r>
            <a:rPr lang="en-US"/>
            <a:t>These advancements however have worked like double edged swords – while there is huge growth potential from a telecom business point of view, there is also cut throat competition, a more conscious and informed customer base and also a 'RnD' race to uncover the next big thing in service providing. </a:t>
          </a:r>
        </a:p>
      </dgm:t>
    </dgm:pt>
    <dgm:pt modelId="{953015C0-1890-47C6-840D-6993DEC17240}" type="parTrans" cxnId="{B3CD9FC9-EF66-408F-8857-E4F553A03E36}">
      <dgm:prSet/>
      <dgm:spPr/>
      <dgm:t>
        <a:bodyPr/>
        <a:lstStyle/>
        <a:p>
          <a:endParaRPr lang="en-US"/>
        </a:p>
      </dgm:t>
    </dgm:pt>
    <dgm:pt modelId="{6F87734B-9066-4CC1-8C6C-D025261CF844}" type="sibTrans" cxnId="{B3CD9FC9-EF66-408F-8857-E4F553A03E36}">
      <dgm:prSet/>
      <dgm:spPr/>
      <dgm:t>
        <a:bodyPr/>
        <a:lstStyle/>
        <a:p>
          <a:endParaRPr lang="en-US"/>
        </a:p>
      </dgm:t>
    </dgm:pt>
    <dgm:pt modelId="{FC5CD84A-AEF1-434A-BC6A-0CED89E6FAF6}" type="pres">
      <dgm:prSet presAssocID="{B391F582-620C-48CD-94D6-EB1E5EE72A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D2103E-B1C9-4592-A80B-D9DEB291CF5B}" type="pres">
      <dgm:prSet presAssocID="{9952BE40-45A0-4A99-9307-1311ABD49C65}" presName="hierRoot1" presStyleCnt="0"/>
      <dgm:spPr/>
    </dgm:pt>
    <dgm:pt modelId="{AF3836FB-D64F-4DDA-AC2E-1CBBA4C39ACC}" type="pres">
      <dgm:prSet presAssocID="{9952BE40-45A0-4A99-9307-1311ABD49C65}" presName="composite" presStyleCnt="0"/>
      <dgm:spPr/>
    </dgm:pt>
    <dgm:pt modelId="{867E91FD-8B8F-4A07-8EA1-29590CB611C7}" type="pres">
      <dgm:prSet presAssocID="{9952BE40-45A0-4A99-9307-1311ABD49C65}" presName="background" presStyleLbl="node0" presStyleIdx="0" presStyleCnt="2"/>
      <dgm:spPr/>
    </dgm:pt>
    <dgm:pt modelId="{0AB487EA-376D-4A2E-8880-ECC56C2F2717}" type="pres">
      <dgm:prSet presAssocID="{9952BE40-45A0-4A99-9307-1311ABD49C65}" presName="text" presStyleLbl="fgAcc0" presStyleIdx="0" presStyleCnt="2">
        <dgm:presLayoutVars>
          <dgm:chPref val="3"/>
        </dgm:presLayoutVars>
      </dgm:prSet>
      <dgm:spPr/>
    </dgm:pt>
    <dgm:pt modelId="{0E03D22E-A297-42AF-9A6F-64CAAAB802F9}" type="pres">
      <dgm:prSet presAssocID="{9952BE40-45A0-4A99-9307-1311ABD49C65}" presName="hierChild2" presStyleCnt="0"/>
      <dgm:spPr/>
    </dgm:pt>
    <dgm:pt modelId="{A14E97A3-6411-49D8-AC22-CB81F0B7B738}" type="pres">
      <dgm:prSet presAssocID="{9EB315F0-450A-4850-99BC-FDD1CC80080E}" presName="hierRoot1" presStyleCnt="0"/>
      <dgm:spPr/>
    </dgm:pt>
    <dgm:pt modelId="{4EDE4369-4105-4695-AC08-ED36916A24AD}" type="pres">
      <dgm:prSet presAssocID="{9EB315F0-450A-4850-99BC-FDD1CC80080E}" presName="composite" presStyleCnt="0"/>
      <dgm:spPr/>
    </dgm:pt>
    <dgm:pt modelId="{78073AE4-C698-4783-AAA1-A99D71E3B585}" type="pres">
      <dgm:prSet presAssocID="{9EB315F0-450A-4850-99BC-FDD1CC80080E}" presName="background" presStyleLbl="node0" presStyleIdx="1" presStyleCnt="2"/>
      <dgm:spPr/>
    </dgm:pt>
    <dgm:pt modelId="{06B0C9E5-9BAB-493B-8457-4EAC98977220}" type="pres">
      <dgm:prSet presAssocID="{9EB315F0-450A-4850-99BC-FDD1CC80080E}" presName="text" presStyleLbl="fgAcc0" presStyleIdx="1" presStyleCnt="2">
        <dgm:presLayoutVars>
          <dgm:chPref val="3"/>
        </dgm:presLayoutVars>
      </dgm:prSet>
      <dgm:spPr/>
    </dgm:pt>
    <dgm:pt modelId="{E85EF69D-E750-4CAB-A444-48A5BDDD3230}" type="pres">
      <dgm:prSet presAssocID="{9EB315F0-450A-4850-99BC-FDD1CC80080E}" presName="hierChild2" presStyleCnt="0"/>
      <dgm:spPr/>
    </dgm:pt>
  </dgm:ptLst>
  <dgm:cxnLst>
    <dgm:cxn modelId="{A1EAE966-C1F4-4C5D-A06D-465964307138}" type="presOf" srcId="{B391F582-620C-48CD-94D6-EB1E5EE72A6D}" destId="{FC5CD84A-AEF1-434A-BC6A-0CED89E6FAF6}" srcOrd="0" destOrd="0" presId="urn:microsoft.com/office/officeart/2005/8/layout/hierarchy1"/>
    <dgm:cxn modelId="{79DF8C90-68AF-4151-8641-181D644F15C5}" type="presOf" srcId="{9952BE40-45A0-4A99-9307-1311ABD49C65}" destId="{0AB487EA-376D-4A2E-8880-ECC56C2F2717}" srcOrd="0" destOrd="0" presId="urn:microsoft.com/office/officeart/2005/8/layout/hierarchy1"/>
    <dgm:cxn modelId="{F0A57AAD-E33B-4EDB-BF43-EB7D15536E37}" type="presOf" srcId="{9EB315F0-450A-4850-99BC-FDD1CC80080E}" destId="{06B0C9E5-9BAB-493B-8457-4EAC98977220}" srcOrd="0" destOrd="0" presId="urn:microsoft.com/office/officeart/2005/8/layout/hierarchy1"/>
    <dgm:cxn modelId="{B3CD9FC9-EF66-408F-8857-E4F553A03E36}" srcId="{B391F582-620C-48CD-94D6-EB1E5EE72A6D}" destId="{9EB315F0-450A-4850-99BC-FDD1CC80080E}" srcOrd="1" destOrd="0" parTransId="{953015C0-1890-47C6-840D-6993DEC17240}" sibTransId="{6F87734B-9066-4CC1-8C6C-D025261CF844}"/>
    <dgm:cxn modelId="{AAA8CDEB-9F86-412A-BD48-C37FF2A7B66C}" srcId="{B391F582-620C-48CD-94D6-EB1E5EE72A6D}" destId="{9952BE40-45A0-4A99-9307-1311ABD49C65}" srcOrd="0" destOrd="0" parTransId="{2AB3CC53-72AC-4F22-823D-F83B0FC47371}" sibTransId="{974BD8AF-0EC8-4445-A8D1-8B0C98B21DEC}"/>
    <dgm:cxn modelId="{20EC0F04-B5AB-455A-900C-CD7106567E19}" type="presParOf" srcId="{FC5CD84A-AEF1-434A-BC6A-0CED89E6FAF6}" destId="{FAD2103E-B1C9-4592-A80B-D9DEB291CF5B}" srcOrd="0" destOrd="0" presId="urn:microsoft.com/office/officeart/2005/8/layout/hierarchy1"/>
    <dgm:cxn modelId="{815CEBFD-3844-4FF3-9F3F-F2202289DD9B}" type="presParOf" srcId="{FAD2103E-B1C9-4592-A80B-D9DEB291CF5B}" destId="{AF3836FB-D64F-4DDA-AC2E-1CBBA4C39ACC}" srcOrd="0" destOrd="0" presId="urn:microsoft.com/office/officeart/2005/8/layout/hierarchy1"/>
    <dgm:cxn modelId="{5BE12382-5A0D-4C53-9A0E-E8B41BBDA802}" type="presParOf" srcId="{AF3836FB-D64F-4DDA-AC2E-1CBBA4C39ACC}" destId="{867E91FD-8B8F-4A07-8EA1-29590CB611C7}" srcOrd="0" destOrd="0" presId="urn:microsoft.com/office/officeart/2005/8/layout/hierarchy1"/>
    <dgm:cxn modelId="{C3109286-200B-4AEE-8C8C-AD226629624B}" type="presParOf" srcId="{AF3836FB-D64F-4DDA-AC2E-1CBBA4C39ACC}" destId="{0AB487EA-376D-4A2E-8880-ECC56C2F2717}" srcOrd="1" destOrd="0" presId="urn:microsoft.com/office/officeart/2005/8/layout/hierarchy1"/>
    <dgm:cxn modelId="{F5DA04D2-04CF-4A48-9E01-2A8DF605C605}" type="presParOf" srcId="{FAD2103E-B1C9-4592-A80B-D9DEB291CF5B}" destId="{0E03D22E-A297-42AF-9A6F-64CAAAB802F9}" srcOrd="1" destOrd="0" presId="urn:microsoft.com/office/officeart/2005/8/layout/hierarchy1"/>
    <dgm:cxn modelId="{3069CB18-32E1-4492-AA99-932F6C6CA93A}" type="presParOf" srcId="{FC5CD84A-AEF1-434A-BC6A-0CED89E6FAF6}" destId="{A14E97A3-6411-49D8-AC22-CB81F0B7B738}" srcOrd="1" destOrd="0" presId="urn:microsoft.com/office/officeart/2005/8/layout/hierarchy1"/>
    <dgm:cxn modelId="{37AF9E51-1B00-4D51-987F-6A3802AA3224}" type="presParOf" srcId="{A14E97A3-6411-49D8-AC22-CB81F0B7B738}" destId="{4EDE4369-4105-4695-AC08-ED36916A24AD}" srcOrd="0" destOrd="0" presId="urn:microsoft.com/office/officeart/2005/8/layout/hierarchy1"/>
    <dgm:cxn modelId="{536F56A3-E9CE-48C6-BF61-D04AC8211C8D}" type="presParOf" srcId="{4EDE4369-4105-4695-AC08-ED36916A24AD}" destId="{78073AE4-C698-4783-AAA1-A99D71E3B585}" srcOrd="0" destOrd="0" presId="urn:microsoft.com/office/officeart/2005/8/layout/hierarchy1"/>
    <dgm:cxn modelId="{B2F8740E-9A5E-43A4-ABBC-052EBF962517}" type="presParOf" srcId="{4EDE4369-4105-4695-AC08-ED36916A24AD}" destId="{06B0C9E5-9BAB-493B-8457-4EAC98977220}" srcOrd="1" destOrd="0" presId="urn:microsoft.com/office/officeart/2005/8/layout/hierarchy1"/>
    <dgm:cxn modelId="{761BC436-F608-4194-BE43-B69DF4B12FBA}" type="presParOf" srcId="{A14E97A3-6411-49D8-AC22-CB81F0B7B738}" destId="{E85EF69D-E750-4CAB-A444-48A5BDDD32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26F623-E850-4CA0-BC3E-B26D40FF13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8AA90B-9C23-4D56-86C0-D0BF55516220}">
      <dgm:prSet/>
      <dgm:spPr/>
      <dgm:t>
        <a:bodyPr/>
        <a:lstStyle/>
        <a:p>
          <a:r>
            <a:rPr lang="en-US"/>
            <a:t>A telecom company 'AirVoda Jio' wants to discover churn insights for it's customer base. They want:</a:t>
          </a:r>
        </a:p>
      </dgm:t>
    </dgm:pt>
    <dgm:pt modelId="{9DA87A92-6313-46C1-9D15-C3307EE41DC3}" type="parTrans" cxnId="{3C5C597E-EC9A-4B5B-8558-430673A22803}">
      <dgm:prSet/>
      <dgm:spPr/>
      <dgm:t>
        <a:bodyPr/>
        <a:lstStyle/>
        <a:p>
          <a:endParaRPr lang="en-US"/>
        </a:p>
      </dgm:t>
    </dgm:pt>
    <dgm:pt modelId="{C12BA2FB-2AA7-4CD9-8E92-9185368F52AF}" type="sibTrans" cxnId="{3C5C597E-EC9A-4B5B-8558-430673A22803}">
      <dgm:prSet/>
      <dgm:spPr/>
      <dgm:t>
        <a:bodyPr/>
        <a:lstStyle/>
        <a:p>
          <a:endParaRPr lang="en-US"/>
        </a:p>
      </dgm:t>
    </dgm:pt>
    <dgm:pt modelId="{2BA0423B-74AB-4B95-9B85-23D826A8A0BC}">
      <dgm:prSet/>
      <dgm:spPr/>
      <dgm:t>
        <a:bodyPr/>
        <a:lstStyle/>
        <a:p>
          <a:r>
            <a:rPr lang="en-US"/>
            <a:t>An estimation of what subscriber churn costs them.</a:t>
          </a:r>
        </a:p>
      </dgm:t>
    </dgm:pt>
    <dgm:pt modelId="{FA81A9CD-5145-4E45-BE04-EE2626E10A0C}" type="parTrans" cxnId="{6D9DF1DB-9853-4948-A945-EA29C30DD094}">
      <dgm:prSet/>
      <dgm:spPr/>
      <dgm:t>
        <a:bodyPr/>
        <a:lstStyle/>
        <a:p>
          <a:endParaRPr lang="en-US"/>
        </a:p>
      </dgm:t>
    </dgm:pt>
    <dgm:pt modelId="{6FB6E8A9-ED03-4104-A753-9F5E4727697A}" type="sibTrans" cxnId="{6D9DF1DB-9853-4948-A945-EA29C30DD094}">
      <dgm:prSet/>
      <dgm:spPr/>
      <dgm:t>
        <a:bodyPr/>
        <a:lstStyle/>
        <a:p>
          <a:endParaRPr lang="en-US"/>
        </a:p>
      </dgm:t>
    </dgm:pt>
    <dgm:pt modelId="{78469C00-6C2D-4F52-9B41-161AE30A96AD}">
      <dgm:prSet/>
      <dgm:spPr/>
      <dgm:t>
        <a:bodyPr/>
        <a:lstStyle/>
        <a:p>
          <a:r>
            <a:rPr lang="en-US"/>
            <a:t>Identification of churner profile.</a:t>
          </a:r>
        </a:p>
      </dgm:t>
    </dgm:pt>
    <dgm:pt modelId="{A32E0825-E549-4444-BA8C-455D8A9558F4}" type="parTrans" cxnId="{B9C28726-B029-4C0D-AF61-04762D5448A6}">
      <dgm:prSet/>
      <dgm:spPr/>
      <dgm:t>
        <a:bodyPr/>
        <a:lstStyle/>
        <a:p>
          <a:endParaRPr lang="en-US"/>
        </a:p>
      </dgm:t>
    </dgm:pt>
    <dgm:pt modelId="{895FB805-2CA9-4FC7-A1B3-43AFB8CC26BB}" type="sibTrans" cxnId="{B9C28726-B029-4C0D-AF61-04762D5448A6}">
      <dgm:prSet/>
      <dgm:spPr/>
      <dgm:t>
        <a:bodyPr/>
        <a:lstStyle/>
        <a:p>
          <a:endParaRPr lang="en-US"/>
        </a:p>
      </dgm:t>
    </dgm:pt>
    <dgm:pt modelId="{E2E077ED-7D2A-47A0-962E-51501BC2ED63}">
      <dgm:prSet/>
      <dgm:spPr/>
      <dgm:t>
        <a:bodyPr/>
        <a:lstStyle/>
        <a:p>
          <a:r>
            <a:rPr lang="en-US"/>
            <a:t>Any recommendation that eliminate churn.</a:t>
          </a:r>
        </a:p>
      </dgm:t>
    </dgm:pt>
    <dgm:pt modelId="{C4813C30-EC79-4377-90A0-3FA4E817ED45}" type="parTrans" cxnId="{65C19E2E-EC84-486D-8A22-15245E6E4DCF}">
      <dgm:prSet/>
      <dgm:spPr/>
      <dgm:t>
        <a:bodyPr/>
        <a:lstStyle/>
        <a:p>
          <a:endParaRPr lang="en-US"/>
        </a:p>
      </dgm:t>
    </dgm:pt>
    <dgm:pt modelId="{5F6ADC38-C037-4C32-A16B-0CC4A6F9F8BC}" type="sibTrans" cxnId="{65C19E2E-EC84-486D-8A22-15245E6E4DCF}">
      <dgm:prSet/>
      <dgm:spPr/>
      <dgm:t>
        <a:bodyPr/>
        <a:lstStyle/>
        <a:p>
          <a:endParaRPr lang="en-US"/>
        </a:p>
      </dgm:t>
    </dgm:pt>
    <dgm:pt modelId="{B2CC4AFD-C803-4E68-9BCA-C2CA7485D261}" type="pres">
      <dgm:prSet presAssocID="{0E26F623-E850-4CA0-BC3E-B26D40FF1390}" presName="linear" presStyleCnt="0">
        <dgm:presLayoutVars>
          <dgm:animLvl val="lvl"/>
          <dgm:resizeHandles val="exact"/>
        </dgm:presLayoutVars>
      </dgm:prSet>
      <dgm:spPr/>
    </dgm:pt>
    <dgm:pt modelId="{5B551D74-912D-4D47-93D0-B3033B310E03}" type="pres">
      <dgm:prSet presAssocID="{718AA90B-9C23-4D56-86C0-D0BF5551622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BF5F2E0-3EE1-4FC8-9795-B8415B41EE7E}" type="pres">
      <dgm:prSet presAssocID="{718AA90B-9C23-4D56-86C0-D0BF5551622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1954616-F4D0-460A-8FF2-3C2DEFEAB083}" type="presOf" srcId="{E2E077ED-7D2A-47A0-962E-51501BC2ED63}" destId="{6BF5F2E0-3EE1-4FC8-9795-B8415B41EE7E}" srcOrd="0" destOrd="2" presId="urn:microsoft.com/office/officeart/2005/8/layout/vList2"/>
    <dgm:cxn modelId="{B9C28726-B029-4C0D-AF61-04762D5448A6}" srcId="{718AA90B-9C23-4D56-86C0-D0BF55516220}" destId="{78469C00-6C2D-4F52-9B41-161AE30A96AD}" srcOrd="1" destOrd="0" parTransId="{A32E0825-E549-4444-BA8C-455D8A9558F4}" sibTransId="{895FB805-2CA9-4FC7-A1B3-43AFB8CC26BB}"/>
    <dgm:cxn modelId="{65C19E2E-EC84-486D-8A22-15245E6E4DCF}" srcId="{718AA90B-9C23-4D56-86C0-D0BF55516220}" destId="{E2E077ED-7D2A-47A0-962E-51501BC2ED63}" srcOrd="2" destOrd="0" parTransId="{C4813C30-EC79-4377-90A0-3FA4E817ED45}" sibTransId="{5F6ADC38-C037-4C32-A16B-0CC4A6F9F8BC}"/>
    <dgm:cxn modelId="{B392AC47-3221-44E0-AFE3-7DEBA5C0B988}" type="presOf" srcId="{0E26F623-E850-4CA0-BC3E-B26D40FF1390}" destId="{B2CC4AFD-C803-4E68-9BCA-C2CA7485D261}" srcOrd="0" destOrd="0" presId="urn:microsoft.com/office/officeart/2005/8/layout/vList2"/>
    <dgm:cxn modelId="{BFEA0B74-CE64-458C-B321-1FF6957D1BBE}" type="presOf" srcId="{78469C00-6C2D-4F52-9B41-161AE30A96AD}" destId="{6BF5F2E0-3EE1-4FC8-9795-B8415B41EE7E}" srcOrd="0" destOrd="1" presId="urn:microsoft.com/office/officeart/2005/8/layout/vList2"/>
    <dgm:cxn modelId="{3C5C597E-EC9A-4B5B-8558-430673A22803}" srcId="{0E26F623-E850-4CA0-BC3E-B26D40FF1390}" destId="{718AA90B-9C23-4D56-86C0-D0BF55516220}" srcOrd="0" destOrd="0" parTransId="{9DA87A92-6313-46C1-9D15-C3307EE41DC3}" sibTransId="{C12BA2FB-2AA7-4CD9-8E92-9185368F52AF}"/>
    <dgm:cxn modelId="{A3D9BC81-0E98-4E57-95E1-D9FAC3EC7562}" type="presOf" srcId="{718AA90B-9C23-4D56-86C0-D0BF55516220}" destId="{5B551D74-912D-4D47-93D0-B3033B310E03}" srcOrd="0" destOrd="0" presId="urn:microsoft.com/office/officeart/2005/8/layout/vList2"/>
    <dgm:cxn modelId="{6D9DF1DB-9853-4948-A945-EA29C30DD094}" srcId="{718AA90B-9C23-4D56-86C0-D0BF55516220}" destId="{2BA0423B-74AB-4B95-9B85-23D826A8A0BC}" srcOrd="0" destOrd="0" parTransId="{FA81A9CD-5145-4E45-BE04-EE2626E10A0C}" sibTransId="{6FB6E8A9-ED03-4104-A753-9F5E4727697A}"/>
    <dgm:cxn modelId="{FD4D1DEE-0865-43BB-9687-A060D2DD653E}" type="presOf" srcId="{2BA0423B-74AB-4B95-9B85-23D826A8A0BC}" destId="{6BF5F2E0-3EE1-4FC8-9795-B8415B41EE7E}" srcOrd="0" destOrd="0" presId="urn:microsoft.com/office/officeart/2005/8/layout/vList2"/>
    <dgm:cxn modelId="{FD8A1A55-41A2-4C46-A488-C944B0750FE1}" type="presParOf" srcId="{B2CC4AFD-C803-4E68-9BCA-C2CA7485D261}" destId="{5B551D74-912D-4D47-93D0-B3033B310E03}" srcOrd="0" destOrd="0" presId="urn:microsoft.com/office/officeart/2005/8/layout/vList2"/>
    <dgm:cxn modelId="{4C769567-C3F0-407F-B407-1606166193F4}" type="presParOf" srcId="{B2CC4AFD-C803-4E68-9BCA-C2CA7485D261}" destId="{6BF5F2E0-3EE1-4FC8-9795-B8415B41EE7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E91FD-8B8F-4A07-8EA1-29590CB611C7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487EA-376D-4A2E-8880-ECC56C2F2717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telecom industry has come leaps and bounds. Cheaper hardware, better connectivity and a more informed demographic mean service providers today have oceans of potential customers to target.</a:t>
          </a:r>
        </a:p>
      </dsp:txBody>
      <dsp:txXfrm>
        <a:off x="696297" y="538547"/>
        <a:ext cx="4171627" cy="2590157"/>
      </dsp:txXfrm>
    </dsp:sp>
    <dsp:sp modelId="{78073AE4-C698-4783-AAA1-A99D71E3B585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0C9E5-9BAB-493B-8457-4EAC98977220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These advancements however have worked like double edged swords – while there is huge growth potential from a telecom business point of view, there is also cut throat competition, a more conscious and informed customer base and also a 'RnD' race to uncover the next big thing in service providing. </a:t>
          </a:r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51D74-912D-4D47-93D0-B3033B310E03}">
      <dsp:nvSpPr>
        <dsp:cNvPr id="0" name=""/>
        <dsp:cNvSpPr/>
      </dsp:nvSpPr>
      <dsp:spPr>
        <a:xfrm>
          <a:off x="0" y="62530"/>
          <a:ext cx="10378440" cy="1511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 telecom company 'AirVoda Jio' wants to discover churn insights for it's customer base. They want:</a:t>
          </a:r>
        </a:p>
      </dsp:txBody>
      <dsp:txXfrm>
        <a:off x="73792" y="136322"/>
        <a:ext cx="10230856" cy="1364056"/>
      </dsp:txXfrm>
    </dsp:sp>
    <dsp:sp modelId="{6BF5F2E0-3EE1-4FC8-9795-B8415B41EE7E}">
      <dsp:nvSpPr>
        <dsp:cNvPr id="0" name=""/>
        <dsp:cNvSpPr/>
      </dsp:nvSpPr>
      <dsp:spPr>
        <a:xfrm>
          <a:off x="0" y="1574171"/>
          <a:ext cx="10378440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51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An estimation of what subscriber churn costs them.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Identification of churner profile.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Any recommendation that eliminate churn.</a:t>
          </a:r>
        </a:p>
      </dsp:txBody>
      <dsp:txXfrm>
        <a:off x="0" y="1574171"/>
        <a:ext cx="10378440" cy="1573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E65BA1DE-D08F-32B5-E35F-8A714DACB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4" r="3789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Times New Roman"/>
                <a:cs typeface="Times New Roman"/>
              </a:rPr>
              <a:t>TELECOM</a:t>
            </a:r>
            <a:br>
              <a:rPr lang="en-US" sz="4800" dirty="0">
                <a:latin typeface="Times New Roman"/>
                <a:cs typeface="Times New Roman"/>
              </a:rPr>
            </a:br>
            <a:r>
              <a:rPr lang="en-US" sz="4800" dirty="0">
                <a:latin typeface="Times New Roman"/>
                <a:cs typeface="Times New Roman"/>
              </a:rPr>
              <a:t>CHURN ANALYSIS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03873-3B63-F2FF-09B4-5B1EA007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INDUSTRY OVERVIEW</a:t>
            </a:r>
            <a:endParaRPr lang="en-US" sz="48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6172769B-25C2-1C4F-D5BF-B87F1AD30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05658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890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6FA55-6BB8-6A46-BB60-5BFF0D79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AGENDA AND BUSINESS PROBLEM</a:t>
            </a:r>
            <a:endParaRPr lang="en-US" sz="4800"/>
          </a:p>
        </p:txBody>
      </p:sp>
      <p:cxnSp>
        <p:nvCxnSpPr>
          <p:cNvPr id="42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8310428C-0B66-9350-0EC6-85F113718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79969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75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TELECOM CHURN ANALYSIS</vt:lpstr>
      <vt:lpstr>INDUSTRY OVERVIEW</vt:lpstr>
      <vt:lpstr>AGENDA AND BUSINESS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138</cp:revision>
  <dcterms:created xsi:type="dcterms:W3CDTF">2023-04-28T16:51:28Z</dcterms:created>
  <dcterms:modified xsi:type="dcterms:W3CDTF">2023-04-28T18:00:14Z</dcterms:modified>
</cp:coreProperties>
</file>