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77" r:id="rId6"/>
    <p:sldId id="257" r:id="rId7"/>
    <p:sldId id="258" r:id="rId8"/>
    <p:sldId id="259" r:id="rId9"/>
    <p:sldId id="260" r:id="rId10"/>
    <p:sldId id="261" r:id="rId11"/>
    <p:sldId id="266" r:id="rId12"/>
    <p:sldId id="262" r:id="rId13"/>
    <p:sldId id="267" r:id="rId14"/>
    <p:sldId id="276" r:id="rId15"/>
    <p:sldId id="275" r:id="rId16"/>
    <p:sldId id="271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F698F-ADA7-45C8-B61B-ECAE595F7E6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372CC-ADB9-4434-8522-B9FF9D42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1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372CC-ADB9-4434-8522-B9FF9D426D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4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7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44129-E810-4F5F-5FB6-E1DD8DE0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13189"/>
            <a:ext cx="6132870" cy="239626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BUILDING DRAWING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0CFA9-5157-1FC5-C56B-BA81263E2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Name : Apoorv Shukla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Roll No : CE22B006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E8252FDE-094D-A727-B55C-800C4AB4D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" r="35632"/>
          <a:stretch/>
        </p:blipFill>
        <p:spPr>
          <a:xfrm>
            <a:off x="7162800" y="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D5AE922C-A0E8-322C-5A58-17FD498943F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86" y="-567901"/>
            <a:ext cx="2114550" cy="2162175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84EAC7C0-FF79-6088-8809-39043294B24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2" y="154824"/>
            <a:ext cx="1734016" cy="7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loor plan of a house&#10;&#10;Description automatically generated">
            <a:extLst>
              <a:ext uri="{FF2B5EF4-FFF2-40B4-BE49-F238E27FC236}">
                <a16:creationId xmlns:a16="http://schemas.microsoft.com/office/drawing/2014/main" id="{55E20963-9C5C-A332-6FA5-CF99AF44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18" y="88590"/>
            <a:ext cx="7730401" cy="66808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9096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75E31A50-AAB2-C0F7-F304-DC188F1489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308" b="14439"/>
          <a:stretch/>
        </p:blipFill>
        <p:spPr>
          <a:xfrm>
            <a:off x="-5355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D316B-0639-E2B6-41A5-ABE6A657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55" y="4515287"/>
            <a:ext cx="5416100" cy="2449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SITE PLAN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uilding&#10;&#10;Description automatically generated">
            <a:extLst>
              <a:ext uri="{FF2B5EF4-FFF2-40B4-BE49-F238E27FC236}">
                <a16:creationId xmlns:a16="http://schemas.microsoft.com/office/drawing/2014/main" id="{104A7AB9-8BED-3ABC-0D33-701D1066F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59" y="92962"/>
            <a:ext cx="9283545" cy="6765038"/>
          </a:xfrm>
        </p:spPr>
      </p:pic>
    </p:spTree>
    <p:extLst>
      <p:ext uri="{BB962C8B-B14F-4D97-AF65-F5344CB8AC3E}">
        <p14:creationId xmlns:p14="http://schemas.microsoft.com/office/powerpoint/2010/main" val="40196334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75E31A50-AAB2-C0F7-F304-DC188F148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308" b="14439"/>
          <a:stretch/>
        </p:blipFill>
        <p:spPr>
          <a:xfrm>
            <a:off x="-5355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D316B-0639-E2B6-41A5-ABE6A657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55" y="4515287"/>
            <a:ext cx="5416100" cy="2449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SECTION VIEW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building&#10;&#10;Description automatically generated">
            <a:extLst>
              <a:ext uri="{FF2B5EF4-FFF2-40B4-BE49-F238E27FC236}">
                <a16:creationId xmlns:a16="http://schemas.microsoft.com/office/drawing/2014/main" id="{DECAA89B-D22E-E2B5-1ED3-709BD4D75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" y="411828"/>
            <a:ext cx="10752987" cy="6034343"/>
          </a:xfrm>
        </p:spPr>
      </p:pic>
    </p:spTree>
    <p:extLst>
      <p:ext uri="{BB962C8B-B14F-4D97-AF65-F5344CB8AC3E}">
        <p14:creationId xmlns:p14="http://schemas.microsoft.com/office/powerpoint/2010/main" val="90114223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75E31A50-AAB2-C0F7-F304-DC188F148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308" b="14439"/>
          <a:stretch/>
        </p:blipFill>
        <p:spPr>
          <a:xfrm>
            <a:off x="-5355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D316B-0639-E2B6-41A5-ABE6A657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55" y="4515287"/>
            <a:ext cx="5416100" cy="2449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ELEVATIONS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0DA1-EBD4-CE4C-8BBA-5E4E2232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building&#10;&#10;Description automatically generated">
            <a:extLst>
              <a:ext uri="{FF2B5EF4-FFF2-40B4-BE49-F238E27FC236}">
                <a16:creationId xmlns:a16="http://schemas.microsoft.com/office/drawing/2014/main" id="{F5FDD7FD-115B-3DBD-B988-7ECB4F75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1" y="364603"/>
            <a:ext cx="11603397" cy="6127637"/>
          </a:xfrm>
        </p:spPr>
      </p:pic>
    </p:spTree>
    <p:extLst>
      <p:ext uri="{BB962C8B-B14F-4D97-AF65-F5344CB8AC3E}">
        <p14:creationId xmlns:p14="http://schemas.microsoft.com/office/powerpoint/2010/main" val="346358130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building&#10;&#10;Description automatically generated">
            <a:extLst>
              <a:ext uri="{FF2B5EF4-FFF2-40B4-BE49-F238E27FC236}">
                <a16:creationId xmlns:a16="http://schemas.microsoft.com/office/drawing/2014/main" id="{CA4929BE-F4FB-3328-F282-3E6CD08E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" y="1192193"/>
            <a:ext cx="12098180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4456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C979-9CE4-DA52-6BB3-0EA9D96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uilding with a balcony&#10;&#10;Description automatically generated">
            <a:extLst>
              <a:ext uri="{FF2B5EF4-FFF2-40B4-BE49-F238E27FC236}">
                <a16:creationId xmlns:a16="http://schemas.microsoft.com/office/drawing/2014/main" id="{786CED35-8EA7-5998-735D-11D9B1A3B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" y="780742"/>
            <a:ext cx="12045133" cy="5296516"/>
          </a:xfrm>
        </p:spPr>
      </p:pic>
    </p:spTree>
    <p:extLst>
      <p:ext uri="{BB962C8B-B14F-4D97-AF65-F5344CB8AC3E}">
        <p14:creationId xmlns:p14="http://schemas.microsoft.com/office/powerpoint/2010/main" val="176670477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building&#10;&#10;Description automatically generated">
            <a:extLst>
              <a:ext uri="{FF2B5EF4-FFF2-40B4-BE49-F238E27FC236}">
                <a16:creationId xmlns:a16="http://schemas.microsoft.com/office/drawing/2014/main" id="{A0CAE0C6-646D-4059-90B1-154F02A2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" y="710959"/>
            <a:ext cx="12109446" cy="5605652"/>
          </a:xfrm>
        </p:spPr>
      </p:pic>
    </p:spTree>
    <p:extLst>
      <p:ext uri="{BB962C8B-B14F-4D97-AF65-F5344CB8AC3E}">
        <p14:creationId xmlns:p14="http://schemas.microsoft.com/office/powerpoint/2010/main" val="37587340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C414-1AA1-9F41-CF05-B2DB68C7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12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BYELAWS – (Greater Noida ,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D70D-76B8-7694-E658-C8C73B27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76" y="962118"/>
            <a:ext cx="10852231" cy="5450257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Minimum size of plots for </a:t>
            </a:r>
            <a:r>
              <a:rPr lang="en-US" sz="2000" u="sng" kern="100" dirty="0">
                <a:solidFill>
                  <a:srgbClr val="FFC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residential </a:t>
            </a:r>
            <a:r>
              <a:rPr lang="en-US" sz="2000" u="sng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buildings. –</a:t>
            </a:r>
            <a:endParaRPr lang="en-US" sz="2000" kern="100" dirty="0">
              <a:solidFill>
                <a:srgbClr val="FFC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 construction of a residential building shall be permitted on any plot area which is less than 125 sq.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and which has a width less than 6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Plot Area Taken : 495sq. </a:t>
            </a:r>
            <a:r>
              <a:rPr lang="en-US" sz="20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Living room. – </a:t>
            </a:r>
            <a:endParaRPr lang="en-US" sz="2000" kern="100" dirty="0">
              <a:solidFill>
                <a:srgbClr val="FFC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 living or sleeping room shall have a carpet area less than 9.5 sq.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and the minimum width of such room shall be 2.4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Living Room Area Taken : 17.98 sq. </a:t>
            </a:r>
            <a:r>
              <a:rPr lang="en-US" sz="20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(width=3.54 </a:t>
            </a:r>
            <a:r>
              <a:rPr lang="en-US" sz="20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Kitchen. – </a:t>
            </a:r>
            <a:endParaRPr lang="en-US" sz="2000" kern="100" dirty="0">
              <a:solidFill>
                <a:srgbClr val="FFC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area should not be less than 5.0 sq.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with a minimum width of 1.8 sq.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where there is a separate store, the size of the kitchen may be reduced to 4.5 sq.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Kitchen Area Taken : 10.18 sq. </a:t>
            </a:r>
            <a:r>
              <a:rPr lang="en-US" sz="20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(width=2.86 </a:t>
            </a:r>
            <a:r>
              <a:rPr lang="en-US" sz="20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0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31560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Blue award ribbon">
            <a:extLst>
              <a:ext uri="{FF2B5EF4-FFF2-40B4-BE49-F238E27FC236}">
                <a16:creationId xmlns:a16="http://schemas.microsoft.com/office/drawing/2014/main" id="{17D76386-F332-EF76-026A-47B9607BD8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26" r="-1" b="-1"/>
          <a:stretch/>
        </p:blipFill>
        <p:spPr>
          <a:xfrm>
            <a:off x="-3058" y="-6"/>
            <a:ext cx="12188932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E55EA-0C32-94B8-8612-8F853AB2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98" y="1545134"/>
            <a:ext cx="5487743" cy="26158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068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4312-0696-C169-7401-F8F8A90E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442"/>
            <a:ext cx="10515600" cy="4195763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u="sng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Bathroom and water closets. –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size of the bathrooms shall not be less than 1.44 sq.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with minimum width of 1.2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minimum carpet area for water closet shall be 1.08 sq.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with a minimum width of 0.9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Bathroom Area Taken : 4.15 sq. </a:t>
            </a:r>
            <a:r>
              <a:rPr lang="en-US" sz="28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(minimum) (width=1.76 </a:t>
            </a:r>
            <a:r>
              <a:rPr lang="en-US" sz="28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u="sng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 Room. –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area of a store room shall not be less than 2.0 sq.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However, in case of residential building the maximum area thereof shall not exceed 7.00 sq.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Storeroom Area Taken : 2.43 sq. </a:t>
            </a:r>
            <a:r>
              <a:rPr lang="en-US" sz="2800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mtrs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77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4971-B36C-3E1F-369D-3748AC24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87" y="125554"/>
            <a:ext cx="6106610" cy="5273152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 size used :  495 sq meters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 / FSI  maximum : 130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E9713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Maximum Height allowed : 15m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Height used : 7.16m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E9713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Ground Floor Coverage : 55% (max allowed = 272 sq meters 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Ground Floor Coverage : 226.25 sq meters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E9713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Floor Coverage : 50% (max allowed = 325 sq meters 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 Ground Floor Coverage : 226.25 sq meters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E9713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Area of Floor area allowed = (FAR  x Plot area) / 100 = 130 x 495 / 100          = 643 sq meters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Area of Floors Actual = around 375 sq meters.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4EA72E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FSI =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2EAD6-66AF-9D0D-1D94-41F313842355}"/>
              </a:ext>
            </a:extLst>
          </p:cNvPr>
          <p:cNvSpPr txBox="1"/>
          <p:nvPr/>
        </p:nvSpPr>
        <p:spPr>
          <a:xfrm>
            <a:off x="6982428" y="132225"/>
            <a:ext cx="6094070" cy="157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Setbacks : (Allowed : Used)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4.5 m : 4.5m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3 m : 3 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C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3m : 3.66 m (max)</a:t>
            </a:r>
          </a:p>
        </p:txBody>
      </p:sp>
    </p:spTree>
    <p:extLst>
      <p:ext uri="{BB962C8B-B14F-4D97-AF65-F5344CB8AC3E}">
        <p14:creationId xmlns:p14="http://schemas.microsoft.com/office/powerpoint/2010/main" val="257924232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E07F-8A14-A057-5296-650D56DB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458" y="2479696"/>
            <a:ext cx="2937387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C579C-1FCC-F73D-4757-F3A03E103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32" y="187616"/>
            <a:ext cx="7067487" cy="648276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729A8C-C39C-E53D-6230-F5C7E36DB8C6}"/>
              </a:ext>
            </a:extLst>
          </p:cNvPr>
          <p:cNvSpPr/>
          <p:nvPr/>
        </p:nvSpPr>
        <p:spPr>
          <a:xfrm rot="18870822">
            <a:off x="2220674" y="752744"/>
            <a:ext cx="1719779" cy="14799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580A8-AC7E-61AC-8385-F3A5CE2F12F5}"/>
              </a:ext>
            </a:extLst>
          </p:cNvPr>
          <p:cNvSpPr txBox="1"/>
          <p:nvPr/>
        </p:nvSpPr>
        <p:spPr>
          <a:xfrm>
            <a:off x="7698658" y="1973379"/>
            <a:ext cx="427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Location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Jalvayu</a:t>
            </a:r>
            <a:r>
              <a:rPr lang="en-US" dirty="0">
                <a:solidFill>
                  <a:schemeClr val="bg1"/>
                </a:solidFill>
              </a:rPr>
              <a:t> Vihar Road, Block-A </a:t>
            </a:r>
          </a:p>
          <a:p>
            <a:r>
              <a:rPr lang="en-US" dirty="0">
                <a:solidFill>
                  <a:schemeClr val="bg1"/>
                </a:solidFill>
              </a:rPr>
              <a:t>Greater Noida</a:t>
            </a:r>
          </a:p>
          <a:p>
            <a:r>
              <a:rPr lang="en-US" dirty="0">
                <a:solidFill>
                  <a:schemeClr val="bg1"/>
                </a:solidFill>
              </a:rPr>
              <a:t>Uttar Pradesh</a:t>
            </a:r>
          </a:p>
        </p:txBody>
      </p:sp>
    </p:spTree>
    <p:extLst>
      <p:ext uri="{BB962C8B-B14F-4D97-AF65-F5344CB8AC3E}">
        <p14:creationId xmlns:p14="http://schemas.microsoft.com/office/powerpoint/2010/main" val="242701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house with a balcony&#10;&#10;Description automatically generated">
            <a:extLst>
              <a:ext uri="{FF2B5EF4-FFF2-40B4-BE49-F238E27FC236}">
                <a16:creationId xmlns:a16="http://schemas.microsoft.com/office/drawing/2014/main" id="{4843ED97-7576-C4BB-ECDE-575B6CCA7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" b="-1"/>
          <a:stretch/>
        </p:blipFill>
        <p:spPr>
          <a:xfrm>
            <a:off x="397434" y="-38507"/>
            <a:ext cx="11389469" cy="69350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A632A-F345-0A1D-B1AF-65CBF857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5" y="-450776"/>
            <a:ext cx="4164913" cy="1562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3D Model</a:t>
            </a:r>
          </a:p>
        </p:txBody>
      </p:sp>
    </p:spTree>
    <p:extLst>
      <p:ext uri="{BB962C8B-B14F-4D97-AF65-F5344CB8AC3E}">
        <p14:creationId xmlns:p14="http://schemas.microsoft.com/office/powerpoint/2010/main" val="428369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house with a balcony&#10;&#10;Description automatically generated">
            <a:extLst>
              <a:ext uri="{FF2B5EF4-FFF2-40B4-BE49-F238E27FC236}">
                <a16:creationId xmlns:a16="http://schemas.microsoft.com/office/drawing/2014/main" id="{CA8D13D1-3A64-E022-365F-7E34905AF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6" b="8209"/>
          <a:stretch/>
        </p:blipFill>
        <p:spPr>
          <a:xfrm>
            <a:off x="952976" y="-7301"/>
            <a:ext cx="10282999" cy="68580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883D-93FE-71FC-6616-F2E0F32E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491" y="350731"/>
            <a:ext cx="4073436" cy="6474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7152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2609E62C-56AD-FDC6-366D-24C33D30C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308" b="1443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4F1C4-D355-2816-0CAC-8C1D930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523512"/>
            <a:ext cx="6198566" cy="2603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Floor Plans </a:t>
            </a:r>
          </a:p>
        </p:txBody>
      </p:sp>
    </p:spTree>
    <p:extLst>
      <p:ext uri="{BB962C8B-B14F-4D97-AF65-F5344CB8AC3E}">
        <p14:creationId xmlns:p14="http://schemas.microsoft.com/office/powerpoint/2010/main" val="402944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nd floor plan of a house&#10;&#10;Description automatically generated">
            <a:extLst>
              <a:ext uri="{FF2B5EF4-FFF2-40B4-BE49-F238E27FC236}">
                <a16:creationId xmlns:a16="http://schemas.microsoft.com/office/drawing/2014/main" id="{35E0FF82-14CF-6869-18BC-5797DB22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53" y="199103"/>
            <a:ext cx="9155922" cy="64597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2788589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462</Words>
  <Application>Microsoft Office PowerPoint</Application>
  <PresentationFormat>Widescreen</PresentationFormat>
  <Paragraphs>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ADLaM Display</vt:lpstr>
      <vt:lpstr>Aptos</vt:lpstr>
      <vt:lpstr>Arial</vt:lpstr>
      <vt:lpstr>Avenir Next LT Pro</vt:lpstr>
      <vt:lpstr>AvenirNext LT Pro Medium</vt:lpstr>
      <vt:lpstr>Berlin Sans FB Demi</vt:lpstr>
      <vt:lpstr>BlockprintVTI</vt:lpstr>
      <vt:lpstr>BUILDING DRAWING Final Project</vt:lpstr>
      <vt:lpstr>BYELAWS – (Greater Noida , UP)</vt:lpstr>
      <vt:lpstr>PowerPoint Presentation</vt:lpstr>
      <vt:lpstr>PowerPoint Presentation</vt:lpstr>
      <vt:lpstr>PowerPoint Presentation</vt:lpstr>
      <vt:lpstr>3D Model</vt:lpstr>
      <vt:lpstr>Render</vt:lpstr>
      <vt:lpstr>Floor Plans </vt:lpstr>
      <vt:lpstr>PowerPoint Presentation</vt:lpstr>
      <vt:lpstr>PowerPoint Presentation</vt:lpstr>
      <vt:lpstr>SITE PLAN </vt:lpstr>
      <vt:lpstr>PowerPoint Presentation</vt:lpstr>
      <vt:lpstr>SECTION VIEW </vt:lpstr>
      <vt:lpstr>PowerPoint Presentation</vt:lpstr>
      <vt:lpstr>ELEVATIONS 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DRAWING Final Project</dc:title>
  <dc:creator>Apoorv Shukla</dc:creator>
  <cp:lastModifiedBy>Apoorv Shukla</cp:lastModifiedBy>
  <cp:revision>4</cp:revision>
  <dcterms:created xsi:type="dcterms:W3CDTF">2024-04-20T04:10:46Z</dcterms:created>
  <dcterms:modified xsi:type="dcterms:W3CDTF">2024-04-20T09:59:44Z</dcterms:modified>
</cp:coreProperties>
</file>