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\Downloads\KPMG%20submi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\Downloads\KPMG%20submis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\Downloads\KPMG%20submis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submission.xlsx]Sheet7!PivotTable5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Sheet7!$B$5:$B$7</c:f>
              <c:numCache>
                <c:formatCode>General</c:formatCode>
                <c:ptCount val="2"/>
                <c:pt idx="0">
                  <c:v>2900</c:v>
                </c:pt>
                <c:pt idx="1">
                  <c:v>2876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8-4EBE-A093-DA4E8E48AB1A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Sheet7!$C$5:$C$7</c:f>
              <c:numCache>
                <c:formatCode>General</c:formatCode>
                <c:ptCount val="2"/>
                <c:pt idx="0">
                  <c:v>3082</c:v>
                </c:pt>
                <c:pt idx="1">
                  <c:v>3124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88-4EBE-A093-DA4E8E48AB1A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Sheet7!$D$5:$D$7</c:f>
              <c:numCache>
                <c:formatCode>General</c:formatCode>
                <c:ptCount val="2"/>
                <c:pt idx="0">
                  <c:v>17731</c:v>
                </c:pt>
                <c:pt idx="1">
                  <c:v>18294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88-4EBE-A093-DA4E8E48AB1A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Sheet7!$E$5:$E$7</c:f>
              <c:numCache>
                <c:formatCode>General</c:formatCode>
                <c:ptCount val="2"/>
                <c:pt idx="0">
                  <c:v>14363</c:v>
                </c:pt>
                <c:pt idx="1">
                  <c:v>14830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88-4EBE-A093-DA4E8E48AB1A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Sheet7!$F$5:$F$7</c:f>
              <c:numCache>
                <c:formatCode>General</c:formatCode>
                <c:ptCount val="2"/>
                <c:pt idx="0">
                  <c:v>3725</c:v>
                </c:pt>
                <c:pt idx="1">
                  <c:v>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88-4EBE-A093-DA4E8E48AB1A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Sheet7!$G$5:$G$7</c:f>
              <c:numCache>
                <c:formatCode>General</c:formatCode>
                <c:ptCount val="2"/>
                <c:pt idx="0">
                  <c:v>20058</c:v>
                </c:pt>
                <c:pt idx="1">
                  <c:v>18222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88-4EBE-A093-DA4E8E48AB1A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Sheet7!$H$5:$H$7</c:f>
              <c:numCache>
                <c:formatCode>General</c:formatCode>
                <c:ptCount val="2"/>
                <c:pt idx="0">
                  <c:v>16667</c:v>
                </c:pt>
                <c:pt idx="1">
                  <c:v>14794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88-4EBE-A093-DA4E8E48AB1A}"/>
            </c:ext>
          </c:extLst>
        </c:ser>
        <c:ser>
          <c:idx val="7"/>
          <c:order val="7"/>
          <c:tx>
            <c:strRef>
              <c:f>Sheet7!$I$3:$I$4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Sheet7!$I$5:$I$7</c:f>
              <c:numCache>
                <c:formatCode>General</c:formatCode>
                <c:ptCount val="2"/>
                <c:pt idx="0">
                  <c:v>7240</c:v>
                </c:pt>
                <c:pt idx="1">
                  <c:v>6043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688-4EBE-A093-DA4E8E48AB1A}"/>
            </c:ext>
          </c:extLst>
        </c:ser>
        <c:ser>
          <c:idx val="8"/>
          <c:order val="8"/>
          <c:tx>
            <c:strRef>
              <c:f>Sheet7!$J$3:$J$4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Sheet7!$J$5:$J$7</c:f>
              <c:numCache>
                <c:formatCode>General</c:formatCode>
                <c:ptCount val="2"/>
                <c:pt idx="0">
                  <c:v>8496</c:v>
                </c:pt>
                <c:pt idx="1">
                  <c:v>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88-4EBE-A093-DA4E8E48AB1A}"/>
            </c:ext>
          </c:extLst>
        </c:ser>
        <c:ser>
          <c:idx val="9"/>
          <c:order val="9"/>
          <c:tx>
            <c:strRef>
              <c:f>Sheet7!$K$3:$K$4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Sheet7!$K$5:$K$7</c:f>
              <c:numCache>
                <c:formatCode>General</c:formatCode>
                <c:ptCount val="2"/>
                <c:pt idx="0">
                  <c:v>1724</c:v>
                </c:pt>
                <c:pt idx="1">
                  <c:v>1457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688-4EBE-A093-DA4E8E48A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846752"/>
        <c:axId val="1171847080"/>
      </c:barChart>
      <c:catAx>
        <c:axId val="117184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847080"/>
        <c:crosses val="autoZero"/>
        <c:auto val="1"/>
        <c:lblAlgn val="ctr"/>
        <c:lblOffset val="100"/>
        <c:noMultiLvlLbl val="0"/>
      </c:catAx>
      <c:valAx>
        <c:axId val="117184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84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submission.xlsx]Sheet11!PivotTable7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Sheet11!$A$4:$A$7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Sheet11!$B$4:$B$7</c:f>
              <c:numCache>
                <c:formatCode>General</c:formatCode>
                <c:ptCount val="3"/>
                <c:pt idx="0">
                  <c:v>46298</c:v>
                </c:pt>
                <c:pt idx="1">
                  <c:v>46608</c:v>
                </c:pt>
                <c:pt idx="2">
                  <c:v>94732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C-4BF9-B6F5-E474C54F2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6698664"/>
        <c:axId val="1036698008"/>
        <c:axId val="0"/>
      </c:bar3DChart>
      <c:catAx>
        <c:axId val="1036698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98008"/>
        <c:crosses val="autoZero"/>
        <c:auto val="1"/>
        <c:lblAlgn val="ctr"/>
        <c:lblOffset val="100"/>
        <c:noMultiLvlLbl val="0"/>
      </c:catAx>
      <c:valAx>
        <c:axId val="1036698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9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submission.xlsx]Sheet12!PivotTable8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81977252843394"/>
          <c:y val="0.16250000000000003"/>
          <c:w val="0.77413823272090987"/>
          <c:h val="0.372521872265966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Sheet12!$A$4:$A$16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Sheet12!$B$4:$B$16</c:f>
              <c:numCache>
                <c:formatCode>General</c:formatCode>
                <c:ptCount val="9"/>
                <c:pt idx="0">
                  <c:v>101</c:v>
                </c:pt>
                <c:pt idx="1">
                  <c:v>113</c:v>
                </c:pt>
                <c:pt idx="2">
                  <c:v>224</c:v>
                </c:pt>
                <c:pt idx="3">
                  <c:v>51</c:v>
                </c:pt>
                <c:pt idx="4">
                  <c:v>46</c:v>
                </c:pt>
                <c:pt idx="5">
                  <c:v>108</c:v>
                </c:pt>
                <c:pt idx="6">
                  <c:v>63</c:v>
                </c:pt>
                <c:pt idx="7">
                  <c:v>64</c:v>
                </c:pt>
                <c:pt idx="8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3-4975-A71E-256DF287D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005784"/>
        <c:axId val="717005456"/>
      </c:barChart>
      <c:catAx>
        <c:axId val="71700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005456"/>
        <c:crosses val="autoZero"/>
        <c:auto val="1"/>
        <c:lblAlgn val="ctr"/>
        <c:lblOffset val="100"/>
        <c:noMultiLvlLbl val="0"/>
      </c:catAx>
      <c:valAx>
        <c:axId val="7170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00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id="{BB58C6D7-5213-498C-BE9F-066482FB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751FD96C-F9B1-4202-8900-737BCD5E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952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70960"/>
            <a:ext cx="3969003" cy="3308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looks like the percentages of under 25 years old not really change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91" y="81941"/>
            <a:ext cx="3621967" cy="23284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28CA5-52F7-4ABC-9A55-E6F8CBBFC7CD}"/>
              </a:ext>
            </a:extLst>
          </p:cNvPr>
          <p:cNvSpPr/>
          <p:nvPr/>
        </p:nvSpPr>
        <p:spPr>
          <a:xfrm>
            <a:off x="4969974" y="2441972"/>
            <a:ext cx="4529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88" y="2613365"/>
            <a:ext cx="3707570" cy="2383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9C4107-C389-467A-8134-C40A9E9E66D1}"/>
              </a:ext>
            </a:extLst>
          </p:cNvPr>
          <p:cNvSpPr/>
          <p:nvPr/>
        </p:nvSpPr>
        <p:spPr>
          <a:xfrm>
            <a:off x="4446932" y="1169583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427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  <a:p>
            <a:r>
              <a:rPr lang="en-IN" dirty="0"/>
              <a:t>We can also derive that manufacturing sector is more viable for sales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E02FF6D-9A21-402F-80B7-21E5D5F7E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713315"/>
              </p:ext>
            </p:extLst>
          </p:nvPr>
        </p:nvGraphicFramePr>
        <p:xfrm>
          <a:off x="4463553" y="1826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409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C7695B-D43B-4296-8477-3179683B0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176605"/>
              </p:ext>
            </p:extLst>
          </p:nvPr>
        </p:nvGraphicFramePr>
        <p:xfrm>
          <a:off x="4366975" y="18308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F7BBB3C-D8CA-4035-80BA-47032AC83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044435"/>
              </p:ext>
            </p:extLst>
          </p:nvPr>
        </p:nvGraphicFramePr>
        <p:xfrm>
          <a:off x="4487825" y="1826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D8F66EC-7ECD-470E-BF56-A01059C6D41E}"/>
              </a:ext>
            </a:extLst>
          </p:cNvPr>
          <p:cNvSpPr/>
          <p:nvPr/>
        </p:nvSpPr>
        <p:spPr>
          <a:xfrm>
            <a:off x="84175" y="218687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6D8D-B3C1-4233-B5FE-62EBDC5A2DD1}"/>
              </a:ext>
            </a:extLst>
          </p:cNvPr>
          <p:cNvSpPr/>
          <p:nvPr/>
        </p:nvSpPr>
        <p:spPr>
          <a:xfrm>
            <a:off x="563525" y="1225619"/>
            <a:ext cx="6772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https://github.com/Apoorv2079/potential-eureka/upload/master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578</Words>
  <Application>Microsoft Office PowerPoint</Application>
  <PresentationFormat>On-screen Show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</dc:creator>
  <cp:lastModifiedBy>Apoorv Khare</cp:lastModifiedBy>
  <cp:revision>5</cp:revision>
  <dcterms:modified xsi:type="dcterms:W3CDTF">2020-05-13T15:18:55Z</dcterms:modified>
</cp:coreProperties>
</file>