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d00731d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d00731d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d00731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d00731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8dd1ea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8dd1ea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provided by the model m that a generic example x is associated with the fake class and pm(^y = yjx; y 2 (1; :::; k)) that x is considered thus belonging to one of the target classes.</a:t>
            </a:r>
            <a:endParaRPr/>
          </a:p>
          <a:p>
            <a:pPr indent="0" lvl="0" marL="0" rtl="0" algn="l">
              <a:spcBef>
                <a:spcPts val="0"/>
              </a:spcBef>
              <a:spcAft>
                <a:spcPts val="0"/>
              </a:spcAft>
              <a:buNone/>
            </a:pPr>
            <a:r>
              <a:rPr lang="en"/>
              <a:t>Unsup -&gt; </a:t>
            </a:r>
            <a:r>
              <a:rPr lang="en"/>
              <a:t>unlabeled</a:t>
            </a:r>
            <a:r>
              <a:rPr lang="en"/>
              <a:t> data being classified as as fake ,as well as not recognizing fake ones.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2ebf4b3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2ebf4b3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average example generated in a batch by G should be similar to the real prototypical one. Formally, f(x) denotes the activation on an intermediate layer of 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8dd1e937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8dd1e937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d00731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d00731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ebf4b3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2ebf4b3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48dd1ea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48dd1ea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d00731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d00731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share a single architecture for classification and discrimination. However, this may require a model to converge to a separate data distribution for each task, which may reduce overall performance. While progress in semi-supervised learning has been made, less addressed are small-scale, fully-supervised tasks where even unlabeled data is unavailable and unattainable. We therefore, propose a novel GAN model namely External Classifier GAN (EC-GAN), that utilizes GANs and semi-supervised algorithms to improve classification in fully-supervised regimes. Our method leverages a GAN to generate artificial data used to supplement supervised classification. More specifically, we attach an external classifier, hence the name EC-GAN, to the GAN's generator, as opposed to sharing an architecture with the discriminator. Our experiments demonstrate that EC-GAN's performance is comparable to the shared architecture method, far superior to the standard data augmentation and regularization-based approach, and effective on a small, realistic dataset.</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-&gt;https://github.com/ayaanzhaque/EC-GAN</a:t>
            </a:r>
            <a:endParaRPr sz="1200">
              <a:solidFill>
                <a:srgbClr val="24292F"/>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48dd1ea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48dd1ea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8dd1e93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8dd1e93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d00731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d00731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ebf4b30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ebf4b30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2ebf4b30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2ebf4b30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the latent space of the structure contains information of the dataset. Hence, the input vectors of the generator are limited to a prior distribution which is more compact than the Gaussian distribution.builds a bridge between the gap of two seemingly irrelative pictures and makes a reasonable interpolation. This capability can help us generate different face images according to the given input vectors.</a:t>
            </a:r>
            <a:endParaRPr sz="1300">
              <a:solidFill>
                <a:srgbClr val="595959"/>
              </a:solidFill>
              <a:latin typeface="Lato"/>
              <a:ea typeface="Lato"/>
              <a:cs typeface="Lato"/>
              <a:sym typeface="La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d00731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d00731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the original noise ,the Gaussian distribution and gathers on the origin of coordinates. But the posterior ones are much more sparse. So the Decoder-Encoder structure could change the distribution form of the input vectors.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2ebf4b30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2ebf4b30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As opposed to fixed typewritten digit images, human’s written digits are metamorphic from time to time. A single numeral figure could be produced with thousands of patterns. So an important metric on the generalization ability of these generative models is the diversity of the digits generated by them.</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2ebf4b307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2ebf4b307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d00731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d00731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d00731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d00731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92929"/>
                </a:solidFill>
                <a:highlight>
                  <a:srgbClr val="FFFFFF"/>
                </a:highlight>
                <a:latin typeface="Georgia"/>
                <a:ea typeface="Georgia"/>
                <a:cs typeface="Georgia"/>
                <a:sym typeface="Georgia"/>
              </a:rPr>
              <a:t>The goal is to have the two networks achieve equilibrium, at which point the generator is creating almost </a:t>
            </a:r>
            <a:r>
              <a:rPr lang="en" sz="1300">
                <a:solidFill>
                  <a:srgbClr val="292929"/>
                </a:solidFill>
                <a:highlight>
                  <a:srgbClr val="FFFFFF"/>
                </a:highlight>
                <a:latin typeface="Georgia"/>
                <a:ea typeface="Georgia"/>
                <a:cs typeface="Georgia"/>
                <a:sym typeface="Georgia"/>
              </a:rPr>
              <a:t>realistic</a:t>
            </a:r>
            <a:r>
              <a:rPr lang="en" sz="1300">
                <a:solidFill>
                  <a:srgbClr val="292929"/>
                </a:solidFill>
                <a:highlight>
                  <a:srgbClr val="FFFFFF"/>
                </a:highlight>
                <a:latin typeface="Georgia"/>
                <a:ea typeface="Georgia"/>
                <a:cs typeface="Georgia"/>
                <a:sym typeface="Georgia"/>
              </a:rPr>
              <a:t> data and the discriminator is left with a 50% chance of discriminating correctly.</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8dd1e937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8dd1e937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d00731d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d00731d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d00731d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d00731d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d00731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d00731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Kernelization:Simiarity function that corresponds to an inner product is some expanded feature space.(Linear classifier rely on dot product between vectors).Simplification enabling prediction without phi,just using the base features.using SS-GANs In the present work, all the parameters of the network are instead considered during the training process, in line with the SS</a:t>
            </a:r>
            <a:endParaRPr/>
          </a:p>
          <a:p>
            <a:pPr indent="0" lvl="0" marL="0" rtl="0" algn="l">
              <a:spcBef>
                <a:spcPts val="0"/>
              </a:spcBef>
              <a:spcAft>
                <a:spcPts val="0"/>
              </a:spcAft>
              <a:buClr>
                <a:schemeClr val="dk1"/>
              </a:buClr>
              <a:buSzPts val="1100"/>
              <a:buFont typeface="Arial"/>
              <a:buNone/>
            </a:pPr>
            <a:r>
              <a:rPr lang="en"/>
              <a:t>GAN approaches.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8dd1ea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8dd1ea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Term Project</a:t>
            </a:r>
            <a:endParaRPr/>
          </a:p>
        </p:txBody>
      </p:sp>
      <p:sp>
        <p:nvSpPr>
          <p:cNvPr id="87" name="Google Shape;87;p13"/>
          <p:cNvSpPr txBox="1"/>
          <p:nvPr>
            <p:ph idx="1" type="subTitle"/>
          </p:nvPr>
        </p:nvSpPr>
        <p:spPr>
          <a:xfrm>
            <a:off x="784600" y="2517275"/>
            <a:ext cx="7633200" cy="190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3038"/>
              <a:t>GAN-BERT: Generative Adversarial Learning for Robust Text Classification with a Bunch of Labeled Examples</a:t>
            </a:r>
            <a:endParaRPr sz="3038"/>
          </a:p>
          <a:p>
            <a:pPr indent="0" lvl="0" marL="0" rtl="0" algn="l">
              <a:spcBef>
                <a:spcPts val="0"/>
              </a:spcBef>
              <a:spcAft>
                <a:spcPts val="0"/>
              </a:spcAft>
              <a:buClr>
                <a:schemeClr val="dk1"/>
              </a:buClr>
              <a:buSzPct val="36200"/>
              <a:buFont typeface="Arial"/>
              <a:buNone/>
            </a:pPr>
            <a:r>
              <a:t/>
            </a:r>
            <a:endParaRPr sz="3038"/>
          </a:p>
          <a:p>
            <a:pPr indent="0" lvl="0" marL="0" rtl="0" algn="l">
              <a:spcBef>
                <a:spcPts val="0"/>
              </a:spcBef>
              <a:spcAft>
                <a:spcPts val="0"/>
              </a:spcAft>
              <a:buNone/>
            </a:pPr>
            <a:r>
              <a:rPr lang="en"/>
              <a:t>                                                                                             </a:t>
            </a:r>
            <a:r>
              <a:rPr lang="en" sz="1835"/>
              <a:t>Apoorv Badar</a:t>
            </a:r>
            <a:endParaRPr sz="1835"/>
          </a:p>
          <a:p>
            <a:pPr indent="0" lvl="0" marL="0" rtl="0" algn="l">
              <a:spcBef>
                <a:spcPts val="0"/>
              </a:spcBef>
              <a:spcAft>
                <a:spcPts val="0"/>
              </a:spcAft>
              <a:buNone/>
            </a:pPr>
            <a:r>
              <a:rPr lang="en" sz="1835"/>
              <a:t>                                                                               2019A7PS0060P</a:t>
            </a:r>
            <a:endParaRPr sz="183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729450" y="1329475"/>
            <a:ext cx="7688700" cy="3010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Extend BERT by using SS-GANs for the fine-tuning stage.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Use an already pre-trained BERT model and adapt the fine-tuning by adding two components: i) task-specific layers, as in the usual BERT fine-tuning; ii) SS-GAN layers to enable semi-supervised learning.This is done by introducing i) a discriminator D for classifying examples, and ii) a generator(G) acting adversarially. </a:t>
            </a:r>
            <a:endParaRPr sz="1600">
              <a:solidFill>
                <a:schemeClr val="dk2"/>
              </a:solidFill>
            </a:endParaRPr>
          </a:p>
          <a:p>
            <a:pPr indent="-349250" lvl="0" marL="457200" rtl="0" algn="l">
              <a:spcBef>
                <a:spcPts val="0"/>
              </a:spcBef>
              <a:spcAft>
                <a:spcPts val="0"/>
              </a:spcAft>
              <a:buClr>
                <a:schemeClr val="dk2"/>
              </a:buClr>
              <a:buSzPts val="1900"/>
              <a:buChar char="●"/>
            </a:pPr>
            <a:r>
              <a:rPr lang="en" sz="1600">
                <a:solidFill>
                  <a:schemeClr val="dk2"/>
                </a:solidFill>
              </a:rPr>
              <a:t>G : Multi Layer Perceptron  with input as  a100-dimensional noise vector drawn from N(μ,𝛔</a:t>
            </a:r>
            <a:r>
              <a:rPr baseline="30000" lang="en" sz="1600">
                <a:solidFill>
                  <a:schemeClr val="dk2"/>
                </a:solidFill>
              </a:rPr>
              <a:t>2</a:t>
            </a:r>
            <a:r>
              <a:rPr lang="en" sz="1600">
                <a:solidFill>
                  <a:schemeClr val="dk2"/>
                </a:solidFill>
              </a:rPr>
              <a:t>)nd produces in output a vector h</a:t>
            </a:r>
            <a:r>
              <a:rPr baseline="30000" lang="en" sz="1600">
                <a:solidFill>
                  <a:schemeClr val="dk2"/>
                </a:solidFill>
              </a:rPr>
              <a:t>fake</a:t>
            </a:r>
            <a:r>
              <a:rPr lang="en" sz="1600">
                <a:solidFill>
                  <a:schemeClr val="dk2"/>
                </a:solidFill>
              </a:rPr>
              <a:t> ϶ R</a:t>
            </a:r>
            <a:r>
              <a:rPr baseline="30000" lang="en" sz="1600">
                <a:solidFill>
                  <a:schemeClr val="dk2"/>
                </a:solidFill>
              </a:rPr>
              <a:t>d</a:t>
            </a:r>
            <a:r>
              <a:rPr lang="en" sz="1600">
                <a:solidFill>
                  <a:schemeClr val="dk2"/>
                </a:solidFill>
              </a:rPr>
              <a:t>.</a:t>
            </a:r>
            <a:endParaRPr sz="1600">
              <a:solidFill>
                <a:schemeClr val="dk2"/>
              </a:solidFill>
            </a:endParaRPr>
          </a:p>
        </p:txBody>
      </p:sp>
      <p:sp>
        <p:nvSpPr>
          <p:cNvPr id="140" name="Google Shape;140;p22"/>
          <p:cNvSpPr txBox="1"/>
          <p:nvPr/>
        </p:nvSpPr>
        <p:spPr>
          <a:xfrm flipH="1">
            <a:off x="375400" y="697425"/>
            <a:ext cx="7688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    </a:t>
            </a:r>
            <a:r>
              <a:rPr b="1" lang="en" sz="2600">
                <a:solidFill>
                  <a:schemeClr val="dk2"/>
                </a:solidFill>
                <a:latin typeface="Raleway"/>
                <a:ea typeface="Raleway"/>
                <a:cs typeface="Raleway"/>
                <a:sym typeface="Raleway"/>
              </a:rPr>
              <a:t>GAN-BERT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729450" y="1296775"/>
            <a:ext cx="7688700" cy="12750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chemeClr val="dk2"/>
              </a:buClr>
              <a:buSzPts val="1600"/>
              <a:buChar char="●"/>
            </a:pPr>
            <a:r>
              <a:rPr lang="en" sz="1600">
                <a:solidFill>
                  <a:schemeClr val="dk2"/>
                </a:solidFill>
              </a:rPr>
              <a:t>D:Another MLP that receives an input vector h</a:t>
            </a:r>
            <a:r>
              <a:rPr baseline="30000" lang="en" sz="1900">
                <a:solidFill>
                  <a:schemeClr val="dk2"/>
                </a:solidFill>
              </a:rPr>
              <a:t>*</a:t>
            </a:r>
            <a:r>
              <a:rPr lang="en" sz="1600">
                <a:solidFill>
                  <a:schemeClr val="dk2"/>
                </a:solidFill>
              </a:rPr>
              <a:t> ϶ R</a:t>
            </a:r>
            <a:r>
              <a:rPr baseline="30000" lang="en" sz="1600">
                <a:solidFill>
                  <a:schemeClr val="dk2"/>
                </a:solidFill>
              </a:rPr>
              <a:t>d</a:t>
            </a:r>
            <a:r>
              <a:rPr lang="en" sz="1600">
                <a:solidFill>
                  <a:schemeClr val="dk2"/>
                </a:solidFill>
              </a:rPr>
              <a:t> where h</a:t>
            </a:r>
            <a:r>
              <a:rPr baseline="30000" lang="en" sz="2000">
                <a:solidFill>
                  <a:schemeClr val="dk2"/>
                </a:solidFill>
              </a:rPr>
              <a:t>*</a:t>
            </a:r>
            <a:r>
              <a:rPr lang="en" sz="1600">
                <a:solidFill>
                  <a:schemeClr val="dk2"/>
                </a:solidFill>
              </a:rPr>
              <a:t> can be either h</a:t>
            </a:r>
            <a:r>
              <a:rPr baseline="30000" lang="en" sz="1600">
                <a:solidFill>
                  <a:schemeClr val="dk2"/>
                </a:solidFill>
              </a:rPr>
              <a:t>fake</a:t>
            </a:r>
            <a:r>
              <a:rPr lang="en" sz="1600">
                <a:solidFill>
                  <a:schemeClr val="dk2"/>
                </a:solidFill>
              </a:rPr>
              <a:t> produced by the generator or h</a:t>
            </a:r>
            <a:r>
              <a:rPr baseline="30000" lang="en" sz="1600">
                <a:solidFill>
                  <a:schemeClr val="dk2"/>
                </a:solidFill>
              </a:rPr>
              <a:t>CLS </a:t>
            </a:r>
            <a:r>
              <a:rPr lang="en" sz="1600">
                <a:solidFill>
                  <a:schemeClr val="dk2"/>
                </a:solidFill>
              </a:rPr>
              <a:t>for unlabeled or labeled examples from the real distribution. The last layer of D is a softmax-activated layer,followed by a softmax layer for classification.</a:t>
            </a:r>
            <a:endParaRPr sz="1600">
              <a:solidFill>
                <a:schemeClr val="dk2"/>
              </a:solidFill>
            </a:endParaRPr>
          </a:p>
          <a:p>
            <a:pPr indent="0" lvl="0" marL="457200" rtl="0" algn="l">
              <a:lnSpc>
                <a:spcPct val="105000"/>
              </a:lnSpc>
              <a:spcBef>
                <a:spcPts val="1200"/>
              </a:spcBef>
              <a:spcAft>
                <a:spcPts val="1200"/>
              </a:spcAft>
              <a:buSzPts val="935"/>
              <a:buNone/>
            </a:pPr>
            <a:r>
              <a:t/>
            </a:r>
            <a:endParaRPr sz="1600"/>
          </a:p>
        </p:txBody>
      </p:sp>
      <p:pic>
        <p:nvPicPr>
          <p:cNvPr descr="Conventional Variational AutoEncoders (VAE) and the proposed encoder-decoder architecture," id="146" name="Google Shape;146;p23"/>
          <p:cNvPicPr preferRelativeResize="0"/>
          <p:nvPr/>
        </p:nvPicPr>
        <p:blipFill>
          <a:blip r:embed="rId3">
            <a:alphaModFix/>
          </a:blip>
          <a:stretch>
            <a:fillRect/>
          </a:stretch>
        </p:blipFill>
        <p:spPr>
          <a:xfrm>
            <a:off x="2338290" y="2571775"/>
            <a:ext cx="4794310" cy="2113475"/>
          </a:xfrm>
          <a:prstGeom prst="rect">
            <a:avLst/>
          </a:prstGeom>
          <a:noFill/>
          <a:ln cap="flat" cmpd="sng" w="12700">
            <a:solidFill>
              <a:srgbClr val="828282"/>
            </a:solidFill>
            <a:prstDash val="solid"/>
            <a:round/>
            <a:headEnd len="sm" w="sm" type="none"/>
            <a:tailEnd len="sm" w="sm" type="none"/>
          </a:ln>
        </p:spPr>
      </p:pic>
      <p:sp>
        <p:nvSpPr>
          <p:cNvPr descr="g104d00731dd_0_73" id="147" name="Google Shape;147;p23" title="IC"/>
          <p:cNvSpPr txBox="1"/>
          <p:nvPr/>
        </p:nvSpPr>
        <p:spPr>
          <a:xfrm>
            <a:off x="2338300" y="4783200"/>
            <a:ext cx="4794300" cy="54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                            GAN-BERT Architecture</a:t>
            </a:r>
            <a:endParaRPr i="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719225"/>
            <a:ext cx="7688700" cy="56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a:t>
            </a:r>
            <a:endParaRPr/>
          </a:p>
        </p:txBody>
      </p:sp>
      <p:sp>
        <p:nvSpPr>
          <p:cNvPr id="153" name="Google Shape;153;p24"/>
          <p:cNvSpPr txBox="1"/>
          <p:nvPr>
            <p:ph idx="1" type="body"/>
          </p:nvPr>
        </p:nvSpPr>
        <p:spPr>
          <a:xfrm>
            <a:off x="729450" y="1373050"/>
            <a:ext cx="7688700" cy="296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Optimize two competing losses </a:t>
            </a:r>
            <a:r>
              <a:rPr lang="en" sz="1600">
                <a:solidFill>
                  <a:schemeClr val="dk2"/>
                </a:solidFill>
              </a:rPr>
              <a:t>L</a:t>
            </a:r>
            <a:r>
              <a:rPr baseline="-25000" lang="en" sz="2000">
                <a:solidFill>
                  <a:schemeClr val="dk2"/>
                </a:solidFill>
              </a:rPr>
              <a:t>D</a:t>
            </a:r>
            <a:r>
              <a:rPr lang="en" sz="1600">
                <a:solidFill>
                  <a:schemeClr val="dk2"/>
                </a:solidFill>
              </a:rPr>
              <a:t> and </a:t>
            </a:r>
            <a:r>
              <a:rPr lang="en" sz="1600">
                <a:solidFill>
                  <a:schemeClr val="dk2"/>
                </a:solidFill>
              </a:rPr>
              <a:t>L</a:t>
            </a:r>
            <a:r>
              <a:rPr baseline="-25000" lang="en" sz="2000">
                <a:solidFill>
                  <a:schemeClr val="dk2"/>
                </a:solidFill>
              </a:rPr>
              <a:t>G</a:t>
            </a:r>
            <a:r>
              <a:rPr lang="en" sz="2000">
                <a:solidFill>
                  <a:schemeClr val="dk2"/>
                </a:solidFill>
              </a:rPr>
              <a:t> </a:t>
            </a:r>
            <a:r>
              <a:rPr lang="en" sz="1600">
                <a:solidFill>
                  <a:schemeClr val="dk2"/>
                </a:solidFill>
              </a:rPr>
              <a: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The loss function of D is defined as L</a:t>
            </a:r>
            <a:r>
              <a:rPr baseline="-25000" lang="en" sz="2000">
                <a:solidFill>
                  <a:schemeClr val="dk2"/>
                </a:solidFill>
              </a:rPr>
              <a:t>D</a:t>
            </a:r>
            <a:r>
              <a:rPr lang="en" sz="2000">
                <a:solidFill>
                  <a:schemeClr val="dk2"/>
                </a:solidFill>
              </a:rPr>
              <a:t> </a:t>
            </a:r>
            <a:r>
              <a:rPr lang="en" sz="1600">
                <a:solidFill>
                  <a:schemeClr val="dk2"/>
                </a:solidFill>
              </a:rPr>
              <a:t>= L</a:t>
            </a:r>
            <a:r>
              <a:rPr baseline="-25000" lang="en" sz="2000">
                <a:solidFill>
                  <a:schemeClr val="dk2"/>
                </a:solidFill>
              </a:rPr>
              <a:t>D</a:t>
            </a:r>
            <a:r>
              <a:rPr baseline="-25000" lang="en" sz="2000">
                <a:solidFill>
                  <a:schemeClr val="dk2"/>
                </a:solidFill>
              </a:rPr>
              <a:t> sup.</a:t>
            </a:r>
            <a:r>
              <a:rPr lang="en" sz="1600">
                <a:solidFill>
                  <a:schemeClr val="dk2"/>
                </a:solidFill>
              </a:rPr>
              <a:t> + </a:t>
            </a:r>
            <a:r>
              <a:rPr lang="en" sz="1600">
                <a:solidFill>
                  <a:schemeClr val="dk2"/>
                </a:solidFill>
              </a:rPr>
              <a:t>L</a:t>
            </a:r>
            <a:r>
              <a:rPr baseline="-25000" lang="en" sz="2000">
                <a:solidFill>
                  <a:schemeClr val="dk2"/>
                </a:solidFill>
              </a:rPr>
              <a:t>D </a:t>
            </a:r>
            <a:r>
              <a:rPr baseline="-25000" lang="en" sz="2000">
                <a:solidFill>
                  <a:schemeClr val="dk2"/>
                </a:solidFill>
              </a:rPr>
              <a:t>unsup</a:t>
            </a:r>
            <a:r>
              <a:rPr baseline="-25000" lang="en" sz="1600">
                <a:solidFill>
                  <a:schemeClr val="dk2"/>
                </a:solidFill>
              </a:rPr>
              <a:t>.   </a:t>
            </a:r>
            <a:r>
              <a:rPr lang="en" sz="1600">
                <a:solidFill>
                  <a:schemeClr val="dk2"/>
                </a:solidFill>
              </a:rPr>
              <a:t>where:</a:t>
            </a:r>
            <a:endParaRPr sz="1600">
              <a:solidFill>
                <a:schemeClr val="dk2"/>
              </a:solidFill>
            </a:endParaRPr>
          </a:p>
        </p:txBody>
      </p:sp>
      <p:pic>
        <p:nvPicPr>
          <p:cNvPr id="154" name="Google Shape;154;p24"/>
          <p:cNvPicPr preferRelativeResize="0"/>
          <p:nvPr/>
        </p:nvPicPr>
        <p:blipFill>
          <a:blip r:embed="rId3">
            <a:alphaModFix/>
          </a:blip>
          <a:stretch>
            <a:fillRect/>
          </a:stretch>
        </p:blipFill>
        <p:spPr>
          <a:xfrm>
            <a:off x="1983000" y="2571750"/>
            <a:ext cx="5181600" cy="13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7650" y="1307675"/>
            <a:ext cx="7688700" cy="273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sz="1600">
                <a:solidFill>
                  <a:schemeClr val="dk2"/>
                </a:solidFill>
              </a:rPr>
              <a:t>The generator</a:t>
            </a:r>
            <a:r>
              <a:rPr lang="en" sz="1600">
                <a:solidFill>
                  <a:schemeClr val="dk2"/>
                </a:solidFill>
              </a:rPr>
              <a:t> loss is L</a:t>
            </a:r>
            <a:r>
              <a:rPr baseline="-25000" lang="en" sz="2000">
                <a:solidFill>
                  <a:schemeClr val="dk2"/>
                </a:solidFill>
              </a:rPr>
              <a:t>G</a:t>
            </a:r>
            <a:r>
              <a:rPr lang="en" sz="2000">
                <a:solidFill>
                  <a:schemeClr val="dk2"/>
                </a:solidFill>
              </a:rPr>
              <a:t> </a:t>
            </a:r>
            <a:r>
              <a:rPr lang="en" sz="1600">
                <a:solidFill>
                  <a:schemeClr val="dk2"/>
                </a:solidFill>
              </a:rPr>
              <a:t>= L</a:t>
            </a:r>
            <a:r>
              <a:rPr baseline="-25000" lang="en" sz="2000">
                <a:solidFill>
                  <a:schemeClr val="dk2"/>
                </a:solidFill>
              </a:rPr>
              <a:t>G feature</a:t>
            </a:r>
            <a:r>
              <a:rPr lang="en" sz="2000">
                <a:solidFill>
                  <a:schemeClr val="dk2"/>
                </a:solidFill>
              </a:rPr>
              <a:t> </a:t>
            </a:r>
            <a:r>
              <a:rPr baseline="-25000" lang="en" sz="2000">
                <a:solidFill>
                  <a:schemeClr val="dk2"/>
                </a:solidFill>
              </a:rPr>
              <a:t>matching</a:t>
            </a:r>
            <a:r>
              <a:rPr lang="en" sz="2000">
                <a:solidFill>
                  <a:schemeClr val="dk2"/>
                </a:solidFill>
              </a:rPr>
              <a:t> </a:t>
            </a:r>
            <a:r>
              <a:rPr lang="en" sz="1600">
                <a:solidFill>
                  <a:schemeClr val="dk2"/>
                </a:solidFill>
              </a:rPr>
              <a:t>+ L</a:t>
            </a:r>
            <a:r>
              <a:rPr baseline="-25000" lang="en" sz="2000">
                <a:solidFill>
                  <a:schemeClr val="dk2"/>
                </a:solidFill>
              </a:rPr>
              <a:t>G unsup.</a:t>
            </a:r>
            <a:r>
              <a:rPr lang="en" sz="2000">
                <a:solidFill>
                  <a:schemeClr val="dk2"/>
                </a:solidFill>
              </a:rPr>
              <a:t> </a:t>
            </a:r>
            <a:r>
              <a:rPr lang="en" sz="1600">
                <a:solidFill>
                  <a:schemeClr val="dk2"/>
                </a:solidFill>
              </a:rPr>
              <a:t> where :</a:t>
            </a:r>
            <a:endParaRPr sz="1600">
              <a:solidFill>
                <a:schemeClr val="dk2"/>
              </a:solidFill>
            </a:endParaRPr>
          </a:p>
        </p:txBody>
      </p:sp>
      <p:pic>
        <p:nvPicPr>
          <p:cNvPr id="160" name="Google Shape;160;p25"/>
          <p:cNvPicPr preferRelativeResize="0"/>
          <p:nvPr/>
        </p:nvPicPr>
        <p:blipFill>
          <a:blip r:embed="rId3">
            <a:alphaModFix/>
          </a:blip>
          <a:stretch>
            <a:fillRect/>
          </a:stretch>
        </p:blipFill>
        <p:spPr>
          <a:xfrm>
            <a:off x="2053250" y="2053250"/>
            <a:ext cx="4895850" cy="819150"/>
          </a:xfrm>
          <a:prstGeom prst="rect">
            <a:avLst/>
          </a:prstGeom>
          <a:noFill/>
          <a:ln>
            <a:noFill/>
          </a:ln>
        </p:spPr>
      </p:pic>
      <p:pic>
        <p:nvPicPr>
          <p:cNvPr id="161" name="Google Shape;161;p25"/>
          <p:cNvPicPr preferRelativeResize="0"/>
          <p:nvPr/>
        </p:nvPicPr>
        <p:blipFill>
          <a:blip r:embed="rId4">
            <a:alphaModFix/>
          </a:blip>
          <a:stretch>
            <a:fillRect/>
          </a:stretch>
        </p:blipFill>
        <p:spPr>
          <a:xfrm>
            <a:off x="1976438" y="2960225"/>
            <a:ext cx="5191125" cy="68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729450" y="1482025"/>
            <a:ext cx="7688700" cy="28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2"/>
                </a:solidFill>
              </a:rPr>
              <a:t>During backpropagation,</a:t>
            </a:r>
            <a:endParaRPr sz="1600">
              <a:solidFill>
                <a:schemeClr val="dk2"/>
              </a:solidFill>
            </a:endParaRPr>
          </a:p>
          <a:p>
            <a:pPr indent="-330200" lvl="0" marL="457200" rtl="0" algn="l">
              <a:spcBef>
                <a:spcPts val="1200"/>
              </a:spcBef>
              <a:spcAft>
                <a:spcPts val="0"/>
              </a:spcAft>
              <a:buClr>
                <a:schemeClr val="dk2"/>
              </a:buClr>
              <a:buSzPts val="1600"/>
              <a:buChar char="●"/>
            </a:pPr>
            <a:r>
              <a:rPr lang="en" sz="1600">
                <a:solidFill>
                  <a:schemeClr val="dk2"/>
                </a:solidFill>
              </a:rPr>
              <a:t>Labelled data :used in training the discriminator on the classification task.</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Unlabelled data: considered in </a:t>
            </a:r>
            <a:r>
              <a:rPr lang="en" sz="1600">
                <a:solidFill>
                  <a:schemeClr val="dk2"/>
                </a:solidFill>
              </a:rPr>
              <a:t>L</a:t>
            </a:r>
            <a:r>
              <a:rPr baseline="-25000" lang="en" sz="1600">
                <a:solidFill>
                  <a:schemeClr val="dk2"/>
                </a:solidFill>
              </a:rPr>
              <a:t>D unsup. </a:t>
            </a:r>
            <a:r>
              <a:rPr lang="en" sz="1600">
                <a:solidFill>
                  <a:schemeClr val="dk2"/>
                </a:solidFill>
              </a:rPr>
              <a:t> when they are erroneously classified as fake.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Fake Data:Contributes to both  L</a:t>
            </a:r>
            <a:r>
              <a:rPr baseline="-25000" lang="en" sz="1600">
                <a:solidFill>
                  <a:schemeClr val="dk2"/>
                </a:solidFill>
              </a:rPr>
              <a:t>D</a:t>
            </a:r>
            <a:r>
              <a:rPr lang="en" sz="1600">
                <a:solidFill>
                  <a:schemeClr val="dk2"/>
                </a:solidFill>
              </a:rPr>
              <a:t> and L</a:t>
            </a:r>
            <a:r>
              <a:rPr baseline="-25000" lang="en" sz="1600">
                <a:solidFill>
                  <a:schemeClr val="dk2"/>
                </a:solidFill>
              </a:rPr>
              <a:t>G  </a:t>
            </a:r>
            <a:r>
              <a:rPr lang="en" sz="1600">
                <a:solidFill>
                  <a:schemeClr val="dk2"/>
                </a:solidFill>
              </a:rPr>
              <a:t>.</a:t>
            </a:r>
            <a:endParaRPr sz="16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31275" y="745425"/>
            <a:ext cx="7688700" cy="54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Generated </a:t>
            </a:r>
            <a:r>
              <a:rPr lang="en"/>
              <a:t>Fake Data</a:t>
            </a:r>
            <a:endParaRPr/>
          </a:p>
        </p:txBody>
      </p:sp>
      <p:sp>
        <p:nvSpPr>
          <p:cNvPr id="172" name="Google Shape;172;p27"/>
          <p:cNvSpPr txBox="1"/>
          <p:nvPr>
            <p:ph idx="1" type="body"/>
          </p:nvPr>
        </p:nvSpPr>
        <p:spPr>
          <a:xfrm>
            <a:off x="729450" y="3964000"/>
            <a:ext cx="7688700" cy="108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rPr>
              <a:t>Given a 100 dimensional noise vector drawn from the normal distribution N(0,1) ,the generator maps to a 768 dimensional output vector equivalent to the embedding dimension of the BERT,which is then used as a fake example in the architecture.</a:t>
            </a:r>
            <a:endParaRPr sz="1600">
              <a:solidFill>
                <a:schemeClr val="dk2"/>
              </a:solidFill>
            </a:endParaRPr>
          </a:p>
        </p:txBody>
      </p:sp>
      <p:pic>
        <p:nvPicPr>
          <p:cNvPr descr="Conventional Variational AutoEncoders (VAE) and the proposed encoder-decoder architecture," id="173" name="Google Shape;173;p27"/>
          <p:cNvPicPr preferRelativeResize="0"/>
          <p:nvPr/>
        </p:nvPicPr>
        <p:blipFill>
          <a:blip r:embed="rId3">
            <a:alphaModFix/>
          </a:blip>
          <a:stretch>
            <a:fillRect/>
          </a:stretch>
        </p:blipFill>
        <p:spPr>
          <a:xfrm>
            <a:off x="111150" y="1402625"/>
            <a:ext cx="3300439" cy="2200275"/>
          </a:xfrm>
          <a:prstGeom prst="rect">
            <a:avLst/>
          </a:prstGeom>
          <a:noFill/>
          <a:ln cap="flat" cmpd="sng" w="12700">
            <a:solidFill>
              <a:srgbClr val="828282"/>
            </a:solidFill>
            <a:prstDash val="solid"/>
            <a:round/>
            <a:headEnd len="sm" w="sm" type="none"/>
            <a:tailEnd len="sm" w="sm" type="none"/>
          </a:ln>
        </p:spPr>
      </p:pic>
      <p:pic>
        <p:nvPicPr>
          <p:cNvPr descr="Conventional Variational AutoEncoders (VAE) and the proposed encoder-decoder architecture," id="174" name="Google Shape;174;p27"/>
          <p:cNvPicPr preferRelativeResize="0"/>
          <p:nvPr/>
        </p:nvPicPr>
        <p:blipFill>
          <a:blip r:embed="rId4">
            <a:alphaModFix/>
          </a:blip>
          <a:stretch>
            <a:fillRect/>
          </a:stretch>
        </p:blipFill>
        <p:spPr>
          <a:xfrm>
            <a:off x="4721100" y="1505087"/>
            <a:ext cx="3192950" cy="1995350"/>
          </a:xfrm>
          <a:prstGeom prst="rect">
            <a:avLst/>
          </a:prstGeom>
          <a:noFill/>
          <a:ln cap="flat" cmpd="sng" w="12700">
            <a:solidFill>
              <a:srgbClr val="828282"/>
            </a:solidFill>
            <a:prstDash val="solid"/>
            <a:round/>
            <a:headEnd len="sm" w="sm" type="none"/>
            <a:tailEnd len="sm" w="sm" type="none"/>
          </a:ln>
        </p:spPr>
      </p:pic>
      <p:cxnSp>
        <p:nvCxnSpPr>
          <p:cNvPr id="175" name="Google Shape;175;p27"/>
          <p:cNvCxnSpPr/>
          <p:nvPr/>
        </p:nvCxnSpPr>
        <p:spPr>
          <a:xfrm flipH="1" rot="10800000">
            <a:off x="3628939" y="2291875"/>
            <a:ext cx="874800" cy="1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719225"/>
            <a:ext cx="7688700" cy="56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1" name="Google Shape;181;p28"/>
          <p:cNvSpPr txBox="1"/>
          <p:nvPr>
            <p:ph idx="1" type="body"/>
          </p:nvPr>
        </p:nvSpPr>
        <p:spPr>
          <a:xfrm>
            <a:off x="729450" y="1373050"/>
            <a:ext cx="7688700" cy="296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Observed the impact of GAN-BERT for text classification tasks such as </a:t>
            </a:r>
            <a:r>
              <a:rPr lang="en" sz="1600">
                <a:solidFill>
                  <a:schemeClr val="dk2"/>
                </a:solidFill>
              </a:rPr>
              <a:t>Topic Classification over the 20 News Group (20N) , Question Classification (QC) on the UIUC dataset , Sentiment Analysis over the SST-5 dataset (Socher et al., 2013) and a sentence pair task, i.e., over the MNLI dataset.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Using below 10% of the dataset, GAN-BERT is able to obtain  a much better accuracy than the base BERT model,especially for classification tasks involving a larger number of categories.</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Conventional Variational AutoEncoders (VAE) and the proposed encoder-decoder architecture," id="188" name="Google Shape;188;p29"/>
          <p:cNvPicPr preferRelativeResize="0"/>
          <p:nvPr/>
        </p:nvPicPr>
        <p:blipFill rotWithShape="1">
          <a:blip r:embed="rId3">
            <a:alphaModFix/>
          </a:blip>
          <a:srcRect b="2180" l="0" r="0" t="-2180"/>
          <a:stretch/>
        </p:blipFill>
        <p:spPr>
          <a:xfrm>
            <a:off x="121200" y="461650"/>
            <a:ext cx="8808550" cy="4507500"/>
          </a:xfrm>
          <a:prstGeom prst="rect">
            <a:avLst/>
          </a:prstGeom>
          <a:noFill/>
          <a:ln cap="flat" cmpd="sng" w="12700">
            <a:solidFill>
              <a:srgbClr val="82828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596875" y="610225"/>
            <a:ext cx="7688700" cy="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4" name="Google Shape;194;p30"/>
          <p:cNvSpPr txBox="1"/>
          <p:nvPr>
            <p:ph idx="1" type="body"/>
          </p:nvPr>
        </p:nvSpPr>
        <p:spPr>
          <a:xfrm>
            <a:off x="729450" y="1471125"/>
            <a:ext cx="7688700" cy="286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Extended the limit of transformer based architecture in low resource settings.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Does so without introducing any additional cost at the time of inference since only the discriminator i.e the classifier network is used for the same.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First investigation paving the way for further extensions ,adopting other architectures such as  GPT-2 and other tasks such as Question Answering. </a:t>
            </a:r>
            <a:endParaRPr sz="16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based on the paper</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Q) </a:t>
            </a:r>
            <a:r>
              <a:rPr lang="en" sz="1600">
                <a:solidFill>
                  <a:schemeClr val="dk2"/>
                </a:solidFill>
              </a:rPr>
              <a:t>Random noise distributions are hard to control, and usually lead to weak results. Over the past few years, various self supervised methods have been developed to replace the "random noise" approach, and have shown much better performance. How would you develop a novel pipeline that eliminates the use of random noise, and how(and why) it would improve the performance. Remember you have only a few labeled examples, so you should think on the lines of preventing overfitting as well</a:t>
            </a:r>
            <a:r>
              <a:rPr lang="en" sz="1600"/>
              <a: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78825" y="697425"/>
            <a:ext cx="7688700" cy="5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729450" y="1362150"/>
            <a:ext cx="7688700" cy="323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highlight>
                  <a:schemeClr val="lt1"/>
                </a:highlight>
              </a:rPr>
              <a:t>State of the art results in NLP require a large amount of  labelled data which is both time consuming and expensive.</a:t>
            </a:r>
            <a:endParaRPr sz="1600">
              <a:solidFill>
                <a:schemeClr val="dk2"/>
              </a:solidFill>
              <a:highlight>
                <a:schemeClr val="lt1"/>
              </a:highlight>
            </a:endParaRPr>
          </a:p>
          <a:p>
            <a:pPr indent="-330200" lvl="0" marL="457200" rtl="0" algn="l">
              <a:spcBef>
                <a:spcPts val="0"/>
              </a:spcBef>
              <a:spcAft>
                <a:spcPts val="0"/>
              </a:spcAft>
              <a:buClr>
                <a:schemeClr val="dk2"/>
              </a:buClr>
              <a:buSzPts val="1600"/>
              <a:buChar char="●"/>
            </a:pPr>
            <a:r>
              <a:rPr lang="en" sz="1600">
                <a:solidFill>
                  <a:schemeClr val="dk2"/>
                </a:solidFill>
                <a:highlight>
                  <a:schemeClr val="lt1"/>
                </a:highlight>
              </a:rPr>
              <a:t>Q</a:t>
            </a:r>
            <a:r>
              <a:rPr lang="en" sz="1600">
                <a:solidFill>
                  <a:schemeClr val="dk2"/>
                </a:solidFill>
                <a:highlight>
                  <a:schemeClr val="lt1"/>
                </a:highlight>
              </a:rPr>
              <a:t>uality of BERT fine-tuned with  less than 200 labelled instances shows significant drops, especially in classification tasks involving many categories.</a:t>
            </a:r>
            <a:endParaRPr sz="1600">
              <a:solidFill>
                <a:schemeClr val="dk2"/>
              </a:solidFill>
              <a:highlight>
                <a:schemeClr val="lt1"/>
              </a:highlight>
            </a:endParaRPr>
          </a:p>
          <a:p>
            <a:pPr indent="-330200" lvl="0" marL="457200" rtl="0" algn="l">
              <a:spcBef>
                <a:spcPts val="0"/>
              </a:spcBef>
              <a:spcAft>
                <a:spcPts val="0"/>
              </a:spcAft>
              <a:buClr>
                <a:schemeClr val="dk2"/>
              </a:buClr>
              <a:buSzPts val="1600"/>
              <a:buChar char="●"/>
            </a:pPr>
            <a:r>
              <a:rPr lang="en" sz="1600">
                <a:solidFill>
                  <a:schemeClr val="dk2"/>
                </a:solidFill>
                <a:highlight>
                  <a:schemeClr val="lt1"/>
                </a:highlight>
              </a:rPr>
              <a:t>However, unlabelled data characterizing the task can be obtained both economically and easily.</a:t>
            </a:r>
            <a:endParaRPr sz="1600">
              <a:solidFill>
                <a:schemeClr val="dk2"/>
              </a:solidFill>
              <a:highlight>
                <a:schemeClr val="lt1"/>
              </a:highlight>
            </a:endParaRPr>
          </a:p>
          <a:p>
            <a:pPr indent="-330200" lvl="0" marL="457200" rtl="0" algn="l">
              <a:spcBef>
                <a:spcPts val="0"/>
              </a:spcBef>
              <a:spcAft>
                <a:spcPts val="0"/>
              </a:spcAft>
              <a:buClr>
                <a:schemeClr val="dk2"/>
              </a:buClr>
              <a:buSzPts val="1600"/>
              <a:buChar char="●"/>
            </a:pPr>
            <a:r>
              <a:rPr lang="en" sz="1600">
                <a:solidFill>
                  <a:schemeClr val="dk2"/>
                </a:solidFill>
                <a:highlight>
                  <a:schemeClr val="lt1"/>
                </a:highlight>
              </a:rPr>
              <a:t>This unlabelled data can be used to improve the generalization capability using semi-supervised methods.</a:t>
            </a:r>
            <a:endParaRPr sz="1600">
              <a:solidFill>
                <a:schemeClr val="dk2"/>
              </a:solidFill>
              <a:highlight>
                <a:schemeClr val="lt1"/>
              </a:highlight>
            </a:endParaRPr>
          </a:p>
          <a:p>
            <a:pPr indent="-330200" lvl="0" marL="457200" rtl="0" algn="l">
              <a:spcBef>
                <a:spcPts val="0"/>
              </a:spcBef>
              <a:spcAft>
                <a:spcPts val="0"/>
              </a:spcAft>
              <a:buClr>
                <a:schemeClr val="dk2"/>
              </a:buClr>
              <a:buSzPts val="1600"/>
              <a:buChar char="●"/>
            </a:pPr>
            <a:r>
              <a:rPr lang="en" sz="1600">
                <a:solidFill>
                  <a:schemeClr val="dk2"/>
                </a:solidFill>
                <a:highlight>
                  <a:schemeClr val="lt1"/>
                </a:highlight>
              </a:rPr>
              <a:t>Semi-Supervised Generative Adversarial Networks (SS-GANs).</a:t>
            </a:r>
            <a:endParaRPr sz="1600">
              <a:solidFill>
                <a:schemeClr val="dk2"/>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719225"/>
            <a:ext cx="7688700" cy="42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the Random Noise Approach*</a:t>
            </a:r>
            <a:endParaRPr/>
          </a:p>
        </p:txBody>
      </p:sp>
      <p:sp>
        <p:nvSpPr>
          <p:cNvPr id="206" name="Google Shape;206;p32"/>
          <p:cNvSpPr txBox="1"/>
          <p:nvPr>
            <p:ph idx="1" type="body"/>
          </p:nvPr>
        </p:nvSpPr>
        <p:spPr>
          <a:xfrm>
            <a:off x="729450" y="1536500"/>
            <a:ext cx="7688700" cy="280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Instead of sampling from a normal distribution for input to the generator,a  Decoder-Encoder  architecture can be used to fit a noise distribution which carries the information of the text dataset which is then passed to the generator of the adversarial network.</a:t>
            </a:r>
            <a:endParaRPr sz="1600"/>
          </a:p>
          <a:p>
            <a:pPr indent="-330200" lvl="0" marL="457200" rtl="0" algn="l">
              <a:spcBef>
                <a:spcPts val="0"/>
              </a:spcBef>
              <a:spcAft>
                <a:spcPts val="0"/>
              </a:spcAft>
              <a:buSzPts val="1600"/>
              <a:buChar char="●"/>
            </a:pPr>
            <a:r>
              <a:rPr lang="en" sz="1600"/>
              <a:t>The vectors sampled from a bare Gaussian distribution include a number of noise points which are not suitable for generation. So, if we use output of the decoder-encoder ,noise z</a:t>
            </a:r>
            <a:r>
              <a:rPr baseline="-25000" lang="en" sz="1600"/>
              <a:t>0</a:t>
            </a:r>
            <a:r>
              <a:rPr lang="en" sz="1600"/>
              <a:t> as the input of the generator , we can eliminate the unreasonable noise points and improve the quality of generated image.</a:t>
            </a:r>
            <a:endParaRPr sz="1600"/>
          </a:p>
        </p:txBody>
      </p:sp>
      <p:sp>
        <p:nvSpPr>
          <p:cNvPr id="207" name="Google Shape;207;p32"/>
          <p:cNvSpPr txBox="1"/>
          <p:nvPr/>
        </p:nvSpPr>
        <p:spPr>
          <a:xfrm>
            <a:off x="310600" y="4398075"/>
            <a:ext cx="8199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a:t>
            </a:r>
            <a:r>
              <a:rPr lang="en" sz="1600">
                <a:solidFill>
                  <a:srgbClr val="3C4043"/>
                </a:solidFill>
                <a:latin typeface="Lato"/>
                <a:ea typeface="Lato"/>
                <a:cs typeface="Lato"/>
                <a:sym typeface="Lato"/>
              </a:rPr>
              <a:t>Inspired from Generative Adversarial Networks with Decoder-Encoder Output Noise Zhong et al ,CVPR 2018</a:t>
            </a:r>
            <a:endParaRPr sz="1700">
              <a:solidFill>
                <a:srgbClr val="3C404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Conventional Variational AutoEncoders (VAE) and the proposed encoder-decoder architecture," id="212" name="Google Shape;212;p33"/>
          <p:cNvPicPr preferRelativeResize="0"/>
          <p:nvPr/>
        </p:nvPicPr>
        <p:blipFill>
          <a:blip r:embed="rId3">
            <a:alphaModFix/>
          </a:blip>
          <a:stretch>
            <a:fillRect/>
          </a:stretch>
        </p:blipFill>
        <p:spPr>
          <a:xfrm>
            <a:off x="2119313" y="647700"/>
            <a:ext cx="4905375" cy="3848100"/>
          </a:xfrm>
          <a:prstGeom prst="rect">
            <a:avLst/>
          </a:prstGeom>
          <a:noFill/>
          <a:ln cap="flat" cmpd="sng" w="12700">
            <a:solidFill>
              <a:srgbClr val="828282"/>
            </a:solidFill>
            <a:prstDash val="solid"/>
            <a:round/>
            <a:headEnd len="sm" w="sm" type="none"/>
            <a:tailEnd len="sm" w="sm" type="none"/>
          </a:ln>
        </p:spPr>
      </p:pic>
      <p:sp>
        <p:nvSpPr>
          <p:cNvPr descr="g102ebf4b307_0_549" id="213" name="Google Shape;213;p33" title="IC"/>
          <p:cNvSpPr txBox="1"/>
          <p:nvPr/>
        </p:nvSpPr>
        <p:spPr>
          <a:xfrm>
            <a:off x="2119300" y="4572000"/>
            <a:ext cx="4905300" cy="709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Conventional Variational AutoEncoders (VAE) vs the proposed encoder-decoder architecture,</a:t>
            </a:r>
            <a:endParaRPr i="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729450" y="1341775"/>
            <a:ext cx="7688700" cy="351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First ,we train a VAE architecture on a text corpora and then swap the trained encoder and decoder to use for the Decoder-Encoder (DE) architecture.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A gaussian noise vector N(0,1)  is  first sent to the decoder and flows through the whole architecture.The decoded </a:t>
            </a:r>
            <a:r>
              <a:rPr lang="en" sz="1600">
                <a:solidFill>
                  <a:schemeClr val="dk2"/>
                </a:solidFill>
              </a:rPr>
              <a:t>output</a:t>
            </a:r>
            <a:r>
              <a:rPr lang="en" sz="1600">
                <a:solidFill>
                  <a:schemeClr val="dk2"/>
                </a:solidFill>
              </a:rPr>
              <a:t> is then passed to the encoder.Since the dimension of the input of the decoder and the output of the encoder are the same, the Decoder-Encoder structure doesn’t change the dimension of the noise vectors but makes them carry the information of the text corpora.</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It transforms a Gaussian noise to a posterior one which is then used as input to the  generator.</a:t>
            </a:r>
            <a:endParaRPr sz="1600">
              <a:solidFill>
                <a:schemeClr val="dk2"/>
              </a:solidFill>
            </a:endParaRPr>
          </a:p>
        </p:txBody>
      </p:sp>
      <p:pic>
        <p:nvPicPr>
          <p:cNvPr id="219" name="Google Shape;219;p34"/>
          <p:cNvPicPr preferRelativeResize="0"/>
          <p:nvPr/>
        </p:nvPicPr>
        <p:blipFill>
          <a:blip r:embed="rId3">
            <a:alphaModFix/>
          </a:blip>
          <a:stretch>
            <a:fillRect/>
          </a:stretch>
        </p:blipFill>
        <p:spPr>
          <a:xfrm>
            <a:off x="2761450" y="3891975"/>
            <a:ext cx="3381375" cy="66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Conventional Variational AutoEncoders (VAE) and the proposed encoder-decoder architecture," id="224" name="Google Shape;224;p35"/>
          <p:cNvPicPr preferRelativeResize="0"/>
          <p:nvPr/>
        </p:nvPicPr>
        <p:blipFill>
          <a:blip r:embed="rId3">
            <a:alphaModFix/>
          </a:blip>
          <a:stretch>
            <a:fillRect/>
          </a:stretch>
        </p:blipFill>
        <p:spPr>
          <a:xfrm>
            <a:off x="376196" y="1305946"/>
            <a:ext cx="3773401" cy="2859775"/>
          </a:xfrm>
          <a:prstGeom prst="rect">
            <a:avLst/>
          </a:prstGeom>
          <a:noFill/>
          <a:ln cap="flat" cmpd="sng" w="12700">
            <a:solidFill>
              <a:srgbClr val="828282"/>
            </a:solidFill>
            <a:prstDash val="solid"/>
            <a:round/>
            <a:headEnd len="sm" w="sm" type="none"/>
            <a:tailEnd len="sm" w="sm" type="none"/>
          </a:ln>
        </p:spPr>
      </p:pic>
      <p:pic>
        <p:nvPicPr>
          <p:cNvPr descr="Conventional Variational AutoEncoders (VAE) and the proposed encoder-decoder architecture," id="225" name="Google Shape;225;p35"/>
          <p:cNvPicPr preferRelativeResize="0"/>
          <p:nvPr/>
        </p:nvPicPr>
        <p:blipFill>
          <a:blip r:embed="rId4">
            <a:alphaModFix/>
          </a:blip>
          <a:stretch>
            <a:fillRect/>
          </a:stretch>
        </p:blipFill>
        <p:spPr>
          <a:xfrm>
            <a:off x="4882571" y="1238100"/>
            <a:ext cx="4031375" cy="2995475"/>
          </a:xfrm>
          <a:prstGeom prst="rect">
            <a:avLst/>
          </a:prstGeom>
          <a:noFill/>
          <a:ln cap="flat" cmpd="sng" w="12700">
            <a:solidFill>
              <a:srgbClr val="828282"/>
            </a:solidFill>
            <a:prstDash val="solid"/>
            <a:round/>
            <a:headEnd len="sm" w="sm" type="none"/>
            <a:tailEnd len="sm" w="sm" type="none"/>
          </a:ln>
        </p:spPr>
      </p:pic>
      <p:sp>
        <p:nvSpPr>
          <p:cNvPr descr="g102ebf4b307_0_542" id="226" name="Google Shape;226;p35" title="IC"/>
          <p:cNvSpPr txBox="1"/>
          <p:nvPr/>
        </p:nvSpPr>
        <p:spPr>
          <a:xfrm>
            <a:off x="376200" y="4522300"/>
            <a:ext cx="3773400" cy="54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Input random noise from the normal distribution</a:t>
            </a:r>
            <a:endParaRPr i="1">
              <a:latin typeface="Times New Roman"/>
              <a:ea typeface="Times New Roman"/>
              <a:cs typeface="Times New Roman"/>
              <a:sym typeface="Times New Roman"/>
            </a:endParaRPr>
          </a:p>
        </p:txBody>
      </p:sp>
      <p:sp>
        <p:nvSpPr>
          <p:cNvPr descr="g102ebf4b307_0_543" id="227" name="Google Shape;227;p35" title="IC"/>
          <p:cNvSpPr txBox="1"/>
          <p:nvPr/>
        </p:nvSpPr>
        <p:spPr>
          <a:xfrm>
            <a:off x="4882700" y="4435225"/>
            <a:ext cx="4031400" cy="63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Output noise obtained from the decoder-encoder architecture.</a:t>
            </a:r>
            <a:endParaRPr i="1">
              <a:latin typeface="Times New Roman"/>
              <a:ea typeface="Times New Roman"/>
              <a:cs typeface="Times New Roman"/>
              <a:sym typeface="Times New Roman"/>
            </a:endParaRPr>
          </a:p>
        </p:txBody>
      </p:sp>
      <p:cxnSp>
        <p:nvCxnSpPr>
          <p:cNvPr id="228" name="Google Shape;228;p35"/>
          <p:cNvCxnSpPr>
            <a:endCxn id="225" idx="1"/>
          </p:cNvCxnSpPr>
          <p:nvPr/>
        </p:nvCxnSpPr>
        <p:spPr>
          <a:xfrm>
            <a:off x="4149671" y="2735837"/>
            <a:ext cx="732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729450" y="583925"/>
            <a:ext cx="76887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Preventing overfitting,ensuring diversity</a:t>
            </a:r>
            <a:endParaRPr/>
          </a:p>
        </p:txBody>
      </p:sp>
      <p:sp>
        <p:nvSpPr>
          <p:cNvPr id="234" name="Google Shape;234;p36"/>
          <p:cNvSpPr txBox="1"/>
          <p:nvPr>
            <p:ph idx="1" type="body"/>
          </p:nvPr>
        </p:nvSpPr>
        <p:spPr>
          <a:xfrm>
            <a:off x="729450" y="1403900"/>
            <a:ext cx="7688700" cy="17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rPr>
              <a:t>To avoid overfitting as well as measure the </a:t>
            </a:r>
            <a:r>
              <a:rPr lang="en" sz="1600">
                <a:solidFill>
                  <a:schemeClr val="dk2"/>
                </a:solidFill>
              </a:rPr>
              <a:t>capability</a:t>
            </a:r>
            <a:r>
              <a:rPr lang="en" sz="1600">
                <a:solidFill>
                  <a:schemeClr val="dk2"/>
                </a:solidFill>
              </a:rPr>
              <a:t> of the generator to generate diverse outputs,a </a:t>
            </a:r>
            <a:r>
              <a:rPr lang="en" sz="1600">
                <a:solidFill>
                  <a:schemeClr val="dk2"/>
                </a:solidFill>
              </a:rPr>
              <a:t>criterion</a:t>
            </a:r>
            <a:r>
              <a:rPr lang="en" sz="1600">
                <a:solidFill>
                  <a:schemeClr val="dk2"/>
                </a:solidFill>
              </a:rPr>
              <a:t>  diversity D was proposed  in the mentioned paper and DE-GANs were found to be better than DCGANs but had a lower score than W-GANs,possibly due to pre-training of the VAE on the dataset.</a:t>
            </a:r>
            <a:endParaRPr sz="1600">
              <a:solidFill>
                <a:schemeClr val="dk2"/>
              </a:solidFill>
            </a:endParaRPr>
          </a:p>
        </p:txBody>
      </p:sp>
      <p:pic>
        <p:nvPicPr>
          <p:cNvPr descr="Conventional Variational AutoEncoders (VAE) and the proposed encoder-decoder architecture," id="235" name="Google Shape;235;p36"/>
          <p:cNvPicPr preferRelativeResize="0"/>
          <p:nvPr/>
        </p:nvPicPr>
        <p:blipFill>
          <a:blip r:embed="rId3">
            <a:alphaModFix/>
          </a:blip>
          <a:stretch>
            <a:fillRect/>
          </a:stretch>
        </p:blipFill>
        <p:spPr>
          <a:xfrm>
            <a:off x="173325" y="2716600"/>
            <a:ext cx="3629025" cy="1428750"/>
          </a:xfrm>
          <a:prstGeom prst="rect">
            <a:avLst/>
          </a:prstGeom>
          <a:noFill/>
          <a:ln cap="flat" cmpd="sng" w="12700">
            <a:solidFill>
              <a:srgbClr val="828282"/>
            </a:solidFill>
            <a:prstDash val="solid"/>
            <a:round/>
            <a:headEnd len="sm" w="sm" type="none"/>
            <a:tailEnd len="sm" w="sm" type="none"/>
          </a:ln>
        </p:spPr>
      </p:pic>
      <p:sp>
        <p:nvSpPr>
          <p:cNvPr descr="g102ebf4b307_0_567" id="236" name="Google Shape;236;p36" title="IC"/>
          <p:cNvSpPr txBox="1"/>
          <p:nvPr/>
        </p:nvSpPr>
        <p:spPr>
          <a:xfrm>
            <a:off x="173300" y="4497450"/>
            <a:ext cx="3629100" cy="550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                       Diversity Score</a:t>
            </a:r>
            <a:endParaRPr i="1">
              <a:latin typeface="Times New Roman"/>
              <a:ea typeface="Times New Roman"/>
              <a:cs typeface="Times New Roman"/>
              <a:sym typeface="Times New Roman"/>
            </a:endParaRPr>
          </a:p>
        </p:txBody>
      </p:sp>
      <p:sp>
        <p:nvSpPr>
          <p:cNvPr descr="g102ebf4b307_0_568" id="237" name="Google Shape;237;p36" title="IC"/>
          <p:cNvSpPr txBox="1"/>
          <p:nvPr/>
        </p:nvSpPr>
        <p:spPr>
          <a:xfrm>
            <a:off x="3991400" y="4412650"/>
            <a:ext cx="4854300" cy="63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                                  </a:t>
            </a:r>
            <a:r>
              <a:rPr i="1" lang="en">
                <a:latin typeface="Times New Roman"/>
                <a:ea typeface="Times New Roman"/>
                <a:cs typeface="Times New Roman"/>
                <a:sym typeface="Times New Roman"/>
              </a:rPr>
              <a:t>Relative Diversity Score</a:t>
            </a:r>
            <a:endParaRPr i="1">
              <a:latin typeface="Times New Roman"/>
              <a:ea typeface="Times New Roman"/>
              <a:cs typeface="Times New Roman"/>
              <a:sym typeface="Times New Roman"/>
            </a:endParaRPr>
          </a:p>
        </p:txBody>
      </p:sp>
      <p:sp>
        <p:nvSpPr>
          <p:cNvPr id="238" name="Google Shape;238;p36"/>
          <p:cNvSpPr txBox="1"/>
          <p:nvPr/>
        </p:nvSpPr>
        <p:spPr>
          <a:xfrm>
            <a:off x="5180775" y="3130825"/>
            <a:ext cx="253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        rdd = D(X)/D</a:t>
            </a:r>
            <a:r>
              <a:rPr baseline="-25000" lang="en" sz="2000">
                <a:latin typeface="Lato"/>
                <a:ea typeface="Lato"/>
                <a:cs typeface="Lato"/>
                <a:sym typeface="Lato"/>
              </a:rPr>
              <a:t>dataset</a:t>
            </a:r>
            <a:endParaRPr baseline="-25000" sz="20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7"/>
          <p:cNvPicPr preferRelativeResize="0"/>
          <p:nvPr/>
        </p:nvPicPr>
        <p:blipFill>
          <a:blip r:embed="rId3">
            <a:alphaModFix/>
          </a:blip>
          <a:stretch>
            <a:fillRect/>
          </a:stretch>
        </p:blipFill>
        <p:spPr>
          <a:xfrm>
            <a:off x="807550" y="630825"/>
            <a:ext cx="7379800" cy="398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1329475"/>
            <a:ext cx="7688700" cy="3010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GAN-BERT, reduces the requirement for annotated examples: even with less than 200 annotated examples it is possible to obtain results comparable with a fully supervised setting,thus making it an excellent method for </a:t>
            </a:r>
            <a:r>
              <a:rPr b="1" lang="en" sz="1600" u="sng">
                <a:solidFill>
                  <a:schemeClr val="dk2"/>
                </a:solidFill>
              </a:rPr>
              <a:t>low resource </a:t>
            </a:r>
            <a:r>
              <a:rPr lang="en" sz="1600">
                <a:solidFill>
                  <a:schemeClr val="dk2"/>
                </a:solidFill>
              </a:rPr>
              <a:t>settings .</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64725" y="621850"/>
            <a:ext cx="726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Adversarial Networks (GAN)</a:t>
            </a:r>
            <a:endParaRPr/>
          </a:p>
        </p:txBody>
      </p:sp>
      <p:sp>
        <p:nvSpPr>
          <p:cNvPr id="104" name="Google Shape;104;p16"/>
          <p:cNvSpPr txBox="1"/>
          <p:nvPr>
            <p:ph idx="1" type="body"/>
          </p:nvPr>
        </p:nvSpPr>
        <p:spPr>
          <a:xfrm>
            <a:off x="729450" y="2615350"/>
            <a:ext cx="7688700" cy="2288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highlight>
                  <a:srgbClr val="FFFFFF"/>
                </a:highlight>
              </a:rPr>
              <a:t>A framework for generative models via the training of two </a:t>
            </a:r>
            <a:r>
              <a:rPr lang="en" sz="1700">
                <a:solidFill>
                  <a:srgbClr val="000000"/>
                </a:solidFill>
                <a:highlight>
                  <a:srgbClr val="FFFFFF"/>
                </a:highlight>
              </a:rPr>
              <a:t>adversaries</a:t>
            </a:r>
            <a:r>
              <a:rPr lang="en" sz="1700">
                <a:solidFill>
                  <a:srgbClr val="000000"/>
                </a:solidFill>
                <a:highlight>
                  <a:srgbClr val="FFFFFF"/>
                </a:highlight>
              </a:rPr>
              <a:t> - the generator(G) and the discriminator(D).The generator tries to model the data distribution and generate realistic data whereas the discriminator learns to distinguish between real and fake data.</a:t>
            </a:r>
            <a:endParaRPr sz="1700">
              <a:solidFill>
                <a:srgbClr val="000000"/>
              </a:solidFill>
              <a:highlight>
                <a:srgbClr val="FFFFFF"/>
              </a:highlight>
            </a:endParaRPr>
          </a:p>
          <a:p>
            <a:pPr indent="-336550" lvl="0" marL="457200" rtl="0" algn="l">
              <a:spcBef>
                <a:spcPts val="0"/>
              </a:spcBef>
              <a:spcAft>
                <a:spcPts val="0"/>
              </a:spcAft>
              <a:buClr>
                <a:srgbClr val="000000"/>
              </a:buClr>
              <a:buSzPts val="1700"/>
              <a:buFont typeface="Arial"/>
              <a:buChar char="●"/>
            </a:pPr>
            <a:r>
              <a:rPr lang="en" sz="1700">
                <a:solidFill>
                  <a:srgbClr val="000000"/>
                </a:solidFill>
                <a:highlight>
                  <a:srgbClr val="FFFFFF"/>
                </a:highlight>
              </a:rPr>
              <a:t>The training procedure for G is to maximize the probability of D making a mistake.This framework corresponds to a minimax two-player game</a:t>
            </a:r>
            <a:r>
              <a:rPr lang="en" sz="1700">
                <a:solidFill>
                  <a:srgbClr val="000000"/>
                </a:solidFill>
                <a:highlight>
                  <a:srgbClr val="FFFFFF"/>
                </a:highlight>
                <a:latin typeface="Arial"/>
                <a:ea typeface="Arial"/>
                <a:cs typeface="Arial"/>
                <a:sym typeface="Arial"/>
              </a:rPr>
              <a:t>.</a:t>
            </a:r>
            <a:endParaRPr sz="2000"/>
          </a:p>
        </p:txBody>
      </p:sp>
      <p:pic>
        <p:nvPicPr>
          <p:cNvPr descr="Conventional Variational AutoEncoders (VAE) and the proposed encoder-decoder architecture," id="105" name="Google Shape;105;p16"/>
          <p:cNvPicPr preferRelativeResize="0"/>
          <p:nvPr/>
        </p:nvPicPr>
        <p:blipFill>
          <a:blip r:embed="rId3">
            <a:alphaModFix/>
          </a:blip>
          <a:stretch>
            <a:fillRect/>
          </a:stretch>
        </p:blipFill>
        <p:spPr>
          <a:xfrm>
            <a:off x="2630575" y="1157050"/>
            <a:ext cx="3591750" cy="1454175"/>
          </a:xfrm>
          <a:prstGeom prst="rect">
            <a:avLst/>
          </a:prstGeom>
          <a:noFill/>
          <a:ln cap="flat" cmpd="sng" w="12700">
            <a:solidFill>
              <a:srgbClr val="8282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719225"/>
            <a:ext cx="7688700" cy="53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Semi-Supervised GANs</a:t>
            </a:r>
            <a:endParaRPr/>
          </a:p>
        </p:txBody>
      </p:sp>
      <p:sp>
        <p:nvSpPr>
          <p:cNvPr id="111" name="Google Shape;111;p17"/>
          <p:cNvSpPr txBox="1"/>
          <p:nvPr>
            <p:ph idx="1" type="body"/>
          </p:nvPr>
        </p:nvSpPr>
        <p:spPr>
          <a:xfrm>
            <a:off x="632050" y="1525625"/>
            <a:ext cx="7786200" cy="3225600"/>
          </a:xfrm>
          <a:prstGeom prst="rect">
            <a:avLst/>
          </a:prstGeom>
        </p:spPr>
        <p:txBody>
          <a:bodyPr anchorCtr="0" anchor="t" bIns="91425" lIns="91425" spcFirstLastPara="1" rIns="91425" wrap="square" tIns="91425">
            <a:normAutofit fontScale="25000" lnSpcReduction="20000"/>
          </a:bodyPr>
          <a:lstStyle/>
          <a:p>
            <a:pPr indent="-330200" lvl="0" marL="457200" rtl="0" algn="l">
              <a:spcBef>
                <a:spcPts val="0"/>
              </a:spcBef>
              <a:spcAft>
                <a:spcPts val="0"/>
              </a:spcAft>
              <a:buClr>
                <a:schemeClr val="dk2"/>
              </a:buClr>
              <a:buSzPct val="100000"/>
              <a:buChar char="●"/>
            </a:pPr>
            <a:r>
              <a:rPr lang="en" sz="6400">
                <a:solidFill>
                  <a:schemeClr val="dk2"/>
                </a:solidFill>
              </a:rPr>
              <a:t>Semi-Supervised Learning- Combination of labelled and unlabelled data.</a:t>
            </a:r>
            <a:endParaRPr sz="6400">
              <a:solidFill>
                <a:schemeClr val="dk2"/>
              </a:solidFill>
            </a:endParaRPr>
          </a:p>
          <a:p>
            <a:pPr indent="0" lvl="0" marL="0" rtl="0" algn="l">
              <a:spcBef>
                <a:spcPts val="1200"/>
              </a:spcBef>
              <a:spcAft>
                <a:spcPts val="0"/>
              </a:spcAft>
              <a:buNone/>
            </a:pPr>
            <a:r>
              <a:t/>
            </a:r>
            <a:endParaRPr sz="6400">
              <a:solidFill>
                <a:schemeClr val="dk2"/>
              </a:solidFill>
            </a:endParaRPr>
          </a:p>
          <a:p>
            <a:pPr indent="-330200" lvl="0" marL="457200" rtl="0" algn="l">
              <a:spcBef>
                <a:spcPts val="1200"/>
              </a:spcBef>
              <a:spcAft>
                <a:spcPts val="0"/>
              </a:spcAft>
              <a:buClr>
                <a:schemeClr val="dk2"/>
              </a:buClr>
              <a:buSzPct val="100000"/>
              <a:buChar char="●"/>
            </a:pPr>
            <a:r>
              <a:rPr lang="en" sz="6400">
                <a:solidFill>
                  <a:schemeClr val="dk2"/>
                </a:solidFill>
              </a:rPr>
              <a:t>In </a:t>
            </a:r>
            <a:r>
              <a:rPr lang="en" sz="6400">
                <a:solidFill>
                  <a:schemeClr val="dk2"/>
                </a:solidFill>
              </a:rPr>
              <a:t>SS-GANs ,in addition to the </a:t>
            </a:r>
            <a:r>
              <a:rPr b="1" i="1" lang="en" sz="6400">
                <a:solidFill>
                  <a:schemeClr val="dk2"/>
                </a:solidFill>
              </a:rPr>
              <a:t>k</a:t>
            </a:r>
            <a:r>
              <a:rPr b="1" lang="en" sz="6400">
                <a:solidFill>
                  <a:schemeClr val="dk2"/>
                </a:solidFill>
              </a:rPr>
              <a:t> </a:t>
            </a:r>
            <a:r>
              <a:rPr lang="en" sz="6400">
                <a:solidFill>
                  <a:schemeClr val="dk2"/>
                </a:solidFill>
              </a:rPr>
              <a:t>classification categories,the discriminator also assigns a category to each example whether </a:t>
            </a:r>
            <a:r>
              <a:rPr lang="en" sz="6400">
                <a:solidFill>
                  <a:schemeClr val="dk2"/>
                </a:solidFill>
              </a:rPr>
              <a:t>i</a:t>
            </a:r>
            <a:r>
              <a:rPr lang="en" sz="6400">
                <a:solidFill>
                  <a:schemeClr val="dk2"/>
                </a:solidFill>
              </a:rPr>
              <a:t>t was automatically generated i.e fake or real.Thus, the discriminator is trained over a (k + 1)-class objective: “true” examples are classified in one of the target (1 ... k) classes, while the generated samples are classified into the k + 1 class.</a:t>
            </a:r>
            <a:endParaRPr sz="6400">
              <a:solidFill>
                <a:schemeClr val="dk2"/>
              </a:solidFill>
            </a:endParaRPr>
          </a:p>
          <a:p>
            <a:pPr indent="0" lvl="0" marL="0" rtl="0" algn="l">
              <a:spcBef>
                <a:spcPts val="1200"/>
              </a:spcBef>
              <a:spcAft>
                <a:spcPts val="0"/>
              </a:spcAft>
              <a:buNone/>
            </a:pPr>
            <a:r>
              <a:t/>
            </a:r>
            <a:endParaRPr sz="64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9450" y="1798050"/>
            <a:ext cx="7688700" cy="254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This enables learning from the unlabelled data as well.</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a:t>
            </a:r>
            <a:r>
              <a:rPr lang="en" sz="1600">
                <a:solidFill>
                  <a:schemeClr val="dk2"/>
                </a:solidFill>
              </a:rPr>
              <a:t>he labeled material is  used to train the discriminator on the classification task.</a:t>
            </a:r>
            <a:endParaRPr sz="1600">
              <a:solidFill>
                <a:schemeClr val="dk2"/>
              </a:solidFill>
            </a:endParaRPr>
          </a:p>
          <a:p>
            <a:pPr indent="-330200" lvl="0" marL="457200" rtl="0" algn="l">
              <a:lnSpc>
                <a:spcPct val="95000"/>
              </a:lnSpc>
              <a:spcBef>
                <a:spcPts val="0"/>
              </a:spcBef>
              <a:spcAft>
                <a:spcPts val="0"/>
              </a:spcAft>
              <a:buClr>
                <a:schemeClr val="dk2"/>
              </a:buClr>
              <a:buSzPts val="1600"/>
              <a:buChar char="●"/>
            </a:pPr>
            <a:r>
              <a:rPr lang="en" sz="1600">
                <a:solidFill>
                  <a:schemeClr val="dk2"/>
                </a:solidFill>
              </a:rPr>
              <a:t>The the unlabeled examples (as well as the ones automatically generated) improve the discriminator’s inner representations.</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632050"/>
            <a:ext cx="7688700" cy="4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r>
              <a:rPr lang="en"/>
              <a:t>adversarial</a:t>
            </a:r>
            <a:r>
              <a:rPr lang="en"/>
              <a:t> learning is beneficial </a:t>
            </a:r>
            <a:endParaRPr/>
          </a:p>
        </p:txBody>
      </p:sp>
      <p:sp>
        <p:nvSpPr>
          <p:cNvPr id="122" name="Google Shape;122;p19"/>
          <p:cNvSpPr txBox="1"/>
          <p:nvPr>
            <p:ph idx="1" type="body"/>
          </p:nvPr>
        </p:nvSpPr>
        <p:spPr>
          <a:xfrm>
            <a:off x="729450" y="1547400"/>
            <a:ext cx="7688700" cy="279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With the improvement in the generator’s ability to model the real data distribution,the discriminator also improves in capturing the finer inner representations of the data to help it </a:t>
            </a:r>
            <a:r>
              <a:rPr lang="en" sz="1600">
                <a:solidFill>
                  <a:schemeClr val="dk2"/>
                </a:solidFill>
              </a:rPr>
              <a:t>distinguish</a:t>
            </a:r>
            <a:r>
              <a:rPr lang="en" sz="1600">
                <a:solidFill>
                  <a:schemeClr val="dk2"/>
                </a:solidFill>
              </a:rPr>
              <a:t> between the real and the fake.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This improvement in feature extraction can then be extended for further tasks such as classification. </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708325"/>
            <a:ext cx="7688700" cy="4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28" name="Google Shape;128;p20"/>
          <p:cNvSpPr txBox="1"/>
          <p:nvPr>
            <p:ph idx="1" type="body"/>
          </p:nvPr>
        </p:nvSpPr>
        <p:spPr>
          <a:xfrm>
            <a:off x="729450" y="1503825"/>
            <a:ext cx="7688700" cy="2836200"/>
          </a:xfrm>
          <a:prstGeom prst="rect">
            <a:avLst/>
          </a:prstGeom>
        </p:spPr>
        <p:txBody>
          <a:bodyPr anchorCtr="0" anchor="t" bIns="91425" lIns="91425" spcFirstLastPara="1" rIns="91425" wrap="square" tIns="91425">
            <a:normAutofit fontScale="85000" lnSpcReduction="10000"/>
          </a:bodyPr>
          <a:lstStyle/>
          <a:p>
            <a:pPr indent="-339248" lvl="0" marL="457200" rtl="0" algn="l">
              <a:spcBef>
                <a:spcPts val="0"/>
              </a:spcBef>
              <a:spcAft>
                <a:spcPts val="0"/>
              </a:spcAft>
              <a:buClr>
                <a:schemeClr val="dk2"/>
              </a:buClr>
              <a:buSzPct val="100000"/>
              <a:buChar char="●"/>
            </a:pPr>
            <a:r>
              <a:rPr lang="en" sz="2050">
                <a:solidFill>
                  <a:schemeClr val="dk2"/>
                </a:solidFill>
              </a:rPr>
              <a:t>Prior to this paper,the use of SS-GANs perspective  in NLP has been investigated only by (Croce et al,2019) with the Kernel Based GAN.While the S-GAN improves the quality of the Multi-layered perceptron used in the architecture,however,it only operated in a precomputed embedding space from by approximating a kernel function (corresponding to a dot product in the space).I</a:t>
            </a:r>
            <a:r>
              <a:rPr lang="en" sz="2050">
                <a:solidFill>
                  <a:schemeClr val="dk2"/>
                </a:solidFill>
              </a:rPr>
              <a:t>t does not affect the input representation, which is statically derived by the kernel space approximation.</a:t>
            </a:r>
            <a:endParaRPr sz="2050">
              <a:solidFill>
                <a:schemeClr val="dk2"/>
              </a:solidFill>
            </a:endParaRPr>
          </a:p>
          <a:p>
            <a:pPr indent="-339248" lvl="0" marL="457200" rtl="0" algn="l">
              <a:spcBef>
                <a:spcPts val="0"/>
              </a:spcBef>
              <a:spcAft>
                <a:spcPts val="0"/>
              </a:spcAft>
              <a:buClr>
                <a:schemeClr val="dk2"/>
              </a:buClr>
              <a:buSzPct val="100000"/>
              <a:buChar char="●"/>
            </a:pPr>
            <a:r>
              <a:rPr lang="en" sz="2050">
                <a:solidFill>
                  <a:schemeClr val="dk2"/>
                </a:solidFill>
              </a:rPr>
              <a:t>O</a:t>
            </a:r>
            <a:r>
              <a:rPr lang="en" sz="2050">
                <a:solidFill>
                  <a:schemeClr val="dk2"/>
                </a:solidFill>
              </a:rPr>
              <a:t>nly marginally investigated the GAN perspective for NLP tasks.</a:t>
            </a:r>
            <a:endParaRPr sz="2050">
              <a:solidFill>
                <a:schemeClr val="dk2"/>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675625"/>
            <a:ext cx="7688700" cy="7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134" name="Google Shape;134;p21"/>
          <p:cNvSpPr txBox="1"/>
          <p:nvPr>
            <p:ph idx="1" type="body"/>
          </p:nvPr>
        </p:nvSpPr>
        <p:spPr>
          <a:xfrm>
            <a:off x="773700" y="1383925"/>
            <a:ext cx="7644600" cy="32583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Clr>
                <a:schemeClr val="dk2"/>
              </a:buClr>
              <a:buSzPts val="1603"/>
              <a:buChar char="●"/>
            </a:pPr>
            <a:r>
              <a:rPr lang="en" sz="1602">
                <a:solidFill>
                  <a:schemeClr val="dk2"/>
                </a:solidFill>
              </a:rPr>
              <a:t>BERT - a deep model trained on the large corpora of text with tasks on masked language modelling and next sentence prediction.</a:t>
            </a:r>
            <a:endParaRPr sz="1602">
              <a:solidFill>
                <a:schemeClr val="dk2"/>
              </a:solidFill>
            </a:endParaRPr>
          </a:p>
          <a:p>
            <a:pPr indent="-330358" lvl="0" marL="457200" rtl="0" algn="l">
              <a:lnSpc>
                <a:spcPct val="95000"/>
              </a:lnSpc>
              <a:spcBef>
                <a:spcPts val="0"/>
              </a:spcBef>
              <a:spcAft>
                <a:spcPts val="0"/>
              </a:spcAft>
              <a:buClr>
                <a:schemeClr val="dk2"/>
              </a:buClr>
              <a:buSzPts val="1603"/>
              <a:buChar char="●"/>
            </a:pPr>
            <a:r>
              <a:rPr lang="en" sz="1602">
                <a:solidFill>
                  <a:schemeClr val="dk2"/>
                </a:solidFill>
              </a:rPr>
              <a:t>Building block of BERT -Attention i.e. learn contextual relation between words in a text  by looking at how much to  focus on different words in the text to gain a better </a:t>
            </a:r>
            <a:r>
              <a:rPr lang="en" sz="1602">
                <a:solidFill>
                  <a:schemeClr val="dk2"/>
                </a:solidFill>
              </a:rPr>
              <a:t>representation of the current word.</a:t>
            </a:r>
            <a:endParaRPr sz="1602">
              <a:solidFill>
                <a:schemeClr val="dk2"/>
              </a:solidFill>
            </a:endParaRPr>
          </a:p>
          <a:p>
            <a:pPr indent="-330358" lvl="0" marL="457200" rtl="0" algn="l">
              <a:lnSpc>
                <a:spcPct val="95000"/>
              </a:lnSpc>
              <a:spcBef>
                <a:spcPts val="0"/>
              </a:spcBef>
              <a:spcAft>
                <a:spcPts val="0"/>
              </a:spcAft>
              <a:buClr>
                <a:schemeClr val="dk2"/>
              </a:buClr>
              <a:buSzPts val="1603"/>
              <a:buChar char="●"/>
            </a:pPr>
            <a:r>
              <a:rPr lang="en" sz="1602">
                <a:solidFill>
                  <a:schemeClr val="dk2"/>
                </a:solidFill>
              </a:rPr>
              <a:t>Given an input sentence s = (t</a:t>
            </a:r>
            <a:r>
              <a:rPr baseline="-25000" lang="en" sz="1602">
                <a:solidFill>
                  <a:schemeClr val="dk2"/>
                </a:solidFill>
              </a:rPr>
              <a:t>1 </a:t>
            </a:r>
            <a:r>
              <a:rPr lang="en" sz="1602">
                <a:solidFill>
                  <a:schemeClr val="dk2"/>
                </a:solidFill>
              </a:rPr>
              <a:t>... t</a:t>
            </a:r>
            <a:r>
              <a:rPr baseline="-25000" lang="en" sz="1602">
                <a:solidFill>
                  <a:schemeClr val="dk2"/>
                </a:solidFill>
              </a:rPr>
              <a:t>n</a:t>
            </a:r>
            <a:r>
              <a:rPr lang="en" sz="1602">
                <a:solidFill>
                  <a:schemeClr val="dk2"/>
                </a:solidFill>
              </a:rPr>
              <a:t>)  ,BERT produces in output n + 2 vector representations in R</a:t>
            </a:r>
            <a:r>
              <a:rPr baseline="30000" lang="en" sz="1602">
                <a:solidFill>
                  <a:schemeClr val="dk2"/>
                </a:solidFill>
              </a:rPr>
              <a:t>d</a:t>
            </a:r>
            <a:r>
              <a:rPr lang="en" sz="1602">
                <a:solidFill>
                  <a:schemeClr val="dk2"/>
                </a:solidFill>
              </a:rPr>
              <a:t>, i.e.                       (h</a:t>
            </a:r>
            <a:r>
              <a:rPr baseline="-25000" lang="en" sz="1602">
                <a:solidFill>
                  <a:schemeClr val="dk2"/>
                </a:solidFill>
              </a:rPr>
              <a:t>CLS</a:t>
            </a:r>
            <a:r>
              <a:rPr lang="en" sz="1602">
                <a:solidFill>
                  <a:schemeClr val="dk2"/>
                </a:solidFill>
              </a:rPr>
              <a:t>, h</a:t>
            </a:r>
            <a:r>
              <a:rPr baseline="-25000" lang="en" sz="1602">
                <a:solidFill>
                  <a:schemeClr val="dk2"/>
                </a:solidFill>
              </a:rPr>
              <a:t>t1</a:t>
            </a:r>
            <a:r>
              <a:rPr lang="en" sz="1602">
                <a:solidFill>
                  <a:schemeClr val="dk2"/>
                </a:solidFill>
              </a:rPr>
              <a:t> …  h</a:t>
            </a:r>
            <a:r>
              <a:rPr baseline="-25000" lang="en" sz="1602">
                <a:solidFill>
                  <a:schemeClr val="dk2"/>
                </a:solidFill>
              </a:rPr>
              <a:t>tn</a:t>
            </a:r>
            <a:r>
              <a:rPr lang="en" sz="1602">
                <a:solidFill>
                  <a:schemeClr val="dk2"/>
                </a:solidFill>
              </a:rPr>
              <a:t>; h</a:t>
            </a:r>
            <a:r>
              <a:rPr baseline="-25000" lang="en" sz="1602">
                <a:solidFill>
                  <a:schemeClr val="dk2"/>
                </a:solidFill>
              </a:rPr>
              <a:t>SEP</a:t>
            </a:r>
            <a:r>
              <a:rPr lang="en" sz="1602">
                <a:solidFill>
                  <a:schemeClr val="dk2"/>
                </a:solidFill>
              </a:rPr>
              <a:t> )</a:t>
            </a:r>
            <a:endParaRPr sz="1602">
              <a:solidFill>
                <a:schemeClr val="dk2"/>
              </a:solidFill>
            </a:endParaRPr>
          </a:p>
          <a:p>
            <a:pPr indent="-330358" lvl="0" marL="457200" rtl="0" algn="l">
              <a:lnSpc>
                <a:spcPct val="95000"/>
              </a:lnSpc>
              <a:spcBef>
                <a:spcPts val="0"/>
              </a:spcBef>
              <a:spcAft>
                <a:spcPts val="0"/>
              </a:spcAft>
              <a:buClr>
                <a:schemeClr val="dk2"/>
              </a:buClr>
              <a:buSzPts val="1603"/>
              <a:buChar char="●"/>
            </a:pPr>
            <a:r>
              <a:rPr lang="en" sz="1602">
                <a:solidFill>
                  <a:schemeClr val="dk2"/>
                </a:solidFill>
              </a:rPr>
              <a:t>h</a:t>
            </a:r>
            <a:r>
              <a:rPr baseline="-25000" lang="en" sz="1602">
                <a:solidFill>
                  <a:schemeClr val="dk2"/>
                </a:solidFill>
              </a:rPr>
              <a:t>CLS</a:t>
            </a:r>
            <a:r>
              <a:rPr lang="en" sz="1602">
                <a:solidFill>
                  <a:schemeClr val="dk2"/>
                </a:solidFill>
              </a:rPr>
              <a:t> is the encoding of the [CLS] token added at the beginning of the text.Since it has no meaning of its own,it captures the information on all the other sub-words and is hence used as a sentence level embedding for classification tasks.</a:t>
            </a:r>
            <a:endParaRPr sz="1602">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