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6" r:id="rId2"/>
    <p:sldId id="258" r:id="rId3"/>
    <p:sldId id="262" r:id="rId4"/>
    <p:sldId id="292" r:id="rId5"/>
    <p:sldId id="291" r:id="rId6"/>
    <p:sldId id="306" r:id="rId7"/>
    <p:sldId id="307" r:id="rId8"/>
    <p:sldId id="312" r:id="rId9"/>
    <p:sldId id="295" r:id="rId10"/>
    <p:sldId id="305" r:id="rId11"/>
    <p:sldId id="302" r:id="rId12"/>
    <p:sldId id="303" r:id="rId13"/>
    <p:sldId id="314" r:id="rId14"/>
    <p:sldId id="283"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519"/>
    <a:srgbClr val="3F9B6D"/>
    <a:srgbClr val="C290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61A8428-1D45-4DFA-B94E-714AF4EFE300}" type="datetimeFigureOut">
              <a:rPr lang="en-US" smtClean="0"/>
              <a:t>11/7/2023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3C56070-B2F7-470A-B51F-64CE082C55FE}" type="slidenum">
              <a:rPr lang="en-US" smtClean="0"/>
              <a:t>‹#›</a:t>
            </a:fld>
            <a:endParaRPr lang="en-US"/>
          </a:p>
        </p:txBody>
      </p:sp>
    </p:spTree>
    <p:extLst>
      <p:ext uri="{BB962C8B-B14F-4D97-AF65-F5344CB8AC3E}">
        <p14:creationId xmlns:p14="http://schemas.microsoft.com/office/powerpoint/2010/main" val="80679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C56070-B2F7-470A-B51F-64CE082C55FE}" type="slidenum">
              <a:rPr lang="en-US" smtClean="0"/>
              <a:t>2</a:t>
            </a:fld>
            <a:endParaRPr lang="en-US"/>
          </a:p>
        </p:txBody>
      </p:sp>
    </p:spTree>
    <p:extLst>
      <p:ext uri="{BB962C8B-B14F-4D97-AF65-F5344CB8AC3E}">
        <p14:creationId xmlns:p14="http://schemas.microsoft.com/office/powerpoint/2010/main" val="260500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C56070-B2F7-470A-B51F-64CE082C55FE}" type="slidenum">
              <a:rPr lang="en-US" smtClean="0"/>
              <a:t>4</a:t>
            </a:fld>
            <a:endParaRPr lang="en-US"/>
          </a:p>
        </p:txBody>
      </p:sp>
    </p:spTree>
    <p:extLst>
      <p:ext uri="{BB962C8B-B14F-4D97-AF65-F5344CB8AC3E}">
        <p14:creationId xmlns:p14="http://schemas.microsoft.com/office/powerpoint/2010/main" val="761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C56070-B2F7-470A-B51F-64CE082C55FE}" type="slidenum">
              <a:rPr lang="en-US" smtClean="0"/>
              <a:t>6</a:t>
            </a:fld>
            <a:endParaRPr lang="en-US"/>
          </a:p>
        </p:txBody>
      </p:sp>
    </p:spTree>
    <p:extLst>
      <p:ext uri="{BB962C8B-B14F-4D97-AF65-F5344CB8AC3E}">
        <p14:creationId xmlns:p14="http://schemas.microsoft.com/office/powerpoint/2010/main" val="2625886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C56070-B2F7-470A-B51F-64CE082C55FE}" type="slidenum">
              <a:rPr lang="en-US" smtClean="0"/>
              <a:t>8</a:t>
            </a:fld>
            <a:endParaRPr lang="en-US"/>
          </a:p>
        </p:txBody>
      </p:sp>
    </p:spTree>
    <p:extLst>
      <p:ext uri="{BB962C8B-B14F-4D97-AF65-F5344CB8AC3E}">
        <p14:creationId xmlns:p14="http://schemas.microsoft.com/office/powerpoint/2010/main" val="251286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C56070-B2F7-470A-B51F-64CE082C55FE}" type="slidenum">
              <a:rPr lang="en-US" smtClean="0"/>
              <a:t>12</a:t>
            </a:fld>
            <a:endParaRPr lang="en-US"/>
          </a:p>
        </p:txBody>
      </p:sp>
    </p:spTree>
    <p:extLst>
      <p:ext uri="{BB962C8B-B14F-4D97-AF65-F5344CB8AC3E}">
        <p14:creationId xmlns:p14="http://schemas.microsoft.com/office/powerpoint/2010/main" val="251286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C56070-B2F7-470A-B51F-64CE082C55FE}" type="slidenum">
              <a:rPr lang="en-US" smtClean="0"/>
              <a:t>13</a:t>
            </a:fld>
            <a:endParaRPr lang="en-US"/>
          </a:p>
        </p:txBody>
      </p:sp>
    </p:spTree>
    <p:extLst>
      <p:ext uri="{BB962C8B-B14F-4D97-AF65-F5344CB8AC3E}">
        <p14:creationId xmlns:p14="http://schemas.microsoft.com/office/powerpoint/2010/main" val="51579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0"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9"/>
          </a:xfrm>
          <a:prstGeom prst="rect">
            <a:avLst/>
          </a:prstGeom>
        </p:spPr>
      </p:pic>
      <p:sp>
        <p:nvSpPr>
          <p:cNvPr id="17" name="bg object 17"/>
          <p:cNvSpPr/>
          <p:nvPr/>
        </p:nvSpPr>
        <p:spPr>
          <a:xfrm>
            <a:off x="446533" y="457200"/>
            <a:ext cx="3703320" cy="95250"/>
          </a:xfrm>
          <a:custGeom>
            <a:avLst/>
            <a:gdLst/>
            <a:ahLst/>
            <a:cxnLst/>
            <a:rect l="l" t="t" r="r" b="b"/>
            <a:pathLst>
              <a:path w="3703320" h="95250">
                <a:moveTo>
                  <a:pt x="3703319" y="94996"/>
                </a:moveTo>
                <a:lnTo>
                  <a:pt x="0" y="94996"/>
                </a:lnTo>
                <a:lnTo>
                  <a:pt x="0" y="0"/>
                </a:lnTo>
                <a:lnTo>
                  <a:pt x="3703319" y="0"/>
                </a:lnTo>
                <a:lnTo>
                  <a:pt x="3703319" y="94996"/>
                </a:lnTo>
                <a:close/>
              </a:path>
            </a:pathLst>
          </a:custGeom>
          <a:solidFill>
            <a:srgbClr val="1A3160"/>
          </a:solidFill>
        </p:spPr>
        <p:txBody>
          <a:bodyPr wrap="square" lIns="0" tIns="0" rIns="0" bIns="0" rtlCol="0"/>
          <a:lstStyle/>
          <a:p>
            <a:endParaRPr/>
          </a:p>
        </p:txBody>
      </p:sp>
      <p:sp>
        <p:nvSpPr>
          <p:cNvPr id="18" name="bg object 18"/>
          <p:cNvSpPr/>
          <p:nvPr/>
        </p:nvSpPr>
        <p:spPr>
          <a:xfrm>
            <a:off x="8042147" y="453642"/>
            <a:ext cx="3703320" cy="99060"/>
          </a:xfrm>
          <a:custGeom>
            <a:avLst/>
            <a:gdLst/>
            <a:ahLst/>
            <a:cxnLst/>
            <a:rect l="l" t="t" r="r" b="b"/>
            <a:pathLst>
              <a:path w="3703320" h="99059">
                <a:moveTo>
                  <a:pt x="3703320" y="98553"/>
                </a:moveTo>
                <a:lnTo>
                  <a:pt x="0" y="98553"/>
                </a:lnTo>
                <a:lnTo>
                  <a:pt x="0" y="0"/>
                </a:lnTo>
                <a:lnTo>
                  <a:pt x="3703320" y="0"/>
                </a:lnTo>
                <a:lnTo>
                  <a:pt x="3703320" y="98553"/>
                </a:lnTo>
                <a:close/>
              </a:path>
            </a:pathLst>
          </a:custGeom>
          <a:solidFill>
            <a:srgbClr val="969FA7"/>
          </a:solidFill>
        </p:spPr>
        <p:txBody>
          <a:bodyPr wrap="square" lIns="0" tIns="0" rIns="0" bIns="0" rtlCol="0"/>
          <a:lstStyle/>
          <a:p>
            <a:endParaRPr/>
          </a:p>
        </p:txBody>
      </p:sp>
      <p:sp>
        <p:nvSpPr>
          <p:cNvPr id="19" name="bg object 19"/>
          <p:cNvSpPr/>
          <p:nvPr/>
        </p:nvSpPr>
        <p:spPr>
          <a:xfrm>
            <a:off x="4241829" y="457200"/>
            <a:ext cx="3703320" cy="91440"/>
          </a:xfrm>
          <a:custGeom>
            <a:avLst/>
            <a:gdLst/>
            <a:ahLst/>
            <a:cxnLst/>
            <a:rect l="l" t="t" r="r" b="b"/>
            <a:pathLst>
              <a:path w="3703320" h="91440">
                <a:moveTo>
                  <a:pt x="3703319" y="91439"/>
                </a:moveTo>
                <a:lnTo>
                  <a:pt x="0" y="91439"/>
                </a:lnTo>
                <a:lnTo>
                  <a:pt x="0" y="0"/>
                </a:lnTo>
                <a:lnTo>
                  <a:pt x="3703319" y="0"/>
                </a:lnTo>
                <a:lnTo>
                  <a:pt x="3703319" y="91439"/>
                </a:lnTo>
                <a:close/>
              </a:path>
            </a:pathLst>
          </a:custGeom>
          <a:solidFill>
            <a:srgbClr val="4590B8"/>
          </a:solidFill>
        </p:spPr>
        <p:txBody>
          <a:bodyPr wrap="square" lIns="0" tIns="0" rIns="0" bIns="0" rtlCol="0"/>
          <a:lstStyle/>
          <a:p>
            <a:endParaRPr/>
          </a:p>
        </p:txBody>
      </p:sp>
      <p:sp>
        <p:nvSpPr>
          <p:cNvPr id="2" name="Holder 2"/>
          <p:cNvSpPr>
            <a:spLocks noGrp="1"/>
          </p:cNvSpPr>
          <p:nvPr>
            <p:ph type="title"/>
          </p:nvPr>
        </p:nvSpPr>
        <p:spPr>
          <a:xfrm>
            <a:off x="238967" y="485191"/>
            <a:ext cx="11714065" cy="1241425"/>
          </a:xfrm>
          <a:prstGeom prst="rect">
            <a:avLst/>
          </a:prstGeom>
        </p:spPr>
        <p:txBody>
          <a:bodyPr wrap="square" lIns="0" tIns="0" rIns="0" bIns="0">
            <a:spAutoFit/>
          </a:bodyPr>
          <a:lstStyle>
            <a:lvl1pPr>
              <a:defRPr sz="2800" b="0" i="0">
                <a:solidFill>
                  <a:schemeClr val="bg1"/>
                </a:solidFill>
                <a:latin typeface="Calibri"/>
                <a:cs typeface="Calibri"/>
              </a:defRPr>
            </a:lvl1pPr>
          </a:lstStyle>
          <a:p>
            <a:endParaRPr/>
          </a:p>
        </p:txBody>
      </p:sp>
      <p:sp>
        <p:nvSpPr>
          <p:cNvPr id="3" name="Holder 3"/>
          <p:cNvSpPr>
            <a:spLocks noGrp="1"/>
          </p:cNvSpPr>
          <p:nvPr>
            <p:ph type="body" idx="1"/>
          </p:nvPr>
        </p:nvSpPr>
        <p:spPr>
          <a:xfrm>
            <a:off x="938212" y="2706287"/>
            <a:ext cx="6609715" cy="19780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5980"/>
            <a:ext cx="10363200" cy="430887"/>
          </a:xfrm>
        </p:spPr>
        <p:txBody>
          <a:bodyPr/>
          <a:lstStyle/>
          <a:p>
            <a:endParaRPr lang="en-IN"/>
          </a:p>
        </p:txBody>
      </p:sp>
      <p:sp>
        <p:nvSpPr>
          <p:cNvPr id="3" name="Subtitle 2"/>
          <p:cNvSpPr>
            <a:spLocks noGrp="1"/>
          </p:cNvSpPr>
          <p:nvPr>
            <p:ph type="subTitle" idx="4294967295"/>
          </p:nvPr>
        </p:nvSpPr>
        <p:spPr>
          <a:xfrm>
            <a:off x="1828800" y="3886200"/>
            <a:ext cx="8534400" cy="1752600"/>
          </a:xfrm>
          <a:prstGeom prst="rect">
            <a:avLst/>
          </a:prstGeom>
        </p:spPr>
        <p:txBody>
          <a:bodyPr/>
          <a:lstStyle/>
          <a:p>
            <a:endParaRPr lang="en-IN" dirty="0"/>
          </a:p>
        </p:txBody>
      </p:sp>
      <p:sp>
        <p:nvSpPr>
          <p:cNvPr id="4" name="TextBox 3"/>
          <p:cNvSpPr txBox="1"/>
          <p:nvPr/>
        </p:nvSpPr>
        <p:spPr>
          <a:xfrm>
            <a:off x="1487488" y="509652"/>
            <a:ext cx="9217024" cy="369332"/>
          </a:xfrm>
          <a:prstGeom prst="rect">
            <a:avLst/>
          </a:prstGeom>
          <a:solidFill>
            <a:schemeClr val="accent5"/>
          </a:solidFill>
        </p:spPr>
        <p:txBody>
          <a:bodyPr wrap="square" rtlCol="0">
            <a:spAutoFit/>
          </a:bodyPr>
          <a:lstStyle/>
          <a:p>
            <a:r>
              <a:rPr lang="en-IN" dirty="0"/>
              <a:t>                  INDIAN INSTITUTE OF INFORMATION TECHNOLOGY</a:t>
            </a:r>
          </a:p>
        </p:txBody>
      </p:sp>
      <p:sp>
        <p:nvSpPr>
          <p:cNvPr id="5" name="TextBox 4"/>
          <p:cNvSpPr txBox="1"/>
          <p:nvPr/>
        </p:nvSpPr>
        <p:spPr>
          <a:xfrm>
            <a:off x="527381" y="2636912"/>
            <a:ext cx="11233248" cy="1938992"/>
          </a:xfrm>
          <a:prstGeom prst="rect">
            <a:avLst/>
          </a:prstGeom>
          <a:solidFill>
            <a:srgbClr val="00B0F0"/>
          </a:solidFill>
        </p:spPr>
        <p:txBody>
          <a:bodyPr wrap="square" rtlCol="0">
            <a:spAutoFit/>
          </a:bodyPr>
          <a:lstStyle/>
          <a:p>
            <a:r>
              <a:rPr lang="en-IN" sz="6000" dirty="0"/>
              <a:t>FAKE REVIEWS DETECTION</a:t>
            </a:r>
          </a:p>
          <a:p>
            <a:r>
              <a:rPr lang="en-IN" sz="6000" dirty="0"/>
              <a:t>                                </a:t>
            </a:r>
            <a:r>
              <a:rPr lang="en-IN" dirty="0"/>
              <a:t>USING MACHINE LEARNING  </a:t>
            </a:r>
          </a:p>
        </p:txBody>
      </p:sp>
      <p:pic>
        <p:nvPicPr>
          <p:cNvPr id="1028" name="Picture 4" descr="Blue Business Style General Company Introduction Google Slide Theme And  Powerpoint Template - Slide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88" y="-914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19400" y="9140"/>
            <a:ext cx="8160907" cy="369332"/>
          </a:xfrm>
          <a:prstGeom prst="rect">
            <a:avLst/>
          </a:prstGeom>
          <a:noFill/>
        </p:spPr>
        <p:txBody>
          <a:bodyPr wrap="square" rtlCol="0">
            <a:spAutoFit/>
          </a:bodyPr>
          <a:lstStyle/>
          <a:p>
            <a:pPr algn="ctr"/>
            <a:r>
              <a:rPr lang="en-IN" dirty="0">
                <a:solidFill>
                  <a:schemeClr val="tx2">
                    <a:lumMod val="40000"/>
                    <a:lumOff val="60000"/>
                  </a:schemeClr>
                </a:solidFill>
              </a:rPr>
              <a:t> </a:t>
            </a:r>
          </a:p>
        </p:txBody>
      </p:sp>
      <p:sp>
        <p:nvSpPr>
          <p:cNvPr id="7" name="TextBox 6"/>
          <p:cNvSpPr txBox="1"/>
          <p:nvPr/>
        </p:nvSpPr>
        <p:spPr>
          <a:xfrm>
            <a:off x="2672997" y="2187003"/>
            <a:ext cx="8712293" cy="646331"/>
          </a:xfrm>
          <a:prstGeom prst="rect">
            <a:avLst/>
          </a:prstGeom>
          <a:solidFill>
            <a:schemeClr val="accent5"/>
          </a:solidFill>
          <a:ln>
            <a:solidFill>
              <a:schemeClr val="tx1"/>
            </a:solidFill>
          </a:ln>
        </p:spPr>
        <p:txBody>
          <a:bodyPr wrap="square" rtlCol="0">
            <a:spAutoFit/>
          </a:bodyPr>
          <a:lstStyle/>
          <a:p>
            <a:r>
              <a:rPr lang="en-IN" b="1" dirty="0">
                <a:latin typeface="Times New Roman" panose="02020603050405020304" pitchFamily="18" charset="0"/>
                <a:cs typeface="Times New Roman" panose="02020603050405020304" pitchFamily="18" charset="0"/>
              </a:rPr>
              <a:t>SPAM</a:t>
            </a:r>
            <a:r>
              <a:rPr lang="en-IN" sz="14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EMAIL</a:t>
            </a:r>
            <a:r>
              <a:rPr lang="en-IN" sz="14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DETECTOR</a:t>
            </a:r>
            <a:r>
              <a:rPr lang="en-IN" sz="1400" dirty="0">
                <a:latin typeface="Times New Roman" panose="02020603050405020304" pitchFamily="18" charset="0"/>
                <a:cs typeface="Times New Roman" panose="02020603050405020304" pitchFamily="18" charset="0"/>
              </a:rPr>
              <a:t>                                                                                                                                             </a:t>
            </a:r>
          </a:p>
          <a:p>
            <a:r>
              <a:rPr lang="en-IN" sz="1400" dirty="0">
                <a:latin typeface="Bernard MT Condensed" panose="02050806060905020404" pitchFamily="18" charset="0"/>
              </a:rPr>
              <a:t>                                                                                                                </a:t>
            </a:r>
            <a:r>
              <a:rPr lang="en-IN" b="1" dirty="0">
                <a:latin typeface="Times New Roman" panose="02020603050405020304" pitchFamily="18" charset="0"/>
                <a:cs typeface="Times New Roman" panose="02020603050405020304" pitchFamily="18" charset="0"/>
              </a:rPr>
              <a:t>USING - MACHINE LEARNING  </a:t>
            </a: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01" y="88111"/>
            <a:ext cx="186429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143338" y="3821893"/>
            <a:ext cx="5343062" cy="2769896"/>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u="sng" dirty="0">
                <a:solidFill>
                  <a:sysClr val="windowText" lastClr="000000"/>
                </a:solidFill>
                <a:latin typeface="Times New Roman" panose="02020603050405020304" pitchFamily="18" charset="0"/>
                <a:cs typeface="Times New Roman" panose="02020603050405020304" pitchFamily="18" charset="0"/>
              </a:rPr>
              <a:t>TEAM MEMBERS – </a:t>
            </a:r>
          </a:p>
          <a:p>
            <a:endParaRPr lang="en-IN" sz="1800" b="1" dirty="0">
              <a:solidFill>
                <a:sysClr val="windowText" lastClr="000000"/>
              </a:solidFill>
              <a:latin typeface="Franklin Gothic Medium" panose="020B0603020102020204" pitchFamily="34" charset="0"/>
              <a:cs typeface="Times New Roman" panose="02020603050405020304" pitchFamily="18" charset="0"/>
            </a:endParaRPr>
          </a:p>
          <a:p>
            <a:pPr>
              <a:lnSpc>
                <a:spcPct val="150000"/>
              </a:lnSpc>
            </a:pPr>
            <a:r>
              <a:rPr lang="en-IN" sz="1800" b="1" dirty="0">
                <a:solidFill>
                  <a:sysClr val="windowText" lastClr="000000"/>
                </a:solidFill>
                <a:latin typeface="Times New Roman" panose="02020603050405020304" pitchFamily="18" charset="0"/>
                <a:cs typeface="Times New Roman" panose="02020603050405020304" pitchFamily="18" charset="0"/>
              </a:rPr>
              <a:t>DEVESH RAGHUWANSHI , 112115042</a:t>
            </a:r>
          </a:p>
          <a:p>
            <a:pPr>
              <a:lnSpc>
                <a:spcPct val="150000"/>
              </a:lnSpc>
            </a:pPr>
            <a:r>
              <a:rPr lang="en-IN" sz="1800" b="1" dirty="0">
                <a:solidFill>
                  <a:sysClr val="windowText" lastClr="000000"/>
                </a:solidFill>
                <a:latin typeface="Times New Roman" panose="02020603050405020304" pitchFamily="18" charset="0"/>
                <a:cs typeface="Times New Roman" panose="02020603050405020304" pitchFamily="18" charset="0"/>
              </a:rPr>
              <a:t>AMAN GARG , 112115019</a:t>
            </a:r>
          </a:p>
          <a:p>
            <a:pPr>
              <a:lnSpc>
                <a:spcPct val="150000"/>
              </a:lnSpc>
            </a:pPr>
            <a:r>
              <a:rPr lang="en-IN" sz="1800" b="1" dirty="0">
                <a:solidFill>
                  <a:sysClr val="windowText" lastClr="000000"/>
                </a:solidFill>
                <a:latin typeface="Times New Roman" panose="02020603050405020304" pitchFamily="18" charset="0"/>
                <a:cs typeface="Times New Roman" panose="02020603050405020304" pitchFamily="18" charset="0"/>
              </a:rPr>
              <a:t>A</a:t>
            </a:r>
            <a:r>
              <a:rPr lang="en-IN" b="1" dirty="0">
                <a:solidFill>
                  <a:sysClr val="windowText" lastClr="000000"/>
                </a:solidFill>
                <a:latin typeface="Times New Roman" panose="02020603050405020304" pitchFamily="18" charset="0"/>
                <a:cs typeface="Times New Roman" panose="02020603050405020304" pitchFamily="18" charset="0"/>
              </a:rPr>
              <a:t>KASH YADAV</a:t>
            </a:r>
            <a:r>
              <a:rPr lang="en-IN" sz="1800" b="1" dirty="0">
                <a:solidFill>
                  <a:sysClr val="windowText" lastClr="000000"/>
                </a:solidFill>
                <a:latin typeface="Times New Roman" panose="02020603050405020304" pitchFamily="18" charset="0"/>
                <a:cs typeface="Times New Roman" panose="02020603050405020304" pitchFamily="18" charset="0"/>
              </a:rPr>
              <a:t> , 112115014</a:t>
            </a:r>
          </a:p>
          <a:p>
            <a:pPr>
              <a:lnSpc>
                <a:spcPct val="150000"/>
              </a:lnSpc>
            </a:pPr>
            <a:r>
              <a:rPr lang="en-IN" b="1" dirty="0">
                <a:solidFill>
                  <a:sysClr val="windowText" lastClr="000000"/>
                </a:solidFill>
                <a:latin typeface="Times New Roman" panose="02020603050405020304" pitchFamily="18" charset="0"/>
                <a:cs typeface="Times New Roman" panose="02020603050405020304" pitchFamily="18" charset="0"/>
              </a:rPr>
              <a:t>APOORV GUPTA</a:t>
            </a:r>
            <a:r>
              <a:rPr lang="en-IN" sz="1800" b="1" dirty="0">
                <a:solidFill>
                  <a:sysClr val="windowText" lastClr="000000"/>
                </a:solidFill>
                <a:latin typeface="Times New Roman" panose="02020603050405020304" pitchFamily="18" charset="0"/>
                <a:cs typeface="Times New Roman" panose="02020603050405020304" pitchFamily="18" charset="0"/>
              </a:rPr>
              <a:t> , 112115023</a:t>
            </a:r>
          </a:p>
        </p:txBody>
      </p:sp>
      <p:sp>
        <p:nvSpPr>
          <p:cNvPr id="11" name="Rounded Rectangle 10"/>
          <p:cNvSpPr/>
          <p:nvPr/>
        </p:nvSpPr>
        <p:spPr>
          <a:xfrm>
            <a:off x="7501812" y="5615757"/>
            <a:ext cx="4572000" cy="84365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MENTOR: Dr. SHRIKANT SALVE</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5496827" y="864958"/>
            <a:ext cx="3064635" cy="84154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ML PROJECT </a:t>
            </a:r>
          </a:p>
        </p:txBody>
      </p:sp>
    </p:spTree>
    <p:extLst>
      <p:ext uri="{BB962C8B-B14F-4D97-AF65-F5344CB8AC3E}">
        <p14:creationId xmlns:p14="http://schemas.microsoft.com/office/powerpoint/2010/main" val="390401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294336" y="0"/>
            <a:ext cx="4836367"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    TECHNOLOGY USED </a:t>
            </a:r>
            <a:endParaRPr sz="3200" dirty="0">
              <a:latin typeface="Bernard MT Condensed" panose="02050806060905020404" pitchFamily="18" charset="0"/>
            </a:endParaRPr>
          </a:p>
        </p:txBody>
      </p:sp>
      <p:sp>
        <p:nvSpPr>
          <p:cNvPr id="2" name="Rounded Rectangle 1"/>
          <p:cNvSpPr/>
          <p:nvPr/>
        </p:nvSpPr>
        <p:spPr>
          <a:xfrm>
            <a:off x="152399" y="1160804"/>
            <a:ext cx="11582401" cy="55447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24070" y="1295400"/>
            <a:ext cx="10668000" cy="448007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Analytics and Data Insights: </a:t>
            </a:r>
            <a:r>
              <a:rPr lang="en-US" sz="1600" dirty="0">
                <a:latin typeface="Times New Roman" panose="02020603050405020304" pitchFamily="18" charset="0"/>
                <a:cs typeface="Times New Roman" panose="02020603050405020304" pitchFamily="18" charset="0"/>
              </a:rPr>
              <a:t>Data analysis tools, such as Python with Pandas, NumPy, and scikit-learn, are used for processing and analyzing large datasets. Machine learning algorithms are applied to user data to identify patterns, preferences, and behaviors</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Machine Learning Algorithms</a:t>
            </a:r>
            <a:r>
              <a:rPr lang="en-US" sz="1600" dirty="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K-Nearest Neighbors (KNN)</a:t>
            </a:r>
          </a:p>
          <a:p>
            <a:pPr algn="just">
              <a:lnSpc>
                <a:spcPct val="150000"/>
              </a:lnSpc>
            </a:pPr>
            <a:r>
              <a:rPr lang="en-US" sz="1600" dirty="0">
                <a:latin typeface="Times New Roman" panose="02020603050405020304" pitchFamily="18" charset="0"/>
                <a:cs typeface="Times New Roman" panose="02020603050405020304" pitchFamily="18" charset="0"/>
              </a:rPr>
              <a:t>Support Vector Machine (SVM)</a:t>
            </a:r>
          </a:p>
          <a:p>
            <a:pPr algn="just">
              <a:lnSpc>
                <a:spcPct val="150000"/>
              </a:lnSpc>
            </a:pPr>
            <a:r>
              <a:rPr lang="en-US" sz="1600" dirty="0">
                <a:latin typeface="Times New Roman" panose="02020603050405020304" pitchFamily="18" charset="0"/>
                <a:cs typeface="Times New Roman" panose="02020603050405020304" pitchFamily="18" charset="0"/>
              </a:rPr>
              <a:t>Naive Bayes</a:t>
            </a:r>
          </a:p>
          <a:p>
            <a:pPr algn="just">
              <a:lnSpc>
                <a:spcPct val="150000"/>
              </a:lnSpc>
            </a:pPr>
            <a:r>
              <a:rPr lang="en-US" sz="1600" dirty="0">
                <a:latin typeface="Times New Roman" panose="02020603050405020304" pitchFamily="18" charset="0"/>
                <a:cs typeface="Times New Roman" panose="02020603050405020304" pitchFamily="18" charset="0"/>
              </a:rPr>
              <a:t>Random Forest</a:t>
            </a:r>
          </a:p>
          <a:p>
            <a:pPr algn="just">
              <a:lnSpc>
                <a:spcPct val="150000"/>
              </a:lnSpc>
            </a:pPr>
            <a:r>
              <a:rPr lang="en-US" sz="1600" dirty="0">
                <a:latin typeface="Times New Roman" panose="02020603050405020304" pitchFamily="18" charset="0"/>
                <a:cs typeface="Times New Roman" panose="02020603050405020304" pitchFamily="18" charset="0"/>
              </a:rPr>
              <a:t>Logistic Regression</a:t>
            </a:r>
          </a:p>
          <a:p>
            <a:pPr algn="just">
              <a:lnSpc>
                <a:spcPct val="150000"/>
              </a:lnSpc>
            </a:pPr>
            <a:r>
              <a:rPr lang="en-US" sz="1600" dirty="0">
                <a:latin typeface="Times New Roman" panose="02020603050405020304" pitchFamily="18" charset="0"/>
                <a:cs typeface="Times New Roman" panose="02020603050405020304" pitchFamily="18" charset="0"/>
              </a:rPr>
              <a:t>Decision Tree</a:t>
            </a:r>
          </a:p>
        </p:txBody>
      </p:sp>
      <p:sp>
        <p:nvSpPr>
          <p:cNvPr id="5" name="TextBox 4"/>
          <p:cNvSpPr txBox="1"/>
          <p:nvPr/>
        </p:nvSpPr>
        <p:spPr>
          <a:xfrm>
            <a:off x="2712520" y="3305689"/>
            <a:ext cx="2697680" cy="614079"/>
          </a:xfrm>
          <a:prstGeom prst="rect">
            <a:avLst/>
          </a:prstGeom>
          <a:noFill/>
        </p:spPr>
        <p:txBody>
          <a:bodyPr wrap="square" rtlCol="0">
            <a:spAutoFit/>
          </a:bodyPr>
          <a:lstStyle/>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29710" y="2057401"/>
            <a:ext cx="5571691"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15738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294336" y="0"/>
            <a:ext cx="4836367"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   RESULT AND CONCLUSION </a:t>
            </a:r>
            <a:endParaRPr sz="3200" dirty="0">
              <a:latin typeface="Bernard MT Condensed" panose="02050806060905020404" pitchFamily="18" charset="0"/>
            </a:endParaRPr>
          </a:p>
        </p:txBody>
      </p:sp>
      <p:sp>
        <p:nvSpPr>
          <p:cNvPr id="2" name="Rounded Rectangle 1"/>
          <p:cNvSpPr/>
          <p:nvPr/>
        </p:nvSpPr>
        <p:spPr>
          <a:xfrm>
            <a:off x="152399" y="990600"/>
            <a:ext cx="11582401"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3401" y="1240405"/>
            <a:ext cx="10668000" cy="7434728"/>
          </a:xfrm>
          <a:prstGeom prst="rect">
            <a:avLst/>
          </a:prstGeom>
          <a:noFill/>
        </p:spPr>
        <p:txBody>
          <a:bodyPr wrap="square" rtlCol="0">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GB" sz="1600" dirty="0">
                <a:latin typeface="Times New Roman" panose="02020603050405020304" pitchFamily="18" charset="0"/>
                <a:cs typeface="Times New Roman" panose="02020603050405020304" pitchFamily="18" charset="0"/>
              </a:rPr>
              <a:t>In our quest to create a robust spam email detector, we explored several machine learning algorithms and evaluated their performance using a </a:t>
            </a:r>
            <a:r>
              <a:rPr lang="en-GB" sz="1600" dirty="0" err="1">
                <a:latin typeface="Times New Roman" panose="02020603050405020304" pitchFamily="18" charset="0"/>
                <a:cs typeface="Times New Roman" panose="02020603050405020304" pitchFamily="18" charset="0"/>
              </a:rPr>
              <a:t>labeled</a:t>
            </a:r>
            <a:r>
              <a:rPr lang="en-GB" sz="1600" dirty="0">
                <a:latin typeface="Times New Roman" panose="02020603050405020304" pitchFamily="18" charset="0"/>
                <a:cs typeface="Times New Roman" panose="02020603050405020304" pitchFamily="18" charset="0"/>
              </a:rPr>
              <a:t> dataset of spam and ham emails. Here are the results of our model evaluations, along with the best-performing algorithm:</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marL="285750" lvl="5"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K-Nearest </a:t>
            </a:r>
            <a:r>
              <a:rPr lang="en-GB" sz="1600" dirty="0" err="1">
                <a:latin typeface="Times New Roman" panose="02020603050405020304" pitchFamily="18" charset="0"/>
                <a:cs typeface="Times New Roman" panose="02020603050405020304" pitchFamily="18" charset="0"/>
              </a:rPr>
              <a:t>Neighbors</a:t>
            </a:r>
            <a:r>
              <a:rPr lang="en-GB" sz="1600" dirty="0">
                <a:latin typeface="Times New Roman" panose="02020603050405020304" pitchFamily="18" charset="0"/>
                <a:cs typeface="Times New Roman" panose="02020603050405020304" pitchFamily="18" charset="0"/>
              </a:rPr>
              <a:t> (KNN): Achieved an accuracy of </a:t>
            </a:r>
            <a:r>
              <a:rPr lang="en-GB" sz="1600" b="1" dirty="0">
                <a:latin typeface="Times New Roman" panose="02020603050405020304" pitchFamily="18" charset="0"/>
                <a:cs typeface="Times New Roman" panose="02020603050405020304" pitchFamily="18" charset="0"/>
              </a:rPr>
              <a:t>98.12%</a:t>
            </a:r>
            <a:r>
              <a:rPr lang="en-GB" sz="1600" dirty="0">
                <a:latin typeface="Times New Roman" panose="02020603050405020304" pitchFamily="18" charset="0"/>
                <a:cs typeface="Times New Roman" panose="02020603050405020304" pitchFamily="18" charset="0"/>
              </a:rPr>
              <a:t>.</a:t>
            </a:r>
          </a:p>
          <a:p>
            <a:pPr marL="285750" lvl="5"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Support Vector Machine (SVM): Demonstrated the highest accuracy, achieving an impressive </a:t>
            </a:r>
            <a:r>
              <a:rPr lang="en-GB" sz="1600" b="1" dirty="0">
                <a:latin typeface="Times New Roman" panose="02020603050405020304" pitchFamily="18" charset="0"/>
                <a:cs typeface="Times New Roman" panose="02020603050405020304" pitchFamily="18" charset="0"/>
              </a:rPr>
              <a:t>98.84%.</a:t>
            </a:r>
          </a:p>
          <a:p>
            <a:pPr marL="285750" lvl="5"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Naive Bayes: Achieved an accuracy of </a:t>
            </a:r>
            <a:r>
              <a:rPr lang="en-GB" sz="1600" b="1" dirty="0">
                <a:latin typeface="Times New Roman" panose="02020603050405020304" pitchFamily="18" charset="0"/>
                <a:cs typeface="Times New Roman" panose="02020603050405020304" pitchFamily="18" charset="0"/>
              </a:rPr>
              <a:t>90.55%</a:t>
            </a:r>
            <a:r>
              <a:rPr lang="en-GB" sz="1600" dirty="0">
                <a:latin typeface="Times New Roman" panose="02020603050405020304" pitchFamily="18" charset="0"/>
                <a:cs typeface="Times New Roman" panose="02020603050405020304" pitchFamily="18" charset="0"/>
              </a:rPr>
              <a:t>.</a:t>
            </a:r>
          </a:p>
          <a:p>
            <a:pPr marL="285750" lvl="5"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Random Forest: Showed strong performance with an accuracy of </a:t>
            </a:r>
            <a:r>
              <a:rPr lang="en-GB" sz="1600" b="1" dirty="0">
                <a:latin typeface="Times New Roman" panose="02020603050405020304" pitchFamily="18" charset="0"/>
                <a:cs typeface="Times New Roman" panose="02020603050405020304" pitchFamily="18" charset="0"/>
              </a:rPr>
              <a:t>97.61%</a:t>
            </a:r>
            <a:r>
              <a:rPr lang="en-GB" sz="1600" dirty="0">
                <a:latin typeface="Times New Roman" panose="02020603050405020304" pitchFamily="18" charset="0"/>
                <a:cs typeface="Times New Roman" panose="02020603050405020304" pitchFamily="18" charset="0"/>
              </a:rPr>
              <a:t>.</a:t>
            </a:r>
          </a:p>
          <a:p>
            <a:pPr marL="285750" lvl="5"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Logistic Regression: Achieved a solid accuracy of </a:t>
            </a:r>
            <a:r>
              <a:rPr lang="en-GB" sz="1600" b="1" dirty="0">
                <a:latin typeface="Times New Roman" panose="02020603050405020304" pitchFamily="18" charset="0"/>
                <a:cs typeface="Times New Roman" panose="02020603050405020304" pitchFamily="18" charset="0"/>
              </a:rPr>
              <a:t>97.98%</a:t>
            </a:r>
            <a:r>
              <a:rPr lang="en-GB" sz="1600" dirty="0">
                <a:latin typeface="Times New Roman" panose="02020603050405020304" pitchFamily="18" charset="0"/>
                <a:cs typeface="Times New Roman" panose="02020603050405020304" pitchFamily="18" charset="0"/>
              </a:rPr>
              <a:t>.</a:t>
            </a:r>
          </a:p>
          <a:p>
            <a:pPr marL="285750" lvl="5"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Decision Tree: Demonstrated a respectable accuracy of </a:t>
            </a:r>
            <a:r>
              <a:rPr lang="en-GB" sz="1600" b="1" dirty="0">
                <a:latin typeface="Times New Roman" panose="02020603050405020304" pitchFamily="18" charset="0"/>
                <a:cs typeface="Times New Roman" panose="02020603050405020304" pitchFamily="18" charset="0"/>
              </a:rPr>
              <a:t>95.93%.</a:t>
            </a: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GB" sz="1600" b="0" i="0" dirty="0">
                <a:solidFill>
                  <a:srgbClr val="374151"/>
                </a:solidFill>
                <a:effectLst/>
                <a:latin typeface="Söhne"/>
              </a:rPr>
              <a:t>The </a:t>
            </a:r>
            <a:r>
              <a:rPr lang="en-GB" sz="1600" b="1" i="0" dirty="0">
                <a:solidFill>
                  <a:srgbClr val="374151"/>
                </a:solidFill>
                <a:effectLst/>
                <a:latin typeface="Söhne"/>
              </a:rPr>
              <a:t>SVM </a:t>
            </a:r>
            <a:r>
              <a:rPr lang="en-GB" sz="1600" b="0" i="0" dirty="0">
                <a:solidFill>
                  <a:srgbClr val="374151"/>
                </a:solidFill>
                <a:effectLst/>
                <a:latin typeface="Söhne"/>
              </a:rPr>
              <a:t>algorithm emerged as the best-performing model in our evaluation, with an accuracy of 98.84%</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p>
        </p:txBody>
      </p:sp>
      <p:sp>
        <p:nvSpPr>
          <p:cNvPr id="5" name="TextBox 4"/>
          <p:cNvSpPr txBox="1"/>
          <p:nvPr/>
        </p:nvSpPr>
        <p:spPr>
          <a:xfrm>
            <a:off x="2712520" y="3305689"/>
            <a:ext cx="2697680" cy="614079"/>
          </a:xfrm>
          <a:prstGeom prst="rect">
            <a:avLst/>
          </a:prstGeom>
          <a:noFill/>
        </p:spPr>
        <p:txBody>
          <a:bodyPr wrap="square" rtlCol="0">
            <a:spAutoFit/>
          </a:bodyPr>
          <a:lstStyle/>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29710" y="2057401"/>
            <a:ext cx="5571691"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p>
          <a:p>
            <a:endParaRPr lang="en-US" dirty="0"/>
          </a:p>
        </p:txBody>
      </p:sp>
      <p:sp>
        <p:nvSpPr>
          <p:cNvPr id="4" name="Rectangle 3"/>
          <p:cNvSpPr/>
          <p:nvPr/>
        </p:nvSpPr>
        <p:spPr>
          <a:xfrm>
            <a:off x="4622290" y="6227802"/>
            <a:ext cx="248786" cy="369332"/>
          </a:xfrm>
          <a:prstGeom prst="rect">
            <a:avLst/>
          </a:prstGeom>
        </p:spPr>
        <p:txBody>
          <a:bodyPr wrap="none">
            <a:spAutoFit/>
          </a:bodyPr>
          <a:lstStyle/>
          <a:p>
            <a:r>
              <a:rPr lang="en-GB" dirty="0"/>
              <a:t> </a:t>
            </a:r>
            <a:endParaRPr lang="en-IN" dirty="0"/>
          </a:p>
        </p:txBody>
      </p:sp>
      <p:pic>
        <p:nvPicPr>
          <p:cNvPr id="10" name="Picture 9">
            <a:extLst>
              <a:ext uri="{FF2B5EF4-FFF2-40B4-BE49-F238E27FC236}">
                <a16:creationId xmlns:a16="http://schemas.microsoft.com/office/drawing/2014/main" id="{AFEAC01C-CBC7-653B-FC3C-3DC018ED6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5281" y="3805728"/>
            <a:ext cx="3574457" cy="1811867"/>
          </a:xfrm>
          <a:prstGeom prst="rect">
            <a:avLst/>
          </a:prstGeom>
        </p:spPr>
      </p:pic>
    </p:spTree>
    <p:extLst>
      <p:ext uri="{BB962C8B-B14F-4D97-AF65-F5344CB8AC3E}">
        <p14:creationId xmlns:p14="http://schemas.microsoft.com/office/powerpoint/2010/main" val="303815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294336" y="0"/>
            <a:ext cx="4836367"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   RESULT AND CONCLUSION</a:t>
            </a:r>
            <a:endParaRPr sz="3200" dirty="0">
              <a:latin typeface="Bernard MT Condensed" panose="02050806060905020404" pitchFamily="18" charset="0"/>
            </a:endParaRPr>
          </a:p>
        </p:txBody>
      </p:sp>
      <p:sp>
        <p:nvSpPr>
          <p:cNvPr id="2" name="Rounded Rectangle 1"/>
          <p:cNvSpPr/>
          <p:nvPr/>
        </p:nvSpPr>
        <p:spPr>
          <a:xfrm>
            <a:off x="152399" y="990600"/>
            <a:ext cx="11582401"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12520" y="3305689"/>
            <a:ext cx="2697680" cy="614079"/>
          </a:xfrm>
          <a:prstGeom prst="rect">
            <a:avLst/>
          </a:prstGeom>
          <a:noFill/>
        </p:spPr>
        <p:txBody>
          <a:bodyPr wrap="square" rtlCol="0">
            <a:spAutoFit/>
          </a:bodyPr>
          <a:lstStyle/>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29710" y="2057401"/>
            <a:ext cx="5571691"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p>
          <a:p>
            <a:endParaRPr lang="en-US" dirty="0"/>
          </a:p>
        </p:txBody>
      </p:sp>
      <p:sp>
        <p:nvSpPr>
          <p:cNvPr id="4" name="Rectangle 3"/>
          <p:cNvSpPr/>
          <p:nvPr/>
        </p:nvSpPr>
        <p:spPr>
          <a:xfrm>
            <a:off x="4622290" y="6227802"/>
            <a:ext cx="248786" cy="369332"/>
          </a:xfrm>
          <a:prstGeom prst="rect">
            <a:avLst/>
          </a:prstGeom>
        </p:spPr>
        <p:txBody>
          <a:bodyPr wrap="none">
            <a:spAutoFit/>
          </a:bodyPr>
          <a:lstStyle/>
          <a:p>
            <a:r>
              <a:rPr lang="en-GB" dirty="0"/>
              <a:t> </a:t>
            </a:r>
            <a:endParaRPr lang="en-IN" dirty="0"/>
          </a:p>
        </p:txBody>
      </p:sp>
      <p:sp>
        <p:nvSpPr>
          <p:cNvPr id="7" name="AutoShape 2">
            <a:extLst>
              <a:ext uri="{FF2B5EF4-FFF2-40B4-BE49-F238E27FC236}">
                <a16:creationId xmlns:a16="http://schemas.microsoft.com/office/drawing/2014/main" id="{E8FC7224-14A4-617A-78FF-A9C9D964E7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2EC800B8-4190-A0A2-8A1D-E1B546CED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1410" y="1024180"/>
            <a:ext cx="6821760" cy="2895588"/>
          </a:xfrm>
          <a:prstGeom prst="rect">
            <a:avLst/>
          </a:prstGeom>
        </p:spPr>
      </p:pic>
      <p:pic>
        <p:nvPicPr>
          <p:cNvPr id="17" name="Picture 16">
            <a:extLst>
              <a:ext uri="{FF2B5EF4-FFF2-40B4-BE49-F238E27FC236}">
                <a16:creationId xmlns:a16="http://schemas.microsoft.com/office/drawing/2014/main" id="{D010CD77-3A61-C2EE-7B42-025311D3B9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0442" y="3810012"/>
            <a:ext cx="5352316" cy="2895588"/>
          </a:xfrm>
          <a:prstGeom prst="rect">
            <a:avLst/>
          </a:prstGeom>
        </p:spPr>
      </p:pic>
    </p:spTree>
    <p:extLst>
      <p:ext uri="{BB962C8B-B14F-4D97-AF65-F5344CB8AC3E}">
        <p14:creationId xmlns:p14="http://schemas.microsoft.com/office/powerpoint/2010/main" val="337342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294336" y="0"/>
            <a:ext cx="4836367"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   RESULT AND CONCLUSION</a:t>
            </a:r>
            <a:endParaRPr sz="3200" dirty="0">
              <a:latin typeface="Bernard MT Condensed" panose="02050806060905020404" pitchFamily="18" charset="0"/>
            </a:endParaRPr>
          </a:p>
        </p:txBody>
      </p:sp>
      <p:sp>
        <p:nvSpPr>
          <p:cNvPr id="2" name="Rounded Rectangle 1"/>
          <p:cNvSpPr/>
          <p:nvPr/>
        </p:nvSpPr>
        <p:spPr>
          <a:xfrm>
            <a:off x="152399" y="990600"/>
            <a:ext cx="11582401"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TextBox 4"/>
          <p:cNvSpPr txBox="1"/>
          <p:nvPr/>
        </p:nvSpPr>
        <p:spPr>
          <a:xfrm>
            <a:off x="2712520" y="3305689"/>
            <a:ext cx="2697680" cy="614079"/>
          </a:xfrm>
          <a:prstGeom prst="rect">
            <a:avLst/>
          </a:prstGeom>
          <a:noFill/>
        </p:spPr>
        <p:txBody>
          <a:bodyPr wrap="square" rtlCol="0">
            <a:spAutoFit/>
          </a:bodyPr>
          <a:lstStyle/>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29710" y="2057401"/>
            <a:ext cx="5571691"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p>
          <a:p>
            <a:endParaRPr lang="en-US" dirty="0"/>
          </a:p>
        </p:txBody>
      </p:sp>
      <p:sp>
        <p:nvSpPr>
          <p:cNvPr id="4" name="Rectangle 3"/>
          <p:cNvSpPr/>
          <p:nvPr/>
        </p:nvSpPr>
        <p:spPr>
          <a:xfrm>
            <a:off x="4622290" y="6227802"/>
            <a:ext cx="248786" cy="369332"/>
          </a:xfrm>
          <a:prstGeom prst="rect">
            <a:avLst/>
          </a:prstGeom>
        </p:spPr>
        <p:txBody>
          <a:bodyPr wrap="none">
            <a:spAutoFit/>
          </a:bodyPr>
          <a:lstStyle/>
          <a:p>
            <a:r>
              <a:rPr lang="en-GB" dirty="0"/>
              <a:t> </a:t>
            </a:r>
            <a:endParaRPr lang="en-IN" dirty="0"/>
          </a:p>
        </p:txBody>
      </p:sp>
      <p:sp>
        <p:nvSpPr>
          <p:cNvPr id="7" name="AutoShape 2">
            <a:extLst>
              <a:ext uri="{FF2B5EF4-FFF2-40B4-BE49-F238E27FC236}">
                <a16:creationId xmlns:a16="http://schemas.microsoft.com/office/drawing/2014/main" id="{E8FC7224-14A4-617A-78FF-A9C9D964E7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19B32873-C9CD-6A08-CB38-0B41BCE6D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37" y="1295400"/>
            <a:ext cx="5562600" cy="4398846"/>
          </a:xfrm>
          <a:prstGeom prst="rect">
            <a:avLst/>
          </a:prstGeom>
        </p:spPr>
      </p:pic>
      <p:sp>
        <p:nvSpPr>
          <p:cNvPr id="9" name="TextBox 8">
            <a:extLst>
              <a:ext uri="{FF2B5EF4-FFF2-40B4-BE49-F238E27FC236}">
                <a16:creationId xmlns:a16="http://schemas.microsoft.com/office/drawing/2014/main" id="{2B0411C9-10EF-EFA2-F24D-E0188D8C8D1D}"/>
              </a:ext>
            </a:extLst>
          </p:cNvPr>
          <p:cNvSpPr txBox="1"/>
          <p:nvPr/>
        </p:nvSpPr>
        <p:spPr>
          <a:xfrm>
            <a:off x="1295400" y="5814380"/>
            <a:ext cx="3733800"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CONFUSION MATRIX FOR SVM</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52F396A-A677-DE32-D36C-2133EA93A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9517" y="1691530"/>
            <a:ext cx="5172075" cy="2575670"/>
          </a:xfrm>
          <a:prstGeom prst="rect">
            <a:avLst/>
          </a:prstGeom>
        </p:spPr>
      </p:pic>
    </p:spTree>
    <p:extLst>
      <p:ext uri="{BB962C8B-B14F-4D97-AF65-F5344CB8AC3E}">
        <p14:creationId xmlns:p14="http://schemas.microsoft.com/office/powerpoint/2010/main" val="265296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4" descr="Download Pure Black and 3D Black HD Wallpap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Free Vector | Purple 3d modern background de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492" y="609602"/>
            <a:ext cx="3784629" cy="578103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p:nvPr/>
        </p:nvSpPr>
        <p:spPr>
          <a:xfrm>
            <a:off x="446533" y="457200"/>
            <a:ext cx="3703320" cy="95250"/>
          </a:xfrm>
          <a:custGeom>
            <a:avLst/>
            <a:gdLst/>
            <a:ahLst/>
            <a:cxnLst/>
            <a:rect l="l" t="t" r="r" b="b"/>
            <a:pathLst>
              <a:path w="3703320" h="95250">
                <a:moveTo>
                  <a:pt x="3703319" y="94996"/>
                </a:moveTo>
                <a:lnTo>
                  <a:pt x="0" y="94996"/>
                </a:lnTo>
                <a:lnTo>
                  <a:pt x="0" y="0"/>
                </a:lnTo>
                <a:lnTo>
                  <a:pt x="3703319" y="0"/>
                </a:lnTo>
                <a:lnTo>
                  <a:pt x="3703319" y="94996"/>
                </a:lnTo>
                <a:close/>
              </a:path>
            </a:pathLst>
          </a:custGeom>
          <a:solidFill>
            <a:srgbClr val="1A3160"/>
          </a:solidFill>
        </p:spPr>
        <p:txBody>
          <a:bodyPr wrap="square" lIns="0" tIns="0" rIns="0" bIns="0" rtlCol="0"/>
          <a:lstStyle/>
          <a:p>
            <a:endParaRPr/>
          </a:p>
        </p:txBody>
      </p:sp>
      <p:sp>
        <p:nvSpPr>
          <p:cNvPr id="4" name="object 4"/>
          <p:cNvSpPr/>
          <p:nvPr/>
        </p:nvSpPr>
        <p:spPr>
          <a:xfrm>
            <a:off x="8042147" y="453642"/>
            <a:ext cx="3703320" cy="99060"/>
          </a:xfrm>
          <a:custGeom>
            <a:avLst/>
            <a:gdLst/>
            <a:ahLst/>
            <a:cxnLst/>
            <a:rect l="l" t="t" r="r" b="b"/>
            <a:pathLst>
              <a:path w="3703320" h="99059">
                <a:moveTo>
                  <a:pt x="3703320" y="98553"/>
                </a:moveTo>
                <a:lnTo>
                  <a:pt x="0" y="98553"/>
                </a:lnTo>
                <a:lnTo>
                  <a:pt x="0" y="0"/>
                </a:lnTo>
                <a:lnTo>
                  <a:pt x="3703320" y="0"/>
                </a:lnTo>
                <a:lnTo>
                  <a:pt x="3703320" y="98553"/>
                </a:lnTo>
                <a:close/>
              </a:path>
            </a:pathLst>
          </a:custGeom>
          <a:solidFill>
            <a:srgbClr val="969FA7"/>
          </a:solidFill>
        </p:spPr>
        <p:txBody>
          <a:bodyPr wrap="square" lIns="0" tIns="0" rIns="0" bIns="0" rtlCol="0"/>
          <a:lstStyle/>
          <a:p>
            <a:endParaRPr/>
          </a:p>
        </p:txBody>
      </p:sp>
      <p:sp>
        <p:nvSpPr>
          <p:cNvPr id="5" name="object 5"/>
          <p:cNvSpPr/>
          <p:nvPr/>
        </p:nvSpPr>
        <p:spPr>
          <a:xfrm>
            <a:off x="4241829" y="457200"/>
            <a:ext cx="3703320" cy="91440"/>
          </a:xfrm>
          <a:custGeom>
            <a:avLst/>
            <a:gdLst/>
            <a:ahLst/>
            <a:cxnLst/>
            <a:rect l="l" t="t" r="r" b="b"/>
            <a:pathLst>
              <a:path w="3703320" h="91440">
                <a:moveTo>
                  <a:pt x="3703319" y="91439"/>
                </a:moveTo>
                <a:lnTo>
                  <a:pt x="0" y="91439"/>
                </a:lnTo>
                <a:lnTo>
                  <a:pt x="0" y="0"/>
                </a:lnTo>
                <a:lnTo>
                  <a:pt x="3703319" y="0"/>
                </a:lnTo>
                <a:lnTo>
                  <a:pt x="3703319" y="91439"/>
                </a:lnTo>
                <a:close/>
              </a:path>
            </a:pathLst>
          </a:custGeom>
          <a:solidFill>
            <a:srgbClr val="4590B8"/>
          </a:solidFill>
        </p:spPr>
        <p:txBody>
          <a:bodyPr wrap="square" lIns="0" tIns="0" rIns="0" bIns="0" rtlCol="0"/>
          <a:lstStyle/>
          <a:p>
            <a:endParaRPr/>
          </a:p>
        </p:txBody>
      </p:sp>
      <p:sp>
        <p:nvSpPr>
          <p:cNvPr id="6" name="object 6"/>
          <p:cNvSpPr txBox="1">
            <a:spLocks noGrp="1"/>
          </p:cNvSpPr>
          <p:nvPr>
            <p:ph type="title"/>
          </p:nvPr>
        </p:nvSpPr>
        <p:spPr>
          <a:xfrm>
            <a:off x="8141206" y="2743200"/>
            <a:ext cx="3505200" cy="1490152"/>
          </a:xfrm>
          <a:prstGeom prst="rect">
            <a:avLst/>
          </a:prstGeom>
        </p:spPr>
        <p:txBody>
          <a:bodyPr vert="horz" wrap="square" lIns="0" tIns="12700" rIns="0" bIns="0" rtlCol="0">
            <a:spAutoFit/>
          </a:bodyPr>
          <a:lstStyle/>
          <a:p>
            <a:pPr marL="12700" algn="ctr">
              <a:lnSpc>
                <a:spcPct val="100000"/>
              </a:lnSpc>
              <a:spcBef>
                <a:spcPts val="100"/>
              </a:spcBef>
            </a:pPr>
            <a:r>
              <a:rPr sz="4800" spc="405" dirty="0">
                <a:solidFill>
                  <a:schemeClr val="tx1">
                    <a:lumMod val="95000"/>
                    <a:lumOff val="5000"/>
                  </a:schemeClr>
                </a:solidFill>
                <a:latin typeface="Bodoni MT Black" panose="02070A03080606020203" pitchFamily="18" charset="0"/>
              </a:rPr>
              <a:t>THANK</a:t>
            </a:r>
            <a:r>
              <a:rPr lang="en-IN" sz="4800" spc="405" dirty="0">
                <a:solidFill>
                  <a:schemeClr val="tx1">
                    <a:lumMod val="95000"/>
                    <a:lumOff val="5000"/>
                  </a:schemeClr>
                </a:solidFill>
                <a:latin typeface="Bodoni MT Black" panose="02070A03080606020203" pitchFamily="18" charset="0"/>
              </a:rPr>
              <a:t> </a:t>
            </a:r>
            <a:r>
              <a:rPr sz="4800" spc="-345" dirty="0">
                <a:solidFill>
                  <a:schemeClr val="tx1">
                    <a:lumMod val="95000"/>
                    <a:lumOff val="5000"/>
                  </a:schemeClr>
                </a:solidFill>
                <a:latin typeface="Bodoni MT Black" panose="02070A03080606020203" pitchFamily="18" charset="0"/>
              </a:rPr>
              <a:t> </a:t>
            </a:r>
            <a:r>
              <a:rPr lang="en-IN" sz="4800" spc="-345" dirty="0">
                <a:solidFill>
                  <a:schemeClr val="tx1">
                    <a:lumMod val="95000"/>
                    <a:lumOff val="5000"/>
                  </a:schemeClr>
                </a:solidFill>
                <a:latin typeface="Bodoni MT Black" panose="02070A03080606020203" pitchFamily="18" charset="0"/>
              </a:rPr>
              <a:t>     </a:t>
            </a:r>
            <a:r>
              <a:rPr sz="4800" spc="275" dirty="0">
                <a:solidFill>
                  <a:schemeClr val="tx1">
                    <a:lumMod val="95000"/>
                    <a:lumOff val="5000"/>
                  </a:schemeClr>
                </a:solidFill>
                <a:latin typeface="Bodoni MT Black" panose="02070A03080606020203" pitchFamily="18" charset="0"/>
              </a:rPr>
              <a:t>YOU</a:t>
            </a:r>
            <a:r>
              <a:rPr lang="en-IN" sz="4800" spc="275" dirty="0">
                <a:solidFill>
                  <a:schemeClr val="tx1">
                    <a:lumMod val="95000"/>
                    <a:lumOff val="5000"/>
                  </a:schemeClr>
                </a:solidFill>
                <a:latin typeface="Bodoni MT Black" panose="02070A03080606020203" pitchFamily="18" charset="0"/>
              </a:rPr>
              <a:t> !!</a:t>
            </a:r>
            <a:endParaRPr sz="4800" dirty="0">
              <a:solidFill>
                <a:schemeClr val="tx1">
                  <a:lumMod val="95000"/>
                  <a:lumOff val="5000"/>
                </a:schemeClr>
              </a:solidFill>
              <a:latin typeface="Bodoni MT Black" panose="02070A03080606020203" pitchFamily="18" charset="0"/>
            </a:endParaRPr>
          </a:p>
        </p:txBody>
      </p:sp>
      <p:pic>
        <p:nvPicPr>
          <p:cNvPr id="11266" name="Picture 2" descr="Everything you need to know about fake Amazon revie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34" y="609600"/>
            <a:ext cx="7498616" cy="578103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ow to Get Reviews on Amazon (5 Proven Ways) | eDes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09" y="609601"/>
            <a:ext cx="7467239" cy="5781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heel(1)">
                                      <p:cBhvr>
                                        <p:cTn id="7" dur="2000"/>
                                        <p:tgtEl>
                                          <p:spTgt spid="1126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HD wallpaper: artwork, abstract, black, 3D, 3D Abstract | Wallpaper Fl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5" y="0"/>
            <a:ext cx="12191999" cy="6858000"/>
          </a:xfrm>
          <a:prstGeom prst="rect">
            <a:avLst/>
          </a:prstGeom>
          <a:solidFill>
            <a:schemeClr val="bg1"/>
          </a:solidFill>
        </p:spPr>
      </p:pic>
      <p:sp>
        <p:nvSpPr>
          <p:cNvPr id="7" name="object 7"/>
          <p:cNvSpPr txBox="1">
            <a:spLocks noGrp="1"/>
          </p:cNvSpPr>
          <p:nvPr>
            <p:ph type="title"/>
          </p:nvPr>
        </p:nvSpPr>
        <p:spPr>
          <a:xfrm>
            <a:off x="656124" y="1088005"/>
            <a:ext cx="3519170" cy="452120"/>
          </a:xfrm>
          <a:prstGeom prst="rect">
            <a:avLst/>
          </a:prstGeom>
        </p:spPr>
        <p:txBody>
          <a:bodyPr vert="horz" wrap="square" lIns="0" tIns="12700" rIns="0" bIns="0" rtlCol="0">
            <a:spAutoFit/>
          </a:bodyPr>
          <a:lstStyle/>
          <a:p>
            <a:pPr marL="12700">
              <a:lnSpc>
                <a:spcPct val="100000"/>
              </a:lnSpc>
              <a:spcBef>
                <a:spcPts val="100"/>
              </a:spcBef>
            </a:pPr>
            <a:r>
              <a:rPr spc="100" dirty="0">
                <a:latin typeface="Bernard MT Condensed" panose="02050806060905020404" pitchFamily="18" charset="0"/>
              </a:rPr>
              <a:t>TABLE</a:t>
            </a:r>
            <a:r>
              <a:rPr spc="145" dirty="0">
                <a:latin typeface="Bernard MT Condensed" panose="02050806060905020404" pitchFamily="18" charset="0"/>
              </a:rPr>
              <a:t> </a:t>
            </a:r>
            <a:r>
              <a:rPr spc="229" dirty="0">
                <a:latin typeface="Bernard MT Condensed" panose="02050806060905020404" pitchFamily="18" charset="0"/>
              </a:rPr>
              <a:t>OF</a:t>
            </a:r>
            <a:r>
              <a:rPr spc="145" dirty="0">
                <a:latin typeface="Bernard MT Condensed" panose="02050806060905020404" pitchFamily="18" charset="0"/>
              </a:rPr>
              <a:t> </a:t>
            </a:r>
            <a:r>
              <a:rPr spc="280" dirty="0">
                <a:latin typeface="Bernard MT Condensed" panose="02050806060905020404" pitchFamily="18" charset="0"/>
              </a:rPr>
              <a:t>CONTENTS</a:t>
            </a:r>
          </a:p>
        </p:txBody>
      </p:sp>
      <p:sp>
        <p:nvSpPr>
          <p:cNvPr id="2" name="Rectangle 1"/>
          <p:cNvSpPr/>
          <p:nvPr/>
        </p:nvSpPr>
        <p:spPr>
          <a:xfrm>
            <a:off x="656124" y="1905000"/>
            <a:ext cx="9783276" cy="4267199"/>
          </a:xfrm>
          <a:prstGeom prst="rect">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p:cNvSpPr txBox="1"/>
          <p:nvPr/>
        </p:nvSpPr>
        <p:spPr>
          <a:xfrm>
            <a:off x="990600" y="1957842"/>
            <a:ext cx="3895155" cy="383181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solidFill>
                  <a:schemeClr val="bg1"/>
                </a:solidFill>
              </a:rPr>
              <a:t>INTRODUCTION </a:t>
            </a:r>
          </a:p>
          <a:p>
            <a:pPr marL="285750" indent="-285750">
              <a:lnSpc>
                <a:spcPct val="250000"/>
              </a:lnSpc>
              <a:buFont typeface="Arial" panose="020B0604020202020204" pitchFamily="34" charset="0"/>
              <a:buChar char="•"/>
            </a:pPr>
            <a:r>
              <a:rPr lang="en-US" dirty="0">
                <a:solidFill>
                  <a:schemeClr val="bg1"/>
                </a:solidFill>
              </a:rPr>
              <a:t>PROBLEM STATEMENT</a:t>
            </a:r>
          </a:p>
          <a:p>
            <a:pPr marL="285750" indent="-285750">
              <a:lnSpc>
                <a:spcPct val="250000"/>
              </a:lnSpc>
              <a:buFont typeface="Arial" panose="020B0604020202020204" pitchFamily="34" charset="0"/>
              <a:buChar char="•"/>
            </a:pPr>
            <a:r>
              <a:rPr lang="en-US" dirty="0">
                <a:solidFill>
                  <a:schemeClr val="bg1"/>
                </a:solidFill>
              </a:rPr>
              <a:t>ACTIVITY DIAGRAM</a:t>
            </a:r>
          </a:p>
          <a:p>
            <a:pPr marL="285750" indent="-285750">
              <a:lnSpc>
                <a:spcPct val="250000"/>
              </a:lnSpc>
              <a:buFont typeface="Arial" panose="020B0604020202020204" pitchFamily="34" charset="0"/>
              <a:buChar char="•"/>
            </a:pPr>
            <a:r>
              <a:rPr lang="en-US" dirty="0">
                <a:solidFill>
                  <a:schemeClr val="bg1"/>
                </a:solidFill>
              </a:rPr>
              <a:t>PROPOSED SOLUTION</a:t>
            </a:r>
          </a:p>
          <a:p>
            <a:pPr marL="285750" indent="-285750">
              <a:lnSpc>
                <a:spcPct val="250000"/>
              </a:lnSpc>
              <a:buFont typeface="Arial" panose="020B0604020202020204" pitchFamily="34" charset="0"/>
              <a:buChar char="•"/>
            </a:pPr>
            <a:r>
              <a:rPr lang="en-US" dirty="0">
                <a:solidFill>
                  <a:schemeClr val="bg1"/>
                </a:solidFill>
              </a:rPr>
              <a:t>INTRODUCING OUR PROJECT</a:t>
            </a:r>
          </a:p>
          <a:p>
            <a:endParaRPr lang="en-US" dirty="0"/>
          </a:p>
        </p:txBody>
      </p:sp>
      <p:sp>
        <p:nvSpPr>
          <p:cNvPr id="4" name="TextBox 3"/>
          <p:cNvSpPr txBox="1"/>
          <p:nvPr/>
        </p:nvSpPr>
        <p:spPr>
          <a:xfrm>
            <a:off x="5334000" y="2057400"/>
            <a:ext cx="3556988" cy="204927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solidFill>
                  <a:schemeClr val="bg1"/>
                </a:solidFill>
              </a:rPr>
              <a:t>TECHNOLOGY USED</a:t>
            </a:r>
          </a:p>
          <a:p>
            <a:pPr marL="285750" indent="-285750">
              <a:lnSpc>
                <a:spcPct val="250000"/>
              </a:lnSpc>
              <a:buFont typeface="Arial" panose="020B0604020202020204" pitchFamily="34" charset="0"/>
              <a:buChar char="•"/>
            </a:pPr>
            <a:r>
              <a:rPr lang="en-US" dirty="0">
                <a:solidFill>
                  <a:schemeClr val="bg1"/>
                </a:solidFill>
              </a:rPr>
              <a:t>RESULT AND CONCLUSION </a:t>
            </a:r>
          </a:p>
          <a:p>
            <a:pPr marL="285750" indent="-285750">
              <a:lnSpc>
                <a:spcPct val="250000"/>
              </a:lnSpc>
              <a:buFont typeface="Arial" panose="020B0604020202020204" pitchFamily="34" charset="0"/>
              <a:buChar char="•"/>
            </a:pP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3" y="762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345233" y="485191"/>
            <a:ext cx="4705554"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INTRODUCTION</a:t>
            </a:r>
            <a:endParaRPr sz="3200" dirty="0">
              <a:latin typeface="Bernard MT Condensed" panose="02050806060905020404" pitchFamily="18" charset="0"/>
            </a:endParaRPr>
          </a:p>
        </p:txBody>
      </p:sp>
      <p:sp>
        <p:nvSpPr>
          <p:cNvPr id="2" name="Rounded Rectangle 1"/>
          <p:cNvSpPr/>
          <p:nvPr/>
        </p:nvSpPr>
        <p:spPr>
          <a:xfrm>
            <a:off x="152400" y="1600200"/>
            <a:ext cx="11658600" cy="5105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9600" y="1634454"/>
            <a:ext cx="10591800" cy="54784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In the digital age, email is a vital means of communication: In today's interconnected world, email is a fundamental tool for communication.</a:t>
            </a:r>
            <a:r>
              <a:rPr lang="en-US" sz="1600" dirty="0">
                <a:latin typeface="Times New Roman" panose="02020603050405020304" pitchFamily="18" charset="0"/>
                <a:cs typeface="Times New Roman" panose="02020603050405020304" pitchFamily="18" charset="0"/>
              </a:rPr>
              <a:t> </a:t>
            </a:r>
          </a:p>
          <a:p>
            <a:pPr>
              <a:lnSpc>
                <a:spcPct val="150000"/>
              </a:lnSpc>
            </a:pPr>
            <a:endParaRPr lang="en-GB" sz="160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GB" sz="1600" i="0" dirty="0">
                <a:solidFill>
                  <a:srgbClr val="000000"/>
                </a:solidFill>
                <a:effectLst/>
                <a:latin typeface="Times New Roman" panose="02020603050405020304" pitchFamily="18" charset="0"/>
                <a:cs typeface="Times New Roman" panose="02020603050405020304" pitchFamily="18" charset="0"/>
              </a:rPr>
              <a:t>Email, however, comes with a significant drawback: spam: Unfortunately, along with its many benefits, email is also plagued by a persistent problem known as “spam’’.</a:t>
            </a:r>
          </a:p>
          <a:p>
            <a:pPr>
              <a:lnSpc>
                <a:spcPct val="150000"/>
              </a:lnSpc>
            </a:pPr>
            <a:endParaRPr lang="en-GB" sz="16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GB" sz="1600" i="0" dirty="0">
                <a:solidFill>
                  <a:srgbClr val="000000"/>
                </a:solidFill>
                <a:effectLst/>
                <a:latin typeface="Times New Roman" panose="02020603050405020304" pitchFamily="18" charset="0"/>
                <a:cs typeface="Times New Roman" panose="02020603050405020304" pitchFamily="18" charset="0"/>
              </a:rPr>
              <a:t>We all receive unwanted and potentially harmful emails daily: Spam is a universal problem that affects all email users. On a daily basis, our inboxes are flooded with these unwanted emails, creating clutter, consuming valuable time, and posing potential security risks. </a:t>
            </a:r>
          </a:p>
          <a:p>
            <a:pPr>
              <a:lnSpc>
                <a:spcPct val="150000"/>
              </a:lnSpc>
            </a:pPr>
            <a:r>
              <a:rPr lang="en-GB" sz="1600" dirty="0">
                <a:solidFill>
                  <a:srgbClr val="000000"/>
                </a:solidFill>
                <a:latin typeface="Times New Roman" panose="02020603050405020304" pitchFamily="18" charset="0"/>
                <a:cs typeface="Times New Roman" panose="02020603050405020304" pitchFamily="18" charset="0"/>
              </a:rPr>
              <a:t>      Dealing with spam has become a necessary but time-consuming task for anyone who uses email.</a:t>
            </a:r>
            <a:endParaRPr lang="en-GB" sz="160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GB" sz="160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Today, we'll explore how machine learning can be leveraged to combat this ever-present issue: In this presentation, we will delve into a solution for this ongoing problem</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a:lnSpc>
                <a:spcPct val="150000"/>
              </a:lnSpc>
            </a:pPr>
            <a:endParaRPr lang="en-GB" sz="1600" i="0" dirty="0">
              <a:solidFill>
                <a:srgbClr val="000000"/>
              </a:solidFill>
              <a:effectLst/>
              <a:latin typeface="Times New Roman" panose="02020603050405020304" pitchFamily="18" charset="0"/>
              <a:cs typeface="Times New Roman" panose="02020603050405020304" pitchFamily="18" charset="0"/>
            </a:endParaRPr>
          </a:p>
          <a:p>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3" y="762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304800" y="210796"/>
            <a:ext cx="4705554"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PROBLEM STATEMENT</a:t>
            </a:r>
            <a:endParaRPr sz="3200" dirty="0">
              <a:latin typeface="Bernard MT Condensed" panose="02050806060905020404" pitchFamily="18" charset="0"/>
            </a:endParaRPr>
          </a:p>
        </p:txBody>
      </p:sp>
      <p:sp>
        <p:nvSpPr>
          <p:cNvPr id="2" name="Rounded Rectangle 1"/>
          <p:cNvSpPr/>
          <p:nvPr/>
        </p:nvSpPr>
        <p:spPr>
          <a:xfrm>
            <a:off x="152400" y="1201396"/>
            <a:ext cx="11658600" cy="55042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1565000"/>
            <a:ext cx="10287000" cy="497059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Email spam is a pervasive and evolving issue in the digital age, causing users to receive unwanted and potentially harmful emails regularly. Traditional rule-based spam filters are no longer sufficient to combat the ever-adapting tactics of spammers. </a:t>
            </a:r>
          </a:p>
          <a:p>
            <a:pPr marL="285750" indent="-285750" algn="just">
              <a:lnSpc>
                <a:spcPct val="150000"/>
              </a:lnSpc>
              <a:buFont typeface="Wingdings" panose="05000000000000000000" pitchFamily="2" charset="2"/>
              <a:buChar char="Ø"/>
            </a:pPr>
            <a:endParaRPr lang="en-GB"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To maintain the integrity of email communication and protect users from spam, there is a critical need for intelligent and adaptive spam email detection systems. </a:t>
            </a:r>
          </a:p>
          <a:p>
            <a:pPr marL="285750" indent="-285750" algn="just">
              <a:lnSpc>
                <a:spcPct val="150000"/>
              </a:lnSpc>
              <a:buFont typeface="Wingdings" panose="05000000000000000000" pitchFamily="2" charset="2"/>
              <a:buChar char="Ø"/>
            </a:pPr>
            <a:endParaRPr lang="en-GB"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The challenge is to develop and deploy a machine learning-based solution that can accurately and efficiently distinguish between spam and legitimate (ham) emails, while continuously adapting to emerging spam tactics and providing a high level of security</a:t>
            </a:r>
            <a:r>
              <a:rPr lang="en-GB" sz="14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nSpc>
                <a:spcPct val="150000"/>
              </a:lnSpc>
            </a:pPr>
            <a:endParaRPr lang="en-US" sz="1400" b="1" dirty="0">
              <a:latin typeface="Times New Roman" panose="02020603050405020304" pitchFamily="18" charset="0"/>
              <a:cs typeface="Times New Roman" panose="02020603050405020304" pitchFamily="18" charset="0"/>
            </a:endParaRPr>
          </a:p>
          <a:p>
            <a:pPr>
              <a:lnSpc>
                <a:spcPct val="150000"/>
              </a:lnSpc>
            </a:pPr>
            <a:endParaRPr lang="en-GB" sz="1400" i="0" dirty="0">
              <a:solidFill>
                <a:srgbClr val="000000"/>
              </a:solidFill>
              <a:effectLst/>
              <a:latin typeface="Times New Roman" panose="02020603050405020304" pitchFamily="18" charset="0"/>
              <a:cs typeface="Times New Roman" panose="02020603050405020304" pitchFamily="18" charset="0"/>
            </a:endParaRPr>
          </a:p>
          <a:p>
            <a:endParaRPr lang="en-US" sz="1400" dirty="0"/>
          </a:p>
        </p:txBody>
      </p:sp>
      <p:pic>
        <p:nvPicPr>
          <p:cNvPr id="4" name="Picture 2">
            <a:extLst>
              <a:ext uri="{FF2B5EF4-FFF2-40B4-BE49-F238E27FC236}">
                <a16:creationId xmlns:a16="http://schemas.microsoft.com/office/drawing/2014/main" id="{42439A78-442C-2BD0-031F-99C198167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054558"/>
            <a:ext cx="5791200" cy="15660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06D4A1-ACFA-AB38-A515-93DEFA43C660}"/>
              </a:ext>
            </a:extLst>
          </p:cNvPr>
          <p:cNvSpPr txBox="1"/>
          <p:nvPr/>
        </p:nvSpPr>
        <p:spPr>
          <a:xfrm>
            <a:off x="4147182" y="5930470"/>
            <a:ext cx="1981200" cy="276999"/>
          </a:xfrm>
          <a:prstGeom prst="rect">
            <a:avLst/>
          </a:prstGeom>
          <a:noFill/>
        </p:spPr>
        <p:txBody>
          <a:bodyPr wrap="square" rtlCol="0">
            <a:spAutoFit/>
          </a:bodyPr>
          <a:lstStyle/>
          <a:p>
            <a:r>
              <a:rPr lang="en-GB" sz="1200" dirty="0"/>
              <a:t>Source: Google</a:t>
            </a:r>
            <a:endParaRPr lang="en-IN" sz="1200" dirty="0"/>
          </a:p>
        </p:txBody>
      </p:sp>
    </p:spTree>
    <p:extLst>
      <p:ext uri="{BB962C8B-B14F-4D97-AF65-F5344CB8AC3E}">
        <p14:creationId xmlns:p14="http://schemas.microsoft.com/office/powerpoint/2010/main" val="139826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02" y="0"/>
            <a:ext cx="12321702" cy="72390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183502" y="210796"/>
            <a:ext cx="4083698"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GB" sz="3200" dirty="0">
                <a:latin typeface="Bernard MT Condensed" panose="02050806060905020404" pitchFamily="18" charset="0"/>
              </a:rPr>
              <a:t>ACTIVITY DIAGRAM</a:t>
            </a:r>
            <a:endParaRPr sz="3200" dirty="0">
              <a:latin typeface="Bernard MT Condensed" panose="02050806060905020404" pitchFamily="18" charset="0"/>
            </a:endParaRPr>
          </a:p>
        </p:txBody>
      </p:sp>
      <p:sp>
        <p:nvSpPr>
          <p:cNvPr id="3" name="TextBox 2"/>
          <p:cNvSpPr txBox="1"/>
          <p:nvPr/>
        </p:nvSpPr>
        <p:spPr>
          <a:xfrm>
            <a:off x="685800" y="1524000"/>
            <a:ext cx="8616015" cy="954107"/>
          </a:xfrm>
          <a:prstGeom prst="rect">
            <a:avLst/>
          </a:prstGeom>
          <a:noFill/>
        </p:spPr>
        <p:txBody>
          <a:bodyPr wrap="square" rtlCol="0">
            <a:spAutoFit/>
          </a:bodyPr>
          <a:lstStyle/>
          <a:p>
            <a:pPr algn="just">
              <a:lnSpc>
                <a:spcPct val="150000"/>
              </a:lnSpc>
            </a:pPr>
            <a:endParaRPr lang="en-US" sz="1400" b="1" dirty="0">
              <a:latin typeface="Times New Roman" panose="02020603050405020304" pitchFamily="18" charset="0"/>
              <a:cs typeface="Times New Roman" panose="02020603050405020304" pitchFamily="18" charset="0"/>
            </a:endParaRPr>
          </a:p>
          <a:p>
            <a:pPr>
              <a:lnSpc>
                <a:spcPct val="150000"/>
              </a:lnSpc>
            </a:pPr>
            <a:endParaRPr lang="en-GB" sz="1400" i="0" dirty="0">
              <a:solidFill>
                <a:srgbClr val="000000"/>
              </a:solidFill>
              <a:effectLst/>
              <a:latin typeface="Times New Roman" panose="02020603050405020304" pitchFamily="18" charset="0"/>
              <a:cs typeface="Times New Roman" panose="02020603050405020304" pitchFamily="18" charset="0"/>
            </a:endParaRPr>
          </a:p>
          <a:p>
            <a:endParaRPr lang="en-US" sz="1400" dirty="0"/>
          </a:p>
        </p:txBody>
      </p:sp>
      <p:pic>
        <p:nvPicPr>
          <p:cNvPr id="5" name="Picture 4">
            <a:extLst>
              <a:ext uri="{FF2B5EF4-FFF2-40B4-BE49-F238E27FC236}">
                <a16:creationId xmlns:a16="http://schemas.microsoft.com/office/drawing/2014/main" id="{AC01354D-5D5B-8E8D-A912-FD065264C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10796"/>
            <a:ext cx="6513109" cy="6494804"/>
          </a:xfrm>
          <a:prstGeom prst="rect">
            <a:avLst/>
          </a:prstGeom>
        </p:spPr>
      </p:pic>
    </p:spTree>
    <p:extLst>
      <p:ext uri="{BB962C8B-B14F-4D97-AF65-F5344CB8AC3E}">
        <p14:creationId xmlns:p14="http://schemas.microsoft.com/office/powerpoint/2010/main" val="243506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3" y="762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152400" y="192135"/>
            <a:ext cx="4705554"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      PROPOSED SOLUTION </a:t>
            </a:r>
            <a:endParaRPr sz="3200" dirty="0">
              <a:latin typeface="Bernard MT Condensed" panose="02050806060905020404" pitchFamily="18" charset="0"/>
            </a:endParaRPr>
          </a:p>
        </p:txBody>
      </p:sp>
      <p:sp>
        <p:nvSpPr>
          <p:cNvPr id="2" name="Rounded Rectangle 1"/>
          <p:cNvSpPr/>
          <p:nvPr/>
        </p:nvSpPr>
        <p:spPr>
          <a:xfrm>
            <a:off x="152400" y="1219200"/>
            <a:ext cx="116586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714810" y="1447800"/>
            <a:ext cx="10410390" cy="669414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To address the ongoing challenge of email spam, so we came up with the development of a robust machine learning-based spam email detector. Our solution harnesses the power of machine learning algorithms to effectively filter and classify incoming emails as either 'spam' or 'ham' (legitimate). The key components of our solution include</a:t>
            </a:r>
            <a:r>
              <a:rPr lang="en-US" sz="1600" dirty="0">
                <a:latin typeface="Times New Roman" panose="02020603050405020304" pitchFamily="18" charset="0"/>
                <a:cs typeface="Times New Roman" panose="02020603050405020304" pitchFamily="18" charset="0"/>
              </a:rPr>
              <a:t>.</a:t>
            </a:r>
          </a:p>
          <a:p>
            <a:pPr marL="285750" indent="-285750" algn="just">
              <a:lnSpc>
                <a:spcPct val="200000"/>
              </a:lnSpc>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Data Collection and Preprocessing</a:t>
            </a:r>
            <a:r>
              <a:rPr lang="en-GB" sz="1600" dirty="0">
                <a:latin typeface="Times New Roman" panose="02020603050405020304" pitchFamily="18" charset="0"/>
                <a:cs typeface="Times New Roman" panose="02020603050405020304" pitchFamily="18" charset="0"/>
              </a:rPr>
              <a:t>:</a:t>
            </a:r>
          </a:p>
          <a:p>
            <a:pPr algn="just">
              <a:lnSpc>
                <a:spcPct val="200000"/>
              </a:lnSpc>
            </a:pPr>
            <a:r>
              <a:rPr lang="en-GB" sz="1600" dirty="0">
                <a:latin typeface="Times New Roman" panose="02020603050405020304" pitchFamily="18" charset="0"/>
                <a:cs typeface="Times New Roman" panose="02020603050405020304" pitchFamily="18" charset="0"/>
              </a:rPr>
              <a:t>     Gathering a </a:t>
            </a:r>
            <a:r>
              <a:rPr lang="en-GB" sz="1600" dirty="0" err="1">
                <a:latin typeface="Times New Roman" panose="02020603050405020304" pitchFamily="18" charset="0"/>
                <a:cs typeface="Times New Roman" panose="02020603050405020304" pitchFamily="18" charset="0"/>
              </a:rPr>
              <a:t>labeled</a:t>
            </a:r>
            <a:r>
              <a:rPr lang="en-GB" sz="1600" dirty="0">
                <a:latin typeface="Times New Roman" panose="02020603050405020304" pitchFamily="18" charset="0"/>
                <a:cs typeface="Times New Roman" panose="02020603050405020304" pitchFamily="18" charset="0"/>
              </a:rPr>
              <a:t> dataset containing both spam and ham emails.</a:t>
            </a:r>
          </a:p>
          <a:p>
            <a:pPr algn="just">
              <a:lnSpc>
                <a:spcPct val="200000"/>
              </a:lnSpc>
            </a:pPr>
            <a:r>
              <a:rPr lang="en-GB" sz="1600" dirty="0">
                <a:latin typeface="Times New Roman" panose="02020603050405020304" pitchFamily="18" charset="0"/>
                <a:cs typeface="Times New Roman" panose="02020603050405020304" pitchFamily="18" charset="0"/>
              </a:rPr>
              <a:t>    Preprocessing the data, which involves Handling null values, Standardization, Handling categorical values</a:t>
            </a:r>
          </a:p>
          <a:p>
            <a:pPr algn="just">
              <a:lnSpc>
                <a:spcPct val="200000"/>
              </a:lnSpc>
            </a:pPr>
            <a:r>
              <a:rPr lang="en-GB" sz="1600" dirty="0">
                <a:latin typeface="Times New Roman" panose="02020603050405020304" pitchFamily="18" charset="0"/>
                <a:cs typeface="Times New Roman" panose="02020603050405020304" pitchFamily="18" charset="0"/>
              </a:rPr>
              <a:t>     and Encoding.</a:t>
            </a:r>
            <a:endParaRPr lang="en-US" sz="16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Utilizing a variety of machine learning algorithms, including:</a:t>
            </a:r>
          </a:p>
          <a:p>
            <a:pPr algn="just">
              <a:lnSpc>
                <a:spcPct val="200000"/>
              </a:lnSpc>
            </a:pPr>
            <a:r>
              <a:rPr lang="en-US" sz="14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K Nearest </a:t>
            </a:r>
            <a:r>
              <a:rPr lang="en-US" sz="1600" b="1" dirty="0" err="1">
                <a:latin typeface="Times New Roman" panose="02020603050405020304" pitchFamily="18" charset="0"/>
                <a:cs typeface="Times New Roman" panose="02020603050405020304" pitchFamily="18" charset="0"/>
              </a:rPr>
              <a:t>Neighbours</a:t>
            </a:r>
            <a:r>
              <a:rPr lang="en-US" sz="1600" b="1" dirty="0">
                <a:latin typeface="Times New Roman" panose="02020603050405020304" pitchFamily="18" charset="0"/>
                <a:cs typeface="Times New Roman" panose="02020603050405020304" pitchFamily="18" charset="0"/>
              </a:rPr>
              <a:t>, Support Vector Machine (SVM), Decision Tree, Random Forest, Logistic Regression and</a:t>
            </a:r>
          </a:p>
          <a:p>
            <a:pPr algn="just">
              <a:lnSpc>
                <a:spcPct val="200000"/>
              </a:lnSpc>
            </a:pPr>
            <a:r>
              <a:rPr lang="en-US" sz="1600" b="1" dirty="0">
                <a:latin typeface="Times New Roman" panose="02020603050405020304" pitchFamily="18" charset="0"/>
                <a:cs typeface="Times New Roman" panose="02020603050405020304" pitchFamily="18" charset="0"/>
              </a:rPr>
              <a:t>        Naive  Bayes.</a:t>
            </a:r>
          </a:p>
          <a:p>
            <a:pPr algn="just">
              <a:lnSpc>
                <a:spcPct val="20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sz="1400" b="1" dirty="0">
              <a:latin typeface="Times New Roman" panose="02020603050405020304" pitchFamily="18" charset="0"/>
              <a:cs typeface="Times New Roman" panose="02020603050405020304" pitchFamily="18" charset="0"/>
            </a:endParaRPr>
          </a:p>
          <a:p>
            <a:pPr>
              <a:lnSpc>
                <a:spcPct val="150000"/>
              </a:lnSpc>
            </a:pPr>
            <a:endParaRPr lang="en-GB" sz="1400" i="0" dirty="0">
              <a:solidFill>
                <a:srgbClr val="000000"/>
              </a:solidFill>
              <a:effectLst/>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114548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3" y="762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152400" y="192135"/>
            <a:ext cx="4705554"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      PROPOSED SOLUTION </a:t>
            </a:r>
            <a:endParaRPr sz="3200" dirty="0">
              <a:latin typeface="Bernard MT Condensed" panose="02050806060905020404" pitchFamily="18" charset="0"/>
            </a:endParaRPr>
          </a:p>
        </p:txBody>
      </p:sp>
      <p:sp>
        <p:nvSpPr>
          <p:cNvPr id="2" name="Rounded Rectangle 1"/>
          <p:cNvSpPr/>
          <p:nvPr/>
        </p:nvSpPr>
        <p:spPr>
          <a:xfrm>
            <a:off x="129073" y="1197428"/>
            <a:ext cx="11658600" cy="586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9600" y="1326122"/>
            <a:ext cx="9829800" cy="346441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Model Training</a:t>
            </a:r>
            <a:r>
              <a:rPr lang="en-GB" sz="1600" dirty="0">
                <a:latin typeface="Times New Roman" panose="02020603050405020304" pitchFamily="18" charset="0"/>
                <a:cs typeface="Times New Roman" panose="02020603050405020304" pitchFamily="18" charset="0"/>
              </a:rPr>
              <a:t>:</a:t>
            </a:r>
          </a:p>
          <a:p>
            <a:pPr algn="just">
              <a:lnSpc>
                <a:spcPct val="200000"/>
              </a:lnSpc>
            </a:pPr>
            <a:r>
              <a:rPr lang="en-GB" sz="1600" dirty="0">
                <a:latin typeface="Times New Roman" panose="02020603050405020304" pitchFamily="18" charset="0"/>
                <a:cs typeface="Times New Roman" panose="02020603050405020304" pitchFamily="18" charset="0"/>
              </a:rPr>
              <a:t>Splitting the dataset into a training set and a testing set to train and evaluate the performance of each algorithm. This will help identify the most suitable algorithm for the task.</a:t>
            </a:r>
          </a:p>
          <a:p>
            <a:pPr marL="285750" indent="-285750" algn="just">
              <a:lnSpc>
                <a:spcPct val="200000"/>
              </a:lnSpc>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Model Evaluation</a:t>
            </a:r>
            <a:r>
              <a:rPr lang="en-GB" sz="1600" dirty="0">
                <a:latin typeface="Times New Roman" panose="02020603050405020304" pitchFamily="18" charset="0"/>
                <a:cs typeface="Times New Roman" panose="02020603050405020304" pitchFamily="18" charset="0"/>
              </a:rPr>
              <a:t>:</a:t>
            </a:r>
          </a:p>
          <a:p>
            <a:pPr algn="just">
              <a:lnSpc>
                <a:spcPct val="200000"/>
              </a:lnSpc>
            </a:pPr>
            <a:r>
              <a:rPr lang="en-GB" sz="1600" dirty="0">
                <a:latin typeface="Times New Roman" panose="02020603050405020304" pitchFamily="18" charset="0"/>
                <a:cs typeface="Times New Roman" panose="02020603050405020304" pitchFamily="18" charset="0"/>
              </a:rPr>
              <a:t>Assessing the performance of each algorithm using metrics such as accuracy, precision, recall, F1-score, and ROC AUC. This evaluation will provide insights into how well each model can differentiate between spam and ham emails</a:t>
            </a:r>
            <a:r>
              <a:rPr lang="en-US" sz="1600" dirty="0">
                <a:latin typeface="Times New Roman" panose="02020603050405020304" pitchFamily="18" charset="0"/>
                <a:cs typeface="Times New Roman" panose="02020603050405020304" pitchFamily="18" charset="0"/>
              </a:rPr>
              <a:t>.</a:t>
            </a: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7819B9-1B97-004F-E1B9-345D76987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4495800"/>
            <a:ext cx="6248400" cy="2270363"/>
          </a:xfrm>
          <a:prstGeom prst="rect">
            <a:avLst/>
          </a:prstGeom>
        </p:spPr>
      </p:pic>
    </p:spTree>
    <p:extLst>
      <p:ext uri="{BB962C8B-B14F-4D97-AF65-F5344CB8AC3E}">
        <p14:creationId xmlns:p14="http://schemas.microsoft.com/office/powerpoint/2010/main" val="180408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533401" y="-195793"/>
            <a:ext cx="7020864"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      INTRODUCING OUR PROJECT </a:t>
            </a:r>
            <a:endParaRPr sz="3200" dirty="0">
              <a:latin typeface="Bernard MT Condensed" panose="02050806060905020404" pitchFamily="18" charset="0"/>
            </a:endParaRPr>
          </a:p>
        </p:txBody>
      </p:sp>
      <p:sp>
        <p:nvSpPr>
          <p:cNvPr id="3" name="TextBox 2"/>
          <p:cNvSpPr txBox="1"/>
          <p:nvPr/>
        </p:nvSpPr>
        <p:spPr>
          <a:xfrm>
            <a:off x="533401" y="1240405"/>
            <a:ext cx="10668000" cy="417422"/>
          </a:xfrm>
          <a:prstGeom prst="rect">
            <a:avLst/>
          </a:prstGeom>
          <a:noFill/>
        </p:spPr>
        <p:txBody>
          <a:bodyPr wrap="square" rtlCol="0">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712520" y="3305689"/>
            <a:ext cx="2697680" cy="614079"/>
          </a:xfrm>
          <a:prstGeom prst="rect">
            <a:avLst/>
          </a:prstGeom>
          <a:noFill/>
        </p:spPr>
        <p:txBody>
          <a:bodyPr wrap="square" rtlCol="0">
            <a:spAutoFit/>
          </a:bodyPr>
          <a:lstStyle/>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29710" y="2057401"/>
            <a:ext cx="5571691"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p>
          <a:p>
            <a:endParaRPr lang="en-US" dirty="0"/>
          </a:p>
        </p:txBody>
      </p:sp>
      <p:sp>
        <p:nvSpPr>
          <p:cNvPr id="4" name="Rectangle 3"/>
          <p:cNvSpPr/>
          <p:nvPr/>
        </p:nvSpPr>
        <p:spPr>
          <a:xfrm>
            <a:off x="4622290" y="6227802"/>
            <a:ext cx="248786" cy="369332"/>
          </a:xfrm>
          <a:prstGeom prst="rect">
            <a:avLst/>
          </a:prstGeom>
        </p:spPr>
        <p:txBody>
          <a:bodyPr wrap="none">
            <a:spAutoFit/>
          </a:bodyPr>
          <a:lstStyle/>
          <a:p>
            <a:r>
              <a:rPr lang="en-GB" dirty="0"/>
              <a:t> </a:t>
            </a:r>
            <a:endParaRPr lang="en-IN" dirty="0"/>
          </a:p>
        </p:txBody>
      </p:sp>
      <p:cxnSp>
        <p:nvCxnSpPr>
          <p:cNvPr id="8" name="Straight Arrow Connector 7"/>
          <p:cNvCxnSpPr>
            <a:cxnSpLocks/>
          </p:cNvCxnSpPr>
          <p:nvPr/>
        </p:nvCxnSpPr>
        <p:spPr>
          <a:xfrm>
            <a:off x="6203449" y="4572000"/>
            <a:ext cx="1721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D01A6B8-2A65-314C-7C1F-606C6F9C7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51" y="721356"/>
            <a:ext cx="10248899" cy="5782744"/>
          </a:xfrm>
          <a:prstGeom prst="rect">
            <a:avLst/>
          </a:prstGeom>
        </p:spPr>
      </p:pic>
    </p:spTree>
    <p:extLst>
      <p:ext uri="{BB962C8B-B14F-4D97-AF65-F5344CB8AC3E}">
        <p14:creationId xmlns:p14="http://schemas.microsoft.com/office/powerpoint/2010/main" val="11145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D wallpaper: abstract, 3D, digital art, dark, red, black, backgrounds, no  peopl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0" cy="71628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33" name="object 33"/>
          <p:cNvSpPr txBox="1"/>
          <p:nvPr/>
        </p:nvSpPr>
        <p:spPr>
          <a:xfrm>
            <a:off x="5629710" y="4979890"/>
            <a:ext cx="846455" cy="243656"/>
          </a:xfrm>
          <a:prstGeom prst="rect">
            <a:avLst/>
          </a:prstGeom>
        </p:spPr>
        <p:txBody>
          <a:bodyPr vert="horz" wrap="square" lIns="0" tIns="12700" rIns="0" bIns="0" rtlCol="0">
            <a:spAutoFit/>
          </a:bodyPr>
          <a:lstStyle/>
          <a:p>
            <a:pPr marL="12700">
              <a:lnSpc>
                <a:spcPct val="100000"/>
              </a:lnSpc>
              <a:spcBef>
                <a:spcPts val="100"/>
              </a:spcBef>
            </a:pPr>
            <a:r>
              <a:rPr sz="1500" spc="70" dirty="0">
                <a:latin typeface="Calibri"/>
                <a:cs typeface="Calibri"/>
              </a:rPr>
              <a:t>R</a:t>
            </a:r>
            <a:endParaRPr sz="1500" dirty="0">
              <a:latin typeface="Calibri"/>
              <a:cs typeface="Calibri"/>
            </a:endParaRPr>
          </a:p>
        </p:txBody>
      </p:sp>
      <p:sp>
        <p:nvSpPr>
          <p:cNvPr id="52" name="object 52"/>
          <p:cNvSpPr txBox="1">
            <a:spLocks noGrp="1"/>
          </p:cNvSpPr>
          <p:nvPr>
            <p:ph type="title"/>
          </p:nvPr>
        </p:nvSpPr>
        <p:spPr>
          <a:xfrm>
            <a:off x="294336" y="0"/>
            <a:ext cx="4836367" cy="856004"/>
          </a:xfrm>
          <a:prstGeom prst="rect">
            <a:avLst/>
          </a:prstGeom>
          <a:noFill/>
          <a:ln w="22224">
            <a:solidFill>
              <a:schemeClr val="accent5">
                <a:lumMod val="75000"/>
              </a:schemeClr>
            </a:solidFill>
          </a:ln>
        </p:spPr>
        <p:txBody>
          <a:bodyPr vert="horz" wrap="square" lIns="0" tIns="360045" rIns="0" bIns="0" rtlCol="0">
            <a:spAutoFit/>
          </a:bodyPr>
          <a:lstStyle/>
          <a:p>
            <a:pPr marL="85725" algn="l">
              <a:lnSpc>
                <a:spcPct val="100000"/>
              </a:lnSpc>
              <a:spcBef>
                <a:spcPts val="2835"/>
              </a:spcBef>
            </a:pPr>
            <a:r>
              <a:rPr lang="en-US" sz="3200" spc="160" dirty="0">
                <a:latin typeface="Bernard MT Condensed" panose="02050806060905020404" pitchFamily="18" charset="0"/>
              </a:rPr>
              <a:t>    TECHNOLOGY USED </a:t>
            </a:r>
            <a:endParaRPr sz="3200" dirty="0">
              <a:latin typeface="Bernard MT Condensed" panose="02050806060905020404" pitchFamily="18" charset="0"/>
            </a:endParaRPr>
          </a:p>
        </p:txBody>
      </p:sp>
      <p:sp>
        <p:nvSpPr>
          <p:cNvPr id="2" name="Rounded Rectangle 1"/>
          <p:cNvSpPr/>
          <p:nvPr/>
        </p:nvSpPr>
        <p:spPr>
          <a:xfrm>
            <a:off x="152399" y="1160804"/>
            <a:ext cx="11582401" cy="55447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0291" y="1187241"/>
            <a:ext cx="10668000" cy="549573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Web Development:</a:t>
            </a:r>
          </a:p>
          <a:p>
            <a:pPr marL="285750" indent="-285750" algn="just">
              <a:lnSpc>
                <a:spcPct val="150000"/>
              </a:lnSpc>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Front-end: </a:t>
            </a:r>
            <a:r>
              <a:rPr lang="en-US" sz="1600" dirty="0">
                <a:latin typeface="Times New Roman" panose="02020603050405020304" pitchFamily="18" charset="0"/>
                <a:cs typeface="Times New Roman" panose="02020603050405020304" pitchFamily="18" charset="0"/>
              </a:rPr>
              <a:t>HTML, CSS, and JavaScript</a:t>
            </a:r>
          </a:p>
          <a:p>
            <a:pPr algn="just">
              <a:lnSpc>
                <a:spcPct val="150000"/>
              </a:lnSpc>
            </a:pPr>
            <a:r>
              <a:rPr lang="en-GB" sz="1600" dirty="0">
                <a:latin typeface="Times New Roman" panose="02020603050405020304" pitchFamily="18" charset="0"/>
                <a:cs typeface="Times New Roman" panose="02020603050405020304" pitchFamily="18" charset="0"/>
              </a:rPr>
              <a:t>These front-end technologies work in harmony with the Flask backend to create a complete web application for your spam email detector</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Back-end: </a:t>
            </a:r>
          </a:p>
          <a:p>
            <a:pPr algn="just">
              <a:lnSpc>
                <a:spcPct val="150000"/>
              </a:lnSpc>
            </a:pPr>
            <a:r>
              <a:rPr lang="en-US" sz="1600" b="1" dirty="0">
                <a:latin typeface="Times New Roman" panose="02020603050405020304" pitchFamily="18" charset="0"/>
                <a:cs typeface="Times New Roman" panose="02020603050405020304" pitchFamily="18" charset="0"/>
              </a:rPr>
              <a:t>     FLASK: </a:t>
            </a:r>
            <a:r>
              <a:rPr lang="en-GB" sz="1600" dirty="0">
                <a:latin typeface="Times New Roman" panose="02020603050405020304" pitchFamily="18" charset="0"/>
                <a:cs typeface="Times New Roman" panose="02020603050405020304" pitchFamily="18" charset="0"/>
              </a:rPr>
              <a:t>Flask plays a crucial role in making your spam email detector accessible and user-friendly. It connects the frontend (web interface) with the backend (machine learning models) and ensures that users can efficiently interact with the system. By using Flask, you provide a convenient way for users to submit emails for analysis and receive classification results, improving email security and user experience.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lvl="1"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712520" y="3305689"/>
            <a:ext cx="2697680" cy="614079"/>
          </a:xfrm>
          <a:prstGeom prst="rect">
            <a:avLst/>
          </a:prstGeom>
          <a:noFill/>
        </p:spPr>
        <p:txBody>
          <a:bodyPr wrap="square" rtlCol="0">
            <a:spAutoFit/>
          </a:bodyPr>
          <a:lstStyle/>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29710" y="2057401"/>
            <a:ext cx="5571691"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39709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1478</TotalTime>
  <Words>921</Words>
  <Application>Microsoft Office PowerPoint</Application>
  <PresentationFormat>Widescreen</PresentationFormat>
  <Paragraphs>148</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Bernard MT Condensed</vt:lpstr>
      <vt:lpstr>Bodoni MT Black</vt:lpstr>
      <vt:lpstr>Calibri</vt:lpstr>
      <vt:lpstr>Franklin Gothic Medium</vt:lpstr>
      <vt:lpstr>Söhne</vt:lpstr>
      <vt:lpstr>Times New Roman</vt:lpstr>
      <vt:lpstr>Wingdings</vt:lpstr>
      <vt:lpstr>Office Theme</vt:lpstr>
      <vt:lpstr>PowerPoint Presentation</vt:lpstr>
      <vt:lpstr>TABLE OF CONTENTS</vt:lpstr>
      <vt:lpstr>INTRODUCTION</vt:lpstr>
      <vt:lpstr>PROBLEM STATEMENT</vt:lpstr>
      <vt:lpstr>ACTIVITY DIAGRAM</vt:lpstr>
      <vt:lpstr>      PROPOSED SOLUTION </vt:lpstr>
      <vt:lpstr>      PROPOSED SOLUTION </vt:lpstr>
      <vt:lpstr>      INTRODUCING OUR PROJECT </vt:lpstr>
      <vt:lpstr>    TECHNOLOGY USED </vt:lpstr>
      <vt:lpstr>    TECHNOLOGY USED </vt:lpstr>
      <vt:lpstr>   RESULT AND CONCLUSION </vt:lpstr>
      <vt:lpstr>   RESULT AND CONCLUSION</vt:lpstr>
      <vt:lpstr>   RESULT AND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FAKE NEWS DETECTION.pptx</dc:title>
  <dc:creator>Pratham Dhadhiya</dc:creator>
  <cp:lastModifiedBy>Aman Garg</cp:lastModifiedBy>
  <cp:revision>90</cp:revision>
  <dcterms:created xsi:type="dcterms:W3CDTF">2023-04-24T19:27:52Z</dcterms:created>
  <dcterms:modified xsi:type="dcterms:W3CDTF">2023-11-07T19:38:32Z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