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86" r:id="rId2"/>
    <p:sldId id="287" r:id="rId3"/>
    <p:sldId id="260" r:id="rId4"/>
    <p:sldId id="261" r:id="rId5"/>
    <p:sldId id="262" r:id="rId6"/>
    <p:sldId id="289" r:id="rId7"/>
    <p:sldId id="263" r:id="rId8"/>
    <p:sldId id="267" r:id="rId9"/>
    <p:sldId id="293" r:id="rId10"/>
    <p:sldId id="265" r:id="rId11"/>
    <p:sldId id="269" r:id="rId12"/>
    <p:sldId id="271" r:id="rId13"/>
    <p:sldId id="266" r:id="rId14"/>
    <p:sldId id="294" r:id="rId15"/>
    <p:sldId id="295" r:id="rId16"/>
    <p:sldId id="288" r:id="rId17"/>
    <p:sldId id="290" r:id="rId18"/>
    <p:sldId id="292" r:id="rId19"/>
    <p:sldId id="296" r:id="rId20"/>
    <p:sldId id="297" r:id="rId21"/>
    <p:sldId id="274"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AFFFE"/>
    <a:srgbClr val="F7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0" autoAdjust="0"/>
    <p:restoredTop sz="85794" autoAdjust="0"/>
  </p:normalViewPr>
  <p:slideViewPr>
    <p:cSldViewPr snapToGrid="0">
      <p:cViewPr varScale="1">
        <p:scale>
          <a:sx n="114" d="100"/>
          <a:sy n="114" d="100"/>
        </p:scale>
        <p:origin x="432" y="102"/>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85A0-4D08-B4CB-473E33CE814B}"/>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5/2/2021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5/2/2021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57413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561397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2331003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19</a:t>
            </a:fld>
            <a:endParaRPr lang="en-US" noProof="0" dirty="0"/>
          </a:p>
        </p:txBody>
      </p:sp>
    </p:spTree>
    <p:extLst>
      <p:ext uri="{BB962C8B-B14F-4D97-AF65-F5344CB8AC3E}">
        <p14:creationId xmlns:p14="http://schemas.microsoft.com/office/powerpoint/2010/main" val="1176553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21</a:t>
            </a:fld>
            <a:endParaRPr lang="en-US" noProof="0" dirty="0"/>
          </a:p>
        </p:txBody>
      </p:sp>
    </p:spTree>
    <p:extLst>
      <p:ext uri="{BB962C8B-B14F-4D97-AF65-F5344CB8AC3E}">
        <p14:creationId xmlns:p14="http://schemas.microsoft.com/office/powerpoint/2010/main" val="167739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22</a:t>
            </a:fld>
            <a:endParaRPr lang="en-US" noProof="0" dirty="0"/>
          </a:p>
        </p:txBody>
      </p:sp>
    </p:spTree>
    <p:extLst>
      <p:ext uri="{BB962C8B-B14F-4D97-AF65-F5344CB8AC3E}">
        <p14:creationId xmlns:p14="http://schemas.microsoft.com/office/powerpoint/2010/main" val="1622613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23</a:t>
            </a:fld>
            <a:endParaRPr lang="en-US" noProof="0" dirty="0"/>
          </a:p>
        </p:txBody>
      </p:sp>
    </p:spTree>
    <p:extLst>
      <p:ext uri="{BB962C8B-B14F-4D97-AF65-F5344CB8AC3E}">
        <p14:creationId xmlns:p14="http://schemas.microsoft.com/office/powerpoint/2010/main" val="3219745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24</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800621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722740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500534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944802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541641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41994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8</a:t>
            </a:fld>
            <a:endParaRPr lang="en-US" noProof="0" dirty="0"/>
          </a:p>
        </p:txBody>
      </p:sp>
    </p:spTree>
    <p:extLst>
      <p:ext uri="{BB962C8B-B14F-4D97-AF65-F5344CB8AC3E}">
        <p14:creationId xmlns:p14="http://schemas.microsoft.com/office/powerpoint/2010/main" val="1658512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52318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jpeg"/></Relationships>
</file>

<file path=ppt/slides/_rels/slide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1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9.sv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26.png"/><Relationship Id="rId7" Type="http://schemas.openxmlformats.org/officeDocument/2006/relationships/image" Target="../media/image42.png"/><Relationship Id="rId12"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41.svg"/><Relationship Id="rId11" Type="http://schemas.openxmlformats.org/officeDocument/2006/relationships/chart" Target="../charts/chart1.xml"/><Relationship Id="rId5" Type="http://schemas.openxmlformats.org/officeDocument/2006/relationships/image" Target="../media/image40.png"/><Relationship Id="rId10" Type="http://schemas.openxmlformats.org/officeDocument/2006/relationships/image" Target="../media/image25.svg"/><Relationship Id="rId4" Type="http://schemas.openxmlformats.org/officeDocument/2006/relationships/image" Target="../media/image27.svg"/><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6.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jpeg"/><Relationship Id="rId7"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image" Target="../media/image6.png"/><Relationship Id="rId5" Type="http://schemas.openxmlformats.org/officeDocument/2006/relationships/image" Target="../media/image19.svg"/><Relationship Id="rId10" Type="http://schemas.openxmlformats.org/officeDocument/2006/relationships/image" Target="../media/image22.jpeg"/><Relationship Id="rId4" Type="http://schemas.openxmlformats.org/officeDocument/2006/relationships/image" Target="../media/image18.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6.png"/><Relationship Id="rId3" Type="http://schemas.openxmlformats.org/officeDocument/2006/relationships/image" Target="../media/image23.jpeg"/><Relationship Id="rId7" Type="http://schemas.openxmlformats.org/officeDocument/2006/relationships/image" Target="../media/image21.svg"/><Relationship Id="rId12"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0.png"/><Relationship Id="rId11" Type="http://schemas.openxmlformats.org/officeDocument/2006/relationships/image" Target="../media/image29.svg"/><Relationship Id="rId5" Type="http://schemas.openxmlformats.org/officeDocument/2006/relationships/image" Target="../media/image25.sv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0" y="0"/>
            <a:ext cx="12192000" cy="6704013"/>
          </a:xfrm>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dirty="0"/>
              <a:t>YOUVAVESTORS</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p:txBody>
          <a:bodyPr/>
          <a:lstStyle/>
          <a:p>
            <a:r>
              <a:rPr lang="en-US" noProof="1"/>
              <a:t>START EARLY, START Strong!</a:t>
            </a:r>
          </a:p>
          <a:p>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EFCD0CEF-87F9-4B90-9235-11BAB90F7107}"/>
              </a:ext>
            </a:extLst>
          </p:cNvPr>
          <p:cNvSpPr txBox="1">
            <a:spLocks/>
          </p:cNvSpPr>
          <p:nvPr/>
        </p:nvSpPr>
        <p:spPr>
          <a:xfrm>
            <a:off x="91196" y="443923"/>
            <a:ext cx="5562595" cy="1469629"/>
          </a:xfrm>
          <a:prstGeom prst="rect">
            <a:avLst/>
          </a:prstGeom>
        </p:spPr>
        <p:txBody>
          <a:bodyPr vert="horz" lIns="0" tIns="0" rIns="0" bIns="0" rtlCol="0" anchor="b">
            <a:normAutofit fontScale="92500" lnSpcReduction="10000"/>
          </a:bodyPr>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sz="4800" dirty="0"/>
              <a:t>HACKFORCAUSE</a:t>
            </a:r>
            <a:r>
              <a:rPr lang="en-US" sz="3200" dirty="0"/>
              <a:t> </a:t>
            </a:r>
            <a:r>
              <a:rPr lang="en-US" sz="4800" dirty="0"/>
              <a:t>2.0</a:t>
            </a:r>
          </a:p>
          <a:p>
            <a:endParaRPr lang="en-US" sz="4800" dirty="0"/>
          </a:p>
          <a:p>
            <a:r>
              <a:rPr lang="en-US" sz="3000" dirty="0"/>
              <a:t>Problem statement: Finance</a:t>
            </a:r>
            <a:endParaRPr lang="en-IN" sz="3000" dirty="0"/>
          </a:p>
        </p:txBody>
      </p:sp>
      <p:sp>
        <p:nvSpPr>
          <p:cNvPr id="18" name="Subtitle 2">
            <a:extLst>
              <a:ext uri="{FF2B5EF4-FFF2-40B4-BE49-F238E27FC236}">
                <a16:creationId xmlns:a16="http://schemas.microsoft.com/office/drawing/2014/main" id="{DF0C52D9-B396-4F3D-988C-BB45FBC11AB7}"/>
              </a:ext>
            </a:extLst>
          </p:cNvPr>
          <p:cNvSpPr txBox="1">
            <a:spLocks/>
          </p:cNvSpPr>
          <p:nvPr/>
        </p:nvSpPr>
        <p:spPr>
          <a:xfrm>
            <a:off x="-1565468" y="4175699"/>
            <a:ext cx="7766936" cy="1469629"/>
          </a:xfrm>
          <a:prstGeom prst="rect">
            <a:avLst/>
          </a:prstGeom>
        </p:spPr>
        <p:txBody>
          <a:bodyPr vert="horz" lIns="0" tIns="0" rIns="0" bIns="0" rtlCol="0">
            <a:normAutofit/>
          </a:bodyPr>
          <a:lstStyle>
            <a:lvl1pPr marL="0" indent="0" algn="r" defTabSz="914400" rtl="0" eaLnBrk="1" latinLnBrk="0" hangingPunct="1">
              <a:lnSpc>
                <a:spcPct val="90000"/>
              </a:lnSpc>
              <a:spcBef>
                <a:spcPts val="1000"/>
              </a:spcBef>
              <a:buFont typeface="Arial" panose="020B0604020202020204" pitchFamily="34" charset="0"/>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rgbClr val="FF0000"/>
                </a:solidFill>
                <a:latin typeface="+mj-lt"/>
              </a:rPr>
              <a:t>POST-COVID DIGITIZATION</a:t>
            </a:r>
          </a:p>
        </p:txBody>
      </p:sp>
      <p:sp>
        <p:nvSpPr>
          <p:cNvPr id="19" name="Content Placeholder 2">
            <a:extLst>
              <a:ext uri="{FF2B5EF4-FFF2-40B4-BE49-F238E27FC236}">
                <a16:creationId xmlns:a16="http://schemas.microsoft.com/office/drawing/2014/main" id="{B5C436A3-42AA-463B-8640-94B2896B9F2E}"/>
              </a:ext>
            </a:extLst>
          </p:cNvPr>
          <p:cNvSpPr txBox="1">
            <a:spLocks/>
          </p:cNvSpPr>
          <p:nvPr/>
        </p:nvSpPr>
        <p:spPr>
          <a:xfrm>
            <a:off x="8286713" y="763718"/>
            <a:ext cx="3707337" cy="2299667"/>
          </a:xfrm>
          <a:prstGeom prst="rect">
            <a:avLst/>
          </a:prstGeom>
        </p:spPr>
        <p:txBody>
          <a:bodyPr vert="horz" lIns="0" tIns="0" rIns="0" bIns="0" rtlCol="0">
            <a:normAutofit fontScale="92500" lnSpcReduction="10000"/>
          </a:bodyPr>
          <a:lstStyle>
            <a:lvl1pPr marL="0" indent="0" algn="r" defTabSz="914400" rtl="0" eaLnBrk="1" latinLnBrk="0" hangingPunct="1">
              <a:lnSpc>
                <a:spcPct val="90000"/>
              </a:lnSpc>
              <a:spcBef>
                <a:spcPts val="1000"/>
              </a:spcBef>
              <a:buFont typeface="Arial" panose="020B0604020202020204" pitchFamily="34" charset="0"/>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Team Name     :  </a:t>
            </a:r>
            <a:r>
              <a:rPr lang="en-US" b="1" dirty="0" err="1"/>
              <a:t>BitTheory</a:t>
            </a:r>
            <a:r>
              <a:rPr lang="en-US" b="1" dirty="0"/>
              <a:t> Backbenchers</a:t>
            </a:r>
          </a:p>
          <a:p>
            <a:r>
              <a:rPr lang="en-US" b="1" dirty="0"/>
              <a:t>Team ID :  2107</a:t>
            </a:r>
          </a:p>
          <a:p>
            <a:pPr>
              <a:lnSpc>
                <a:spcPct val="110000"/>
              </a:lnSpc>
              <a:spcBef>
                <a:spcPts val="300"/>
              </a:spcBef>
            </a:pPr>
            <a:r>
              <a:rPr lang="en-US" b="1" dirty="0"/>
              <a:t>Team Members : Aditya Arun Iyer </a:t>
            </a:r>
          </a:p>
          <a:p>
            <a:pPr>
              <a:lnSpc>
                <a:spcPct val="110000"/>
              </a:lnSpc>
              <a:spcBef>
                <a:spcPts val="300"/>
              </a:spcBef>
            </a:pPr>
            <a:r>
              <a:rPr lang="en-US" b="1" dirty="0"/>
              <a:t>                           </a:t>
            </a:r>
            <a:r>
              <a:rPr lang="en-US" b="1" dirty="0" err="1"/>
              <a:t>Apoorv</a:t>
            </a:r>
            <a:r>
              <a:rPr lang="en-US" b="1" dirty="0"/>
              <a:t> Shah</a:t>
            </a:r>
          </a:p>
          <a:p>
            <a:pPr>
              <a:lnSpc>
                <a:spcPct val="110000"/>
              </a:lnSpc>
              <a:spcBef>
                <a:spcPts val="300"/>
              </a:spcBef>
            </a:pPr>
            <a:r>
              <a:rPr lang="en-US" b="1" dirty="0"/>
              <a:t>                           </a:t>
            </a:r>
            <a:r>
              <a:rPr lang="en-US" b="1" dirty="0" err="1"/>
              <a:t>Vanisha</a:t>
            </a:r>
            <a:r>
              <a:rPr lang="en-US" b="1" dirty="0"/>
              <a:t> Agarwal</a:t>
            </a:r>
          </a:p>
          <a:p>
            <a:pPr>
              <a:lnSpc>
                <a:spcPct val="110000"/>
              </a:lnSpc>
              <a:spcBef>
                <a:spcPts val="300"/>
              </a:spcBef>
            </a:pPr>
            <a:r>
              <a:rPr lang="en-US" b="1" dirty="0"/>
              <a:t>                           Joseph </a:t>
            </a:r>
            <a:r>
              <a:rPr lang="en-US" b="1" dirty="0" err="1"/>
              <a:t>Tonio</a:t>
            </a:r>
            <a:r>
              <a:rPr lang="en-US" b="1" dirty="0"/>
              <a:t> David</a:t>
            </a:r>
          </a:p>
          <a:p>
            <a:r>
              <a:rPr lang="en-US" b="1" dirty="0"/>
              <a:t>                           </a:t>
            </a:r>
          </a:p>
          <a:p>
            <a:pPr lvl="5"/>
            <a:endParaRPr lang="en-IN" b="1" dirty="0"/>
          </a:p>
        </p:txBody>
      </p:sp>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585D5FD-EAAF-4780-9190-AEA0FE98B268}"/>
              </a:ext>
              <a:ext uri="{C183D7F6-B498-43B3-948B-1728B52AA6E4}">
                <adec:decorative xmlns:adec="http://schemas.microsoft.com/office/drawing/2017/decorative" val="1"/>
              </a:ext>
            </a:extLst>
          </p:cNvPr>
          <p:cNvGrpSpPr/>
          <p:nvPr/>
        </p:nvGrpSpPr>
        <p:grpSpPr>
          <a:xfrm>
            <a:off x="2874362" y="1520713"/>
            <a:ext cx="1269930" cy="1269930"/>
            <a:chOff x="2874362" y="1520713"/>
            <a:chExt cx="1269930" cy="1269930"/>
          </a:xfrm>
        </p:grpSpPr>
        <p:sp>
          <p:nvSpPr>
            <p:cNvPr id="14" name="Oval 13">
              <a:extLst>
                <a:ext uri="{FF2B5EF4-FFF2-40B4-BE49-F238E27FC236}">
                  <a16:creationId xmlns:a16="http://schemas.microsoft.com/office/drawing/2014/main" id="{D9EBD3F5-AA47-419C-9192-7BEB8EDF1764}"/>
                </a:ext>
              </a:extLst>
            </p:cNvPr>
            <p:cNvSpPr/>
            <p:nvPr userDrawn="1"/>
          </p:nvSpPr>
          <p:spPr>
            <a:xfrm>
              <a:off x="2998061" y="1644412"/>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E5A5E3BC-C3F6-4622-9BD2-4E5E3784492B}"/>
                </a:ext>
              </a:extLst>
            </p:cNvPr>
            <p:cNvSpPr/>
            <p:nvPr userDrawn="1"/>
          </p:nvSpPr>
          <p:spPr>
            <a:xfrm>
              <a:off x="3842785" y="249314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DCA0BD0-5A18-4C1E-81A6-DD01C3FCF147}"/>
                </a:ext>
              </a:extLst>
            </p:cNvPr>
            <p:cNvSpPr/>
            <p:nvPr userDrawn="1"/>
          </p:nvSpPr>
          <p:spPr>
            <a:xfrm>
              <a:off x="3497933" y="2137678"/>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45D78DD3-9B4C-4693-B616-8321917380BE}"/>
                </a:ext>
              </a:extLst>
            </p:cNvPr>
            <p:cNvCxnSpPr>
              <a:cxnSpLocks/>
            </p:cNvCxnSpPr>
            <p:nvPr userDrawn="1"/>
          </p:nvCxnSpPr>
          <p:spPr>
            <a:xfrm flipV="1">
              <a:off x="2874362" y="1520713"/>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88BD97-C154-4E3C-A699-06996BCDBC95}"/>
                </a:ext>
              </a:extLst>
            </p:cNvPr>
            <p:cNvCxnSpPr>
              <a:cxnSpLocks/>
            </p:cNvCxnSpPr>
            <p:nvPr userDrawn="1"/>
          </p:nvCxnSpPr>
          <p:spPr>
            <a:xfrm flipH="1" flipV="1">
              <a:off x="2874362" y="1520713"/>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C9345208-146D-4405-83A8-B4741DF079BD}"/>
              </a:ext>
              <a:ext uri="{C183D7F6-B498-43B3-948B-1728B52AA6E4}">
                <adec:decorative xmlns:adec="http://schemas.microsoft.com/office/drawing/2017/decorative" val="1"/>
              </a:ext>
            </a:extLst>
          </p:cNvPr>
          <p:cNvGrpSpPr/>
          <p:nvPr/>
        </p:nvGrpSpPr>
        <p:grpSpPr>
          <a:xfrm>
            <a:off x="3316024" y="4705296"/>
            <a:ext cx="399819" cy="406102"/>
            <a:chOff x="3316024" y="4705296"/>
            <a:chExt cx="399819" cy="406102"/>
          </a:xfrm>
        </p:grpSpPr>
        <p:sp>
          <p:nvSpPr>
            <p:cNvPr id="10" name="Oval 9">
              <a:extLst>
                <a:ext uri="{FF2B5EF4-FFF2-40B4-BE49-F238E27FC236}">
                  <a16:creationId xmlns:a16="http://schemas.microsoft.com/office/drawing/2014/main" id="{22906437-16B0-4D4C-8250-FE5DE8F9CDF9}"/>
                </a:ext>
              </a:extLst>
            </p:cNvPr>
            <p:cNvSpPr/>
            <p:nvPr userDrawn="1"/>
          </p:nvSpPr>
          <p:spPr>
            <a:xfrm>
              <a:off x="3316024" y="470529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F612EF4B-82E6-4CBF-8EB5-49AAB3CEB91C}"/>
                </a:ext>
              </a:extLst>
            </p:cNvPr>
            <p:cNvSpPr/>
            <p:nvPr userDrawn="1"/>
          </p:nvSpPr>
          <p:spPr>
            <a:xfrm>
              <a:off x="3438860" y="483006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p:txBody>
          <a:bodyPr/>
          <a:lstStyle/>
          <a:p>
            <a:r>
              <a:rPr lang="en-US" dirty="0"/>
              <a:t>Business Model</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p:txBody>
          <a:bodyPr/>
          <a:lstStyle/>
          <a:p>
            <a:r>
              <a:rPr lang="en-US" noProof="1"/>
              <a:t>A good company always needs a good plan.</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4294967295"/>
          </p:nvPr>
        </p:nvSpPr>
        <p:spPr>
          <a:xfrm>
            <a:off x="11642725" y="6686550"/>
            <a:ext cx="549275" cy="153988"/>
          </a:xfrm>
        </p:spPr>
        <p:txBody>
          <a:bodyPr/>
          <a:lstStyle/>
          <a:p>
            <a:r>
              <a:rPr lang="en-US" dirty="0"/>
              <a:t>page </a:t>
            </a:r>
            <a:fld id="{19B51A1E-902D-48AF-9020-955120F399B6}" type="slidenum">
              <a:rPr lang="en-US" b="1" i="1" smtClean="0"/>
              <a:pPr/>
              <a:t>10</a:t>
            </a:fld>
            <a:endParaRPr lang="en-US" b="1" i="1" dirty="0"/>
          </a:p>
        </p:txBody>
      </p:sp>
      <p:pic>
        <p:nvPicPr>
          <p:cNvPr id="19" name="Picture 18">
            <a:extLst>
              <a:ext uri="{FF2B5EF4-FFF2-40B4-BE49-F238E27FC236}">
                <a16:creationId xmlns:a16="http://schemas.microsoft.com/office/drawing/2014/main" id="{DA1E9801-F04D-4402-920C-736317F95256}"/>
              </a:ext>
            </a:extLst>
          </p:cNvPr>
          <p:cNvPicPr>
            <a:picLocks noChangeAspect="1"/>
          </p:cNvPicPr>
          <p:nvPr/>
        </p:nvPicPr>
        <p:blipFill>
          <a:blip r:embed="rId3"/>
          <a:stretch>
            <a:fillRect/>
          </a:stretch>
        </p:blipFill>
        <p:spPr>
          <a:xfrm>
            <a:off x="9729115" y="250463"/>
            <a:ext cx="2361905" cy="895238"/>
          </a:xfrm>
          <a:prstGeom prst="rect">
            <a:avLst/>
          </a:prstGeom>
        </p:spPr>
      </p:pic>
    </p:spTree>
    <p:extLst>
      <p:ext uri="{BB962C8B-B14F-4D97-AF65-F5344CB8AC3E}">
        <p14:creationId xmlns:p14="http://schemas.microsoft.com/office/powerpoint/2010/main" val="8331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p:txBody>
          <a:bodyPr/>
          <a:lstStyle/>
          <a:p>
            <a:r>
              <a:rPr lang="en-US" dirty="0"/>
              <a:t>Competition Analysis</a:t>
            </a:r>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601682" y="2307031"/>
            <a:ext cx="5400000" cy="360000"/>
          </a:xfrm>
        </p:spPr>
        <p:txBody>
          <a:bodyPr/>
          <a:lstStyle/>
          <a:p>
            <a:r>
              <a:rPr lang="en-US" dirty="0"/>
              <a:t>Why our solution is better?</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601682" y="2739031"/>
            <a:ext cx="5400000" cy="2455270"/>
          </a:xfrm>
        </p:spPr>
        <p:txBody>
          <a:bodyPr/>
          <a:lstStyle/>
          <a:p>
            <a:pPr lvl="1"/>
            <a:r>
              <a:rPr lang="en-US" noProof="1"/>
              <a:t>Our platform doesn’t cater purely to consumers with investment capability alone, we provide services for anyone and everyone with the youth(Largest section of the population) being the primary consumer.</a:t>
            </a:r>
          </a:p>
          <a:p>
            <a:pPr lvl="1"/>
            <a:r>
              <a:rPr lang="en-US" noProof="1"/>
              <a:t>It  caters to the investor individually and the custom nature of our algorithm makes it ideal for consumer looking for personalized financial advice.</a:t>
            </a:r>
          </a:p>
          <a:p>
            <a:pPr lvl="1"/>
            <a:r>
              <a:rPr lang="en-US" noProof="1"/>
              <a:t>The bridges the gap between investor and the market increasing the chances of both their requirements being conveyed and mutually agreed.</a:t>
            </a:r>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6190318" y="2307556"/>
            <a:ext cx="5400000" cy="358775"/>
          </a:xfrm>
        </p:spPr>
        <p:txBody>
          <a:bodyPr/>
          <a:lstStyle/>
          <a:p>
            <a:r>
              <a:rPr lang="en-US" dirty="0"/>
              <a:t>Competition</a:t>
            </a:r>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6190318" y="2739356"/>
            <a:ext cx="5400000" cy="2264444"/>
          </a:xfrm>
        </p:spPr>
        <p:txBody>
          <a:bodyPr/>
          <a:lstStyle/>
          <a:p>
            <a:r>
              <a:rPr lang="en-US" noProof="1"/>
              <a:t>The competition that exists currently caters mainly to the working population and there doesn’t exist any such opportunity for the youth.</a:t>
            </a:r>
          </a:p>
          <a:p>
            <a:r>
              <a:rPr lang="en-US" noProof="1"/>
              <a:t>There are many investment platforms that charge large sum of money for the same result due to the large working cost. However, our solution provides a cost-effective platform to guide investors.</a:t>
            </a:r>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p:txBody>
          <a:bodyPr/>
          <a:lstStyle/>
          <a:p>
            <a:r>
              <a:rPr lang="en-US" dirty="0"/>
              <a:t>page </a:t>
            </a:r>
            <a:fld id="{19B51A1E-902D-48AF-9020-955120F399B6}" type="slidenum">
              <a:rPr lang="en-US" smtClean="0"/>
              <a:pPr/>
              <a:t>11</a:t>
            </a:fld>
            <a:endParaRPr lang="en-US" dirty="0"/>
          </a:p>
        </p:txBody>
      </p:sp>
      <p:pic>
        <p:nvPicPr>
          <p:cNvPr id="8" name="Picture 7">
            <a:extLst>
              <a:ext uri="{FF2B5EF4-FFF2-40B4-BE49-F238E27FC236}">
                <a16:creationId xmlns:a16="http://schemas.microsoft.com/office/drawing/2014/main" id="{F58712C0-024F-4426-A082-25A0B0A35F3B}"/>
              </a:ext>
            </a:extLst>
          </p:cNvPr>
          <p:cNvPicPr>
            <a:picLocks noChangeAspect="1"/>
          </p:cNvPicPr>
          <p:nvPr/>
        </p:nvPicPr>
        <p:blipFill>
          <a:blip r:embed="rId3"/>
          <a:stretch>
            <a:fillRect/>
          </a:stretch>
        </p:blipFill>
        <p:spPr>
          <a:xfrm>
            <a:off x="9754515" y="56212"/>
            <a:ext cx="2361905" cy="895238"/>
          </a:xfrm>
          <a:prstGeom prst="rect">
            <a:avLst/>
          </a:prstGeom>
        </p:spPr>
      </p:pic>
    </p:spTree>
    <p:extLst>
      <p:ext uri="{BB962C8B-B14F-4D97-AF65-F5344CB8AC3E}">
        <p14:creationId xmlns:p14="http://schemas.microsoft.com/office/powerpoint/2010/main" val="363586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US" dirty="0"/>
              <a:t>Competition </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p:txBody>
          <a:bodyPr/>
          <a:lstStyle/>
          <a:p>
            <a:r>
              <a:rPr lang="en-US" dirty="0"/>
              <a:t>Convenience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p:txBody>
          <a:bodyPr/>
          <a:lstStyle/>
          <a:p>
            <a:r>
              <a:rPr lang="en-US" dirty="0"/>
              <a:t>Inconvenient</a:t>
            </a:r>
          </a:p>
        </p:txBody>
      </p:sp>
      <p:sp>
        <p:nvSpPr>
          <p:cNvPr id="15" name="Text Placeholder 14">
            <a:extLst>
              <a:ext uri="{FF2B5EF4-FFF2-40B4-BE49-F238E27FC236}">
                <a16:creationId xmlns:a16="http://schemas.microsoft.com/office/drawing/2014/main" id="{50187FCC-C985-4E22-87B0-249CE8F02313}"/>
              </a:ext>
            </a:extLst>
          </p:cNvPr>
          <p:cNvSpPr>
            <a:spLocks noGrp="1"/>
          </p:cNvSpPr>
          <p:nvPr>
            <p:ph type="body" sz="quarter" idx="16"/>
          </p:nvPr>
        </p:nvSpPr>
        <p:spPr/>
        <p:txBody>
          <a:bodyPr/>
          <a:lstStyle/>
          <a:p>
            <a:r>
              <a:rPr lang="en-US" dirty="0"/>
              <a:t>Expensive</a:t>
            </a:r>
          </a:p>
        </p:txBody>
      </p:sp>
      <p:sp>
        <p:nvSpPr>
          <p:cNvPr id="16" name="Text Placeholder 15">
            <a:extLst>
              <a:ext uri="{FF2B5EF4-FFF2-40B4-BE49-F238E27FC236}">
                <a16:creationId xmlns:a16="http://schemas.microsoft.com/office/drawing/2014/main" id="{FF4D0530-8F08-463A-A616-6F8674223171}"/>
              </a:ext>
            </a:extLst>
          </p:cNvPr>
          <p:cNvSpPr>
            <a:spLocks noGrp="1"/>
          </p:cNvSpPr>
          <p:nvPr>
            <p:ph type="body" sz="quarter" idx="17"/>
          </p:nvPr>
        </p:nvSpPr>
        <p:spPr/>
        <p:txBody>
          <a:bodyPr/>
          <a:lstStyle/>
          <a:p>
            <a:r>
              <a:rPr lang="en-US" dirty="0"/>
              <a:t>Affordable</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9"/>
          </p:nvPr>
        </p:nvSpPr>
        <p:spPr/>
        <p:txBody>
          <a:bodyPr/>
          <a:lstStyle/>
          <a:p>
            <a:r>
              <a:rPr lang="en-US" dirty="0"/>
              <a:t>page </a:t>
            </a:r>
            <a:fld id="{19B51A1E-902D-48AF-9020-955120F399B6}" type="slidenum">
              <a:rPr lang="en-US" smtClean="0"/>
              <a:pPr/>
              <a:t>12</a:t>
            </a:fld>
            <a:endParaRPr lang="en-US" dirty="0"/>
          </a:p>
        </p:txBody>
      </p:sp>
      <p:pic>
        <p:nvPicPr>
          <p:cNvPr id="14" name="Picture 13">
            <a:extLst>
              <a:ext uri="{FF2B5EF4-FFF2-40B4-BE49-F238E27FC236}">
                <a16:creationId xmlns:a16="http://schemas.microsoft.com/office/drawing/2014/main" id="{0EABC102-8DE8-49CC-84D6-6A1FE184FD77}"/>
              </a:ext>
            </a:extLst>
          </p:cNvPr>
          <p:cNvPicPr>
            <a:picLocks noChangeAspect="1"/>
          </p:cNvPicPr>
          <p:nvPr/>
        </p:nvPicPr>
        <p:blipFill>
          <a:blip r:embed="rId3"/>
          <a:stretch>
            <a:fillRect/>
          </a:stretch>
        </p:blipFill>
        <p:spPr>
          <a:xfrm>
            <a:off x="9754515" y="56212"/>
            <a:ext cx="2361905" cy="895238"/>
          </a:xfrm>
          <a:prstGeom prst="rect">
            <a:avLst/>
          </a:prstGeom>
        </p:spPr>
      </p:pic>
      <p:pic>
        <p:nvPicPr>
          <p:cNvPr id="17" name="Picture 16">
            <a:extLst>
              <a:ext uri="{FF2B5EF4-FFF2-40B4-BE49-F238E27FC236}">
                <a16:creationId xmlns:a16="http://schemas.microsoft.com/office/drawing/2014/main" id="{3926C1D8-2B5B-4EC5-B2E5-CAF1BF26C3C7}"/>
              </a:ext>
            </a:extLst>
          </p:cNvPr>
          <p:cNvPicPr>
            <a:picLocks noChangeAspect="1"/>
          </p:cNvPicPr>
          <p:nvPr/>
        </p:nvPicPr>
        <p:blipFill>
          <a:blip r:embed="rId3"/>
          <a:stretch>
            <a:fillRect/>
          </a:stretch>
        </p:blipFill>
        <p:spPr>
          <a:xfrm>
            <a:off x="7864284" y="1937693"/>
            <a:ext cx="2361905" cy="895238"/>
          </a:xfrm>
          <a:prstGeom prst="rect">
            <a:avLst/>
          </a:prstGeom>
        </p:spPr>
      </p:pic>
      <p:pic>
        <p:nvPicPr>
          <p:cNvPr id="3074" name="Picture 2">
            <a:extLst>
              <a:ext uri="{FF2B5EF4-FFF2-40B4-BE49-F238E27FC236}">
                <a16:creationId xmlns:a16="http://schemas.microsoft.com/office/drawing/2014/main" id="{D01E2218-E1FD-4BD3-AF3A-607EF038F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655" y="1195941"/>
            <a:ext cx="2121592" cy="21215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6BBE68B-0677-47D2-B423-7F66AE32B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6113" y="406505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4A598C47-99D2-46AB-B371-637D8C4AD7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3673" y="4055712"/>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p:txBody>
          <a:bodyPr/>
          <a:lstStyle/>
          <a:p>
            <a:r>
              <a:rPr lang="en-US" dirty="0"/>
              <a:t>Basis for building and improving our services</a:t>
            </a:r>
          </a:p>
        </p:txBody>
      </p:sp>
      <p:sp>
        <p:nvSpPr>
          <p:cNvPr id="4" name="Text Placeholder 3">
            <a:extLst>
              <a:ext uri="{FF2B5EF4-FFF2-40B4-BE49-F238E27FC236}">
                <a16:creationId xmlns:a16="http://schemas.microsoft.com/office/drawing/2014/main" id="{A129710F-626E-47E6-9916-873AC71C7279}"/>
              </a:ext>
            </a:extLst>
          </p:cNvPr>
          <p:cNvSpPr>
            <a:spLocks noGrp="1"/>
          </p:cNvSpPr>
          <p:nvPr>
            <p:ph type="body" sz="quarter" idx="13"/>
          </p:nvPr>
        </p:nvSpPr>
        <p:spPr/>
        <p:txBody>
          <a:bodyPr/>
          <a:lstStyle/>
          <a:p>
            <a:r>
              <a:rPr lang="en-US" dirty="0"/>
              <a:t>We as a company recognize that</a:t>
            </a:r>
          </a:p>
        </p:txBody>
      </p:sp>
      <p:pic>
        <p:nvPicPr>
          <p:cNvPr id="21" name="Picture Placeholder 20" descr="Teacher">
            <a:extLst>
              <a:ext uri="{FF2B5EF4-FFF2-40B4-BE49-F238E27FC236}">
                <a16:creationId xmlns:a16="http://schemas.microsoft.com/office/drawing/2014/main" id="{29F61CCC-B375-46FD-AC69-F11C1EB5757F}"/>
              </a:ext>
            </a:extLst>
          </p:cNvPr>
          <p:cNvPicPr>
            <a:picLocks noGrp="1" noChangeAspect="1"/>
          </p:cNvPicPr>
          <p:nvPr>
            <p:ph type="pic" sz="quarter" idx="47"/>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AC623989-3B52-4E3D-A635-D939C417B6D9}"/>
              </a:ext>
            </a:extLst>
          </p:cNvPr>
          <p:cNvSpPr>
            <a:spLocks noGrp="1"/>
          </p:cNvSpPr>
          <p:nvPr>
            <p:ph type="body" sz="quarter" idx="17"/>
          </p:nvPr>
        </p:nvSpPr>
        <p:spPr/>
        <p:txBody>
          <a:bodyPr/>
          <a:lstStyle/>
          <a:p>
            <a:r>
              <a:rPr lang="en-US" dirty="0"/>
              <a:t>Research</a:t>
            </a:r>
          </a:p>
        </p:txBody>
      </p:sp>
      <p:sp>
        <p:nvSpPr>
          <p:cNvPr id="6" name="Text Placeholder 5">
            <a:extLst>
              <a:ext uri="{FF2B5EF4-FFF2-40B4-BE49-F238E27FC236}">
                <a16:creationId xmlns:a16="http://schemas.microsoft.com/office/drawing/2014/main" id="{93B7F5F9-AC4C-4CA4-ABAB-271F6B44A017}"/>
              </a:ext>
            </a:extLst>
          </p:cNvPr>
          <p:cNvSpPr>
            <a:spLocks noGrp="1"/>
          </p:cNvSpPr>
          <p:nvPr>
            <p:ph type="body" sz="quarter" idx="18"/>
          </p:nvPr>
        </p:nvSpPr>
        <p:spPr/>
        <p:txBody>
          <a:bodyPr/>
          <a:lstStyle/>
          <a:p>
            <a:r>
              <a:rPr lang="en-US" dirty="0"/>
              <a:t>Constantly implementing new technology and updating our service to reflect the current market scenario.</a:t>
            </a:r>
          </a:p>
        </p:txBody>
      </p:sp>
      <p:pic>
        <p:nvPicPr>
          <p:cNvPr id="23" name="Picture Placeholder 22" descr="Group">
            <a:extLst>
              <a:ext uri="{FF2B5EF4-FFF2-40B4-BE49-F238E27FC236}">
                <a16:creationId xmlns:a16="http://schemas.microsoft.com/office/drawing/2014/main" id="{E25DFC4C-7C37-49B1-B6A5-9145D8251251}"/>
              </a:ext>
            </a:extLst>
          </p:cNvPr>
          <p:cNvPicPr>
            <a:picLocks noGrp="1" noChangeAspect="1"/>
          </p:cNvPicPr>
          <p:nvPr>
            <p:ph type="pic" sz="quarter" idx="48"/>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C1FE4ACF-78F8-4143-A8FF-BB1CAF035FCF}"/>
              </a:ext>
            </a:extLst>
          </p:cNvPr>
          <p:cNvSpPr>
            <a:spLocks noGrp="1"/>
          </p:cNvSpPr>
          <p:nvPr>
            <p:ph type="body" sz="quarter" idx="33"/>
          </p:nvPr>
        </p:nvSpPr>
        <p:spPr/>
        <p:txBody>
          <a:bodyPr/>
          <a:lstStyle/>
          <a:p>
            <a:r>
              <a:rPr lang="en-US" dirty="0"/>
              <a:t>Finance</a:t>
            </a:r>
          </a:p>
        </p:txBody>
      </p:sp>
      <p:sp>
        <p:nvSpPr>
          <p:cNvPr id="8" name="Text Placeholder 7">
            <a:extLst>
              <a:ext uri="{FF2B5EF4-FFF2-40B4-BE49-F238E27FC236}">
                <a16:creationId xmlns:a16="http://schemas.microsoft.com/office/drawing/2014/main" id="{A71739BB-184A-4F2F-A194-E2AC54472610}"/>
              </a:ext>
            </a:extLst>
          </p:cNvPr>
          <p:cNvSpPr>
            <a:spLocks noGrp="1"/>
          </p:cNvSpPr>
          <p:nvPr>
            <p:ph type="body" sz="quarter" idx="34"/>
          </p:nvPr>
        </p:nvSpPr>
        <p:spPr/>
        <p:txBody>
          <a:bodyPr/>
          <a:lstStyle/>
          <a:p>
            <a:r>
              <a:rPr lang="en-US" dirty="0"/>
              <a:t>Ensuring that our company  handles transactions in the best way possible</a:t>
            </a:r>
          </a:p>
        </p:txBody>
      </p:sp>
      <p:pic>
        <p:nvPicPr>
          <p:cNvPr id="25" name="Picture Placeholder 24" descr="Repeat">
            <a:extLst>
              <a:ext uri="{FF2B5EF4-FFF2-40B4-BE49-F238E27FC236}">
                <a16:creationId xmlns:a16="http://schemas.microsoft.com/office/drawing/2014/main" id="{A959DDB7-1BF9-4963-9901-AE8A8DFB8302}"/>
              </a:ext>
            </a:extLst>
          </p:cNvPr>
          <p:cNvPicPr>
            <a:picLocks noGrp="1" noChangeAspect="1"/>
          </p:cNvPicPr>
          <p:nvPr>
            <p:ph type="pic" sz="quarter" idx="49"/>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9" name="Text Placeholder 8">
            <a:extLst>
              <a:ext uri="{FF2B5EF4-FFF2-40B4-BE49-F238E27FC236}">
                <a16:creationId xmlns:a16="http://schemas.microsoft.com/office/drawing/2014/main" id="{1F1C8737-2F2E-4041-B588-265FBBB08170}"/>
              </a:ext>
            </a:extLst>
          </p:cNvPr>
          <p:cNvSpPr>
            <a:spLocks noGrp="1"/>
          </p:cNvSpPr>
          <p:nvPr>
            <p:ph type="body" sz="quarter" idx="35"/>
          </p:nvPr>
        </p:nvSpPr>
        <p:spPr/>
        <p:txBody>
          <a:bodyPr/>
          <a:lstStyle/>
          <a:p>
            <a:r>
              <a:rPr lang="en-US" dirty="0"/>
              <a:t>Invest</a:t>
            </a:r>
          </a:p>
        </p:txBody>
      </p:sp>
      <p:sp>
        <p:nvSpPr>
          <p:cNvPr id="10" name="Text Placeholder 9">
            <a:extLst>
              <a:ext uri="{FF2B5EF4-FFF2-40B4-BE49-F238E27FC236}">
                <a16:creationId xmlns:a16="http://schemas.microsoft.com/office/drawing/2014/main" id="{76E85709-7A8D-448D-80D2-31C8C1E22A72}"/>
              </a:ext>
            </a:extLst>
          </p:cNvPr>
          <p:cNvSpPr>
            <a:spLocks noGrp="1"/>
          </p:cNvSpPr>
          <p:nvPr>
            <p:ph type="body" sz="quarter" idx="36"/>
          </p:nvPr>
        </p:nvSpPr>
        <p:spPr/>
        <p:txBody>
          <a:bodyPr/>
          <a:lstStyle/>
          <a:p>
            <a:r>
              <a:rPr lang="en-US" dirty="0"/>
              <a:t>Ensuring the company  brings the best and current investment opportunities to its consumers</a:t>
            </a:r>
          </a:p>
        </p:txBody>
      </p:sp>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51"/>
          </p:nvPr>
        </p:nvSpPr>
        <p:spPr/>
        <p:txBody>
          <a:bodyPr/>
          <a:lstStyle/>
          <a:p>
            <a:r>
              <a:rPr lang="en-US" dirty="0"/>
              <a:t>page </a:t>
            </a:r>
            <a:fld id="{19B51A1E-902D-48AF-9020-955120F399B6}" type="slidenum">
              <a:rPr lang="en-US" smtClean="0"/>
              <a:pPr/>
              <a:t>13</a:t>
            </a:fld>
            <a:endParaRPr lang="en-US" dirty="0"/>
          </a:p>
        </p:txBody>
      </p:sp>
      <p:pic>
        <p:nvPicPr>
          <p:cNvPr id="14" name="Picture 13">
            <a:extLst>
              <a:ext uri="{FF2B5EF4-FFF2-40B4-BE49-F238E27FC236}">
                <a16:creationId xmlns:a16="http://schemas.microsoft.com/office/drawing/2014/main" id="{951E72F1-338C-4D13-A929-F1620682CAD6}"/>
              </a:ext>
            </a:extLst>
          </p:cNvPr>
          <p:cNvPicPr>
            <a:picLocks noChangeAspect="1"/>
          </p:cNvPicPr>
          <p:nvPr/>
        </p:nvPicPr>
        <p:blipFill>
          <a:blip r:embed="rId9"/>
          <a:stretch>
            <a:fillRect/>
          </a:stretch>
        </p:blipFill>
        <p:spPr>
          <a:xfrm>
            <a:off x="9754515" y="56212"/>
            <a:ext cx="2361905" cy="895238"/>
          </a:xfrm>
          <a:prstGeom prst="rect">
            <a:avLst/>
          </a:prstGeom>
        </p:spPr>
      </p:pic>
    </p:spTree>
    <p:extLst>
      <p:ext uri="{BB962C8B-B14F-4D97-AF65-F5344CB8AC3E}">
        <p14:creationId xmlns:p14="http://schemas.microsoft.com/office/powerpoint/2010/main" val="2690967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99A07-5D1B-48E0-94D5-7555D62E67C1}"/>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14</a:t>
            </a:fld>
            <a:endParaRPr lang="en-US" b="1" i="1" noProof="0" dirty="0"/>
          </a:p>
        </p:txBody>
      </p:sp>
      <p:sp>
        <p:nvSpPr>
          <p:cNvPr id="3" name="Title 1">
            <a:extLst>
              <a:ext uri="{FF2B5EF4-FFF2-40B4-BE49-F238E27FC236}">
                <a16:creationId xmlns:a16="http://schemas.microsoft.com/office/drawing/2014/main" id="{5B0FD1F3-2356-4AC1-9D4C-B6E262F6F6ED}"/>
              </a:ext>
            </a:extLst>
          </p:cNvPr>
          <p:cNvSpPr txBox="1">
            <a:spLocks/>
          </p:cNvSpPr>
          <p:nvPr/>
        </p:nvSpPr>
        <p:spPr>
          <a:xfrm>
            <a:off x="776621" y="1008000"/>
            <a:ext cx="9905998" cy="895238"/>
          </a:xfrm>
          <a:prstGeom prst="rect">
            <a:avLst/>
          </a:prstGeom>
        </p:spPr>
        <p:txBody>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r>
              <a:rPr lang="en-IN" dirty="0"/>
              <a:t>Relation to covid scenario </a:t>
            </a:r>
          </a:p>
        </p:txBody>
      </p:sp>
      <p:sp>
        <p:nvSpPr>
          <p:cNvPr id="4" name="Content Placeholder 2">
            <a:extLst>
              <a:ext uri="{FF2B5EF4-FFF2-40B4-BE49-F238E27FC236}">
                <a16:creationId xmlns:a16="http://schemas.microsoft.com/office/drawing/2014/main" id="{45FE0BAF-F8C7-480E-9362-33794846EB5C}"/>
              </a:ext>
            </a:extLst>
          </p:cNvPr>
          <p:cNvSpPr txBox="1">
            <a:spLocks/>
          </p:cNvSpPr>
          <p:nvPr/>
        </p:nvSpPr>
        <p:spPr>
          <a:xfrm>
            <a:off x="776620" y="1750900"/>
            <a:ext cx="9905999" cy="4936211"/>
          </a:xfrm>
          <a:prstGeom prst="rect">
            <a:avLst/>
          </a:prstGeom>
        </p:spPr>
        <p:txBody>
          <a:bodyPr>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With a large percent of the population, especially among students struggling with a financial crisis,  we found and tackled the root cause.</a:t>
            </a:r>
          </a:p>
          <a:p>
            <a:r>
              <a:rPr lang="en-IN" dirty="0"/>
              <a:t>Early investments help as a support during rough financial periods. With this initiative we aim to provide a financially safer post-covid world for many. </a:t>
            </a:r>
          </a:p>
          <a:p>
            <a:r>
              <a:rPr lang="en-IN" dirty="0"/>
              <a:t>We also noticed that there is lack of financial education among the young-aged investors. Thus the trust in the market and affordability of the consumer depreciates.</a:t>
            </a:r>
          </a:p>
          <a:p>
            <a:r>
              <a:rPr lang="en-IN" dirty="0"/>
              <a:t>Our company focuses on not only enhancing the initiative but also plans on improving the technical skills of its employees, making them more employable for the future.</a:t>
            </a:r>
          </a:p>
          <a:p>
            <a:r>
              <a:rPr lang="en-IN" dirty="0"/>
              <a:t>The bridge between the market and the consumers helps aid us to get the requirements of both sectors be expressed and satisfied.</a:t>
            </a:r>
          </a:p>
        </p:txBody>
      </p:sp>
      <p:pic>
        <p:nvPicPr>
          <p:cNvPr id="5" name="Picture 4">
            <a:extLst>
              <a:ext uri="{FF2B5EF4-FFF2-40B4-BE49-F238E27FC236}">
                <a16:creationId xmlns:a16="http://schemas.microsoft.com/office/drawing/2014/main" id="{21153AB4-172C-406E-B538-A520E181F61E}"/>
              </a:ext>
            </a:extLst>
          </p:cNvPr>
          <p:cNvPicPr>
            <a:picLocks noChangeAspect="1"/>
          </p:cNvPicPr>
          <p:nvPr/>
        </p:nvPicPr>
        <p:blipFill>
          <a:blip r:embed="rId2"/>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864299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C3CDF6-B399-46AF-807B-5714C15A2FE7}"/>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15</a:t>
            </a:fld>
            <a:endParaRPr lang="en-US" b="1" i="1" noProof="0" dirty="0"/>
          </a:p>
        </p:txBody>
      </p:sp>
      <p:sp>
        <p:nvSpPr>
          <p:cNvPr id="4" name="Title 1">
            <a:extLst>
              <a:ext uri="{FF2B5EF4-FFF2-40B4-BE49-F238E27FC236}">
                <a16:creationId xmlns:a16="http://schemas.microsoft.com/office/drawing/2014/main" id="{A3D39CEE-562C-445B-8332-EB9E176199F7}"/>
              </a:ext>
            </a:extLst>
          </p:cNvPr>
          <p:cNvSpPr txBox="1">
            <a:spLocks/>
          </p:cNvSpPr>
          <p:nvPr/>
        </p:nvSpPr>
        <p:spPr>
          <a:xfrm>
            <a:off x="425690" y="1136315"/>
            <a:ext cx="9905998" cy="1478570"/>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pPr algn="ctr"/>
            <a:r>
              <a:rPr lang="en-IN" dirty="0"/>
              <a:t>ECONOMIC FEASIBILITY</a:t>
            </a:r>
          </a:p>
        </p:txBody>
      </p:sp>
      <p:sp>
        <p:nvSpPr>
          <p:cNvPr id="5" name="Content Placeholder 2">
            <a:extLst>
              <a:ext uri="{FF2B5EF4-FFF2-40B4-BE49-F238E27FC236}">
                <a16:creationId xmlns:a16="http://schemas.microsoft.com/office/drawing/2014/main" id="{3C323A7A-6FC3-4BA8-8DA0-C6EA5C5A67A3}"/>
              </a:ext>
            </a:extLst>
          </p:cNvPr>
          <p:cNvSpPr txBox="1">
            <a:spLocks/>
          </p:cNvSpPr>
          <p:nvPr/>
        </p:nvSpPr>
        <p:spPr>
          <a:xfrm>
            <a:off x="1141412" y="2743200"/>
            <a:ext cx="9905999" cy="370770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Striking partnerships with up and coming Fund Houses and Broking platforms</a:t>
            </a:r>
          </a:p>
          <a:p>
            <a:pPr marL="0" indent="0">
              <a:buFont typeface="Arial" panose="020B0604020202020204" pitchFamily="34" charset="0"/>
              <a:buNone/>
            </a:pPr>
            <a:endParaRPr lang="en-IN" dirty="0"/>
          </a:p>
          <a:p>
            <a:r>
              <a:rPr lang="en-IN" dirty="0"/>
              <a:t>Plans to include newer forms of investments on the platform like crypto currencies and NFT’s</a:t>
            </a:r>
          </a:p>
          <a:p>
            <a:r>
              <a:rPr lang="en-IN" dirty="0"/>
              <a:t>Advertising financial related services</a:t>
            </a:r>
          </a:p>
          <a:p>
            <a:r>
              <a:rPr lang="en-IN" dirty="0"/>
              <a:t>Partnering with college clubs and financial societies</a:t>
            </a:r>
          </a:p>
          <a:p>
            <a:endParaRPr lang="en-IN" dirty="0"/>
          </a:p>
        </p:txBody>
      </p:sp>
      <p:pic>
        <p:nvPicPr>
          <p:cNvPr id="6" name="Picture 5">
            <a:extLst>
              <a:ext uri="{FF2B5EF4-FFF2-40B4-BE49-F238E27FC236}">
                <a16:creationId xmlns:a16="http://schemas.microsoft.com/office/drawing/2014/main" id="{8F56F594-5DF5-4E81-AFFC-F266BCDFC55A}"/>
              </a:ext>
            </a:extLst>
          </p:cNvPr>
          <p:cNvPicPr>
            <a:picLocks noChangeAspect="1"/>
          </p:cNvPicPr>
          <p:nvPr/>
        </p:nvPicPr>
        <p:blipFill>
          <a:blip r:embed="rId2"/>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261152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BC9262-11BA-43C1-8BFD-E303C62EF460}"/>
              </a:ext>
            </a:extLst>
          </p:cNvPr>
          <p:cNvSpPr>
            <a:spLocks noGrp="1"/>
          </p:cNvSpPr>
          <p:nvPr>
            <p:ph type="body" sz="quarter" idx="29"/>
          </p:nvPr>
        </p:nvSpPr>
        <p:spPr/>
        <p:txBody>
          <a:bodyPr/>
          <a:lstStyle/>
          <a:p>
            <a:endParaRPr lang="en-US" dirty="0"/>
          </a:p>
          <a:p>
            <a:endParaRPr lang="en-IN" dirty="0"/>
          </a:p>
        </p:txBody>
      </p:sp>
      <p:sp>
        <p:nvSpPr>
          <p:cNvPr id="3" name="Text Placeholder 2">
            <a:extLst>
              <a:ext uri="{FF2B5EF4-FFF2-40B4-BE49-F238E27FC236}">
                <a16:creationId xmlns:a16="http://schemas.microsoft.com/office/drawing/2014/main" id="{F1D51405-DD7E-42D5-95A7-58A2223126F7}"/>
              </a:ext>
            </a:extLst>
          </p:cNvPr>
          <p:cNvSpPr>
            <a:spLocks noGrp="1"/>
          </p:cNvSpPr>
          <p:nvPr>
            <p:ph type="body" sz="quarter" idx="27"/>
          </p:nvPr>
        </p:nvSpPr>
        <p:spPr>
          <a:xfrm>
            <a:off x="410805" y="1664093"/>
            <a:ext cx="4348065" cy="4348065"/>
          </a:xfrm>
        </p:spPr>
        <p:txBody>
          <a:bodyPr/>
          <a:lstStyle/>
          <a:p>
            <a:pPr algn="ctr" rtl="0">
              <a:spcBef>
                <a:spcPts val="0"/>
              </a:spcBef>
              <a:spcAft>
                <a:spcPts val="1600"/>
              </a:spcAft>
            </a:pPr>
            <a:r>
              <a:rPr lang="en-US" sz="1800" b="0" i="0" u="none" strike="noStrike" dirty="0">
                <a:solidFill>
                  <a:schemeClr val="bg1"/>
                </a:solidFill>
                <a:effectLst/>
                <a:latin typeface="Roboto" panose="02000000000000000000" pitchFamily="2" charset="0"/>
              </a:rPr>
              <a:t>The plan here is to sustain the market in such a competitive environment</a:t>
            </a:r>
            <a:endParaRPr lang="en-US" b="0" dirty="0">
              <a:solidFill>
                <a:schemeClr val="bg1"/>
              </a:solidFill>
              <a:effectLst/>
            </a:endParaRPr>
          </a:p>
          <a:p>
            <a:br>
              <a:rPr lang="en-US" b="0" dirty="0">
                <a:solidFill>
                  <a:schemeClr val="bg1"/>
                </a:solidFill>
                <a:effectLst/>
              </a:rPr>
            </a:br>
            <a:endParaRPr lang="en-IN" dirty="0">
              <a:solidFill>
                <a:schemeClr val="bg1"/>
              </a:solidFill>
            </a:endParaRPr>
          </a:p>
        </p:txBody>
      </p:sp>
      <p:sp>
        <p:nvSpPr>
          <p:cNvPr id="4" name="Text Placeholder 3">
            <a:extLst>
              <a:ext uri="{FF2B5EF4-FFF2-40B4-BE49-F238E27FC236}">
                <a16:creationId xmlns:a16="http://schemas.microsoft.com/office/drawing/2014/main" id="{A9696777-8F29-432D-ACE8-D9465A543F5F}"/>
              </a:ext>
            </a:extLst>
          </p:cNvPr>
          <p:cNvSpPr>
            <a:spLocks noGrp="1"/>
          </p:cNvSpPr>
          <p:nvPr>
            <p:ph type="body" sz="quarter" idx="28"/>
          </p:nvPr>
        </p:nvSpPr>
        <p:spPr/>
        <p:txBody>
          <a:bodyPr/>
          <a:lstStyle/>
          <a:p>
            <a:endParaRPr lang="en-US" dirty="0"/>
          </a:p>
          <a:p>
            <a:endParaRPr lang="en-IN" dirty="0"/>
          </a:p>
          <a:p>
            <a:endParaRPr lang="en-IN" dirty="0"/>
          </a:p>
          <a:p>
            <a:endParaRPr lang="en-IN" dirty="0"/>
          </a:p>
        </p:txBody>
      </p:sp>
      <p:sp>
        <p:nvSpPr>
          <p:cNvPr id="5" name="Text Placeholder 4">
            <a:extLst>
              <a:ext uri="{FF2B5EF4-FFF2-40B4-BE49-F238E27FC236}">
                <a16:creationId xmlns:a16="http://schemas.microsoft.com/office/drawing/2014/main" id="{07B1DB85-C6DD-41DB-9C78-1B1771572913}"/>
              </a:ext>
            </a:extLst>
          </p:cNvPr>
          <p:cNvSpPr>
            <a:spLocks noGrp="1"/>
          </p:cNvSpPr>
          <p:nvPr>
            <p:ph type="body" sz="quarter" idx="30"/>
          </p:nvPr>
        </p:nvSpPr>
        <p:spPr>
          <a:xfrm>
            <a:off x="1289984" y="4056950"/>
            <a:ext cx="2811618" cy="1440000"/>
          </a:xfrm>
        </p:spPr>
        <p:txBody>
          <a:bodyPr/>
          <a:lstStyle/>
          <a:p>
            <a:r>
              <a:rPr lang="en-US" dirty="0">
                <a:solidFill>
                  <a:srgbClr val="FFFF00"/>
                </a:solidFill>
              </a:rPr>
              <a:t>Month 6</a:t>
            </a:r>
            <a:endParaRPr lang="en-IN" dirty="0">
              <a:solidFill>
                <a:srgbClr val="FFFF00"/>
              </a:solidFill>
            </a:endParaRPr>
          </a:p>
        </p:txBody>
      </p:sp>
      <p:sp>
        <p:nvSpPr>
          <p:cNvPr id="7" name="Text Placeholder 6">
            <a:extLst>
              <a:ext uri="{FF2B5EF4-FFF2-40B4-BE49-F238E27FC236}">
                <a16:creationId xmlns:a16="http://schemas.microsoft.com/office/drawing/2014/main" id="{E3ACCB43-D060-4DEB-B9C7-120894E24D6D}"/>
              </a:ext>
            </a:extLst>
          </p:cNvPr>
          <p:cNvSpPr>
            <a:spLocks noGrp="1"/>
          </p:cNvSpPr>
          <p:nvPr>
            <p:ph type="body" sz="quarter" idx="31"/>
          </p:nvPr>
        </p:nvSpPr>
        <p:spPr>
          <a:xfrm>
            <a:off x="4556909" y="2682366"/>
            <a:ext cx="2811618" cy="1440000"/>
          </a:xfrm>
        </p:spPr>
        <p:txBody>
          <a:bodyPr/>
          <a:lstStyle/>
          <a:p>
            <a:r>
              <a:rPr lang="en-US" dirty="0">
                <a:solidFill>
                  <a:srgbClr val="FFFF00"/>
                </a:solidFill>
              </a:rPr>
              <a:t>Month 12</a:t>
            </a:r>
            <a:endParaRPr lang="en-IN" dirty="0">
              <a:solidFill>
                <a:srgbClr val="FFFF00"/>
              </a:solidFill>
            </a:endParaRPr>
          </a:p>
        </p:txBody>
      </p:sp>
      <p:sp>
        <p:nvSpPr>
          <p:cNvPr id="8" name="Text Placeholder 7">
            <a:extLst>
              <a:ext uri="{FF2B5EF4-FFF2-40B4-BE49-F238E27FC236}">
                <a16:creationId xmlns:a16="http://schemas.microsoft.com/office/drawing/2014/main" id="{D5726277-6FD4-439D-9419-195E1FEDBCC7}"/>
              </a:ext>
            </a:extLst>
          </p:cNvPr>
          <p:cNvSpPr>
            <a:spLocks noGrp="1"/>
          </p:cNvSpPr>
          <p:nvPr>
            <p:ph type="body" sz="quarter" idx="33"/>
          </p:nvPr>
        </p:nvSpPr>
        <p:spPr/>
        <p:txBody>
          <a:bodyPr/>
          <a:lstStyle/>
          <a:p>
            <a:pPr rtl="0">
              <a:spcBef>
                <a:spcPts val="0"/>
              </a:spcBef>
              <a:spcAft>
                <a:spcPts val="1600"/>
              </a:spcAft>
            </a:pPr>
            <a:r>
              <a:rPr lang="en-US" sz="1800" b="0" i="0" u="none" strike="noStrike" dirty="0">
                <a:effectLst/>
                <a:latin typeface="Roboto" panose="02000000000000000000" pitchFamily="2" charset="0"/>
              </a:rPr>
              <a:t>By this time, we plan to recover at least 50% of what we invested initially.</a:t>
            </a:r>
            <a:endParaRPr lang="en-US" b="0" dirty="0">
              <a:effectLst/>
            </a:endParaRPr>
          </a:p>
          <a:p>
            <a:br>
              <a:rPr lang="en-US" b="0" dirty="0">
                <a:effectLst/>
              </a:rPr>
            </a:br>
            <a:br>
              <a:rPr lang="en-US" b="0" dirty="0">
                <a:effectLst/>
              </a:rPr>
            </a:br>
            <a:endParaRPr lang="en-IN" dirty="0"/>
          </a:p>
        </p:txBody>
      </p:sp>
      <p:sp>
        <p:nvSpPr>
          <p:cNvPr id="9" name="Text Placeholder 8">
            <a:extLst>
              <a:ext uri="{FF2B5EF4-FFF2-40B4-BE49-F238E27FC236}">
                <a16:creationId xmlns:a16="http://schemas.microsoft.com/office/drawing/2014/main" id="{39AEB441-E688-4952-A8B0-B54A8E107A1F}"/>
              </a:ext>
            </a:extLst>
          </p:cNvPr>
          <p:cNvSpPr>
            <a:spLocks noGrp="1"/>
          </p:cNvSpPr>
          <p:nvPr>
            <p:ph type="body" sz="quarter" idx="32"/>
          </p:nvPr>
        </p:nvSpPr>
        <p:spPr>
          <a:xfrm>
            <a:off x="7782020" y="1811063"/>
            <a:ext cx="2597043" cy="1440000"/>
          </a:xfrm>
        </p:spPr>
        <p:txBody>
          <a:bodyPr/>
          <a:lstStyle/>
          <a:p>
            <a:r>
              <a:rPr lang="en-US" sz="4000" dirty="0">
                <a:solidFill>
                  <a:srgbClr val="FFFF00"/>
                </a:solidFill>
              </a:rPr>
              <a:t>Month  24</a:t>
            </a:r>
            <a:endParaRPr lang="en-IN" sz="4000" dirty="0">
              <a:solidFill>
                <a:srgbClr val="FFFF00"/>
              </a:solidFill>
            </a:endParaRPr>
          </a:p>
        </p:txBody>
      </p:sp>
      <p:sp>
        <p:nvSpPr>
          <p:cNvPr id="10" name="Text Placeholder 9">
            <a:extLst>
              <a:ext uri="{FF2B5EF4-FFF2-40B4-BE49-F238E27FC236}">
                <a16:creationId xmlns:a16="http://schemas.microsoft.com/office/drawing/2014/main" id="{D89C1918-E88E-437F-845A-EC6FF225167E}"/>
              </a:ext>
            </a:extLst>
          </p:cNvPr>
          <p:cNvSpPr>
            <a:spLocks noGrp="1"/>
          </p:cNvSpPr>
          <p:nvPr>
            <p:ph type="body" sz="quarter" idx="34"/>
          </p:nvPr>
        </p:nvSpPr>
        <p:spPr>
          <a:xfrm>
            <a:off x="8163572" y="3478126"/>
            <a:ext cx="1980000" cy="720000"/>
          </a:xfrm>
        </p:spPr>
        <p:txBody>
          <a:bodyPr/>
          <a:lstStyle/>
          <a:p>
            <a:pPr rtl="0">
              <a:spcBef>
                <a:spcPts val="0"/>
              </a:spcBef>
              <a:spcAft>
                <a:spcPts val="1600"/>
              </a:spcAft>
            </a:pPr>
            <a:r>
              <a:rPr lang="en-US" sz="1800" b="0" i="0" u="none" strike="noStrike" dirty="0">
                <a:effectLst/>
                <a:latin typeface="Roboto" panose="02000000000000000000" pitchFamily="2" charset="0"/>
              </a:rPr>
              <a:t>A new plan shall be put into effect, aiming profit maximization and making our resources cost effective.</a:t>
            </a:r>
            <a:endParaRPr lang="en-US" b="0" dirty="0">
              <a:effectLst/>
            </a:endParaRPr>
          </a:p>
          <a:p>
            <a:br>
              <a:rPr lang="en-US" dirty="0"/>
            </a:br>
            <a:endParaRPr lang="en-IN" dirty="0"/>
          </a:p>
        </p:txBody>
      </p:sp>
      <p:sp>
        <p:nvSpPr>
          <p:cNvPr id="11" name="Title 10">
            <a:extLst>
              <a:ext uri="{FF2B5EF4-FFF2-40B4-BE49-F238E27FC236}">
                <a16:creationId xmlns:a16="http://schemas.microsoft.com/office/drawing/2014/main" id="{6C96160D-860D-472B-BAF8-91D920A6FDE7}"/>
              </a:ext>
            </a:extLst>
          </p:cNvPr>
          <p:cNvSpPr>
            <a:spLocks noGrp="1"/>
          </p:cNvSpPr>
          <p:nvPr>
            <p:ph type="title"/>
          </p:nvPr>
        </p:nvSpPr>
        <p:spPr/>
        <p:txBody>
          <a:bodyPr/>
          <a:lstStyle/>
          <a:p>
            <a:r>
              <a:rPr lang="en-US" dirty="0"/>
              <a:t>Our  Growth Strategy</a:t>
            </a:r>
            <a:endParaRPr lang="en-IN" dirty="0"/>
          </a:p>
        </p:txBody>
      </p:sp>
      <p:sp>
        <p:nvSpPr>
          <p:cNvPr id="12" name="Slide Number Placeholder 11">
            <a:extLst>
              <a:ext uri="{FF2B5EF4-FFF2-40B4-BE49-F238E27FC236}">
                <a16:creationId xmlns:a16="http://schemas.microsoft.com/office/drawing/2014/main" id="{B89ABB0A-370B-4B30-9835-54393ED1AA0F}"/>
              </a:ext>
            </a:extLst>
          </p:cNvPr>
          <p:cNvSpPr>
            <a:spLocks noGrp="1"/>
          </p:cNvSpPr>
          <p:nvPr>
            <p:ph type="sldNum" sz="quarter" idx="36"/>
          </p:nvPr>
        </p:nvSpPr>
        <p:spPr/>
        <p:txBody>
          <a:bodyPr/>
          <a:lstStyle/>
          <a:p>
            <a:r>
              <a:rPr lang="en-US" noProof="0"/>
              <a:t>page </a:t>
            </a:r>
            <a:fld id="{19B51A1E-902D-48AF-9020-955120F399B6}" type="slidenum">
              <a:rPr lang="en-US" b="1" i="1" noProof="0" smtClean="0"/>
              <a:pPr/>
              <a:t>16</a:t>
            </a:fld>
            <a:endParaRPr lang="en-US" b="1" i="1" noProof="0" dirty="0"/>
          </a:p>
        </p:txBody>
      </p:sp>
      <p:sp>
        <p:nvSpPr>
          <p:cNvPr id="13" name="Text Placeholder 12">
            <a:extLst>
              <a:ext uri="{FF2B5EF4-FFF2-40B4-BE49-F238E27FC236}">
                <a16:creationId xmlns:a16="http://schemas.microsoft.com/office/drawing/2014/main" id="{F9A30E8E-C97F-44BB-96C8-D877B329FA1B}"/>
              </a:ext>
            </a:extLst>
          </p:cNvPr>
          <p:cNvSpPr>
            <a:spLocks noGrp="1"/>
          </p:cNvSpPr>
          <p:nvPr>
            <p:ph type="body" sz="quarter" idx="13"/>
          </p:nvPr>
        </p:nvSpPr>
        <p:spPr>
          <a:xfrm>
            <a:off x="600992" y="892875"/>
            <a:ext cx="9974243" cy="252000"/>
          </a:xfrm>
        </p:spPr>
        <p:txBody>
          <a:bodyPr/>
          <a:lstStyle/>
          <a:p>
            <a:r>
              <a:rPr lang="en-US" dirty="0"/>
              <a:t>We hope to build a strong base as a company within the market both as an employer and a service provider.</a:t>
            </a:r>
            <a:r>
              <a:rPr lang="en-US" b="0" i="0" dirty="0">
                <a:solidFill>
                  <a:srgbClr val="DCDDDE"/>
                </a:solidFill>
                <a:effectLst/>
                <a:latin typeface="Whitney"/>
              </a:rPr>
              <a:t> Our business plan focuses initially on sustenance within the market and then moves on to upscaling and profit.</a:t>
            </a:r>
            <a:endParaRPr lang="en-IN" dirty="0"/>
          </a:p>
        </p:txBody>
      </p:sp>
      <p:pic>
        <p:nvPicPr>
          <p:cNvPr id="16" name="Picture 15">
            <a:extLst>
              <a:ext uri="{FF2B5EF4-FFF2-40B4-BE49-F238E27FC236}">
                <a16:creationId xmlns:a16="http://schemas.microsoft.com/office/drawing/2014/main" id="{4AA5572B-84F1-4D71-9E7D-28AC717427D6}"/>
              </a:ext>
            </a:extLst>
          </p:cNvPr>
          <p:cNvPicPr>
            <a:picLocks noChangeAspect="1"/>
          </p:cNvPicPr>
          <p:nvPr/>
        </p:nvPicPr>
        <p:blipFill>
          <a:blip r:embed="rId2"/>
          <a:stretch>
            <a:fillRect/>
          </a:stretch>
        </p:blipFill>
        <p:spPr>
          <a:xfrm>
            <a:off x="9969500" y="56212"/>
            <a:ext cx="2146920" cy="813752"/>
          </a:xfrm>
          <a:prstGeom prst="rect">
            <a:avLst/>
          </a:prstGeom>
        </p:spPr>
      </p:pic>
    </p:spTree>
    <p:extLst>
      <p:ext uri="{BB962C8B-B14F-4D97-AF65-F5344CB8AC3E}">
        <p14:creationId xmlns:p14="http://schemas.microsoft.com/office/powerpoint/2010/main" val="313149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Timeline&#10;&#10;Description automatically generated">
            <a:extLst>
              <a:ext uri="{FF2B5EF4-FFF2-40B4-BE49-F238E27FC236}">
                <a16:creationId xmlns:a16="http://schemas.microsoft.com/office/drawing/2014/main" id="{6D8FBC8B-F884-4832-B4FB-694C6DBDAEF3}"/>
              </a:ext>
            </a:extLst>
          </p:cNvPr>
          <p:cNvPicPr>
            <a:picLocks noChangeAspect="1"/>
          </p:cNvPicPr>
          <p:nvPr/>
        </p:nvPicPr>
        <p:blipFill>
          <a:blip r:embed="rId2"/>
          <a:stretch>
            <a:fillRect/>
          </a:stretch>
        </p:blipFill>
        <p:spPr>
          <a:xfrm>
            <a:off x="705396" y="736600"/>
            <a:ext cx="10168432" cy="5745163"/>
          </a:xfrm>
          <a:prstGeom prst="rect">
            <a:avLst/>
          </a:prstGeom>
          <a:noFill/>
        </p:spPr>
      </p:pic>
      <p:pic>
        <p:nvPicPr>
          <p:cNvPr id="20" name="Picture 19">
            <a:extLst>
              <a:ext uri="{FF2B5EF4-FFF2-40B4-BE49-F238E27FC236}">
                <a16:creationId xmlns:a16="http://schemas.microsoft.com/office/drawing/2014/main" id="{CFB6EF38-8734-47A1-B59C-E149890C6429}"/>
              </a:ext>
            </a:extLst>
          </p:cNvPr>
          <p:cNvPicPr>
            <a:picLocks noChangeAspect="1"/>
          </p:cNvPicPr>
          <p:nvPr/>
        </p:nvPicPr>
        <p:blipFill>
          <a:blip r:embed="rId3"/>
          <a:stretch>
            <a:fillRect/>
          </a:stretch>
        </p:blipFill>
        <p:spPr>
          <a:xfrm>
            <a:off x="10321353" y="56212"/>
            <a:ext cx="1795067" cy="680388"/>
          </a:xfrm>
          <a:prstGeom prst="rect">
            <a:avLst/>
          </a:prstGeom>
        </p:spPr>
      </p:pic>
    </p:spTree>
    <p:extLst>
      <p:ext uri="{BB962C8B-B14F-4D97-AF65-F5344CB8AC3E}">
        <p14:creationId xmlns:p14="http://schemas.microsoft.com/office/powerpoint/2010/main" val="269660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16E6-0D05-4033-BF36-CFFF67ED9F2E}"/>
              </a:ext>
            </a:extLst>
          </p:cNvPr>
          <p:cNvSpPr>
            <a:spLocks noGrp="1"/>
          </p:cNvSpPr>
          <p:nvPr>
            <p:ph type="ctrTitle"/>
          </p:nvPr>
        </p:nvSpPr>
        <p:spPr>
          <a:xfrm>
            <a:off x="6400800" y="3897168"/>
            <a:ext cx="5218699" cy="1610532"/>
          </a:xfrm>
        </p:spPr>
        <p:txBody>
          <a:bodyPr/>
          <a:lstStyle/>
          <a:p>
            <a:r>
              <a:rPr lang="en-US" dirty="0"/>
              <a:t>Prototyping and implementation</a:t>
            </a:r>
            <a:endParaRPr lang="en-IN" dirty="0"/>
          </a:p>
        </p:txBody>
      </p:sp>
      <p:sp>
        <p:nvSpPr>
          <p:cNvPr id="3" name="Subtitle 2">
            <a:extLst>
              <a:ext uri="{FF2B5EF4-FFF2-40B4-BE49-F238E27FC236}">
                <a16:creationId xmlns:a16="http://schemas.microsoft.com/office/drawing/2014/main" id="{BED5B9E4-C67E-4BF5-B659-E062327B1F05}"/>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009264E8-9CC2-46B6-81D6-E82E8B55062B}"/>
              </a:ext>
            </a:extLst>
          </p:cNvPr>
          <p:cNvPicPr>
            <a:picLocks noChangeAspect="1"/>
          </p:cNvPicPr>
          <p:nvPr/>
        </p:nvPicPr>
        <p:blipFill>
          <a:blip r:embed="rId2"/>
          <a:stretch>
            <a:fillRect/>
          </a:stretch>
        </p:blipFill>
        <p:spPr>
          <a:xfrm>
            <a:off x="9602115" y="455062"/>
            <a:ext cx="2361905" cy="895238"/>
          </a:xfrm>
          <a:prstGeom prst="rect">
            <a:avLst/>
          </a:prstGeom>
        </p:spPr>
      </p:pic>
    </p:spTree>
    <p:extLst>
      <p:ext uri="{BB962C8B-B14F-4D97-AF65-F5344CB8AC3E}">
        <p14:creationId xmlns:p14="http://schemas.microsoft.com/office/powerpoint/2010/main" val="244732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p:txBody>
          <a:bodyPr/>
          <a:lstStyle/>
          <a:p>
            <a:r>
              <a:rPr lang="en-US" dirty="0"/>
              <a:t>Algorithms and software's used</a:t>
            </a:r>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601682" y="2307031"/>
            <a:ext cx="5400000" cy="360000"/>
          </a:xfrm>
        </p:spPr>
        <p:txBody>
          <a:bodyPr/>
          <a:lstStyle/>
          <a:p>
            <a:r>
              <a:rPr lang="en-US" dirty="0"/>
              <a:t>Algorithms</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601682" y="2739030"/>
            <a:ext cx="5400000" cy="2925169"/>
          </a:xfrm>
        </p:spPr>
        <p:txBody>
          <a:bodyPr/>
          <a:lstStyle/>
          <a:p>
            <a:r>
              <a:rPr lang="en-US" dirty="0"/>
              <a:t>We used a simple input algorithm taking answers from a series of simple questions put forth to our clients, to project their needs. </a:t>
            </a:r>
          </a:p>
          <a:p>
            <a:r>
              <a:rPr lang="en-US" dirty="0"/>
              <a:t>This information is fed into another algorithm that utilizes the options chosen and optimizes an investment scheme., that maximizes the probability for a good return.</a:t>
            </a:r>
          </a:p>
          <a:p>
            <a:r>
              <a:rPr lang="en-US" dirty="0"/>
              <a:t>We decided a simple database interface for login, signup and storing information</a:t>
            </a:r>
            <a:endParaRPr lang="en-IN" dirty="0"/>
          </a:p>
          <a:p>
            <a:pPr lvl="1"/>
            <a:endParaRPr lang="en-US" noProof="1"/>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6190318" y="2307556"/>
            <a:ext cx="5400000" cy="358775"/>
          </a:xfrm>
        </p:spPr>
        <p:txBody>
          <a:bodyPr/>
          <a:lstStyle/>
          <a:p>
            <a:r>
              <a:rPr lang="en-US" dirty="0"/>
              <a:t>Software's Used</a:t>
            </a:r>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6190318" y="2739355"/>
            <a:ext cx="5400000" cy="2924843"/>
          </a:xfrm>
        </p:spPr>
        <p:txBody>
          <a:bodyPr/>
          <a:lstStyle/>
          <a:p>
            <a:r>
              <a:rPr lang="en-US" dirty="0"/>
              <a:t>Language Used : </a:t>
            </a:r>
          </a:p>
          <a:p>
            <a:pPr marL="1371600" lvl="2" indent="-457200">
              <a:buFont typeface="+mj-lt"/>
              <a:buAutoNum type="arabicPeriod"/>
            </a:pPr>
            <a:r>
              <a:rPr lang="en-US" dirty="0"/>
              <a:t>HTML</a:t>
            </a:r>
          </a:p>
          <a:p>
            <a:pPr marL="1371600" lvl="2" indent="-457200">
              <a:buFont typeface="+mj-lt"/>
              <a:buAutoNum type="arabicPeriod"/>
            </a:pPr>
            <a:r>
              <a:rPr lang="en-US" dirty="0"/>
              <a:t>CSS</a:t>
            </a:r>
          </a:p>
          <a:p>
            <a:pPr marL="1371600" lvl="2" indent="-457200">
              <a:buFont typeface="+mj-lt"/>
              <a:buAutoNum type="arabicPeriod"/>
            </a:pPr>
            <a:r>
              <a:rPr lang="en-US" dirty="0"/>
              <a:t>JavaScript</a:t>
            </a:r>
          </a:p>
          <a:p>
            <a:pPr marL="1371600" lvl="2" indent="-457200">
              <a:buFont typeface="+mj-lt"/>
              <a:buAutoNum type="arabicPeriod"/>
            </a:pPr>
            <a:r>
              <a:rPr lang="en-US" dirty="0"/>
              <a:t>PHP</a:t>
            </a:r>
          </a:p>
          <a:p>
            <a:pPr marL="1371600" lvl="2" indent="-457200">
              <a:buFont typeface="+mj-lt"/>
              <a:buAutoNum type="arabicPeriod"/>
            </a:pPr>
            <a:r>
              <a:rPr lang="en-US" dirty="0"/>
              <a:t>Java</a:t>
            </a:r>
          </a:p>
          <a:p>
            <a:r>
              <a:rPr lang="en-US" dirty="0"/>
              <a:t>Compatible Browser, </a:t>
            </a:r>
            <a:r>
              <a:rPr lang="en-US" dirty="0" err="1"/>
              <a:t>xampp</a:t>
            </a:r>
            <a:r>
              <a:rPr lang="en-US" dirty="0"/>
              <a:t> control panel</a:t>
            </a:r>
          </a:p>
          <a:p>
            <a:r>
              <a:rPr lang="en-US" dirty="0"/>
              <a:t>Prototyping and algorithm </a:t>
            </a:r>
            <a:r>
              <a:rPr lang="en-US" dirty="0" err="1"/>
              <a:t>debugging:Netbbeans</a:t>
            </a:r>
            <a:r>
              <a:rPr lang="en-US" dirty="0"/>
              <a:t> GUI</a:t>
            </a:r>
          </a:p>
          <a:p>
            <a:r>
              <a:rPr lang="en-US" dirty="0" err="1"/>
              <a:t>Softwares</a:t>
            </a:r>
            <a:r>
              <a:rPr lang="en-US" dirty="0"/>
              <a:t> used: </a:t>
            </a:r>
            <a:r>
              <a:rPr lang="en-US" dirty="0" err="1"/>
              <a:t>VSCode</a:t>
            </a:r>
            <a:r>
              <a:rPr lang="en-US" dirty="0"/>
              <a:t>, Atom, </a:t>
            </a:r>
            <a:r>
              <a:rPr lang="en-US" dirty="0" err="1"/>
              <a:t>Geddit</a:t>
            </a:r>
            <a:r>
              <a:rPr lang="en-US" dirty="0"/>
              <a:t>, Photoshop.</a:t>
            </a:r>
          </a:p>
          <a:p>
            <a:pPr marL="0" indent="0">
              <a:buNone/>
            </a:pPr>
            <a:endParaRPr lang="en-US" dirty="0"/>
          </a:p>
          <a:p>
            <a:pPr marL="0" indent="0">
              <a:buNone/>
            </a:pPr>
            <a:endParaRPr lang="en-US" dirty="0"/>
          </a:p>
          <a:p>
            <a:endParaRPr lang="en-US" noProof="1"/>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p:txBody>
          <a:bodyPr/>
          <a:lstStyle/>
          <a:p>
            <a:r>
              <a:rPr lang="en-US" dirty="0"/>
              <a:t>page </a:t>
            </a:r>
            <a:fld id="{19B51A1E-902D-48AF-9020-955120F399B6}" type="slidenum">
              <a:rPr lang="en-US" smtClean="0"/>
              <a:pPr/>
              <a:t>19</a:t>
            </a:fld>
            <a:endParaRPr lang="en-US" dirty="0"/>
          </a:p>
        </p:txBody>
      </p:sp>
      <p:pic>
        <p:nvPicPr>
          <p:cNvPr id="8" name="Picture 7">
            <a:extLst>
              <a:ext uri="{FF2B5EF4-FFF2-40B4-BE49-F238E27FC236}">
                <a16:creationId xmlns:a16="http://schemas.microsoft.com/office/drawing/2014/main" id="{F58712C0-024F-4426-A082-25A0B0A35F3B}"/>
              </a:ext>
            </a:extLst>
          </p:cNvPr>
          <p:cNvPicPr>
            <a:picLocks noChangeAspect="1"/>
          </p:cNvPicPr>
          <p:nvPr/>
        </p:nvPicPr>
        <p:blipFill>
          <a:blip r:embed="rId3"/>
          <a:stretch>
            <a:fillRect/>
          </a:stretch>
        </p:blipFill>
        <p:spPr>
          <a:xfrm>
            <a:off x="9754515" y="56212"/>
            <a:ext cx="2361905" cy="895238"/>
          </a:xfrm>
          <a:prstGeom prst="rect">
            <a:avLst/>
          </a:prstGeom>
        </p:spPr>
      </p:pic>
    </p:spTree>
    <p:extLst>
      <p:ext uri="{BB962C8B-B14F-4D97-AF65-F5344CB8AC3E}">
        <p14:creationId xmlns:p14="http://schemas.microsoft.com/office/powerpoint/2010/main" val="356655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dirty="0"/>
              <a:t>We believe in financial literacy</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p:txBody>
          <a:bodyPr/>
          <a:lstStyle/>
          <a:p>
            <a:endParaRPr lang="en-US" noProof="1"/>
          </a:p>
        </p:txBody>
      </p:sp>
      <p:sp>
        <p:nvSpPr>
          <p:cNvPr id="8" name="Oval 7">
            <a:extLst>
              <a:ext uri="{FF2B5EF4-FFF2-40B4-BE49-F238E27FC236}">
                <a16:creationId xmlns:a16="http://schemas.microsoft.com/office/drawing/2014/main" id="{3CF620E7-F992-48DE-A308-0A6B4F1E45E4}"/>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D013B526-9255-484A-8176-C9CA7C769E59}"/>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790A46A1-19F4-478F-A9B1-84AD72D6DFBF}"/>
                </a:ext>
                <a:ext uri="{C183D7F6-B498-43B3-948B-1728B52AA6E4}">
                  <adec:decorative xmlns:adec="http://schemas.microsoft.com/office/drawing/2017/decorative"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90A209D6-847A-4FB1-95CC-EEC3EBCBDA55}"/>
                </a:ext>
                <a:ext uri="{C183D7F6-B498-43B3-948B-1728B52AA6E4}">
                  <adec:decorative xmlns:adec="http://schemas.microsoft.com/office/drawing/2017/decorative"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8A692E72-0865-44D7-A065-B2F07C21C818}"/>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pic>
        <p:nvPicPr>
          <p:cNvPr id="5" name="Picture 4" descr="Text&#10;&#10;Description automatically generated">
            <a:extLst>
              <a:ext uri="{FF2B5EF4-FFF2-40B4-BE49-F238E27FC236}">
                <a16:creationId xmlns:a16="http://schemas.microsoft.com/office/drawing/2014/main" id="{803AF1C6-CB9E-4015-90E1-3035CFFCF38A}"/>
              </a:ext>
            </a:extLst>
          </p:cNvPr>
          <p:cNvPicPr>
            <a:picLocks noChangeAspect="1"/>
          </p:cNvPicPr>
          <p:nvPr/>
        </p:nvPicPr>
        <p:blipFill>
          <a:blip r:embed="rId3"/>
          <a:stretch>
            <a:fillRect/>
          </a:stretch>
        </p:blipFill>
        <p:spPr>
          <a:xfrm>
            <a:off x="6431417" y="1950426"/>
            <a:ext cx="5543550" cy="2819400"/>
          </a:xfrm>
          <a:prstGeom prst="rect">
            <a:avLst/>
          </a:prstGeom>
        </p:spPr>
      </p:pic>
      <p:pic>
        <p:nvPicPr>
          <p:cNvPr id="15" name="Picture 14">
            <a:extLst>
              <a:ext uri="{FF2B5EF4-FFF2-40B4-BE49-F238E27FC236}">
                <a16:creationId xmlns:a16="http://schemas.microsoft.com/office/drawing/2014/main" id="{0113068A-75AD-4BCF-B21D-4773E090CC4B}"/>
              </a:ext>
            </a:extLst>
          </p:cNvPr>
          <p:cNvPicPr>
            <a:picLocks noChangeAspect="1"/>
          </p:cNvPicPr>
          <p:nvPr/>
        </p:nvPicPr>
        <p:blipFill>
          <a:blip r:embed="rId4"/>
          <a:stretch>
            <a:fillRect/>
          </a:stretch>
        </p:blipFill>
        <p:spPr>
          <a:xfrm>
            <a:off x="3734095" y="429334"/>
            <a:ext cx="2361905" cy="895238"/>
          </a:xfrm>
          <a:prstGeom prst="rect">
            <a:avLst/>
          </a:prstGeom>
        </p:spPr>
      </p:pic>
    </p:spTree>
    <p:extLst>
      <p:ext uri="{BB962C8B-B14F-4D97-AF65-F5344CB8AC3E}">
        <p14:creationId xmlns:p14="http://schemas.microsoft.com/office/powerpoint/2010/main" val="3419518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F57D47-9444-4A64-828C-F540AEE88A9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20</a:t>
            </a:fld>
            <a:endParaRPr lang="en-US" b="1" i="1" noProof="0" dirty="0"/>
          </a:p>
        </p:txBody>
      </p:sp>
      <p:sp>
        <p:nvSpPr>
          <p:cNvPr id="3" name="Title 2">
            <a:extLst>
              <a:ext uri="{FF2B5EF4-FFF2-40B4-BE49-F238E27FC236}">
                <a16:creationId xmlns:a16="http://schemas.microsoft.com/office/drawing/2014/main" id="{9A6787A8-52F2-4D45-8E0A-994D7D9704D5}"/>
              </a:ext>
            </a:extLst>
          </p:cNvPr>
          <p:cNvSpPr>
            <a:spLocks noGrp="1"/>
          </p:cNvSpPr>
          <p:nvPr>
            <p:ph type="title"/>
          </p:nvPr>
        </p:nvSpPr>
        <p:spPr>
          <a:xfrm>
            <a:off x="1558027" y="2997000"/>
            <a:ext cx="8877877" cy="432000"/>
          </a:xfrm>
        </p:spPr>
        <p:txBody>
          <a:bodyPr/>
          <a:lstStyle/>
          <a:p>
            <a:r>
              <a:rPr lang="en-US" dirty="0"/>
              <a:t>Live Demo of Front-End and Back-End implementation</a:t>
            </a:r>
            <a:endParaRPr lang="en-IN" dirty="0"/>
          </a:p>
        </p:txBody>
      </p:sp>
      <p:pic>
        <p:nvPicPr>
          <p:cNvPr id="4" name="Picture 3">
            <a:extLst>
              <a:ext uri="{FF2B5EF4-FFF2-40B4-BE49-F238E27FC236}">
                <a16:creationId xmlns:a16="http://schemas.microsoft.com/office/drawing/2014/main" id="{1C660855-8606-4BBC-8B7E-47110A4A2525}"/>
              </a:ext>
            </a:extLst>
          </p:cNvPr>
          <p:cNvPicPr>
            <a:picLocks noChangeAspect="1"/>
          </p:cNvPicPr>
          <p:nvPr/>
        </p:nvPicPr>
        <p:blipFill>
          <a:blip r:embed="rId2"/>
          <a:stretch>
            <a:fillRect/>
          </a:stretch>
        </p:blipFill>
        <p:spPr>
          <a:xfrm>
            <a:off x="9754515" y="56212"/>
            <a:ext cx="2361905" cy="895238"/>
          </a:xfrm>
          <a:prstGeom prst="rect">
            <a:avLst/>
          </a:prstGeom>
        </p:spPr>
      </p:pic>
    </p:spTree>
    <p:extLst>
      <p:ext uri="{BB962C8B-B14F-4D97-AF65-F5344CB8AC3E}">
        <p14:creationId xmlns:p14="http://schemas.microsoft.com/office/powerpoint/2010/main" val="3669741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2309-8DCF-411D-966B-C430D1472C6F}"/>
              </a:ext>
            </a:extLst>
          </p:cNvPr>
          <p:cNvSpPr>
            <a:spLocks noGrp="1"/>
          </p:cNvSpPr>
          <p:nvPr>
            <p:ph type="title"/>
          </p:nvPr>
        </p:nvSpPr>
        <p:spPr/>
        <p:txBody>
          <a:bodyPr/>
          <a:lstStyle/>
          <a:p>
            <a:r>
              <a:rPr lang="en-US" dirty="0"/>
              <a:t>Timeline</a:t>
            </a:r>
          </a:p>
        </p:txBody>
      </p:sp>
      <p:sp>
        <p:nvSpPr>
          <p:cNvPr id="4" name="Text Placeholder 3">
            <a:extLst>
              <a:ext uri="{FF2B5EF4-FFF2-40B4-BE49-F238E27FC236}">
                <a16:creationId xmlns:a16="http://schemas.microsoft.com/office/drawing/2014/main" id="{5B5FA1BA-EC91-4633-B5BD-112C7C379DF1}"/>
              </a:ext>
            </a:extLst>
          </p:cNvPr>
          <p:cNvSpPr>
            <a:spLocks noGrp="1"/>
          </p:cNvSpPr>
          <p:nvPr>
            <p:ph type="body" sz="quarter" idx="13"/>
          </p:nvPr>
        </p:nvSpPr>
        <p:spPr/>
        <p:txBody>
          <a:bodyPr/>
          <a:lstStyle/>
          <a:p>
            <a:r>
              <a:rPr lang="en-US" dirty="0"/>
              <a:t>Our action plan</a:t>
            </a:r>
          </a:p>
        </p:txBody>
      </p:sp>
      <p:sp>
        <p:nvSpPr>
          <p:cNvPr id="31" name="Arrow: Pentagon 30">
            <a:extLst>
              <a:ext uri="{FF2B5EF4-FFF2-40B4-BE49-F238E27FC236}">
                <a16:creationId xmlns:a16="http://schemas.microsoft.com/office/drawing/2014/main" id="{FA7A9A8B-6D8E-42E6-B030-A2DA0A5BE01A}"/>
              </a:ext>
              <a:ext uri="{C183D7F6-B498-43B3-948B-1728B52AA6E4}">
                <adec:decorative xmlns:adec="http://schemas.microsoft.com/office/drawing/2017/decorative" val="1"/>
              </a:ext>
            </a:extLst>
          </p:cNvPr>
          <p:cNvSpPr/>
          <p:nvPr/>
        </p:nvSpPr>
        <p:spPr>
          <a:xfrm rot="5400000">
            <a:off x="940003" y="2968364"/>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Pentagon 39">
            <a:extLst>
              <a:ext uri="{FF2B5EF4-FFF2-40B4-BE49-F238E27FC236}">
                <a16:creationId xmlns:a16="http://schemas.microsoft.com/office/drawing/2014/main" id="{95BF0B49-1279-413F-A38B-214D38C4165B}"/>
              </a:ext>
              <a:ext uri="{C183D7F6-B498-43B3-948B-1728B52AA6E4}">
                <adec:decorative xmlns:adec="http://schemas.microsoft.com/office/drawing/2017/decorative" val="1"/>
              </a:ext>
            </a:extLst>
          </p:cNvPr>
          <p:cNvSpPr/>
          <p:nvPr/>
        </p:nvSpPr>
        <p:spPr>
          <a:xfrm rot="16200000">
            <a:off x="2491555" y="4458018"/>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Pentagon 33">
            <a:extLst>
              <a:ext uri="{FF2B5EF4-FFF2-40B4-BE49-F238E27FC236}">
                <a16:creationId xmlns:a16="http://schemas.microsoft.com/office/drawing/2014/main" id="{11428CA7-EA35-4774-B45E-74FDBBEC8451}"/>
              </a:ext>
              <a:ext uri="{C183D7F6-B498-43B3-948B-1728B52AA6E4}">
                <adec:decorative xmlns:adec="http://schemas.microsoft.com/office/drawing/2017/decorative" val="1"/>
              </a:ext>
            </a:extLst>
          </p:cNvPr>
          <p:cNvSpPr/>
          <p:nvPr/>
        </p:nvSpPr>
        <p:spPr>
          <a:xfrm rot="5400000">
            <a:off x="4520704" y="2989368"/>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Pentagon 42">
            <a:extLst>
              <a:ext uri="{FF2B5EF4-FFF2-40B4-BE49-F238E27FC236}">
                <a16:creationId xmlns:a16="http://schemas.microsoft.com/office/drawing/2014/main" id="{B9A5B1C3-7B8C-48F8-8CC2-7A657167BDD0}"/>
              </a:ext>
              <a:ext uri="{C183D7F6-B498-43B3-948B-1728B52AA6E4}">
                <adec:decorative xmlns:adec="http://schemas.microsoft.com/office/drawing/2017/decorative" val="1"/>
              </a:ext>
            </a:extLst>
          </p:cNvPr>
          <p:cNvSpPr/>
          <p:nvPr/>
        </p:nvSpPr>
        <p:spPr>
          <a:xfrm rot="16200000">
            <a:off x="7024689" y="4458019"/>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Pentagon 36">
            <a:extLst>
              <a:ext uri="{FF2B5EF4-FFF2-40B4-BE49-F238E27FC236}">
                <a16:creationId xmlns:a16="http://schemas.microsoft.com/office/drawing/2014/main" id="{066E6187-C0CE-477B-BDCE-FF7E75C1778E}"/>
              </a:ext>
              <a:ext uri="{C183D7F6-B498-43B3-948B-1728B52AA6E4}">
                <adec:decorative xmlns:adec="http://schemas.microsoft.com/office/drawing/2017/decorative" val="1"/>
              </a:ext>
            </a:extLst>
          </p:cNvPr>
          <p:cNvSpPr/>
          <p:nvPr/>
        </p:nvSpPr>
        <p:spPr>
          <a:xfrm rot="5400000">
            <a:off x="11051734" y="2968365"/>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854B5BD8-098C-49CB-83F5-66A9857795C6}"/>
              </a:ext>
            </a:extLst>
          </p:cNvPr>
          <p:cNvSpPr>
            <a:spLocks noGrp="1"/>
          </p:cNvSpPr>
          <p:nvPr>
            <p:ph type="body" sz="quarter" idx="33"/>
          </p:nvPr>
        </p:nvSpPr>
        <p:spPr/>
        <p:txBody>
          <a:bodyPr/>
          <a:lstStyle/>
          <a:p>
            <a:r>
              <a:rPr lang="en-US" dirty="0"/>
              <a:t>20YY</a:t>
            </a:r>
          </a:p>
        </p:txBody>
      </p:sp>
      <p:sp>
        <p:nvSpPr>
          <p:cNvPr id="6" name="Text Placeholder 5">
            <a:extLst>
              <a:ext uri="{FF2B5EF4-FFF2-40B4-BE49-F238E27FC236}">
                <a16:creationId xmlns:a16="http://schemas.microsoft.com/office/drawing/2014/main" id="{DC0153D4-6BE1-4775-8DB0-AF6F6B6305EF}"/>
              </a:ext>
            </a:extLst>
          </p:cNvPr>
          <p:cNvSpPr>
            <a:spLocks noGrp="1"/>
          </p:cNvSpPr>
          <p:nvPr>
            <p:ph type="body" sz="quarter" idx="34"/>
          </p:nvPr>
        </p:nvSpPr>
        <p:spPr/>
        <p:txBody>
          <a:bodyPr/>
          <a:lstStyle/>
          <a:p>
            <a:r>
              <a:rPr lang="en-US" dirty="0"/>
              <a:t>AUG</a:t>
            </a:r>
          </a:p>
        </p:txBody>
      </p:sp>
      <p:sp>
        <p:nvSpPr>
          <p:cNvPr id="7" name="Text Placeholder 6">
            <a:extLst>
              <a:ext uri="{FF2B5EF4-FFF2-40B4-BE49-F238E27FC236}">
                <a16:creationId xmlns:a16="http://schemas.microsoft.com/office/drawing/2014/main" id="{F592477C-106F-4ACF-9F87-CCEB47554D74}"/>
              </a:ext>
            </a:extLst>
          </p:cNvPr>
          <p:cNvSpPr>
            <a:spLocks noGrp="1"/>
          </p:cNvSpPr>
          <p:nvPr>
            <p:ph type="body" sz="quarter" idx="35"/>
          </p:nvPr>
        </p:nvSpPr>
        <p:spPr/>
        <p:txBody>
          <a:bodyPr/>
          <a:lstStyle/>
          <a:p>
            <a:r>
              <a:rPr lang="en-US" dirty="0"/>
              <a:t>SEP</a:t>
            </a:r>
          </a:p>
        </p:txBody>
      </p:sp>
      <p:sp>
        <p:nvSpPr>
          <p:cNvPr id="8" name="Text Placeholder 7">
            <a:extLst>
              <a:ext uri="{FF2B5EF4-FFF2-40B4-BE49-F238E27FC236}">
                <a16:creationId xmlns:a16="http://schemas.microsoft.com/office/drawing/2014/main" id="{ECDD0026-6F51-4C7F-A56C-F65493E9FEAB}"/>
              </a:ext>
            </a:extLst>
          </p:cNvPr>
          <p:cNvSpPr>
            <a:spLocks noGrp="1"/>
          </p:cNvSpPr>
          <p:nvPr>
            <p:ph type="body" sz="quarter" idx="36"/>
          </p:nvPr>
        </p:nvSpPr>
        <p:spPr/>
        <p:txBody>
          <a:bodyPr/>
          <a:lstStyle/>
          <a:p>
            <a:r>
              <a:rPr lang="en-US" dirty="0"/>
              <a:t>OCT</a:t>
            </a:r>
          </a:p>
        </p:txBody>
      </p:sp>
      <p:sp>
        <p:nvSpPr>
          <p:cNvPr id="9" name="Text Placeholder 8">
            <a:extLst>
              <a:ext uri="{FF2B5EF4-FFF2-40B4-BE49-F238E27FC236}">
                <a16:creationId xmlns:a16="http://schemas.microsoft.com/office/drawing/2014/main" id="{4F9CDDE1-0ECF-443E-A45E-D79B9EDB4FAC}"/>
              </a:ext>
            </a:extLst>
          </p:cNvPr>
          <p:cNvSpPr>
            <a:spLocks noGrp="1"/>
          </p:cNvSpPr>
          <p:nvPr>
            <p:ph type="body" sz="quarter" idx="37"/>
          </p:nvPr>
        </p:nvSpPr>
        <p:spPr/>
        <p:txBody>
          <a:bodyPr/>
          <a:lstStyle/>
          <a:p>
            <a:r>
              <a:rPr lang="en-US" dirty="0"/>
              <a:t>NOV</a:t>
            </a:r>
          </a:p>
        </p:txBody>
      </p:sp>
      <p:sp>
        <p:nvSpPr>
          <p:cNvPr id="11" name="Text Placeholder 10">
            <a:extLst>
              <a:ext uri="{FF2B5EF4-FFF2-40B4-BE49-F238E27FC236}">
                <a16:creationId xmlns:a16="http://schemas.microsoft.com/office/drawing/2014/main" id="{2E1AF48A-4DD0-4ACA-BADE-96E2296C2A82}"/>
              </a:ext>
            </a:extLst>
          </p:cNvPr>
          <p:cNvSpPr>
            <a:spLocks noGrp="1"/>
          </p:cNvSpPr>
          <p:nvPr>
            <p:ph type="body" sz="quarter" idx="39"/>
          </p:nvPr>
        </p:nvSpPr>
        <p:spPr/>
        <p:txBody>
          <a:bodyPr/>
          <a:lstStyle/>
          <a:p>
            <a:r>
              <a:rPr lang="en-US" dirty="0"/>
              <a:t>DEC</a:t>
            </a:r>
          </a:p>
        </p:txBody>
      </p:sp>
      <p:sp>
        <p:nvSpPr>
          <p:cNvPr id="12" name="Text Placeholder 11">
            <a:extLst>
              <a:ext uri="{FF2B5EF4-FFF2-40B4-BE49-F238E27FC236}">
                <a16:creationId xmlns:a16="http://schemas.microsoft.com/office/drawing/2014/main" id="{E9541D6D-5806-4579-B106-3AC7E947B81D}"/>
              </a:ext>
            </a:extLst>
          </p:cNvPr>
          <p:cNvSpPr>
            <a:spLocks noGrp="1"/>
          </p:cNvSpPr>
          <p:nvPr>
            <p:ph type="body" sz="quarter" idx="40"/>
          </p:nvPr>
        </p:nvSpPr>
        <p:spPr/>
        <p:txBody>
          <a:bodyPr/>
          <a:lstStyle/>
          <a:p>
            <a:r>
              <a:rPr lang="en-US" dirty="0"/>
              <a:t>JAN</a:t>
            </a:r>
          </a:p>
        </p:txBody>
      </p:sp>
      <p:sp>
        <p:nvSpPr>
          <p:cNvPr id="13" name="Text Placeholder 12">
            <a:extLst>
              <a:ext uri="{FF2B5EF4-FFF2-40B4-BE49-F238E27FC236}">
                <a16:creationId xmlns:a16="http://schemas.microsoft.com/office/drawing/2014/main" id="{3FE5250A-E0C5-450F-B324-8B214D45C0CF}"/>
              </a:ext>
            </a:extLst>
          </p:cNvPr>
          <p:cNvSpPr>
            <a:spLocks noGrp="1"/>
          </p:cNvSpPr>
          <p:nvPr>
            <p:ph type="body" sz="quarter" idx="41"/>
          </p:nvPr>
        </p:nvSpPr>
        <p:spPr/>
        <p:txBody>
          <a:bodyPr/>
          <a:lstStyle/>
          <a:p>
            <a:r>
              <a:rPr lang="en-US" dirty="0"/>
              <a:t>FEB</a:t>
            </a:r>
          </a:p>
        </p:txBody>
      </p:sp>
      <p:sp>
        <p:nvSpPr>
          <p:cNvPr id="14" name="Text Placeholder 13">
            <a:extLst>
              <a:ext uri="{FF2B5EF4-FFF2-40B4-BE49-F238E27FC236}">
                <a16:creationId xmlns:a16="http://schemas.microsoft.com/office/drawing/2014/main" id="{45F24C43-5229-4A8D-8830-3519775B4841}"/>
              </a:ext>
            </a:extLst>
          </p:cNvPr>
          <p:cNvSpPr>
            <a:spLocks noGrp="1"/>
          </p:cNvSpPr>
          <p:nvPr>
            <p:ph type="body" sz="quarter" idx="42"/>
          </p:nvPr>
        </p:nvSpPr>
        <p:spPr/>
        <p:txBody>
          <a:bodyPr/>
          <a:lstStyle/>
          <a:p>
            <a:r>
              <a:rPr lang="en-US" dirty="0"/>
              <a:t>MAY</a:t>
            </a:r>
          </a:p>
        </p:txBody>
      </p:sp>
      <p:sp>
        <p:nvSpPr>
          <p:cNvPr id="15" name="Text Placeholder 14">
            <a:extLst>
              <a:ext uri="{FF2B5EF4-FFF2-40B4-BE49-F238E27FC236}">
                <a16:creationId xmlns:a16="http://schemas.microsoft.com/office/drawing/2014/main" id="{3517CC3B-3BE8-4544-BD85-3D7E95006AE1}"/>
              </a:ext>
            </a:extLst>
          </p:cNvPr>
          <p:cNvSpPr>
            <a:spLocks noGrp="1"/>
          </p:cNvSpPr>
          <p:nvPr>
            <p:ph type="body" sz="quarter" idx="43"/>
          </p:nvPr>
        </p:nvSpPr>
        <p:spPr/>
        <p:txBody>
          <a:bodyPr/>
          <a:lstStyle/>
          <a:p>
            <a:r>
              <a:rPr lang="en-US" dirty="0"/>
              <a:t>MAR</a:t>
            </a:r>
          </a:p>
        </p:txBody>
      </p:sp>
      <p:sp>
        <p:nvSpPr>
          <p:cNvPr id="16" name="Text Placeholder 15">
            <a:extLst>
              <a:ext uri="{FF2B5EF4-FFF2-40B4-BE49-F238E27FC236}">
                <a16:creationId xmlns:a16="http://schemas.microsoft.com/office/drawing/2014/main" id="{B449F2E1-6906-48B5-9833-C154025B4C10}"/>
              </a:ext>
            </a:extLst>
          </p:cNvPr>
          <p:cNvSpPr>
            <a:spLocks noGrp="1"/>
          </p:cNvSpPr>
          <p:nvPr>
            <p:ph type="body" sz="quarter" idx="44"/>
          </p:nvPr>
        </p:nvSpPr>
        <p:spPr/>
        <p:txBody>
          <a:bodyPr/>
          <a:lstStyle/>
          <a:p>
            <a:r>
              <a:rPr lang="en-US" dirty="0"/>
              <a:t>APR</a:t>
            </a:r>
          </a:p>
        </p:txBody>
      </p:sp>
      <p:sp>
        <p:nvSpPr>
          <p:cNvPr id="17" name="Text Placeholder 16">
            <a:extLst>
              <a:ext uri="{FF2B5EF4-FFF2-40B4-BE49-F238E27FC236}">
                <a16:creationId xmlns:a16="http://schemas.microsoft.com/office/drawing/2014/main" id="{7B64AE2D-234B-40D4-914E-50FF870E62B6}"/>
              </a:ext>
            </a:extLst>
          </p:cNvPr>
          <p:cNvSpPr>
            <a:spLocks noGrp="1"/>
          </p:cNvSpPr>
          <p:nvPr>
            <p:ph type="body" sz="quarter" idx="45"/>
          </p:nvPr>
        </p:nvSpPr>
        <p:spPr/>
        <p:txBody>
          <a:bodyPr/>
          <a:lstStyle/>
          <a:p>
            <a:r>
              <a:rPr lang="en-US" dirty="0"/>
              <a:t>JUN</a:t>
            </a:r>
          </a:p>
        </p:txBody>
      </p:sp>
      <p:sp>
        <p:nvSpPr>
          <p:cNvPr id="18" name="Text Placeholder 17">
            <a:extLst>
              <a:ext uri="{FF2B5EF4-FFF2-40B4-BE49-F238E27FC236}">
                <a16:creationId xmlns:a16="http://schemas.microsoft.com/office/drawing/2014/main" id="{7BEB8C77-452E-457C-ABF0-8D888DA65F2A}"/>
              </a:ext>
            </a:extLst>
          </p:cNvPr>
          <p:cNvSpPr>
            <a:spLocks noGrp="1"/>
          </p:cNvSpPr>
          <p:nvPr>
            <p:ph type="body" sz="quarter" idx="46"/>
          </p:nvPr>
        </p:nvSpPr>
        <p:spPr/>
        <p:txBody>
          <a:bodyPr/>
          <a:lstStyle/>
          <a:p>
            <a:r>
              <a:rPr lang="en-US" dirty="0"/>
              <a:t>JUL</a:t>
            </a:r>
          </a:p>
        </p:txBody>
      </p:sp>
      <p:sp>
        <p:nvSpPr>
          <p:cNvPr id="19" name="Text Placeholder 18">
            <a:extLst>
              <a:ext uri="{FF2B5EF4-FFF2-40B4-BE49-F238E27FC236}">
                <a16:creationId xmlns:a16="http://schemas.microsoft.com/office/drawing/2014/main" id="{5844EAEC-ACDF-4D36-8545-B2E0D64931BB}"/>
              </a:ext>
            </a:extLst>
          </p:cNvPr>
          <p:cNvSpPr>
            <a:spLocks noGrp="1"/>
          </p:cNvSpPr>
          <p:nvPr>
            <p:ph type="body" sz="quarter" idx="47"/>
          </p:nvPr>
        </p:nvSpPr>
        <p:spPr/>
        <p:txBody>
          <a:bodyPr/>
          <a:lstStyle/>
          <a:p>
            <a:r>
              <a:rPr lang="en-US" dirty="0"/>
              <a:t>AUG</a:t>
            </a:r>
          </a:p>
        </p:txBody>
      </p:sp>
      <p:sp>
        <p:nvSpPr>
          <p:cNvPr id="20" name="Text Placeholder 19">
            <a:extLst>
              <a:ext uri="{FF2B5EF4-FFF2-40B4-BE49-F238E27FC236}">
                <a16:creationId xmlns:a16="http://schemas.microsoft.com/office/drawing/2014/main" id="{171378CA-A7A3-4FDB-9FB3-52E088925FB0}"/>
              </a:ext>
            </a:extLst>
          </p:cNvPr>
          <p:cNvSpPr>
            <a:spLocks noGrp="1"/>
          </p:cNvSpPr>
          <p:nvPr>
            <p:ph type="body" sz="quarter" idx="48"/>
          </p:nvPr>
        </p:nvSpPr>
        <p:spPr/>
        <p:txBody>
          <a:bodyPr/>
          <a:lstStyle/>
          <a:p>
            <a:r>
              <a:rPr lang="en-US" dirty="0"/>
              <a:t>SEP</a:t>
            </a:r>
          </a:p>
        </p:txBody>
      </p:sp>
      <p:sp>
        <p:nvSpPr>
          <p:cNvPr id="21" name="Text Placeholder 20">
            <a:extLst>
              <a:ext uri="{FF2B5EF4-FFF2-40B4-BE49-F238E27FC236}">
                <a16:creationId xmlns:a16="http://schemas.microsoft.com/office/drawing/2014/main" id="{7215858D-C865-44F3-942E-150A95674327}"/>
              </a:ext>
            </a:extLst>
          </p:cNvPr>
          <p:cNvSpPr>
            <a:spLocks noGrp="1"/>
          </p:cNvSpPr>
          <p:nvPr>
            <p:ph type="body" sz="quarter" idx="49"/>
          </p:nvPr>
        </p:nvSpPr>
        <p:spPr/>
        <p:txBody>
          <a:bodyPr/>
          <a:lstStyle/>
          <a:p>
            <a:r>
              <a:rPr lang="en-US" dirty="0"/>
              <a:t>OCT</a:t>
            </a:r>
          </a:p>
        </p:txBody>
      </p:sp>
      <p:sp>
        <p:nvSpPr>
          <p:cNvPr id="22" name="Text Placeholder 21">
            <a:extLst>
              <a:ext uri="{FF2B5EF4-FFF2-40B4-BE49-F238E27FC236}">
                <a16:creationId xmlns:a16="http://schemas.microsoft.com/office/drawing/2014/main" id="{54C23D78-11EE-4923-A0DE-F6835790A153}"/>
              </a:ext>
            </a:extLst>
          </p:cNvPr>
          <p:cNvSpPr>
            <a:spLocks noGrp="1"/>
          </p:cNvSpPr>
          <p:nvPr>
            <p:ph type="body" sz="quarter" idx="50"/>
          </p:nvPr>
        </p:nvSpPr>
        <p:spPr/>
        <p:txBody>
          <a:bodyPr/>
          <a:lstStyle/>
          <a:p>
            <a:r>
              <a:rPr lang="en-US" dirty="0"/>
              <a:t>NOV</a:t>
            </a:r>
          </a:p>
        </p:txBody>
      </p:sp>
      <p:sp>
        <p:nvSpPr>
          <p:cNvPr id="23" name="Text Placeholder 22">
            <a:extLst>
              <a:ext uri="{FF2B5EF4-FFF2-40B4-BE49-F238E27FC236}">
                <a16:creationId xmlns:a16="http://schemas.microsoft.com/office/drawing/2014/main" id="{653DB2CA-F228-4CCA-8787-80CD1EABCF13}"/>
              </a:ext>
            </a:extLst>
          </p:cNvPr>
          <p:cNvSpPr>
            <a:spLocks noGrp="1"/>
          </p:cNvSpPr>
          <p:nvPr>
            <p:ph type="body" sz="quarter" idx="51"/>
          </p:nvPr>
        </p:nvSpPr>
        <p:spPr/>
        <p:txBody>
          <a:bodyPr/>
          <a:lstStyle/>
          <a:p>
            <a:r>
              <a:rPr lang="en-US" dirty="0"/>
              <a:t>DEC</a:t>
            </a:r>
          </a:p>
        </p:txBody>
      </p:sp>
      <p:sp>
        <p:nvSpPr>
          <p:cNvPr id="24" name="Text Placeholder 23">
            <a:extLst>
              <a:ext uri="{FF2B5EF4-FFF2-40B4-BE49-F238E27FC236}">
                <a16:creationId xmlns:a16="http://schemas.microsoft.com/office/drawing/2014/main" id="{DAACD272-4496-43F6-B9E4-DFFBACDDC3CD}"/>
              </a:ext>
            </a:extLst>
          </p:cNvPr>
          <p:cNvSpPr>
            <a:spLocks noGrp="1"/>
          </p:cNvSpPr>
          <p:nvPr>
            <p:ph type="body" sz="quarter" idx="52"/>
          </p:nvPr>
        </p:nvSpPr>
        <p:spPr/>
        <p:txBody>
          <a:bodyPr/>
          <a:lstStyle/>
          <a:p>
            <a:r>
              <a:rPr lang="en-US" dirty="0"/>
              <a:t>JAN</a:t>
            </a:r>
          </a:p>
        </p:txBody>
      </p:sp>
      <p:sp>
        <p:nvSpPr>
          <p:cNvPr id="25" name="Text Placeholder 24">
            <a:extLst>
              <a:ext uri="{FF2B5EF4-FFF2-40B4-BE49-F238E27FC236}">
                <a16:creationId xmlns:a16="http://schemas.microsoft.com/office/drawing/2014/main" id="{347CC1FC-4CFD-44F0-B8A0-3FBBA8549F97}"/>
              </a:ext>
            </a:extLst>
          </p:cNvPr>
          <p:cNvSpPr>
            <a:spLocks noGrp="1"/>
          </p:cNvSpPr>
          <p:nvPr>
            <p:ph type="body" sz="quarter" idx="53"/>
          </p:nvPr>
        </p:nvSpPr>
        <p:spPr/>
        <p:txBody>
          <a:bodyPr/>
          <a:lstStyle/>
          <a:p>
            <a:r>
              <a:rPr lang="en-US" dirty="0"/>
              <a:t>FEB</a:t>
            </a:r>
          </a:p>
        </p:txBody>
      </p:sp>
      <p:sp>
        <p:nvSpPr>
          <p:cNvPr id="26" name="Text Placeholder 25">
            <a:extLst>
              <a:ext uri="{FF2B5EF4-FFF2-40B4-BE49-F238E27FC236}">
                <a16:creationId xmlns:a16="http://schemas.microsoft.com/office/drawing/2014/main" id="{9E41E4DD-E5EB-4682-9AA3-BA23502357CC}"/>
              </a:ext>
            </a:extLst>
          </p:cNvPr>
          <p:cNvSpPr>
            <a:spLocks noGrp="1"/>
          </p:cNvSpPr>
          <p:nvPr>
            <p:ph type="body" sz="quarter" idx="54"/>
          </p:nvPr>
        </p:nvSpPr>
        <p:spPr/>
        <p:txBody>
          <a:bodyPr/>
          <a:lstStyle/>
          <a:p>
            <a:r>
              <a:rPr lang="en-US" dirty="0"/>
              <a:t>MAY</a:t>
            </a:r>
          </a:p>
        </p:txBody>
      </p:sp>
      <p:sp>
        <p:nvSpPr>
          <p:cNvPr id="27" name="Text Placeholder 26">
            <a:extLst>
              <a:ext uri="{FF2B5EF4-FFF2-40B4-BE49-F238E27FC236}">
                <a16:creationId xmlns:a16="http://schemas.microsoft.com/office/drawing/2014/main" id="{B49C0CB4-E352-430E-A9B3-2AC715BAA58A}"/>
              </a:ext>
            </a:extLst>
          </p:cNvPr>
          <p:cNvSpPr>
            <a:spLocks noGrp="1"/>
          </p:cNvSpPr>
          <p:nvPr>
            <p:ph type="body" sz="quarter" idx="55"/>
          </p:nvPr>
        </p:nvSpPr>
        <p:spPr/>
        <p:txBody>
          <a:bodyPr/>
          <a:lstStyle/>
          <a:p>
            <a:r>
              <a:rPr lang="en-US" dirty="0"/>
              <a:t>MAR</a:t>
            </a:r>
          </a:p>
        </p:txBody>
      </p:sp>
      <p:sp>
        <p:nvSpPr>
          <p:cNvPr id="28" name="Text Placeholder 27">
            <a:extLst>
              <a:ext uri="{FF2B5EF4-FFF2-40B4-BE49-F238E27FC236}">
                <a16:creationId xmlns:a16="http://schemas.microsoft.com/office/drawing/2014/main" id="{EF3FC6DB-D8A8-4081-9B5F-E9289FF1DB12}"/>
              </a:ext>
            </a:extLst>
          </p:cNvPr>
          <p:cNvSpPr>
            <a:spLocks noGrp="1"/>
          </p:cNvSpPr>
          <p:nvPr>
            <p:ph type="body" sz="quarter" idx="56"/>
          </p:nvPr>
        </p:nvSpPr>
        <p:spPr/>
        <p:txBody>
          <a:bodyPr/>
          <a:lstStyle/>
          <a:p>
            <a:r>
              <a:rPr lang="en-US" dirty="0"/>
              <a:t>APR</a:t>
            </a:r>
          </a:p>
        </p:txBody>
      </p:sp>
      <p:sp>
        <p:nvSpPr>
          <p:cNvPr id="29" name="Text Placeholder 28">
            <a:extLst>
              <a:ext uri="{FF2B5EF4-FFF2-40B4-BE49-F238E27FC236}">
                <a16:creationId xmlns:a16="http://schemas.microsoft.com/office/drawing/2014/main" id="{1B01CDF5-5785-42A7-8FCF-499C2D0216D9}"/>
              </a:ext>
            </a:extLst>
          </p:cNvPr>
          <p:cNvSpPr>
            <a:spLocks noGrp="1"/>
          </p:cNvSpPr>
          <p:nvPr>
            <p:ph type="body" sz="quarter" idx="59"/>
          </p:nvPr>
        </p:nvSpPr>
        <p:spPr>
          <a:xfrm>
            <a:off x="627429" y="2190750"/>
            <a:ext cx="1793875" cy="561975"/>
          </a:xfrm>
          <a:ln>
            <a:solidFill>
              <a:schemeClr val="tx1">
                <a:lumMod val="50000"/>
                <a:lumOff val="50000"/>
                <a:alpha val="52000"/>
              </a:schemeClr>
            </a:solidFill>
          </a:ln>
        </p:spPr>
        <p:txBody>
          <a:bodyPr/>
          <a:lstStyle/>
          <a:p>
            <a:r>
              <a:rPr lang="en-US" dirty="0"/>
              <a:t>Trials</a:t>
            </a:r>
          </a:p>
        </p:txBody>
      </p:sp>
      <p:sp>
        <p:nvSpPr>
          <p:cNvPr id="30" name="Text Placeholder 29">
            <a:extLst>
              <a:ext uri="{FF2B5EF4-FFF2-40B4-BE49-F238E27FC236}">
                <a16:creationId xmlns:a16="http://schemas.microsoft.com/office/drawing/2014/main" id="{CEB6AD7A-70B7-44AF-A561-DFBE576D8361}"/>
              </a:ext>
            </a:extLst>
          </p:cNvPr>
          <p:cNvSpPr>
            <a:spLocks noGrp="1"/>
          </p:cNvSpPr>
          <p:nvPr>
            <p:ph type="body" sz="quarter" idx="60"/>
          </p:nvPr>
        </p:nvSpPr>
        <p:spPr>
          <a:xfrm>
            <a:off x="679158" y="2505005"/>
            <a:ext cx="1690417" cy="224670"/>
          </a:xfrm>
        </p:spPr>
        <p:txBody>
          <a:bodyPr/>
          <a:lstStyle/>
          <a:p>
            <a:r>
              <a:rPr lang="en-US" dirty="0"/>
              <a:t>2021</a:t>
            </a:r>
          </a:p>
        </p:txBody>
      </p:sp>
      <p:sp>
        <p:nvSpPr>
          <p:cNvPr id="3" name="Slide Number Placeholder 2">
            <a:extLst>
              <a:ext uri="{FF2B5EF4-FFF2-40B4-BE49-F238E27FC236}">
                <a16:creationId xmlns:a16="http://schemas.microsoft.com/office/drawing/2014/main" id="{616D2383-EFA4-46C9-8926-B33450EBF2AD}"/>
              </a:ext>
            </a:extLst>
          </p:cNvPr>
          <p:cNvSpPr>
            <a:spLocks noGrp="1"/>
          </p:cNvSpPr>
          <p:nvPr>
            <p:ph type="sldNum" sz="quarter" idx="62"/>
          </p:nvPr>
        </p:nvSpPr>
        <p:spPr/>
        <p:txBody>
          <a:bodyPr/>
          <a:lstStyle/>
          <a:p>
            <a:r>
              <a:rPr lang="en-US" dirty="0"/>
              <a:t>page </a:t>
            </a:r>
            <a:fld id="{19B51A1E-902D-48AF-9020-955120F399B6}" type="slidenum">
              <a:rPr lang="en-US" smtClean="0"/>
              <a:pPr/>
              <a:t>21</a:t>
            </a:fld>
            <a:endParaRPr lang="en-US" dirty="0"/>
          </a:p>
        </p:txBody>
      </p:sp>
      <p:sp>
        <p:nvSpPr>
          <p:cNvPr id="38" name="Text Placeholder 28">
            <a:extLst>
              <a:ext uri="{FF2B5EF4-FFF2-40B4-BE49-F238E27FC236}">
                <a16:creationId xmlns:a16="http://schemas.microsoft.com/office/drawing/2014/main" id="{FC515413-F507-4A34-82ED-04E98A4CDD31}"/>
              </a:ext>
            </a:extLst>
          </p:cNvPr>
          <p:cNvSpPr txBox="1">
            <a:spLocks/>
          </p:cNvSpPr>
          <p:nvPr/>
        </p:nvSpPr>
        <p:spPr>
          <a:xfrm>
            <a:off x="1936255" y="4925656"/>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Legislation</a:t>
            </a:r>
          </a:p>
        </p:txBody>
      </p:sp>
      <p:sp>
        <p:nvSpPr>
          <p:cNvPr id="39" name="Text Placeholder 29">
            <a:extLst>
              <a:ext uri="{FF2B5EF4-FFF2-40B4-BE49-F238E27FC236}">
                <a16:creationId xmlns:a16="http://schemas.microsoft.com/office/drawing/2014/main" id="{D45EC93F-78C4-4289-8D2C-529081D4E330}"/>
              </a:ext>
            </a:extLst>
          </p:cNvPr>
          <p:cNvSpPr txBox="1">
            <a:spLocks/>
          </p:cNvSpPr>
          <p:nvPr/>
        </p:nvSpPr>
        <p:spPr>
          <a:xfrm>
            <a:off x="1987984" y="5239911"/>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2021</a:t>
            </a:r>
          </a:p>
        </p:txBody>
      </p:sp>
      <p:sp>
        <p:nvSpPr>
          <p:cNvPr id="32" name="Text Placeholder 28">
            <a:extLst>
              <a:ext uri="{FF2B5EF4-FFF2-40B4-BE49-F238E27FC236}">
                <a16:creationId xmlns:a16="http://schemas.microsoft.com/office/drawing/2014/main" id="{3B8215E4-CBB2-4AF4-8D62-074910551A83}"/>
              </a:ext>
            </a:extLst>
          </p:cNvPr>
          <p:cNvSpPr txBox="1">
            <a:spLocks/>
          </p:cNvSpPr>
          <p:nvPr/>
        </p:nvSpPr>
        <p:spPr>
          <a:xfrm>
            <a:off x="3965404" y="2211755"/>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Marketing</a:t>
            </a:r>
          </a:p>
        </p:txBody>
      </p:sp>
      <p:sp>
        <p:nvSpPr>
          <p:cNvPr id="33" name="Text Placeholder 29">
            <a:extLst>
              <a:ext uri="{FF2B5EF4-FFF2-40B4-BE49-F238E27FC236}">
                <a16:creationId xmlns:a16="http://schemas.microsoft.com/office/drawing/2014/main" id="{9E7006F3-EE4E-489F-B064-7A486ADA740E}"/>
              </a:ext>
            </a:extLst>
          </p:cNvPr>
          <p:cNvSpPr txBox="1">
            <a:spLocks/>
          </p:cNvSpPr>
          <p:nvPr/>
        </p:nvSpPr>
        <p:spPr>
          <a:xfrm>
            <a:off x="4017133" y="252601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2022</a:t>
            </a:r>
          </a:p>
        </p:txBody>
      </p:sp>
      <p:sp>
        <p:nvSpPr>
          <p:cNvPr id="41" name="Text Placeholder 28">
            <a:extLst>
              <a:ext uri="{FF2B5EF4-FFF2-40B4-BE49-F238E27FC236}">
                <a16:creationId xmlns:a16="http://schemas.microsoft.com/office/drawing/2014/main" id="{541D2AF2-0475-41D2-B2F3-BD6A7CB6DDEA}"/>
              </a:ext>
            </a:extLst>
          </p:cNvPr>
          <p:cNvSpPr txBox="1">
            <a:spLocks/>
          </p:cNvSpPr>
          <p:nvPr/>
        </p:nvSpPr>
        <p:spPr>
          <a:xfrm>
            <a:off x="6469389" y="4925657"/>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Investment</a:t>
            </a:r>
          </a:p>
        </p:txBody>
      </p:sp>
      <p:sp>
        <p:nvSpPr>
          <p:cNvPr id="42" name="Text Placeholder 29">
            <a:extLst>
              <a:ext uri="{FF2B5EF4-FFF2-40B4-BE49-F238E27FC236}">
                <a16:creationId xmlns:a16="http://schemas.microsoft.com/office/drawing/2014/main" id="{C99AE0E9-ABEE-4A45-85D0-7ED61137310B}"/>
              </a:ext>
            </a:extLst>
          </p:cNvPr>
          <p:cNvSpPr txBox="1">
            <a:spLocks/>
          </p:cNvSpPr>
          <p:nvPr/>
        </p:nvSpPr>
        <p:spPr>
          <a:xfrm>
            <a:off x="6521118" y="5239912"/>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2022</a:t>
            </a:r>
          </a:p>
        </p:txBody>
      </p:sp>
      <p:sp>
        <p:nvSpPr>
          <p:cNvPr id="35" name="Text Placeholder 28">
            <a:extLst>
              <a:ext uri="{FF2B5EF4-FFF2-40B4-BE49-F238E27FC236}">
                <a16:creationId xmlns:a16="http://schemas.microsoft.com/office/drawing/2014/main" id="{5DDAA146-7B54-4D5A-9D07-B5407105AE6E}"/>
              </a:ext>
            </a:extLst>
          </p:cNvPr>
          <p:cNvSpPr txBox="1">
            <a:spLocks/>
          </p:cNvSpPr>
          <p:nvPr/>
        </p:nvSpPr>
        <p:spPr>
          <a:xfrm>
            <a:off x="10280020" y="2010757"/>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World-wide Launch</a:t>
            </a:r>
          </a:p>
        </p:txBody>
      </p:sp>
      <p:sp>
        <p:nvSpPr>
          <p:cNvPr id="36" name="Text Placeholder 29">
            <a:extLst>
              <a:ext uri="{FF2B5EF4-FFF2-40B4-BE49-F238E27FC236}">
                <a16:creationId xmlns:a16="http://schemas.microsoft.com/office/drawing/2014/main" id="{3259EAFB-C623-4255-9B5C-A06E8132A64F}"/>
              </a:ext>
            </a:extLst>
          </p:cNvPr>
          <p:cNvSpPr txBox="1">
            <a:spLocks/>
          </p:cNvSpPr>
          <p:nvPr/>
        </p:nvSpPr>
        <p:spPr>
          <a:xfrm>
            <a:off x="10440501" y="242876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2023</a:t>
            </a:r>
          </a:p>
        </p:txBody>
      </p:sp>
      <p:sp>
        <p:nvSpPr>
          <p:cNvPr id="49" name="Arrow: Pentagon 48">
            <a:extLst>
              <a:ext uri="{FF2B5EF4-FFF2-40B4-BE49-F238E27FC236}">
                <a16:creationId xmlns:a16="http://schemas.microsoft.com/office/drawing/2014/main" id="{B4245DF4-BAF6-4B3C-B0D6-5BE9DE26459C}"/>
              </a:ext>
              <a:ext uri="{C183D7F6-B498-43B3-948B-1728B52AA6E4}">
                <adec:decorative xmlns:adec="http://schemas.microsoft.com/office/drawing/2017/decorative" val="1"/>
              </a:ext>
            </a:extLst>
          </p:cNvPr>
          <p:cNvSpPr/>
          <p:nvPr/>
        </p:nvSpPr>
        <p:spPr>
          <a:xfrm rot="5400000">
            <a:off x="6543513" y="3088665"/>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28">
            <a:extLst>
              <a:ext uri="{FF2B5EF4-FFF2-40B4-BE49-F238E27FC236}">
                <a16:creationId xmlns:a16="http://schemas.microsoft.com/office/drawing/2014/main" id="{92EE0962-0D53-4AF9-A95B-D537007FF147}"/>
              </a:ext>
            </a:extLst>
          </p:cNvPr>
          <p:cNvSpPr txBox="1">
            <a:spLocks/>
          </p:cNvSpPr>
          <p:nvPr/>
        </p:nvSpPr>
        <p:spPr>
          <a:xfrm>
            <a:off x="5948726" y="2147772"/>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Launch in India</a:t>
            </a:r>
          </a:p>
        </p:txBody>
      </p:sp>
      <p:sp>
        <p:nvSpPr>
          <p:cNvPr id="51" name="Text Placeholder 29">
            <a:extLst>
              <a:ext uri="{FF2B5EF4-FFF2-40B4-BE49-F238E27FC236}">
                <a16:creationId xmlns:a16="http://schemas.microsoft.com/office/drawing/2014/main" id="{9D9077A6-5302-43DC-8671-F6CD303D0223}"/>
              </a:ext>
            </a:extLst>
          </p:cNvPr>
          <p:cNvSpPr txBox="1">
            <a:spLocks/>
          </p:cNvSpPr>
          <p:nvPr/>
        </p:nvSpPr>
        <p:spPr>
          <a:xfrm>
            <a:off x="6083378" y="2549060"/>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2022</a:t>
            </a:r>
          </a:p>
        </p:txBody>
      </p:sp>
      <p:pic>
        <p:nvPicPr>
          <p:cNvPr id="54" name="Picture 53">
            <a:extLst>
              <a:ext uri="{FF2B5EF4-FFF2-40B4-BE49-F238E27FC236}">
                <a16:creationId xmlns:a16="http://schemas.microsoft.com/office/drawing/2014/main" id="{E391EB11-5E5C-43EE-8EA6-F63212897146}"/>
              </a:ext>
            </a:extLst>
          </p:cNvPr>
          <p:cNvPicPr>
            <a:picLocks noChangeAspect="1"/>
          </p:cNvPicPr>
          <p:nvPr/>
        </p:nvPicPr>
        <p:blipFill>
          <a:blip r:embed="rId3"/>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3203140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BC95-9A61-42D6-889E-D19E72BED8CC}"/>
              </a:ext>
            </a:extLst>
          </p:cNvPr>
          <p:cNvSpPr>
            <a:spLocks noGrp="1"/>
          </p:cNvSpPr>
          <p:nvPr>
            <p:ph type="title"/>
          </p:nvPr>
        </p:nvSpPr>
        <p:spPr/>
        <p:txBody>
          <a:bodyPr/>
          <a:lstStyle/>
          <a:p>
            <a:r>
              <a:rPr lang="en-US" dirty="0"/>
              <a:t>Ideals of the company</a:t>
            </a:r>
          </a:p>
        </p:txBody>
      </p:sp>
      <p:grpSp>
        <p:nvGrpSpPr>
          <p:cNvPr id="10" name="Group 9" title="Fund Category (Grouped)">
            <a:extLst>
              <a:ext uri="{FF2B5EF4-FFF2-40B4-BE49-F238E27FC236}">
                <a16:creationId xmlns:a16="http://schemas.microsoft.com/office/drawing/2014/main" id="{78FA785D-9264-466B-AEAA-8E2A8AC23BFF}"/>
              </a:ext>
            </a:extLst>
          </p:cNvPr>
          <p:cNvGrpSpPr/>
          <p:nvPr/>
        </p:nvGrpSpPr>
        <p:grpSpPr>
          <a:xfrm>
            <a:off x="1418286" y="894401"/>
            <a:ext cx="2456706" cy="2002297"/>
            <a:chOff x="635303" y="993330"/>
            <a:chExt cx="2456706" cy="1723839"/>
          </a:xfrm>
        </p:grpSpPr>
        <p:sp>
          <p:nvSpPr>
            <p:cNvPr id="11" name="Text Placeholder 80">
              <a:extLst>
                <a:ext uri="{FF2B5EF4-FFF2-40B4-BE49-F238E27FC236}">
                  <a16:creationId xmlns:a16="http://schemas.microsoft.com/office/drawing/2014/main" id="{9C4D3443-BA55-4194-A10B-882214472236}"/>
                </a:ext>
              </a:extLst>
            </p:cNvPr>
            <p:cNvSpPr txBox="1">
              <a:spLocks/>
            </p:cNvSpPr>
            <p:nvPr/>
          </p:nvSpPr>
          <p:spPr>
            <a:xfrm>
              <a:off x="635303" y="2000514"/>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endParaRPr lang="en-US" sz="1400" noProof="1">
                <a:solidFill>
                  <a:schemeClr val="bg1"/>
                </a:solidFill>
              </a:endParaRPr>
            </a:p>
          </p:txBody>
        </p:sp>
        <p:sp>
          <p:nvSpPr>
            <p:cNvPr id="12" name="Text Placeholder 80">
              <a:extLst>
                <a:ext uri="{FF2B5EF4-FFF2-40B4-BE49-F238E27FC236}">
                  <a16:creationId xmlns:a16="http://schemas.microsoft.com/office/drawing/2014/main" id="{4715C3E6-4EE7-4EA6-87A1-B6B0BA92431F}"/>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Fight the economic  depression caused by COVID </a:t>
              </a:r>
            </a:p>
          </p:txBody>
        </p:sp>
        <p:pic>
          <p:nvPicPr>
            <p:cNvPr id="13" name="Graphic 12" descr="Placeholder Icon&#10;Network">
              <a:extLst>
                <a:ext uri="{FF2B5EF4-FFF2-40B4-BE49-F238E27FC236}">
                  <a16:creationId xmlns:a16="http://schemas.microsoft.com/office/drawing/2014/main" id="{118AC668-E5B7-477C-BBB6-9FB87CCCBAA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5854" y="993330"/>
              <a:ext cx="516155" cy="516155"/>
            </a:xfrm>
            <a:prstGeom prst="rect">
              <a:avLst/>
            </a:prstGeom>
          </p:spPr>
        </p:pic>
      </p:grpSp>
      <p:grpSp>
        <p:nvGrpSpPr>
          <p:cNvPr id="18" name="Group 17" title="Fund Category (Grouped)">
            <a:extLst>
              <a:ext uri="{FF2B5EF4-FFF2-40B4-BE49-F238E27FC236}">
                <a16:creationId xmlns:a16="http://schemas.microsoft.com/office/drawing/2014/main" id="{990D619C-FBD3-434E-BFD3-36EFCE176C70}"/>
              </a:ext>
            </a:extLst>
          </p:cNvPr>
          <p:cNvGrpSpPr/>
          <p:nvPr/>
        </p:nvGrpSpPr>
        <p:grpSpPr>
          <a:xfrm>
            <a:off x="1228745" y="4610045"/>
            <a:ext cx="2646247" cy="1669940"/>
            <a:chOff x="428369" y="2759296"/>
            <a:chExt cx="2646247" cy="1669940"/>
          </a:xfrm>
        </p:grpSpPr>
        <p:sp>
          <p:nvSpPr>
            <p:cNvPr id="19" name="Text Placeholder 80">
              <a:extLst>
                <a:ext uri="{FF2B5EF4-FFF2-40B4-BE49-F238E27FC236}">
                  <a16:creationId xmlns:a16="http://schemas.microsoft.com/office/drawing/2014/main" id="{A6878129-A39E-41EB-9E23-2A32984D7CAC}"/>
                </a:ext>
              </a:extLst>
            </p:cNvPr>
            <p:cNvSpPr txBox="1">
              <a:spLocks/>
            </p:cNvSpPr>
            <p:nvPr/>
          </p:nvSpPr>
          <p:spPr>
            <a:xfrm>
              <a:off x="428369" y="3712581"/>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noProof="1">
                  <a:solidFill>
                    <a:schemeClr val="bg1"/>
                  </a:solidFill>
                </a:rPr>
                <a:t>Ensurig the population is financially educated</a:t>
              </a:r>
            </a:p>
          </p:txBody>
        </p:sp>
        <p:sp>
          <p:nvSpPr>
            <p:cNvPr id="20" name="Text Placeholder 80">
              <a:extLst>
                <a:ext uri="{FF2B5EF4-FFF2-40B4-BE49-F238E27FC236}">
                  <a16:creationId xmlns:a16="http://schemas.microsoft.com/office/drawing/2014/main" id="{26769ACA-7442-4E40-A854-8DF89988D616}"/>
                </a:ext>
              </a:extLst>
            </p:cNvPr>
            <p:cNvSpPr txBox="1">
              <a:spLocks/>
            </p:cNvSpPr>
            <p:nvPr/>
          </p:nvSpPr>
          <p:spPr>
            <a:xfrm>
              <a:off x="635303" y="330585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Financial Education</a:t>
              </a:r>
            </a:p>
          </p:txBody>
        </p:sp>
        <p:pic>
          <p:nvPicPr>
            <p:cNvPr id="21" name="Graphic 20" descr="Placeholder Icon&#10;Newspaper">
              <a:extLst>
                <a:ext uri="{FF2B5EF4-FFF2-40B4-BE49-F238E27FC236}">
                  <a16:creationId xmlns:a16="http://schemas.microsoft.com/office/drawing/2014/main" id="{08C706D0-602E-4E70-8D49-B7A3F84636F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558461" y="2759296"/>
              <a:ext cx="516155" cy="516155"/>
            </a:xfrm>
            <a:prstGeom prst="rect">
              <a:avLst/>
            </a:prstGeom>
          </p:spPr>
        </p:pic>
      </p:grpSp>
      <p:grpSp>
        <p:nvGrpSpPr>
          <p:cNvPr id="14" name="Group 13" title="Fund Category (Grouped)">
            <a:extLst>
              <a:ext uri="{FF2B5EF4-FFF2-40B4-BE49-F238E27FC236}">
                <a16:creationId xmlns:a16="http://schemas.microsoft.com/office/drawing/2014/main" id="{B1EA58AE-DF29-4AFB-8B2D-5941C37C8B1C}"/>
              </a:ext>
            </a:extLst>
          </p:cNvPr>
          <p:cNvGrpSpPr/>
          <p:nvPr/>
        </p:nvGrpSpPr>
        <p:grpSpPr>
          <a:xfrm>
            <a:off x="8183841" y="1025022"/>
            <a:ext cx="2391394" cy="1657889"/>
            <a:chOff x="635303" y="4653927"/>
            <a:chExt cx="2391394" cy="1657889"/>
          </a:xfrm>
        </p:grpSpPr>
        <p:sp>
          <p:nvSpPr>
            <p:cNvPr id="15" name="Text Placeholder 80">
              <a:extLst>
                <a:ext uri="{FF2B5EF4-FFF2-40B4-BE49-F238E27FC236}">
                  <a16:creationId xmlns:a16="http://schemas.microsoft.com/office/drawing/2014/main"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noProof="1">
                  <a:solidFill>
                    <a:schemeClr val="bg1"/>
                  </a:solidFill>
                </a:rPr>
                <a:t>Ensuring our employees are more employable and providing technical education .</a:t>
              </a:r>
            </a:p>
          </p:txBody>
        </p:sp>
        <p:sp>
          <p:nvSpPr>
            <p:cNvPr id="16" name="Text Placeholder 80">
              <a:extLst>
                <a:ext uri="{FF2B5EF4-FFF2-40B4-BE49-F238E27FC236}">
                  <a16:creationId xmlns:a16="http://schemas.microsoft.com/office/drawing/2014/main" id="{2967B6E6-8BEF-4CB1-8225-6569B5BC6BEC}"/>
                </a:ext>
              </a:extLst>
            </p:cNvPr>
            <p:cNvSpPr txBox="1">
              <a:spLocks/>
            </p:cNvSpPr>
            <p:nvPr/>
          </p:nvSpPr>
          <p:spPr>
            <a:xfrm>
              <a:off x="635303" y="518843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Skill Education</a:t>
              </a:r>
            </a:p>
          </p:txBody>
        </p:sp>
        <p:pic>
          <p:nvPicPr>
            <p:cNvPr id="17" name="Graphic 16" descr="Placeholder Icon&#10;Satellite">
              <a:extLst>
                <a:ext uri="{FF2B5EF4-FFF2-40B4-BE49-F238E27FC236}">
                  <a16:creationId xmlns:a16="http://schemas.microsoft.com/office/drawing/2014/main" id="{07C77A0A-D269-44E9-A32D-6A9CEC704D7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35303" y="4653927"/>
              <a:ext cx="516155" cy="516155"/>
            </a:xfrm>
            <a:prstGeom prst="rect">
              <a:avLst/>
            </a:prstGeom>
          </p:spPr>
        </p:pic>
      </p:grpSp>
      <p:grpSp>
        <p:nvGrpSpPr>
          <p:cNvPr id="6" name="Group 5" title="Fund Category (Grouped)">
            <a:extLst>
              <a:ext uri="{FF2B5EF4-FFF2-40B4-BE49-F238E27FC236}">
                <a16:creationId xmlns:a16="http://schemas.microsoft.com/office/drawing/2014/main" id="{059A3F79-6A32-438A-BEFD-DD7037DBEFCC}"/>
              </a:ext>
            </a:extLst>
          </p:cNvPr>
          <p:cNvGrpSpPr/>
          <p:nvPr/>
        </p:nvGrpSpPr>
        <p:grpSpPr>
          <a:xfrm>
            <a:off x="8183841" y="4448189"/>
            <a:ext cx="2778261" cy="1962347"/>
            <a:chOff x="8881417" y="2258575"/>
            <a:chExt cx="2778261" cy="1962347"/>
          </a:xfrm>
        </p:grpSpPr>
        <p:sp>
          <p:nvSpPr>
            <p:cNvPr id="7" name="Text Placeholder 80">
              <a:extLst>
                <a:ext uri="{FF2B5EF4-FFF2-40B4-BE49-F238E27FC236}">
                  <a16:creationId xmlns:a16="http://schemas.microsoft.com/office/drawing/2014/main" id="{7B15D9A6-030E-40B4-B9A4-32A3302EF94F}"/>
                </a:ext>
              </a:extLst>
            </p:cNvPr>
            <p:cNvSpPr txBox="1">
              <a:spLocks/>
            </p:cNvSpPr>
            <p:nvPr/>
          </p:nvSpPr>
          <p:spPr>
            <a:xfrm>
              <a:off x="8987805" y="3316332"/>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noProof="1">
                  <a:solidFill>
                    <a:schemeClr val="bg1"/>
                  </a:solidFill>
                </a:rPr>
                <a:t>Ensure the economic stability is widespread especially among the youth</a:t>
              </a:r>
            </a:p>
          </p:txBody>
        </p:sp>
        <p:sp>
          <p:nvSpPr>
            <p:cNvPr id="8" name="Text Placeholder 80">
              <a:extLst>
                <a:ext uri="{FF2B5EF4-FFF2-40B4-BE49-F238E27FC236}">
                  <a16:creationId xmlns:a16="http://schemas.microsoft.com/office/drawing/2014/main" id="{78127210-F620-4F8A-89B7-C0962F01ABC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Economic stability</a:t>
              </a:r>
            </a:p>
          </p:txBody>
        </p:sp>
        <p:pic>
          <p:nvPicPr>
            <p:cNvPr id="9" name="Graphic 8" descr="Placeholder Icon&#10;Bullseye">
              <a:extLst>
                <a:ext uri="{FF2B5EF4-FFF2-40B4-BE49-F238E27FC236}">
                  <a16:creationId xmlns:a16="http://schemas.microsoft.com/office/drawing/2014/main" id="{EB5DF1D7-3FD9-42D6-BEE4-A0BE87154BC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881417" y="2258575"/>
              <a:ext cx="567771" cy="567771"/>
            </a:xfrm>
            <a:prstGeom prst="rect">
              <a:avLst/>
            </a:prstGeom>
          </p:spPr>
        </p:pic>
      </p:grpSp>
      <p:sp>
        <p:nvSpPr>
          <p:cNvPr id="36" name="Oval 35">
            <a:extLst>
              <a:ext uri="{FF2B5EF4-FFF2-40B4-BE49-F238E27FC236}">
                <a16:creationId xmlns:a16="http://schemas.microsoft.com/office/drawing/2014/main" id="{55CD0478-9252-47FB-9703-B19F43291869}"/>
              </a:ext>
              <a:ext uri="{C183D7F6-B498-43B3-948B-1728B52AA6E4}">
                <adec:decorative xmlns:adec="http://schemas.microsoft.com/office/drawing/2017/decorative"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5" name="Chart 4" title="Funding Chart">
            <a:extLst>
              <a:ext uri="{FF2B5EF4-FFF2-40B4-BE49-F238E27FC236}">
                <a16:creationId xmlns:a16="http://schemas.microsoft.com/office/drawing/2014/main" id="{6B5B5567-9EC0-4D32-9FDA-A396C361FC5A}"/>
              </a:ext>
            </a:extLst>
          </p:cNvPr>
          <p:cNvGraphicFramePr/>
          <p:nvPr>
            <p:extLst>
              <p:ext uri="{D42A27DB-BD31-4B8C-83A1-F6EECF244321}">
                <p14:modId xmlns:p14="http://schemas.microsoft.com/office/powerpoint/2010/main" val="2447953057"/>
              </p:ext>
            </p:extLst>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11"/>
          </a:graphicData>
        </a:graphic>
      </p:graphicFrame>
      <p:grpSp>
        <p:nvGrpSpPr>
          <p:cNvPr id="39" name="Group 38">
            <a:extLst>
              <a:ext uri="{FF2B5EF4-FFF2-40B4-BE49-F238E27FC236}">
                <a16:creationId xmlns:a16="http://schemas.microsoft.com/office/drawing/2014/main" id="{9DAC4825-9A54-42A2-962A-529509E88C7A}"/>
              </a:ext>
              <a:ext uri="{C183D7F6-B498-43B3-948B-1728B52AA6E4}">
                <adec:decorative xmlns:adec="http://schemas.microsoft.com/office/drawing/2017/decorative" val="1"/>
              </a:ext>
            </a:extLst>
          </p:cNvPr>
          <p:cNvGrpSpPr/>
          <p:nvPr/>
        </p:nvGrpSpPr>
        <p:grpSpPr>
          <a:xfrm>
            <a:off x="7082870" y="1827903"/>
            <a:ext cx="959302" cy="369173"/>
            <a:chOff x="7082870" y="1827903"/>
            <a:chExt cx="959302" cy="369173"/>
          </a:xfrm>
        </p:grpSpPr>
        <p:grpSp>
          <p:nvGrpSpPr>
            <p:cNvPr id="22" name="Group 21" descr="Callout arrows&#10;">
              <a:extLst>
                <a:ext uri="{FF2B5EF4-FFF2-40B4-BE49-F238E27FC236}">
                  <a16:creationId xmlns:a16="http://schemas.microsoft.com/office/drawing/2014/main"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71EA6190-6EC5-43F9-B1F3-CFD84A0B1B28}"/>
              </a:ext>
              <a:ext uri="{C183D7F6-B498-43B3-948B-1728B52AA6E4}">
                <adec:decorative xmlns:adec="http://schemas.microsoft.com/office/drawing/2017/decorative" val="1"/>
              </a:ext>
            </a:extLst>
          </p:cNvPr>
          <p:cNvGrpSpPr/>
          <p:nvPr/>
        </p:nvGrpSpPr>
        <p:grpSpPr>
          <a:xfrm flipV="1">
            <a:off x="7082870" y="5066749"/>
            <a:ext cx="959302" cy="369173"/>
            <a:chOff x="7082870" y="1827903"/>
            <a:chExt cx="959302" cy="369173"/>
          </a:xfrm>
        </p:grpSpPr>
        <p:grpSp>
          <p:nvGrpSpPr>
            <p:cNvPr id="41" name="Group 40" descr="Callout arrows&#10;">
              <a:extLst>
                <a:ext uri="{FF2B5EF4-FFF2-40B4-BE49-F238E27FC236}">
                  <a16:creationId xmlns:a16="http://schemas.microsoft.com/office/drawing/2014/main"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86C9F581-3561-4AF1-B390-F754274458A3}"/>
              </a:ext>
              <a:ext uri="{C183D7F6-B498-43B3-948B-1728B52AA6E4}">
                <adec:decorative xmlns:adec="http://schemas.microsoft.com/office/drawing/2017/decorative" val="1"/>
              </a:ext>
            </a:extLst>
          </p:cNvPr>
          <p:cNvGrpSpPr/>
          <p:nvPr/>
        </p:nvGrpSpPr>
        <p:grpSpPr>
          <a:xfrm flipH="1">
            <a:off x="4178480" y="1827903"/>
            <a:ext cx="959302" cy="369173"/>
            <a:chOff x="7082870" y="1827903"/>
            <a:chExt cx="959302" cy="369173"/>
          </a:xfrm>
        </p:grpSpPr>
        <p:grpSp>
          <p:nvGrpSpPr>
            <p:cNvPr id="46" name="Group 45" descr="Callout arrows&#10;">
              <a:extLst>
                <a:ext uri="{FF2B5EF4-FFF2-40B4-BE49-F238E27FC236}">
                  <a16:creationId xmlns:a16="http://schemas.microsoft.com/office/drawing/2014/main"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a:extLst>
              <a:ext uri="{FF2B5EF4-FFF2-40B4-BE49-F238E27FC236}">
                <a16:creationId xmlns:a16="http://schemas.microsoft.com/office/drawing/2014/main" id="{955A3937-3310-466D-B857-84EEB74A8DA4}"/>
              </a:ext>
              <a:ext uri="{C183D7F6-B498-43B3-948B-1728B52AA6E4}">
                <adec:decorative xmlns:adec="http://schemas.microsoft.com/office/drawing/2017/decorative" val="1"/>
              </a:ext>
            </a:extLst>
          </p:cNvPr>
          <p:cNvGrpSpPr/>
          <p:nvPr/>
        </p:nvGrpSpPr>
        <p:grpSpPr>
          <a:xfrm flipH="1" flipV="1">
            <a:off x="4178480" y="5066749"/>
            <a:ext cx="959302" cy="369173"/>
            <a:chOff x="7082870" y="1827903"/>
            <a:chExt cx="959302" cy="369173"/>
          </a:xfrm>
        </p:grpSpPr>
        <p:grpSp>
          <p:nvGrpSpPr>
            <p:cNvPr id="51" name="Group 50" descr="Callout arrows&#10;">
              <a:extLst>
                <a:ext uri="{FF2B5EF4-FFF2-40B4-BE49-F238E27FC236}">
                  <a16:creationId xmlns:a16="http://schemas.microsoft.com/office/drawing/2014/main" id="{220B0A39-BA1C-4DFE-9E39-CCBDD1A596C4}"/>
                </a:ext>
              </a:extLst>
            </p:cNvPr>
            <p:cNvGrpSpPr/>
            <p:nvPr/>
          </p:nvGrpSpPr>
          <p:grpSpPr>
            <a:xfrm>
              <a:off x="7206959" y="1827903"/>
              <a:ext cx="835213" cy="340983"/>
              <a:chOff x="10085433" y="2368574"/>
              <a:chExt cx="1470538" cy="648934"/>
            </a:xfrm>
          </p:grpSpPr>
          <p:cxnSp>
            <p:nvCxnSpPr>
              <p:cNvPr id="53" name="Straight Connector 52">
                <a:extLst>
                  <a:ext uri="{FF2B5EF4-FFF2-40B4-BE49-F238E27FC236}">
                    <a16:creationId xmlns:a16="http://schemas.microsoft.com/office/drawing/2014/main"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Oval 51">
              <a:extLst>
                <a:ext uri="{FF2B5EF4-FFF2-40B4-BE49-F238E27FC236}">
                  <a16:creationId xmlns:a16="http://schemas.microsoft.com/office/drawing/2014/main"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44E70AE6-D9C2-4E1B-A376-A7A7DEE1E8A3}"/>
              </a:ext>
            </a:extLst>
          </p:cNvPr>
          <p:cNvSpPr>
            <a:spLocks noGrp="1"/>
          </p:cNvSpPr>
          <p:nvPr>
            <p:ph type="sldNum" sz="quarter" idx="11"/>
          </p:nvPr>
        </p:nvSpPr>
        <p:spPr/>
        <p:txBody>
          <a:bodyPr/>
          <a:lstStyle/>
          <a:p>
            <a:r>
              <a:rPr lang="en-US" dirty="0"/>
              <a:t>page </a:t>
            </a:r>
            <a:fld id="{19B51A1E-902D-48AF-9020-955120F399B6}" type="slidenum">
              <a:rPr lang="en-US" smtClean="0"/>
              <a:pPr/>
              <a:t>22</a:t>
            </a:fld>
            <a:endParaRPr lang="en-US" dirty="0"/>
          </a:p>
        </p:txBody>
      </p:sp>
      <p:pic>
        <p:nvPicPr>
          <p:cNvPr id="55" name="Picture 54">
            <a:extLst>
              <a:ext uri="{FF2B5EF4-FFF2-40B4-BE49-F238E27FC236}">
                <a16:creationId xmlns:a16="http://schemas.microsoft.com/office/drawing/2014/main" id="{9940C0C8-50FE-499B-AC0F-537C53537123}"/>
              </a:ext>
            </a:extLst>
          </p:cNvPr>
          <p:cNvPicPr>
            <a:picLocks noChangeAspect="1"/>
          </p:cNvPicPr>
          <p:nvPr/>
        </p:nvPicPr>
        <p:blipFill>
          <a:blip r:embed="rId12"/>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139377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4760C03-A974-4492-8BDC-3A3B1DA41C3B}"/>
              </a:ext>
              <a:ext uri="{C183D7F6-B498-43B3-948B-1728B52AA6E4}">
                <adec:decorative xmlns:adec="http://schemas.microsoft.com/office/drawing/2017/decorative" val="1"/>
              </a:ext>
            </a:extLst>
          </p:cNvPr>
          <p:cNvGrpSpPr/>
          <p:nvPr/>
        </p:nvGrpSpPr>
        <p:grpSpPr>
          <a:xfrm>
            <a:off x="9220200" y="1125275"/>
            <a:ext cx="2381250" cy="2335471"/>
            <a:chOff x="1952144" y="833521"/>
            <a:chExt cx="2846074" cy="2791358"/>
          </a:xfrm>
        </p:grpSpPr>
        <p:sp>
          <p:nvSpPr>
            <p:cNvPr id="13" name="Oval 12">
              <a:extLst>
                <a:ext uri="{FF2B5EF4-FFF2-40B4-BE49-F238E27FC236}">
                  <a16:creationId xmlns:a16="http://schemas.microsoft.com/office/drawing/2014/main" id="{82663A09-922C-4254-9D30-7A8E6E2694A8}"/>
                </a:ext>
                <a:ext uri="{C183D7F6-B498-43B3-948B-1728B52AA6E4}">
                  <adec:decorative xmlns:adec="http://schemas.microsoft.com/office/drawing/2017/decorative" val="1"/>
                </a:ext>
              </a:extLst>
            </p:cNvPr>
            <p:cNvSpPr/>
            <p:nvPr userDrawn="1"/>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C045C08B-B7E1-453E-BC2E-F22D7AC53DC5}"/>
                </a:ext>
              </a:extLst>
            </p:cNvPr>
            <p:cNvSpPr/>
            <p:nvPr userDrawn="1"/>
          </p:nvSpPr>
          <p:spPr>
            <a:xfrm>
              <a:off x="2172489" y="1005639"/>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E7A6E3CD-53B5-46DB-988D-203236BF22B0}"/>
                </a:ext>
              </a:extLst>
            </p:cNvPr>
            <p:cNvSpPr/>
            <p:nvPr userDrawn="1"/>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E3E48F-4C52-4C35-B945-1A097E0030DC}"/>
                </a:ext>
              </a:extLst>
            </p:cNvPr>
            <p:cNvSpPr/>
            <p:nvPr userDrawn="1"/>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id="{F5E22542-B340-4287-91C8-BED785B7355D}"/>
                </a:ext>
              </a:extLst>
            </p:cNvPr>
            <p:cNvCxnSpPr>
              <a:cxnSpLocks/>
            </p:cNvCxnSpPr>
            <p:nvPr userDrawn="1"/>
          </p:nvCxnSpPr>
          <p:spPr>
            <a:xfrm>
              <a:off x="2085771" y="923049"/>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p:txBody>
          <a:bodyPr/>
          <a:lstStyle/>
          <a:p>
            <a:r>
              <a:rPr lang="en-US" dirty="0"/>
              <a:t>Summary</a:t>
            </a:r>
          </a:p>
        </p:txBody>
      </p:sp>
      <p:sp>
        <p:nvSpPr>
          <p:cNvPr id="4" name="Subtitle 3">
            <a:extLst>
              <a:ext uri="{FF2B5EF4-FFF2-40B4-BE49-F238E27FC236}">
                <a16:creationId xmlns:a16="http://schemas.microsoft.com/office/drawing/2014/main" id="{EC56582A-55F9-4B18-95E7-DD8795CF21B9}"/>
              </a:ext>
            </a:extLst>
          </p:cNvPr>
          <p:cNvSpPr>
            <a:spLocks noGrp="1"/>
          </p:cNvSpPr>
          <p:nvPr>
            <p:ph type="subTitle" idx="1"/>
          </p:nvPr>
        </p:nvSpPr>
        <p:spPr/>
        <p:txBody>
          <a:bodyPr/>
          <a:lstStyle/>
          <a:p>
            <a:r>
              <a:rPr lang="en-US" dirty="0"/>
              <a:t>With our dedicated efforts, we hope to build a more financially stable world with  harmony between the investors and the market.</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p:txBody>
          <a:bodyPr/>
          <a:lstStyle/>
          <a:p>
            <a:endParaRPr lang="en-US" noProof="1"/>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smtClean="0"/>
              <a:pPr/>
              <a:t>23</a:t>
            </a:fld>
            <a:endParaRPr lang="en-US" dirty="0"/>
          </a:p>
        </p:txBody>
      </p:sp>
      <p:pic>
        <p:nvPicPr>
          <p:cNvPr id="18" name="Picture 17">
            <a:extLst>
              <a:ext uri="{FF2B5EF4-FFF2-40B4-BE49-F238E27FC236}">
                <a16:creationId xmlns:a16="http://schemas.microsoft.com/office/drawing/2014/main" id="{9F30F847-57E3-4021-B289-3F15E4FDE311}"/>
              </a:ext>
            </a:extLst>
          </p:cNvPr>
          <p:cNvPicPr>
            <a:picLocks noChangeAspect="1"/>
          </p:cNvPicPr>
          <p:nvPr/>
        </p:nvPicPr>
        <p:blipFill>
          <a:blip r:embed="rId3"/>
          <a:stretch>
            <a:fillRect/>
          </a:stretch>
        </p:blipFill>
        <p:spPr>
          <a:xfrm>
            <a:off x="9788300" y="28363"/>
            <a:ext cx="2361905" cy="895238"/>
          </a:xfrm>
          <a:prstGeom prst="rect">
            <a:avLst/>
          </a:prstGeom>
        </p:spPr>
      </p:pic>
    </p:spTree>
    <p:extLst>
      <p:ext uri="{BB962C8B-B14F-4D97-AF65-F5344CB8AC3E}">
        <p14:creationId xmlns:p14="http://schemas.microsoft.com/office/powerpoint/2010/main" val="3190245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dirty="0"/>
              <a:t>Thank You</a:t>
            </a:r>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7D51715-A4FF-4D66-BFF7-415810D0B3DA}"/>
              </a:ext>
            </a:extLst>
          </p:cNvPr>
          <p:cNvPicPr>
            <a:picLocks noChangeAspect="1"/>
          </p:cNvPicPr>
          <p:nvPr/>
        </p:nvPicPr>
        <p:blipFill>
          <a:blip r:embed="rId5"/>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860370" y="3810000"/>
            <a:ext cx="5022591" cy="2593216"/>
          </a:xfrm>
        </p:spPr>
        <p:txBody>
          <a:bodyPr/>
          <a:lstStyle/>
          <a:p>
            <a:pPr algn="ctr"/>
            <a:r>
              <a:rPr lang="en-US" b="1" i="0" dirty="0">
                <a:effectLst/>
                <a:latin typeface="Kanit"/>
              </a:rPr>
              <a:t>We at </a:t>
            </a:r>
            <a:r>
              <a:rPr lang="en-US" b="1" i="0" dirty="0" err="1">
                <a:effectLst/>
                <a:latin typeface="Kanit"/>
              </a:rPr>
              <a:t>youvavestor</a:t>
            </a:r>
            <a:r>
              <a:rPr lang="en-US" b="1" i="0" dirty="0">
                <a:effectLst/>
                <a:latin typeface="Kanit"/>
              </a:rPr>
              <a:t> understand how the times are changing and how the world changes too.</a:t>
            </a:r>
          </a:p>
          <a:p>
            <a:pPr algn="ctr"/>
            <a:r>
              <a:rPr lang="en-US" b="1" i="0" dirty="0">
                <a:effectLst/>
                <a:latin typeface="Kanit"/>
              </a:rPr>
              <a:t>We realize that the young adults of today can be intimidated by finance and investment and our main goal is to help today's youth achieve financial freedom and literacy</a:t>
            </a:r>
          </a:p>
          <a:p>
            <a:pPr algn="ctr"/>
            <a:r>
              <a:rPr lang="en-US" b="1" dirty="0">
                <a:latin typeface="Kanit"/>
              </a:rPr>
              <a:t>We aim to instill confidence in today’s youth to take the first step towards financial stability</a:t>
            </a:r>
            <a:endParaRPr lang="en-US" b="1" i="0" dirty="0">
              <a:effectLst/>
              <a:latin typeface="Kanit"/>
            </a:endParaRPr>
          </a:p>
        </p:txBody>
      </p:sp>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p:txBody>
          <a:bodyPr/>
          <a:lstStyle/>
          <a:p>
            <a:r>
              <a:rPr lang="en-US" dirty="0"/>
              <a:t>About Us</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a:xfrm>
            <a:off x="7770037" y="4550247"/>
            <a:ext cx="4124325" cy="1800000"/>
          </a:xfrm>
        </p:spPr>
        <p:txBody>
          <a:bodyPr/>
          <a:lstStyle/>
          <a:p>
            <a:r>
              <a:rPr lang="en-IN" sz="1800" dirty="0">
                <a:effectLst/>
                <a:latin typeface="Calibri Light" panose="020F0302020204030204" pitchFamily="34" charset="0"/>
                <a:ea typeface="Calibri" panose="020F0502020204030204" pitchFamily="34" charset="0"/>
              </a:rPr>
              <a:t>We are four members that believe in this same ideology </a:t>
            </a:r>
            <a:r>
              <a:rPr lang="en-IN" sz="1800" b="0" dirty="0">
                <a:effectLst/>
                <a:latin typeface="Calibri Light" panose="020F0302020204030204" pitchFamily="34" charset="0"/>
                <a:ea typeface="Times New Roman" panose="02020603050405020304" pitchFamily="18" charset="0"/>
              </a:rPr>
              <a:t>goal is to help todays youth achieve financial freedom and literacy.</a:t>
            </a:r>
            <a:r>
              <a:rPr lang="en-IN" sz="1800" b="0" dirty="0">
                <a:effectLst/>
                <a:latin typeface="Arial" panose="020B0604020202020204" pitchFamily="34" charset="0"/>
                <a:ea typeface="Times New Roman" panose="02020603050405020304" pitchFamily="18" charset="0"/>
              </a:rPr>
              <a:t> </a:t>
            </a:r>
            <a:r>
              <a:rPr lang="en-IN" sz="1800" b="0" dirty="0">
                <a:effectLst/>
                <a:latin typeface="Calibri" panose="020F0502020204030204" pitchFamily="34" charset="0"/>
                <a:ea typeface="Times New Roman" panose="02020603050405020304" pitchFamily="18" charset="0"/>
              </a:rPr>
              <a:t>giving them a better understanding of how to move forward in life with their financial goals</a:t>
            </a:r>
            <a:endParaRPr lang="en-IN" sz="1800" b="1" dirty="0">
              <a:effectLst/>
              <a:latin typeface="Times New Roman" panose="02020603050405020304" pitchFamily="18" charset="0"/>
              <a:ea typeface="Times New Roman" panose="02020603050405020304" pitchFamily="18" charset="0"/>
            </a:endParaRPr>
          </a:p>
          <a:p>
            <a:endParaRPr lang="en-US" noProof="1"/>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pic>
        <p:nvPicPr>
          <p:cNvPr id="7" name="Picture 6" descr="A blue and white logo&#10;&#10;Description automatically generated with medium confidence">
            <a:extLst>
              <a:ext uri="{FF2B5EF4-FFF2-40B4-BE49-F238E27FC236}">
                <a16:creationId xmlns:a16="http://schemas.microsoft.com/office/drawing/2014/main" id="{F8087E20-8720-4A7A-A86D-940B19BB68CA}"/>
              </a:ext>
            </a:extLst>
          </p:cNvPr>
          <p:cNvPicPr>
            <a:picLocks noChangeAspect="1"/>
          </p:cNvPicPr>
          <p:nvPr/>
        </p:nvPicPr>
        <p:blipFill>
          <a:blip r:embed="rId3"/>
          <a:stretch>
            <a:fillRect/>
          </a:stretch>
        </p:blipFill>
        <p:spPr>
          <a:xfrm>
            <a:off x="1516512" y="1521847"/>
            <a:ext cx="3710305" cy="1406325"/>
          </a:xfrm>
          <a:prstGeom prst="rect">
            <a:avLst/>
          </a:prstGeom>
        </p:spPr>
      </p:pic>
      <p:pic>
        <p:nvPicPr>
          <p:cNvPr id="9" name="Picture 8" descr="A blue and white logo&#10;&#10;Description automatically generated with medium confidence">
            <a:extLst>
              <a:ext uri="{FF2B5EF4-FFF2-40B4-BE49-F238E27FC236}">
                <a16:creationId xmlns:a16="http://schemas.microsoft.com/office/drawing/2014/main" id="{B4B783CD-3B34-489D-91E6-158540F158B1}"/>
              </a:ext>
            </a:extLst>
          </p:cNvPr>
          <p:cNvPicPr>
            <a:picLocks noChangeAspect="1"/>
          </p:cNvPicPr>
          <p:nvPr/>
        </p:nvPicPr>
        <p:blipFill>
          <a:blip r:embed="rId3"/>
          <a:stretch>
            <a:fillRect/>
          </a:stretch>
        </p:blipFill>
        <p:spPr>
          <a:xfrm>
            <a:off x="9754515" y="56212"/>
            <a:ext cx="2361905" cy="895238"/>
          </a:xfrm>
          <a:prstGeom prst="rect">
            <a:avLst/>
          </a:prstGeom>
        </p:spPr>
      </p:pic>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563582" y="1234013"/>
            <a:ext cx="9973553" cy="432000"/>
          </a:xfrm>
        </p:spPr>
        <p:txBody>
          <a:bodyPr/>
          <a:lstStyle/>
          <a:p>
            <a:r>
              <a:rPr lang="en-US" dirty="0"/>
              <a:t>The Problems</a:t>
            </a:r>
          </a:p>
        </p:txBody>
      </p:sp>
      <p:pic>
        <p:nvPicPr>
          <p:cNvPr id="41" name="Picture Placeholder 40" descr="Downward trend">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a:lstStyle/>
          <a:p>
            <a:r>
              <a:rPr lang="en-US" dirty="0"/>
              <a:t>Declining Market</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p:txBody>
          <a:bodyPr/>
          <a:lstStyle/>
          <a:p>
            <a:r>
              <a:rPr lang="en-US" dirty="0"/>
              <a:t>The market has  seen a decline like no other due to the COVID pandemic     </a:t>
            </a:r>
          </a:p>
        </p:txBody>
      </p:sp>
      <p:pic>
        <p:nvPicPr>
          <p:cNvPr id="43" name="Picture Placeholder 42" descr="Coins">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US" dirty="0"/>
              <a:t>Financial</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p:txBody>
          <a:bodyPr/>
          <a:lstStyle/>
          <a:p>
            <a:r>
              <a:rPr lang="en-US" b="0" i="0" dirty="0">
                <a:solidFill>
                  <a:srgbClr val="DCDDDE"/>
                </a:solidFill>
                <a:effectLst/>
                <a:latin typeface="Whitney"/>
              </a:rPr>
              <a:t>Students have had to put their careers on halt while the middle-aged workers are facing a heavy cash crunch.</a:t>
            </a:r>
            <a:endParaRPr lang="en-US" dirty="0"/>
          </a:p>
        </p:txBody>
      </p:sp>
      <p:pic>
        <p:nvPicPr>
          <p:cNvPr id="45" name="Picture Placeholder 44" descr="Handshake">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US" dirty="0"/>
              <a:t>Trust</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p:txBody>
          <a:bodyPr/>
          <a:lstStyle/>
          <a:p>
            <a:r>
              <a:rPr lang="en-US" b="0" i="0" dirty="0">
                <a:solidFill>
                  <a:srgbClr val="DCDDDE"/>
                </a:solidFill>
                <a:effectLst/>
                <a:latin typeface="Whitney"/>
              </a:rPr>
              <a:t>Several insurance companies burdened the COVID-19 economy loss on policyholders. Insurance premiums hence resulted in a hike of approximately 10-20%. </a:t>
            </a:r>
            <a:endParaRPr lang="en-US" dirty="0"/>
          </a:p>
        </p:txBody>
      </p:sp>
      <p:pic>
        <p:nvPicPr>
          <p:cNvPr id="47" name="Picture Placeholder 46" descr="Tag">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a:lstStyle/>
          <a:p>
            <a:r>
              <a:rPr lang="en-US" dirty="0"/>
              <a:t>Cost</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p:txBody>
          <a:bodyPr/>
          <a:lstStyle/>
          <a:p>
            <a:r>
              <a:rPr lang="en-US" noProof="1"/>
              <a:t>Cost of living surged during the pandemic forcing many to find new places to stay</a:t>
            </a:r>
          </a:p>
        </p:txBody>
      </p:sp>
      <p:pic>
        <p:nvPicPr>
          <p:cNvPr id="49" name="Picture Placeholder 48" descr="Bar chart">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a:lstStyle/>
          <a:p>
            <a:r>
              <a:rPr lang="en-US" dirty="0"/>
              <a:t>Employability</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p:txBody>
          <a:bodyPr/>
          <a:lstStyle/>
          <a:p>
            <a:r>
              <a:rPr lang="en-US" dirty="0"/>
              <a:t>With people becoming less and less employable, thousands of jobs were lost due to the covid pandemic skyrocketing the unemployment rate</a:t>
            </a:r>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a:lstStyle/>
          <a:p>
            <a:r>
              <a:rPr lang="en-US" dirty="0"/>
              <a:t>page </a:t>
            </a:r>
            <a:fld id="{19B51A1E-902D-48AF-9020-955120F399B6}" type="slidenum">
              <a:rPr lang="en-US" smtClean="0"/>
              <a:pPr/>
              <a:t>4</a:t>
            </a:fld>
            <a:endParaRPr lang="en-US" dirty="0"/>
          </a:p>
        </p:txBody>
      </p:sp>
      <p:pic>
        <p:nvPicPr>
          <p:cNvPr id="20" name="Picture 19">
            <a:extLst>
              <a:ext uri="{FF2B5EF4-FFF2-40B4-BE49-F238E27FC236}">
                <a16:creationId xmlns:a16="http://schemas.microsoft.com/office/drawing/2014/main" id="{6C6DD3F0-E480-45E7-9061-79C7F97B3939}"/>
              </a:ext>
            </a:extLst>
          </p:cNvPr>
          <p:cNvPicPr>
            <a:picLocks noChangeAspect="1"/>
          </p:cNvPicPr>
          <p:nvPr/>
        </p:nvPicPr>
        <p:blipFill>
          <a:blip r:embed="rId13"/>
          <a:stretch>
            <a:fillRect/>
          </a:stretch>
        </p:blipFill>
        <p:spPr>
          <a:xfrm>
            <a:off x="9754515" y="56212"/>
            <a:ext cx="2361905" cy="895238"/>
          </a:xfrm>
          <a:prstGeom prst="rect">
            <a:avLst/>
          </a:prstGeom>
        </p:spPr>
      </p:pic>
    </p:spTree>
    <p:extLst>
      <p:ext uri="{BB962C8B-B14F-4D97-AF65-F5344CB8AC3E}">
        <p14:creationId xmlns:p14="http://schemas.microsoft.com/office/powerpoint/2010/main" val="27126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Fibre optic wires">
            <a:extLst>
              <a:ext uri="{FF2B5EF4-FFF2-40B4-BE49-F238E27FC236}">
                <a16:creationId xmlns:a16="http://schemas.microsoft.com/office/drawing/2014/main" id="{B21FC1DB-B2B2-4AAC-9181-840F2A673C0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836951" y="1182696"/>
            <a:ext cx="2223545" cy="1333495"/>
          </a:xfrm>
        </p:spPr>
      </p:pic>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a:xfrm>
            <a:off x="0" y="2583809"/>
            <a:ext cx="4575475" cy="3891334"/>
          </a:xfrm>
        </p:spPr>
        <p:txBody>
          <a:bodyPr/>
          <a:lstStyle/>
          <a:p>
            <a:r>
              <a:rPr lang="en-US" dirty="0"/>
              <a:t>The 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a:xfrm>
            <a:off x="380621" y="5362062"/>
            <a:ext cx="4283297" cy="762024"/>
          </a:xfrm>
        </p:spPr>
        <p:txBody>
          <a:bodyPr/>
          <a:lstStyle/>
          <a:p>
            <a:pPr algn="ctr"/>
            <a:r>
              <a:rPr lang="en-US" b="0" i="0" dirty="0">
                <a:solidFill>
                  <a:srgbClr val="DCDDDE"/>
                </a:solidFill>
                <a:effectLst/>
                <a:latin typeface="Whitney"/>
              </a:rPr>
              <a:t>An Investment Platform for the leaders of tomorrow</a:t>
            </a:r>
            <a:endParaRPr lang="en-US" noProof="1"/>
          </a:p>
        </p:txBody>
      </p:sp>
      <p:pic>
        <p:nvPicPr>
          <p:cNvPr id="27" name="Picture Placeholder 26" descr="Teacher">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US" dirty="0"/>
              <a:t>Financial Education</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a:xfrm>
            <a:off x="5883177" y="4594985"/>
            <a:ext cx="1620000" cy="1725638"/>
          </a:xfrm>
        </p:spPr>
        <p:txBody>
          <a:bodyPr/>
          <a:lstStyle/>
          <a:p>
            <a:r>
              <a:rPr lang="en-US" dirty="0"/>
              <a:t>Educating the youth  about when to invest and how to invest smartly </a:t>
            </a:r>
          </a:p>
        </p:txBody>
      </p:sp>
      <p:pic>
        <p:nvPicPr>
          <p:cNvPr id="29" name="Picture Placeholder 28" descr="Lecturer">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US" dirty="0"/>
              <a:t>Skill Education</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p:txBody>
          <a:bodyPr/>
          <a:lstStyle/>
          <a:p>
            <a:r>
              <a:rPr lang="en-US" dirty="0"/>
              <a:t>Ensuring the working population is given skill education to increase employability</a:t>
            </a:r>
          </a:p>
        </p:txBody>
      </p:sp>
      <p:pic>
        <p:nvPicPr>
          <p:cNvPr id="31" name="Picture Placeholder 30" descr="Coins">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Investing</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9854615" y="4471987"/>
            <a:ext cx="1620000" cy="1271087"/>
          </a:xfrm>
        </p:spPr>
        <p:txBody>
          <a:bodyPr/>
          <a:lstStyle/>
          <a:p>
            <a:r>
              <a:rPr lang="en-US" dirty="0"/>
              <a:t>Monetize the youth  and promote financial stability overall for people and resume cashflow within the market.</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50"/>
          </p:nvPr>
        </p:nvSpPr>
        <p:spPr/>
        <p:txBody>
          <a:bodyPr/>
          <a:lstStyle/>
          <a:p>
            <a:r>
              <a:rPr lang="en-US" dirty="0"/>
              <a:t>page </a:t>
            </a:r>
            <a:fld id="{19B51A1E-902D-48AF-9020-955120F399B6}" type="slidenum">
              <a:rPr lang="en-US" smtClean="0"/>
              <a:pPr/>
              <a:t>5</a:t>
            </a:fld>
            <a:endParaRPr lang="en-US" dirty="0"/>
          </a:p>
        </p:txBody>
      </p:sp>
      <p:pic>
        <p:nvPicPr>
          <p:cNvPr id="1026" name="Picture 2" descr="How To Use Your Indian Savings Account To Send Money Overseas?">
            <a:extLst>
              <a:ext uri="{FF2B5EF4-FFF2-40B4-BE49-F238E27FC236}">
                <a16:creationId xmlns:a16="http://schemas.microsoft.com/office/drawing/2014/main" id="{4FB58895-F864-42F3-BFDB-9C9F8747D2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02" y="-1"/>
            <a:ext cx="5750283" cy="447198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09F4772A-0D78-45A4-B904-AB7BC0ABA99E}"/>
              </a:ext>
            </a:extLst>
          </p:cNvPr>
          <p:cNvPicPr>
            <a:picLocks noChangeAspect="1"/>
          </p:cNvPicPr>
          <p:nvPr/>
        </p:nvPicPr>
        <p:blipFill>
          <a:blip r:embed="rId11"/>
          <a:stretch>
            <a:fillRect/>
          </a:stretch>
        </p:blipFill>
        <p:spPr>
          <a:xfrm>
            <a:off x="9754515" y="56212"/>
            <a:ext cx="2361905" cy="895238"/>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a:xfrm>
            <a:off x="563582" y="1234013"/>
            <a:ext cx="9973553" cy="432000"/>
          </a:xfrm>
        </p:spPr>
        <p:txBody>
          <a:bodyPr/>
          <a:lstStyle/>
          <a:p>
            <a:r>
              <a:rPr lang="en-US" dirty="0"/>
              <a:t>It’s implementations:</a:t>
            </a:r>
          </a:p>
        </p:txBody>
      </p:sp>
      <p:pic>
        <p:nvPicPr>
          <p:cNvPr id="41" name="Picture Placeholder 40" descr="Downward trend">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a:lstStyle/>
          <a:p>
            <a:r>
              <a:rPr lang="en-US" dirty="0"/>
              <a:t>Declining Market</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p:txBody>
          <a:bodyPr/>
          <a:lstStyle/>
          <a:p>
            <a:r>
              <a:rPr lang="en-US" dirty="0"/>
              <a:t>The cashflow would increase within the market with the youth investing more and more ensuring the market’s revival</a:t>
            </a:r>
          </a:p>
        </p:txBody>
      </p:sp>
      <p:pic>
        <p:nvPicPr>
          <p:cNvPr id="43" name="Picture Placeholder 42" descr="Coins">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US" dirty="0"/>
              <a:t>Financial</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a:xfrm>
            <a:off x="3155141" y="4401750"/>
            <a:ext cx="1620000" cy="720000"/>
          </a:xfrm>
        </p:spPr>
        <p:txBody>
          <a:bodyPr/>
          <a:lstStyle/>
          <a:p>
            <a:r>
              <a:rPr lang="en-US" dirty="0"/>
              <a:t>The youth often do not feel the need to become financially stable, before it’s too late. We try and educate them with the benefits of it increasing financial stability of society as a whole</a:t>
            </a:r>
          </a:p>
        </p:txBody>
      </p:sp>
      <p:pic>
        <p:nvPicPr>
          <p:cNvPr id="45" name="Picture Placeholder 44" descr="Handshake">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US" dirty="0"/>
              <a:t>Trust</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p:txBody>
          <a:bodyPr/>
          <a:lstStyle/>
          <a:p>
            <a:r>
              <a:rPr lang="en-US" dirty="0"/>
              <a:t>We form a bridge between the investors and the market to ensure the needs of both sides are considered and try to ensure both benefit from the increased transactions</a:t>
            </a:r>
          </a:p>
        </p:txBody>
      </p:sp>
      <p:pic>
        <p:nvPicPr>
          <p:cNvPr id="47" name="Picture Placeholder 46" descr="Tag">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a:lstStyle/>
          <a:p>
            <a:r>
              <a:rPr lang="en-US" dirty="0"/>
              <a:t>Cost</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p:txBody>
          <a:bodyPr/>
          <a:lstStyle/>
          <a:p>
            <a:r>
              <a:rPr lang="en-US" noProof="1"/>
              <a:t>Affordability is a major factor in how a person shapes his life. When attaining financial stability, one can ensure to attain the ability to afford their basic needs</a:t>
            </a:r>
          </a:p>
        </p:txBody>
      </p:sp>
      <p:pic>
        <p:nvPicPr>
          <p:cNvPr id="49" name="Picture Placeholder 48" descr="Bar chart">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a:lstStyle/>
          <a:p>
            <a:r>
              <a:rPr lang="en-US" dirty="0"/>
              <a:t>Employability</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p:txBody>
          <a:bodyPr/>
          <a:lstStyle/>
          <a:p>
            <a:r>
              <a:rPr lang="en-US" b="0" i="0" dirty="0">
                <a:solidFill>
                  <a:srgbClr val="DCDDDE"/>
                </a:solidFill>
                <a:effectLst/>
                <a:latin typeface="Whitney"/>
              </a:rPr>
              <a:t>Our company has an in-vitro skill education setup integrated with company policy to ensure that our employees grow in their skill-set.</a:t>
            </a:r>
            <a:endParaRPr lang="en-US"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a:lstStyle/>
          <a:p>
            <a:r>
              <a:rPr lang="en-US" dirty="0"/>
              <a:t>page </a:t>
            </a:r>
            <a:fld id="{19B51A1E-902D-48AF-9020-955120F399B6}" type="slidenum">
              <a:rPr lang="en-US" smtClean="0"/>
              <a:pPr/>
              <a:t>6</a:t>
            </a:fld>
            <a:endParaRPr lang="en-US" dirty="0"/>
          </a:p>
        </p:txBody>
      </p:sp>
      <p:pic>
        <p:nvPicPr>
          <p:cNvPr id="20" name="Picture 19">
            <a:extLst>
              <a:ext uri="{FF2B5EF4-FFF2-40B4-BE49-F238E27FC236}">
                <a16:creationId xmlns:a16="http://schemas.microsoft.com/office/drawing/2014/main" id="{9E727745-5C8B-41C7-99C9-BD029C932434}"/>
              </a:ext>
            </a:extLst>
          </p:cNvPr>
          <p:cNvPicPr>
            <a:picLocks noChangeAspect="1"/>
          </p:cNvPicPr>
          <p:nvPr/>
        </p:nvPicPr>
        <p:blipFill>
          <a:blip r:embed="rId13"/>
          <a:stretch>
            <a:fillRect/>
          </a:stretch>
        </p:blipFill>
        <p:spPr>
          <a:xfrm>
            <a:off x="9754515" y="56212"/>
            <a:ext cx="2361905" cy="895238"/>
          </a:xfrm>
          <a:prstGeom prst="rect">
            <a:avLst/>
          </a:prstGeom>
        </p:spPr>
      </p:pic>
    </p:spTree>
    <p:extLst>
      <p:ext uri="{BB962C8B-B14F-4D97-AF65-F5344CB8AC3E}">
        <p14:creationId xmlns:p14="http://schemas.microsoft.com/office/powerpoint/2010/main" val="7042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Placeholder 57" descr="Scientific experiment">
            <a:extLst>
              <a:ext uri="{FF2B5EF4-FFF2-40B4-BE49-F238E27FC236}">
                <a16:creationId xmlns:a16="http://schemas.microsoft.com/office/drawing/2014/main" id="{BAEF06B8-4E9A-492A-A9B8-2C7DB901FCB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a:xfrm>
            <a:off x="1874803" y="2015357"/>
            <a:ext cx="2572925" cy="2338243"/>
          </a:xfrm>
        </p:spPr>
      </p:pic>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p:txBody>
          <a:bodyPr/>
          <a:lstStyle/>
          <a:p>
            <a:r>
              <a:rPr lang="en-US" dirty="0"/>
              <a:t>Product</a:t>
            </a:r>
          </a:p>
        </p:txBody>
      </p:sp>
      <p:sp>
        <p:nvSpPr>
          <p:cNvPr id="4" name="Subtitle 3">
            <a:extLst>
              <a:ext uri="{FF2B5EF4-FFF2-40B4-BE49-F238E27FC236}">
                <a16:creationId xmlns:a16="http://schemas.microsoft.com/office/drawing/2014/main" id="{C154CB10-3BB7-4C3D-9275-80A6E79BD7C8}"/>
              </a:ext>
            </a:extLst>
          </p:cNvPr>
          <p:cNvSpPr>
            <a:spLocks noGrp="1"/>
          </p:cNvSpPr>
          <p:nvPr>
            <p:ph type="subTitle" idx="1"/>
          </p:nvPr>
        </p:nvSpPr>
        <p:spPr/>
        <p:txBody>
          <a:bodyPr/>
          <a:lstStyle/>
          <a:p>
            <a:r>
              <a:rPr lang="en-US" noProof="1"/>
              <a:t>One-stop solution to people finding Their feet in the investment sector</a:t>
            </a:r>
          </a:p>
        </p:txBody>
      </p:sp>
      <p:pic>
        <p:nvPicPr>
          <p:cNvPr id="31" name="Picture Placeholder 30" descr="Bullseye">
            <a:extLst>
              <a:ext uri="{FF2B5EF4-FFF2-40B4-BE49-F238E27FC236}">
                <a16:creationId xmlns:a16="http://schemas.microsoft.com/office/drawing/2014/main" id="{146C3774-1A16-4CEA-B0D9-21F4D70DD683}"/>
              </a:ext>
            </a:extLst>
          </p:cNvPr>
          <p:cNvPicPr>
            <a:picLocks noGrp="1" noChangeAspect="1"/>
          </p:cNvPicPr>
          <p:nvPr>
            <p:ph type="pic" sz="quarter" idx="52"/>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p:txBody>
          <a:bodyPr/>
          <a:lstStyle/>
          <a:p>
            <a:r>
              <a:rPr lang="en-US" dirty="0"/>
              <a:t>Unique </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a:xfrm>
            <a:off x="6691315" y="2663724"/>
            <a:ext cx="2034229" cy="434302"/>
          </a:xfrm>
        </p:spPr>
        <p:txBody>
          <a:bodyPr/>
          <a:lstStyle/>
          <a:p>
            <a:r>
              <a:rPr lang="en-US" noProof="1"/>
              <a:t>Our product is the first to cater to investing by the youth  </a:t>
            </a:r>
          </a:p>
          <a:p>
            <a:endParaRPr lang="en-US" noProof="1"/>
          </a:p>
          <a:p>
            <a:endParaRPr lang="en-US" dirty="0"/>
          </a:p>
        </p:txBody>
      </p:sp>
      <p:pic>
        <p:nvPicPr>
          <p:cNvPr id="33" name="Picture Placeholder 32" descr="Lecturer">
            <a:extLst>
              <a:ext uri="{FF2B5EF4-FFF2-40B4-BE49-F238E27FC236}">
                <a16:creationId xmlns:a16="http://schemas.microsoft.com/office/drawing/2014/main" id="{34FE467F-DFCB-454B-9B3B-9C4BF433B3C6}"/>
              </a:ext>
            </a:extLst>
          </p:cNvPr>
          <p:cNvPicPr>
            <a:picLocks noGrp="1" noChangeAspect="1"/>
          </p:cNvPicPr>
          <p:nvPr>
            <p:ph type="pic" sz="quarter" idx="53"/>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Text Placeholder 7">
            <a:extLst>
              <a:ext uri="{FF2B5EF4-FFF2-40B4-BE49-F238E27FC236}">
                <a16:creationId xmlns:a16="http://schemas.microsoft.com/office/drawing/2014/main" id="{4F157E51-898F-41B4-8235-6C34BBCD749E}"/>
              </a:ext>
            </a:extLst>
          </p:cNvPr>
          <p:cNvSpPr>
            <a:spLocks noGrp="1"/>
          </p:cNvSpPr>
          <p:nvPr>
            <p:ph type="body" sz="quarter" idx="33"/>
          </p:nvPr>
        </p:nvSpPr>
        <p:spPr>
          <a:xfrm>
            <a:off x="9029778" y="2203894"/>
            <a:ext cx="1620000" cy="252000"/>
          </a:xfrm>
        </p:spPr>
        <p:txBody>
          <a:bodyPr/>
          <a:lstStyle/>
          <a:p>
            <a:r>
              <a:rPr lang="en-US" dirty="0"/>
              <a:t>Grassroot solution</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a:xfrm>
            <a:off x="9029289" y="2750177"/>
            <a:ext cx="1620000" cy="434302"/>
          </a:xfrm>
        </p:spPr>
        <p:txBody>
          <a:bodyPr/>
          <a:lstStyle/>
          <a:p>
            <a:r>
              <a:rPr lang="en-US" noProof="1"/>
              <a:t>We bridge the knowledge gap to increase market participation</a:t>
            </a:r>
          </a:p>
          <a:p>
            <a:endParaRPr lang="en-US" dirty="0"/>
          </a:p>
        </p:txBody>
      </p:sp>
      <p:pic>
        <p:nvPicPr>
          <p:cNvPr id="35" name="Picture Placeholder 34" descr="Network">
            <a:extLst>
              <a:ext uri="{FF2B5EF4-FFF2-40B4-BE49-F238E27FC236}">
                <a16:creationId xmlns:a16="http://schemas.microsoft.com/office/drawing/2014/main" id="{7AF56B60-D53D-40A4-82F9-B1DEB9644A3D}"/>
              </a:ext>
            </a:extLst>
          </p:cNvPr>
          <p:cNvPicPr>
            <a:picLocks noGrp="1" noChangeAspect="1"/>
          </p:cNvPicPr>
          <p:nvPr>
            <p:ph type="pic" sz="quarter" idx="54"/>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a:xfrm>
            <a:off x="6898429" y="5203272"/>
            <a:ext cx="1620000" cy="252000"/>
          </a:xfrm>
        </p:spPr>
        <p:txBody>
          <a:bodyPr/>
          <a:lstStyle/>
          <a:p>
            <a:r>
              <a:rPr lang="en-US" dirty="0"/>
              <a:t>Prototyped</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a:xfrm>
            <a:off x="6898429" y="5581806"/>
            <a:ext cx="1620000" cy="434302"/>
          </a:xfrm>
        </p:spPr>
        <p:txBody>
          <a:bodyPr/>
          <a:lstStyle/>
          <a:p>
            <a:r>
              <a:rPr lang="en-US" noProof="1"/>
              <a:t>Our Algorithm after rigorous prototyping is proven to be efficient and will be updated regularly </a:t>
            </a:r>
          </a:p>
          <a:p>
            <a:endParaRPr lang="en-US" dirty="0"/>
          </a:p>
        </p:txBody>
      </p:sp>
      <p:pic>
        <p:nvPicPr>
          <p:cNvPr id="37" name="Picture Placeholder 36" descr="Megaphone">
            <a:extLst>
              <a:ext uri="{FF2B5EF4-FFF2-40B4-BE49-F238E27FC236}">
                <a16:creationId xmlns:a16="http://schemas.microsoft.com/office/drawing/2014/main" id="{1701A2E9-D331-4627-A32A-658F1BDB82EF}"/>
              </a:ext>
            </a:extLst>
          </p:cNvPr>
          <p:cNvPicPr>
            <a:picLocks noGrp="1" noChangeAspect="1"/>
          </p:cNvPicPr>
          <p:nvPr>
            <p:ph type="pic" sz="quarter" idx="55"/>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p:pic>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a:xfrm>
            <a:off x="9029289" y="5203272"/>
            <a:ext cx="1620000" cy="252000"/>
          </a:xfrm>
        </p:spPr>
        <p:txBody>
          <a:bodyPr/>
          <a:lstStyle/>
          <a:p>
            <a:r>
              <a:rPr lang="en-US" dirty="0"/>
              <a:t>Social Media</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p:txBody>
          <a:bodyPr/>
          <a:lstStyle/>
          <a:p>
            <a:r>
              <a:rPr lang="en-US" noProof="1"/>
              <a:t>Focus to increase footprint to reach more of the youth</a:t>
            </a:r>
          </a:p>
          <a:p>
            <a:endParaRPr lang="en-US" dirty="0"/>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50"/>
          </p:nvPr>
        </p:nvSpPr>
        <p:spPr/>
        <p:txBody>
          <a:bodyPr/>
          <a:lstStyle/>
          <a:p>
            <a:r>
              <a:rPr lang="en-US" dirty="0"/>
              <a:t>page </a:t>
            </a:r>
            <a:fld id="{19B51A1E-902D-48AF-9020-955120F399B6}" type="slidenum">
              <a:rPr lang="en-US" smtClean="0"/>
              <a:pPr/>
              <a:t>7</a:t>
            </a:fld>
            <a:endParaRPr lang="en-US" dirty="0"/>
          </a:p>
        </p:txBody>
      </p:sp>
      <p:pic>
        <p:nvPicPr>
          <p:cNvPr id="2052" name="Picture 4" descr="China to punters: buy stonks | Financial Times">
            <a:extLst>
              <a:ext uri="{FF2B5EF4-FFF2-40B4-BE49-F238E27FC236}">
                <a16:creationId xmlns:a16="http://schemas.microsoft.com/office/drawing/2014/main" id="{90996116-2456-4795-947B-5B9B5FF4C9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623" y="922355"/>
            <a:ext cx="612321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A457C136-411A-4CD5-852E-BC3976B7715C}"/>
              </a:ext>
            </a:extLst>
          </p:cNvPr>
          <p:cNvPicPr>
            <a:picLocks noChangeAspect="1"/>
          </p:cNvPicPr>
          <p:nvPr/>
        </p:nvPicPr>
        <p:blipFill>
          <a:blip r:embed="rId13"/>
          <a:stretch>
            <a:fillRect/>
          </a:stretch>
        </p:blipFill>
        <p:spPr>
          <a:xfrm>
            <a:off x="10150185" y="56212"/>
            <a:ext cx="1966235" cy="745266"/>
          </a:xfrm>
          <a:prstGeom prst="rect">
            <a:avLst/>
          </a:prstGeom>
        </p:spPr>
      </p:pic>
    </p:spTree>
    <p:extLst>
      <p:ext uri="{BB962C8B-B14F-4D97-AF65-F5344CB8AC3E}">
        <p14:creationId xmlns:p14="http://schemas.microsoft.com/office/powerpoint/2010/main" val="400291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p:txBody>
          <a:bodyPr/>
          <a:lstStyle/>
          <a:p>
            <a:r>
              <a:rPr lang="en-US" dirty="0"/>
              <a:t>Basic Structure of the solution</a:t>
            </a:r>
          </a:p>
        </p:txBody>
      </p:sp>
      <p:sp>
        <p:nvSpPr>
          <p:cNvPr id="18" name="Text Placeholder 17">
            <a:extLst>
              <a:ext uri="{FF2B5EF4-FFF2-40B4-BE49-F238E27FC236}">
                <a16:creationId xmlns:a16="http://schemas.microsoft.com/office/drawing/2014/main" id="{0F02D4E5-96A4-43A6-915C-A5DC22FEA1F0}"/>
              </a:ext>
            </a:extLst>
          </p:cNvPr>
          <p:cNvSpPr>
            <a:spLocks noGrp="1"/>
          </p:cNvSpPr>
          <p:nvPr>
            <p:ph type="body" sz="quarter" idx="20"/>
          </p:nvPr>
        </p:nvSpPr>
        <p:spPr/>
        <p:txBody>
          <a:bodyPr/>
          <a:lstStyle/>
          <a:p>
            <a:r>
              <a:rPr lang="en-US" dirty="0"/>
              <a:t>The key as we said before lies in compounding!</a:t>
            </a:r>
          </a:p>
        </p:txBody>
      </p:sp>
      <p:pic>
        <p:nvPicPr>
          <p:cNvPr id="70" name="Picture Placeholder 24" descr="Bullseye">
            <a:extLst>
              <a:ext uri="{FF2B5EF4-FFF2-40B4-BE49-F238E27FC236}">
                <a16:creationId xmlns:a16="http://schemas.microsoft.com/office/drawing/2014/main" id="{120A52C2-7C0E-004B-8329-E4E37C6AE12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5791" b="5791"/>
          <a:stretch>
            <a:fillRect/>
          </a:stretch>
        </p:blipFill>
        <p:spPr>
          <a:xfrm>
            <a:off x="710907" y="2259202"/>
            <a:ext cx="576765" cy="509964"/>
          </a:xfrm>
          <a:prstGeom prst="rect">
            <a:avLst/>
          </a:prstGeom>
        </p:spPr>
      </p:pic>
      <p:sp>
        <p:nvSpPr>
          <p:cNvPr id="2" name="Text Placeholder 1">
            <a:extLst>
              <a:ext uri="{FF2B5EF4-FFF2-40B4-BE49-F238E27FC236}">
                <a16:creationId xmlns:a16="http://schemas.microsoft.com/office/drawing/2014/main" id="{43E44A62-8E09-4084-9A7E-FFC8FD968392}"/>
              </a:ext>
            </a:extLst>
          </p:cNvPr>
          <p:cNvSpPr>
            <a:spLocks noGrp="1"/>
          </p:cNvSpPr>
          <p:nvPr>
            <p:ph type="body" idx="1"/>
          </p:nvPr>
        </p:nvSpPr>
        <p:spPr/>
        <p:txBody>
          <a:bodyPr/>
          <a:lstStyle/>
          <a:p>
            <a:r>
              <a:rPr lang="en-US" sz="2800" dirty="0"/>
              <a:t>Why compounding?</a:t>
            </a:r>
          </a:p>
        </p:txBody>
      </p:sp>
      <p:sp>
        <p:nvSpPr>
          <p:cNvPr id="3" name="Content Placeholder 2">
            <a:extLst>
              <a:ext uri="{FF2B5EF4-FFF2-40B4-BE49-F238E27FC236}">
                <a16:creationId xmlns:a16="http://schemas.microsoft.com/office/drawing/2014/main" id="{3BD119B4-7FE5-43DD-81FB-DA75B8EA4CF1}"/>
              </a:ext>
            </a:extLst>
          </p:cNvPr>
          <p:cNvSpPr>
            <a:spLocks noGrp="1"/>
          </p:cNvSpPr>
          <p:nvPr>
            <p:ph sz="half" idx="2"/>
          </p:nvPr>
        </p:nvSpPr>
        <p:spPr/>
        <p:txBody>
          <a:bodyPr/>
          <a:lstStyle/>
          <a:p>
            <a:pPr marL="0" indent="0">
              <a:buNone/>
            </a:pPr>
            <a:r>
              <a:rPr lang="en-US" sz="1800" dirty="0">
                <a:latin typeface="Calibri" panose="020F0502020204030204" pitchFamily="34" charset="0"/>
              </a:rPr>
              <a:t>Compounding will exponentially increase your returns!</a:t>
            </a:r>
          </a:p>
          <a:p>
            <a:pPr marL="0" indent="0">
              <a:buNone/>
            </a:pPr>
            <a:r>
              <a:rPr lang="en" sz="1800" dirty="0">
                <a:latin typeface="Calibri" panose="020F0502020204030204" pitchFamily="34" charset="0"/>
              </a:rPr>
              <a:t>	</a:t>
            </a:r>
            <a:r>
              <a:rPr lang="en" b="1" dirty="0">
                <a:solidFill>
                  <a:srgbClr val="CC0000"/>
                </a:solidFill>
                <a:latin typeface="Calibri" panose="020F0502020204030204" pitchFamily="34" charset="0"/>
              </a:rPr>
              <a:t>1^365=1</a:t>
            </a:r>
          </a:p>
          <a:p>
            <a:pPr marL="0" indent="0">
              <a:buNone/>
            </a:pPr>
            <a:r>
              <a:rPr lang="en" b="1" dirty="0">
                <a:solidFill>
                  <a:srgbClr val="CC0000"/>
                </a:solidFill>
                <a:latin typeface="Calibri" panose="020F0502020204030204" pitchFamily="34" charset="0"/>
              </a:rPr>
              <a:t>	1.01^365=37.78</a:t>
            </a:r>
          </a:p>
          <a:p>
            <a:pPr marL="0" indent="0">
              <a:buNone/>
            </a:pPr>
            <a:r>
              <a:rPr lang="en-IN" sz="1800" dirty="0">
                <a:latin typeface="Calibri" panose="020F0502020204030204" pitchFamily="34" charset="0"/>
              </a:rPr>
              <a:t>     just a </a:t>
            </a:r>
            <a:r>
              <a:rPr lang="en-IN" b="1" dirty="0">
                <a:solidFill>
                  <a:srgbClr val="C00000"/>
                </a:solidFill>
                <a:latin typeface="Calibri" panose="020F0502020204030204" pitchFamily="34" charset="0"/>
              </a:rPr>
              <a:t>1%</a:t>
            </a:r>
            <a:r>
              <a:rPr lang="en-IN" sz="1800" dirty="0">
                <a:latin typeface="Calibri" panose="020F0502020204030204" pitchFamily="34" charset="0"/>
              </a:rPr>
              <a:t> investment</a:t>
            </a:r>
          </a:p>
          <a:p>
            <a:pPr marL="0" indent="0">
              <a:buNone/>
            </a:pPr>
            <a:r>
              <a:rPr lang="en-US" sz="1800" dirty="0">
                <a:latin typeface="Calibri" panose="020F0502020204030204" pitchFamily="34" charset="0"/>
              </a:rPr>
              <a:t>  gives a return of over </a:t>
            </a:r>
            <a:r>
              <a:rPr lang="en-US" b="1" dirty="0">
                <a:solidFill>
                  <a:srgbClr val="C00000"/>
                </a:solidFill>
                <a:latin typeface="Calibri" panose="020F0502020204030204" pitchFamily="34" charset="0"/>
              </a:rPr>
              <a:t>37</a:t>
            </a:r>
            <a:r>
              <a:rPr lang="en-US" sz="1800" dirty="0">
                <a:latin typeface="Calibri" panose="020F0502020204030204" pitchFamily="34" charset="0"/>
              </a:rPr>
              <a:t> times the principal</a:t>
            </a:r>
          </a:p>
          <a:p>
            <a:endParaRPr lang="en-US" dirty="0"/>
          </a:p>
        </p:txBody>
      </p:sp>
      <p:pic>
        <p:nvPicPr>
          <p:cNvPr id="71" name="Picture Placeholder 26" descr="Lecturer">
            <a:extLst>
              <a:ext uri="{FF2B5EF4-FFF2-40B4-BE49-F238E27FC236}">
                <a16:creationId xmlns:a16="http://schemas.microsoft.com/office/drawing/2014/main" id="{183C32CC-2A28-074C-AEE5-C5B38EA34870}"/>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t="-13136" b="-12288"/>
          <a:stretch/>
        </p:blipFill>
        <p:spPr>
          <a:xfrm>
            <a:off x="6005054" y="2152485"/>
            <a:ext cx="576765" cy="723399"/>
          </a:xfrm>
          <a:prstGeom prst="rect">
            <a:avLst/>
          </a:prstGeom>
        </p:spPr>
      </p:pic>
      <p:sp>
        <p:nvSpPr>
          <p:cNvPr id="6" name="Text Placeholder 5">
            <a:extLst>
              <a:ext uri="{FF2B5EF4-FFF2-40B4-BE49-F238E27FC236}">
                <a16:creationId xmlns:a16="http://schemas.microsoft.com/office/drawing/2014/main" id="{4EC3A6E4-FBBE-4F2E-8B22-4CACF85BE55C}"/>
              </a:ext>
            </a:extLst>
          </p:cNvPr>
          <p:cNvSpPr>
            <a:spLocks noGrp="1"/>
          </p:cNvSpPr>
          <p:nvPr>
            <p:ph type="body" sz="quarter" idx="13"/>
          </p:nvPr>
        </p:nvSpPr>
        <p:spPr/>
        <p:txBody>
          <a:bodyPr/>
          <a:lstStyle/>
          <a:p>
            <a:r>
              <a:rPr lang="en-US" sz="3200" dirty="0"/>
              <a:t>Why start early?</a:t>
            </a:r>
          </a:p>
        </p:txBody>
      </p:sp>
      <p:sp>
        <p:nvSpPr>
          <p:cNvPr id="5" name="Text Placeholder 4">
            <a:extLst>
              <a:ext uri="{FF2B5EF4-FFF2-40B4-BE49-F238E27FC236}">
                <a16:creationId xmlns:a16="http://schemas.microsoft.com/office/drawing/2014/main" id="{C1071564-A5F6-4B9F-B28F-E281F154CBF8}"/>
              </a:ext>
            </a:extLst>
          </p:cNvPr>
          <p:cNvSpPr>
            <a:spLocks noGrp="1"/>
          </p:cNvSpPr>
          <p:nvPr>
            <p:ph type="body" sz="quarter" idx="12"/>
          </p:nvPr>
        </p:nvSpPr>
        <p:spPr>
          <a:xfrm>
            <a:off x="6753360" y="3314701"/>
            <a:ext cx="3069500" cy="2311399"/>
          </a:xfrm>
        </p:spPr>
        <p:txBody>
          <a:bodyPr/>
          <a:lstStyle/>
          <a:p>
            <a:r>
              <a:rPr lang="en-US" noProof="1"/>
              <a:t>Starting investing in your 20’s can almost triple your returns much quicker!</a:t>
            </a:r>
          </a:p>
          <a:p>
            <a:r>
              <a:rPr lang="en-US" noProof="1"/>
              <a:t>It is also observed that by delaying by 20 years(Avg investor age in India is 40) makes you lose out on 30-40% more returns.</a:t>
            </a:r>
          </a:p>
        </p:txBody>
      </p:sp>
      <p:sp>
        <p:nvSpPr>
          <p:cNvPr id="4" name="Slide Number Placeholder 3">
            <a:extLst>
              <a:ext uri="{FF2B5EF4-FFF2-40B4-BE49-F238E27FC236}">
                <a16:creationId xmlns:a16="http://schemas.microsoft.com/office/drawing/2014/main" id="{5EBCFEDF-9990-41FD-BD04-8F48FA99ADB2}"/>
              </a:ext>
            </a:extLst>
          </p:cNvPr>
          <p:cNvSpPr>
            <a:spLocks noGrp="1"/>
          </p:cNvSpPr>
          <p:nvPr>
            <p:ph type="sldNum" sz="quarter" idx="19"/>
          </p:nvPr>
        </p:nvSpPr>
        <p:spPr/>
        <p:txBody>
          <a:bodyPr/>
          <a:lstStyle/>
          <a:p>
            <a:r>
              <a:rPr lang="en-US" dirty="0"/>
              <a:t>page </a:t>
            </a:r>
            <a:fld id="{19B51A1E-902D-48AF-9020-955120F399B6}" type="slidenum">
              <a:rPr lang="en-US" smtClean="0"/>
              <a:pPr/>
              <a:t>8</a:t>
            </a:fld>
            <a:endParaRPr lang="en-US" dirty="0"/>
          </a:p>
        </p:txBody>
      </p:sp>
      <p:pic>
        <p:nvPicPr>
          <p:cNvPr id="11" name="Picture 10">
            <a:extLst>
              <a:ext uri="{FF2B5EF4-FFF2-40B4-BE49-F238E27FC236}">
                <a16:creationId xmlns:a16="http://schemas.microsoft.com/office/drawing/2014/main" id="{1E0A2360-B460-4E68-A62D-BDBB55F18333}"/>
              </a:ext>
            </a:extLst>
          </p:cNvPr>
          <p:cNvPicPr>
            <a:picLocks noChangeAspect="1"/>
          </p:cNvPicPr>
          <p:nvPr/>
        </p:nvPicPr>
        <p:blipFill>
          <a:blip r:embed="rId7"/>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229941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DE87397-117C-4883-AB2D-AE2A47D5CA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17020" y="123042"/>
            <a:ext cx="6281319" cy="661191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Slide Number Placeholder 1" hidden="1">
            <a:extLst>
              <a:ext uri="{FF2B5EF4-FFF2-40B4-BE49-F238E27FC236}">
                <a16:creationId xmlns:a16="http://schemas.microsoft.com/office/drawing/2014/main" id="{C04A2823-D5D5-4F01-A296-55FFB7171CB0}"/>
              </a:ext>
            </a:extLst>
          </p:cNvPr>
          <p:cNvSpPr>
            <a:spLocks noGrp="1"/>
          </p:cNvSpPr>
          <p:nvPr>
            <p:ph type="sldNum" sz="quarter" idx="4294967295"/>
          </p:nvPr>
        </p:nvSpPr>
        <p:spPr>
          <a:xfrm>
            <a:off x="11601450" y="6687111"/>
            <a:ext cx="548755" cy="153841"/>
          </a:xfrm>
        </p:spPr>
        <p:txBody>
          <a:bodyPr/>
          <a:lstStyle/>
          <a:p>
            <a:pPr>
              <a:spcAft>
                <a:spcPts val="600"/>
              </a:spcAft>
            </a:pPr>
            <a:r>
              <a:rPr lang="en-US" noProof="0"/>
              <a:t>page </a:t>
            </a:r>
            <a:fld id="{19B51A1E-902D-48AF-9020-955120F399B6}" type="slidenum">
              <a:rPr lang="en-US" b="1" i="1" noProof="0" smtClean="0"/>
              <a:pPr>
                <a:spcAft>
                  <a:spcPts val="600"/>
                </a:spcAft>
              </a:pPr>
              <a:t>9</a:t>
            </a:fld>
            <a:endParaRPr lang="en-US" b="1" i="1" noProof="0"/>
          </a:p>
        </p:txBody>
      </p:sp>
      <p:pic>
        <p:nvPicPr>
          <p:cNvPr id="4" name="Picture 3">
            <a:extLst>
              <a:ext uri="{FF2B5EF4-FFF2-40B4-BE49-F238E27FC236}">
                <a16:creationId xmlns:a16="http://schemas.microsoft.com/office/drawing/2014/main" id="{4625C7A2-C238-4122-A86F-59074BF47C19}"/>
              </a:ext>
            </a:extLst>
          </p:cNvPr>
          <p:cNvPicPr>
            <a:picLocks noChangeAspect="1"/>
          </p:cNvPicPr>
          <p:nvPr/>
        </p:nvPicPr>
        <p:blipFill>
          <a:blip r:embed="rId3"/>
          <a:stretch>
            <a:fillRect/>
          </a:stretch>
        </p:blipFill>
        <p:spPr>
          <a:xfrm>
            <a:off x="9788300" y="112762"/>
            <a:ext cx="2361905" cy="895238"/>
          </a:xfrm>
          <a:prstGeom prst="rect">
            <a:avLst/>
          </a:prstGeom>
        </p:spPr>
      </p:pic>
    </p:spTree>
    <p:extLst>
      <p:ext uri="{BB962C8B-B14F-4D97-AF65-F5344CB8AC3E}">
        <p14:creationId xmlns:p14="http://schemas.microsoft.com/office/powerpoint/2010/main" val="225633930"/>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194</TotalTime>
  <Words>1378</Words>
  <Application>Microsoft Office PowerPoint</Application>
  <PresentationFormat>Widescreen</PresentationFormat>
  <Paragraphs>220</Paragraphs>
  <Slides>24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Corbel</vt:lpstr>
      <vt:lpstr>Kanit</vt:lpstr>
      <vt:lpstr>Roboto</vt:lpstr>
      <vt:lpstr>Times New Roman</vt:lpstr>
      <vt:lpstr>Whitney</vt:lpstr>
      <vt:lpstr>Office Theme</vt:lpstr>
      <vt:lpstr>YOUVAVESTORS</vt:lpstr>
      <vt:lpstr>We believe in financial literacy</vt:lpstr>
      <vt:lpstr>About Us</vt:lpstr>
      <vt:lpstr>The Problems</vt:lpstr>
      <vt:lpstr>The Solution</vt:lpstr>
      <vt:lpstr>It’s implementations:</vt:lpstr>
      <vt:lpstr>Product</vt:lpstr>
      <vt:lpstr>Basic Structure of the solution</vt:lpstr>
      <vt:lpstr>PowerPoint Presentation</vt:lpstr>
      <vt:lpstr>Business Model</vt:lpstr>
      <vt:lpstr>Competition Analysis</vt:lpstr>
      <vt:lpstr>Competition </vt:lpstr>
      <vt:lpstr>Basis for building and improving our services</vt:lpstr>
      <vt:lpstr>PowerPoint Presentation</vt:lpstr>
      <vt:lpstr>PowerPoint Presentation</vt:lpstr>
      <vt:lpstr>Our  Growth Strategy</vt:lpstr>
      <vt:lpstr>PowerPoint Presentation</vt:lpstr>
      <vt:lpstr>Prototyping and implementation</vt:lpstr>
      <vt:lpstr>Algorithms and software's used</vt:lpstr>
      <vt:lpstr>Live Demo of Front-End and Back-End implementation</vt:lpstr>
      <vt:lpstr>Timeline</vt:lpstr>
      <vt:lpstr>Ideals of the company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YOUVAVESTORS</dc:title>
  <dc:creator>ADITYA A IYER - (App.No. 120121408)</dc:creator>
  <cp:lastModifiedBy>ADITYA A IYER - (App.No. 120121408)</cp:lastModifiedBy>
  <cp:revision>18</cp:revision>
  <dcterms:created xsi:type="dcterms:W3CDTF">2021-05-02T04:43:13Z</dcterms:created>
  <dcterms:modified xsi:type="dcterms:W3CDTF">2021-05-02T07:57:27Z</dcterms:modified>
</cp:coreProperties>
</file>