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Slaydı">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İçerik">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Üstbilgisi">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ki İçerik">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Karşılaştırma">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lı İçerik">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lı Resim">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mailto:apoorvthite21@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614148" y="-318442"/>
            <a:ext cx="2738650" cy="2738649"/>
          </a:xfrm>
          <a:prstGeom prst="rect">
            <a:avLst/>
          </a:prstGeom>
          <a:ln w="12700">
            <a:miter lim="400000"/>
          </a:ln>
        </p:spPr>
      </p:pic>
      <p:sp>
        <p:nvSpPr>
          <p:cNvPr id="95" name="TextBox 10"/>
          <p:cNvSpPr txBox="1"/>
          <p:nvPr/>
        </p:nvSpPr>
        <p:spPr>
          <a:xfrm>
            <a:off x="934565" y="1888145"/>
            <a:ext cx="10449054" cy="4777741"/>
          </a:xfrm>
          <a:prstGeom prst="rect">
            <a:avLst/>
          </a:prstGeom>
          <a:solidFill>
            <a:srgbClr val="3B3B3B"/>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6000">
                <a:solidFill>
                  <a:srgbClr val="FF6600"/>
                </a:solidFill>
                <a:latin typeface="Angsana New"/>
                <a:ea typeface="Angsana New"/>
                <a:cs typeface="Angsana New"/>
                <a:sym typeface="Angsana New"/>
              </a:defRPr>
            </a:pPr>
            <a:r>
              <a:t>Bank Marketing Analysis Final Project</a:t>
            </a:r>
          </a:p>
          <a:p>
            <a:pPr algn="ctr">
              <a:defRPr sz="3600">
                <a:solidFill>
                  <a:srgbClr val="FF6600"/>
                </a:solidFill>
                <a:latin typeface="Angsana New"/>
                <a:ea typeface="Angsana New"/>
                <a:cs typeface="Angsana New"/>
                <a:sym typeface="Angsana New"/>
              </a:defRPr>
            </a:pPr>
            <a:r>
              <a:t>Virtual</a:t>
            </a:r>
            <a:r>
              <a:rPr>
                <a:solidFill>
                  <a:srgbClr val="000000"/>
                </a:solidFill>
              </a:rPr>
              <a:t> </a:t>
            </a:r>
            <a:r>
              <a:t>Internship</a:t>
            </a:r>
          </a:p>
          <a:p>
            <a:pPr>
              <a:defRPr sz="3600">
                <a:solidFill>
                  <a:srgbClr val="FF6600"/>
                </a:solidFill>
                <a:latin typeface="Angsana New"/>
                <a:ea typeface="Angsana New"/>
                <a:cs typeface="Angsana New"/>
                <a:sym typeface="Angsana New"/>
              </a:defRPr>
            </a:pPr>
          </a:p>
          <a:p>
            <a:pPr>
              <a:defRPr sz="3600">
                <a:solidFill>
                  <a:srgbClr val="FF6600"/>
                </a:solidFill>
                <a:latin typeface="Angsana New"/>
                <a:ea typeface="Angsana New"/>
                <a:cs typeface="Angsana New"/>
                <a:sym typeface="Angsana New"/>
              </a:defRPr>
            </a:pPr>
          </a:p>
          <a:p>
            <a:pPr algn="ctr">
              <a:defRPr sz="4400">
                <a:solidFill>
                  <a:srgbClr val="FF6600"/>
                </a:solidFill>
                <a:latin typeface="Angsana New"/>
                <a:ea typeface="Angsana New"/>
                <a:cs typeface="Angsana New"/>
                <a:sym typeface="Angsana New"/>
              </a:defRPr>
            </a:pPr>
            <a:r>
              <a:rPr sz="3600"/>
              <a:t>Apoorv Ajay Thite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ctrTitle"/>
          </p:nvPr>
        </p:nvSpPr>
        <p:spPr>
          <a:xfrm>
            <a:off x="0" y="-1"/>
            <a:ext cx="4217565" cy="6858003"/>
          </a:xfrm>
          <a:prstGeom prst="rect">
            <a:avLst/>
          </a:prstGeom>
          <a:solidFill>
            <a:srgbClr val="3B3B3B"/>
          </a:solidFill>
        </p:spPr>
        <p:txBody>
          <a:bodyPr anchor="t"/>
          <a:lstStyle/>
          <a:p>
            <a:pPr>
              <a:defRPr b="1" sz="4800">
                <a:solidFill>
                  <a:srgbClr val="FF6600"/>
                </a:solidFill>
                <a:latin typeface="Angsana New"/>
                <a:ea typeface="Angsana New"/>
                <a:cs typeface="Angsana New"/>
                <a:sym typeface="Angsana New"/>
              </a:defRPr>
            </a:pPr>
            <a:br/>
            <a:br/>
            <a:br/>
            <a:br/>
            <a:r>
              <a:t>EDA</a:t>
            </a:r>
            <a:br/>
          </a:p>
        </p:txBody>
      </p:sp>
      <p:pic>
        <p:nvPicPr>
          <p:cNvPr id="134"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35" name="Dikdörtgen 3"/>
          <p:cNvSpPr txBox="1"/>
          <p:nvPr/>
        </p:nvSpPr>
        <p:spPr>
          <a:xfrm>
            <a:off x="4776768" y="133949"/>
            <a:ext cx="6883873"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1000"/>
              </a:spcBef>
              <a:defRPr sz="1600"/>
            </a:lvl1pPr>
          </a:lstStyle>
          <a:p>
            <a:pPr/>
            <a:r>
              <a:t>2.  Education, Default, Housing, Loan</a:t>
            </a:r>
          </a:p>
        </p:txBody>
      </p:sp>
      <p:pic>
        <p:nvPicPr>
          <p:cNvPr id="136" name="Screenshot 2024-08-12 at 4.15.45 PM.png" descr="Screenshot 2024-08-12 at 4.15.45 PM.png"/>
          <p:cNvPicPr>
            <a:picLocks noChangeAspect="1"/>
          </p:cNvPicPr>
          <p:nvPr/>
        </p:nvPicPr>
        <p:blipFill>
          <a:blip r:embed="rId3">
            <a:extLst/>
          </a:blip>
          <a:stretch>
            <a:fillRect/>
          </a:stretch>
        </p:blipFill>
        <p:spPr>
          <a:xfrm>
            <a:off x="5937389" y="557485"/>
            <a:ext cx="4562631" cy="4004977"/>
          </a:xfrm>
          <a:prstGeom prst="rect">
            <a:avLst/>
          </a:prstGeom>
          <a:ln w="12700">
            <a:miter lim="400000"/>
          </a:ln>
        </p:spPr>
      </p:pic>
      <p:sp>
        <p:nvSpPr>
          <p:cNvPr id="137" name="These bar plots show the relationship between term deposit subscriptions and four different features: Education: Clients with tertiary education are more likely to subscribe to a term deposit compared to those with primary or secondary education, althoug"/>
          <p:cNvSpPr txBox="1"/>
          <p:nvPr/>
        </p:nvSpPr>
        <p:spPr>
          <a:xfrm>
            <a:off x="4605906" y="4685404"/>
            <a:ext cx="7431587" cy="20108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000"/>
              </a:spcBef>
              <a:defRPr sz="1300"/>
            </a:pPr>
            <a:r>
              <a:t>These bar plots show the relationship between term deposit subscriptions and four different features: </a:t>
            </a:r>
            <a:r>
              <a:rPr b="1"/>
              <a:t>Education</a:t>
            </a:r>
            <a:r>
              <a:t>: Clients with tertiary education are more likely to subscribe to a term deposit compared to those with primary or secondary education, although the majority still do not subscribe. </a:t>
            </a:r>
            <a:r>
              <a:rPr b="1"/>
              <a:t>Default</a:t>
            </a:r>
            <a:r>
              <a:t>: Clients with no credit in default are more likely to subscribe to a term deposit. Those with a default status rarely subscribe. </a:t>
            </a:r>
            <a:r>
              <a:rPr b="1"/>
              <a:t>Housing Loan</a:t>
            </a:r>
            <a:r>
              <a:t>: Clients without a housing loan show a higher likelihood of subscribing compared to those with a housing loan. </a:t>
            </a:r>
            <a:r>
              <a:rPr b="1"/>
              <a:t>Personal Loan</a:t>
            </a:r>
            <a:r>
              <a:t>: Clients without a personal loan are more likely to subscribe to a term deposit than those with a loan.</a:t>
            </a:r>
          </a:p>
          <a:p>
            <a:pPr>
              <a:spcBef>
                <a:spcPts val="1000"/>
              </a:spcBef>
              <a:defRPr sz="1300"/>
            </a:pPr>
            <a:r>
              <a:t>Overall, the plots suggest that higher education, lack of default, and absence of loans (both housing and personal) are associated with a higher likelihood of term deposit subscription.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ctrTitle"/>
          </p:nvPr>
        </p:nvSpPr>
        <p:spPr>
          <a:xfrm>
            <a:off x="0" y="-1"/>
            <a:ext cx="4217565" cy="6858003"/>
          </a:xfrm>
          <a:prstGeom prst="rect">
            <a:avLst/>
          </a:prstGeom>
          <a:solidFill>
            <a:srgbClr val="3B3B3B"/>
          </a:solidFill>
        </p:spPr>
        <p:txBody>
          <a:bodyPr anchor="t"/>
          <a:lstStyle/>
          <a:p>
            <a:pPr>
              <a:defRPr b="1" sz="4800">
                <a:solidFill>
                  <a:srgbClr val="FF6600"/>
                </a:solidFill>
                <a:latin typeface="Angsana New"/>
                <a:ea typeface="Angsana New"/>
                <a:cs typeface="Angsana New"/>
                <a:sym typeface="Angsana New"/>
              </a:defRPr>
            </a:pPr>
            <a:br/>
            <a:br/>
            <a:br/>
            <a:br/>
            <a:r>
              <a:t>EDA</a:t>
            </a:r>
            <a:br/>
          </a:p>
        </p:txBody>
      </p:sp>
      <p:pic>
        <p:nvPicPr>
          <p:cNvPr id="140"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41" name="3. Age distribution among clients"/>
          <p:cNvSpPr txBox="1"/>
          <p:nvPr/>
        </p:nvSpPr>
        <p:spPr>
          <a:xfrm>
            <a:off x="6741708" y="121385"/>
            <a:ext cx="2814996" cy="3005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lvl1pPr>
          </a:lstStyle>
          <a:p>
            <a:pPr/>
            <a:r>
              <a:t>3. Age distribution among clients</a:t>
            </a:r>
          </a:p>
        </p:txBody>
      </p:sp>
      <p:pic>
        <p:nvPicPr>
          <p:cNvPr id="142" name="Screenshot 2024-08-14 at 2.34.26 PM.png" descr="Screenshot 2024-08-14 at 2.34.26 PM.png"/>
          <p:cNvPicPr>
            <a:picLocks noChangeAspect="1"/>
          </p:cNvPicPr>
          <p:nvPr/>
        </p:nvPicPr>
        <p:blipFill>
          <a:blip r:embed="rId3">
            <a:extLst/>
          </a:blip>
          <a:stretch>
            <a:fillRect/>
          </a:stretch>
        </p:blipFill>
        <p:spPr>
          <a:xfrm>
            <a:off x="5905105" y="763167"/>
            <a:ext cx="4488203" cy="2866458"/>
          </a:xfrm>
          <a:prstGeom prst="rect">
            <a:avLst/>
          </a:prstGeom>
          <a:ln w="12700">
            <a:miter lim="400000"/>
          </a:ln>
        </p:spPr>
      </p:pic>
      <p:sp>
        <p:nvSpPr>
          <p:cNvPr id="143" name="This histogram with a density plot shows the distribution of age among the clients in the dataset. The age distribution is right-skewed, with most clients concentrated in the 30 to 40 age range.…"/>
          <p:cNvSpPr txBox="1"/>
          <p:nvPr/>
        </p:nvSpPr>
        <p:spPr>
          <a:xfrm>
            <a:off x="4383542" y="3970813"/>
            <a:ext cx="7733084" cy="2468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spcBef>
                <a:spcPts val="1000"/>
              </a:spcBef>
              <a:buSzPct val="100000"/>
              <a:buChar char="•"/>
              <a:defRPr sz="1300"/>
            </a:pPr>
            <a:r>
              <a:t>This histogram with a density plot shows the distribution of age among the clients in the dataset. The age distribution is right-skewed, with most clients concentrated in the 30 to 40 age range. </a:t>
            </a:r>
          </a:p>
          <a:p>
            <a:pPr marL="130342" indent="-130342">
              <a:spcBef>
                <a:spcPts val="1000"/>
              </a:spcBef>
              <a:buSzPct val="100000"/>
              <a:buChar char="•"/>
              <a:defRPr sz="1300"/>
            </a:pPr>
            <a:r>
              <a:t>The frequency decreases gradually as age increases, with very few clients above the age of 60. This suggests that the bank’s customer base is predominantly middle-aged, which is typically a financially active period when individuals might be more inclined to consider long-term savings products such as term deposits. </a:t>
            </a:r>
          </a:p>
          <a:p>
            <a:pPr marL="130342" indent="-130342">
              <a:spcBef>
                <a:spcPts val="1000"/>
              </a:spcBef>
              <a:buSzPct val="100000"/>
              <a:buChar char="•"/>
              <a:defRPr sz="1300"/>
            </a:pPr>
            <a:r>
              <a:t>Understanding this age distribution can help tailor marketing strategies to target the most prominent age groups effectively.</a:t>
            </a:r>
          </a:p>
          <a:p>
            <a:pPr marL="130342" indent="-130342">
              <a:spcBef>
                <a:spcPts val="1000"/>
              </a:spcBef>
              <a:buSzPct val="100000"/>
              <a:buChar char="•"/>
              <a:defRPr sz="1300"/>
            </a:pPr>
            <a:r>
              <a:t>Overall, this age distribution analysis highlights the importance of focusing on the 30 to 50 age group while also considering strategies to engage with both younger clients who are just beginning their financial journey and older clients who may have different banking needs.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46" name="Title 16"/>
          <p:cNvSpPr txBox="1"/>
          <p:nvPr>
            <p:ph type="title"/>
          </p:nvPr>
        </p:nvSpPr>
        <p:spPr>
          <a:xfrm>
            <a:off x="321365" y="59053"/>
            <a:ext cx="10515601" cy="636105"/>
          </a:xfrm>
          <a:prstGeom prst="rect">
            <a:avLst/>
          </a:prstGeom>
        </p:spPr>
        <p:txBody>
          <a:bodyPr/>
          <a:lstStyle/>
          <a:p>
            <a:pPr lvl="1" defTabSz="557784">
              <a:lnSpc>
                <a:spcPct val="150000"/>
              </a:lnSpc>
              <a:defRPr b="1" sz="3660">
                <a:solidFill>
                  <a:srgbClr val="FF6600"/>
                </a:solidFill>
                <a:latin typeface="Angsana New"/>
                <a:ea typeface="Angsana New"/>
                <a:cs typeface="Angsana New"/>
                <a:sym typeface="Angsana New"/>
              </a:defRPr>
            </a:pPr>
            <a:r>
              <a:t>EDA</a:t>
            </a:r>
          </a:p>
        </p:txBody>
      </p:sp>
      <p:sp>
        <p:nvSpPr>
          <p:cNvPr id="147" name="4. Distribution of Cliient Contacts through the year"/>
          <p:cNvSpPr txBox="1"/>
          <p:nvPr/>
        </p:nvSpPr>
        <p:spPr>
          <a:xfrm>
            <a:off x="164932" y="790851"/>
            <a:ext cx="7668252"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solidFill>
                  <a:schemeClr val="accent2"/>
                </a:solidFill>
              </a:defRPr>
            </a:lvl1pPr>
          </a:lstStyle>
          <a:p>
            <a:pPr/>
            <a:r>
              <a:t>4. Distribution of Cliient Contacts through the year</a:t>
            </a:r>
          </a:p>
        </p:txBody>
      </p:sp>
      <p:pic>
        <p:nvPicPr>
          <p:cNvPr id="148" name="Screenshot 2024-08-14 at 2.41.55 PM.png" descr="Screenshot 2024-08-14 at 2.41.55 PM.png"/>
          <p:cNvPicPr>
            <a:picLocks noChangeAspect="1"/>
          </p:cNvPicPr>
          <p:nvPr/>
        </p:nvPicPr>
        <p:blipFill>
          <a:blip r:embed="rId2">
            <a:extLst/>
          </a:blip>
          <a:stretch>
            <a:fillRect/>
          </a:stretch>
        </p:blipFill>
        <p:spPr>
          <a:xfrm>
            <a:off x="250010" y="1826578"/>
            <a:ext cx="5987072" cy="3204844"/>
          </a:xfrm>
          <a:prstGeom prst="rect">
            <a:avLst/>
          </a:prstGeom>
          <a:ln w="12700">
            <a:miter lim="400000"/>
          </a:ln>
        </p:spPr>
      </p:pic>
      <p:sp>
        <p:nvSpPr>
          <p:cNvPr id="149" name="This bar chart shows the distribution of client contacts throughout the year, revealing significant seasonal trends in the bank’s marketing efforts. May is the peak month, with the highest number of contacts, likely due to targeted marketing campaigns or"/>
          <p:cNvSpPr txBox="1"/>
          <p:nvPr/>
        </p:nvSpPr>
        <p:spPr>
          <a:xfrm>
            <a:off x="6536121" y="1960879"/>
            <a:ext cx="5336322" cy="3357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spcBef>
                <a:spcPts val="1000"/>
              </a:spcBef>
              <a:buSzPct val="100000"/>
              <a:buChar char="•"/>
              <a:defRPr sz="1300"/>
            </a:pPr>
            <a:r>
              <a:t>This bar chart shows the distribution of client contacts throughout the year, revealing significant seasonal trends in the bank’s marketing efforts. May is the peak month, with the highest number of contacts, likely due to targeted marketing campaigns or end-of-quarter initiatives. </a:t>
            </a:r>
          </a:p>
          <a:p>
            <a:pPr marL="130342" indent="-130342">
              <a:spcBef>
                <a:spcPts val="1000"/>
              </a:spcBef>
              <a:buSzPct val="100000"/>
              <a:buChar char="•"/>
              <a:defRPr sz="1300"/>
            </a:pPr>
            <a:r>
              <a:t>The summer months of June, July, and August maintain a moderate level of activity, while contact frequency drops sharply from September through February, with the lowest point in December. This suggests that the bank’s marketing efforts are concentrated in specific periods, particularly in the spring and early summer, with reduced activity during the fall and winter months. </a:t>
            </a:r>
          </a:p>
          <a:p>
            <a:pPr marL="130342" indent="-130342">
              <a:spcBef>
                <a:spcPts val="1000"/>
              </a:spcBef>
              <a:buSzPct val="100000"/>
              <a:buChar char="•"/>
              <a:defRPr sz="1300"/>
            </a:pPr>
            <a:r>
              <a:t>These patterns indicate that the bank might benefit from optimizing their campaign strategies during peak periods like May and exploring opportunities to engage customers more effectively during the quieter months, ensuring a more balanced and consistent approach to customer outreach throughout the year.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52" name="Title 16"/>
          <p:cNvSpPr txBox="1"/>
          <p:nvPr>
            <p:ph type="title"/>
          </p:nvPr>
        </p:nvSpPr>
        <p:spPr>
          <a:xfrm>
            <a:off x="308490" y="59053"/>
            <a:ext cx="10515601" cy="636105"/>
          </a:xfrm>
          <a:prstGeom prst="rect">
            <a:avLst/>
          </a:prstGeom>
        </p:spPr>
        <p:txBody>
          <a:bodyPr/>
          <a:lstStyle/>
          <a:p>
            <a:pPr lvl="1" defTabSz="557784">
              <a:lnSpc>
                <a:spcPct val="150000"/>
              </a:lnSpc>
              <a:defRPr b="1" sz="3660">
                <a:solidFill>
                  <a:srgbClr val="FF6600"/>
                </a:solidFill>
                <a:latin typeface="Angsana New"/>
                <a:ea typeface="Angsana New"/>
                <a:cs typeface="Angsana New"/>
                <a:sym typeface="Angsana New"/>
              </a:defRPr>
            </a:pPr>
            <a:r>
              <a:t>EDA</a:t>
            </a:r>
          </a:p>
        </p:txBody>
      </p:sp>
      <p:sp>
        <p:nvSpPr>
          <p:cNvPr id="153" name="5. Relationship between marital status and the likelihood of subscribing to a term deposit"/>
          <p:cNvSpPr txBox="1"/>
          <p:nvPr/>
        </p:nvSpPr>
        <p:spPr>
          <a:xfrm>
            <a:off x="201544" y="803725"/>
            <a:ext cx="7454861" cy="3005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spcBef>
                <a:spcPts val="1000"/>
              </a:spcBef>
              <a:defRPr sz="1600">
                <a:solidFill>
                  <a:schemeClr val="accent2"/>
                </a:solidFill>
              </a:defRPr>
            </a:lvl1pPr>
          </a:lstStyle>
          <a:p>
            <a:pPr/>
            <a:r>
              <a:t>5. Relationship between marital status and the likelihood of subscribing to a term deposit</a:t>
            </a:r>
          </a:p>
        </p:txBody>
      </p:sp>
      <p:pic>
        <p:nvPicPr>
          <p:cNvPr id="154" name="pasted-movie.png" descr="pasted-movie.png"/>
          <p:cNvPicPr>
            <a:picLocks noChangeAspect="1"/>
          </p:cNvPicPr>
          <p:nvPr/>
        </p:nvPicPr>
        <p:blipFill>
          <a:blip r:embed="rId2">
            <a:extLst/>
          </a:blip>
          <a:stretch>
            <a:fillRect/>
          </a:stretch>
        </p:blipFill>
        <p:spPr>
          <a:xfrm>
            <a:off x="338006" y="1499402"/>
            <a:ext cx="4028404" cy="2538637"/>
          </a:xfrm>
          <a:prstGeom prst="rect">
            <a:avLst/>
          </a:prstGeom>
          <a:ln w="12700">
            <a:miter lim="400000"/>
          </a:ln>
        </p:spPr>
      </p:pic>
      <p:pic>
        <p:nvPicPr>
          <p:cNvPr id="155" name="pasted-movie.png" descr="pasted-movie.png"/>
          <p:cNvPicPr>
            <a:picLocks noChangeAspect="1"/>
          </p:cNvPicPr>
          <p:nvPr/>
        </p:nvPicPr>
        <p:blipFill>
          <a:blip r:embed="rId3">
            <a:extLst/>
          </a:blip>
          <a:stretch>
            <a:fillRect/>
          </a:stretch>
        </p:blipFill>
        <p:spPr>
          <a:xfrm>
            <a:off x="338006" y="4264485"/>
            <a:ext cx="4028404" cy="2538637"/>
          </a:xfrm>
          <a:prstGeom prst="rect">
            <a:avLst/>
          </a:prstGeom>
          <a:ln w="12700">
            <a:miter lim="400000"/>
          </a:ln>
        </p:spPr>
      </p:pic>
      <p:sp>
        <p:nvSpPr>
          <p:cNvPr id="156" name="This bar chart illustrates the relationship between marital status and the likelihood of subscribing to a term deposit. The data shows that married individuals constitute the largest group among the bank’s clients, followed by single and divorced individ"/>
          <p:cNvSpPr txBox="1"/>
          <p:nvPr/>
        </p:nvSpPr>
        <p:spPr>
          <a:xfrm>
            <a:off x="4793207" y="1589060"/>
            <a:ext cx="7008303" cy="22776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lnSpc>
                <a:spcPct val="120000"/>
              </a:lnSpc>
              <a:spcBef>
                <a:spcPts val="1000"/>
              </a:spcBef>
              <a:buSzPct val="100000"/>
              <a:buChar char="•"/>
              <a:defRPr sz="1300"/>
            </a:pPr>
            <a:r>
              <a:t>This bar chart illustrates the relationship between marital status and the likelihood of subscribing to a term deposit. The data shows that married individuals constitute the largest group among the bank’s clients, followed by single and divorced individuals. However, across all marital statuses, the majority of clients did not subscribe to a term deposit, as indicated by the predominance of the blue bars. Interestingly, while married individuals are the largest group, their rate of subscription is relatively low compared to their overall numbers. </a:t>
            </a:r>
          </a:p>
          <a:p>
            <a:pPr marL="130342" indent="-130342">
              <a:lnSpc>
                <a:spcPct val="120000"/>
              </a:lnSpc>
              <a:spcBef>
                <a:spcPts val="1000"/>
              </a:spcBef>
              <a:buSzPct val="100000"/>
              <a:buChar char="•"/>
              <a:defRPr sz="1300"/>
            </a:pPr>
            <a:r>
              <a:t>Single individuals also show a low subscription rate, though they make up the second-largest group. Divorced individuals represent the smallest group in terms of both total numbers and subscriptions, but their subscription rate is similarly low.</a:t>
            </a:r>
          </a:p>
        </p:txBody>
      </p:sp>
      <p:sp>
        <p:nvSpPr>
          <p:cNvPr id="157" name="This bar chart explores the relationship between education level and the likelihood of subscribing to a term deposit. The chart reveals that clients with secondary education make up the largest group, followed by those with tertiary and primary education"/>
          <p:cNvSpPr txBox="1"/>
          <p:nvPr/>
        </p:nvSpPr>
        <p:spPr>
          <a:xfrm>
            <a:off x="4793207" y="4394993"/>
            <a:ext cx="7008303" cy="22776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lnSpc>
                <a:spcPct val="120000"/>
              </a:lnSpc>
              <a:spcBef>
                <a:spcPts val="1000"/>
              </a:spcBef>
              <a:buSzPct val="100000"/>
              <a:buChar char="•"/>
              <a:defRPr sz="1300"/>
            </a:pPr>
            <a:r>
              <a:t>This bar chart explores the relationship between education level and the likelihood of subscribing to a term deposit. The chart reveals that clients with secondary education make up the largest group, followed by those with tertiary and primary education. However, the majority of clients across all education levels did not subscribe to a term deposit, as indicated by the dominance of the blue bars. </a:t>
            </a:r>
          </a:p>
          <a:p>
            <a:pPr marL="130342" indent="-130342">
              <a:lnSpc>
                <a:spcPct val="120000"/>
              </a:lnSpc>
              <a:spcBef>
                <a:spcPts val="1000"/>
              </a:spcBef>
              <a:buSzPct val="100000"/>
              <a:buChar char="•"/>
              <a:defRPr sz="1300"/>
            </a:pPr>
            <a:r>
              <a:t>Notably, clients with tertiary education have a slightly higher subscription rate compared to those with primary and secondary education. This suggests that higher education levels might be associated with a greater understanding or interest in financial products like term deposits. However, despite this trend, the overall subscription rates remain low, indicating that education alone is not a strong predictor of whether a client will subscribe.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60" name="Title 16"/>
          <p:cNvSpPr txBox="1"/>
          <p:nvPr>
            <p:ph type="title"/>
          </p:nvPr>
        </p:nvSpPr>
        <p:spPr>
          <a:xfrm>
            <a:off x="321365" y="59053"/>
            <a:ext cx="10515601" cy="636105"/>
          </a:xfrm>
          <a:prstGeom prst="rect">
            <a:avLst/>
          </a:prstGeom>
        </p:spPr>
        <p:txBody>
          <a:bodyPr/>
          <a:lstStyle/>
          <a:p>
            <a:pPr lvl="1" defTabSz="557784">
              <a:lnSpc>
                <a:spcPct val="150000"/>
              </a:lnSpc>
              <a:defRPr b="1" sz="3660">
                <a:solidFill>
                  <a:srgbClr val="FF6600"/>
                </a:solidFill>
                <a:latin typeface="Angsana New"/>
                <a:ea typeface="Angsana New"/>
                <a:cs typeface="Angsana New"/>
                <a:sym typeface="Angsana New"/>
              </a:defRPr>
            </a:pPr>
            <a:r>
              <a:t>EDA</a:t>
            </a:r>
          </a:p>
        </p:txBody>
      </p:sp>
      <p:sp>
        <p:nvSpPr>
          <p:cNvPr id="161" name="6. Correlation Matrix"/>
          <p:cNvSpPr txBox="1"/>
          <p:nvPr/>
        </p:nvSpPr>
        <p:spPr>
          <a:xfrm>
            <a:off x="330287" y="790851"/>
            <a:ext cx="2033735"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2"/>
                </a:solidFill>
              </a:defRPr>
            </a:lvl1pPr>
          </a:lstStyle>
          <a:p>
            <a:pPr/>
            <a:r>
              <a:t>6. Correlation Matrix</a:t>
            </a:r>
          </a:p>
        </p:txBody>
      </p:sp>
      <p:pic>
        <p:nvPicPr>
          <p:cNvPr id="162" name="pasted-movie.png" descr="pasted-movie.png"/>
          <p:cNvPicPr>
            <a:picLocks noChangeAspect="1"/>
          </p:cNvPicPr>
          <p:nvPr/>
        </p:nvPicPr>
        <p:blipFill>
          <a:blip r:embed="rId2">
            <a:extLst/>
          </a:blip>
          <a:stretch>
            <a:fillRect/>
          </a:stretch>
        </p:blipFill>
        <p:spPr>
          <a:xfrm>
            <a:off x="574065" y="1929191"/>
            <a:ext cx="4825664" cy="3673106"/>
          </a:xfrm>
          <a:prstGeom prst="rect">
            <a:avLst/>
          </a:prstGeom>
          <a:ln w="12700">
            <a:miter lim="400000"/>
          </a:ln>
        </p:spPr>
      </p:pic>
      <p:sp>
        <p:nvSpPr>
          <p:cNvPr id="163" name="This correlation heatmap reveals the relationships between various numerical features in the dataset. Most features exhibit weak correlations with each other, indicating that they are relatively independent.…"/>
          <p:cNvSpPr txBox="1"/>
          <p:nvPr/>
        </p:nvSpPr>
        <p:spPr>
          <a:xfrm>
            <a:off x="5935001" y="1991751"/>
            <a:ext cx="6020742" cy="39509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lnSpc>
                <a:spcPct val="120000"/>
              </a:lnSpc>
              <a:spcBef>
                <a:spcPts val="1000"/>
              </a:spcBef>
              <a:buSzPct val="100000"/>
              <a:buChar char="•"/>
              <a:defRPr sz="1300"/>
            </a:pPr>
            <a:r>
              <a:t>This correlation heatmap reveals the relationships between various numerical features in the dataset. Most features exhibit weak correlations with each other, indicating that they are relatively independent. </a:t>
            </a:r>
          </a:p>
          <a:p>
            <a:pPr marL="130342" indent="-130342">
              <a:lnSpc>
                <a:spcPct val="120000"/>
              </a:lnSpc>
              <a:spcBef>
                <a:spcPts val="1000"/>
              </a:spcBef>
              <a:buSzPct val="100000"/>
              <a:buChar char="•"/>
              <a:defRPr sz="1300"/>
            </a:pPr>
            <a:r>
              <a:t>The strongest positive correlation is observed between the "previous" and "pdays" features, with a coefficient of 0.45, suggesting that if a client was contacted in a previous campaign, they are more likely to have a recorded number of days since that last contact. Another mild positive correlation exists between "campaign" and "day," indicating a slight relationship between the day of the month and the number of contacts made during the campaign. </a:t>
            </a:r>
          </a:p>
          <a:p>
            <a:pPr marL="130342" indent="-130342">
              <a:lnSpc>
                <a:spcPct val="120000"/>
              </a:lnSpc>
              <a:spcBef>
                <a:spcPts val="1000"/>
              </a:spcBef>
              <a:buSzPct val="100000"/>
              <a:buChar char="•"/>
              <a:defRPr sz="1300"/>
            </a:pPr>
            <a:r>
              <a:t>The weak correlations among other features, such as "age," "balance," and "duration," suggest that these variables may provide unique, independent information for the predictive model. </a:t>
            </a:r>
          </a:p>
          <a:p>
            <a:pPr marL="130342" indent="-130342">
              <a:lnSpc>
                <a:spcPct val="120000"/>
              </a:lnSpc>
              <a:spcBef>
                <a:spcPts val="1000"/>
              </a:spcBef>
              <a:buSzPct val="100000"/>
              <a:buChar char="•"/>
              <a:defRPr sz="1300"/>
            </a:pPr>
            <a:r>
              <a:t>This analysis underscores the importance of treating each feature independently while recognizing that certain pairs of variables, like "previous" and "pdays," might offer additional insights when considered together.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ctrTitle"/>
          </p:nvPr>
        </p:nvSpPr>
        <p:spPr>
          <a:xfrm>
            <a:off x="-1" y="-1"/>
            <a:ext cx="4744280" cy="6858003"/>
          </a:xfrm>
          <a:prstGeom prst="rect">
            <a:avLst/>
          </a:prstGeom>
          <a:solidFill>
            <a:srgbClr val="3B3B3B"/>
          </a:solidFill>
        </p:spPr>
        <p:txBody>
          <a:bodyPr anchor="t"/>
          <a:lstStyle/>
          <a:p>
            <a:pPr>
              <a:defRPr b="1" sz="4400">
                <a:solidFill>
                  <a:srgbClr val="FF6600"/>
                </a:solidFill>
                <a:latin typeface="Angsana New"/>
                <a:ea typeface="Angsana New"/>
                <a:cs typeface="Angsana New"/>
                <a:sym typeface="Angsana New"/>
              </a:defRPr>
            </a:pPr>
            <a:r>
              <a:t>Modelling Techniques</a:t>
            </a:r>
            <a:br/>
            <a:br/>
          </a:p>
        </p:txBody>
      </p:sp>
      <p:sp>
        <p:nvSpPr>
          <p:cNvPr id="166" name="Metin kutusu 8"/>
          <p:cNvSpPr txBox="1"/>
          <p:nvPr/>
        </p:nvSpPr>
        <p:spPr>
          <a:xfrm>
            <a:off x="56796" y="1807757"/>
            <a:ext cx="4630686"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77799" indent="-177799" algn="just">
              <a:lnSpc>
                <a:spcPct val="150000"/>
              </a:lnSpc>
              <a:buSzPct val="100000"/>
              <a:buFont typeface="Arial"/>
              <a:buChar char="•"/>
              <a:defRPr sz="2300">
                <a:solidFill>
                  <a:srgbClr val="F2F2F2"/>
                </a:solidFill>
                <a:latin typeface="Angsana New"/>
                <a:ea typeface="Angsana New"/>
                <a:cs typeface="Angsana New"/>
                <a:sym typeface="Angsana New"/>
              </a:defRPr>
            </a:pPr>
            <a:r>
              <a:t>Logistic Regression</a:t>
            </a:r>
          </a:p>
          <a:p>
            <a:pPr marL="177799" indent="-177799" algn="just">
              <a:lnSpc>
                <a:spcPct val="150000"/>
              </a:lnSpc>
              <a:buSzPct val="100000"/>
              <a:buFont typeface="Arial"/>
              <a:buChar char="•"/>
              <a:defRPr sz="2300">
                <a:solidFill>
                  <a:srgbClr val="F2F2F2"/>
                </a:solidFill>
                <a:latin typeface="Angsana New"/>
                <a:ea typeface="Angsana New"/>
                <a:cs typeface="Angsana New"/>
                <a:sym typeface="Angsana New"/>
              </a:defRPr>
            </a:pPr>
            <a:r>
              <a:t>Decision Trees</a:t>
            </a:r>
          </a:p>
          <a:p>
            <a:pPr marL="177799" indent="-177799" algn="just">
              <a:lnSpc>
                <a:spcPct val="150000"/>
              </a:lnSpc>
              <a:buSzPct val="100000"/>
              <a:buFont typeface="Arial"/>
              <a:buChar char="•"/>
              <a:defRPr sz="2300">
                <a:solidFill>
                  <a:srgbClr val="F2F2F2"/>
                </a:solidFill>
                <a:latin typeface="Angsana New"/>
                <a:ea typeface="Angsana New"/>
                <a:cs typeface="Angsana New"/>
                <a:sym typeface="Angsana New"/>
              </a:defRPr>
            </a:pPr>
            <a:r>
              <a:t>Random Forest</a:t>
            </a:r>
          </a:p>
          <a:p>
            <a:pPr marL="177799" indent="-177799" algn="just">
              <a:lnSpc>
                <a:spcPct val="150000"/>
              </a:lnSpc>
              <a:buSzPct val="100000"/>
              <a:buFont typeface="Arial"/>
              <a:buChar char="•"/>
              <a:defRPr sz="2300">
                <a:solidFill>
                  <a:srgbClr val="F2F2F2"/>
                </a:solidFill>
                <a:latin typeface="Angsana New"/>
                <a:ea typeface="Angsana New"/>
                <a:cs typeface="Angsana New"/>
                <a:sym typeface="Angsana New"/>
              </a:defRPr>
            </a:pPr>
            <a:r>
              <a:t>Gradient Boosting Machines</a:t>
            </a:r>
          </a:p>
        </p:txBody>
      </p:sp>
      <p:pic>
        <p:nvPicPr>
          <p:cNvPr id="167" name="Picture 3" descr="Picture 3"/>
          <p:cNvPicPr>
            <a:picLocks noChangeAspect="1"/>
          </p:cNvPicPr>
          <p:nvPr/>
        </p:nvPicPr>
        <p:blipFill>
          <a:blip r:embed="rId2">
            <a:extLst/>
          </a:blip>
          <a:stretch>
            <a:fillRect/>
          </a:stretch>
        </p:blipFill>
        <p:spPr>
          <a:xfrm>
            <a:off x="77246" y="5341914"/>
            <a:ext cx="1943126" cy="1876571"/>
          </a:xfrm>
          <a:prstGeom prst="rect">
            <a:avLst/>
          </a:prstGeom>
          <a:ln w="12700">
            <a:miter lim="400000"/>
          </a:ln>
        </p:spPr>
      </p:pic>
      <p:sp>
        <p:nvSpPr>
          <p:cNvPr id="168" name="Baseline Model - Logistic Regression:…"/>
          <p:cNvSpPr txBox="1"/>
          <p:nvPr/>
        </p:nvSpPr>
        <p:spPr>
          <a:xfrm>
            <a:off x="4919688" y="18390"/>
            <a:ext cx="6922277" cy="21909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300"/>
            </a:pPr>
            <a:r>
              <a:t>Baseline Model - Logistic Regression:</a:t>
            </a:r>
          </a:p>
          <a:p>
            <a:pPr marL="563033" indent="-423333">
              <a:lnSpc>
                <a:spcPct val="90000"/>
              </a:lnSpc>
              <a:spcBef>
                <a:spcPts val="1000"/>
              </a:spcBef>
              <a:buSzPct val="100000"/>
              <a:buFont typeface="Times Roman"/>
              <a:buChar char="•"/>
              <a:defRPr sz="1300"/>
            </a:pPr>
            <a:r>
              <a:rPr b="1"/>
              <a:t>Why:</a:t>
            </a:r>
            <a:r>
              <a:t> Logistic regression can serve as a strong baseline due to its interpretability and simplicity. It is particularly useful for binary classification tasks like predicting term deposit subscriptions (yes/no). Despite the weak correlations between most features, logistic regression can still provide valuable insights into the influence of individual variables, such as age, education, marital status, and balance, on the target variable.</a:t>
            </a:r>
          </a:p>
          <a:p>
            <a:pPr marL="563033" indent="-423333">
              <a:lnSpc>
                <a:spcPct val="90000"/>
              </a:lnSpc>
              <a:spcBef>
                <a:spcPts val="1000"/>
              </a:spcBef>
              <a:buSzPct val="100000"/>
              <a:buFont typeface="Times Roman"/>
              <a:buChar char="•"/>
              <a:defRPr sz="1300"/>
            </a:pPr>
            <a:r>
              <a:rPr b="1"/>
              <a:t>How:</a:t>
            </a:r>
            <a:r>
              <a:t> The model can be used to estimate the probability of a client subscribing to a term deposit, with coefficients indicating the direction and magnitude of the impact of each feature. Regularization techniques such as L1 (Lasso) or L2 (Ridge) can be employed to prevent overfitting and to handle the less significant features.</a:t>
            </a:r>
          </a:p>
        </p:txBody>
      </p:sp>
      <p:sp>
        <p:nvSpPr>
          <p:cNvPr id="169" name="Decision Trees and Random Forests:…"/>
          <p:cNvSpPr txBox="1"/>
          <p:nvPr/>
        </p:nvSpPr>
        <p:spPr>
          <a:xfrm>
            <a:off x="4919688" y="2240279"/>
            <a:ext cx="6922277"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300"/>
            </a:pPr>
            <a:r>
              <a:t>Decision Trees and Random Forests:</a:t>
            </a:r>
          </a:p>
          <a:p>
            <a:pPr marL="563033" indent="-423333">
              <a:lnSpc>
                <a:spcPct val="90000"/>
              </a:lnSpc>
              <a:spcBef>
                <a:spcPts val="1000"/>
              </a:spcBef>
              <a:buSzPct val="100000"/>
              <a:buFont typeface="Times Roman"/>
              <a:buChar char="•"/>
              <a:defRPr sz="1300"/>
            </a:pPr>
            <a:r>
              <a:rPr b="1"/>
              <a:t>Why:</a:t>
            </a:r>
            <a:r>
              <a:t> Given the weak linear relationships identified in the correlation heatmap, decision trees are ideal for capturing non-linear interactions between variables. A Random Forest model, which is an ensemble of decision trees, can further enhance predictive power by averaging multiple trees to reduce variance and improve generalization.</a:t>
            </a:r>
          </a:p>
          <a:p>
            <a:pPr marL="563033" indent="-423333">
              <a:lnSpc>
                <a:spcPct val="90000"/>
              </a:lnSpc>
              <a:spcBef>
                <a:spcPts val="1000"/>
              </a:spcBef>
              <a:buSzPct val="100000"/>
              <a:buFont typeface="Times Roman"/>
              <a:buChar char="•"/>
              <a:defRPr sz="1300"/>
            </a:pPr>
            <a:r>
              <a:rPr b="1"/>
              <a:t>How:</a:t>
            </a:r>
            <a:r>
              <a:t> Random Forests can handle the diverse and mostly independent nature of the features by considering different subsets of features at each split. This approach is particularly useful when dealing with categorical variables like education level and marital status, as well as continuous variables like age and balance, without requiring extensive preprocessing. The model can automatically rank features by importance, helping to identify which variables contribute the most to predictions.</a:t>
            </a:r>
          </a:p>
        </p:txBody>
      </p:sp>
      <p:sp>
        <p:nvSpPr>
          <p:cNvPr id="170" name="Gradient Boosting Machines (GBM):…"/>
          <p:cNvSpPr txBox="1"/>
          <p:nvPr/>
        </p:nvSpPr>
        <p:spPr>
          <a:xfrm>
            <a:off x="4991679" y="4648692"/>
            <a:ext cx="6778295" cy="2004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300"/>
            </a:pPr>
            <a:r>
              <a:t>Gradient Boosting Machines (GBM):</a:t>
            </a:r>
          </a:p>
          <a:p>
            <a:pPr marL="563033" indent="-423333">
              <a:lnSpc>
                <a:spcPct val="90000"/>
              </a:lnSpc>
              <a:spcBef>
                <a:spcPts val="1000"/>
              </a:spcBef>
              <a:buSzPct val="100000"/>
              <a:buFont typeface="Times Roman"/>
              <a:buChar char="•"/>
              <a:defRPr sz="1300"/>
            </a:pPr>
            <a:r>
              <a:rPr b="1"/>
              <a:t>Why:</a:t>
            </a:r>
            <a:r>
              <a:t> Gradient Boosting algorithms, including XGBoost, LightGBM, and CatBoost, are powerful for capturing complex patterns and interactions in the data. They are particularly effective in scenarios where the relationship between the input features and the target variable is non-linear, as suggested by the EDA.</a:t>
            </a:r>
          </a:p>
          <a:p>
            <a:pPr marL="563033" indent="-423333">
              <a:lnSpc>
                <a:spcPct val="90000"/>
              </a:lnSpc>
              <a:spcBef>
                <a:spcPts val="1000"/>
              </a:spcBef>
              <a:buSzPct val="100000"/>
              <a:buFont typeface="Times Roman"/>
              <a:buChar char="•"/>
              <a:defRPr sz="1300"/>
            </a:pPr>
            <a:r>
              <a:rPr b="1"/>
              <a:t>How:</a:t>
            </a:r>
            <a:r>
              <a:t> GBM builds models sequentially, with each new model correcting the errors of the previous one. This technique is highly effective in improving the accuracy of predictions by focusing on the harder-to-predict instances, such as those with specific combinations of features like age, previous campaign interactions (pdays, previous), and education level.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73" name="Title 16"/>
          <p:cNvSpPr txBox="1"/>
          <p:nvPr>
            <p:ph type="title"/>
          </p:nvPr>
        </p:nvSpPr>
        <p:spPr>
          <a:xfrm>
            <a:off x="420757" y="364179"/>
            <a:ext cx="10515601" cy="636106"/>
          </a:xfrm>
          <a:prstGeom prst="rect">
            <a:avLst/>
          </a:prstGeom>
        </p:spPr>
        <p:txBody>
          <a:bodyPr/>
          <a:lstStyle/>
          <a:p>
            <a:pPr lvl="1" defTabSz="557784">
              <a:lnSpc>
                <a:spcPct val="150000"/>
              </a:lnSpc>
              <a:defRPr b="1" sz="3660">
                <a:solidFill>
                  <a:srgbClr val="FF6600"/>
                </a:solidFill>
                <a:latin typeface="Angsana New"/>
                <a:ea typeface="Angsana New"/>
                <a:cs typeface="Angsana New"/>
                <a:sym typeface="Angsana New"/>
              </a:defRPr>
            </a:pPr>
            <a:r>
              <a:t>Recommendations</a:t>
            </a:r>
          </a:p>
        </p:txBody>
      </p:sp>
      <p:sp>
        <p:nvSpPr>
          <p:cNvPr id="174" name="Metin kutusu 8"/>
          <p:cNvSpPr txBox="1"/>
          <p:nvPr/>
        </p:nvSpPr>
        <p:spPr>
          <a:xfrm>
            <a:off x="333948" y="1456085"/>
            <a:ext cx="11298088" cy="52071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300"/>
            </a:pPr>
            <a:r>
              <a:t>1. Start with a Basic Model</a:t>
            </a:r>
          </a:p>
          <a:p>
            <a:pPr marL="563033" indent="-423333">
              <a:lnSpc>
                <a:spcPct val="90000"/>
              </a:lnSpc>
              <a:spcBef>
                <a:spcPts val="1000"/>
              </a:spcBef>
              <a:buSzPct val="100000"/>
              <a:buFont typeface="Times Roman"/>
              <a:buChar char="•"/>
              <a:defRPr sz="1300"/>
            </a:pPr>
            <a:r>
              <a:rPr b="1"/>
              <a:t>Recommendation:</a:t>
            </a:r>
            <a:r>
              <a:t> Begin by building a simple model (like logistic regression) to predict which customers are likely to subscribe to a term deposit. This will give us a baseline to compare against more advanced models.</a:t>
            </a:r>
          </a:p>
          <a:p>
            <a:pPr marL="563033" indent="-423333">
              <a:lnSpc>
                <a:spcPct val="90000"/>
              </a:lnSpc>
              <a:spcBef>
                <a:spcPts val="1000"/>
              </a:spcBef>
              <a:buSzPct val="100000"/>
              <a:buFont typeface="Times Roman"/>
              <a:buChar char="•"/>
              <a:defRPr sz="1300"/>
            </a:pPr>
            <a:r>
              <a:rPr b="1"/>
              <a:t>Next Step:</a:t>
            </a:r>
            <a:r>
              <a:t> Use this model to identify the key factors that influence customer decisions.</a:t>
            </a:r>
          </a:p>
          <a:p>
            <a:pPr>
              <a:lnSpc>
                <a:spcPct val="90000"/>
              </a:lnSpc>
              <a:spcBef>
                <a:spcPts val="1000"/>
              </a:spcBef>
              <a:defRPr sz="1300"/>
            </a:pPr>
            <a:r>
              <a:t>2. Enhance with Advanced Models</a:t>
            </a:r>
          </a:p>
          <a:p>
            <a:pPr marL="563033" indent="-423333">
              <a:lnSpc>
                <a:spcPct val="90000"/>
              </a:lnSpc>
              <a:spcBef>
                <a:spcPts val="1000"/>
              </a:spcBef>
              <a:buSzPct val="100000"/>
              <a:buFont typeface="Times Roman"/>
              <a:buChar char="•"/>
              <a:defRPr sz="1300"/>
            </a:pPr>
            <a:r>
              <a:rPr b="1"/>
              <a:t>Recommendation:</a:t>
            </a:r>
            <a:r>
              <a:t> Implement more sophisticated models like Random Forests and Gradient Boosting to capture complex patterns in the data that the basic model might miss.</a:t>
            </a:r>
          </a:p>
          <a:p>
            <a:pPr marL="563033" indent="-423333">
              <a:lnSpc>
                <a:spcPct val="90000"/>
              </a:lnSpc>
              <a:spcBef>
                <a:spcPts val="1000"/>
              </a:spcBef>
              <a:buSzPct val="100000"/>
              <a:buFont typeface="Times Roman"/>
              <a:buChar char="•"/>
              <a:defRPr sz="1300"/>
            </a:pPr>
            <a:r>
              <a:rPr b="1"/>
              <a:t>Next Step:</a:t>
            </a:r>
            <a:r>
              <a:t> Experiment with these models to see which one gives the most accurate predictions.</a:t>
            </a:r>
          </a:p>
          <a:p>
            <a:pPr>
              <a:lnSpc>
                <a:spcPct val="90000"/>
              </a:lnSpc>
              <a:spcBef>
                <a:spcPts val="1000"/>
              </a:spcBef>
              <a:defRPr sz="1300"/>
            </a:pPr>
            <a:r>
              <a:t>3. Fine-Tune the Models</a:t>
            </a:r>
          </a:p>
          <a:p>
            <a:pPr marL="563033" indent="-423333">
              <a:lnSpc>
                <a:spcPct val="90000"/>
              </a:lnSpc>
              <a:spcBef>
                <a:spcPts val="1000"/>
              </a:spcBef>
              <a:buSzPct val="100000"/>
              <a:buFont typeface="Times Roman"/>
              <a:buChar char="•"/>
              <a:defRPr sz="1300"/>
            </a:pPr>
            <a:r>
              <a:rPr b="1"/>
              <a:t>Recommendation:</a:t>
            </a:r>
            <a:r>
              <a:t> Adjust the settings (hyperparameters) of the models to optimize their performance and ensure they are as accurate as possible.</a:t>
            </a:r>
          </a:p>
          <a:p>
            <a:pPr marL="563033" indent="-423333">
              <a:lnSpc>
                <a:spcPct val="90000"/>
              </a:lnSpc>
              <a:spcBef>
                <a:spcPts val="1000"/>
              </a:spcBef>
              <a:buSzPct val="100000"/>
              <a:buFont typeface="Times Roman"/>
              <a:buChar char="•"/>
              <a:defRPr sz="1300"/>
            </a:pPr>
            <a:r>
              <a:rPr b="1"/>
              <a:t>Next Step:</a:t>
            </a:r>
            <a:r>
              <a:t> Test different configurations to find the best setup for our data.</a:t>
            </a:r>
          </a:p>
          <a:p>
            <a:pPr>
              <a:lnSpc>
                <a:spcPct val="90000"/>
              </a:lnSpc>
              <a:spcBef>
                <a:spcPts val="1000"/>
              </a:spcBef>
              <a:defRPr sz="1300"/>
            </a:pPr>
            <a:r>
              <a:t>4. Evaluate Model Performance</a:t>
            </a:r>
          </a:p>
          <a:p>
            <a:pPr marL="563033" indent="-423333">
              <a:lnSpc>
                <a:spcPct val="90000"/>
              </a:lnSpc>
              <a:spcBef>
                <a:spcPts val="1000"/>
              </a:spcBef>
              <a:buSzPct val="100000"/>
              <a:buFont typeface="Times Roman"/>
              <a:buChar char="•"/>
              <a:defRPr sz="1300"/>
            </a:pPr>
            <a:r>
              <a:rPr b="1"/>
              <a:t>Recommendation:</a:t>
            </a:r>
            <a:r>
              <a:t> Look beyond just accuracy. Consider other factors like how well the model predicts true positives (actual subscriptions) versus false positives (incorrect predictions).</a:t>
            </a:r>
          </a:p>
          <a:p>
            <a:pPr marL="563033" indent="-423333">
              <a:lnSpc>
                <a:spcPct val="90000"/>
              </a:lnSpc>
              <a:spcBef>
                <a:spcPts val="1000"/>
              </a:spcBef>
              <a:buSzPct val="100000"/>
              <a:buFont typeface="Times Roman"/>
              <a:buChar char="•"/>
              <a:defRPr sz="1300"/>
            </a:pPr>
            <a:r>
              <a:rPr b="1"/>
              <a:t>Next Step:</a:t>
            </a:r>
            <a:r>
              <a:t> Analyze results from different angles to ensure we’re getting the most reliable predictions.</a:t>
            </a:r>
          </a:p>
          <a:p>
            <a:pPr>
              <a:lnSpc>
                <a:spcPct val="90000"/>
              </a:lnSpc>
              <a:spcBef>
                <a:spcPts val="1000"/>
              </a:spcBef>
              <a:defRPr sz="1300"/>
            </a:pPr>
            <a:r>
              <a:t>5. Address Potential Imbalances</a:t>
            </a:r>
          </a:p>
          <a:p>
            <a:pPr marL="563033" indent="-423333">
              <a:lnSpc>
                <a:spcPct val="90000"/>
              </a:lnSpc>
              <a:spcBef>
                <a:spcPts val="1000"/>
              </a:spcBef>
              <a:buSzPct val="100000"/>
              <a:buFont typeface="Times Roman"/>
              <a:buChar char="•"/>
              <a:defRPr sz="1300"/>
            </a:pPr>
            <a:r>
              <a:rPr b="1"/>
              <a:t>Recommendation:</a:t>
            </a:r>
            <a:r>
              <a:t> If our data has more customers not subscribing than subscribing, take steps to balance it out so our model doesn’t become biased.</a:t>
            </a:r>
          </a:p>
          <a:p>
            <a:pPr marL="563033" indent="-423333">
              <a:lnSpc>
                <a:spcPct val="90000"/>
              </a:lnSpc>
              <a:spcBef>
                <a:spcPts val="1000"/>
              </a:spcBef>
              <a:buSzPct val="100000"/>
              <a:buFont typeface="Times Roman"/>
              <a:buChar char="•"/>
              <a:defRPr sz="1300"/>
            </a:pPr>
            <a:r>
              <a:rPr b="1"/>
              <a:t>Next Step:</a:t>
            </a:r>
            <a:r>
              <a:t> Use techniques to adjust for this imbalance and reassess model performance.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ubtitle 5"/>
          <p:cNvSpPr txBox="1"/>
          <p:nvPr>
            <p:ph type="subTitle" sz="quarter" idx="1"/>
          </p:nvPr>
        </p:nvSpPr>
        <p:spPr>
          <a:xfrm>
            <a:off x="6203448" y="2836784"/>
            <a:ext cx="5558974" cy="1312136"/>
          </a:xfrm>
          <a:prstGeom prst="rect">
            <a:avLst/>
          </a:prstGeom>
        </p:spPr>
        <p:txBody>
          <a:bodyPr/>
          <a:lstStyle>
            <a:lvl1pPr>
              <a:defRPr b="1" sz="6600">
                <a:solidFill>
                  <a:srgbClr val="FF6600"/>
                </a:solidFill>
              </a:defRPr>
            </a:lvl1pPr>
          </a:lstStyle>
          <a:p>
            <a:pPr/>
            <a:r>
              <a:t>Thank You</a:t>
            </a:r>
          </a:p>
        </p:txBody>
      </p:sp>
      <p:sp>
        <p:nvSpPr>
          <p:cNvPr id="177" name="Title 1"/>
          <p:cNvSpPr txBox="1"/>
          <p:nvPr>
            <p:ph type="ctrTitle"/>
          </p:nvPr>
        </p:nvSpPr>
        <p:spPr>
          <a:xfrm>
            <a:off x="-2" y="-1"/>
            <a:ext cx="5813948" cy="6858003"/>
          </a:xfrm>
          <a:prstGeom prst="rect">
            <a:avLst/>
          </a:prstGeom>
          <a:solidFill>
            <a:srgbClr val="3B3B3B"/>
          </a:solidFill>
        </p:spPr>
        <p:txBody>
          <a:bodyPr anchor="t"/>
          <a:lstStyle/>
          <a:p>
            <a:pPr/>
            <a:br/>
            <a:br/>
            <a:br/>
          </a:p>
        </p:txBody>
      </p:sp>
      <p:pic>
        <p:nvPicPr>
          <p:cNvPr id="178" name="Picture 3" descr="Picture 3"/>
          <p:cNvPicPr>
            <a:picLocks noChangeAspect="1"/>
          </p:cNvPicPr>
          <p:nvPr/>
        </p:nvPicPr>
        <p:blipFill>
          <a:blip r:embed="rId2">
            <a:extLst/>
          </a:blip>
          <a:stretch>
            <a:fillRect/>
          </a:stretch>
        </p:blipFill>
        <p:spPr>
          <a:xfrm>
            <a:off x="1023581" y="1906378"/>
            <a:ext cx="3439237" cy="332143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2" y="-1"/>
            <a:ext cx="12192002" cy="6858003"/>
          </a:xfrm>
          <a:prstGeom prst="rect">
            <a:avLst/>
          </a:prstGeom>
          <a:solidFill>
            <a:srgbClr val="3B3B3B"/>
          </a:solidFill>
        </p:spPr>
        <p:txBody>
          <a:bodyPr anchor="t"/>
          <a:lstStyle/>
          <a:p>
            <a:pPr/>
            <a:br/>
            <a:br/>
            <a:br/>
          </a:p>
        </p:txBody>
      </p:sp>
      <p:pic>
        <p:nvPicPr>
          <p:cNvPr id="98" name="Picture 3" descr="Picture 3"/>
          <p:cNvPicPr>
            <a:picLocks noChangeAspect="1"/>
          </p:cNvPicPr>
          <p:nvPr/>
        </p:nvPicPr>
        <p:blipFill>
          <a:blip r:embed="rId2">
            <a:extLst/>
          </a:blip>
          <a:stretch>
            <a:fillRect/>
          </a:stretch>
        </p:blipFill>
        <p:spPr>
          <a:xfrm>
            <a:off x="270361" y="5020055"/>
            <a:ext cx="1943126" cy="1876571"/>
          </a:xfrm>
          <a:prstGeom prst="rect">
            <a:avLst/>
          </a:prstGeom>
          <a:ln w="12700">
            <a:miter lim="400000"/>
          </a:ln>
        </p:spPr>
      </p:pic>
      <p:graphicFrame>
        <p:nvGraphicFramePr>
          <p:cNvPr id="99" name="Tablo 5"/>
          <p:cNvGraphicFramePr/>
          <p:nvPr/>
        </p:nvGraphicFramePr>
        <p:xfrm>
          <a:off x="1762076" y="1099481"/>
          <a:ext cx="8667848" cy="382458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690127"/>
                <a:gridCol w="5977719"/>
              </a:tblGrid>
              <a:tr h="546369">
                <a:tc>
                  <a:txBody>
                    <a:bodyPr/>
                    <a:lstStyle/>
                    <a:p>
                      <a:pPr algn="l">
                        <a:defRPr b="0" sz="1800">
                          <a:solidFill>
                            <a:srgbClr val="000000"/>
                          </a:solidFill>
                        </a:defRPr>
                      </a:pPr>
                      <a:r>
                        <a:rPr b="1" sz="2800">
                          <a:solidFill>
                            <a:srgbClr val="FFFFFF"/>
                          </a:solidFill>
                          <a:latin typeface="Angsana New"/>
                          <a:ea typeface="Angsana New"/>
                          <a:cs typeface="Angsana New"/>
                          <a:sym typeface="Angsana New"/>
                        </a:rPr>
                        <a:t>Project</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b="0" sz="1800">
                          <a:solidFill>
                            <a:srgbClr val="000000"/>
                          </a:solidFill>
                        </a:defRPr>
                      </a:pPr>
                      <a:r>
                        <a:rPr sz="2800">
                          <a:solidFill>
                            <a:srgbClr val="FFFFFF"/>
                          </a:solidFill>
                          <a:latin typeface="Angsana New"/>
                          <a:ea typeface="Angsana New"/>
                          <a:cs typeface="Angsana New"/>
                          <a:sym typeface="Angsana New"/>
                        </a:rPr>
                        <a:t>Bank Marketing Analysis</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Submitted By</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1800"/>
                      </a:pPr>
                      <a:r>
                        <a:rPr sz="2800">
                          <a:solidFill>
                            <a:srgbClr val="FFFFFF"/>
                          </a:solidFill>
                          <a:latin typeface="Angsana New"/>
                          <a:ea typeface="Angsana New"/>
                          <a:cs typeface="Angsana New"/>
                          <a:sym typeface="Angsana New"/>
                        </a:rPr>
                        <a:t>Apoorv Ajay Thite</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Email</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2800">
                          <a:solidFill>
                            <a:srgbClr val="FFFFFF"/>
                          </a:solidFill>
                          <a:latin typeface="Angsana New"/>
                          <a:ea typeface="Angsana New"/>
                          <a:cs typeface="Angsana New"/>
                          <a:sym typeface="Angsana New"/>
                        </a:defRPr>
                      </a:pPr>
                      <a:r>
                        <a:rPr u="sng">
                          <a:solidFill>
                            <a:srgbClr val="0563C1"/>
                          </a:solidFill>
                          <a:uFill>
                            <a:solidFill>
                              <a:srgbClr val="0563C1"/>
                            </a:solidFill>
                          </a:uFill>
                          <a:hlinkClick r:id="rId3" invalidUrl="" action="" tgtFrame="" tooltip="" history="1" highlightClick="0" endSnd="0"/>
                        </a:rPr>
                        <a:t>apoorvthite21@gmail.com</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Country</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1800"/>
                      </a:pPr>
                      <a:r>
                        <a:rPr sz="2800">
                          <a:solidFill>
                            <a:srgbClr val="FFFFFF"/>
                          </a:solidFill>
                          <a:latin typeface="Angsana New"/>
                          <a:ea typeface="Angsana New"/>
                          <a:cs typeface="Angsana New"/>
                          <a:sym typeface="Angsana New"/>
                        </a:rPr>
                        <a:t>United States of America</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Specialization</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1800"/>
                      </a:pPr>
                      <a:r>
                        <a:rPr sz="2800">
                          <a:solidFill>
                            <a:srgbClr val="FFFFFF"/>
                          </a:solidFill>
                          <a:latin typeface="Angsana New"/>
                          <a:ea typeface="Angsana New"/>
                          <a:cs typeface="Angsana New"/>
                          <a:sym typeface="Angsana New"/>
                        </a:rPr>
                        <a:t>Data Analyst</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Internship Batch</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1800"/>
                      </a:pPr>
                      <a:r>
                        <a:rPr sz="2800">
                          <a:solidFill>
                            <a:srgbClr val="FFFFFF"/>
                          </a:solidFill>
                          <a:latin typeface="Angsana New"/>
                          <a:ea typeface="Angsana New"/>
                          <a:cs typeface="Angsana New"/>
                          <a:sym typeface="Angsana New"/>
                        </a:rPr>
                        <a:t>LISUM34</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r h="546369">
                <a:tc>
                  <a:txBody>
                    <a:bodyPr/>
                    <a:lstStyle/>
                    <a:p>
                      <a:pPr algn="l">
                        <a:defRPr sz="1800"/>
                      </a:pPr>
                      <a:r>
                        <a:rPr b="1" sz="2800">
                          <a:solidFill>
                            <a:srgbClr val="FFFFFF"/>
                          </a:solidFill>
                          <a:latin typeface="Angsana New"/>
                          <a:ea typeface="Angsana New"/>
                          <a:cs typeface="Angsana New"/>
                          <a:sym typeface="Angsana New"/>
                        </a:rPr>
                        <a:t>Date</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c>
                  <a:txBody>
                    <a:bodyPr/>
                    <a:lstStyle/>
                    <a:p>
                      <a:pPr algn="l">
                        <a:defRPr sz="1800"/>
                      </a:pPr>
                      <a:r>
                        <a:rPr sz="2800">
                          <a:solidFill>
                            <a:srgbClr val="FFFFFF"/>
                          </a:solidFill>
                          <a:latin typeface="Angsana New"/>
                          <a:ea typeface="Angsana New"/>
                          <a:cs typeface="Angsana New"/>
                          <a:sym typeface="Angsana New"/>
                        </a:rPr>
                        <a:t>7th August 2024</a:t>
                      </a:r>
                    </a:p>
                  </a:txBody>
                  <a:tcPr marL="45720" marR="45720" marT="45720" marB="45720" anchor="ctr" anchorCtr="0" horzOverflow="overflow">
                    <a:lnL w="12700">
                      <a:solidFill>
                        <a:srgbClr val="AFABAB"/>
                      </a:solidFill>
                    </a:lnL>
                    <a:lnR w="12700">
                      <a:solidFill>
                        <a:srgbClr val="AFABAB"/>
                      </a:solidFill>
                    </a:lnR>
                    <a:lnT w="12700">
                      <a:solidFill>
                        <a:srgbClr val="AFABAB"/>
                      </a:solidFill>
                    </a:lnT>
                    <a:lnB w="12700">
                      <a:solidFill>
                        <a:srgbClr val="AFABAB"/>
                      </a:solidFill>
                    </a:lnB>
                    <a:solidFill>
                      <a:srgbClr val="3B3B3B"/>
                    </a:solidFill>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Title 1"/>
          <p:cNvSpPr txBox="1"/>
          <p:nvPr>
            <p:ph type="ctrTitle"/>
          </p:nvPr>
        </p:nvSpPr>
        <p:spPr>
          <a:xfrm>
            <a:off x="-1" y="-1"/>
            <a:ext cx="5733143" cy="6858003"/>
          </a:xfrm>
          <a:prstGeom prst="rect">
            <a:avLst/>
          </a:prstGeom>
          <a:solidFill>
            <a:srgbClr val="3B3B3B"/>
          </a:solidFill>
        </p:spPr>
        <p:txBody>
          <a:bodyPr anchor="t"/>
          <a:lstStyle/>
          <a:p>
            <a:pPr/>
            <a:br/>
            <a:br/>
            <a:br/>
            <a:r>
              <a:rPr b="1">
                <a:solidFill>
                  <a:srgbClr val="FF6600"/>
                </a:solidFill>
                <a:latin typeface="Angsana New"/>
                <a:ea typeface="Angsana New"/>
                <a:cs typeface="Angsana New"/>
                <a:sym typeface="Angsana New"/>
              </a:rPr>
              <a:t>Agenda</a:t>
            </a:r>
          </a:p>
        </p:txBody>
      </p:sp>
      <p:sp>
        <p:nvSpPr>
          <p:cNvPr id="102" name="Subtitle 2"/>
          <p:cNvSpPr txBox="1"/>
          <p:nvPr>
            <p:ph type="subTitle" idx="1"/>
          </p:nvPr>
        </p:nvSpPr>
        <p:spPr>
          <a:xfrm>
            <a:off x="5733142" y="-1"/>
            <a:ext cx="6458858" cy="6858005"/>
          </a:xfrm>
          <a:prstGeom prst="rect">
            <a:avLst/>
          </a:prstGeom>
        </p:spPr>
        <p:txBody>
          <a:bodyPr/>
          <a:lstStyle/>
          <a:p>
            <a:pPr algn="just">
              <a:defRPr sz="2800">
                <a:solidFill>
                  <a:srgbClr val="FF6600"/>
                </a:solidFill>
              </a:defRPr>
            </a:pPr>
          </a:p>
          <a:p>
            <a:pPr lvl="1" algn="l">
              <a:spcBef>
                <a:spcPts val="500"/>
              </a:spcBef>
              <a:defRPr b="1" sz="3200">
                <a:solidFill>
                  <a:srgbClr val="FF6600"/>
                </a:solidFill>
              </a:defRPr>
            </a:pPr>
            <a:r>
              <a:t>   </a:t>
            </a:r>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a:t>
            </a:r>
            <a:r>
              <a:t>Problem Statement</a:t>
            </a:r>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a:t>
            </a:r>
            <a:r>
              <a:t>Data </a:t>
            </a:r>
            <a:r>
              <a:t>Information</a:t>
            </a:r>
            <a:endParaRPr sz="2000"/>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Data Understanding</a:t>
            </a:r>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Exploratory Data Analysis</a:t>
            </a:r>
            <a:r>
              <a:t> (</a:t>
            </a:r>
            <a:r>
              <a:t>EDA</a:t>
            </a:r>
            <a:r>
              <a:t>)</a:t>
            </a:r>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a:t>
            </a:r>
            <a:r>
              <a:t>  </a:t>
            </a:r>
            <a:r>
              <a:t>M</a:t>
            </a:r>
            <a:r>
              <a:t>odeling </a:t>
            </a:r>
            <a:r>
              <a:t>T</a:t>
            </a:r>
            <a:r>
              <a:t>echnique</a:t>
            </a:r>
          </a:p>
          <a:p>
            <a:pPr lvl="1" marL="914400" indent="-457200" algn="l">
              <a:lnSpc>
                <a:spcPct val="150000"/>
              </a:lnSpc>
              <a:spcBef>
                <a:spcPts val="500"/>
              </a:spcBef>
              <a:buSzPct val="100000"/>
              <a:buFont typeface="Arial"/>
              <a:buChar char="•"/>
              <a:defRPr b="1" sz="3200">
                <a:solidFill>
                  <a:srgbClr val="FF6600"/>
                </a:solidFill>
                <a:latin typeface="Angsana New"/>
                <a:ea typeface="Angsana New"/>
                <a:cs typeface="Angsana New"/>
                <a:sym typeface="Angsana New"/>
              </a:defRPr>
            </a:pPr>
            <a:r>
              <a:t>   Recommendations</a:t>
            </a:r>
          </a:p>
        </p:txBody>
      </p:sp>
      <p:pic>
        <p:nvPicPr>
          <p:cNvPr id="103" name="Picture 3" descr="Picture 3"/>
          <p:cNvPicPr>
            <a:picLocks noChangeAspect="1"/>
          </p:cNvPicPr>
          <p:nvPr/>
        </p:nvPicPr>
        <p:blipFill>
          <a:blip r:embed="rId2">
            <a:extLst/>
          </a:blip>
          <a:stretch>
            <a:fillRect/>
          </a:stretch>
        </p:blipFill>
        <p:spPr>
          <a:xfrm>
            <a:off x="128743" y="5341914"/>
            <a:ext cx="1943126" cy="187657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ctrTitle"/>
          </p:nvPr>
        </p:nvSpPr>
        <p:spPr>
          <a:xfrm>
            <a:off x="-1" y="-1"/>
            <a:ext cx="4913196" cy="6858003"/>
          </a:xfrm>
          <a:prstGeom prst="rect">
            <a:avLst/>
          </a:prstGeom>
          <a:solidFill>
            <a:srgbClr val="3B3B3B"/>
          </a:solidFill>
        </p:spPr>
        <p:txBody>
          <a:bodyPr anchor="t"/>
          <a:lstStyle/>
          <a:p>
            <a:pPr/>
            <a:br/>
            <a:br/>
            <a:br/>
            <a:r>
              <a:t>Problem Statement</a:t>
            </a:r>
            <a:br/>
          </a:p>
        </p:txBody>
      </p:sp>
      <p:sp>
        <p:nvSpPr>
          <p:cNvPr id="106" name="Subtitle 2"/>
          <p:cNvSpPr txBox="1"/>
          <p:nvPr>
            <p:ph type="subTitle" idx="1"/>
          </p:nvPr>
        </p:nvSpPr>
        <p:spPr>
          <a:xfrm>
            <a:off x="4995081" y="116334"/>
            <a:ext cx="7042244" cy="7000980"/>
          </a:xfrm>
          <a:prstGeom prst="rect">
            <a:avLst/>
          </a:prstGeom>
        </p:spPr>
        <p:txBody>
          <a:bodyPr/>
          <a:lstStyle/>
          <a:p>
            <a:pPr algn="l">
              <a:lnSpc>
                <a:spcPct val="100000"/>
              </a:lnSpc>
              <a:defRPr sz="1400"/>
            </a:pPr>
            <a:r>
              <a:t>Introduction:</a:t>
            </a:r>
          </a:p>
          <a:p>
            <a:pPr marL="140368" indent="-140368" algn="l">
              <a:lnSpc>
                <a:spcPct val="100000"/>
              </a:lnSpc>
              <a:buSzPct val="100000"/>
              <a:buChar char="•"/>
              <a:defRPr sz="1400"/>
            </a:pPr>
            <a:r>
              <a:t>Background:</a:t>
            </a:r>
          </a:p>
          <a:p>
            <a:pPr lvl="1" marL="521368" indent="-140368" algn="l">
              <a:lnSpc>
                <a:spcPct val="100000"/>
              </a:lnSpc>
              <a:buSzPct val="100000"/>
              <a:buChar char="•"/>
              <a:defRPr sz="1400"/>
            </a:pPr>
            <a:r>
              <a:t>This analysis focuses on direct marketing campaigns conducted by a Portuguese banking institution.</a:t>
            </a:r>
          </a:p>
          <a:p>
            <a:pPr lvl="1" marL="521368" indent="-140368" algn="l">
              <a:lnSpc>
                <a:spcPct val="100000"/>
              </a:lnSpc>
              <a:buSzPct val="100000"/>
              <a:buChar char="•"/>
              <a:defRPr sz="1400"/>
            </a:pPr>
            <a:r>
              <a:t>The primary method of marketing was phone calls, targeting clients for subscriptions to time deposits.</a:t>
            </a:r>
          </a:p>
          <a:p>
            <a:pPr lvl="1" marL="521368" indent="-140368" algn="l">
              <a:lnSpc>
                <a:spcPct val="100000"/>
              </a:lnSpc>
              <a:buSzPct val="100000"/>
              <a:buChar char="•"/>
              <a:defRPr sz="1400"/>
            </a:pPr>
            <a:r>
              <a:t>The classification goal is to predict whether a client will subscribe to a term deposit based on historical data.</a:t>
            </a:r>
          </a:p>
          <a:p>
            <a:pPr marL="140368" indent="-140368" algn="l">
              <a:lnSpc>
                <a:spcPct val="100000"/>
              </a:lnSpc>
              <a:buSzPct val="100000"/>
              <a:buChar char="•"/>
              <a:defRPr sz="1400"/>
            </a:pPr>
            <a:r>
              <a:t>Objective:</a:t>
            </a:r>
          </a:p>
          <a:p>
            <a:pPr lvl="1" marL="521368" indent="-140368" algn="l">
              <a:lnSpc>
                <a:spcPct val="100000"/>
              </a:lnSpc>
              <a:buSzPct val="100000"/>
              <a:buChar char="•"/>
              <a:defRPr sz="1400"/>
            </a:pPr>
            <a:r>
              <a:t>To optimize marketing resources and strategies by identifying potential subscribers.</a:t>
            </a:r>
          </a:p>
          <a:p>
            <a:pPr lvl="1" marL="521368" indent="-140368" algn="l">
              <a:lnSpc>
                <a:spcPct val="100000"/>
              </a:lnSpc>
              <a:buSzPct val="100000"/>
              <a:buChar char="•"/>
              <a:defRPr sz="1400"/>
            </a:pPr>
            <a:r>
              <a:t>Improve campaign effectiveness through data-driven insights.</a:t>
            </a:r>
          </a:p>
          <a:p>
            <a:pPr lvl="1" marL="521368" indent="-140368" algn="l">
              <a:lnSpc>
                <a:spcPct val="100000"/>
              </a:lnSpc>
              <a:buSzPct val="100000"/>
              <a:buChar char="•"/>
              <a:defRPr sz="1400"/>
            </a:pPr>
            <a:r>
              <a:t>Enhance customer engagement by targeting the right clients with the right offers.</a:t>
            </a:r>
          </a:p>
          <a:p>
            <a:pPr lvl="1" marL="521368" indent="-140368" algn="l">
              <a:lnSpc>
                <a:spcPct val="100000"/>
              </a:lnSpc>
              <a:buSzPct val="100000"/>
              <a:buChar char="•"/>
              <a:defRPr sz="1400"/>
            </a:pPr>
          </a:p>
          <a:p>
            <a:pPr lvl="1" marL="541421" indent="-160421" algn="l">
              <a:buSzPct val="100000"/>
              <a:buChar char="•"/>
              <a:defRPr sz="1600"/>
            </a:pPr>
          </a:p>
          <a:p>
            <a:pPr lvl="1" marL="541421" indent="-160421" algn="l">
              <a:buSzPct val="100000"/>
              <a:buChar char="•"/>
              <a:defRPr sz="1400"/>
            </a:pPr>
            <a:r>
              <a:t>Direct marketing campaigns require significant resources, and their effectiveness often depends on accurate targeting.</a:t>
            </a:r>
          </a:p>
          <a:p>
            <a:pPr lvl="1" marL="541421" indent="-160421" algn="l">
              <a:buSzPct val="100000"/>
              <a:buChar char="•"/>
              <a:defRPr sz="1400"/>
            </a:pPr>
            <a:r>
              <a:t>By predicting which clients are likely to subscribe to a term deposit, the bank can allocate its resources more efficiently.</a:t>
            </a:r>
          </a:p>
          <a:p>
            <a:pPr lvl="1" marL="541421" indent="-160421" algn="l">
              <a:buSzPct val="100000"/>
              <a:buChar char="•"/>
              <a:defRPr sz="1400"/>
            </a:pPr>
            <a:r>
              <a:t>The goal is to leverage data to create a predictive model that helps in making informed decisions for future campaigns.</a:t>
            </a:r>
          </a:p>
        </p:txBody>
      </p:sp>
      <p:pic>
        <p:nvPicPr>
          <p:cNvPr id="107"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08" name="Description:"/>
          <p:cNvSpPr txBox="1"/>
          <p:nvPr/>
        </p:nvSpPr>
        <p:spPr>
          <a:xfrm>
            <a:off x="5145290" y="4202551"/>
            <a:ext cx="1503908"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40368" indent="-140368">
              <a:lnSpc>
                <a:spcPct val="90000"/>
              </a:lnSpc>
              <a:spcBef>
                <a:spcPts val="1000"/>
              </a:spcBef>
              <a:buSzPct val="100000"/>
              <a:buChar char="•"/>
              <a:defRPr sz="1400"/>
            </a:lvl1pPr>
          </a:lstStyle>
          <a:p>
            <a:pPr/>
            <a:r>
              <a:t>Description: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ubtitle 2"/>
          <p:cNvSpPr txBox="1"/>
          <p:nvPr>
            <p:ph type="subTitle" idx="1"/>
          </p:nvPr>
        </p:nvSpPr>
        <p:spPr>
          <a:xfrm>
            <a:off x="559553" y="1376343"/>
            <a:ext cx="10945514" cy="5102992"/>
          </a:xfrm>
          <a:prstGeom prst="rect">
            <a:avLst/>
          </a:prstGeom>
        </p:spPr>
        <p:txBody>
          <a:bodyPr/>
          <a:lstStyle/>
          <a:p>
            <a:pPr algn="l">
              <a:lnSpc>
                <a:spcPct val="100000"/>
              </a:lnSpc>
              <a:defRPr sz="1600"/>
            </a:pPr>
            <a:r>
              <a:t>Data Source:</a:t>
            </a:r>
          </a:p>
          <a:p>
            <a:pPr marL="563033" indent="-423333" algn="l">
              <a:lnSpc>
                <a:spcPct val="100000"/>
              </a:lnSpc>
              <a:buSzPct val="100000"/>
              <a:buFont typeface="Times Roman"/>
              <a:buChar char="•"/>
              <a:defRPr sz="1600"/>
            </a:pPr>
            <a:r>
              <a:t>The dataset contains records of direct marketing campaigns conducted by a Portuguese bank.</a:t>
            </a:r>
          </a:p>
          <a:p>
            <a:pPr marL="563033" indent="-423333" algn="l">
              <a:lnSpc>
                <a:spcPct val="100000"/>
              </a:lnSpc>
              <a:buSzPct val="100000"/>
              <a:buFont typeface="Times Roman"/>
              <a:buChar char="•"/>
              <a:defRPr sz="1600"/>
            </a:pPr>
            <a:r>
              <a:t>A total of 45,211 entries with 17 features each, including both numerical and categorical variables.</a:t>
            </a:r>
          </a:p>
          <a:p>
            <a:pPr algn="l">
              <a:lnSpc>
                <a:spcPct val="100000"/>
              </a:lnSpc>
              <a:defRPr sz="1600"/>
            </a:pPr>
            <a:r>
              <a:t>Key Features:</a:t>
            </a:r>
          </a:p>
          <a:p>
            <a:pPr marL="563033" indent="-423333" algn="l">
              <a:lnSpc>
                <a:spcPct val="100000"/>
              </a:lnSpc>
              <a:buSzPct val="100000"/>
              <a:buFont typeface="Times Roman"/>
              <a:buChar char="•"/>
              <a:defRPr sz="1600"/>
            </a:pPr>
            <a:r>
              <a:rPr b="1"/>
              <a:t>Age:</a:t>
            </a:r>
            <a:r>
              <a:t> Client’s age.</a:t>
            </a:r>
          </a:p>
          <a:p>
            <a:pPr marL="563033" indent="-423333" algn="l">
              <a:lnSpc>
                <a:spcPct val="100000"/>
              </a:lnSpc>
              <a:buSzPct val="100000"/>
              <a:buFont typeface="Times Roman"/>
              <a:buChar char="•"/>
              <a:defRPr sz="1600"/>
            </a:pPr>
            <a:r>
              <a:rPr b="1"/>
              <a:t>Job:</a:t>
            </a:r>
            <a:r>
              <a:t> Type of job the client holds.</a:t>
            </a:r>
          </a:p>
          <a:p>
            <a:pPr marL="563033" indent="-423333" algn="l">
              <a:lnSpc>
                <a:spcPct val="100000"/>
              </a:lnSpc>
              <a:buSzPct val="100000"/>
              <a:buFont typeface="Times Roman"/>
              <a:buChar char="•"/>
              <a:defRPr sz="1600"/>
            </a:pPr>
            <a:r>
              <a:rPr b="1"/>
              <a:t>Marital:</a:t>
            </a:r>
            <a:r>
              <a:t> Marital status.</a:t>
            </a:r>
          </a:p>
          <a:p>
            <a:pPr marL="563033" indent="-423333" algn="l">
              <a:lnSpc>
                <a:spcPct val="100000"/>
              </a:lnSpc>
              <a:buSzPct val="100000"/>
              <a:buFont typeface="Times Roman"/>
              <a:buChar char="•"/>
              <a:defRPr sz="1600"/>
            </a:pPr>
            <a:r>
              <a:rPr b="1"/>
              <a:t>Education:</a:t>
            </a:r>
            <a:r>
              <a:t> Education level.</a:t>
            </a:r>
          </a:p>
          <a:p>
            <a:pPr marL="563033" indent="-423333" algn="l">
              <a:lnSpc>
                <a:spcPct val="100000"/>
              </a:lnSpc>
              <a:buSzPct val="100000"/>
              <a:buFont typeface="Times Roman"/>
              <a:buChar char="•"/>
              <a:defRPr sz="1600"/>
            </a:pPr>
            <a:r>
              <a:rPr b="1"/>
              <a:t>Balance:</a:t>
            </a:r>
            <a:r>
              <a:t> Account balance.</a:t>
            </a:r>
          </a:p>
          <a:p>
            <a:pPr marL="563033" indent="-423333" algn="l">
              <a:lnSpc>
                <a:spcPct val="100000"/>
              </a:lnSpc>
              <a:buSzPct val="100000"/>
              <a:buFont typeface="Times Roman"/>
              <a:buChar char="•"/>
              <a:defRPr sz="1600"/>
            </a:pPr>
            <a:r>
              <a:rPr b="1"/>
              <a:t>Previous Campaign Data:</a:t>
            </a:r>
            <a:r>
              <a:t> Includes variables like the outcome of previous campaigns, contact duration, and number of contacts.</a:t>
            </a:r>
          </a:p>
          <a:p>
            <a:pPr algn="l">
              <a:lnSpc>
                <a:spcPct val="100000"/>
              </a:lnSpc>
              <a:defRPr sz="1600"/>
            </a:pPr>
            <a:r>
              <a:t>Target Variable:</a:t>
            </a:r>
          </a:p>
          <a:p>
            <a:pPr marL="563033" indent="-423333" algn="l">
              <a:lnSpc>
                <a:spcPct val="100000"/>
              </a:lnSpc>
              <a:buSzPct val="100000"/>
              <a:buFont typeface="Times Roman"/>
              <a:buChar char="•"/>
              <a:defRPr sz="1600"/>
            </a:pPr>
            <a:r>
              <a:rPr b="1"/>
              <a:t>y:</a:t>
            </a:r>
            <a:r>
              <a:t> Whether the client subscribed to a term deposit (yes/no).</a:t>
            </a:r>
          </a:p>
        </p:txBody>
      </p:sp>
      <p:sp>
        <p:nvSpPr>
          <p:cNvPr id="111" name="Dikdörtgen 15"/>
          <p:cNvSpPr txBox="1"/>
          <p:nvPr/>
        </p:nvSpPr>
        <p:spPr>
          <a:xfrm>
            <a:off x="3554158" y="259854"/>
            <a:ext cx="5839977"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FF6600"/>
                </a:solidFill>
                <a:latin typeface="Angsana New"/>
                <a:ea typeface="Angsana New"/>
                <a:cs typeface="Angsana New"/>
                <a:sym typeface="Angsana New"/>
              </a:defRPr>
            </a:pPr>
            <a:r>
              <a:t>Data </a:t>
            </a:r>
            <a:r>
              <a:t>Information</a:t>
            </a:r>
          </a:p>
        </p:txBody>
      </p:sp>
      <p:pic>
        <p:nvPicPr>
          <p:cNvPr id="112" name="Screenshot 2024-08-12 at 3.51.41 PM.png" descr="Screenshot 2024-08-12 at 3.51.41 PM.png"/>
          <p:cNvPicPr>
            <a:picLocks noChangeAspect="1"/>
          </p:cNvPicPr>
          <p:nvPr/>
        </p:nvPicPr>
        <p:blipFill>
          <a:blip r:embed="rId2">
            <a:extLst/>
          </a:blip>
          <a:stretch>
            <a:fillRect/>
          </a:stretch>
        </p:blipFill>
        <p:spPr>
          <a:xfrm>
            <a:off x="5176239" y="2534119"/>
            <a:ext cx="6446122" cy="214692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Screenshot 2024-08-12 at 3.52.25 PM.png" descr="Screenshot 2024-08-12 at 3.52.25 PM.png"/>
          <p:cNvPicPr>
            <a:picLocks noChangeAspect="1"/>
          </p:cNvPicPr>
          <p:nvPr/>
        </p:nvPicPr>
        <p:blipFill>
          <a:blip r:embed="rId2">
            <a:extLst/>
          </a:blip>
          <a:stretch>
            <a:fillRect/>
          </a:stretch>
        </p:blipFill>
        <p:spPr>
          <a:xfrm>
            <a:off x="487213" y="1722619"/>
            <a:ext cx="3708819" cy="4004616"/>
          </a:xfrm>
          <a:prstGeom prst="rect">
            <a:avLst/>
          </a:prstGeom>
          <a:ln w="12700">
            <a:miter lim="400000"/>
          </a:ln>
        </p:spPr>
      </p:pic>
      <p:sp>
        <p:nvSpPr>
          <p:cNvPr id="115" name="Dikdörtgen 6"/>
          <p:cNvSpPr txBox="1"/>
          <p:nvPr/>
        </p:nvSpPr>
        <p:spPr>
          <a:xfrm>
            <a:off x="3735165" y="191616"/>
            <a:ext cx="5839976"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6000">
                <a:solidFill>
                  <a:srgbClr val="FF6600"/>
                </a:solidFill>
                <a:latin typeface="Angsana New"/>
                <a:ea typeface="Angsana New"/>
                <a:cs typeface="Angsana New"/>
                <a:sym typeface="Angsana New"/>
              </a:defRPr>
            </a:pPr>
            <a:r>
              <a:t>Data </a:t>
            </a:r>
            <a:r>
              <a:t>Information</a:t>
            </a:r>
          </a:p>
        </p:txBody>
      </p:sp>
      <p:pic>
        <p:nvPicPr>
          <p:cNvPr id="116" name="Screenshot 2024-08-12 at 3.52.50 PM.png" descr="Screenshot 2024-08-12 at 3.52.50 PM.png"/>
          <p:cNvPicPr>
            <a:picLocks noChangeAspect="1"/>
          </p:cNvPicPr>
          <p:nvPr/>
        </p:nvPicPr>
        <p:blipFill>
          <a:blip r:embed="rId3">
            <a:extLst/>
          </a:blip>
          <a:stretch>
            <a:fillRect/>
          </a:stretch>
        </p:blipFill>
        <p:spPr>
          <a:xfrm>
            <a:off x="4761970" y="2415674"/>
            <a:ext cx="7286830" cy="261841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ctrTitle"/>
          </p:nvPr>
        </p:nvSpPr>
        <p:spPr>
          <a:xfrm>
            <a:off x="-1" y="-1"/>
            <a:ext cx="4744280" cy="6858003"/>
          </a:xfrm>
          <a:prstGeom prst="rect">
            <a:avLst/>
          </a:prstGeom>
          <a:solidFill>
            <a:srgbClr val="3B3B3B"/>
          </a:solidFill>
        </p:spPr>
        <p:txBody>
          <a:bodyPr anchor="t"/>
          <a:lstStyle/>
          <a:p>
            <a:pPr>
              <a:defRPr b="1" sz="4400">
                <a:solidFill>
                  <a:srgbClr val="FF6600"/>
                </a:solidFill>
                <a:latin typeface="Angsana New"/>
                <a:ea typeface="Angsana New"/>
                <a:cs typeface="Angsana New"/>
                <a:sym typeface="Angsana New"/>
              </a:defRPr>
            </a:pPr>
            <a:br/>
            <a:br/>
            <a:br/>
            <a:br/>
            <a:r>
              <a:t>Data Intake and Preparation</a:t>
            </a:r>
            <a:br>
              <a:rPr sz="5400"/>
            </a:br>
          </a:p>
        </p:txBody>
      </p:sp>
      <p:pic>
        <p:nvPicPr>
          <p:cNvPr id="119"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20" name="Dikdörtgen 2"/>
          <p:cNvSpPr txBox="1"/>
          <p:nvPr/>
        </p:nvSpPr>
        <p:spPr>
          <a:xfrm>
            <a:off x="4972525" y="306906"/>
            <a:ext cx="6937849" cy="4364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563033" indent="-423333">
              <a:spcBef>
                <a:spcPts val="1000"/>
              </a:spcBef>
              <a:buSzPct val="100000"/>
              <a:buFont typeface="Times Roman"/>
              <a:buChar char="•"/>
              <a:defRPr sz="1600"/>
            </a:pPr>
            <a:r>
              <a:t>Data Intake Report:</a:t>
            </a:r>
          </a:p>
          <a:p>
            <a:pPr lvl="1" marL="1020233" indent="-423333">
              <a:spcBef>
                <a:spcPts val="1000"/>
              </a:spcBef>
              <a:buSzPct val="100000"/>
              <a:buFont typeface="Times Roman"/>
              <a:buChar char="◦"/>
              <a:defRPr sz="1600"/>
            </a:pPr>
            <a:r>
              <a:rPr b="1"/>
              <a:t>Completeness:</a:t>
            </a:r>
            <a:r>
              <a:t> The dataset was found to be complete with no missing values.</a:t>
            </a:r>
          </a:p>
          <a:p>
            <a:pPr lvl="1" marL="1020233" indent="-423333">
              <a:spcBef>
                <a:spcPts val="1000"/>
              </a:spcBef>
              <a:buSzPct val="100000"/>
              <a:buFont typeface="Times Roman"/>
              <a:buChar char="◦"/>
              <a:defRPr sz="1600"/>
            </a:pPr>
            <a:r>
              <a:rPr b="1"/>
              <a:t>Data Types:</a:t>
            </a:r>
            <a:r>
              <a:t> The dataset includes both numerical (e.g., age, balance) and categorical variables (e.g., job, marital status).</a:t>
            </a:r>
          </a:p>
          <a:p>
            <a:pPr lvl="1" marL="1020233" indent="-423333">
              <a:spcBef>
                <a:spcPts val="1000"/>
              </a:spcBef>
              <a:buSzPct val="100000"/>
              <a:buFont typeface="Times Roman"/>
              <a:buChar char="◦"/>
              <a:defRPr sz="1600"/>
            </a:pPr>
            <a:r>
              <a:rPr b="1"/>
              <a:t>Outlier Detection:</a:t>
            </a:r>
            <a:r>
              <a:t> Numerical variables were checked for outliers, and appropriate transformations were considered.</a:t>
            </a:r>
          </a:p>
          <a:p>
            <a:pPr marL="563033" indent="-423333">
              <a:spcBef>
                <a:spcPts val="1000"/>
              </a:spcBef>
              <a:buSzPct val="100000"/>
              <a:buFont typeface="Times Roman"/>
              <a:buChar char="•"/>
              <a:defRPr sz="1600"/>
            </a:pPr>
            <a:r>
              <a:t>Data Cleaning:</a:t>
            </a:r>
          </a:p>
          <a:p>
            <a:pPr lvl="1" marL="1020233" indent="-423333">
              <a:spcBef>
                <a:spcPts val="1000"/>
              </a:spcBef>
              <a:buSzPct val="100000"/>
              <a:buFont typeface="Times Roman"/>
              <a:buChar char="◦"/>
              <a:defRPr sz="1600"/>
            </a:pPr>
            <a:r>
              <a:t>Ensured all categorical variables had consistent formatting.</a:t>
            </a:r>
          </a:p>
          <a:p>
            <a:pPr lvl="1" marL="1020233" indent="-423333">
              <a:spcBef>
                <a:spcPts val="1000"/>
              </a:spcBef>
              <a:buSzPct val="100000"/>
              <a:buFont typeface="Times Roman"/>
              <a:buChar char="◦"/>
              <a:defRPr sz="1600"/>
            </a:pPr>
            <a:r>
              <a:t>Addressed any anomalies in the dataset.</a:t>
            </a:r>
          </a:p>
          <a:p>
            <a:pPr lvl="1" marL="1020233" indent="-423333">
              <a:spcBef>
                <a:spcPts val="1000"/>
              </a:spcBef>
              <a:buSzPct val="100000"/>
              <a:buFont typeface="Times Roman"/>
              <a:buChar char="◦"/>
              <a:defRPr sz="1600"/>
            </a:pPr>
            <a:r>
              <a:t>Prepared the data for exploratory analysis by encoding categorical variables where necessary.</a:t>
            </a:r>
          </a:p>
        </p:txBody>
      </p:sp>
      <p:pic>
        <p:nvPicPr>
          <p:cNvPr id="121" name="Screenshot 2024-08-12 at 3.55.22 PM.png" descr="Screenshot 2024-08-12 at 3.55.22 PM.png"/>
          <p:cNvPicPr>
            <a:picLocks noChangeAspect="1"/>
          </p:cNvPicPr>
          <p:nvPr/>
        </p:nvPicPr>
        <p:blipFill>
          <a:blip r:embed="rId3">
            <a:extLst/>
          </a:blip>
          <a:stretch>
            <a:fillRect/>
          </a:stretch>
        </p:blipFill>
        <p:spPr>
          <a:xfrm>
            <a:off x="5893667" y="4563368"/>
            <a:ext cx="5095565" cy="206894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ctrTitle"/>
          </p:nvPr>
        </p:nvSpPr>
        <p:spPr>
          <a:xfrm>
            <a:off x="0" y="-1"/>
            <a:ext cx="4026091" cy="6858003"/>
          </a:xfrm>
          <a:prstGeom prst="rect">
            <a:avLst/>
          </a:prstGeom>
          <a:solidFill>
            <a:srgbClr val="3B3B3B"/>
          </a:solidFill>
        </p:spPr>
        <p:txBody>
          <a:bodyPr anchor="t"/>
          <a:lstStyle/>
          <a:p>
            <a:pPr>
              <a:defRPr b="1" sz="4800">
                <a:solidFill>
                  <a:srgbClr val="FF6600"/>
                </a:solidFill>
                <a:latin typeface="Angsana New"/>
                <a:ea typeface="Angsana New"/>
                <a:cs typeface="Angsana New"/>
                <a:sym typeface="Angsana New"/>
              </a:defRPr>
            </a:pPr>
            <a:br/>
            <a:br/>
            <a:br/>
            <a:r>
              <a:t>Exploratory Data Analysis</a:t>
            </a:r>
          </a:p>
          <a:p>
            <a:pPr>
              <a:defRPr b="1" sz="4800">
                <a:solidFill>
                  <a:srgbClr val="FF6600"/>
                </a:solidFill>
                <a:latin typeface="Angsana New"/>
                <a:ea typeface="Angsana New"/>
                <a:cs typeface="Angsana New"/>
                <a:sym typeface="Angsana New"/>
              </a:defRPr>
            </a:pPr>
            <a:r>
              <a:t>(EDA)</a:t>
            </a:r>
            <a:br/>
          </a:p>
        </p:txBody>
      </p:sp>
      <p:pic>
        <p:nvPicPr>
          <p:cNvPr id="124"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25" name="Purpose and Importance of EDA:…"/>
          <p:cNvSpPr txBox="1"/>
          <p:nvPr/>
        </p:nvSpPr>
        <p:spPr>
          <a:xfrm>
            <a:off x="4223096" y="55879"/>
            <a:ext cx="7726508" cy="6873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000"/>
              </a:spcBef>
              <a:defRPr sz="1600"/>
            </a:pPr>
          </a:p>
          <a:p>
            <a:pPr>
              <a:spcBef>
                <a:spcPts val="1000"/>
              </a:spcBef>
              <a:defRPr sz="1600"/>
            </a:pPr>
            <a:r>
              <a:t>Purpose and Importance of EDA:</a:t>
            </a:r>
          </a:p>
          <a:p>
            <a:pPr marL="563033" indent="-423333">
              <a:spcBef>
                <a:spcPts val="1000"/>
              </a:spcBef>
              <a:buSzPct val="100000"/>
              <a:buFont typeface="Times Roman"/>
              <a:buChar char="•"/>
              <a:defRPr sz="1600"/>
            </a:pPr>
            <a:r>
              <a:t>Exploratory Data Analysis (EDA) is a critical step in the data science process, serving as the foundation for building robust models and deriving actionable insights.</a:t>
            </a:r>
          </a:p>
          <a:p>
            <a:pPr marL="563033" indent="-423333">
              <a:spcBef>
                <a:spcPts val="1000"/>
              </a:spcBef>
              <a:buSzPct val="100000"/>
              <a:buFont typeface="Times Roman"/>
              <a:buChar char="•"/>
              <a:defRPr sz="1600"/>
            </a:pPr>
            <a:r>
              <a:t>EDA helps to understand the underlying patterns, trends, and relationships within the dataset, allowing us to make informed decisions about feature selection, data transformation, and model choice.</a:t>
            </a:r>
          </a:p>
          <a:p>
            <a:pPr marL="563033" indent="-423333">
              <a:spcBef>
                <a:spcPts val="1000"/>
              </a:spcBef>
              <a:buSzPct val="100000"/>
              <a:buFont typeface="Times Roman"/>
              <a:buChar char="•"/>
              <a:defRPr sz="1600"/>
            </a:pPr>
            <a:r>
              <a:t>Through EDA, we can identify potential issues such as outliers, missing values, or incorrect data types that might affect the performance of our predictive models.</a:t>
            </a:r>
          </a:p>
          <a:p>
            <a:pPr>
              <a:spcBef>
                <a:spcPts val="1000"/>
              </a:spcBef>
              <a:defRPr sz="1600"/>
            </a:pPr>
          </a:p>
          <a:p>
            <a:pPr>
              <a:spcBef>
                <a:spcPts val="1000"/>
              </a:spcBef>
              <a:defRPr sz="1600"/>
            </a:pPr>
            <a:r>
              <a:t>Key Objectives of EDA:</a:t>
            </a:r>
          </a:p>
          <a:p>
            <a:pPr marL="563033" indent="-423333">
              <a:spcBef>
                <a:spcPts val="1000"/>
              </a:spcBef>
              <a:buSzPct val="100000"/>
              <a:buFont typeface="Times Roman"/>
              <a:buChar char="•"/>
              <a:defRPr sz="1600"/>
            </a:pPr>
            <a:r>
              <a:rPr b="1"/>
              <a:t>Data Understanding:</a:t>
            </a:r>
            <a:r>
              <a:t> Gain a deep understanding of the dataset's structure, including the distribution of individual features, and the relationships between features and the target variable.</a:t>
            </a:r>
          </a:p>
          <a:p>
            <a:pPr marL="563033" indent="-423333">
              <a:spcBef>
                <a:spcPts val="1000"/>
              </a:spcBef>
              <a:buSzPct val="100000"/>
              <a:buFont typeface="Times Roman"/>
              <a:buChar char="•"/>
              <a:defRPr sz="1600"/>
            </a:pPr>
            <a:r>
              <a:rPr b="1"/>
              <a:t>Feature Analysis:</a:t>
            </a:r>
            <a:r>
              <a:t> Identify the most influential features that contribute to the prediction of term deposit subscriptions.</a:t>
            </a:r>
          </a:p>
          <a:p>
            <a:pPr marL="563033" indent="-423333">
              <a:spcBef>
                <a:spcPts val="1000"/>
              </a:spcBef>
              <a:buSzPct val="100000"/>
              <a:buFont typeface="Times Roman"/>
              <a:buChar char="•"/>
              <a:defRPr sz="1600"/>
            </a:pPr>
            <a:r>
              <a:rPr b="1"/>
              <a:t>Data Cleaning:</a:t>
            </a:r>
            <a:r>
              <a:t> Detect and handle any anomalies, such as missing values, outliers, or inconsistencies, to ensure data quality.</a:t>
            </a:r>
          </a:p>
          <a:p>
            <a:pPr marL="563033" indent="-423333">
              <a:spcBef>
                <a:spcPts val="1000"/>
              </a:spcBef>
              <a:buSzPct val="100000"/>
              <a:buFont typeface="Times Roman"/>
              <a:buChar char="•"/>
              <a:defRPr sz="1600"/>
            </a:pPr>
            <a:r>
              <a:rPr b="1"/>
              <a:t>Hypothesis Generation:</a:t>
            </a:r>
            <a:r>
              <a:t> Formulate hypotheses about potential factors that influence the target variable (e.g., Does age influence the likelihood of subscription? How does account balance affect decision-making?).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ctrTitle"/>
          </p:nvPr>
        </p:nvSpPr>
        <p:spPr>
          <a:xfrm>
            <a:off x="0" y="-1"/>
            <a:ext cx="4217565" cy="6858003"/>
          </a:xfrm>
          <a:prstGeom prst="rect">
            <a:avLst/>
          </a:prstGeom>
          <a:solidFill>
            <a:srgbClr val="3B3B3B"/>
          </a:solidFill>
        </p:spPr>
        <p:txBody>
          <a:bodyPr anchor="t"/>
          <a:lstStyle/>
          <a:p>
            <a:pPr>
              <a:defRPr b="1" sz="4800">
                <a:solidFill>
                  <a:srgbClr val="FF6600"/>
                </a:solidFill>
                <a:latin typeface="Angsana New"/>
                <a:ea typeface="Angsana New"/>
                <a:cs typeface="Angsana New"/>
                <a:sym typeface="Angsana New"/>
              </a:defRPr>
            </a:pPr>
            <a:br/>
            <a:br/>
          </a:p>
          <a:p>
            <a:pPr>
              <a:defRPr b="1" sz="4800">
                <a:solidFill>
                  <a:srgbClr val="FF6600"/>
                </a:solidFill>
                <a:latin typeface="Angsana New"/>
                <a:ea typeface="Angsana New"/>
                <a:cs typeface="Angsana New"/>
                <a:sym typeface="Angsana New"/>
              </a:defRPr>
            </a:pPr>
          </a:p>
          <a:p>
            <a:pPr>
              <a:defRPr b="1" sz="4800">
                <a:solidFill>
                  <a:srgbClr val="FF6600"/>
                </a:solidFill>
                <a:latin typeface="Angsana New"/>
                <a:ea typeface="Angsana New"/>
                <a:cs typeface="Angsana New"/>
                <a:sym typeface="Angsana New"/>
              </a:defRPr>
            </a:pPr>
            <a:r>
              <a:t>EDA </a:t>
            </a:r>
          </a:p>
          <a:p>
            <a:pPr>
              <a:spcBef>
                <a:spcPts val="1000"/>
              </a:spcBef>
              <a:defRPr sz="1600">
                <a:solidFill>
                  <a:schemeClr val="accent2"/>
                </a:solidFill>
                <a:latin typeface="+mj-lt"/>
                <a:ea typeface="+mj-ea"/>
                <a:cs typeface="+mj-cs"/>
                <a:sym typeface="Calibri"/>
              </a:defRPr>
            </a:pPr>
          </a:p>
          <a:p>
            <a:pPr>
              <a:defRPr b="1" sz="4800">
                <a:solidFill>
                  <a:srgbClr val="FF6600"/>
                </a:solidFill>
                <a:latin typeface="Angsana New"/>
                <a:ea typeface="Angsana New"/>
                <a:cs typeface="Angsana New"/>
                <a:sym typeface="Angsana New"/>
              </a:defRPr>
            </a:pPr>
            <a:br/>
          </a:p>
        </p:txBody>
      </p:sp>
      <p:pic>
        <p:nvPicPr>
          <p:cNvPr id="128" name="Picture 3" descr="Picture 3"/>
          <p:cNvPicPr>
            <a:picLocks noChangeAspect="1"/>
          </p:cNvPicPr>
          <p:nvPr/>
        </p:nvPicPr>
        <p:blipFill>
          <a:blip r:embed="rId2">
            <a:extLst/>
          </a:blip>
          <a:stretch>
            <a:fillRect/>
          </a:stretch>
        </p:blipFill>
        <p:spPr>
          <a:xfrm>
            <a:off x="0" y="4981433"/>
            <a:ext cx="1943125" cy="1876571"/>
          </a:xfrm>
          <a:prstGeom prst="rect">
            <a:avLst/>
          </a:prstGeom>
          <a:ln w="12700">
            <a:miter lim="400000"/>
          </a:ln>
        </p:spPr>
      </p:pic>
      <p:sp>
        <p:nvSpPr>
          <p:cNvPr id="129" name="Dikdörtgen 3"/>
          <p:cNvSpPr txBox="1"/>
          <p:nvPr/>
        </p:nvSpPr>
        <p:spPr>
          <a:xfrm>
            <a:off x="4386113" y="216351"/>
            <a:ext cx="7537254"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sz="1600"/>
            </a:lvl1pPr>
          </a:lstStyle>
          <a:p>
            <a:pPr/>
            <a:r>
              <a:t>1. Age vs Balance with Term Deposit Subscription</a:t>
            </a:r>
          </a:p>
        </p:txBody>
      </p:sp>
      <p:pic>
        <p:nvPicPr>
          <p:cNvPr id="130" name="Screenshot 2024-08-12 at 4.01.42 PM.png" descr="Screenshot 2024-08-12 at 4.01.42 PM.png"/>
          <p:cNvPicPr>
            <a:picLocks noChangeAspect="1"/>
          </p:cNvPicPr>
          <p:nvPr/>
        </p:nvPicPr>
        <p:blipFill>
          <a:blip r:embed="rId3">
            <a:extLst/>
          </a:blip>
          <a:stretch>
            <a:fillRect/>
          </a:stretch>
        </p:blipFill>
        <p:spPr>
          <a:xfrm>
            <a:off x="5346594" y="576732"/>
            <a:ext cx="5616293" cy="3740528"/>
          </a:xfrm>
          <a:prstGeom prst="rect">
            <a:avLst/>
          </a:prstGeom>
          <a:ln w="12700">
            <a:miter lim="400000"/>
          </a:ln>
        </p:spPr>
      </p:pic>
      <p:sp>
        <p:nvSpPr>
          <p:cNvPr id="131" name="This scatter plot visualizes the relationship between age and account balance of clients, with an additional dimension of whether they subscribed to a term deposit (indicated by different colors).  Clients span a wide range of ages, from about 20 to over"/>
          <p:cNvSpPr txBox="1"/>
          <p:nvPr/>
        </p:nvSpPr>
        <p:spPr>
          <a:xfrm>
            <a:off x="4292511" y="4377047"/>
            <a:ext cx="7724459" cy="22140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30342" indent="-130342">
              <a:spcBef>
                <a:spcPts val="1000"/>
              </a:spcBef>
              <a:buSzPct val="100000"/>
              <a:buChar char="•"/>
              <a:defRPr sz="1300"/>
            </a:pPr>
            <a:r>
              <a:t>This scatter plot visualizes the relationship between </a:t>
            </a:r>
            <a:r>
              <a:rPr b="1"/>
              <a:t>age</a:t>
            </a:r>
            <a:r>
              <a:t> and </a:t>
            </a:r>
            <a:r>
              <a:rPr b="1"/>
              <a:t>account balance</a:t>
            </a:r>
            <a:r>
              <a:t> of clients, with an additional dimension of whether they subscribed to a term deposit (indicated by different colors).  Clients span a wide range of ages, from about 20 to over 90 years old, with a dense concentration in the 30-60 age range. Most clients, regardless of age, have lower account balances, with a noticeable increase in balance variability among clients in their 30s to 60s. </a:t>
            </a:r>
          </a:p>
          <a:p>
            <a:pPr marL="130342" indent="-130342">
              <a:spcBef>
                <a:spcPts val="1000"/>
              </a:spcBef>
              <a:buSzPct val="100000"/>
              <a:buChar char="•"/>
              <a:defRPr sz="1300"/>
            </a:pPr>
            <a:r>
              <a:t>The orange dots, representing clients who subscribed to a term deposit, are scattered across all age groups but are more prominent in clients with higher balances. This indicates that wealthier clients, regardless of age, may be more inclined to invest in long-term savings products like term deposits. The bank could potentially increase term deposit subscriptions by focusing on clients with higher balances across all age groups, especially those in the 30-60 age bracket.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ta Glacier Internship (1)">
  <a:themeElements>
    <a:clrScheme name="Data Glacier Internship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ata Glacier Internship (1)">
      <a:majorFont>
        <a:latin typeface="Calibri"/>
        <a:ea typeface="Calibri"/>
        <a:cs typeface="Calibri"/>
      </a:majorFont>
      <a:minorFont>
        <a:latin typeface="Helvetica"/>
        <a:ea typeface="Helvetica"/>
        <a:cs typeface="Helvetica"/>
      </a:minorFont>
    </a:fontScheme>
    <a:fmtScheme name="Data Glacier Internship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ta Glacier Internship (1)">
  <a:themeElements>
    <a:clrScheme name="Data Glacier Internship (1)">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Data Glacier Internship (1)">
      <a:majorFont>
        <a:latin typeface="Calibri"/>
        <a:ea typeface="Calibri"/>
        <a:cs typeface="Calibri"/>
      </a:majorFont>
      <a:minorFont>
        <a:latin typeface="Helvetica"/>
        <a:ea typeface="Helvetica"/>
        <a:cs typeface="Helvetica"/>
      </a:minorFont>
    </a:fontScheme>
    <a:fmtScheme name="Data Glacier Internship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