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2"/>
    </p:embeddedFont>
    <p:embeddedFont>
      <p:font typeface="Kanit Medium" pitchFamily="2" charset="-34"/>
      <p:regular r:id="rId23"/>
      <p:bold r:id="rId24"/>
      <p:italic r:id="rId25"/>
      <p:boldItalic r:id="rId26"/>
    </p:embeddedFont>
    <p:embeddedFont>
      <p:font typeface="Nunito Light" panose="020F0302020204030204" pitchFamily="34" charset="0"/>
      <p:regular r:id="rId27"/>
      <p:italic r:id="rId28"/>
    </p:embeddedFont>
    <p:embeddedFont>
      <p:font typeface="PT Sans" panose="020B0503020203020204" pitchFamily="34" charset="77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  <p:embeddedFont>
      <p:font typeface="Work Sans" pitchFamily="2" charset="77"/>
      <p:regular r:id="rId37"/>
      <p:bold r:id="rId38"/>
      <p:italic r:id="rId39"/>
      <p:boldItalic r:id="rId40"/>
    </p:embeddedFont>
    <p:embeddedFont>
      <p:font typeface="Work Sans Light" pitchFamily="2" charset="7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8EA7A-F652-4724-A624-EF45C0736010}">
  <a:tblStyle styleId="{30E8EA7A-F652-4724-A624-EF45C0736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52" d="100"/>
          <a:sy n="152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31b439354d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31b439354d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31b439354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31b439354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1b880ffeb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1b880ffeb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31b880ffeb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31b880ffeb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1b880ffeb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1b880ffeb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31b880ffe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31b880ffe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1b880ffe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1b880ffe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31b880ffeb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31b880ffeb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31b439354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31b439354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31b439354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31b439354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31b439354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31b439354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1b439354d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31b439354d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 txBox="1">
            <a:spLocks noGrp="1"/>
          </p:cNvSpPr>
          <p:nvPr>
            <p:ph type="title" hasCustomPrompt="1"/>
          </p:nvPr>
        </p:nvSpPr>
        <p:spPr>
          <a:xfrm>
            <a:off x="1645800" y="2834400"/>
            <a:ext cx="58524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8" name="Google Shape;418;p11"/>
          <p:cNvSpPr txBox="1">
            <a:spLocks noGrp="1"/>
          </p:cNvSpPr>
          <p:nvPr>
            <p:ph type="subTitle" idx="1"/>
          </p:nvPr>
        </p:nvSpPr>
        <p:spPr>
          <a:xfrm>
            <a:off x="1645800" y="3695421"/>
            <a:ext cx="5852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9" name="Google Shape;419;p11"/>
          <p:cNvGrpSpPr/>
          <p:nvPr/>
        </p:nvGrpSpPr>
        <p:grpSpPr>
          <a:xfrm>
            <a:off x="-49050" y="4168050"/>
            <a:ext cx="9242225" cy="896971"/>
            <a:chOff x="-49050" y="4168050"/>
            <a:chExt cx="9242225" cy="896971"/>
          </a:xfrm>
        </p:grpSpPr>
        <p:grpSp>
          <p:nvGrpSpPr>
            <p:cNvPr id="420" name="Google Shape;420;p11"/>
            <p:cNvGrpSpPr/>
            <p:nvPr/>
          </p:nvGrpSpPr>
          <p:grpSpPr>
            <a:xfrm>
              <a:off x="-120" y="4267697"/>
              <a:ext cx="9144241" cy="693944"/>
              <a:chOff x="3813375" y="4666275"/>
              <a:chExt cx="3441825" cy="445150"/>
            </a:xfrm>
          </p:grpSpPr>
          <p:sp>
            <p:nvSpPr>
              <p:cNvPr id="421" name="Google Shape;421;p11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801479" y="4951126"/>
                <a:ext cx="29294" cy="16029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5150075" y="4777331"/>
                <a:ext cx="25228" cy="334068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5298572" y="5042280"/>
                <a:ext cx="25228" cy="6912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6239177" y="5042292"/>
                <a:ext cx="25247" cy="6912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981771" y="5042264"/>
                <a:ext cx="25228" cy="6913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11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11"/>
            <p:cNvSpPr/>
            <p:nvPr/>
          </p:nvSpPr>
          <p:spPr>
            <a:xfrm>
              <a:off x="-49050" y="4168050"/>
              <a:ext cx="9242225" cy="685775"/>
            </a:xfrm>
            <a:custGeom>
              <a:avLst/>
              <a:gdLst/>
              <a:ahLst/>
              <a:cxnLst/>
              <a:rect l="l" t="t" r="r" b="b"/>
              <a:pathLst>
                <a:path w="369689" h="27431" extrusionOk="0">
                  <a:moveTo>
                    <a:pt x="0" y="19347"/>
                  </a:moveTo>
                  <a:lnTo>
                    <a:pt x="10418" y="25598"/>
                  </a:lnTo>
                  <a:lnTo>
                    <a:pt x="40183" y="3572"/>
                  </a:lnTo>
                  <a:lnTo>
                    <a:pt x="55767" y="25645"/>
                  </a:lnTo>
                  <a:lnTo>
                    <a:pt x="66675" y="11311"/>
                  </a:lnTo>
                  <a:lnTo>
                    <a:pt x="77645" y="23859"/>
                  </a:lnTo>
                  <a:lnTo>
                    <a:pt x="140196" y="10715"/>
                  </a:lnTo>
                  <a:lnTo>
                    <a:pt x="161732" y="27431"/>
                  </a:lnTo>
                  <a:lnTo>
                    <a:pt x="181868" y="12204"/>
                  </a:lnTo>
                  <a:lnTo>
                    <a:pt x="197048" y="25003"/>
                  </a:lnTo>
                  <a:lnTo>
                    <a:pt x="224687" y="3768"/>
                  </a:lnTo>
                  <a:lnTo>
                    <a:pt x="240760" y="25645"/>
                  </a:lnTo>
                  <a:lnTo>
                    <a:pt x="292596" y="4167"/>
                  </a:lnTo>
                  <a:lnTo>
                    <a:pt x="308179" y="25050"/>
                  </a:lnTo>
                  <a:lnTo>
                    <a:pt x="369689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8" name="Google Shape;588;p14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589" name="Google Shape;589;p14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082217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734461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26509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7223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62811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024443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44882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70664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3636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660" name="Google Shape;660;p14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-29650" y="4506125"/>
            <a:ext cx="9227350" cy="349750"/>
          </a:xfrm>
          <a:custGeom>
            <a:avLst/>
            <a:gdLst/>
            <a:ahLst/>
            <a:cxnLst/>
            <a:rect l="l" t="t" r="r" b="b"/>
            <a:pathLst>
              <a:path w="369094" h="13990" extrusionOk="0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5"/>
          <p:cNvGrpSpPr/>
          <p:nvPr/>
        </p:nvGrpSpPr>
        <p:grpSpPr>
          <a:xfrm flipH="1"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666" name="Google Shape;666;p15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082217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734461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526509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657223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62811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8024443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644882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70664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3636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5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37" name="Google Shape;737;p15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15"/>
          <p:cNvSpPr/>
          <p:nvPr/>
        </p:nvSpPr>
        <p:spPr>
          <a:xfrm>
            <a:off x="-37150" y="4584250"/>
            <a:ext cx="9257175" cy="290225"/>
          </a:xfrm>
          <a:custGeom>
            <a:avLst/>
            <a:gdLst/>
            <a:ahLst/>
            <a:cxnLst/>
            <a:rect l="l" t="t" r="r" b="b"/>
            <a:pathLst>
              <a:path w="370287" h="11609" extrusionOk="0">
                <a:moveTo>
                  <a:pt x="0" y="10710"/>
                </a:moveTo>
                <a:lnTo>
                  <a:pt x="28280" y="4167"/>
                </a:lnTo>
                <a:lnTo>
                  <a:pt x="45095" y="10710"/>
                </a:lnTo>
                <a:lnTo>
                  <a:pt x="60871" y="441"/>
                </a:lnTo>
                <a:lnTo>
                  <a:pt x="76795" y="10115"/>
                </a:lnTo>
                <a:lnTo>
                  <a:pt x="103289" y="4465"/>
                </a:lnTo>
                <a:lnTo>
                  <a:pt x="134543" y="9525"/>
                </a:lnTo>
                <a:lnTo>
                  <a:pt x="175620" y="893"/>
                </a:lnTo>
                <a:lnTo>
                  <a:pt x="196753" y="9823"/>
                </a:lnTo>
                <a:lnTo>
                  <a:pt x="244378" y="1488"/>
                </a:lnTo>
                <a:lnTo>
                  <a:pt x="263130" y="10716"/>
                </a:lnTo>
                <a:lnTo>
                  <a:pt x="293194" y="893"/>
                </a:lnTo>
                <a:lnTo>
                  <a:pt x="309565" y="11609"/>
                </a:lnTo>
                <a:lnTo>
                  <a:pt x="335163" y="5060"/>
                </a:lnTo>
                <a:lnTo>
                  <a:pt x="344612" y="10561"/>
                </a:lnTo>
                <a:lnTo>
                  <a:pt x="370287" y="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6"/>
          <p:cNvSpPr txBox="1">
            <a:spLocks noGrp="1"/>
          </p:cNvSpPr>
          <p:nvPr>
            <p:ph type="body" idx="1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43" name="Google Shape;743;p16"/>
          <p:cNvGrpSpPr/>
          <p:nvPr/>
        </p:nvGrpSpPr>
        <p:grpSpPr>
          <a:xfrm flipH="1">
            <a:off x="-3270" y="4582266"/>
            <a:ext cx="9150543" cy="352830"/>
            <a:chOff x="-3270" y="4582266"/>
            <a:chExt cx="9150543" cy="352830"/>
          </a:xfrm>
        </p:grpSpPr>
        <p:sp>
          <p:nvSpPr>
            <p:cNvPr id="744" name="Google Shape;744;p16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4082229" y="4815870"/>
              <a:ext cx="67000" cy="11916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734454" y="4697897"/>
              <a:ext cx="77850" cy="23716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265079" y="4604034"/>
              <a:ext cx="68901" cy="331035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6572229" y="4831594"/>
              <a:ext cx="85299" cy="10343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7628104" y="4697896"/>
              <a:ext cx="77850" cy="23716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024454" y="4582266"/>
              <a:ext cx="74249" cy="35283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448829" y="4855793"/>
              <a:ext cx="68875" cy="79262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706654" y="4638031"/>
              <a:ext cx="74249" cy="2970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836354" y="4719871"/>
              <a:ext cx="77850" cy="21517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16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815" name="Google Shape;815;p16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6"/>
          <p:cNvSpPr/>
          <p:nvPr/>
        </p:nvSpPr>
        <p:spPr>
          <a:xfrm>
            <a:off x="-66850" y="4543325"/>
            <a:ext cx="9234775" cy="312550"/>
          </a:xfrm>
          <a:custGeom>
            <a:avLst/>
            <a:gdLst/>
            <a:ahLst/>
            <a:cxnLst/>
            <a:rect l="l" t="t" r="r" b="b"/>
            <a:pathLst>
              <a:path w="369391" h="12502" extrusionOk="0">
                <a:moveTo>
                  <a:pt x="0" y="12055"/>
                </a:moveTo>
                <a:lnTo>
                  <a:pt x="46285" y="1705"/>
                </a:lnTo>
                <a:lnTo>
                  <a:pt x="108644" y="12502"/>
                </a:lnTo>
                <a:lnTo>
                  <a:pt x="157162" y="2679"/>
                </a:lnTo>
                <a:lnTo>
                  <a:pt x="202704" y="10716"/>
                </a:lnTo>
                <a:lnTo>
                  <a:pt x="243780" y="0"/>
                </a:lnTo>
                <a:lnTo>
                  <a:pt x="281285" y="12502"/>
                </a:lnTo>
                <a:lnTo>
                  <a:pt x="299144" y="3870"/>
                </a:lnTo>
                <a:lnTo>
                  <a:pt x="314027" y="11906"/>
                </a:lnTo>
                <a:lnTo>
                  <a:pt x="369391" y="2679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1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2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3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4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5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6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7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8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0"/>
          <p:cNvSpPr txBox="1">
            <a:spLocks noGrp="1"/>
          </p:cNvSpPr>
          <p:nvPr>
            <p:ph type="title" hasCustomPrompt="1"/>
          </p:nvPr>
        </p:nvSpPr>
        <p:spPr>
          <a:xfrm>
            <a:off x="798385" y="3506726"/>
            <a:ext cx="3492600" cy="7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0" name="Google Shape;1080;p20"/>
          <p:cNvSpPr txBox="1">
            <a:spLocks noGrp="1"/>
          </p:cNvSpPr>
          <p:nvPr>
            <p:ph type="subTitle" idx="1"/>
          </p:nvPr>
        </p:nvSpPr>
        <p:spPr>
          <a:xfrm>
            <a:off x="798397" y="4262452"/>
            <a:ext cx="34926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81" name="Google Shape;1081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2251375"/>
            <a:ext cx="3492600" cy="7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3"/>
          </p:nvPr>
        </p:nvSpPr>
        <p:spPr>
          <a:xfrm>
            <a:off x="2825700" y="3007383"/>
            <a:ext cx="34926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83" name="Google Shape;1083;p20"/>
          <p:cNvSpPr txBox="1">
            <a:spLocks noGrp="1"/>
          </p:cNvSpPr>
          <p:nvPr>
            <p:ph type="title" idx="4" hasCustomPrompt="1"/>
          </p:nvPr>
        </p:nvSpPr>
        <p:spPr>
          <a:xfrm>
            <a:off x="4853003" y="3506726"/>
            <a:ext cx="3492600" cy="7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4" name="Google Shape;1084;p20"/>
          <p:cNvSpPr txBox="1">
            <a:spLocks noGrp="1"/>
          </p:cNvSpPr>
          <p:nvPr>
            <p:ph type="subTitle" idx="5"/>
          </p:nvPr>
        </p:nvSpPr>
        <p:spPr>
          <a:xfrm>
            <a:off x="4853015" y="4262452"/>
            <a:ext cx="34926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1"/>
          <p:cNvSpPr txBox="1">
            <a:spLocks noGrp="1"/>
          </p:cNvSpPr>
          <p:nvPr>
            <p:ph type="title"/>
          </p:nvPr>
        </p:nvSpPr>
        <p:spPr>
          <a:xfrm>
            <a:off x="2347950" y="1334200"/>
            <a:ext cx="4448100" cy="7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1"/>
          </p:nvPr>
        </p:nvSpPr>
        <p:spPr>
          <a:xfrm>
            <a:off x="2347900" y="21196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1"/>
          <p:cNvSpPr txBox="1"/>
          <p:nvPr/>
        </p:nvSpPr>
        <p:spPr>
          <a:xfrm>
            <a:off x="2099100" y="3829700"/>
            <a:ext cx="49458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339950"/>
            <a:ext cx="2978400" cy="18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25" name="Google Shape;25;p5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26" name="Google Shape;26;p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-24400" y="4470863"/>
              <a:ext cx="9192925" cy="419450"/>
            </a:xfrm>
            <a:custGeom>
              <a:avLst/>
              <a:gdLst/>
              <a:ahLst/>
              <a:cxnLst/>
              <a:rect l="l" t="t" r="r" b="b"/>
              <a:pathLst>
                <a:path w="367717" h="16778" extrusionOk="0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avLst/>
              <a:gdLst/>
              <a:ahLst/>
              <a:cxnLst/>
              <a:rect l="l" t="t" r="r" b="b"/>
              <a:pathLst>
                <a:path w="372860" h="10182" extrusionOk="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4"/>
          <p:cNvSpPr txBox="1">
            <a:spLocks noGrp="1"/>
          </p:cNvSpPr>
          <p:nvPr>
            <p:ph type="ctrTitle"/>
          </p:nvPr>
        </p:nvSpPr>
        <p:spPr>
          <a:xfrm>
            <a:off x="2438088" y="2137225"/>
            <a:ext cx="6705900" cy="14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STOCK PRICE Time Series Analysis</a:t>
            </a:r>
            <a:endParaRPr/>
          </a:p>
        </p:txBody>
      </p:sp>
      <p:sp>
        <p:nvSpPr>
          <p:cNvPr id="1248" name="Google Shape;1248;p24"/>
          <p:cNvSpPr txBox="1">
            <a:spLocks noGrp="1"/>
          </p:cNvSpPr>
          <p:nvPr>
            <p:ph type="subTitle" idx="1"/>
          </p:nvPr>
        </p:nvSpPr>
        <p:spPr>
          <a:xfrm>
            <a:off x="2438100" y="3688250"/>
            <a:ext cx="67059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Apoorv Vaishampayan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9" name="Google Shape;1249;p24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0" name="Google Shape;1250;p24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1" name="Google Shape;1251;p24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4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3" name="Google Shape;1253;p24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54" name="Google Shape;1254;p24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4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4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4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4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4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4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4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4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4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4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4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4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4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4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4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4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4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4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4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4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4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4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4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4" name="Google Shape;1324;p24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25" name="Google Shape;13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8" y="2905700"/>
            <a:ext cx="17240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625" y="3733800"/>
            <a:ext cx="18669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400" y="4136175"/>
            <a:ext cx="857850" cy="7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125" y="2067825"/>
            <a:ext cx="757027" cy="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6375" y="2243288"/>
            <a:ext cx="731737" cy="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3"/>
          <p:cNvSpPr txBox="1">
            <a:spLocks noGrp="1"/>
          </p:cNvSpPr>
          <p:nvPr>
            <p:ph type="title"/>
          </p:nvPr>
        </p:nvSpPr>
        <p:spPr>
          <a:xfrm>
            <a:off x="720000" y="292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1550" name="Google Shape;1550;p33"/>
          <p:cNvGraphicFramePr/>
          <p:nvPr/>
        </p:nvGraphicFramePr>
        <p:xfrm>
          <a:off x="1074625" y="11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{30E8EA7A-F652-4724-A624-EF45C0736010}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Metric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Opening Price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Highest Price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Lowest Price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Closing Price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Trading Volume (Millions)</a:t>
                      </a:r>
                      <a:endParaRPr sz="1200" b="1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Records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Average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161.72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167.27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156.8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162.4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119.64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Standard Deviation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97.26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100.27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94.54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97.6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93.03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Minimum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18.07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19.43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17.55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18.06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6.94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25th Percentile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80.61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83.01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79.36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81.52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59.74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Median (50%)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156.75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164.08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150.67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157.26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90.13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75th Percentile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207.82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216.42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202.31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210.18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142.99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Maximum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503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523.57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487.89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505.94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610.88</a:t>
                      </a:r>
                      <a:endParaRPr sz="120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4"/>
          <p:cNvSpPr txBox="1">
            <a:spLocks noGrp="1"/>
          </p:cNvSpPr>
          <p:nvPr>
            <p:ph type="title"/>
          </p:nvPr>
        </p:nvSpPr>
        <p:spPr>
          <a:xfrm>
            <a:off x="720000" y="268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plots</a:t>
            </a:r>
            <a:endParaRPr/>
          </a:p>
        </p:txBody>
      </p:sp>
      <p:pic>
        <p:nvPicPr>
          <p:cNvPr id="1556" name="Google Shape;15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00" y="1095063"/>
            <a:ext cx="4953101" cy="26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34"/>
          <p:cNvSpPr txBox="1">
            <a:spLocks noGrp="1"/>
          </p:cNvSpPr>
          <p:nvPr>
            <p:ph type="subTitle" idx="8"/>
          </p:nvPr>
        </p:nvSpPr>
        <p:spPr>
          <a:xfrm>
            <a:off x="1800600" y="4027200"/>
            <a:ext cx="55428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The plot of the raw data indicates non-constant variance and an upward trend</a:t>
            </a:r>
            <a:endParaRPr sz="1400"/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ADF test: p = . 8012</a:t>
            </a:r>
            <a:endParaRPr sz="1400"/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5"/>
          <p:cNvSpPr txBox="1">
            <a:spLocks noGrp="1"/>
          </p:cNvSpPr>
          <p:nvPr>
            <p:ph type="title"/>
          </p:nvPr>
        </p:nvSpPr>
        <p:spPr>
          <a:xfrm>
            <a:off x="720000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for Stationarity</a:t>
            </a:r>
            <a:endParaRPr/>
          </a:p>
        </p:txBody>
      </p:sp>
      <p:sp>
        <p:nvSpPr>
          <p:cNvPr id="1563" name="Google Shape;1563;p35"/>
          <p:cNvSpPr txBox="1">
            <a:spLocks noGrp="1"/>
          </p:cNvSpPr>
          <p:nvPr>
            <p:ph type="subTitle" idx="8"/>
          </p:nvPr>
        </p:nvSpPr>
        <p:spPr>
          <a:xfrm>
            <a:off x="-427850" y="3005600"/>
            <a:ext cx="55428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/>
              <a:t>The plot of the log transformed data indicates non-constant variance and an upward trend</a:t>
            </a:r>
            <a:endParaRPr sz="14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/>
              <a:t>ADF test: p = . 5109</a:t>
            </a:r>
            <a:endParaRPr sz="1400"/>
          </a:p>
        </p:txBody>
      </p:sp>
      <p:sp>
        <p:nvSpPr>
          <p:cNvPr id="1564" name="Google Shape;1564;p35"/>
          <p:cNvSpPr txBox="1">
            <a:spLocks noGrp="1"/>
          </p:cNvSpPr>
          <p:nvPr>
            <p:ph type="subTitle" idx="8"/>
          </p:nvPr>
        </p:nvSpPr>
        <p:spPr>
          <a:xfrm>
            <a:off x="4571988" y="3005600"/>
            <a:ext cx="46683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The plot of the difference of the log data indicates constant variance and mean</a:t>
            </a:r>
            <a:endParaRPr sz="14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ADF test: p = . 01</a:t>
            </a:r>
            <a:endParaRPr sz="1400"/>
          </a:p>
        </p:txBody>
      </p:sp>
      <p:pic>
        <p:nvPicPr>
          <p:cNvPr id="1565" name="Google Shape;15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0" y="971575"/>
            <a:ext cx="3633176" cy="20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600" y="1030237"/>
            <a:ext cx="3308275" cy="19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35"/>
          <p:cNvSpPr txBox="1">
            <a:spLocks noGrp="1"/>
          </p:cNvSpPr>
          <p:nvPr>
            <p:ph type="subTitle" idx="8"/>
          </p:nvPr>
        </p:nvSpPr>
        <p:spPr>
          <a:xfrm>
            <a:off x="127198" y="3871050"/>
            <a:ext cx="88896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We adjusted for data after taking the log of the data using  (logx) and difference (dlogx) of the data using diff(logx), </a:t>
            </a:r>
            <a:endParaRPr sz="14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ADF test: p &lt; .01</a:t>
            </a:r>
            <a:endParaRPr sz="1400"/>
          </a:p>
        </p:txBody>
      </p:sp>
      <p:pic>
        <p:nvPicPr>
          <p:cNvPr id="1568" name="Google Shape;156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8600" y="1720075"/>
            <a:ext cx="741738" cy="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6"/>
          <p:cNvSpPr txBox="1">
            <a:spLocks noGrp="1"/>
          </p:cNvSpPr>
          <p:nvPr>
            <p:ph type="title"/>
          </p:nvPr>
        </p:nvSpPr>
        <p:spPr>
          <a:xfrm>
            <a:off x="720000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 Diagnostics</a:t>
            </a:r>
            <a:endParaRPr/>
          </a:p>
        </p:txBody>
      </p:sp>
      <p:sp>
        <p:nvSpPr>
          <p:cNvPr id="1574" name="Google Shape;1574;p36"/>
          <p:cNvSpPr txBox="1">
            <a:spLocks noGrp="1"/>
          </p:cNvSpPr>
          <p:nvPr>
            <p:ph type="subTitle" idx="8"/>
          </p:nvPr>
        </p:nvSpPr>
        <p:spPr>
          <a:xfrm>
            <a:off x="127198" y="3871050"/>
            <a:ext cx="88896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This is the ACF and PACF along with the Stationary Time Series Plot of the Differenced Logarithmic Series which is used to begin the Model Analysis further.</a:t>
            </a:r>
            <a:endParaRPr sz="1400"/>
          </a:p>
        </p:txBody>
      </p:sp>
      <p:pic>
        <p:nvPicPr>
          <p:cNvPr id="1575" name="Google Shape;15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25" y="998225"/>
            <a:ext cx="6486301" cy="28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720000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Selection</a:t>
            </a:r>
            <a:endParaRPr/>
          </a:p>
        </p:txBody>
      </p:sp>
      <p:sp>
        <p:nvSpPr>
          <p:cNvPr id="1581" name="Google Shape;1581;p37"/>
          <p:cNvSpPr txBox="1">
            <a:spLocks noGrp="1"/>
          </p:cNvSpPr>
          <p:nvPr>
            <p:ph type="subTitle" idx="8"/>
          </p:nvPr>
        </p:nvSpPr>
        <p:spPr>
          <a:xfrm>
            <a:off x="127198" y="3871050"/>
            <a:ext cx="88896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We have selected the model based on the EACF(dlogx) and selected Models: MA(3) and ARMA(1,4)</a:t>
            </a:r>
            <a:endParaRPr sz="1400"/>
          </a:p>
        </p:txBody>
      </p:sp>
      <p:pic>
        <p:nvPicPr>
          <p:cNvPr id="1582" name="Google Shape;15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25" y="1509375"/>
            <a:ext cx="2762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750" y="1129850"/>
            <a:ext cx="456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688" y="2571750"/>
            <a:ext cx="46196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37"/>
          <p:cNvSpPr txBox="1">
            <a:spLocks noGrp="1"/>
          </p:cNvSpPr>
          <p:nvPr>
            <p:ph type="subTitle" idx="8"/>
          </p:nvPr>
        </p:nvSpPr>
        <p:spPr>
          <a:xfrm>
            <a:off x="2591725" y="1753513"/>
            <a:ext cx="1900500" cy="2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Model : MA(3)</a:t>
            </a:r>
            <a:endParaRPr sz="1400"/>
          </a:p>
        </p:txBody>
      </p:sp>
      <p:sp>
        <p:nvSpPr>
          <p:cNvPr id="1586" name="Google Shape;1586;p37"/>
          <p:cNvSpPr txBox="1">
            <a:spLocks noGrp="1"/>
          </p:cNvSpPr>
          <p:nvPr>
            <p:ph type="subTitle" idx="8"/>
          </p:nvPr>
        </p:nvSpPr>
        <p:spPr>
          <a:xfrm>
            <a:off x="2591725" y="3329738"/>
            <a:ext cx="1900500" cy="2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Model : ARMA(1,4)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8"/>
          <p:cNvSpPr txBox="1">
            <a:spLocks noGrp="1"/>
          </p:cNvSpPr>
          <p:nvPr>
            <p:ph type="title"/>
          </p:nvPr>
        </p:nvSpPr>
        <p:spPr>
          <a:xfrm>
            <a:off x="613675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Residual Analysis</a:t>
            </a:r>
            <a:endParaRPr/>
          </a:p>
        </p:txBody>
      </p:sp>
      <p:pic>
        <p:nvPicPr>
          <p:cNvPr id="1592" name="Google Shape;15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25" y="903925"/>
            <a:ext cx="2102054" cy="2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854" y="903925"/>
            <a:ext cx="2102054" cy="2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483" y="903925"/>
            <a:ext cx="2102054" cy="2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750" y="3718650"/>
            <a:ext cx="4286250" cy="8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9"/>
          <p:cNvSpPr txBox="1">
            <a:spLocks noGrp="1"/>
          </p:cNvSpPr>
          <p:nvPr>
            <p:ph type="title"/>
          </p:nvPr>
        </p:nvSpPr>
        <p:spPr>
          <a:xfrm>
            <a:off x="613675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Stock Price Prediction</a:t>
            </a:r>
            <a:endParaRPr/>
          </a:p>
        </p:txBody>
      </p:sp>
      <p:pic>
        <p:nvPicPr>
          <p:cNvPr id="1601" name="Google Shape;16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88" y="1061600"/>
            <a:ext cx="7226426" cy="32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0"/>
          <p:cNvSpPr txBox="1">
            <a:spLocks noGrp="1"/>
          </p:cNvSpPr>
          <p:nvPr>
            <p:ph type="title"/>
          </p:nvPr>
        </p:nvSpPr>
        <p:spPr>
          <a:xfrm>
            <a:off x="613675" y="17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7" name="Google Shape;1607;p40"/>
          <p:cNvSpPr txBox="1">
            <a:spLocks noGrp="1"/>
          </p:cNvSpPr>
          <p:nvPr>
            <p:ph type="subTitle" idx="8"/>
          </p:nvPr>
        </p:nvSpPr>
        <p:spPr>
          <a:xfrm>
            <a:off x="254400" y="2472200"/>
            <a:ext cx="88896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Reasons for Predicting:</a:t>
            </a:r>
            <a:endParaRPr sz="14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1. It provides insights into potential future trends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Serves as an indicator of broader economic trends and corporate health.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Facilitates academic and professional research into financial markets, enhancing understanding of market behaviors and patterns.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4. Provides data for building automated trading algorithms to capitalize on short-term market inefficiencies.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5. Enables the identification of potential market risks and the development of strategies to mitigate losses.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13" name="Google Shape;1613;p41"/>
          <p:cNvSpPr txBox="1">
            <a:spLocks noGrp="1"/>
          </p:cNvSpPr>
          <p:nvPr>
            <p:ph type="body" idx="1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Links:</a:t>
            </a:r>
            <a:endParaRPr b="1"/>
          </a:p>
          <a:p>
            <a:pPr marL="241300" lvl="0" indent="-203200" algn="l" rtl="0">
              <a:spcBef>
                <a:spcPts val="100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https://www.marketbeat.com/stocks/NASDAQ/META/chart/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https://www.tradingview.com/symbols/NASDAQ-META/</a:t>
            </a:r>
            <a:endParaRPr b="1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/>
              <a:t>https://www.barchart.com/stocks/quotes/META/price-history/historical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https://247wallst.com/technology-3/2024/11/29/meta-platforms-meta-price-prediction-and-forecast-2025-2030/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https://www.investors.com/news/sp-500-magnificent-seven-stocks-market-cap-loss/</a:t>
            </a:r>
            <a:endParaRPr/>
          </a:p>
          <a:p>
            <a:pPr marL="241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2"/>
          <p:cNvSpPr txBox="1">
            <a:spLocks noGrp="1"/>
          </p:cNvSpPr>
          <p:nvPr>
            <p:ph type="title"/>
          </p:nvPr>
        </p:nvSpPr>
        <p:spPr>
          <a:xfrm>
            <a:off x="720000" y="1520400"/>
            <a:ext cx="77040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5"/>
          <p:cNvSpPr/>
          <p:nvPr/>
        </p:nvSpPr>
        <p:spPr>
          <a:xfrm>
            <a:off x="933300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5"/>
          <p:cNvSpPr/>
          <p:nvPr/>
        </p:nvSpPr>
        <p:spPr>
          <a:xfrm>
            <a:off x="3129063" y="245235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25"/>
          <p:cNvSpPr/>
          <p:nvPr/>
        </p:nvSpPr>
        <p:spPr>
          <a:xfrm>
            <a:off x="5335950" y="151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5"/>
          <p:cNvSpPr/>
          <p:nvPr/>
        </p:nvSpPr>
        <p:spPr>
          <a:xfrm>
            <a:off x="7511500" y="251205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5"/>
          <p:cNvSpPr txBox="1">
            <a:spLocks noGrp="1"/>
          </p:cNvSpPr>
          <p:nvPr>
            <p:ph type="title" idx="2"/>
          </p:nvPr>
        </p:nvSpPr>
        <p:spPr>
          <a:xfrm>
            <a:off x="72000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9" name="Google Shape;1339;p25"/>
          <p:cNvSpPr txBox="1">
            <a:spLocks noGrp="1"/>
          </p:cNvSpPr>
          <p:nvPr>
            <p:ph type="title" idx="3"/>
          </p:nvPr>
        </p:nvSpPr>
        <p:spPr>
          <a:xfrm>
            <a:off x="7298200" y="257175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0" name="Google Shape;1340;p25"/>
          <p:cNvSpPr txBox="1">
            <a:spLocks noGrp="1"/>
          </p:cNvSpPr>
          <p:nvPr>
            <p:ph type="title" idx="4"/>
          </p:nvPr>
        </p:nvSpPr>
        <p:spPr>
          <a:xfrm>
            <a:off x="2915773" y="251205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1" name="Google Shape;1341;p25"/>
          <p:cNvSpPr txBox="1">
            <a:spLocks noGrp="1"/>
          </p:cNvSpPr>
          <p:nvPr>
            <p:ph type="title" idx="6"/>
          </p:nvPr>
        </p:nvSpPr>
        <p:spPr>
          <a:xfrm>
            <a:off x="5122650" y="157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2" name="Google Shape;134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43" name="Google Shape;1343;p25"/>
          <p:cNvSpPr txBox="1">
            <a:spLocks noGrp="1"/>
          </p:cNvSpPr>
          <p:nvPr>
            <p:ph type="subTitle" idx="1"/>
          </p:nvPr>
        </p:nvSpPr>
        <p:spPr>
          <a:xfrm>
            <a:off x="140050" y="1980873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Meta Stock Price analysis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5"/>
          <p:cNvSpPr txBox="1">
            <a:spLocks noGrp="1"/>
          </p:cNvSpPr>
          <p:nvPr>
            <p:ph type="subTitle" idx="8"/>
          </p:nvPr>
        </p:nvSpPr>
        <p:spPr>
          <a:xfrm>
            <a:off x="2156185" y="29995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source, Exploratory analysis, Transformations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5"/>
          <p:cNvSpPr txBox="1">
            <a:spLocks noGrp="1"/>
          </p:cNvSpPr>
          <p:nvPr>
            <p:ph type="subTitle" idx="9"/>
          </p:nvPr>
        </p:nvSpPr>
        <p:spPr>
          <a:xfrm>
            <a:off x="4363046" y="2064448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Diagnostics, Residual Analysis, Time Series Forecasting(Predictions)</a:t>
            </a:r>
            <a:endParaRPr/>
          </a:p>
        </p:txBody>
      </p:sp>
      <p:sp>
        <p:nvSpPr>
          <p:cNvPr id="1346" name="Google Shape;1346;p25"/>
          <p:cNvSpPr txBox="1">
            <a:spLocks noGrp="1"/>
          </p:cNvSpPr>
          <p:nvPr>
            <p:ph type="subTitle" idx="13"/>
          </p:nvPr>
        </p:nvSpPr>
        <p:spPr>
          <a:xfrm>
            <a:off x="6627000" y="317295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26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352" name="Google Shape;1352;p26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26"/>
          <p:cNvSpPr/>
          <p:nvPr/>
        </p:nvSpPr>
        <p:spPr>
          <a:xfrm>
            <a:off x="786875" y="2458175"/>
            <a:ext cx="1088400" cy="1088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26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4" name="Google Shape;1424;p26"/>
          <p:cNvSpPr txBox="1">
            <a:spLocks noGrp="1"/>
          </p:cNvSpPr>
          <p:nvPr>
            <p:ph type="title" idx="2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425" name="Google Shape;1425;p2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5284" b="5293"/>
          <a:stretch/>
        </p:blipFill>
        <p:spPr>
          <a:xfrm>
            <a:off x="4742525" y="2397000"/>
            <a:ext cx="3688301" cy="2207002"/>
          </a:xfrm>
          <a:prstGeom prst="rect">
            <a:avLst/>
          </a:prstGeom>
        </p:spPr>
      </p:pic>
      <p:sp>
        <p:nvSpPr>
          <p:cNvPr id="1426" name="Google Shape;1426;p26"/>
          <p:cNvSpPr/>
          <p:nvPr/>
        </p:nvSpPr>
        <p:spPr>
          <a:xfrm>
            <a:off x="-17550" y="789950"/>
            <a:ext cx="9207375" cy="1114725"/>
          </a:xfrm>
          <a:custGeom>
            <a:avLst/>
            <a:gdLst/>
            <a:ahLst/>
            <a:cxnLst/>
            <a:rect l="l" t="t" r="r" b="b"/>
            <a:pathLst>
              <a:path w="368295" h="44589" extrusionOk="0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27" name="Google Shape;1427;p26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428" name="Google Shape;1428;p26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35" name="Google Shape;1435;p27"/>
          <p:cNvSpPr txBox="1">
            <a:spLocks noGrp="1"/>
          </p:cNvSpPr>
          <p:nvPr>
            <p:ph type="subTitle" idx="2"/>
          </p:nvPr>
        </p:nvSpPr>
        <p:spPr>
          <a:xfrm>
            <a:off x="551425" y="1501475"/>
            <a:ext cx="5871600" cy="28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 Platforms Inc. Stock Price Dataset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Weekly dataset (3rd week of May 2012 – 2nd week of March 2024).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Stock prices have been increasing over the past few decades since going public on May 18, 2012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Examine historical trends, temporary and permanent seasonality, and predict future months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the key drivers &amp; events that impacted Meta Stock Price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436" name="Google Shape;1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125" y="1141225"/>
            <a:ext cx="1457875" cy="3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42" name="Google Shape;1442;p28"/>
          <p:cNvSpPr txBox="1">
            <a:spLocks noGrp="1"/>
          </p:cNvSpPr>
          <p:nvPr>
            <p:ph type="subTitle" idx="2"/>
          </p:nvPr>
        </p:nvSpPr>
        <p:spPr>
          <a:xfrm>
            <a:off x="2747625" y="1388075"/>
            <a:ext cx="5871600" cy="28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Stock prices continue to fluctuate depending on the market conditions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 stock journey reflects market and innovation.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From IPO lows to record-breaking highs.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Recovery and resilience marked Meta’s trajectory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Analyze the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diagnostics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Selection and comparison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 future prices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3" name="Google Shape;14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00" y="1273977"/>
            <a:ext cx="1252757" cy="32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9"/>
          <p:cNvSpPr txBox="1">
            <a:spLocks noGrp="1"/>
          </p:cNvSpPr>
          <p:nvPr>
            <p:ph type="title"/>
          </p:nvPr>
        </p:nvSpPr>
        <p:spPr>
          <a:xfrm>
            <a:off x="720000" y="55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Drivers &amp; Key Challenges </a:t>
            </a:r>
            <a:endParaRPr/>
          </a:p>
        </p:txBody>
      </p:sp>
      <p:pic>
        <p:nvPicPr>
          <p:cNvPr id="1449" name="Google Shape;14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25" y="789550"/>
            <a:ext cx="383124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Drivers for Meta Stock Prices</a:t>
            </a:r>
            <a:endParaRPr/>
          </a:p>
        </p:txBody>
      </p:sp>
      <p:sp>
        <p:nvSpPr>
          <p:cNvPr id="1455" name="Google Shape;1455;p30"/>
          <p:cNvSpPr txBox="1">
            <a:spLocks noGrp="1"/>
          </p:cNvSpPr>
          <p:nvPr>
            <p:ph type="subTitle" idx="4294967295"/>
          </p:nvPr>
        </p:nvSpPr>
        <p:spPr>
          <a:xfrm>
            <a:off x="1701825" y="1625775"/>
            <a:ext cx="5871600" cy="28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Key Drivers for Meta Stock Price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 Investments - Meta is driving growth with $37B+ in Ray-Ban Meta AI glasses and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Renewable Energy Development - Meta is committed to 100% renewable energy and achieving net zero emissions by 2030.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Growing Free Cash Flow - Meta’s free cash flow has doubled since 2019, reaching a record $43B.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that impact Meta Stock Prices</a:t>
            </a:r>
            <a:endParaRPr/>
          </a:p>
        </p:txBody>
      </p:sp>
      <p:sp>
        <p:nvSpPr>
          <p:cNvPr id="1461" name="Google Shape;1461;p31"/>
          <p:cNvSpPr txBox="1">
            <a:spLocks noGrp="1"/>
          </p:cNvSpPr>
          <p:nvPr>
            <p:ph type="subTitle" idx="4294967295"/>
          </p:nvPr>
        </p:nvSpPr>
        <p:spPr>
          <a:xfrm>
            <a:off x="1692325" y="1796925"/>
            <a:ext cx="5871600" cy="28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Challenges/Events that Impacted Meta Stock Prices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Rising Competitions - Growing competition from TikTok, and YouTube impacts user engagement.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Economic Pressures - Global economic slowdowns and ad market challenges weigh on Meta's revenue.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Metaverse Investments - Heavy spending on metaverse projects raises concerns about profitability.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32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467" name="Google Shape;1467;p32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7" name="Google Shape;1537;p32"/>
          <p:cNvSpPr/>
          <p:nvPr/>
        </p:nvSpPr>
        <p:spPr>
          <a:xfrm>
            <a:off x="786875" y="2458175"/>
            <a:ext cx="1088400" cy="1088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32"/>
          <p:cNvSpPr txBox="1">
            <a:spLocks noGrp="1"/>
          </p:cNvSpPr>
          <p:nvPr>
            <p:ph type="title"/>
          </p:nvPr>
        </p:nvSpPr>
        <p:spPr>
          <a:xfrm>
            <a:off x="133100" y="3762200"/>
            <a:ext cx="5637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539" name="Google Shape;1539;p32"/>
          <p:cNvSpPr txBox="1">
            <a:spLocks noGrp="1"/>
          </p:cNvSpPr>
          <p:nvPr>
            <p:ph type="title" idx="2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40" name="Google Shape;1540;p32"/>
          <p:cNvSpPr/>
          <p:nvPr/>
        </p:nvSpPr>
        <p:spPr>
          <a:xfrm>
            <a:off x="-17550" y="789950"/>
            <a:ext cx="9207375" cy="1114725"/>
          </a:xfrm>
          <a:custGeom>
            <a:avLst/>
            <a:gdLst/>
            <a:ahLst/>
            <a:cxnLst/>
            <a:rect l="l" t="t" r="r" b="b"/>
            <a:pathLst>
              <a:path w="368295" h="44589" extrusionOk="0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41" name="Google Shape;1541;p32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542" name="Google Shape;1542;p32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4" name="Google Shape;15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75" y="2353075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Macintosh PowerPoint</Application>
  <PresentationFormat>On-screen Show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PT Sans</vt:lpstr>
      <vt:lpstr>Kanit Medium</vt:lpstr>
      <vt:lpstr>Raleway</vt:lpstr>
      <vt:lpstr>Work Sans Light</vt:lpstr>
      <vt:lpstr>Bebas Neue</vt:lpstr>
      <vt:lpstr>Work Sans</vt:lpstr>
      <vt:lpstr>Nunito Light</vt:lpstr>
      <vt:lpstr>Investing in the Stock Market Pitch Deck by Slidesgo</vt:lpstr>
      <vt:lpstr>META STOCK PRICE Time Series Analysis</vt:lpstr>
      <vt:lpstr>1</vt:lpstr>
      <vt:lpstr>Introduction</vt:lpstr>
      <vt:lpstr>Introduction</vt:lpstr>
      <vt:lpstr>Background</vt:lpstr>
      <vt:lpstr>Key Drivers &amp; Key Challenges </vt:lpstr>
      <vt:lpstr>Key Drivers for Meta Stock Prices</vt:lpstr>
      <vt:lpstr>Key Challenges that impact Meta Stock Prices</vt:lpstr>
      <vt:lpstr>Data Preparation</vt:lpstr>
      <vt:lpstr>Summary Statistics</vt:lpstr>
      <vt:lpstr>Preliminary plots</vt:lpstr>
      <vt:lpstr>Adjusting for Stationarity</vt:lpstr>
      <vt:lpstr>Initial Model Diagnostics</vt:lpstr>
      <vt:lpstr> Model Selection</vt:lpstr>
      <vt:lpstr> Residual Analysis</vt:lpstr>
      <vt:lpstr>Weekly Stock Price Prediction</vt:lpstr>
      <vt:lpstr>Conclusion</vt:lpstr>
      <vt:lpstr>Resources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Apoorv Vaishampayan</cp:lastModifiedBy>
  <cp:revision>1</cp:revision>
  <dcterms:modified xsi:type="dcterms:W3CDTF">2024-12-26T06:22:33Z</dcterms:modified>
</cp:coreProperties>
</file>