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3" r:id="rId3"/>
    <p:sldId id="258" r:id="rId4"/>
    <p:sldId id="259" r:id="rId5"/>
    <p:sldId id="260" r:id="rId6"/>
    <p:sldId id="261" r:id="rId7"/>
    <p:sldId id="280" r:id="rId8"/>
    <p:sldId id="262" r:id="rId9"/>
    <p:sldId id="276" r:id="rId10"/>
    <p:sldId id="277" r:id="rId11"/>
    <p:sldId id="279" r:id="rId12"/>
    <p:sldId id="281" r:id="rId13"/>
    <p:sldId id="272" r:id="rId14"/>
    <p:sldId id="274" r:id="rId15"/>
    <p:sldId id="266"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B449D-6928-49A0-88FC-1F4C308CEBE1}"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F8594A89-60DE-4405-BE4D-4698A0904564}">
      <dgm:prSet/>
      <dgm:spPr/>
      <dgm:t>
        <a:bodyPr/>
        <a:lstStyle/>
        <a:p>
          <a:r>
            <a:rPr lang="en-US" dirty="0"/>
            <a:t>Project Overview</a:t>
          </a:r>
        </a:p>
      </dgm:t>
    </dgm:pt>
    <dgm:pt modelId="{DFD9C672-392A-4A37-94EF-883B83D88CC0}" type="parTrans" cxnId="{3905A948-F5D3-4FA9-A2A3-E3DC472E1664}">
      <dgm:prSet/>
      <dgm:spPr/>
      <dgm:t>
        <a:bodyPr/>
        <a:lstStyle/>
        <a:p>
          <a:endParaRPr lang="en-US"/>
        </a:p>
      </dgm:t>
    </dgm:pt>
    <dgm:pt modelId="{9643E509-5EEC-4E4A-ADD7-E89BA2D291A4}" type="sibTrans" cxnId="{3905A948-F5D3-4FA9-A2A3-E3DC472E1664}">
      <dgm:prSet/>
      <dgm:spPr/>
      <dgm:t>
        <a:bodyPr/>
        <a:lstStyle/>
        <a:p>
          <a:endParaRPr lang="en-US"/>
        </a:p>
      </dgm:t>
    </dgm:pt>
    <dgm:pt modelId="{700206B9-58B8-4146-AF17-DC88316D5CA5}">
      <dgm:prSet/>
      <dgm:spPr/>
      <dgm:t>
        <a:bodyPr/>
        <a:lstStyle/>
        <a:p>
          <a:r>
            <a:rPr lang="en-US"/>
            <a:t>Problem Setting</a:t>
          </a:r>
        </a:p>
      </dgm:t>
    </dgm:pt>
    <dgm:pt modelId="{C839316B-9B2B-4B3F-A50D-DBE09DF823B2}" type="parTrans" cxnId="{78BB9FCF-2914-413F-A082-FFFC9AAC5750}">
      <dgm:prSet/>
      <dgm:spPr/>
      <dgm:t>
        <a:bodyPr/>
        <a:lstStyle/>
        <a:p>
          <a:endParaRPr lang="en-US"/>
        </a:p>
      </dgm:t>
    </dgm:pt>
    <dgm:pt modelId="{43ABBEE5-77AF-43F2-BB33-C05946BA4C50}" type="sibTrans" cxnId="{78BB9FCF-2914-413F-A082-FFFC9AAC5750}">
      <dgm:prSet/>
      <dgm:spPr/>
      <dgm:t>
        <a:bodyPr/>
        <a:lstStyle/>
        <a:p>
          <a:endParaRPr lang="en-US"/>
        </a:p>
      </dgm:t>
    </dgm:pt>
    <dgm:pt modelId="{200DBC68-F125-4BFC-B0CE-99295F3337AC}">
      <dgm:prSet/>
      <dgm:spPr/>
      <dgm:t>
        <a:bodyPr/>
        <a:lstStyle/>
        <a:p>
          <a:r>
            <a:rPr lang="en-US"/>
            <a:t>Data Sources</a:t>
          </a:r>
        </a:p>
      </dgm:t>
    </dgm:pt>
    <dgm:pt modelId="{CFD6D451-C340-4B58-AA6F-20440B15646B}" type="parTrans" cxnId="{8F2787E5-EA75-4EBD-AAD3-ECF68119F38A}">
      <dgm:prSet/>
      <dgm:spPr/>
      <dgm:t>
        <a:bodyPr/>
        <a:lstStyle/>
        <a:p>
          <a:endParaRPr lang="en-US"/>
        </a:p>
      </dgm:t>
    </dgm:pt>
    <dgm:pt modelId="{4515DC6C-49DC-4ACB-9121-A60EB39BFE4B}" type="sibTrans" cxnId="{8F2787E5-EA75-4EBD-AAD3-ECF68119F38A}">
      <dgm:prSet/>
      <dgm:spPr/>
      <dgm:t>
        <a:bodyPr/>
        <a:lstStyle/>
        <a:p>
          <a:endParaRPr lang="en-US"/>
        </a:p>
      </dgm:t>
    </dgm:pt>
    <dgm:pt modelId="{F3079752-C4A6-447E-8FE3-98BBA8E4C5EE}">
      <dgm:prSet/>
      <dgm:spPr/>
      <dgm:t>
        <a:bodyPr/>
        <a:lstStyle/>
        <a:p>
          <a:r>
            <a:rPr lang="en-US"/>
            <a:t>Data Description</a:t>
          </a:r>
        </a:p>
      </dgm:t>
    </dgm:pt>
    <dgm:pt modelId="{5C54B72C-4EFA-4B64-A4C9-F0F91992A438}" type="parTrans" cxnId="{097AA03B-21E2-414B-9DB6-38E0CF58BDF9}">
      <dgm:prSet/>
      <dgm:spPr/>
      <dgm:t>
        <a:bodyPr/>
        <a:lstStyle/>
        <a:p>
          <a:endParaRPr lang="en-US"/>
        </a:p>
      </dgm:t>
    </dgm:pt>
    <dgm:pt modelId="{494529A9-09FB-48F8-BF14-2E97D53CADB1}" type="sibTrans" cxnId="{097AA03B-21E2-414B-9DB6-38E0CF58BDF9}">
      <dgm:prSet/>
      <dgm:spPr/>
      <dgm:t>
        <a:bodyPr/>
        <a:lstStyle/>
        <a:p>
          <a:endParaRPr lang="en-US"/>
        </a:p>
      </dgm:t>
    </dgm:pt>
    <dgm:pt modelId="{69905DC8-17E9-48B1-99B6-A025D4211803}">
      <dgm:prSet/>
      <dgm:spPr/>
      <dgm:t>
        <a:bodyPr/>
        <a:lstStyle/>
        <a:p>
          <a:r>
            <a:rPr lang="en-US"/>
            <a:t>Data Exploration</a:t>
          </a:r>
        </a:p>
      </dgm:t>
    </dgm:pt>
    <dgm:pt modelId="{88C61571-9046-4A6B-AB4C-155AFF1EF839}" type="parTrans" cxnId="{BFD6BCC1-4111-44E3-9BE4-D9FF85D7BC0D}">
      <dgm:prSet/>
      <dgm:spPr/>
      <dgm:t>
        <a:bodyPr/>
        <a:lstStyle/>
        <a:p>
          <a:endParaRPr lang="en-US"/>
        </a:p>
      </dgm:t>
    </dgm:pt>
    <dgm:pt modelId="{26F4F04D-D4FC-4938-88AB-333DCB1A1117}" type="sibTrans" cxnId="{BFD6BCC1-4111-44E3-9BE4-D9FF85D7BC0D}">
      <dgm:prSet/>
      <dgm:spPr/>
      <dgm:t>
        <a:bodyPr/>
        <a:lstStyle/>
        <a:p>
          <a:endParaRPr lang="en-US"/>
        </a:p>
      </dgm:t>
    </dgm:pt>
    <dgm:pt modelId="{979D96D9-BF35-40F9-9363-E98D44C375E5}">
      <dgm:prSet/>
      <dgm:spPr/>
      <dgm:t>
        <a:bodyPr/>
        <a:lstStyle/>
        <a:p>
          <a:r>
            <a:rPr lang="en-US" dirty="0"/>
            <a:t>Data Mining Tasks</a:t>
          </a:r>
        </a:p>
      </dgm:t>
    </dgm:pt>
    <dgm:pt modelId="{75D70F83-016A-43B1-8F06-FA2F729AFD1F}" type="parTrans" cxnId="{DBB27014-09C5-4EB6-847F-C85D512DADBB}">
      <dgm:prSet/>
      <dgm:spPr/>
      <dgm:t>
        <a:bodyPr/>
        <a:lstStyle/>
        <a:p>
          <a:endParaRPr lang="en-US"/>
        </a:p>
      </dgm:t>
    </dgm:pt>
    <dgm:pt modelId="{37451CE3-29A7-40DD-9FAD-56F957770CE5}" type="sibTrans" cxnId="{DBB27014-09C5-4EB6-847F-C85D512DADBB}">
      <dgm:prSet/>
      <dgm:spPr/>
      <dgm:t>
        <a:bodyPr/>
        <a:lstStyle/>
        <a:p>
          <a:endParaRPr lang="en-US"/>
        </a:p>
      </dgm:t>
    </dgm:pt>
    <dgm:pt modelId="{CF93AE98-E6FE-408D-B372-EA4038085D2B}">
      <dgm:prSet/>
      <dgm:spPr/>
      <dgm:t>
        <a:bodyPr/>
        <a:lstStyle/>
        <a:p>
          <a:r>
            <a:rPr lang="en-US" dirty="0"/>
            <a:t>Data Mining Models/Methods</a:t>
          </a:r>
        </a:p>
      </dgm:t>
    </dgm:pt>
    <dgm:pt modelId="{AEACD1D4-E910-410F-BE5B-8926E97D8E60}" type="parTrans" cxnId="{C0941912-60A5-4593-B298-477B5F67ADE0}">
      <dgm:prSet/>
      <dgm:spPr/>
      <dgm:t>
        <a:bodyPr/>
        <a:lstStyle/>
        <a:p>
          <a:endParaRPr lang="en-US"/>
        </a:p>
      </dgm:t>
    </dgm:pt>
    <dgm:pt modelId="{10C2D70D-915E-4E57-A313-29BAEDC46729}" type="sibTrans" cxnId="{C0941912-60A5-4593-B298-477B5F67ADE0}">
      <dgm:prSet/>
      <dgm:spPr/>
      <dgm:t>
        <a:bodyPr/>
        <a:lstStyle/>
        <a:p>
          <a:endParaRPr lang="en-US"/>
        </a:p>
      </dgm:t>
    </dgm:pt>
    <dgm:pt modelId="{2F1E9989-76A8-402D-8F14-4670FC581E88}">
      <dgm:prSet/>
      <dgm:spPr/>
      <dgm:t>
        <a:bodyPr/>
        <a:lstStyle/>
        <a:p>
          <a:r>
            <a:rPr lang="en-US"/>
            <a:t>Performance Evaluation</a:t>
          </a:r>
        </a:p>
      </dgm:t>
    </dgm:pt>
    <dgm:pt modelId="{8766C0AF-CFCC-4CC4-84E1-6032F137A472}" type="parTrans" cxnId="{57E7A60F-826C-405B-8B34-AB96DE763F27}">
      <dgm:prSet/>
      <dgm:spPr/>
      <dgm:t>
        <a:bodyPr/>
        <a:lstStyle/>
        <a:p>
          <a:endParaRPr lang="en-US"/>
        </a:p>
      </dgm:t>
    </dgm:pt>
    <dgm:pt modelId="{632F5E53-04D6-42AF-A57F-C5514FA71771}" type="sibTrans" cxnId="{57E7A60F-826C-405B-8B34-AB96DE763F27}">
      <dgm:prSet/>
      <dgm:spPr/>
      <dgm:t>
        <a:bodyPr/>
        <a:lstStyle/>
        <a:p>
          <a:endParaRPr lang="en-US"/>
        </a:p>
      </dgm:t>
    </dgm:pt>
    <dgm:pt modelId="{B831C3C3-B8AA-4910-8328-9A5590CA0D2C}">
      <dgm:prSet/>
      <dgm:spPr/>
      <dgm:t>
        <a:bodyPr/>
        <a:lstStyle/>
        <a:p>
          <a:r>
            <a:rPr lang="en-US"/>
            <a:t>Project Results</a:t>
          </a:r>
        </a:p>
      </dgm:t>
    </dgm:pt>
    <dgm:pt modelId="{79F69320-2763-437A-A3D5-E1453D453465}" type="parTrans" cxnId="{9AE7D4B3-C38B-4068-AB90-93886F2C6C71}">
      <dgm:prSet/>
      <dgm:spPr/>
      <dgm:t>
        <a:bodyPr/>
        <a:lstStyle/>
        <a:p>
          <a:endParaRPr lang="en-US"/>
        </a:p>
      </dgm:t>
    </dgm:pt>
    <dgm:pt modelId="{05EAD061-89A1-4EE6-B2D4-71261E9A87F1}" type="sibTrans" cxnId="{9AE7D4B3-C38B-4068-AB90-93886F2C6C71}">
      <dgm:prSet/>
      <dgm:spPr/>
      <dgm:t>
        <a:bodyPr/>
        <a:lstStyle/>
        <a:p>
          <a:endParaRPr lang="en-US"/>
        </a:p>
      </dgm:t>
    </dgm:pt>
    <dgm:pt modelId="{A80149E3-2400-4CAF-B529-240C5D382F57}">
      <dgm:prSet/>
      <dgm:spPr/>
      <dgm:t>
        <a:bodyPr/>
        <a:lstStyle/>
        <a:p>
          <a:r>
            <a:rPr lang="en-US"/>
            <a:t>Impact of the Project Outcomes</a:t>
          </a:r>
        </a:p>
      </dgm:t>
    </dgm:pt>
    <dgm:pt modelId="{310F0113-F538-4917-A143-B90E6B953C6C}" type="parTrans" cxnId="{53B6B9C9-7A39-408E-A1B7-7898FBF5AAC4}">
      <dgm:prSet/>
      <dgm:spPr/>
      <dgm:t>
        <a:bodyPr/>
        <a:lstStyle/>
        <a:p>
          <a:endParaRPr lang="en-US"/>
        </a:p>
      </dgm:t>
    </dgm:pt>
    <dgm:pt modelId="{13AD14A5-EDF7-414B-A05A-9D9373F4DEE5}" type="sibTrans" cxnId="{53B6B9C9-7A39-408E-A1B7-7898FBF5AAC4}">
      <dgm:prSet/>
      <dgm:spPr/>
      <dgm:t>
        <a:bodyPr/>
        <a:lstStyle/>
        <a:p>
          <a:endParaRPr lang="en-US"/>
        </a:p>
      </dgm:t>
    </dgm:pt>
    <dgm:pt modelId="{CD71CC09-2300-447E-99BB-EF877C0D89C5}">
      <dgm:prSet/>
      <dgm:spPr/>
      <dgm:t>
        <a:bodyPr/>
        <a:lstStyle/>
        <a:p>
          <a:r>
            <a:rPr lang="en-US"/>
            <a:t>Future Scope</a:t>
          </a:r>
        </a:p>
      </dgm:t>
    </dgm:pt>
    <dgm:pt modelId="{655CC380-72A6-4D7F-B17B-4D83D379BE3C}" type="parTrans" cxnId="{4503C93F-E4C6-480F-AD27-98CACC71D368}">
      <dgm:prSet/>
      <dgm:spPr/>
      <dgm:t>
        <a:bodyPr/>
        <a:lstStyle/>
        <a:p>
          <a:endParaRPr lang="en-US"/>
        </a:p>
      </dgm:t>
    </dgm:pt>
    <dgm:pt modelId="{DF048A8C-EEEA-4E18-B31D-26AC90528692}" type="sibTrans" cxnId="{4503C93F-E4C6-480F-AD27-98CACC71D368}">
      <dgm:prSet/>
      <dgm:spPr/>
      <dgm:t>
        <a:bodyPr/>
        <a:lstStyle/>
        <a:p>
          <a:endParaRPr lang="en-US"/>
        </a:p>
      </dgm:t>
    </dgm:pt>
    <dgm:pt modelId="{A7676D74-03BE-4FD9-9597-34CC30D32F8E}" type="pres">
      <dgm:prSet presAssocID="{EB8B449D-6928-49A0-88FC-1F4C308CEBE1}" presName="vert0" presStyleCnt="0">
        <dgm:presLayoutVars>
          <dgm:dir/>
          <dgm:animOne val="branch"/>
          <dgm:animLvl val="lvl"/>
        </dgm:presLayoutVars>
      </dgm:prSet>
      <dgm:spPr/>
    </dgm:pt>
    <dgm:pt modelId="{490DF87D-2570-40C9-96B3-7B51F3680034}" type="pres">
      <dgm:prSet presAssocID="{F8594A89-60DE-4405-BE4D-4698A0904564}" presName="thickLine" presStyleLbl="alignNode1" presStyleIdx="0" presStyleCnt="11"/>
      <dgm:spPr/>
    </dgm:pt>
    <dgm:pt modelId="{C2F58BC7-7E70-47E8-B22B-C2C5D55E05EC}" type="pres">
      <dgm:prSet presAssocID="{F8594A89-60DE-4405-BE4D-4698A0904564}" presName="horz1" presStyleCnt="0"/>
      <dgm:spPr/>
    </dgm:pt>
    <dgm:pt modelId="{6D454DC6-9A4D-4F9F-9DB7-8378B5016F08}" type="pres">
      <dgm:prSet presAssocID="{F8594A89-60DE-4405-BE4D-4698A0904564}" presName="tx1" presStyleLbl="revTx" presStyleIdx="0" presStyleCnt="11"/>
      <dgm:spPr/>
    </dgm:pt>
    <dgm:pt modelId="{5DF35464-4064-46EB-9D86-36D5E199F69F}" type="pres">
      <dgm:prSet presAssocID="{F8594A89-60DE-4405-BE4D-4698A0904564}" presName="vert1" presStyleCnt="0"/>
      <dgm:spPr/>
    </dgm:pt>
    <dgm:pt modelId="{3F750126-1F88-4252-B185-8769E266C93B}" type="pres">
      <dgm:prSet presAssocID="{700206B9-58B8-4146-AF17-DC88316D5CA5}" presName="thickLine" presStyleLbl="alignNode1" presStyleIdx="1" presStyleCnt="11"/>
      <dgm:spPr/>
    </dgm:pt>
    <dgm:pt modelId="{47DCB7E6-F0A8-4006-9950-1450FA6D6F34}" type="pres">
      <dgm:prSet presAssocID="{700206B9-58B8-4146-AF17-DC88316D5CA5}" presName="horz1" presStyleCnt="0"/>
      <dgm:spPr/>
    </dgm:pt>
    <dgm:pt modelId="{F2FD05C7-ABBD-4C72-B0C2-1E299BBD1743}" type="pres">
      <dgm:prSet presAssocID="{700206B9-58B8-4146-AF17-DC88316D5CA5}" presName="tx1" presStyleLbl="revTx" presStyleIdx="1" presStyleCnt="11"/>
      <dgm:spPr/>
    </dgm:pt>
    <dgm:pt modelId="{81688EAE-B9C9-497E-9691-ABB5CC0AD754}" type="pres">
      <dgm:prSet presAssocID="{700206B9-58B8-4146-AF17-DC88316D5CA5}" presName="vert1" presStyleCnt="0"/>
      <dgm:spPr/>
    </dgm:pt>
    <dgm:pt modelId="{598CCB66-EAB3-4252-80AB-83D98235E310}" type="pres">
      <dgm:prSet presAssocID="{200DBC68-F125-4BFC-B0CE-99295F3337AC}" presName="thickLine" presStyleLbl="alignNode1" presStyleIdx="2" presStyleCnt="11"/>
      <dgm:spPr/>
    </dgm:pt>
    <dgm:pt modelId="{D06C0195-4CA2-407B-8ADB-8EC8081AA5C7}" type="pres">
      <dgm:prSet presAssocID="{200DBC68-F125-4BFC-B0CE-99295F3337AC}" presName="horz1" presStyleCnt="0"/>
      <dgm:spPr/>
    </dgm:pt>
    <dgm:pt modelId="{0C87E038-BDD4-4733-B3F4-AFB475403D38}" type="pres">
      <dgm:prSet presAssocID="{200DBC68-F125-4BFC-B0CE-99295F3337AC}" presName="tx1" presStyleLbl="revTx" presStyleIdx="2" presStyleCnt="11"/>
      <dgm:spPr/>
    </dgm:pt>
    <dgm:pt modelId="{ADABB950-6CC5-419D-8297-DBF3139F3CCB}" type="pres">
      <dgm:prSet presAssocID="{200DBC68-F125-4BFC-B0CE-99295F3337AC}" presName="vert1" presStyleCnt="0"/>
      <dgm:spPr/>
    </dgm:pt>
    <dgm:pt modelId="{175D8416-9443-4EC1-BC0E-2F4D432DC494}" type="pres">
      <dgm:prSet presAssocID="{F3079752-C4A6-447E-8FE3-98BBA8E4C5EE}" presName="thickLine" presStyleLbl="alignNode1" presStyleIdx="3" presStyleCnt="11"/>
      <dgm:spPr/>
    </dgm:pt>
    <dgm:pt modelId="{3482E583-7BD7-4257-9E12-2367775504C9}" type="pres">
      <dgm:prSet presAssocID="{F3079752-C4A6-447E-8FE3-98BBA8E4C5EE}" presName="horz1" presStyleCnt="0"/>
      <dgm:spPr/>
    </dgm:pt>
    <dgm:pt modelId="{92A4BA5E-181A-4A31-8E39-C63DCBB76932}" type="pres">
      <dgm:prSet presAssocID="{F3079752-C4A6-447E-8FE3-98BBA8E4C5EE}" presName="tx1" presStyleLbl="revTx" presStyleIdx="3" presStyleCnt="11"/>
      <dgm:spPr/>
    </dgm:pt>
    <dgm:pt modelId="{C787523E-9A03-4862-80ED-C1961D7D3580}" type="pres">
      <dgm:prSet presAssocID="{F3079752-C4A6-447E-8FE3-98BBA8E4C5EE}" presName="vert1" presStyleCnt="0"/>
      <dgm:spPr/>
    </dgm:pt>
    <dgm:pt modelId="{895F6486-640B-4B2E-BE13-375084F6C22E}" type="pres">
      <dgm:prSet presAssocID="{69905DC8-17E9-48B1-99B6-A025D4211803}" presName="thickLine" presStyleLbl="alignNode1" presStyleIdx="4" presStyleCnt="11"/>
      <dgm:spPr/>
    </dgm:pt>
    <dgm:pt modelId="{5ED99AA5-7DD8-4E21-A9BC-3B08C97B514A}" type="pres">
      <dgm:prSet presAssocID="{69905DC8-17E9-48B1-99B6-A025D4211803}" presName="horz1" presStyleCnt="0"/>
      <dgm:spPr/>
    </dgm:pt>
    <dgm:pt modelId="{078BBE2E-A38B-4275-9E2D-25E6D092F375}" type="pres">
      <dgm:prSet presAssocID="{69905DC8-17E9-48B1-99B6-A025D4211803}" presName="tx1" presStyleLbl="revTx" presStyleIdx="4" presStyleCnt="11"/>
      <dgm:spPr/>
    </dgm:pt>
    <dgm:pt modelId="{C8510DD8-6D86-477F-8ED5-685DF7A22FB8}" type="pres">
      <dgm:prSet presAssocID="{69905DC8-17E9-48B1-99B6-A025D4211803}" presName="vert1" presStyleCnt="0"/>
      <dgm:spPr/>
    </dgm:pt>
    <dgm:pt modelId="{4CE56895-DD9B-4C68-BD8F-A302DC7582B8}" type="pres">
      <dgm:prSet presAssocID="{979D96D9-BF35-40F9-9363-E98D44C375E5}" presName="thickLine" presStyleLbl="alignNode1" presStyleIdx="5" presStyleCnt="11"/>
      <dgm:spPr/>
    </dgm:pt>
    <dgm:pt modelId="{0BB9C3F7-0DE0-4842-8A27-719E5BC80E5C}" type="pres">
      <dgm:prSet presAssocID="{979D96D9-BF35-40F9-9363-E98D44C375E5}" presName="horz1" presStyleCnt="0"/>
      <dgm:spPr/>
    </dgm:pt>
    <dgm:pt modelId="{522D4896-225A-4ECC-A113-C72C8071AB70}" type="pres">
      <dgm:prSet presAssocID="{979D96D9-BF35-40F9-9363-E98D44C375E5}" presName="tx1" presStyleLbl="revTx" presStyleIdx="5" presStyleCnt="11"/>
      <dgm:spPr/>
    </dgm:pt>
    <dgm:pt modelId="{56838888-B607-4988-88E7-B7FA8E17D9ED}" type="pres">
      <dgm:prSet presAssocID="{979D96D9-BF35-40F9-9363-E98D44C375E5}" presName="vert1" presStyleCnt="0"/>
      <dgm:spPr/>
    </dgm:pt>
    <dgm:pt modelId="{2D43F2CE-F85E-4F20-AD33-9A496735267E}" type="pres">
      <dgm:prSet presAssocID="{CF93AE98-E6FE-408D-B372-EA4038085D2B}" presName="thickLine" presStyleLbl="alignNode1" presStyleIdx="6" presStyleCnt="11"/>
      <dgm:spPr/>
    </dgm:pt>
    <dgm:pt modelId="{95BD0063-38EA-4651-9D10-7FBBCAAA7DAD}" type="pres">
      <dgm:prSet presAssocID="{CF93AE98-E6FE-408D-B372-EA4038085D2B}" presName="horz1" presStyleCnt="0"/>
      <dgm:spPr/>
    </dgm:pt>
    <dgm:pt modelId="{B26785A0-3388-4F31-BD45-832F9BED3EB0}" type="pres">
      <dgm:prSet presAssocID="{CF93AE98-E6FE-408D-B372-EA4038085D2B}" presName="tx1" presStyleLbl="revTx" presStyleIdx="6" presStyleCnt="11"/>
      <dgm:spPr/>
    </dgm:pt>
    <dgm:pt modelId="{97693857-9A9A-4AE0-B236-288D2E29542A}" type="pres">
      <dgm:prSet presAssocID="{CF93AE98-E6FE-408D-B372-EA4038085D2B}" presName="vert1" presStyleCnt="0"/>
      <dgm:spPr/>
    </dgm:pt>
    <dgm:pt modelId="{A8B71DB9-3C2F-47C0-831A-6B3B3907C541}" type="pres">
      <dgm:prSet presAssocID="{2F1E9989-76A8-402D-8F14-4670FC581E88}" presName="thickLine" presStyleLbl="alignNode1" presStyleIdx="7" presStyleCnt="11"/>
      <dgm:spPr/>
    </dgm:pt>
    <dgm:pt modelId="{2AC94E00-B28C-439B-AAE8-15F28914F255}" type="pres">
      <dgm:prSet presAssocID="{2F1E9989-76A8-402D-8F14-4670FC581E88}" presName="horz1" presStyleCnt="0"/>
      <dgm:spPr/>
    </dgm:pt>
    <dgm:pt modelId="{D2564E27-DC12-4C9D-9CD8-56655F2BE48D}" type="pres">
      <dgm:prSet presAssocID="{2F1E9989-76A8-402D-8F14-4670FC581E88}" presName="tx1" presStyleLbl="revTx" presStyleIdx="7" presStyleCnt="11"/>
      <dgm:spPr/>
    </dgm:pt>
    <dgm:pt modelId="{5D2B7FFF-158E-4EBD-B14A-531FF51C1144}" type="pres">
      <dgm:prSet presAssocID="{2F1E9989-76A8-402D-8F14-4670FC581E88}" presName="vert1" presStyleCnt="0"/>
      <dgm:spPr/>
    </dgm:pt>
    <dgm:pt modelId="{12DB4E9B-0AAA-4C45-83E9-ED1254332DDF}" type="pres">
      <dgm:prSet presAssocID="{B831C3C3-B8AA-4910-8328-9A5590CA0D2C}" presName="thickLine" presStyleLbl="alignNode1" presStyleIdx="8" presStyleCnt="11"/>
      <dgm:spPr/>
    </dgm:pt>
    <dgm:pt modelId="{8F02EF06-C3D5-4CB4-90F2-2A77B5A95F5A}" type="pres">
      <dgm:prSet presAssocID="{B831C3C3-B8AA-4910-8328-9A5590CA0D2C}" presName="horz1" presStyleCnt="0"/>
      <dgm:spPr/>
    </dgm:pt>
    <dgm:pt modelId="{0D701FEE-F035-4149-97BC-E8705D572890}" type="pres">
      <dgm:prSet presAssocID="{B831C3C3-B8AA-4910-8328-9A5590CA0D2C}" presName="tx1" presStyleLbl="revTx" presStyleIdx="8" presStyleCnt="11"/>
      <dgm:spPr/>
    </dgm:pt>
    <dgm:pt modelId="{55E03CAE-E58F-4EED-96B6-3996BA5C494F}" type="pres">
      <dgm:prSet presAssocID="{B831C3C3-B8AA-4910-8328-9A5590CA0D2C}" presName="vert1" presStyleCnt="0"/>
      <dgm:spPr/>
    </dgm:pt>
    <dgm:pt modelId="{D6D132BD-2CAD-46D0-9E36-F5679751B815}" type="pres">
      <dgm:prSet presAssocID="{A80149E3-2400-4CAF-B529-240C5D382F57}" presName="thickLine" presStyleLbl="alignNode1" presStyleIdx="9" presStyleCnt="11"/>
      <dgm:spPr/>
    </dgm:pt>
    <dgm:pt modelId="{8255C545-0EA2-4336-8C98-35D7B61F6FFB}" type="pres">
      <dgm:prSet presAssocID="{A80149E3-2400-4CAF-B529-240C5D382F57}" presName="horz1" presStyleCnt="0"/>
      <dgm:spPr/>
    </dgm:pt>
    <dgm:pt modelId="{367A2608-2BBE-479B-9BA9-A772EDEF7EC8}" type="pres">
      <dgm:prSet presAssocID="{A80149E3-2400-4CAF-B529-240C5D382F57}" presName="tx1" presStyleLbl="revTx" presStyleIdx="9" presStyleCnt="11"/>
      <dgm:spPr/>
    </dgm:pt>
    <dgm:pt modelId="{A8DBDE73-F4E8-48A1-A889-C79C85195105}" type="pres">
      <dgm:prSet presAssocID="{A80149E3-2400-4CAF-B529-240C5D382F57}" presName="vert1" presStyleCnt="0"/>
      <dgm:spPr/>
    </dgm:pt>
    <dgm:pt modelId="{8F5EAE41-FE75-4B68-A4CF-D019D0653451}" type="pres">
      <dgm:prSet presAssocID="{CD71CC09-2300-447E-99BB-EF877C0D89C5}" presName="thickLine" presStyleLbl="alignNode1" presStyleIdx="10" presStyleCnt="11"/>
      <dgm:spPr/>
    </dgm:pt>
    <dgm:pt modelId="{1BC67193-D1BB-4918-AF23-B7D5475C6D8C}" type="pres">
      <dgm:prSet presAssocID="{CD71CC09-2300-447E-99BB-EF877C0D89C5}" presName="horz1" presStyleCnt="0"/>
      <dgm:spPr/>
    </dgm:pt>
    <dgm:pt modelId="{037C352A-5FC9-4E77-95DD-A38BED77C43E}" type="pres">
      <dgm:prSet presAssocID="{CD71CC09-2300-447E-99BB-EF877C0D89C5}" presName="tx1" presStyleLbl="revTx" presStyleIdx="10" presStyleCnt="11"/>
      <dgm:spPr/>
    </dgm:pt>
    <dgm:pt modelId="{FF15361A-05EB-42EA-9966-EA47C8DEB9C9}" type="pres">
      <dgm:prSet presAssocID="{CD71CC09-2300-447E-99BB-EF877C0D89C5}" presName="vert1" presStyleCnt="0"/>
      <dgm:spPr/>
    </dgm:pt>
  </dgm:ptLst>
  <dgm:cxnLst>
    <dgm:cxn modelId="{78C7B201-94A5-488A-8E85-FEF5C836929E}" type="presOf" srcId="{B831C3C3-B8AA-4910-8328-9A5590CA0D2C}" destId="{0D701FEE-F035-4149-97BC-E8705D572890}" srcOrd="0" destOrd="0" presId="urn:microsoft.com/office/officeart/2008/layout/LinedList"/>
    <dgm:cxn modelId="{57E7A60F-826C-405B-8B34-AB96DE763F27}" srcId="{EB8B449D-6928-49A0-88FC-1F4C308CEBE1}" destId="{2F1E9989-76A8-402D-8F14-4670FC581E88}" srcOrd="7" destOrd="0" parTransId="{8766C0AF-CFCC-4CC4-84E1-6032F137A472}" sibTransId="{632F5E53-04D6-42AF-A57F-C5514FA71771}"/>
    <dgm:cxn modelId="{C0941912-60A5-4593-B298-477B5F67ADE0}" srcId="{EB8B449D-6928-49A0-88FC-1F4C308CEBE1}" destId="{CF93AE98-E6FE-408D-B372-EA4038085D2B}" srcOrd="6" destOrd="0" parTransId="{AEACD1D4-E910-410F-BE5B-8926E97D8E60}" sibTransId="{10C2D70D-915E-4E57-A313-29BAEDC46729}"/>
    <dgm:cxn modelId="{DBB27014-09C5-4EB6-847F-C85D512DADBB}" srcId="{EB8B449D-6928-49A0-88FC-1F4C308CEBE1}" destId="{979D96D9-BF35-40F9-9363-E98D44C375E5}" srcOrd="5" destOrd="0" parTransId="{75D70F83-016A-43B1-8F06-FA2F729AFD1F}" sibTransId="{37451CE3-29A7-40DD-9FAD-56F957770CE5}"/>
    <dgm:cxn modelId="{ECE01E26-303A-47FE-84CC-0F3E268ACDB7}" type="presOf" srcId="{200DBC68-F125-4BFC-B0CE-99295F3337AC}" destId="{0C87E038-BDD4-4733-B3F4-AFB475403D38}" srcOrd="0" destOrd="0" presId="urn:microsoft.com/office/officeart/2008/layout/LinedList"/>
    <dgm:cxn modelId="{2290032E-3DC9-48DE-8F78-5D3DDBC2FEF5}" type="presOf" srcId="{CD71CC09-2300-447E-99BB-EF877C0D89C5}" destId="{037C352A-5FC9-4E77-95DD-A38BED77C43E}" srcOrd="0" destOrd="0" presId="urn:microsoft.com/office/officeart/2008/layout/LinedList"/>
    <dgm:cxn modelId="{097AA03B-21E2-414B-9DB6-38E0CF58BDF9}" srcId="{EB8B449D-6928-49A0-88FC-1F4C308CEBE1}" destId="{F3079752-C4A6-447E-8FE3-98BBA8E4C5EE}" srcOrd="3" destOrd="0" parTransId="{5C54B72C-4EFA-4B64-A4C9-F0F91992A438}" sibTransId="{494529A9-09FB-48F8-BF14-2E97D53CADB1}"/>
    <dgm:cxn modelId="{D23D133E-BDDA-440D-80D5-94868BBE1C95}" type="presOf" srcId="{69905DC8-17E9-48B1-99B6-A025D4211803}" destId="{078BBE2E-A38B-4275-9E2D-25E6D092F375}" srcOrd="0" destOrd="0" presId="urn:microsoft.com/office/officeart/2008/layout/LinedList"/>
    <dgm:cxn modelId="{4503C93F-E4C6-480F-AD27-98CACC71D368}" srcId="{EB8B449D-6928-49A0-88FC-1F4C308CEBE1}" destId="{CD71CC09-2300-447E-99BB-EF877C0D89C5}" srcOrd="10" destOrd="0" parTransId="{655CC380-72A6-4D7F-B17B-4D83D379BE3C}" sibTransId="{DF048A8C-EEEA-4E18-B31D-26AC90528692}"/>
    <dgm:cxn modelId="{3905A948-F5D3-4FA9-A2A3-E3DC472E1664}" srcId="{EB8B449D-6928-49A0-88FC-1F4C308CEBE1}" destId="{F8594A89-60DE-4405-BE4D-4698A0904564}" srcOrd="0" destOrd="0" parTransId="{DFD9C672-392A-4A37-94EF-883B83D88CC0}" sibTransId="{9643E509-5EEC-4E4A-ADD7-E89BA2D291A4}"/>
    <dgm:cxn modelId="{820AE572-40CF-45C0-9174-98231BD51E6C}" type="presOf" srcId="{A80149E3-2400-4CAF-B529-240C5D382F57}" destId="{367A2608-2BBE-479B-9BA9-A772EDEF7EC8}" srcOrd="0" destOrd="0" presId="urn:microsoft.com/office/officeart/2008/layout/LinedList"/>
    <dgm:cxn modelId="{B90E0073-0802-4F38-A340-A409E6F3BBFC}" type="presOf" srcId="{2F1E9989-76A8-402D-8F14-4670FC581E88}" destId="{D2564E27-DC12-4C9D-9CD8-56655F2BE48D}" srcOrd="0" destOrd="0" presId="urn:microsoft.com/office/officeart/2008/layout/LinedList"/>
    <dgm:cxn modelId="{5FA47CAE-86E4-48FD-8221-E3742E8E3D95}" type="presOf" srcId="{CF93AE98-E6FE-408D-B372-EA4038085D2B}" destId="{B26785A0-3388-4F31-BD45-832F9BED3EB0}" srcOrd="0" destOrd="0" presId="urn:microsoft.com/office/officeart/2008/layout/LinedList"/>
    <dgm:cxn modelId="{9AE7D4B3-C38B-4068-AB90-93886F2C6C71}" srcId="{EB8B449D-6928-49A0-88FC-1F4C308CEBE1}" destId="{B831C3C3-B8AA-4910-8328-9A5590CA0D2C}" srcOrd="8" destOrd="0" parTransId="{79F69320-2763-437A-A3D5-E1453D453465}" sibTransId="{05EAD061-89A1-4EE6-B2D4-71261E9A87F1}"/>
    <dgm:cxn modelId="{1FD66FB8-6F03-4ABA-9599-C17F3E958518}" type="presOf" srcId="{F3079752-C4A6-447E-8FE3-98BBA8E4C5EE}" destId="{92A4BA5E-181A-4A31-8E39-C63DCBB76932}" srcOrd="0" destOrd="0" presId="urn:microsoft.com/office/officeart/2008/layout/LinedList"/>
    <dgm:cxn modelId="{BFD6BCC1-4111-44E3-9BE4-D9FF85D7BC0D}" srcId="{EB8B449D-6928-49A0-88FC-1F4C308CEBE1}" destId="{69905DC8-17E9-48B1-99B6-A025D4211803}" srcOrd="4" destOrd="0" parTransId="{88C61571-9046-4A6B-AB4C-155AFF1EF839}" sibTransId="{26F4F04D-D4FC-4938-88AB-333DCB1A1117}"/>
    <dgm:cxn modelId="{71BB74C2-551C-4AB9-A21B-EEE6514B7F77}" type="presOf" srcId="{700206B9-58B8-4146-AF17-DC88316D5CA5}" destId="{F2FD05C7-ABBD-4C72-B0C2-1E299BBD1743}" srcOrd="0" destOrd="0" presId="urn:microsoft.com/office/officeart/2008/layout/LinedList"/>
    <dgm:cxn modelId="{53B6B9C9-7A39-408E-A1B7-7898FBF5AAC4}" srcId="{EB8B449D-6928-49A0-88FC-1F4C308CEBE1}" destId="{A80149E3-2400-4CAF-B529-240C5D382F57}" srcOrd="9" destOrd="0" parTransId="{310F0113-F538-4917-A143-B90E6B953C6C}" sibTransId="{13AD14A5-EDF7-414B-A05A-9D9373F4DEE5}"/>
    <dgm:cxn modelId="{78BB9FCF-2914-413F-A082-FFFC9AAC5750}" srcId="{EB8B449D-6928-49A0-88FC-1F4C308CEBE1}" destId="{700206B9-58B8-4146-AF17-DC88316D5CA5}" srcOrd="1" destOrd="0" parTransId="{C839316B-9B2B-4B3F-A50D-DBE09DF823B2}" sibTransId="{43ABBEE5-77AF-43F2-BB33-C05946BA4C50}"/>
    <dgm:cxn modelId="{D07751E0-7A42-4244-92DD-3DA5899FE964}" type="presOf" srcId="{EB8B449D-6928-49A0-88FC-1F4C308CEBE1}" destId="{A7676D74-03BE-4FD9-9597-34CC30D32F8E}" srcOrd="0" destOrd="0" presId="urn:microsoft.com/office/officeart/2008/layout/LinedList"/>
    <dgm:cxn modelId="{1356DEE0-06E5-459F-AF27-3B444F70CD5C}" type="presOf" srcId="{F8594A89-60DE-4405-BE4D-4698A0904564}" destId="{6D454DC6-9A4D-4F9F-9DB7-8378B5016F08}" srcOrd="0" destOrd="0" presId="urn:microsoft.com/office/officeart/2008/layout/LinedList"/>
    <dgm:cxn modelId="{8F2787E5-EA75-4EBD-AAD3-ECF68119F38A}" srcId="{EB8B449D-6928-49A0-88FC-1F4C308CEBE1}" destId="{200DBC68-F125-4BFC-B0CE-99295F3337AC}" srcOrd="2" destOrd="0" parTransId="{CFD6D451-C340-4B58-AA6F-20440B15646B}" sibTransId="{4515DC6C-49DC-4ACB-9121-A60EB39BFE4B}"/>
    <dgm:cxn modelId="{B6C16CF8-D4CB-471E-8B54-A38E6044802C}" type="presOf" srcId="{979D96D9-BF35-40F9-9363-E98D44C375E5}" destId="{522D4896-225A-4ECC-A113-C72C8071AB70}" srcOrd="0" destOrd="0" presId="urn:microsoft.com/office/officeart/2008/layout/LinedList"/>
    <dgm:cxn modelId="{7675C84A-C346-4E72-928D-8FFBBF0FD2DB}" type="presParOf" srcId="{A7676D74-03BE-4FD9-9597-34CC30D32F8E}" destId="{490DF87D-2570-40C9-96B3-7B51F3680034}" srcOrd="0" destOrd="0" presId="urn:microsoft.com/office/officeart/2008/layout/LinedList"/>
    <dgm:cxn modelId="{1ABF142E-DF67-45F0-81A4-4AE4A73C8327}" type="presParOf" srcId="{A7676D74-03BE-4FD9-9597-34CC30D32F8E}" destId="{C2F58BC7-7E70-47E8-B22B-C2C5D55E05EC}" srcOrd="1" destOrd="0" presId="urn:microsoft.com/office/officeart/2008/layout/LinedList"/>
    <dgm:cxn modelId="{70273BEC-10AF-4BEE-A8B3-A0AE3E8D1E9A}" type="presParOf" srcId="{C2F58BC7-7E70-47E8-B22B-C2C5D55E05EC}" destId="{6D454DC6-9A4D-4F9F-9DB7-8378B5016F08}" srcOrd="0" destOrd="0" presId="urn:microsoft.com/office/officeart/2008/layout/LinedList"/>
    <dgm:cxn modelId="{E87B2688-8FBF-4957-91F3-EB372F9E080F}" type="presParOf" srcId="{C2F58BC7-7E70-47E8-B22B-C2C5D55E05EC}" destId="{5DF35464-4064-46EB-9D86-36D5E199F69F}" srcOrd="1" destOrd="0" presId="urn:microsoft.com/office/officeart/2008/layout/LinedList"/>
    <dgm:cxn modelId="{B916DE2B-348F-40F8-A516-8CD9E596E06D}" type="presParOf" srcId="{A7676D74-03BE-4FD9-9597-34CC30D32F8E}" destId="{3F750126-1F88-4252-B185-8769E266C93B}" srcOrd="2" destOrd="0" presId="urn:microsoft.com/office/officeart/2008/layout/LinedList"/>
    <dgm:cxn modelId="{7B12102F-1D0D-4572-9B05-11D154507B17}" type="presParOf" srcId="{A7676D74-03BE-4FD9-9597-34CC30D32F8E}" destId="{47DCB7E6-F0A8-4006-9950-1450FA6D6F34}" srcOrd="3" destOrd="0" presId="urn:microsoft.com/office/officeart/2008/layout/LinedList"/>
    <dgm:cxn modelId="{5B030055-7446-49D6-B4E3-87C24D6B26E8}" type="presParOf" srcId="{47DCB7E6-F0A8-4006-9950-1450FA6D6F34}" destId="{F2FD05C7-ABBD-4C72-B0C2-1E299BBD1743}" srcOrd="0" destOrd="0" presId="urn:microsoft.com/office/officeart/2008/layout/LinedList"/>
    <dgm:cxn modelId="{E7AB4313-4391-4BD2-84B5-4AF8517C31C3}" type="presParOf" srcId="{47DCB7E6-F0A8-4006-9950-1450FA6D6F34}" destId="{81688EAE-B9C9-497E-9691-ABB5CC0AD754}" srcOrd="1" destOrd="0" presId="urn:microsoft.com/office/officeart/2008/layout/LinedList"/>
    <dgm:cxn modelId="{25A214E4-52B2-4212-86F3-B8467F18F0C5}" type="presParOf" srcId="{A7676D74-03BE-4FD9-9597-34CC30D32F8E}" destId="{598CCB66-EAB3-4252-80AB-83D98235E310}" srcOrd="4" destOrd="0" presId="urn:microsoft.com/office/officeart/2008/layout/LinedList"/>
    <dgm:cxn modelId="{ABEC3EC2-EC9B-4270-B59E-10C270F65C64}" type="presParOf" srcId="{A7676D74-03BE-4FD9-9597-34CC30D32F8E}" destId="{D06C0195-4CA2-407B-8ADB-8EC8081AA5C7}" srcOrd="5" destOrd="0" presId="urn:microsoft.com/office/officeart/2008/layout/LinedList"/>
    <dgm:cxn modelId="{CFC40625-9333-40D5-B179-F07E272D23AC}" type="presParOf" srcId="{D06C0195-4CA2-407B-8ADB-8EC8081AA5C7}" destId="{0C87E038-BDD4-4733-B3F4-AFB475403D38}" srcOrd="0" destOrd="0" presId="urn:microsoft.com/office/officeart/2008/layout/LinedList"/>
    <dgm:cxn modelId="{752E1E9F-84C3-48C5-A400-E4D8C8B20302}" type="presParOf" srcId="{D06C0195-4CA2-407B-8ADB-8EC8081AA5C7}" destId="{ADABB950-6CC5-419D-8297-DBF3139F3CCB}" srcOrd="1" destOrd="0" presId="urn:microsoft.com/office/officeart/2008/layout/LinedList"/>
    <dgm:cxn modelId="{E91D9408-D617-4FAC-AE4C-B11BA5820F92}" type="presParOf" srcId="{A7676D74-03BE-4FD9-9597-34CC30D32F8E}" destId="{175D8416-9443-4EC1-BC0E-2F4D432DC494}" srcOrd="6" destOrd="0" presId="urn:microsoft.com/office/officeart/2008/layout/LinedList"/>
    <dgm:cxn modelId="{D588DED9-BC8B-4F87-8037-10DE8A47349B}" type="presParOf" srcId="{A7676D74-03BE-4FD9-9597-34CC30D32F8E}" destId="{3482E583-7BD7-4257-9E12-2367775504C9}" srcOrd="7" destOrd="0" presId="urn:microsoft.com/office/officeart/2008/layout/LinedList"/>
    <dgm:cxn modelId="{8DDFBB70-7C7A-4D2C-A764-43EC6E3895CB}" type="presParOf" srcId="{3482E583-7BD7-4257-9E12-2367775504C9}" destId="{92A4BA5E-181A-4A31-8E39-C63DCBB76932}" srcOrd="0" destOrd="0" presId="urn:microsoft.com/office/officeart/2008/layout/LinedList"/>
    <dgm:cxn modelId="{A718A625-70EF-4081-8B9C-F72D66B76F02}" type="presParOf" srcId="{3482E583-7BD7-4257-9E12-2367775504C9}" destId="{C787523E-9A03-4862-80ED-C1961D7D3580}" srcOrd="1" destOrd="0" presId="urn:microsoft.com/office/officeart/2008/layout/LinedList"/>
    <dgm:cxn modelId="{2BCB6E21-D083-4149-A456-159BF0DB3124}" type="presParOf" srcId="{A7676D74-03BE-4FD9-9597-34CC30D32F8E}" destId="{895F6486-640B-4B2E-BE13-375084F6C22E}" srcOrd="8" destOrd="0" presId="urn:microsoft.com/office/officeart/2008/layout/LinedList"/>
    <dgm:cxn modelId="{BEF33792-7557-4D38-B8C0-1536EED89F73}" type="presParOf" srcId="{A7676D74-03BE-4FD9-9597-34CC30D32F8E}" destId="{5ED99AA5-7DD8-4E21-A9BC-3B08C97B514A}" srcOrd="9" destOrd="0" presId="urn:microsoft.com/office/officeart/2008/layout/LinedList"/>
    <dgm:cxn modelId="{12A2DECE-3629-44FE-A33D-8FAA523B5644}" type="presParOf" srcId="{5ED99AA5-7DD8-4E21-A9BC-3B08C97B514A}" destId="{078BBE2E-A38B-4275-9E2D-25E6D092F375}" srcOrd="0" destOrd="0" presId="urn:microsoft.com/office/officeart/2008/layout/LinedList"/>
    <dgm:cxn modelId="{21914059-186D-4CD2-BFB4-276262485EAC}" type="presParOf" srcId="{5ED99AA5-7DD8-4E21-A9BC-3B08C97B514A}" destId="{C8510DD8-6D86-477F-8ED5-685DF7A22FB8}" srcOrd="1" destOrd="0" presId="urn:microsoft.com/office/officeart/2008/layout/LinedList"/>
    <dgm:cxn modelId="{E4EE39C6-46CC-495B-9D9A-BD4E3F9BD7EC}" type="presParOf" srcId="{A7676D74-03BE-4FD9-9597-34CC30D32F8E}" destId="{4CE56895-DD9B-4C68-BD8F-A302DC7582B8}" srcOrd="10" destOrd="0" presId="urn:microsoft.com/office/officeart/2008/layout/LinedList"/>
    <dgm:cxn modelId="{EE42B50F-E115-40D5-8454-57E8D99B3016}" type="presParOf" srcId="{A7676D74-03BE-4FD9-9597-34CC30D32F8E}" destId="{0BB9C3F7-0DE0-4842-8A27-719E5BC80E5C}" srcOrd="11" destOrd="0" presId="urn:microsoft.com/office/officeart/2008/layout/LinedList"/>
    <dgm:cxn modelId="{417A3714-44D7-4C04-A655-14BDE6F80716}" type="presParOf" srcId="{0BB9C3F7-0DE0-4842-8A27-719E5BC80E5C}" destId="{522D4896-225A-4ECC-A113-C72C8071AB70}" srcOrd="0" destOrd="0" presId="urn:microsoft.com/office/officeart/2008/layout/LinedList"/>
    <dgm:cxn modelId="{D465A01A-A2F5-4462-B67D-E8CECBED9D7F}" type="presParOf" srcId="{0BB9C3F7-0DE0-4842-8A27-719E5BC80E5C}" destId="{56838888-B607-4988-88E7-B7FA8E17D9ED}" srcOrd="1" destOrd="0" presId="urn:microsoft.com/office/officeart/2008/layout/LinedList"/>
    <dgm:cxn modelId="{5594554C-4065-4E91-97AC-C740FBBF6055}" type="presParOf" srcId="{A7676D74-03BE-4FD9-9597-34CC30D32F8E}" destId="{2D43F2CE-F85E-4F20-AD33-9A496735267E}" srcOrd="12" destOrd="0" presId="urn:microsoft.com/office/officeart/2008/layout/LinedList"/>
    <dgm:cxn modelId="{B2DCC5B9-F91D-42AC-A1FC-C28ABC222949}" type="presParOf" srcId="{A7676D74-03BE-4FD9-9597-34CC30D32F8E}" destId="{95BD0063-38EA-4651-9D10-7FBBCAAA7DAD}" srcOrd="13" destOrd="0" presId="urn:microsoft.com/office/officeart/2008/layout/LinedList"/>
    <dgm:cxn modelId="{CBBEC7E1-1D53-412D-B060-2FDE94E2F598}" type="presParOf" srcId="{95BD0063-38EA-4651-9D10-7FBBCAAA7DAD}" destId="{B26785A0-3388-4F31-BD45-832F9BED3EB0}" srcOrd="0" destOrd="0" presId="urn:microsoft.com/office/officeart/2008/layout/LinedList"/>
    <dgm:cxn modelId="{F6D99106-786F-408D-997A-96979CF5340A}" type="presParOf" srcId="{95BD0063-38EA-4651-9D10-7FBBCAAA7DAD}" destId="{97693857-9A9A-4AE0-B236-288D2E29542A}" srcOrd="1" destOrd="0" presId="urn:microsoft.com/office/officeart/2008/layout/LinedList"/>
    <dgm:cxn modelId="{138B0480-6C1B-4B77-9D24-49BBFE022246}" type="presParOf" srcId="{A7676D74-03BE-4FD9-9597-34CC30D32F8E}" destId="{A8B71DB9-3C2F-47C0-831A-6B3B3907C541}" srcOrd="14" destOrd="0" presId="urn:microsoft.com/office/officeart/2008/layout/LinedList"/>
    <dgm:cxn modelId="{2E552533-3F56-43B8-BE94-FF97F906F5E3}" type="presParOf" srcId="{A7676D74-03BE-4FD9-9597-34CC30D32F8E}" destId="{2AC94E00-B28C-439B-AAE8-15F28914F255}" srcOrd="15" destOrd="0" presId="urn:microsoft.com/office/officeart/2008/layout/LinedList"/>
    <dgm:cxn modelId="{6E4EF80B-3B20-46C4-BBD7-B9A9F1188E29}" type="presParOf" srcId="{2AC94E00-B28C-439B-AAE8-15F28914F255}" destId="{D2564E27-DC12-4C9D-9CD8-56655F2BE48D}" srcOrd="0" destOrd="0" presId="urn:microsoft.com/office/officeart/2008/layout/LinedList"/>
    <dgm:cxn modelId="{B07550A1-E5FF-4804-B8B3-DAFE701F479B}" type="presParOf" srcId="{2AC94E00-B28C-439B-AAE8-15F28914F255}" destId="{5D2B7FFF-158E-4EBD-B14A-531FF51C1144}" srcOrd="1" destOrd="0" presId="urn:microsoft.com/office/officeart/2008/layout/LinedList"/>
    <dgm:cxn modelId="{2479540A-8FA6-48C8-B235-CB7E53E30956}" type="presParOf" srcId="{A7676D74-03BE-4FD9-9597-34CC30D32F8E}" destId="{12DB4E9B-0AAA-4C45-83E9-ED1254332DDF}" srcOrd="16" destOrd="0" presId="urn:microsoft.com/office/officeart/2008/layout/LinedList"/>
    <dgm:cxn modelId="{B425C247-0FF2-41AA-9716-C568C0CD4363}" type="presParOf" srcId="{A7676D74-03BE-4FD9-9597-34CC30D32F8E}" destId="{8F02EF06-C3D5-4CB4-90F2-2A77B5A95F5A}" srcOrd="17" destOrd="0" presId="urn:microsoft.com/office/officeart/2008/layout/LinedList"/>
    <dgm:cxn modelId="{694DB5FC-1362-4CC4-BF0F-02A7699F925E}" type="presParOf" srcId="{8F02EF06-C3D5-4CB4-90F2-2A77B5A95F5A}" destId="{0D701FEE-F035-4149-97BC-E8705D572890}" srcOrd="0" destOrd="0" presId="urn:microsoft.com/office/officeart/2008/layout/LinedList"/>
    <dgm:cxn modelId="{C775980C-E649-439C-8CB4-2A02D25BE225}" type="presParOf" srcId="{8F02EF06-C3D5-4CB4-90F2-2A77B5A95F5A}" destId="{55E03CAE-E58F-4EED-96B6-3996BA5C494F}" srcOrd="1" destOrd="0" presId="urn:microsoft.com/office/officeart/2008/layout/LinedList"/>
    <dgm:cxn modelId="{DF49A016-22DB-464C-9DC5-BE3303BC7CA9}" type="presParOf" srcId="{A7676D74-03BE-4FD9-9597-34CC30D32F8E}" destId="{D6D132BD-2CAD-46D0-9E36-F5679751B815}" srcOrd="18" destOrd="0" presId="urn:microsoft.com/office/officeart/2008/layout/LinedList"/>
    <dgm:cxn modelId="{2A81E32D-4774-4ACD-B59D-E424A68A5421}" type="presParOf" srcId="{A7676D74-03BE-4FD9-9597-34CC30D32F8E}" destId="{8255C545-0EA2-4336-8C98-35D7B61F6FFB}" srcOrd="19" destOrd="0" presId="urn:microsoft.com/office/officeart/2008/layout/LinedList"/>
    <dgm:cxn modelId="{8D352809-99B6-4862-A10C-66A0469F3C3F}" type="presParOf" srcId="{8255C545-0EA2-4336-8C98-35D7B61F6FFB}" destId="{367A2608-2BBE-479B-9BA9-A772EDEF7EC8}" srcOrd="0" destOrd="0" presId="urn:microsoft.com/office/officeart/2008/layout/LinedList"/>
    <dgm:cxn modelId="{5D1E1655-703A-4EA1-B9B1-607FAE9AA0F5}" type="presParOf" srcId="{8255C545-0EA2-4336-8C98-35D7B61F6FFB}" destId="{A8DBDE73-F4E8-48A1-A889-C79C85195105}" srcOrd="1" destOrd="0" presId="urn:microsoft.com/office/officeart/2008/layout/LinedList"/>
    <dgm:cxn modelId="{7E801461-9DD3-415E-B37F-5A6D28B75FE4}" type="presParOf" srcId="{A7676D74-03BE-4FD9-9597-34CC30D32F8E}" destId="{8F5EAE41-FE75-4B68-A4CF-D019D0653451}" srcOrd="20" destOrd="0" presId="urn:microsoft.com/office/officeart/2008/layout/LinedList"/>
    <dgm:cxn modelId="{24FD4E6B-0313-41FB-8C6C-76A30B782C44}" type="presParOf" srcId="{A7676D74-03BE-4FD9-9597-34CC30D32F8E}" destId="{1BC67193-D1BB-4918-AF23-B7D5475C6D8C}" srcOrd="21" destOrd="0" presId="urn:microsoft.com/office/officeart/2008/layout/LinedList"/>
    <dgm:cxn modelId="{7F3AC7AF-A0C6-447B-AF05-2E8731D64E53}" type="presParOf" srcId="{1BC67193-D1BB-4918-AF23-B7D5475C6D8C}" destId="{037C352A-5FC9-4E77-95DD-A38BED77C43E}" srcOrd="0" destOrd="0" presId="urn:microsoft.com/office/officeart/2008/layout/LinedList"/>
    <dgm:cxn modelId="{62C3B3EF-738D-479F-A481-1EE303F8ABCE}" type="presParOf" srcId="{1BC67193-D1BB-4918-AF23-B7D5475C6D8C}" destId="{FF15361A-05EB-42EA-9966-EA47C8DEB9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A75FD-E4D5-4D99-AA8B-2BD9A428CE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0CEB1B-3D2B-466A-9971-7EE65AA0E6C9}">
      <dgm:prSet/>
      <dgm:spPr/>
      <dgm:t>
        <a:bodyPr/>
        <a:lstStyle/>
        <a:p>
          <a:r>
            <a:rPr lang="en-US" dirty="0"/>
            <a:t>Bank churning is a practice where individuals regularly switch banks in order to take advantage of new account promotions and sign-up bonuses. The practice involves opening new accounts, meeting the required criteria to receive the bonus, and then closing the account before any fees are incurred.</a:t>
          </a:r>
        </a:p>
      </dgm:t>
    </dgm:pt>
    <dgm:pt modelId="{4172F773-7995-458B-9349-DB9D2E359537}" type="parTrans" cxnId="{0F622F1F-70EE-431D-B6E6-A95C3B55E4B0}">
      <dgm:prSet/>
      <dgm:spPr/>
      <dgm:t>
        <a:bodyPr/>
        <a:lstStyle/>
        <a:p>
          <a:endParaRPr lang="en-US"/>
        </a:p>
      </dgm:t>
    </dgm:pt>
    <dgm:pt modelId="{E473FF52-5493-4375-932A-75BB0C3F77EF}" type="sibTrans" cxnId="{0F622F1F-70EE-431D-B6E6-A95C3B55E4B0}">
      <dgm:prSet/>
      <dgm:spPr/>
      <dgm:t>
        <a:bodyPr/>
        <a:lstStyle/>
        <a:p>
          <a:endParaRPr lang="en-US"/>
        </a:p>
      </dgm:t>
    </dgm:pt>
    <dgm:pt modelId="{7E7DE435-4B3A-41C9-A17C-DBF1DD511870}">
      <dgm:prSet/>
      <dgm:spPr/>
      <dgm:t>
        <a:bodyPr/>
        <a:lstStyle/>
        <a:p>
          <a:r>
            <a:rPr lang="en-US" dirty="0"/>
            <a:t>It can be analyzed using data on account opening and closing dates, account balances, fees incurred, and bonus rewards earned. This data can be used to identify trends and patterns in churning behavior, as well as to evaluate the profitability of bank churning strategies.</a:t>
          </a:r>
        </a:p>
      </dgm:t>
    </dgm:pt>
    <dgm:pt modelId="{7E25E7F3-2B22-494B-B360-D878F930E01F}" type="parTrans" cxnId="{8C2AA1EE-9729-4376-BAF2-67C698DB8AAD}">
      <dgm:prSet/>
      <dgm:spPr/>
      <dgm:t>
        <a:bodyPr/>
        <a:lstStyle/>
        <a:p>
          <a:endParaRPr lang="en-US"/>
        </a:p>
      </dgm:t>
    </dgm:pt>
    <dgm:pt modelId="{C25B661E-E519-437F-A913-DB78B31BF940}" type="sibTrans" cxnId="{8C2AA1EE-9729-4376-BAF2-67C698DB8AAD}">
      <dgm:prSet/>
      <dgm:spPr/>
      <dgm:t>
        <a:bodyPr/>
        <a:lstStyle/>
        <a:p>
          <a:endParaRPr lang="en-US"/>
        </a:p>
      </dgm:t>
    </dgm:pt>
    <dgm:pt modelId="{81E5D543-EB77-48CC-A98D-22BE6CFA62C4}" type="pres">
      <dgm:prSet presAssocID="{652A75FD-E4D5-4D99-AA8B-2BD9A428CEA8}" presName="root" presStyleCnt="0">
        <dgm:presLayoutVars>
          <dgm:dir/>
          <dgm:resizeHandles val="exact"/>
        </dgm:presLayoutVars>
      </dgm:prSet>
      <dgm:spPr/>
    </dgm:pt>
    <dgm:pt modelId="{CA4119EB-5B5E-4631-9E23-44B7147BA190}" type="pres">
      <dgm:prSet presAssocID="{040CEB1B-3D2B-466A-9971-7EE65AA0E6C9}" presName="compNode" presStyleCnt="0"/>
      <dgm:spPr/>
    </dgm:pt>
    <dgm:pt modelId="{A29ADFDF-8D62-4FB5-8C98-A8D5D13A10D8}" type="pres">
      <dgm:prSet presAssocID="{040CEB1B-3D2B-466A-9971-7EE65AA0E6C9}" presName="bgRect" presStyleLbl="bgShp" presStyleIdx="0" presStyleCnt="2"/>
      <dgm:spPr/>
    </dgm:pt>
    <dgm:pt modelId="{42AA981C-ED76-4864-8E60-5EBBD0C93200}" type="pres">
      <dgm:prSet presAssocID="{040CEB1B-3D2B-466A-9971-7EE65AA0E6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20451491-AB9D-41E4-B684-90D2365031E6}" type="pres">
      <dgm:prSet presAssocID="{040CEB1B-3D2B-466A-9971-7EE65AA0E6C9}" presName="spaceRect" presStyleCnt="0"/>
      <dgm:spPr/>
    </dgm:pt>
    <dgm:pt modelId="{2F55AE5F-1FD3-444E-AF55-E6EFEF8A09C0}" type="pres">
      <dgm:prSet presAssocID="{040CEB1B-3D2B-466A-9971-7EE65AA0E6C9}" presName="parTx" presStyleLbl="revTx" presStyleIdx="0" presStyleCnt="2" custScaleY="125745">
        <dgm:presLayoutVars>
          <dgm:chMax val="0"/>
          <dgm:chPref val="0"/>
        </dgm:presLayoutVars>
      </dgm:prSet>
      <dgm:spPr/>
    </dgm:pt>
    <dgm:pt modelId="{E2DD6C49-E001-4D3A-B77B-BA87DF427313}" type="pres">
      <dgm:prSet presAssocID="{E473FF52-5493-4375-932A-75BB0C3F77EF}" presName="sibTrans" presStyleCnt="0"/>
      <dgm:spPr/>
    </dgm:pt>
    <dgm:pt modelId="{7678902A-BE62-442F-B001-D1A79E650A65}" type="pres">
      <dgm:prSet presAssocID="{7E7DE435-4B3A-41C9-A17C-DBF1DD511870}" presName="compNode" presStyleCnt="0"/>
      <dgm:spPr/>
    </dgm:pt>
    <dgm:pt modelId="{AA4EFFBD-9BF8-46EE-B64C-2CF36977ABBE}" type="pres">
      <dgm:prSet presAssocID="{7E7DE435-4B3A-41C9-A17C-DBF1DD511870}" presName="bgRect" presStyleLbl="bgShp" presStyleIdx="1" presStyleCnt="2"/>
      <dgm:spPr/>
    </dgm:pt>
    <dgm:pt modelId="{48C8083F-71A3-41D9-926E-F0CF4478FF8E}" type="pres">
      <dgm:prSet presAssocID="{7E7DE435-4B3A-41C9-A17C-DBF1DD5118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563FB489-14D2-4F04-924C-9325B1B491C0}" type="pres">
      <dgm:prSet presAssocID="{7E7DE435-4B3A-41C9-A17C-DBF1DD511870}" presName="spaceRect" presStyleCnt="0"/>
      <dgm:spPr/>
    </dgm:pt>
    <dgm:pt modelId="{4EC4C8A3-04E1-4BC4-BF51-5272F56C6419}" type="pres">
      <dgm:prSet presAssocID="{7E7DE435-4B3A-41C9-A17C-DBF1DD511870}" presName="parTx" presStyleLbl="revTx" presStyleIdx="1" presStyleCnt="2" custScaleY="133020">
        <dgm:presLayoutVars>
          <dgm:chMax val="0"/>
          <dgm:chPref val="0"/>
        </dgm:presLayoutVars>
      </dgm:prSet>
      <dgm:spPr/>
    </dgm:pt>
  </dgm:ptLst>
  <dgm:cxnLst>
    <dgm:cxn modelId="{0F622F1F-70EE-431D-B6E6-A95C3B55E4B0}" srcId="{652A75FD-E4D5-4D99-AA8B-2BD9A428CEA8}" destId="{040CEB1B-3D2B-466A-9971-7EE65AA0E6C9}" srcOrd="0" destOrd="0" parTransId="{4172F773-7995-458B-9349-DB9D2E359537}" sibTransId="{E473FF52-5493-4375-932A-75BB0C3F77EF}"/>
    <dgm:cxn modelId="{35CE4898-4010-4E0A-900B-9B724133281E}" type="presOf" srcId="{652A75FD-E4D5-4D99-AA8B-2BD9A428CEA8}" destId="{81E5D543-EB77-48CC-A98D-22BE6CFA62C4}" srcOrd="0" destOrd="0" presId="urn:microsoft.com/office/officeart/2018/2/layout/IconVerticalSolidList"/>
    <dgm:cxn modelId="{93A7A5A0-B994-4747-BAFF-7BA9F86E4FF0}" type="presOf" srcId="{040CEB1B-3D2B-466A-9971-7EE65AA0E6C9}" destId="{2F55AE5F-1FD3-444E-AF55-E6EFEF8A09C0}" srcOrd="0" destOrd="0" presId="urn:microsoft.com/office/officeart/2018/2/layout/IconVerticalSolidList"/>
    <dgm:cxn modelId="{8C2AA1EE-9729-4376-BAF2-67C698DB8AAD}" srcId="{652A75FD-E4D5-4D99-AA8B-2BD9A428CEA8}" destId="{7E7DE435-4B3A-41C9-A17C-DBF1DD511870}" srcOrd="1" destOrd="0" parTransId="{7E25E7F3-2B22-494B-B360-D878F930E01F}" sibTransId="{C25B661E-E519-437F-A913-DB78B31BF940}"/>
    <dgm:cxn modelId="{398F73FD-DA61-4133-8836-F22F873F9243}" type="presOf" srcId="{7E7DE435-4B3A-41C9-A17C-DBF1DD511870}" destId="{4EC4C8A3-04E1-4BC4-BF51-5272F56C6419}" srcOrd="0" destOrd="0" presId="urn:microsoft.com/office/officeart/2018/2/layout/IconVerticalSolidList"/>
    <dgm:cxn modelId="{5EB7B90B-C03F-48D9-8F2F-E011F637AFC7}" type="presParOf" srcId="{81E5D543-EB77-48CC-A98D-22BE6CFA62C4}" destId="{CA4119EB-5B5E-4631-9E23-44B7147BA190}" srcOrd="0" destOrd="0" presId="urn:microsoft.com/office/officeart/2018/2/layout/IconVerticalSolidList"/>
    <dgm:cxn modelId="{DDE4B77D-1EB1-4005-AC83-64283DEBD7D8}" type="presParOf" srcId="{CA4119EB-5B5E-4631-9E23-44B7147BA190}" destId="{A29ADFDF-8D62-4FB5-8C98-A8D5D13A10D8}" srcOrd="0" destOrd="0" presId="urn:microsoft.com/office/officeart/2018/2/layout/IconVerticalSolidList"/>
    <dgm:cxn modelId="{B7EE311D-B1A4-444C-B954-8D645B416930}" type="presParOf" srcId="{CA4119EB-5B5E-4631-9E23-44B7147BA190}" destId="{42AA981C-ED76-4864-8E60-5EBBD0C93200}" srcOrd="1" destOrd="0" presId="urn:microsoft.com/office/officeart/2018/2/layout/IconVerticalSolidList"/>
    <dgm:cxn modelId="{4EACD533-DD40-4387-B4FA-FB96AB7D5D6A}" type="presParOf" srcId="{CA4119EB-5B5E-4631-9E23-44B7147BA190}" destId="{20451491-AB9D-41E4-B684-90D2365031E6}" srcOrd="2" destOrd="0" presId="urn:microsoft.com/office/officeart/2018/2/layout/IconVerticalSolidList"/>
    <dgm:cxn modelId="{C71F63E3-0AB3-4952-8FBD-93127B6916A1}" type="presParOf" srcId="{CA4119EB-5B5E-4631-9E23-44B7147BA190}" destId="{2F55AE5F-1FD3-444E-AF55-E6EFEF8A09C0}" srcOrd="3" destOrd="0" presId="urn:microsoft.com/office/officeart/2018/2/layout/IconVerticalSolidList"/>
    <dgm:cxn modelId="{DD2DC4FB-77F1-44E5-8D59-473B1BFD4E19}" type="presParOf" srcId="{81E5D543-EB77-48CC-A98D-22BE6CFA62C4}" destId="{E2DD6C49-E001-4D3A-B77B-BA87DF427313}" srcOrd="1" destOrd="0" presId="urn:microsoft.com/office/officeart/2018/2/layout/IconVerticalSolidList"/>
    <dgm:cxn modelId="{7FC33AF9-0EDF-4E7D-9808-8CB4349DE7FC}" type="presParOf" srcId="{81E5D543-EB77-48CC-A98D-22BE6CFA62C4}" destId="{7678902A-BE62-442F-B001-D1A79E650A65}" srcOrd="2" destOrd="0" presId="urn:microsoft.com/office/officeart/2018/2/layout/IconVerticalSolidList"/>
    <dgm:cxn modelId="{3FEBD19D-1077-4266-8E61-7666A8487DD8}" type="presParOf" srcId="{7678902A-BE62-442F-B001-D1A79E650A65}" destId="{AA4EFFBD-9BF8-46EE-B64C-2CF36977ABBE}" srcOrd="0" destOrd="0" presId="urn:microsoft.com/office/officeart/2018/2/layout/IconVerticalSolidList"/>
    <dgm:cxn modelId="{5CCC7263-087D-4D40-9616-D9A6338013B3}" type="presParOf" srcId="{7678902A-BE62-442F-B001-D1A79E650A65}" destId="{48C8083F-71A3-41D9-926E-F0CF4478FF8E}" srcOrd="1" destOrd="0" presId="urn:microsoft.com/office/officeart/2018/2/layout/IconVerticalSolidList"/>
    <dgm:cxn modelId="{E2F41FC4-DC8D-4903-9CEE-CE690023007E}" type="presParOf" srcId="{7678902A-BE62-442F-B001-D1A79E650A65}" destId="{563FB489-14D2-4F04-924C-9325B1B491C0}" srcOrd="2" destOrd="0" presId="urn:microsoft.com/office/officeart/2018/2/layout/IconVerticalSolidList"/>
    <dgm:cxn modelId="{78083939-074D-4E73-83EB-3F62E389EEA9}" type="presParOf" srcId="{7678902A-BE62-442F-B001-D1A79E650A65}" destId="{4EC4C8A3-04E1-4BC4-BF51-5272F56C64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BD135-23F3-4C4E-A0A6-9295B4D4C978}"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BC39DDB0-E160-461B-AE6C-5D46863DA510}">
      <dgm:prSet/>
      <dgm:spPr/>
      <dgm:t>
        <a:bodyPr/>
        <a:lstStyle/>
        <a:p>
          <a:r>
            <a:rPr lang="en-US"/>
            <a:t>There are numerical and categorical values in the dataset. Mean, median, and mode of the data are calculated for the numerical data. There are 10000 rows and 12 columns in the dataset.</a:t>
          </a:r>
        </a:p>
      </dgm:t>
    </dgm:pt>
    <dgm:pt modelId="{E56CD77C-80A8-41D3-92D1-AAE2594EE9D1}" type="parTrans" cxnId="{A0593149-C63F-460F-8D15-3CCFFE12D025}">
      <dgm:prSet/>
      <dgm:spPr/>
      <dgm:t>
        <a:bodyPr/>
        <a:lstStyle/>
        <a:p>
          <a:endParaRPr lang="en-US"/>
        </a:p>
      </dgm:t>
    </dgm:pt>
    <dgm:pt modelId="{71A9A87C-D9D8-4AA2-AEB1-816466A2950A}" type="sibTrans" cxnId="{A0593149-C63F-460F-8D15-3CCFFE12D025}">
      <dgm:prSet/>
      <dgm:spPr/>
      <dgm:t>
        <a:bodyPr/>
        <a:lstStyle/>
        <a:p>
          <a:endParaRPr lang="en-US"/>
        </a:p>
      </dgm:t>
    </dgm:pt>
    <dgm:pt modelId="{61C8B751-CD73-4027-AE7E-35098B8A6DBD}">
      <dgm:prSet/>
      <dgm:spPr/>
      <dgm:t>
        <a:bodyPr/>
        <a:lstStyle/>
        <a:p>
          <a:r>
            <a:rPr lang="en-US"/>
            <a:t>The proportion of churned customers is inversely related to population of customers in a region, indicating a possible lack of customer service resources in those areas.</a:t>
          </a:r>
        </a:p>
      </dgm:t>
    </dgm:pt>
    <dgm:pt modelId="{530BAD12-5EE4-49CC-A517-7359A3B2BC83}" type="parTrans" cxnId="{E5EABAAB-C5D5-4988-BA55-B5FE10CA7BB6}">
      <dgm:prSet/>
      <dgm:spPr/>
      <dgm:t>
        <a:bodyPr/>
        <a:lstStyle/>
        <a:p>
          <a:endParaRPr lang="en-US"/>
        </a:p>
      </dgm:t>
    </dgm:pt>
    <dgm:pt modelId="{EB445C82-9D64-4085-A59E-B7B368C05E20}" type="sibTrans" cxnId="{E5EABAAB-C5D5-4988-BA55-B5FE10CA7BB6}">
      <dgm:prSet/>
      <dgm:spPr/>
      <dgm:t>
        <a:bodyPr/>
        <a:lstStyle/>
        <a:p>
          <a:endParaRPr lang="en-US"/>
        </a:p>
      </dgm:t>
    </dgm:pt>
    <dgm:pt modelId="{C4F49E48-D5F2-450D-9164-C88C038995B5}">
      <dgm:prSet/>
      <dgm:spPr/>
      <dgm:t>
        <a:bodyPr/>
        <a:lstStyle/>
        <a:p>
          <a:r>
            <a:rPr lang="en-US" dirty="0"/>
            <a:t>Proportion of female customers churning is higher than that of male customers.</a:t>
          </a:r>
        </a:p>
      </dgm:t>
    </dgm:pt>
    <dgm:pt modelId="{B8492010-8819-43A5-9F72-43EB4B7C0B70}" type="parTrans" cxnId="{45614DAC-DCC0-46C1-A1AA-7B8D2149A6BA}">
      <dgm:prSet/>
      <dgm:spPr/>
      <dgm:t>
        <a:bodyPr/>
        <a:lstStyle/>
        <a:p>
          <a:endParaRPr lang="en-US"/>
        </a:p>
      </dgm:t>
    </dgm:pt>
    <dgm:pt modelId="{F8A79252-1E96-4C66-B33A-260D789AB23A}" type="sibTrans" cxnId="{45614DAC-DCC0-46C1-A1AA-7B8D2149A6BA}">
      <dgm:prSet/>
      <dgm:spPr/>
      <dgm:t>
        <a:bodyPr/>
        <a:lstStyle/>
        <a:p>
          <a:endParaRPr lang="en-US"/>
        </a:p>
      </dgm:t>
    </dgm:pt>
    <dgm:pt modelId="{29E7D0DF-6339-4427-A19C-8E9E7579ED02}">
      <dgm:prSet/>
      <dgm:spPr/>
      <dgm:t>
        <a:bodyPr/>
        <a:lstStyle/>
        <a:p>
          <a:r>
            <a:rPr lang="en-US"/>
            <a:t>Inactive members have a higher churn rate, and the overall proportion of inactive members is high, indicating a need for a program to turn them into active customers and reduce churn.</a:t>
          </a:r>
        </a:p>
      </dgm:t>
    </dgm:pt>
    <dgm:pt modelId="{4035A9B6-90CF-4CC2-8E12-176A19522004}" type="parTrans" cxnId="{487A5950-02F4-40F8-B11D-084044E89FDB}">
      <dgm:prSet/>
      <dgm:spPr/>
      <dgm:t>
        <a:bodyPr/>
        <a:lstStyle/>
        <a:p>
          <a:endParaRPr lang="en-US"/>
        </a:p>
      </dgm:t>
    </dgm:pt>
    <dgm:pt modelId="{64FCF5FA-F1F7-40CD-BBC1-8C3ABAB04BFB}" type="sibTrans" cxnId="{487A5950-02F4-40F8-B11D-084044E89FDB}">
      <dgm:prSet/>
      <dgm:spPr/>
      <dgm:t>
        <a:bodyPr/>
        <a:lstStyle/>
        <a:p>
          <a:endParaRPr lang="en-US"/>
        </a:p>
      </dgm:t>
    </dgm:pt>
    <dgm:pt modelId="{883398EB-45E1-4F87-B877-46355919992E}" type="pres">
      <dgm:prSet presAssocID="{8A9BD135-23F3-4C4E-A0A6-9295B4D4C978}" presName="vert0" presStyleCnt="0">
        <dgm:presLayoutVars>
          <dgm:dir/>
          <dgm:animOne val="branch"/>
          <dgm:animLvl val="lvl"/>
        </dgm:presLayoutVars>
      </dgm:prSet>
      <dgm:spPr/>
    </dgm:pt>
    <dgm:pt modelId="{1BC9B0F6-D6DD-4356-BAF0-A4CA671DFA15}" type="pres">
      <dgm:prSet presAssocID="{BC39DDB0-E160-461B-AE6C-5D46863DA510}" presName="thickLine" presStyleLbl="alignNode1" presStyleIdx="0" presStyleCnt="4"/>
      <dgm:spPr/>
    </dgm:pt>
    <dgm:pt modelId="{7705EF09-10B1-4025-8811-7435B944DEB8}" type="pres">
      <dgm:prSet presAssocID="{BC39DDB0-E160-461B-AE6C-5D46863DA510}" presName="horz1" presStyleCnt="0"/>
      <dgm:spPr/>
    </dgm:pt>
    <dgm:pt modelId="{D73A55B9-3F1F-4545-A8F3-DDB7BB697145}" type="pres">
      <dgm:prSet presAssocID="{BC39DDB0-E160-461B-AE6C-5D46863DA510}" presName="tx1" presStyleLbl="revTx" presStyleIdx="0" presStyleCnt="4"/>
      <dgm:spPr/>
    </dgm:pt>
    <dgm:pt modelId="{D0DFFF43-70DC-4F6C-A869-E57E47FB4F15}" type="pres">
      <dgm:prSet presAssocID="{BC39DDB0-E160-461B-AE6C-5D46863DA510}" presName="vert1" presStyleCnt="0"/>
      <dgm:spPr/>
    </dgm:pt>
    <dgm:pt modelId="{36CAB023-4243-44B6-983A-460FD49B80D4}" type="pres">
      <dgm:prSet presAssocID="{61C8B751-CD73-4027-AE7E-35098B8A6DBD}" presName="thickLine" presStyleLbl="alignNode1" presStyleIdx="1" presStyleCnt="4"/>
      <dgm:spPr/>
    </dgm:pt>
    <dgm:pt modelId="{D45830B0-44A7-40FF-9DA7-875F8CE52D75}" type="pres">
      <dgm:prSet presAssocID="{61C8B751-CD73-4027-AE7E-35098B8A6DBD}" presName="horz1" presStyleCnt="0"/>
      <dgm:spPr/>
    </dgm:pt>
    <dgm:pt modelId="{ED3EAFF2-5C26-446D-8067-920331B87EDF}" type="pres">
      <dgm:prSet presAssocID="{61C8B751-CD73-4027-AE7E-35098B8A6DBD}" presName="tx1" presStyleLbl="revTx" presStyleIdx="1" presStyleCnt="4"/>
      <dgm:spPr/>
    </dgm:pt>
    <dgm:pt modelId="{94E47148-EE15-428B-BA73-E94C120F131D}" type="pres">
      <dgm:prSet presAssocID="{61C8B751-CD73-4027-AE7E-35098B8A6DBD}" presName="vert1" presStyleCnt="0"/>
      <dgm:spPr/>
    </dgm:pt>
    <dgm:pt modelId="{42C2FA8C-889F-4D54-B7D7-5DF4FC36CB13}" type="pres">
      <dgm:prSet presAssocID="{C4F49E48-D5F2-450D-9164-C88C038995B5}" presName="thickLine" presStyleLbl="alignNode1" presStyleIdx="2" presStyleCnt="4"/>
      <dgm:spPr/>
    </dgm:pt>
    <dgm:pt modelId="{2BA4B734-6FCE-468A-949E-6DF8FB942501}" type="pres">
      <dgm:prSet presAssocID="{C4F49E48-D5F2-450D-9164-C88C038995B5}" presName="horz1" presStyleCnt="0"/>
      <dgm:spPr/>
    </dgm:pt>
    <dgm:pt modelId="{6E32AC56-A1AC-4EA4-BC52-F721E6467905}" type="pres">
      <dgm:prSet presAssocID="{C4F49E48-D5F2-450D-9164-C88C038995B5}" presName="tx1" presStyleLbl="revTx" presStyleIdx="2" presStyleCnt="4"/>
      <dgm:spPr/>
    </dgm:pt>
    <dgm:pt modelId="{C4D9D91C-A72D-4AAD-9704-DFA47250916C}" type="pres">
      <dgm:prSet presAssocID="{C4F49E48-D5F2-450D-9164-C88C038995B5}" presName="vert1" presStyleCnt="0"/>
      <dgm:spPr/>
    </dgm:pt>
    <dgm:pt modelId="{2B725449-B943-485E-98C5-4E5D0FBA0086}" type="pres">
      <dgm:prSet presAssocID="{29E7D0DF-6339-4427-A19C-8E9E7579ED02}" presName="thickLine" presStyleLbl="alignNode1" presStyleIdx="3" presStyleCnt="4"/>
      <dgm:spPr/>
    </dgm:pt>
    <dgm:pt modelId="{3B09AFD5-0C62-4B19-B947-D3ECDAB2016B}" type="pres">
      <dgm:prSet presAssocID="{29E7D0DF-6339-4427-A19C-8E9E7579ED02}" presName="horz1" presStyleCnt="0"/>
      <dgm:spPr/>
    </dgm:pt>
    <dgm:pt modelId="{F6AA9C4F-AD19-49F4-A5E5-D16CCD0A7024}" type="pres">
      <dgm:prSet presAssocID="{29E7D0DF-6339-4427-A19C-8E9E7579ED02}" presName="tx1" presStyleLbl="revTx" presStyleIdx="3" presStyleCnt="4"/>
      <dgm:spPr/>
    </dgm:pt>
    <dgm:pt modelId="{7836C995-E06E-4E81-ACF9-D4D68AF2F219}" type="pres">
      <dgm:prSet presAssocID="{29E7D0DF-6339-4427-A19C-8E9E7579ED02}" presName="vert1" presStyleCnt="0"/>
      <dgm:spPr/>
    </dgm:pt>
  </dgm:ptLst>
  <dgm:cxnLst>
    <dgm:cxn modelId="{6892C025-4CBB-4006-BCF8-C7A2A577EBAC}" type="presOf" srcId="{BC39DDB0-E160-461B-AE6C-5D46863DA510}" destId="{D73A55B9-3F1F-4545-A8F3-DDB7BB697145}" srcOrd="0" destOrd="0" presId="urn:microsoft.com/office/officeart/2008/layout/LinedList"/>
    <dgm:cxn modelId="{A0593149-C63F-460F-8D15-3CCFFE12D025}" srcId="{8A9BD135-23F3-4C4E-A0A6-9295B4D4C978}" destId="{BC39DDB0-E160-461B-AE6C-5D46863DA510}" srcOrd="0" destOrd="0" parTransId="{E56CD77C-80A8-41D3-92D1-AAE2594EE9D1}" sibTransId="{71A9A87C-D9D8-4AA2-AEB1-816466A2950A}"/>
    <dgm:cxn modelId="{1A929F6B-5569-426C-8D2B-9AC276B8E4C5}" type="presOf" srcId="{C4F49E48-D5F2-450D-9164-C88C038995B5}" destId="{6E32AC56-A1AC-4EA4-BC52-F721E6467905}" srcOrd="0" destOrd="0" presId="urn:microsoft.com/office/officeart/2008/layout/LinedList"/>
    <dgm:cxn modelId="{487A5950-02F4-40F8-B11D-084044E89FDB}" srcId="{8A9BD135-23F3-4C4E-A0A6-9295B4D4C978}" destId="{29E7D0DF-6339-4427-A19C-8E9E7579ED02}" srcOrd="3" destOrd="0" parTransId="{4035A9B6-90CF-4CC2-8E12-176A19522004}" sibTransId="{64FCF5FA-F1F7-40CD-BBC1-8C3ABAB04BFB}"/>
    <dgm:cxn modelId="{01D67659-1C0F-46D7-B961-5EFF72F8D58E}" type="presOf" srcId="{61C8B751-CD73-4027-AE7E-35098B8A6DBD}" destId="{ED3EAFF2-5C26-446D-8067-920331B87EDF}" srcOrd="0" destOrd="0" presId="urn:microsoft.com/office/officeart/2008/layout/LinedList"/>
    <dgm:cxn modelId="{E5EABAAB-C5D5-4988-BA55-B5FE10CA7BB6}" srcId="{8A9BD135-23F3-4C4E-A0A6-9295B4D4C978}" destId="{61C8B751-CD73-4027-AE7E-35098B8A6DBD}" srcOrd="1" destOrd="0" parTransId="{530BAD12-5EE4-49CC-A517-7359A3B2BC83}" sibTransId="{EB445C82-9D64-4085-A59E-B7B368C05E20}"/>
    <dgm:cxn modelId="{45614DAC-DCC0-46C1-A1AA-7B8D2149A6BA}" srcId="{8A9BD135-23F3-4C4E-A0A6-9295B4D4C978}" destId="{C4F49E48-D5F2-450D-9164-C88C038995B5}" srcOrd="2" destOrd="0" parTransId="{B8492010-8819-43A5-9F72-43EB4B7C0B70}" sibTransId="{F8A79252-1E96-4C66-B33A-260D789AB23A}"/>
    <dgm:cxn modelId="{4CEF27B7-C411-45C8-875E-D41C070E6CB8}" type="presOf" srcId="{29E7D0DF-6339-4427-A19C-8E9E7579ED02}" destId="{F6AA9C4F-AD19-49F4-A5E5-D16CCD0A7024}" srcOrd="0" destOrd="0" presId="urn:microsoft.com/office/officeart/2008/layout/LinedList"/>
    <dgm:cxn modelId="{CDD7C1D1-691F-4AA5-AD91-AC12178EA901}" type="presOf" srcId="{8A9BD135-23F3-4C4E-A0A6-9295B4D4C978}" destId="{883398EB-45E1-4F87-B877-46355919992E}" srcOrd="0" destOrd="0" presId="urn:microsoft.com/office/officeart/2008/layout/LinedList"/>
    <dgm:cxn modelId="{4E314211-2FCA-4456-AE59-1D9F8BC94B4A}" type="presParOf" srcId="{883398EB-45E1-4F87-B877-46355919992E}" destId="{1BC9B0F6-D6DD-4356-BAF0-A4CA671DFA15}" srcOrd="0" destOrd="0" presId="urn:microsoft.com/office/officeart/2008/layout/LinedList"/>
    <dgm:cxn modelId="{5ACD09BD-9673-415A-93AA-8D58D0AFF508}" type="presParOf" srcId="{883398EB-45E1-4F87-B877-46355919992E}" destId="{7705EF09-10B1-4025-8811-7435B944DEB8}" srcOrd="1" destOrd="0" presId="urn:microsoft.com/office/officeart/2008/layout/LinedList"/>
    <dgm:cxn modelId="{1104FAB7-535B-4BE5-9DB5-7C31BFC356E6}" type="presParOf" srcId="{7705EF09-10B1-4025-8811-7435B944DEB8}" destId="{D73A55B9-3F1F-4545-A8F3-DDB7BB697145}" srcOrd="0" destOrd="0" presId="urn:microsoft.com/office/officeart/2008/layout/LinedList"/>
    <dgm:cxn modelId="{21BD74FF-100B-433C-80DC-4F0E5C74A61F}" type="presParOf" srcId="{7705EF09-10B1-4025-8811-7435B944DEB8}" destId="{D0DFFF43-70DC-4F6C-A869-E57E47FB4F15}" srcOrd="1" destOrd="0" presId="urn:microsoft.com/office/officeart/2008/layout/LinedList"/>
    <dgm:cxn modelId="{63AF1B61-C4CA-440F-A88B-3354EA984413}" type="presParOf" srcId="{883398EB-45E1-4F87-B877-46355919992E}" destId="{36CAB023-4243-44B6-983A-460FD49B80D4}" srcOrd="2" destOrd="0" presId="urn:microsoft.com/office/officeart/2008/layout/LinedList"/>
    <dgm:cxn modelId="{A82EC6C4-8992-4153-AEE4-6305233274BB}" type="presParOf" srcId="{883398EB-45E1-4F87-B877-46355919992E}" destId="{D45830B0-44A7-40FF-9DA7-875F8CE52D75}" srcOrd="3" destOrd="0" presId="urn:microsoft.com/office/officeart/2008/layout/LinedList"/>
    <dgm:cxn modelId="{A525CEF1-F527-426E-A7F6-921160FA6D51}" type="presParOf" srcId="{D45830B0-44A7-40FF-9DA7-875F8CE52D75}" destId="{ED3EAFF2-5C26-446D-8067-920331B87EDF}" srcOrd="0" destOrd="0" presId="urn:microsoft.com/office/officeart/2008/layout/LinedList"/>
    <dgm:cxn modelId="{F4C065C4-FCA3-4A20-9F19-EE787E05B6E1}" type="presParOf" srcId="{D45830B0-44A7-40FF-9DA7-875F8CE52D75}" destId="{94E47148-EE15-428B-BA73-E94C120F131D}" srcOrd="1" destOrd="0" presId="urn:microsoft.com/office/officeart/2008/layout/LinedList"/>
    <dgm:cxn modelId="{86F50FB9-C0C9-4F97-900C-834164BC33B1}" type="presParOf" srcId="{883398EB-45E1-4F87-B877-46355919992E}" destId="{42C2FA8C-889F-4D54-B7D7-5DF4FC36CB13}" srcOrd="4" destOrd="0" presId="urn:microsoft.com/office/officeart/2008/layout/LinedList"/>
    <dgm:cxn modelId="{372BF146-D0DD-4466-A879-7C8669E343AB}" type="presParOf" srcId="{883398EB-45E1-4F87-B877-46355919992E}" destId="{2BA4B734-6FCE-468A-949E-6DF8FB942501}" srcOrd="5" destOrd="0" presId="urn:microsoft.com/office/officeart/2008/layout/LinedList"/>
    <dgm:cxn modelId="{BD5E7233-AC36-484C-AC53-3FFD27B0CF0E}" type="presParOf" srcId="{2BA4B734-6FCE-468A-949E-6DF8FB942501}" destId="{6E32AC56-A1AC-4EA4-BC52-F721E6467905}" srcOrd="0" destOrd="0" presId="urn:microsoft.com/office/officeart/2008/layout/LinedList"/>
    <dgm:cxn modelId="{D79D8712-8A37-496A-B9CE-740B86BE2B95}" type="presParOf" srcId="{2BA4B734-6FCE-468A-949E-6DF8FB942501}" destId="{C4D9D91C-A72D-4AAD-9704-DFA47250916C}" srcOrd="1" destOrd="0" presId="urn:microsoft.com/office/officeart/2008/layout/LinedList"/>
    <dgm:cxn modelId="{555E7ABD-DBC7-4764-801F-1DCB00FBD4A2}" type="presParOf" srcId="{883398EB-45E1-4F87-B877-46355919992E}" destId="{2B725449-B943-485E-98C5-4E5D0FBA0086}" srcOrd="6" destOrd="0" presId="urn:microsoft.com/office/officeart/2008/layout/LinedList"/>
    <dgm:cxn modelId="{14A67342-CF1A-4406-B374-B15E88769C4C}" type="presParOf" srcId="{883398EB-45E1-4F87-B877-46355919992E}" destId="{3B09AFD5-0C62-4B19-B947-D3ECDAB2016B}" srcOrd="7" destOrd="0" presId="urn:microsoft.com/office/officeart/2008/layout/LinedList"/>
    <dgm:cxn modelId="{8E0BF376-F414-4DE1-AA91-257F3443883C}" type="presParOf" srcId="{3B09AFD5-0C62-4B19-B947-D3ECDAB2016B}" destId="{F6AA9C4F-AD19-49F4-A5E5-D16CCD0A7024}" srcOrd="0" destOrd="0" presId="urn:microsoft.com/office/officeart/2008/layout/LinedList"/>
    <dgm:cxn modelId="{9A7004E6-0107-4C98-80C9-C20D674AD624}" type="presParOf" srcId="{3B09AFD5-0C62-4B19-B947-D3ECDAB2016B}" destId="{7836C995-E06E-4E81-ACF9-D4D68AF2F2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DF87D-2570-40C9-96B3-7B51F3680034}">
      <dsp:nvSpPr>
        <dsp:cNvPr id="0" name=""/>
        <dsp:cNvSpPr/>
      </dsp:nvSpPr>
      <dsp:spPr>
        <a:xfrm>
          <a:off x="0" y="2402"/>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54DC6-9A4D-4F9F-9DB7-8378B5016F08}">
      <dsp:nvSpPr>
        <dsp:cNvPr id="0" name=""/>
        <dsp:cNvSpPr/>
      </dsp:nvSpPr>
      <dsp:spPr>
        <a:xfrm>
          <a:off x="0" y="2402"/>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Project Overview</a:t>
          </a:r>
        </a:p>
      </dsp:txBody>
      <dsp:txXfrm>
        <a:off x="0" y="2402"/>
        <a:ext cx="6024561" cy="446805"/>
      </dsp:txXfrm>
    </dsp:sp>
    <dsp:sp modelId="{3F750126-1F88-4252-B185-8769E266C93B}">
      <dsp:nvSpPr>
        <dsp:cNvPr id="0" name=""/>
        <dsp:cNvSpPr/>
      </dsp:nvSpPr>
      <dsp:spPr>
        <a:xfrm>
          <a:off x="0" y="449207"/>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D05C7-ABBD-4C72-B0C2-1E299BBD1743}">
      <dsp:nvSpPr>
        <dsp:cNvPr id="0" name=""/>
        <dsp:cNvSpPr/>
      </dsp:nvSpPr>
      <dsp:spPr>
        <a:xfrm>
          <a:off x="0" y="449207"/>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Problem Setting</a:t>
          </a:r>
        </a:p>
      </dsp:txBody>
      <dsp:txXfrm>
        <a:off x="0" y="449207"/>
        <a:ext cx="6024561" cy="446805"/>
      </dsp:txXfrm>
    </dsp:sp>
    <dsp:sp modelId="{598CCB66-EAB3-4252-80AB-83D98235E310}">
      <dsp:nvSpPr>
        <dsp:cNvPr id="0" name=""/>
        <dsp:cNvSpPr/>
      </dsp:nvSpPr>
      <dsp:spPr>
        <a:xfrm>
          <a:off x="0" y="896012"/>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7E038-BDD4-4733-B3F4-AFB475403D38}">
      <dsp:nvSpPr>
        <dsp:cNvPr id="0" name=""/>
        <dsp:cNvSpPr/>
      </dsp:nvSpPr>
      <dsp:spPr>
        <a:xfrm>
          <a:off x="0" y="896012"/>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Sources</a:t>
          </a:r>
        </a:p>
      </dsp:txBody>
      <dsp:txXfrm>
        <a:off x="0" y="896012"/>
        <a:ext cx="6024561" cy="446805"/>
      </dsp:txXfrm>
    </dsp:sp>
    <dsp:sp modelId="{175D8416-9443-4EC1-BC0E-2F4D432DC494}">
      <dsp:nvSpPr>
        <dsp:cNvPr id="0" name=""/>
        <dsp:cNvSpPr/>
      </dsp:nvSpPr>
      <dsp:spPr>
        <a:xfrm>
          <a:off x="0" y="1342817"/>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4BA5E-181A-4A31-8E39-C63DCBB76932}">
      <dsp:nvSpPr>
        <dsp:cNvPr id="0" name=""/>
        <dsp:cNvSpPr/>
      </dsp:nvSpPr>
      <dsp:spPr>
        <a:xfrm>
          <a:off x="0" y="1342817"/>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Description</a:t>
          </a:r>
        </a:p>
      </dsp:txBody>
      <dsp:txXfrm>
        <a:off x="0" y="1342817"/>
        <a:ext cx="6024561" cy="446805"/>
      </dsp:txXfrm>
    </dsp:sp>
    <dsp:sp modelId="{895F6486-640B-4B2E-BE13-375084F6C22E}">
      <dsp:nvSpPr>
        <dsp:cNvPr id="0" name=""/>
        <dsp:cNvSpPr/>
      </dsp:nvSpPr>
      <dsp:spPr>
        <a:xfrm>
          <a:off x="0" y="1789623"/>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BBE2E-A38B-4275-9E2D-25E6D092F375}">
      <dsp:nvSpPr>
        <dsp:cNvPr id="0" name=""/>
        <dsp:cNvSpPr/>
      </dsp:nvSpPr>
      <dsp:spPr>
        <a:xfrm>
          <a:off x="0" y="1789623"/>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Exploration</a:t>
          </a:r>
        </a:p>
      </dsp:txBody>
      <dsp:txXfrm>
        <a:off x="0" y="1789623"/>
        <a:ext cx="6024561" cy="446805"/>
      </dsp:txXfrm>
    </dsp:sp>
    <dsp:sp modelId="{4CE56895-DD9B-4C68-BD8F-A302DC7582B8}">
      <dsp:nvSpPr>
        <dsp:cNvPr id="0" name=""/>
        <dsp:cNvSpPr/>
      </dsp:nvSpPr>
      <dsp:spPr>
        <a:xfrm>
          <a:off x="0" y="2236428"/>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D4896-225A-4ECC-A113-C72C8071AB70}">
      <dsp:nvSpPr>
        <dsp:cNvPr id="0" name=""/>
        <dsp:cNvSpPr/>
      </dsp:nvSpPr>
      <dsp:spPr>
        <a:xfrm>
          <a:off x="0" y="2236428"/>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Data Mining Tasks</a:t>
          </a:r>
        </a:p>
      </dsp:txBody>
      <dsp:txXfrm>
        <a:off x="0" y="2236428"/>
        <a:ext cx="6024561" cy="446805"/>
      </dsp:txXfrm>
    </dsp:sp>
    <dsp:sp modelId="{2D43F2CE-F85E-4F20-AD33-9A496735267E}">
      <dsp:nvSpPr>
        <dsp:cNvPr id="0" name=""/>
        <dsp:cNvSpPr/>
      </dsp:nvSpPr>
      <dsp:spPr>
        <a:xfrm>
          <a:off x="0" y="2683233"/>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785A0-3388-4F31-BD45-832F9BED3EB0}">
      <dsp:nvSpPr>
        <dsp:cNvPr id="0" name=""/>
        <dsp:cNvSpPr/>
      </dsp:nvSpPr>
      <dsp:spPr>
        <a:xfrm>
          <a:off x="0" y="2683233"/>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Data Mining Models/Methods</a:t>
          </a:r>
        </a:p>
      </dsp:txBody>
      <dsp:txXfrm>
        <a:off x="0" y="2683233"/>
        <a:ext cx="6024561" cy="446805"/>
      </dsp:txXfrm>
    </dsp:sp>
    <dsp:sp modelId="{A8B71DB9-3C2F-47C0-831A-6B3B3907C541}">
      <dsp:nvSpPr>
        <dsp:cNvPr id="0" name=""/>
        <dsp:cNvSpPr/>
      </dsp:nvSpPr>
      <dsp:spPr>
        <a:xfrm>
          <a:off x="0" y="3130038"/>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64E27-DC12-4C9D-9CD8-56655F2BE48D}">
      <dsp:nvSpPr>
        <dsp:cNvPr id="0" name=""/>
        <dsp:cNvSpPr/>
      </dsp:nvSpPr>
      <dsp:spPr>
        <a:xfrm>
          <a:off x="0" y="3130038"/>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Performance Evaluation</a:t>
          </a:r>
        </a:p>
      </dsp:txBody>
      <dsp:txXfrm>
        <a:off x="0" y="3130038"/>
        <a:ext cx="6024561" cy="446805"/>
      </dsp:txXfrm>
    </dsp:sp>
    <dsp:sp modelId="{12DB4E9B-0AAA-4C45-83E9-ED1254332DDF}">
      <dsp:nvSpPr>
        <dsp:cNvPr id="0" name=""/>
        <dsp:cNvSpPr/>
      </dsp:nvSpPr>
      <dsp:spPr>
        <a:xfrm>
          <a:off x="0" y="3576844"/>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01FEE-F035-4149-97BC-E8705D572890}">
      <dsp:nvSpPr>
        <dsp:cNvPr id="0" name=""/>
        <dsp:cNvSpPr/>
      </dsp:nvSpPr>
      <dsp:spPr>
        <a:xfrm>
          <a:off x="0" y="3576844"/>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Project Results</a:t>
          </a:r>
        </a:p>
      </dsp:txBody>
      <dsp:txXfrm>
        <a:off x="0" y="3576844"/>
        <a:ext cx="6024561" cy="446805"/>
      </dsp:txXfrm>
    </dsp:sp>
    <dsp:sp modelId="{D6D132BD-2CAD-46D0-9E36-F5679751B815}">
      <dsp:nvSpPr>
        <dsp:cNvPr id="0" name=""/>
        <dsp:cNvSpPr/>
      </dsp:nvSpPr>
      <dsp:spPr>
        <a:xfrm>
          <a:off x="0" y="4023649"/>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A2608-2BBE-479B-9BA9-A772EDEF7EC8}">
      <dsp:nvSpPr>
        <dsp:cNvPr id="0" name=""/>
        <dsp:cNvSpPr/>
      </dsp:nvSpPr>
      <dsp:spPr>
        <a:xfrm>
          <a:off x="0" y="4023649"/>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Impact of the Project Outcomes</a:t>
          </a:r>
        </a:p>
      </dsp:txBody>
      <dsp:txXfrm>
        <a:off x="0" y="4023649"/>
        <a:ext cx="6024561" cy="446805"/>
      </dsp:txXfrm>
    </dsp:sp>
    <dsp:sp modelId="{8F5EAE41-FE75-4B68-A4CF-D019D0653451}">
      <dsp:nvSpPr>
        <dsp:cNvPr id="0" name=""/>
        <dsp:cNvSpPr/>
      </dsp:nvSpPr>
      <dsp:spPr>
        <a:xfrm>
          <a:off x="0" y="4470454"/>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C352A-5FC9-4E77-95DD-A38BED77C43E}">
      <dsp:nvSpPr>
        <dsp:cNvPr id="0" name=""/>
        <dsp:cNvSpPr/>
      </dsp:nvSpPr>
      <dsp:spPr>
        <a:xfrm>
          <a:off x="0" y="4470454"/>
          <a:ext cx="6024561" cy="44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 Scope</a:t>
          </a:r>
        </a:p>
      </dsp:txBody>
      <dsp:txXfrm>
        <a:off x="0" y="4470454"/>
        <a:ext cx="6024561" cy="446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ADFDF-8D62-4FB5-8C98-A8D5D13A10D8}">
      <dsp:nvSpPr>
        <dsp:cNvPr id="0" name=""/>
        <dsp:cNvSpPr/>
      </dsp:nvSpPr>
      <dsp:spPr>
        <a:xfrm>
          <a:off x="0" y="689741"/>
          <a:ext cx="5520752" cy="18316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A981C-ED76-4864-8E60-5EBBD0C93200}">
      <dsp:nvSpPr>
        <dsp:cNvPr id="0" name=""/>
        <dsp:cNvSpPr/>
      </dsp:nvSpPr>
      <dsp:spPr>
        <a:xfrm>
          <a:off x="554076" y="1101864"/>
          <a:ext cx="1007411" cy="1007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5AE5F-1FD3-444E-AF55-E6EFEF8A09C0}">
      <dsp:nvSpPr>
        <dsp:cNvPr id="0" name=""/>
        <dsp:cNvSpPr/>
      </dsp:nvSpPr>
      <dsp:spPr>
        <a:xfrm>
          <a:off x="2115564" y="453961"/>
          <a:ext cx="3405187" cy="2303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50" tIns="193850" rIns="193850" bIns="193850" numCol="1" spcCol="1270" anchor="ctr" anchorCtr="0">
          <a:noAutofit/>
        </a:bodyPr>
        <a:lstStyle/>
        <a:p>
          <a:pPr marL="0" lvl="0" indent="0" algn="l" defTabSz="622300">
            <a:lnSpc>
              <a:spcPct val="90000"/>
            </a:lnSpc>
            <a:spcBef>
              <a:spcPct val="0"/>
            </a:spcBef>
            <a:spcAft>
              <a:spcPct val="35000"/>
            </a:spcAft>
            <a:buNone/>
          </a:pPr>
          <a:r>
            <a:rPr lang="en-US" sz="1400" kern="1200" dirty="0"/>
            <a:t>Bank churning is a practice where individuals regularly switch banks in order to take advantage of new account promotions and sign-up bonuses. The practice involves opening new accounts, meeting the required criteria to receive the bonus, and then closing the account before any fees are incurred.</a:t>
          </a:r>
        </a:p>
      </dsp:txBody>
      <dsp:txXfrm>
        <a:off x="2115564" y="453961"/>
        <a:ext cx="3405187" cy="2303217"/>
      </dsp:txXfrm>
    </dsp:sp>
    <dsp:sp modelId="{AA4EFFBD-9BF8-46EE-B64C-2CF36977ABBE}">
      <dsp:nvSpPr>
        <dsp:cNvPr id="0" name=""/>
        <dsp:cNvSpPr/>
      </dsp:nvSpPr>
      <dsp:spPr>
        <a:xfrm>
          <a:off x="0" y="3517499"/>
          <a:ext cx="5520752" cy="18316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8083F-71A3-41D9-926E-F0CF4478FF8E}">
      <dsp:nvSpPr>
        <dsp:cNvPr id="0" name=""/>
        <dsp:cNvSpPr/>
      </dsp:nvSpPr>
      <dsp:spPr>
        <a:xfrm>
          <a:off x="554076" y="3929622"/>
          <a:ext cx="1007411" cy="1007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4C8A3-04E1-4BC4-BF51-5272F56C6419}">
      <dsp:nvSpPr>
        <dsp:cNvPr id="0" name=""/>
        <dsp:cNvSpPr/>
      </dsp:nvSpPr>
      <dsp:spPr>
        <a:xfrm>
          <a:off x="2115564" y="3215093"/>
          <a:ext cx="3405187" cy="2436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50" tIns="193850" rIns="193850" bIns="193850" numCol="1" spcCol="1270" anchor="ctr" anchorCtr="0">
          <a:noAutofit/>
        </a:bodyPr>
        <a:lstStyle/>
        <a:p>
          <a:pPr marL="0" lvl="0" indent="0" algn="l" defTabSz="622300">
            <a:lnSpc>
              <a:spcPct val="90000"/>
            </a:lnSpc>
            <a:spcBef>
              <a:spcPct val="0"/>
            </a:spcBef>
            <a:spcAft>
              <a:spcPct val="35000"/>
            </a:spcAft>
            <a:buNone/>
          </a:pPr>
          <a:r>
            <a:rPr lang="en-US" sz="1400" kern="1200" dirty="0"/>
            <a:t>It can be analyzed using data on account opening and closing dates, account balances, fees incurred, and bonus rewards earned. This data can be used to identify trends and patterns in churning behavior, as well as to evaluate the profitability of bank churning strategies.</a:t>
          </a:r>
        </a:p>
      </dsp:txBody>
      <dsp:txXfrm>
        <a:off x="2115564" y="3215093"/>
        <a:ext cx="3405187" cy="2436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9B0F6-D6DD-4356-BAF0-A4CA671DFA15}">
      <dsp:nvSpPr>
        <dsp:cNvPr id="0" name=""/>
        <dsp:cNvSpPr/>
      </dsp:nvSpPr>
      <dsp:spPr>
        <a:xfrm>
          <a:off x="0" y="0"/>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A55B9-3F1F-4545-A8F3-DDB7BB697145}">
      <dsp:nvSpPr>
        <dsp:cNvPr id="0" name=""/>
        <dsp:cNvSpPr/>
      </dsp:nvSpPr>
      <dsp:spPr>
        <a:xfrm>
          <a:off x="0" y="0"/>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There are numerical and categorical values in the dataset. Mean, median, and mode of the data are calculated for the numerical data. There are 10000 rows and 12 columns in the dataset.</a:t>
          </a:r>
        </a:p>
      </dsp:txBody>
      <dsp:txXfrm>
        <a:off x="0" y="0"/>
        <a:ext cx="6024561" cy="1229915"/>
      </dsp:txXfrm>
    </dsp:sp>
    <dsp:sp modelId="{36CAB023-4243-44B6-983A-460FD49B80D4}">
      <dsp:nvSpPr>
        <dsp:cNvPr id="0" name=""/>
        <dsp:cNvSpPr/>
      </dsp:nvSpPr>
      <dsp:spPr>
        <a:xfrm>
          <a:off x="0" y="1229915"/>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3EAFF2-5C26-446D-8067-920331B87EDF}">
      <dsp:nvSpPr>
        <dsp:cNvPr id="0" name=""/>
        <dsp:cNvSpPr/>
      </dsp:nvSpPr>
      <dsp:spPr>
        <a:xfrm>
          <a:off x="0" y="1229915"/>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proportion of churned customers is inversely related to population of customers in a region, indicating a possible lack of customer service resources in those areas.</a:t>
          </a:r>
        </a:p>
      </dsp:txBody>
      <dsp:txXfrm>
        <a:off x="0" y="1229915"/>
        <a:ext cx="6024561" cy="1229915"/>
      </dsp:txXfrm>
    </dsp:sp>
    <dsp:sp modelId="{42C2FA8C-889F-4D54-B7D7-5DF4FC36CB13}">
      <dsp:nvSpPr>
        <dsp:cNvPr id="0" name=""/>
        <dsp:cNvSpPr/>
      </dsp:nvSpPr>
      <dsp:spPr>
        <a:xfrm>
          <a:off x="0" y="2459831"/>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2AC56-A1AC-4EA4-BC52-F721E6467905}">
      <dsp:nvSpPr>
        <dsp:cNvPr id="0" name=""/>
        <dsp:cNvSpPr/>
      </dsp:nvSpPr>
      <dsp:spPr>
        <a:xfrm>
          <a:off x="0" y="2459831"/>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Proportion of female customers churning is higher than that of male customers.</a:t>
          </a:r>
        </a:p>
      </dsp:txBody>
      <dsp:txXfrm>
        <a:off x="0" y="2459831"/>
        <a:ext cx="6024561" cy="1229915"/>
      </dsp:txXfrm>
    </dsp:sp>
    <dsp:sp modelId="{2B725449-B943-485E-98C5-4E5D0FBA0086}">
      <dsp:nvSpPr>
        <dsp:cNvPr id="0" name=""/>
        <dsp:cNvSpPr/>
      </dsp:nvSpPr>
      <dsp:spPr>
        <a:xfrm>
          <a:off x="0" y="3689746"/>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A9C4F-AD19-49F4-A5E5-D16CCD0A7024}">
      <dsp:nvSpPr>
        <dsp:cNvPr id="0" name=""/>
        <dsp:cNvSpPr/>
      </dsp:nvSpPr>
      <dsp:spPr>
        <a:xfrm>
          <a:off x="0" y="3689746"/>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Inactive members have a higher churn rate, and the overall proportion of inactive members is high, indicating a need for a program to turn them into active customers and reduce churn.</a:t>
          </a:r>
        </a:p>
      </dsp:txBody>
      <dsp:txXfrm>
        <a:off x="0" y="3689746"/>
        <a:ext cx="6024561" cy="1229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7272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8877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961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561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4612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650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64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712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3925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5991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4/15/2025</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1772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4/15/2025</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2176314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gauravtopre/bank-customer-chur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447169-9D20-5508-C9C5-359EE6BD7A83}"/>
              </a:ext>
            </a:extLst>
          </p:cNvPr>
          <p:cNvPicPr>
            <a:picLocks noChangeAspect="1"/>
          </p:cNvPicPr>
          <p:nvPr/>
        </p:nvPicPr>
        <p:blipFill rotWithShape="1">
          <a:blip r:embed="rId2"/>
          <a:srcRect t="43750"/>
          <a:stretch/>
        </p:blipFill>
        <p:spPr>
          <a:xfrm>
            <a:off x="20" y="10"/>
            <a:ext cx="12191979" cy="6857989"/>
          </a:xfrm>
          <a:prstGeom prst="rect">
            <a:avLst/>
          </a:prstGeom>
        </p:spPr>
      </p:pic>
      <p:sp>
        <p:nvSpPr>
          <p:cNvPr id="20" name="Freeform: Shape 19">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FC6B36-01F7-C7A2-4B69-44EB0F2268D3}"/>
              </a:ext>
            </a:extLst>
          </p:cNvPr>
          <p:cNvSpPr>
            <a:spLocks noGrp="1"/>
          </p:cNvSpPr>
          <p:nvPr>
            <p:ph type="ctrTitle"/>
          </p:nvPr>
        </p:nvSpPr>
        <p:spPr>
          <a:xfrm>
            <a:off x="4521389" y="1826096"/>
            <a:ext cx="3149221" cy="2142699"/>
          </a:xfrm>
        </p:spPr>
        <p:txBody>
          <a:bodyPr anchor="b">
            <a:normAutofit/>
          </a:bodyPr>
          <a:lstStyle/>
          <a:p>
            <a:pPr algn="ctr">
              <a:lnSpc>
                <a:spcPct val="90000"/>
              </a:lnSpc>
            </a:pPr>
            <a:r>
              <a:rPr lang="en-IN" sz="3400">
                <a:solidFill>
                  <a:srgbClr val="FFFFFF"/>
                </a:solidFill>
                <a:effectLst/>
                <a:latin typeface="Palatino Linotype" panose="02040502050505030304" pitchFamily="18" charset="0"/>
                <a:ea typeface="Palatino Linotype" panose="02040502050505030304" pitchFamily="18" charset="0"/>
                <a:cs typeface="Palatino Linotype" panose="02040502050505030304" pitchFamily="18" charset="0"/>
              </a:rPr>
              <a:t>Bank Customer Churn Analysis</a:t>
            </a:r>
            <a:br>
              <a:rPr lang="en-IN" sz="3400">
                <a:solidFill>
                  <a:srgbClr val="FFFFFF"/>
                </a:solidFill>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IN" sz="3400">
              <a:solidFill>
                <a:srgbClr val="FFFFFF"/>
              </a:solidFill>
            </a:endParaRPr>
          </a:p>
        </p:txBody>
      </p:sp>
      <p:sp>
        <p:nvSpPr>
          <p:cNvPr id="3" name="Subtitle 2">
            <a:extLst>
              <a:ext uri="{FF2B5EF4-FFF2-40B4-BE49-F238E27FC236}">
                <a16:creationId xmlns:a16="http://schemas.microsoft.com/office/drawing/2014/main" id="{79D20EAA-AA63-0417-49AC-7DE0652B2A63}"/>
              </a:ext>
            </a:extLst>
          </p:cNvPr>
          <p:cNvSpPr>
            <a:spLocks noGrp="1"/>
          </p:cNvSpPr>
          <p:nvPr>
            <p:ph type="subTitle" idx="1"/>
          </p:nvPr>
        </p:nvSpPr>
        <p:spPr>
          <a:xfrm>
            <a:off x="4642513" y="4256598"/>
            <a:ext cx="2906973" cy="888608"/>
          </a:xfrm>
        </p:spPr>
        <p:txBody>
          <a:bodyPr anchor="t">
            <a:normAutofit/>
          </a:bodyPr>
          <a:lstStyle/>
          <a:p>
            <a:pPr algn="ctr">
              <a:lnSpc>
                <a:spcPct val="100000"/>
              </a:lnSpc>
            </a:pPr>
            <a:endParaRPr lang="en-US" sz="1400" dirty="0">
              <a:solidFill>
                <a:srgbClr val="FFFFFF"/>
              </a:solidFill>
              <a:latin typeface="Palatino Linotype" panose="02040502050505030304" pitchFamily="18" charset="0"/>
            </a:endParaRPr>
          </a:p>
          <a:p>
            <a:pPr algn="ctr">
              <a:lnSpc>
                <a:spcPct val="100000"/>
              </a:lnSpc>
            </a:pPr>
            <a:r>
              <a:rPr lang="en-US" sz="1400" dirty="0">
                <a:solidFill>
                  <a:srgbClr val="FFFFFF"/>
                </a:solidFill>
                <a:latin typeface="Palatino Linotype" panose="02040502050505030304" pitchFamily="18" charset="0"/>
              </a:rPr>
              <a:t>Apoorv Vats</a:t>
            </a:r>
            <a:endParaRPr lang="en-IN" sz="1400" dirty="0">
              <a:solidFill>
                <a:srgbClr val="FFFFFF"/>
              </a:solidFill>
              <a:latin typeface="Palatino Linotype" panose="02040502050505030304" pitchFamily="18" charset="0"/>
            </a:endParaRPr>
          </a:p>
        </p:txBody>
      </p:sp>
    </p:spTree>
    <p:extLst>
      <p:ext uri="{BB962C8B-B14F-4D97-AF65-F5344CB8AC3E}">
        <p14:creationId xmlns:p14="http://schemas.microsoft.com/office/powerpoint/2010/main" val="321814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75331575-3981-A01C-8152-2E0C6EBA3E40}"/>
              </a:ext>
            </a:extLst>
          </p:cNvPr>
          <p:cNvSpPr>
            <a:spLocks noGrp="1"/>
          </p:cNvSpPr>
          <p:nvPr>
            <p:ph idx="1"/>
          </p:nvPr>
        </p:nvSpPr>
        <p:spPr>
          <a:xfrm>
            <a:off x="966745" y="2248258"/>
            <a:ext cx="4217652" cy="539011"/>
          </a:xfrm>
        </p:spPr>
        <p:txBody>
          <a:bodyPr/>
          <a:lstStyle/>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Data Analysis on various columns</a:t>
            </a:r>
          </a:p>
          <a:p>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3074" name="Picture 2">
            <a:extLst>
              <a:ext uri="{FF2B5EF4-FFF2-40B4-BE49-F238E27FC236}">
                <a16:creationId xmlns:a16="http://schemas.microsoft.com/office/drawing/2014/main" id="{71A8F454-A212-0637-D917-94B48DD63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237" y="2787270"/>
            <a:ext cx="5055763" cy="30538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1E92F7-DA10-0AE2-99D5-D5092E985577}"/>
              </a:ext>
            </a:extLst>
          </p:cNvPr>
          <p:cNvSpPr txBox="1">
            <a:spLocks/>
          </p:cNvSpPr>
          <p:nvPr/>
        </p:nvSpPr>
        <p:spPr>
          <a:xfrm>
            <a:off x="7107487" y="2248258"/>
            <a:ext cx="4788104" cy="4446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Palatino Linotype" panose="02040502050505030304" pitchFamily="18" charset="0"/>
                <a:ea typeface="Palatino Linotype" panose="02040502050505030304" pitchFamily="18" charset="0"/>
                <a:cs typeface="Palatino Linotype" panose="02040502050505030304" pitchFamily="18" charset="0"/>
              </a:rPr>
              <a:t>Checking if the data is balanced</a:t>
            </a:r>
          </a:p>
          <a:p>
            <a:endParaRPr lang="en-IN" sz="1800" dirty="0">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5" name="Picture 2">
            <a:extLst>
              <a:ext uri="{FF2B5EF4-FFF2-40B4-BE49-F238E27FC236}">
                <a16:creationId xmlns:a16="http://schemas.microsoft.com/office/drawing/2014/main" id="{9FD9193F-B2B0-A1A4-6112-24E3D2D86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688" y="2787270"/>
            <a:ext cx="4148192" cy="311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8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a:xfrm>
            <a:off x="966744" y="959588"/>
            <a:ext cx="9076329" cy="1064277"/>
          </a:xfrm>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75331575-3981-A01C-8152-2E0C6EBA3E40}"/>
              </a:ext>
            </a:extLst>
          </p:cNvPr>
          <p:cNvSpPr>
            <a:spLocks noGrp="1"/>
          </p:cNvSpPr>
          <p:nvPr>
            <p:ph idx="1"/>
          </p:nvPr>
        </p:nvSpPr>
        <p:spPr>
          <a:xfrm>
            <a:off x="966744" y="2248257"/>
            <a:ext cx="6155509" cy="3650155"/>
          </a:xfrm>
        </p:spPr>
        <p:txBody>
          <a:bodyPr/>
          <a:lstStyle/>
          <a:p>
            <a:r>
              <a:rPr lang="en-US" sz="1800" dirty="0">
                <a:latin typeface="Palatino Linotype" panose="02040502050505030304" pitchFamily="18" charset="0"/>
                <a:ea typeface="Palatino Linotype" panose="02040502050505030304" pitchFamily="18" charset="0"/>
                <a:cs typeface="Palatino Linotype" panose="02040502050505030304" pitchFamily="18" charset="0"/>
              </a:rPr>
              <a:t>Correlation Matrix</a:t>
            </a:r>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5122" name="Picture 2">
            <a:extLst>
              <a:ext uri="{FF2B5EF4-FFF2-40B4-BE49-F238E27FC236}">
                <a16:creationId xmlns:a16="http://schemas.microsoft.com/office/drawing/2014/main" id="{C04DB571-AEE8-0ABA-6827-6743F4A19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09" y="2759979"/>
            <a:ext cx="4066053" cy="365868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FAA7840-5B65-DC6D-E6E3-F76BD20F5E8B}"/>
              </a:ext>
            </a:extLst>
          </p:cNvPr>
          <p:cNvSpPr txBox="1">
            <a:spLocks/>
          </p:cNvSpPr>
          <p:nvPr/>
        </p:nvSpPr>
        <p:spPr>
          <a:xfrm>
            <a:off x="6364636" y="2248257"/>
            <a:ext cx="5333951" cy="48655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Palatino Linotype" panose="02040502050505030304" pitchFamily="18" charset="0"/>
                <a:ea typeface="Palatino Linotype" panose="02040502050505030304" pitchFamily="18" charset="0"/>
                <a:cs typeface="Palatino Linotype" panose="02040502050505030304" pitchFamily="18" charset="0"/>
              </a:rPr>
              <a:t>Correlation with response variable</a:t>
            </a:r>
            <a:endParaRPr lang="en-IN" sz="1800" dirty="0">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5" name="Picture 4">
            <a:extLst>
              <a:ext uri="{FF2B5EF4-FFF2-40B4-BE49-F238E27FC236}">
                <a16:creationId xmlns:a16="http://schemas.microsoft.com/office/drawing/2014/main" id="{393976AF-8BCC-25CE-5024-38C6B081F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684" y="2807176"/>
            <a:ext cx="4992012" cy="332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6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a:xfrm>
            <a:off x="966743" y="934421"/>
            <a:ext cx="9076329" cy="1064277"/>
          </a:xfrm>
        </p:spPr>
        <p:txBody>
          <a:bodyPr/>
          <a:lstStyle/>
          <a:p>
            <a:r>
              <a:rPr lang="en-US" dirty="0"/>
              <a:t>Data Mining Tasks</a:t>
            </a:r>
            <a:endParaRPr lang="en-IN" dirty="0"/>
          </a:p>
        </p:txBody>
      </p:sp>
      <p:sp>
        <p:nvSpPr>
          <p:cNvPr id="6" name="Content Placeholder 5">
            <a:extLst>
              <a:ext uri="{FF2B5EF4-FFF2-40B4-BE49-F238E27FC236}">
                <a16:creationId xmlns:a16="http://schemas.microsoft.com/office/drawing/2014/main" id="{AB218333-643D-FFF8-B8BF-FB7E15B4FE99}"/>
              </a:ext>
            </a:extLst>
          </p:cNvPr>
          <p:cNvSpPr>
            <a:spLocks noGrp="1"/>
          </p:cNvSpPr>
          <p:nvPr>
            <p:ph idx="1"/>
          </p:nvPr>
        </p:nvSpPr>
        <p:spPr>
          <a:xfrm>
            <a:off x="966743" y="2254546"/>
            <a:ext cx="9076329" cy="4347590"/>
          </a:xfrm>
        </p:spPr>
        <p:txBody>
          <a:bodyPr>
            <a:normAutofit/>
          </a:bodyPr>
          <a:lstStyle/>
          <a:p>
            <a:pPr marL="0" indent="0">
              <a:buNone/>
            </a:pPr>
            <a:r>
              <a:rPr lang="en-IN" b="1" dirty="0"/>
              <a:t>Dimension Reduction and Variable Selection</a:t>
            </a:r>
          </a:p>
          <a:p>
            <a:pPr marL="0" indent="0">
              <a:buNone/>
            </a:pPr>
            <a:r>
              <a:rPr lang="en-IN" sz="1800" dirty="0"/>
              <a:t>Principal Component Analysis(PCA) was used to reduce the number of columns for prediction. We also used </a:t>
            </a:r>
            <a:r>
              <a:rPr lang="en-US" sz="1800" dirty="0"/>
              <a:t>Pearson correlation for variable selection. </a:t>
            </a:r>
            <a:r>
              <a:rPr lang="en-IN" sz="1800" dirty="0"/>
              <a:t>Both these steps reduced the performance of the models, so they were removed.</a:t>
            </a:r>
            <a:endParaRPr lang="en-IN" b="1" dirty="0"/>
          </a:p>
          <a:p>
            <a:pPr marL="0" indent="0">
              <a:buNone/>
            </a:pPr>
            <a:r>
              <a:rPr lang="en-IN" b="1" dirty="0"/>
              <a:t>Data Partition</a:t>
            </a:r>
          </a:p>
          <a:p>
            <a:pPr marL="0" indent="0">
              <a:buSzPct val="100000"/>
              <a:buNone/>
            </a:pPr>
            <a:r>
              <a:rPr lang="en-IN" sz="1800" dirty="0"/>
              <a:t>Dataset is divided into training data(80%) which is used to train the model and test data (20%) that is used to evaluate performance of the model.</a:t>
            </a:r>
          </a:p>
          <a:p>
            <a:pPr marL="0" indent="0">
              <a:buNone/>
            </a:pPr>
            <a:r>
              <a:rPr lang="en-IN" b="1" dirty="0"/>
              <a:t>Fixing Data Imbalance</a:t>
            </a:r>
            <a:endParaRPr lang="en-IN" sz="1800" b="1" dirty="0"/>
          </a:p>
          <a:p>
            <a:pPr marL="0" indent="0">
              <a:buNone/>
            </a:pPr>
            <a:r>
              <a:rPr lang="en-IN" sz="2000" dirty="0"/>
              <a:t>To fix this issue, we have performed Random Under Sampling. </a:t>
            </a:r>
            <a:endParaRPr lang="en-IN" b="1" dirty="0"/>
          </a:p>
        </p:txBody>
      </p:sp>
    </p:spTree>
    <p:extLst>
      <p:ext uri="{BB962C8B-B14F-4D97-AF65-F5344CB8AC3E}">
        <p14:creationId xmlns:p14="http://schemas.microsoft.com/office/powerpoint/2010/main" val="420751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7C9C-18F6-4731-B943-3873BEAAD44A}"/>
              </a:ext>
            </a:extLst>
          </p:cNvPr>
          <p:cNvSpPr>
            <a:spLocks noGrp="1"/>
          </p:cNvSpPr>
          <p:nvPr>
            <p:ph type="title"/>
          </p:nvPr>
        </p:nvSpPr>
        <p:spPr>
          <a:xfrm>
            <a:off x="1075802" y="1379037"/>
            <a:ext cx="2179128" cy="432985"/>
          </a:xfrm>
        </p:spPr>
        <p:txBody>
          <a:bodyPr>
            <a:normAutofit/>
          </a:bodyPr>
          <a:lstStyle/>
          <a:p>
            <a:pPr algn="ctr"/>
            <a:r>
              <a:rPr lang="en-US" sz="2000" dirty="0"/>
              <a:t>Logistic Regression</a:t>
            </a:r>
            <a:endParaRPr lang="en-IN" sz="2000" dirty="0"/>
          </a:p>
        </p:txBody>
      </p:sp>
      <p:pic>
        <p:nvPicPr>
          <p:cNvPr id="1026" name="Picture 2">
            <a:extLst>
              <a:ext uri="{FF2B5EF4-FFF2-40B4-BE49-F238E27FC236}">
                <a16:creationId xmlns:a16="http://schemas.microsoft.com/office/drawing/2014/main" id="{A2B41120-F779-8C49-4572-E3AD4200D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802" y="1854569"/>
            <a:ext cx="2179129" cy="18093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9314EDE-7E62-1305-27AA-453B18875A88}"/>
              </a:ext>
            </a:extLst>
          </p:cNvPr>
          <p:cNvSpPr txBox="1">
            <a:spLocks/>
          </p:cNvSpPr>
          <p:nvPr/>
        </p:nvSpPr>
        <p:spPr>
          <a:xfrm>
            <a:off x="3956807" y="1379037"/>
            <a:ext cx="3001249" cy="48067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sz="2000" dirty="0"/>
              <a:t>K-Nearest Neighbor</a:t>
            </a:r>
            <a:endParaRPr lang="en-IN" sz="2000" dirty="0"/>
          </a:p>
        </p:txBody>
      </p:sp>
      <p:pic>
        <p:nvPicPr>
          <p:cNvPr id="4" name="Picture 4">
            <a:extLst>
              <a:ext uri="{FF2B5EF4-FFF2-40B4-BE49-F238E27FC236}">
                <a16:creationId xmlns:a16="http://schemas.microsoft.com/office/drawing/2014/main" id="{CCC73DA8-9318-3CD5-1E8B-2104448EF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866" y="1854569"/>
            <a:ext cx="2179130" cy="18093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09B9B31-0821-C285-C02F-6EC1402FEA14}"/>
              </a:ext>
            </a:extLst>
          </p:cNvPr>
          <p:cNvSpPr txBox="1">
            <a:spLocks/>
          </p:cNvSpPr>
          <p:nvPr/>
        </p:nvSpPr>
        <p:spPr>
          <a:xfrm>
            <a:off x="7475373" y="1345781"/>
            <a:ext cx="2692084" cy="5471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sz="2000" dirty="0"/>
              <a:t>Support Vector Machine</a:t>
            </a:r>
            <a:endParaRPr lang="en-IN" sz="2000" dirty="0"/>
          </a:p>
        </p:txBody>
      </p:sp>
      <p:pic>
        <p:nvPicPr>
          <p:cNvPr id="6" name="Picture 2">
            <a:extLst>
              <a:ext uri="{FF2B5EF4-FFF2-40B4-BE49-F238E27FC236}">
                <a16:creationId xmlns:a16="http://schemas.microsoft.com/office/drawing/2014/main" id="{22B42CB4-CC79-0C88-BC70-E23B8FCE8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9144" y="1854569"/>
            <a:ext cx="2179129" cy="180931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C289492-D805-4F61-51D7-4EFE247C611E}"/>
              </a:ext>
            </a:extLst>
          </p:cNvPr>
          <p:cNvSpPr txBox="1">
            <a:spLocks/>
          </p:cNvSpPr>
          <p:nvPr/>
        </p:nvSpPr>
        <p:spPr>
          <a:xfrm>
            <a:off x="403551" y="4036262"/>
            <a:ext cx="3523629" cy="5471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sz="2000" dirty="0"/>
              <a:t>Naive Bayes</a:t>
            </a:r>
            <a:endParaRPr lang="en-IN" sz="2000" dirty="0"/>
          </a:p>
        </p:txBody>
      </p:sp>
      <p:pic>
        <p:nvPicPr>
          <p:cNvPr id="8" name="Picture 2">
            <a:extLst>
              <a:ext uri="{FF2B5EF4-FFF2-40B4-BE49-F238E27FC236}">
                <a16:creationId xmlns:a16="http://schemas.microsoft.com/office/drawing/2014/main" id="{5AD86EA5-94BD-E453-757E-9440AE7EDF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802" y="4697835"/>
            <a:ext cx="2179128" cy="180931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D630A2F-6479-3014-B0AB-E15C31DFA158}"/>
              </a:ext>
            </a:extLst>
          </p:cNvPr>
          <p:cNvSpPr txBox="1">
            <a:spLocks/>
          </p:cNvSpPr>
          <p:nvPr/>
        </p:nvSpPr>
        <p:spPr>
          <a:xfrm>
            <a:off x="4535646" y="4036261"/>
            <a:ext cx="1843567" cy="54719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sz="2000" dirty="0"/>
              <a:t>Decision Tree</a:t>
            </a:r>
            <a:endParaRPr lang="en-IN" sz="2000" dirty="0"/>
          </a:p>
        </p:txBody>
      </p:sp>
      <p:pic>
        <p:nvPicPr>
          <p:cNvPr id="10" name="Picture 2">
            <a:extLst>
              <a:ext uri="{FF2B5EF4-FFF2-40B4-BE49-F238E27FC236}">
                <a16:creationId xmlns:a16="http://schemas.microsoft.com/office/drawing/2014/main" id="{EF5412CA-52EA-9CF7-CAFC-AF096CA156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866" y="4697835"/>
            <a:ext cx="2179129" cy="180931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2E54E3-503F-2A69-5685-8150C820B2A0}"/>
              </a:ext>
            </a:extLst>
          </p:cNvPr>
          <p:cNvSpPr txBox="1">
            <a:spLocks/>
          </p:cNvSpPr>
          <p:nvPr/>
        </p:nvSpPr>
        <p:spPr>
          <a:xfrm>
            <a:off x="7552665" y="3991073"/>
            <a:ext cx="2692085" cy="64326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sz="2000" dirty="0"/>
              <a:t>Random Forest</a:t>
            </a:r>
            <a:endParaRPr lang="en-IN" sz="2000" dirty="0"/>
          </a:p>
        </p:txBody>
      </p:sp>
      <p:pic>
        <p:nvPicPr>
          <p:cNvPr id="12" name="Picture 2">
            <a:extLst>
              <a:ext uri="{FF2B5EF4-FFF2-40B4-BE49-F238E27FC236}">
                <a16:creationId xmlns:a16="http://schemas.microsoft.com/office/drawing/2014/main" id="{214D8F6D-F79C-C501-79A5-EBA8933133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9144" y="4697835"/>
            <a:ext cx="2179130" cy="180931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1A01E78-1F36-F20E-E8C9-26275B372FEF}"/>
              </a:ext>
            </a:extLst>
          </p:cNvPr>
          <p:cNvSpPr txBox="1"/>
          <p:nvPr/>
        </p:nvSpPr>
        <p:spPr>
          <a:xfrm>
            <a:off x="1075802" y="466674"/>
            <a:ext cx="5471193" cy="707886"/>
          </a:xfrm>
          <a:prstGeom prst="rect">
            <a:avLst/>
          </a:prstGeom>
          <a:noFill/>
        </p:spPr>
        <p:txBody>
          <a:bodyPr wrap="square">
            <a:spAutoFit/>
          </a:bodyPr>
          <a:lstStyle/>
          <a:p>
            <a:r>
              <a:rPr lang="en-US" sz="4000" dirty="0">
                <a:solidFill>
                  <a:schemeClr val="tx2"/>
                </a:solidFill>
              </a:rPr>
              <a:t>Data Mining Models</a:t>
            </a:r>
          </a:p>
        </p:txBody>
      </p:sp>
    </p:spTree>
    <p:extLst>
      <p:ext uri="{BB962C8B-B14F-4D97-AF65-F5344CB8AC3E}">
        <p14:creationId xmlns:p14="http://schemas.microsoft.com/office/powerpoint/2010/main" val="268751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7C9C-18F6-4731-B943-3873BEAAD44A}"/>
              </a:ext>
            </a:extLst>
          </p:cNvPr>
          <p:cNvSpPr>
            <a:spLocks noGrp="1"/>
          </p:cNvSpPr>
          <p:nvPr>
            <p:ph type="title"/>
          </p:nvPr>
        </p:nvSpPr>
        <p:spPr/>
        <p:txBody>
          <a:bodyPr/>
          <a:lstStyle/>
          <a:p>
            <a:r>
              <a:rPr lang="en-US" dirty="0"/>
              <a:t>Performance Evaluation</a:t>
            </a:r>
            <a:endParaRPr lang="en-IN" dirty="0"/>
          </a:p>
        </p:txBody>
      </p:sp>
      <p:pic>
        <p:nvPicPr>
          <p:cNvPr id="7170" name="Picture 2">
            <a:extLst>
              <a:ext uri="{FF2B5EF4-FFF2-40B4-BE49-F238E27FC236}">
                <a16:creationId xmlns:a16="http://schemas.microsoft.com/office/drawing/2014/main" id="{1C279537-3236-93AD-88FE-8AB9E804F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45" y="2023864"/>
            <a:ext cx="4838438" cy="38826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D7E694F-102F-EEB9-CEE8-8DADE3BDED97}"/>
              </a:ext>
            </a:extLst>
          </p:cNvPr>
          <p:cNvPicPr>
            <a:picLocks noChangeAspect="1"/>
          </p:cNvPicPr>
          <p:nvPr/>
        </p:nvPicPr>
        <p:blipFill>
          <a:blip r:embed="rId3"/>
          <a:stretch>
            <a:fillRect/>
          </a:stretch>
        </p:blipFill>
        <p:spPr>
          <a:xfrm>
            <a:off x="6386819" y="2432685"/>
            <a:ext cx="5329806" cy="2401452"/>
          </a:xfrm>
          <a:prstGeom prst="rect">
            <a:avLst/>
          </a:prstGeom>
        </p:spPr>
      </p:pic>
    </p:spTree>
    <p:extLst>
      <p:ext uri="{BB962C8B-B14F-4D97-AF65-F5344CB8AC3E}">
        <p14:creationId xmlns:p14="http://schemas.microsoft.com/office/powerpoint/2010/main" val="249403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5A322-CF62-AEA7-7BF6-9FE6C660EA92}"/>
              </a:ext>
            </a:extLst>
          </p:cNvPr>
          <p:cNvSpPr>
            <a:spLocks noGrp="1"/>
          </p:cNvSpPr>
          <p:nvPr>
            <p:ph type="title"/>
          </p:nvPr>
        </p:nvSpPr>
        <p:spPr>
          <a:xfrm>
            <a:off x="960120" y="960030"/>
            <a:ext cx="4470832" cy="1507398"/>
          </a:xfrm>
        </p:spPr>
        <p:txBody>
          <a:bodyPr anchor="ctr">
            <a:normAutofit/>
          </a:bodyPr>
          <a:lstStyle/>
          <a:p>
            <a:r>
              <a:rPr lang="en-US" dirty="0"/>
              <a:t>Project Results</a:t>
            </a:r>
            <a:endParaRPr lang="en-IN" dirty="0"/>
          </a:p>
        </p:txBody>
      </p:sp>
      <p:sp>
        <p:nvSpPr>
          <p:cNvPr id="3" name="Content Placeholder 2">
            <a:extLst>
              <a:ext uri="{FF2B5EF4-FFF2-40B4-BE49-F238E27FC236}">
                <a16:creationId xmlns:a16="http://schemas.microsoft.com/office/drawing/2014/main" id="{507A93F4-434D-EC68-C59A-E551080831A6}"/>
              </a:ext>
            </a:extLst>
          </p:cNvPr>
          <p:cNvSpPr>
            <a:spLocks noGrp="1"/>
          </p:cNvSpPr>
          <p:nvPr>
            <p:ph idx="1"/>
          </p:nvPr>
        </p:nvSpPr>
        <p:spPr>
          <a:xfrm>
            <a:off x="952501" y="2844800"/>
            <a:ext cx="4470831" cy="3053170"/>
          </a:xfrm>
        </p:spPr>
        <p:txBody>
          <a:bodyPr anchor="t">
            <a:normAutofit/>
          </a:bodyPr>
          <a:lstStyle/>
          <a:p>
            <a:r>
              <a:rPr lang="en-IN" dirty="0"/>
              <a:t>For our problem, Random Forest Classifier performs the best in all metrics.</a:t>
            </a:r>
          </a:p>
          <a:p>
            <a:r>
              <a:rPr lang="en-IN" dirty="0"/>
              <a:t>It achieves an accuracy of 0.7970, precision 0.5135, recall 0.7612, f1-score 0.6133, and AUC of 0.8567.</a:t>
            </a:r>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2" descr="Teams&#10;&#10;Description automatically generated with low confidence">
            <a:extLst>
              <a:ext uri="{FF2B5EF4-FFF2-40B4-BE49-F238E27FC236}">
                <a16:creationId xmlns:a16="http://schemas.microsoft.com/office/drawing/2014/main" id="{DFB0918C-82A1-EBB1-2EFF-7D34088A0B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8669" y="1416851"/>
            <a:ext cx="4848551" cy="402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6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2FC5-8B5B-5FBC-96A3-9626A47781F6}"/>
              </a:ext>
            </a:extLst>
          </p:cNvPr>
          <p:cNvSpPr>
            <a:spLocks noGrp="1"/>
          </p:cNvSpPr>
          <p:nvPr>
            <p:ph type="title"/>
          </p:nvPr>
        </p:nvSpPr>
        <p:spPr/>
        <p:txBody>
          <a:bodyPr/>
          <a:lstStyle/>
          <a:p>
            <a:r>
              <a:rPr lang="en-US" dirty="0"/>
              <a:t>Impact of the Project Outcomes</a:t>
            </a:r>
            <a:endParaRPr lang="en-IN" dirty="0"/>
          </a:p>
        </p:txBody>
      </p:sp>
      <p:sp>
        <p:nvSpPr>
          <p:cNvPr id="3" name="Content Placeholder 2">
            <a:extLst>
              <a:ext uri="{FF2B5EF4-FFF2-40B4-BE49-F238E27FC236}">
                <a16:creationId xmlns:a16="http://schemas.microsoft.com/office/drawing/2014/main" id="{BA8AE539-EB58-397A-77AB-AD9E5FE63710}"/>
              </a:ext>
            </a:extLst>
          </p:cNvPr>
          <p:cNvSpPr>
            <a:spLocks noGrp="1"/>
          </p:cNvSpPr>
          <p:nvPr>
            <p:ph idx="1"/>
          </p:nvPr>
        </p:nvSpPr>
        <p:spPr>
          <a:xfrm>
            <a:off x="966744" y="2023865"/>
            <a:ext cx="9076329" cy="3874548"/>
          </a:xfrm>
        </p:spPr>
        <p:txBody>
          <a:bodyPr>
            <a:normAutofit/>
          </a:bodyPr>
          <a:lstStyle/>
          <a:p>
            <a:pPr marL="0" indent="0">
              <a:buNone/>
            </a:pPr>
            <a:endParaRPr lang="en-US" dirty="0"/>
          </a:p>
          <a:p>
            <a:r>
              <a:rPr lang="en-US" dirty="0"/>
              <a:t>Improved customer retention: By identifying customers who are at risk of leaving, banks can take proactive steps to retain them, such as offering incentives or personalized services.</a:t>
            </a:r>
          </a:p>
          <a:p>
            <a:r>
              <a:rPr lang="en-US" dirty="0"/>
              <a:t>Cost savings: Banks can identify customers who are likely to churn the company can focus their marketing efforts on them instead of all customers.</a:t>
            </a:r>
          </a:p>
          <a:p>
            <a:r>
              <a:rPr lang="en-US" dirty="0"/>
              <a:t>Enhanced profitability: By reducing churn rates, banks can improve their profitability over the long term by retaining more customers.</a:t>
            </a:r>
            <a:endParaRPr lang="en-IN" dirty="0"/>
          </a:p>
        </p:txBody>
      </p:sp>
    </p:spTree>
    <p:extLst>
      <p:ext uri="{BB962C8B-B14F-4D97-AF65-F5344CB8AC3E}">
        <p14:creationId xmlns:p14="http://schemas.microsoft.com/office/powerpoint/2010/main" val="279395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7B8F-1D64-986F-0D0E-8A06613E7C85}"/>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C866AFD-CB0C-973F-527A-F8D604B1B346}"/>
              </a:ext>
            </a:extLst>
          </p:cNvPr>
          <p:cNvSpPr>
            <a:spLocks noGrp="1"/>
          </p:cNvSpPr>
          <p:nvPr>
            <p:ph idx="1"/>
          </p:nvPr>
        </p:nvSpPr>
        <p:spPr/>
        <p:txBody>
          <a:bodyPr/>
          <a:lstStyle/>
          <a:p>
            <a:r>
              <a:rPr lang="en-US" b="1" dirty="0"/>
              <a:t>Enhancing the predictive accuracy</a:t>
            </a:r>
            <a:r>
              <a:rPr lang="en-US" dirty="0"/>
              <a:t>: The accuracy of the churn prediction model can be improved by incorporating more features and data sources, such as transactional data, social media, and feedback data.</a:t>
            </a:r>
          </a:p>
          <a:p>
            <a:r>
              <a:rPr lang="en-US" b="1" dirty="0"/>
              <a:t>Incorporating real-time data</a:t>
            </a:r>
            <a:r>
              <a:rPr lang="en-US" dirty="0"/>
              <a:t>: Banks can integrate real-time data sources, such as social media and customer support chats, into their churn prediction models to identify customers who are at risk of churn in real-time. This would enable banks to take immediate action to retain these customers.</a:t>
            </a:r>
            <a:endParaRPr lang="en-IN" dirty="0"/>
          </a:p>
        </p:txBody>
      </p:sp>
    </p:spTree>
    <p:extLst>
      <p:ext uri="{BB962C8B-B14F-4D97-AF65-F5344CB8AC3E}">
        <p14:creationId xmlns:p14="http://schemas.microsoft.com/office/powerpoint/2010/main" val="326288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3" name="Rectangle 12">
            <a:extLst>
              <a:ext uri="{FF2B5EF4-FFF2-40B4-BE49-F238E27FC236}">
                <a16:creationId xmlns:a16="http://schemas.microsoft.com/office/drawing/2014/main" id="{ED46C2FA-737E-4D44-B023-23D6FAD7A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2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5666C-C029-F97E-B9D6-806B5B9C5FFC}"/>
              </a:ext>
            </a:extLst>
          </p:cNvPr>
          <p:cNvSpPr>
            <a:spLocks noGrp="1"/>
          </p:cNvSpPr>
          <p:nvPr>
            <p:ph type="title"/>
          </p:nvPr>
        </p:nvSpPr>
        <p:spPr>
          <a:xfrm>
            <a:off x="952499" y="1205037"/>
            <a:ext cx="10364249" cy="2378327"/>
          </a:xfrm>
        </p:spPr>
        <p:txBody>
          <a:bodyPr vert="horz" lIns="91440" tIns="45720" rIns="91440" bIns="45720" rtlCol="0" anchor="b">
            <a:normAutofit/>
          </a:bodyPr>
          <a:lstStyle/>
          <a:p>
            <a:pPr algn="ctr"/>
            <a:r>
              <a:rPr lang="en-US" sz="6000" dirty="0"/>
              <a:t>Thank You</a:t>
            </a:r>
          </a:p>
        </p:txBody>
      </p:sp>
      <p:grpSp>
        <p:nvGrpSpPr>
          <p:cNvPr id="15" name="Group 14">
            <a:extLst>
              <a:ext uri="{FF2B5EF4-FFF2-40B4-BE49-F238E27FC236}">
                <a16:creationId xmlns:a16="http://schemas.microsoft.com/office/drawing/2014/main" id="{30FBB873-FA13-DF44-B110-DDC8B91A83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8047089" y="1834816"/>
            <a:ext cx="4168661" cy="5035059"/>
            <a:chOff x="8023339" y="-768"/>
            <a:chExt cx="4168661" cy="5035059"/>
          </a:xfrm>
        </p:grpSpPr>
        <p:sp>
          <p:nvSpPr>
            <p:cNvPr id="16" name="Freeform: Shape 12">
              <a:extLst>
                <a:ext uri="{FF2B5EF4-FFF2-40B4-BE49-F238E27FC236}">
                  <a16:creationId xmlns:a16="http://schemas.microsoft.com/office/drawing/2014/main" id="{5ADAD4B7-22E4-154D-B92A-5198D3A30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43705"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24FD4089-3065-364F-9CDA-C75E840F7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82500"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9">
              <a:extLst>
                <a:ext uri="{FF2B5EF4-FFF2-40B4-BE49-F238E27FC236}">
                  <a16:creationId xmlns:a16="http://schemas.microsoft.com/office/drawing/2014/main" id="{D56A9D0E-EEBA-444C-861A-BE29669F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4672" y="0"/>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6C7105-F980-9440-B632-6BB9BA91F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4543"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1">
              <a:extLst>
                <a:ext uri="{FF2B5EF4-FFF2-40B4-BE49-F238E27FC236}">
                  <a16:creationId xmlns:a16="http://schemas.microsoft.com/office/drawing/2014/main" id="{25923AF0-FA0A-744F-A0D9-27004EDB4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3339"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2219" h="2377558">
                  <a:moveTo>
                    <a:pt x="2334647" y="0"/>
                  </a:moveTo>
                  <a:lnTo>
                    <a:pt x="2353763" y="76379"/>
                  </a:lnTo>
                  <a:cubicBezTo>
                    <a:pt x="2366168" y="142708"/>
                    <a:pt x="2372219" y="217368"/>
                    <a:pt x="2372219" y="302680"/>
                  </a:cubicBezTo>
                  <a:lnTo>
                    <a:pt x="2372219" y="403788"/>
                  </a:lnTo>
                  <a:lnTo>
                    <a:pt x="2372219" y="692390"/>
                  </a:lnTo>
                  <a:lnTo>
                    <a:pt x="2372219" y="852968"/>
                  </a:lnTo>
                  <a:lnTo>
                    <a:pt x="2372219" y="1074083"/>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1074083"/>
                  </a:lnTo>
                  <a:lnTo>
                    <a:pt x="0" y="852968"/>
                  </a:lnTo>
                  <a:lnTo>
                    <a:pt x="0" y="692390"/>
                  </a:lnTo>
                  <a:lnTo>
                    <a:pt x="0" y="403788"/>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3">
              <a:extLst>
                <a:ext uri="{FF2B5EF4-FFF2-40B4-BE49-F238E27FC236}">
                  <a16:creationId xmlns:a16="http://schemas.microsoft.com/office/drawing/2014/main" id="{A0CAAA3D-A6C2-3E40-BE16-154D46A91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3468" y="-768"/>
              <a:ext cx="1668532" cy="2378326"/>
            </a:xfrm>
            <a:custGeom>
              <a:avLst/>
              <a:gdLst>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15" fmla="*/ 129012 w 1668532"/>
                <a:gd name="connsiteY15" fmla="*/ 91440 h 2377558"/>
                <a:gd name="connsiteX0" fmla="*/ 1668532 w 1668532"/>
                <a:gd name="connsiteY0" fmla="*/ 0 h 2377558"/>
                <a:gd name="connsiteX1" fmla="*/ 1668532 w 1668532"/>
                <a:gd name="connsiteY1" fmla="*/ 2078004 h 2377558"/>
                <a:gd name="connsiteX2" fmla="*/ 1590818 w 1668532"/>
                <a:gd name="connsiteY2" fmla="*/ 2111466 h 2377558"/>
                <a:gd name="connsiteX3" fmla="*/ 1292111 w 1668532"/>
                <a:gd name="connsiteY3" fmla="*/ 2286325 h 2377558"/>
                <a:gd name="connsiteX4" fmla="*/ 1184165 w 1668532"/>
                <a:gd name="connsiteY4" fmla="*/ 2377558 h 2377558"/>
                <a:gd name="connsiteX5" fmla="*/ 1080107 w 1668532"/>
                <a:gd name="connsiteY5" fmla="*/ 2286325 h 2377558"/>
                <a:gd name="connsiteX6" fmla="*/ 309815 w 1668532"/>
                <a:gd name="connsiteY6" fmla="*/ 1903673 h 2377558"/>
                <a:gd name="connsiteX7" fmla="*/ 0 w 1668532"/>
                <a:gd name="connsiteY7" fmla="*/ 1242678 h 2377558"/>
                <a:gd name="connsiteX8" fmla="*/ 0 w 1668532"/>
                <a:gd name="connsiteY8" fmla="*/ 1074083 h 2377558"/>
                <a:gd name="connsiteX9" fmla="*/ 0 w 1668532"/>
                <a:gd name="connsiteY9" fmla="*/ 852968 h 2377558"/>
                <a:gd name="connsiteX10" fmla="*/ 0 w 1668532"/>
                <a:gd name="connsiteY10" fmla="*/ 692390 h 2377558"/>
                <a:gd name="connsiteX11" fmla="*/ 0 w 1668532"/>
                <a:gd name="connsiteY11" fmla="*/ 403788 h 2377558"/>
                <a:gd name="connsiteX12" fmla="*/ 0 w 1668532"/>
                <a:gd name="connsiteY12" fmla="*/ 302680 h 2377558"/>
                <a:gd name="connsiteX13" fmla="*/ 18456 w 1668532"/>
                <a:gd name="connsiteY13" fmla="*/ 76379 h 2377558"/>
                <a:gd name="connsiteX14" fmla="*/ 129012 w 1668532"/>
                <a:gd name="connsiteY14" fmla="*/ 91440 h 2377558"/>
                <a:gd name="connsiteX0" fmla="*/ 1668532 w 1668532"/>
                <a:gd name="connsiteY0" fmla="*/ 2010028 h 2309582"/>
                <a:gd name="connsiteX1" fmla="*/ 1590818 w 1668532"/>
                <a:gd name="connsiteY1" fmla="*/ 2043490 h 2309582"/>
                <a:gd name="connsiteX2" fmla="*/ 1292111 w 1668532"/>
                <a:gd name="connsiteY2" fmla="*/ 2218349 h 2309582"/>
                <a:gd name="connsiteX3" fmla="*/ 1184165 w 1668532"/>
                <a:gd name="connsiteY3" fmla="*/ 2309582 h 2309582"/>
                <a:gd name="connsiteX4" fmla="*/ 1080107 w 1668532"/>
                <a:gd name="connsiteY4" fmla="*/ 2218349 h 2309582"/>
                <a:gd name="connsiteX5" fmla="*/ 309815 w 1668532"/>
                <a:gd name="connsiteY5" fmla="*/ 1835697 h 2309582"/>
                <a:gd name="connsiteX6" fmla="*/ 0 w 1668532"/>
                <a:gd name="connsiteY6" fmla="*/ 1174702 h 2309582"/>
                <a:gd name="connsiteX7" fmla="*/ 0 w 1668532"/>
                <a:gd name="connsiteY7" fmla="*/ 1006107 h 2309582"/>
                <a:gd name="connsiteX8" fmla="*/ 0 w 1668532"/>
                <a:gd name="connsiteY8" fmla="*/ 784992 h 2309582"/>
                <a:gd name="connsiteX9" fmla="*/ 0 w 1668532"/>
                <a:gd name="connsiteY9" fmla="*/ 624414 h 2309582"/>
                <a:gd name="connsiteX10" fmla="*/ 0 w 1668532"/>
                <a:gd name="connsiteY10" fmla="*/ 335812 h 2309582"/>
                <a:gd name="connsiteX11" fmla="*/ 0 w 1668532"/>
                <a:gd name="connsiteY11" fmla="*/ 234704 h 2309582"/>
                <a:gd name="connsiteX12" fmla="*/ 18456 w 1668532"/>
                <a:gd name="connsiteY12" fmla="*/ 8403 h 2309582"/>
                <a:gd name="connsiteX13" fmla="*/ 129012 w 1668532"/>
                <a:gd name="connsiteY13" fmla="*/ 23464 h 2309582"/>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404556 h 2378326"/>
                <a:gd name="connsiteX11" fmla="*/ 0 w 1668532"/>
                <a:gd name="connsiteY11" fmla="*/ 303448 h 2378326"/>
                <a:gd name="connsiteX12" fmla="*/ 18456 w 1668532"/>
                <a:gd name="connsiteY12" fmla="*/ 77147 h 2378326"/>
                <a:gd name="connsiteX13" fmla="*/ 27582 w 1668532"/>
                <a:gd name="connsiteY13"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303448 h 2378326"/>
                <a:gd name="connsiteX11" fmla="*/ 18456 w 1668532"/>
                <a:gd name="connsiteY11" fmla="*/ 77147 h 2378326"/>
                <a:gd name="connsiteX12" fmla="*/ 27582 w 1668532"/>
                <a:gd name="connsiteY12"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303448 h 2378326"/>
                <a:gd name="connsiteX10" fmla="*/ 18456 w 1668532"/>
                <a:gd name="connsiteY10" fmla="*/ 77147 h 2378326"/>
                <a:gd name="connsiteX11" fmla="*/ 27582 w 1668532"/>
                <a:gd name="connsiteY11"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303448 h 2378326"/>
                <a:gd name="connsiteX9" fmla="*/ 18456 w 1668532"/>
                <a:gd name="connsiteY9" fmla="*/ 77147 h 2378326"/>
                <a:gd name="connsiteX10" fmla="*/ 27582 w 1668532"/>
                <a:gd name="connsiteY10"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303448 h 2378326"/>
                <a:gd name="connsiteX8" fmla="*/ 18456 w 1668532"/>
                <a:gd name="connsiteY8" fmla="*/ 77147 h 2378326"/>
                <a:gd name="connsiteX9" fmla="*/ 27582 w 1668532"/>
                <a:gd name="connsiteY9" fmla="*/ 0 h 237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532" h="2378326">
                  <a:moveTo>
                    <a:pt x="1668532" y="2078772"/>
                  </a:moveTo>
                  <a:lnTo>
                    <a:pt x="1590818" y="2112234"/>
                  </a:lnTo>
                  <a:cubicBezTo>
                    <a:pt x="1490231" y="2157864"/>
                    <a:pt x="1388869" y="2212320"/>
                    <a:pt x="1292111" y="2287093"/>
                  </a:cubicBezTo>
                  <a:lnTo>
                    <a:pt x="1184165" y="2378326"/>
                  </a:lnTo>
                  <a:lnTo>
                    <a:pt x="1080107" y="2287093"/>
                  </a:lnTo>
                  <a:cubicBezTo>
                    <a:pt x="822085" y="2087700"/>
                    <a:pt x="531327" y="2032777"/>
                    <a:pt x="309815" y="1904441"/>
                  </a:cubicBezTo>
                  <a:cubicBezTo>
                    <a:pt x="96816" y="1755504"/>
                    <a:pt x="0" y="1584697"/>
                    <a:pt x="0" y="1243446"/>
                  </a:cubicBezTo>
                  <a:lnTo>
                    <a:pt x="0" y="303448"/>
                  </a:lnTo>
                  <a:cubicBezTo>
                    <a:pt x="0" y="218136"/>
                    <a:pt x="6051" y="143476"/>
                    <a:pt x="18456" y="77147"/>
                  </a:cubicBezTo>
                  <a:cubicBezTo>
                    <a:pt x="24828" y="51687"/>
                    <a:pt x="27582" y="0"/>
                    <a:pt x="27582"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9724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F65E5-5F67-6083-62B6-19EA8B0C53A6}"/>
              </a:ext>
            </a:extLst>
          </p:cNvPr>
          <p:cNvSpPr>
            <a:spLocks noGrp="1"/>
          </p:cNvSpPr>
          <p:nvPr>
            <p:ph type="title"/>
          </p:nvPr>
        </p:nvSpPr>
        <p:spPr>
          <a:xfrm>
            <a:off x="952500" y="1581462"/>
            <a:ext cx="2776531" cy="3687580"/>
          </a:xfrm>
        </p:spPr>
        <p:txBody>
          <a:bodyPr>
            <a:normAutofit/>
          </a:bodyPr>
          <a:lstStyle/>
          <a:p>
            <a:pPr algn="ctr"/>
            <a:r>
              <a:rPr lang="en-US" dirty="0"/>
              <a:t>Table of Contents</a:t>
            </a:r>
            <a:endParaRPr lang="en-IN"/>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3766592-0A14-94B8-485C-EBC664688894}"/>
              </a:ext>
            </a:extLst>
          </p:cNvPr>
          <p:cNvGraphicFramePr>
            <a:graphicFrameLocks noGrp="1"/>
          </p:cNvGraphicFramePr>
          <p:nvPr>
            <p:ph idx="1"/>
            <p:extLst>
              <p:ext uri="{D42A27DB-BD31-4B8C-83A1-F6EECF244321}">
                <p14:modId xmlns:p14="http://schemas.microsoft.com/office/powerpoint/2010/main" val="3248832192"/>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65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8B441-761A-8B0E-3688-D59673ECF39A}"/>
              </a:ext>
            </a:extLst>
          </p:cNvPr>
          <p:cNvSpPr>
            <a:spLocks noGrp="1"/>
          </p:cNvSpPr>
          <p:nvPr>
            <p:ph type="title"/>
          </p:nvPr>
        </p:nvSpPr>
        <p:spPr>
          <a:xfrm>
            <a:off x="1476531" y="2300991"/>
            <a:ext cx="3117954" cy="2878111"/>
          </a:xfrm>
        </p:spPr>
        <p:txBody>
          <a:bodyPr>
            <a:normAutofit/>
          </a:bodyPr>
          <a:lstStyle/>
          <a:p>
            <a:pPr algn="ctr"/>
            <a:r>
              <a:rPr lang="en-US"/>
              <a:t>Project Overview</a:t>
            </a:r>
            <a:endParaRPr lang="en-IN"/>
          </a:p>
        </p:txBody>
      </p:sp>
      <p:graphicFrame>
        <p:nvGraphicFramePr>
          <p:cNvPr id="16" name="Content Placeholder 2">
            <a:extLst>
              <a:ext uri="{FF2B5EF4-FFF2-40B4-BE49-F238E27FC236}">
                <a16:creationId xmlns:a16="http://schemas.microsoft.com/office/drawing/2014/main" id="{0DD2B4BF-23DC-9518-6720-8B62F0FAD140}"/>
              </a:ext>
            </a:extLst>
          </p:cNvPr>
          <p:cNvGraphicFramePr>
            <a:graphicFrameLocks noGrp="1"/>
          </p:cNvGraphicFramePr>
          <p:nvPr>
            <p:ph idx="1"/>
            <p:extLst>
              <p:ext uri="{D42A27DB-BD31-4B8C-83A1-F6EECF244321}">
                <p14:modId xmlns:p14="http://schemas.microsoft.com/office/powerpoint/2010/main" val="2333222990"/>
              </p:ext>
            </p:extLst>
          </p:nvPr>
        </p:nvGraphicFramePr>
        <p:xfrm>
          <a:off x="5718748" y="438150"/>
          <a:ext cx="5520752" cy="610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96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73AD-9D15-E0D0-3ADC-7F5E06FBC0E8}"/>
              </a:ext>
            </a:extLst>
          </p:cNvPr>
          <p:cNvSpPr>
            <a:spLocks noGrp="1"/>
          </p:cNvSpPr>
          <p:nvPr>
            <p:ph type="title"/>
          </p:nvPr>
        </p:nvSpPr>
        <p:spPr>
          <a:xfrm>
            <a:off x="960120" y="960030"/>
            <a:ext cx="4470832" cy="1507398"/>
          </a:xfrm>
        </p:spPr>
        <p:txBody>
          <a:bodyPr anchor="ctr">
            <a:normAutofit/>
          </a:bodyPr>
          <a:lstStyle/>
          <a:p>
            <a:r>
              <a:rPr lang="en-US" dirty="0"/>
              <a:t>Problem Setting</a:t>
            </a:r>
            <a:endParaRPr lang="en-IN" dirty="0"/>
          </a:p>
        </p:txBody>
      </p:sp>
      <p:sp>
        <p:nvSpPr>
          <p:cNvPr id="3" name="Content Placeholder 2">
            <a:extLst>
              <a:ext uri="{FF2B5EF4-FFF2-40B4-BE49-F238E27FC236}">
                <a16:creationId xmlns:a16="http://schemas.microsoft.com/office/drawing/2014/main" id="{3EE170DA-8BB4-ED73-8B5D-44BC344F3444}"/>
              </a:ext>
            </a:extLst>
          </p:cNvPr>
          <p:cNvSpPr>
            <a:spLocks noGrp="1"/>
          </p:cNvSpPr>
          <p:nvPr>
            <p:ph idx="1"/>
          </p:nvPr>
        </p:nvSpPr>
        <p:spPr>
          <a:xfrm>
            <a:off x="952501" y="2844800"/>
            <a:ext cx="4470831" cy="3053170"/>
          </a:xfrm>
        </p:spPr>
        <p:txBody>
          <a:bodyPr anchor="t">
            <a:normAutofit/>
          </a:bodyPr>
          <a:lstStyle/>
          <a:p>
            <a:pPr>
              <a:lnSpc>
                <a:spcPct val="100000"/>
              </a:lnSpc>
            </a:pP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Knowing</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which</a:t>
            </a:r>
            <a:r>
              <a:rPr lang="en-US" sz="1700" spc="-1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clients</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are most</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likely to</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leave</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or</a:t>
            </a:r>
            <a:r>
              <a:rPr lang="en-US" sz="1700" spc="-1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stop</a:t>
            </a:r>
            <a:r>
              <a:rPr lang="en-US" sz="1700" spc="-1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using</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the</a:t>
            </a:r>
            <a:r>
              <a:rPr lang="en-US" sz="1700" spc="-1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bank</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service</a:t>
            </a:r>
            <a:r>
              <a:rPr lang="en-US" sz="1700" spc="-1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is</a:t>
            </a:r>
            <a:r>
              <a:rPr lang="en-US" sz="1700" spc="-1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known</a:t>
            </a:r>
            <a:r>
              <a:rPr lang="en-US" sz="1700" spc="-28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as customer churn prediction. This prognosis is significant for a lot of businesses. This is because it is frequently more expensive to acquire new clients than to keep old ones. When a customer is at</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risk of leaving, we need to know precisely what marketing efforts to make with them to increase the</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possibility</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that</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they</a:t>
            </a:r>
            <a:r>
              <a:rPr lang="en-US" sz="1700"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700">
                <a:effectLst/>
                <a:latin typeface="Palatino Linotype" panose="02040502050505030304" pitchFamily="18" charset="0"/>
                <a:ea typeface="Palatino Linotype" panose="02040502050505030304" pitchFamily="18" charset="0"/>
                <a:cs typeface="Palatino Linotype" panose="02040502050505030304" pitchFamily="18" charset="0"/>
              </a:rPr>
              <a:t>will stay.</a:t>
            </a:r>
            <a:endParaRPr lang="en-IN" sz="1700"/>
          </a:p>
        </p:txBody>
      </p:sp>
      <p:cxnSp>
        <p:nvCxnSpPr>
          <p:cNvPr id="1033" name="Straight Connector 103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3279825-9871-A907-0604-06CE228FEB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8669" y="1895646"/>
            <a:ext cx="4848551" cy="306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9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500F-7607-8E98-5E2D-0030C2FC91C2}"/>
              </a:ext>
            </a:extLst>
          </p:cNvPr>
          <p:cNvSpPr>
            <a:spLocks noGrp="1"/>
          </p:cNvSpPr>
          <p:nvPr>
            <p:ph type="title"/>
          </p:nvPr>
        </p:nvSpPr>
        <p:spPr>
          <a:xfrm>
            <a:off x="960120" y="960030"/>
            <a:ext cx="4470832" cy="1507398"/>
          </a:xfrm>
        </p:spPr>
        <p:txBody>
          <a:bodyPr anchor="ctr">
            <a:normAutofit/>
          </a:bodyPr>
          <a:lstStyle/>
          <a:p>
            <a:r>
              <a:rPr lang="en-US" dirty="0"/>
              <a:t>Data Sources</a:t>
            </a:r>
            <a:endParaRPr lang="en-IN" dirty="0"/>
          </a:p>
        </p:txBody>
      </p:sp>
      <p:sp>
        <p:nvSpPr>
          <p:cNvPr id="3" name="Content Placeholder 2">
            <a:extLst>
              <a:ext uri="{FF2B5EF4-FFF2-40B4-BE49-F238E27FC236}">
                <a16:creationId xmlns:a16="http://schemas.microsoft.com/office/drawing/2014/main" id="{E72C8A14-060A-B7A9-2D96-5D43DFCDD0D2}"/>
              </a:ext>
            </a:extLst>
          </p:cNvPr>
          <p:cNvSpPr>
            <a:spLocks noGrp="1"/>
          </p:cNvSpPr>
          <p:nvPr>
            <p:ph idx="1"/>
          </p:nvPr>
        </p:nvSpPr>
        <p:spPr>
          <a:xfrm>
            <a:off x="952501" y="2844800"/>
            <a:ext cx="4470831" cy="3053170"/>
          </a:xfrm>
        </p:spPr>
        <p:txBody>
          <a:bodyPr anchor="t">
            <a:normAutofit/>
          </a:bodyPr>
          <a:lstStyle/>
          <a:p>
            <a:r>
              <a:rPr lang="en-US">
                <a:effectLst/>
                <a:latin typeface="Palatino Linotype" panose="02040502050505030304" pitchFamily="18" charset="0"/>
                <a:ea typeface="Palatino Linotype" panose="02040502050505030304" pitchFamily="18" charset="0"/>
                <a:cs typeface="Palatino Linotype" panose="02040502050505030304" pitchFamily="18" charset="0"/>
              </a:rPr>
              <a:t>The data is taken from Kaggle.com.</a:t>
            </a:r>
            <a:r>
              <a:rPr lang="en-US" spc="5">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u="sng" spc="-5">
                <a:effectLst/>
                <a:latin typeface="Palatino Linotype" panose="02040502050505030304" pitchFamily="18" charset="0"/>
                <a:ea typeface="Palatino Linotype" panose="02040502050505030304" pitchFamily="18" charset="0"/>
                <a:cs typeface="Palatino Linotype" panose="02040502050505030304" pitchFamily="18" charset="0"/>
                <a:hlinkClick r:id="rId2"/>
              </a:rPr>
              <a:t>https://www.kaggle.com/datasets/gauravtopre/bank-customer-churn-dataset</a:t>
            </a:r>
            <a:endParaRPr lang="en-IN" dirty="0"/>
          </a:p>
        </p:txBody>
      </p:sp>
      <p:cxnSp>
        <p:nvCxnSpPr>
          <p:cNvPr id="2057" name="Straight Connector 2056">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2050" name="Picture 2" descr="Cover image">
            <a:extLst>
              <a:ext uri="{FF2B5EF4-FFF2-40B4-BE49-F238E27FC236}">
                <a16:creationId xmlns:a16="http://schemas.microsoft.com/office/drawing/2014/main" id="{E03B613D-FC10-6BD5-A8C1-1E63BA959C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8669" y="2204740"/>
            <a:ext cx="4848551" cy="244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8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5331575-3981-A01C-8152-2E0C6EBA3E40}"/>
              </a:ext>
            </a:extLst>
          </p:cNvPr>
          <p:cNvSpPr>
            <a:spLocks noGrp="1"/>
          </p:cNvSpPr>
          <p:nvPr>
            <p:ph idx="1"/>
          </p:nvPr>
        </p:nvSpPr>
        <p:spPr/>
        <p:txBody>
          <a:bodyPr/>
          <a:lstStyle/>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Collect data on customer demographics, transaction history, and feedback. This</a:t>
            </a:r>
            <a:r>
              <a:rPr lang="en-US"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dataset has 10,000 rows and 12 columns of data. It includes numerical predictors like credit score, age,</a:t>
            </a:r>
            <a:r>
              <a:rPr lang="en-US"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tenure, balance, estimated salary, and categorical predictors like gender, country, age, active member,</a:t>
            </a:r>
            <a:r>
              <a:rPr lang="en-US"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which will be used to predict the target variable churn (0 or 1)</a:t>
            </a:r>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4" name="image1.jpeg" descr="Text  Description automatically generated with medium confidence">
            <a:extLst>
              <a:ext uri="{FF2B5EF4-FFF2-40B4-BE49-F238E27FC236}">
                <a16:creationId xmlns:a16="http://schemas.microsoft.com/office/drawing/2014/main" id="{622B4D67-CF80-12AE-CE0A-525114DC950C}"/>
              </a:ext>
            </a:extLst>
          </p:cNvPr>
          <p:cNvPicPr>
            <a:picLocks noChangeAspect="1"/>
          </p:cNvPicPr>
          <p:nvPr/>
        </p:nvPicPr>
        <p:blipFill>
          <a:blip r:embed="rId2" cstate="print"/>
          <a:stretch>
            <a:fillRect/>
          </a:stretch>
        </p:blipFill>
        <p:spPr>
          <a:xfrm>
            <a:off x="1806667" y="4073334"/>
            <a:ext cx="8010637" cy="1670241"/>
          </a:xfrm>
          <a:prstGeom prst="rect">
            <a:avLst/>
          </a:prstGeom>
        </p:spPr>
      </p:pic>
    </p:spTree>
    <p:extLst>
      <p:ext uri="{BB962C8B-B14F-4D97-AF65-F5344CB8AC3E}">
        <p14:creationId xmlns:p14="http://schemas.microsoft.com/office/powerpoint/2010/main" val="137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5331575-3981-A01C-8152-2E0C6EBA3E40}"/>
              </a:ext>
            </a:extLst>
          </p:cNvPr>
          <p:cNvSpPr>
            <a:spLocks noGrp="1"/>
          </p:cNvSpPr>
          <p:nvPr>
            <p:ph idx="1"/>
          </p:nvPr>
        </p:nvSpPr>
        <p:spPr/>
        <p:txBody>
          <a:bodyPr>
            <a:normAutofit fontScale="62500" lnSpcReduction="20000"/>
          </a:bodyPr>
          <a:lstStyle/>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customer_id</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A unique identifier for each customer (unused in this analysis)</a:t>
            </a:r>
          </a:p>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credit_score</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The customer's credit score, a numerical value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country: The country where the customer is located, a categorical variable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gender: The customer's gender, a categorical variable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age: The customer's age, a numerical variable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tenure: The number of years the customer has been with the bank, a numerical variable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balance: The customer's account balance, a numerical variable used as an input in the analysis.</a:t>
            </a:r>
          </a:p>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products_number</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The number of products the customer has with the bank, a numerical variable used as an input in the analysis.</a:t>
            </a:r>
          </a:p>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credit_card</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Whether or not the customer has a credit card with the bank, a binary variable used as an input in the analysis.</a:t>
            </a:r>
          </a:p>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active_member</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Whether or not the customer is an active member of the bank, a binary variable used as an input in the analysis.</a:t>
            </a:r>
          </a:p>
          <a:p>
            <a:r>
              <a:rPr lang="en-US" sz="1800" dirty="0" err="1">
                <a:effectLst/>
                <a:latin typeface="Palatino Linotype" panose="02040502050505030304" pitchFamily="18" charset="0"/>
                <a:ea typeface="Palatino Linotype" panose="02040502050505030304" pitchFamily="18" charset="0"/>
                <a:cs typeface="Palatino Linotype" panose="02040502050505030304" pitchFamily="18" charset="0"/>
              </a:rPr>
              <a:t>estimated_salary</a:t>
            </a:r>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 The customer's estimated salary, a numerical variable used as an input in the analysis.</a:t>
            </a:r>
          </a:p>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churn: Whether or not the customer has churned (closed their account), the target variable for the analysis.</a:t>
            </a:r>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Tree>
    <p:extLst>
      <p:ext uri="{BB962C8B-B14F-4D97-AF65-F5344CB8AC3E}">
        <p14:creationId xmlns:p14="http://schemas.microsoft.com/office/powerpoint/2010/main" val="27834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E8D9A-D28E-BF88-7940-D1BA6F2BF3BC}"/>
              </a:ext>
            </a:extLst>
          </p:cNvPr>
          <p:cNvSpPr>
            <a:spLocks noGrp="1"/>
          </p:cNvSpPr>
          <p:nvPr>
            <p:ph type="title"/>
          </p:nvPr>
        </p:nvSpPr>
        <p:spPr>
          <a:xfrm>
            <a:off x="952500" y="1581462"/>
            <a:ext cx="2776531" cy="3687580"/>
          </a:xfrm>
        </p:spPr>
        <p:txBody>
          <a:bodyPr>
            <a:normAutofit/>
          </a:bodyPr>
          <a:lstStyle/>
          <a:p>
            <a:pPr algn="ctr"/>
            <a:r>
              <a:rPr lang="en-US" dirty="0"/>
              <a:t>Data Exploration</a:t>
            </a:r>
            <a:endParaRPr lang="en-IN" dirty="0"/>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635D9FA-7F8D-426A-7F65-A12B97622239}"/>
              </a:ext>
            </a:extLst>
          </p:cNvPr>
          <p:cNvGraphicFramePr>
            <a:graphicFrameLocks noGrp="1"/>
          </p:cNvGraphicFramePr>
          <p:nvPr>
            <p:ph idx="1"/>
            <p:extLst>
              <p:ext uri="{D42A27DB-BD31-4B8C-83A1-F6EECF244321}">
                <p14:modId xmlns:p14="http://schemas.microsoft.com/office/powerpoint/2010/main" val="246250316"/>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9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A332-26F3-6989-D754-2A55243EDA5A}"/>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75331575-3981-A01C-8152-2E0C6EBA3E40}"/>
              </a:ext>
            </a:extLst>
          </p:cNvPr>
          <p:cNvSpPr>
            <a:spLocks noGrp="1"/>
          </p:cNvSpPr>
          <p:nvPr>
            <p:ph idx="1"/>
          </p:nvPr>
        </p:nvSpPr>
        <p:spPr/>
        <p:txBody>
          <a:bodyPr/>
          <a:lstStyle/>
          <a:p>
            <a:r>
              <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rPr>
              <a:t>There are no missing values in the dataset</a:t>
            </a:r>
          </a:p>
          <a:p>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6" name="Picture 5">
            <a:extLst>
              <a:ext uri="{FF2B5EF4-FFF2-40B4-BE49-F238E27FC236}">
                <a16:creationId xmlns:a16="http://schemas.microsoft.com/office/drawing/2014/main" id="{65433B5B-1FC9-29C2-65FF-AD35E603887E}"/>
              </a:ext>
            </a:extLst>
          </p:cNvPr>
          <p:cNvPicPr>
            <a:picLocks noChangeAspect="1"/>
          </p:cNvPicPr>
          <p:nvPr/>
        </p:nvPicPr>
        <p:blipFill>
          <a:blip r:embed="rId2"/>
          <a:stretch>
            <a:fillRect/>
          </a:stretch>
        </p:blipFill>
        <p:spPr>
          <a:xfrm>
            <a:off x="1291730" y="2726587"/>
            <a:ext cx="2628900" cy="3171825"/>
          </a:xfrm>
          <a:prstGeom prst="rect">
            <a:avLst/>
          </a:prstGeom>
        </p:spPr>
      </p:pic>
    </p:spTree>
    <p:extLst>
      <p:ext uri="{BB962C8B-B14F-4D97-AF65-F5344CB8AC3E}">
        <p14:creationId xmlns:p14="http://schemas.microsoft.com/office/powerpoint/2010/main" val="1919615239"/>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3124"/>
      </a:dk2>
      <a:lt2>
        <a:srgbClr val="E2E8E8"/>
      </a:lt2>
      <a:accent1>
        <a:srgbClr val="C69896"/>
      </a:accent1>
      <a:accent2>
        <a:srgbClr val="BA9A7F"/>
      </a:accent2>
      <a:accent3>
        <a:srgbClr val="A9A480"/>
      </a:accent3>
      <a:accent4>
        <a:srgbClr val="9AAA74"/>
      </a:accent4>
      <a:accent5>
        <a:srgbClr val="8EAC82"/>
      </a:accent5>
      <a:accent6>
        <a:srgbClr val="78B07F"/>
      </a:accent6>
      <a:hlink>
        <a:srgbClr val="578D8F"/>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628</TotalTime>
  <Words>1046</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Goudy Old Style</vt:lpstr>
      <vt:lpstr>Palatino Linotype</vt:lpstr>
      <vt:lpstr>MarrakeshVTI</vt:lpstr>
      <vt:lpstr>Bank Customer Churn Analysis </vt:lpstr>
      <vt:lpstr>Table of Contents</vt:lpstr>
      <vt:lpstr>Project Overview</vt:lpstr>
      <vt:lpstr>Problem Setting</vt:lpstr>
      <vt:lpstr>Data Sources</vt:lpstr>
      <vt:lpstr>Data Description</vt:lpstr>
      <vt:lpstr>Data Description</vt:lpstr>
      <vt:lpstr>Data Exploration</vt:lpstr>
      <vt:lpstr>Data Exploration</vt:lpstr>
      <vt:lpstr>Data Exploration</vt:lpstr>
      <vt:lpstr>Data Exploration</vt:lpstr>
      <vt:lpstr>Data Mining Tasks</vt:lpstr>
      <vt:lpstr>Logistic Regression</vt:lpstr>
      <vt:lpstr>Performance Evaluation</vt:lpstr>
      <vt:lpstr>Project Results</vt:lpstr>
      <vt:lpstr>Impact of the Project Outcomes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Analysis </dc:title>
  <dc:creator>yaramada tejaswi</dc:creator>
  <cp:lastModifiedBy>Apoorv Vats</cp:lastModifiedBy>
  <cp:revision>31</cp:revision>
  <dcterms:created xsi:type="dcterms:W3CDTF">2023-04-10T06:39:32Z</dcterms:created>
  <dcterms:modified xsi:type="dcterms:W3CDTF">2025-04-15T04:22:15Z</dcterms:modified>
</cp:coreProperties>
</file>