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2" r:id="rId20"/>
    <p:sldId id="283" r:id="rId21"/>
    <p:sldId id="284" r:id="rId22"/>
    <p:sldId id="285" r:id="rId23"/>
    <p:sldId id="288" r:id="rId24"/>
    <p:sldId id="286" r:id="rId25"/>
    <p:sldId id="287" r:id="rId26"/>
    <p:sldId id="289" r:id="rId27"/>
    <p:sldId id="290" r:id="rId28"/>
    <p:sldId id="291" r:id="rId29"/>
    <p:sldId id="274" r:id="rId30"/>
    <p:sldId id="276" r:id="rId31"/>
    <p:sldId id="278" r:id="rId32"/>
    <p:sldId id="279" r:id="rId33"/>
    <p:sldId id="280" r:id="rId34"/>
    <p:sldId id="281" r:id="rId35"/>
  </p:sldIdLst>
  <p:sldSz cx="9144000" cy="6858000" type="screen4x3"/>
  <p:notesSz cx="6858000" cy="9144000"/>
  <p:embeddedFontLst>
    <p:embeddedFont>
      <p:font typeface="Calibri" panose="020F0502020204030204" pitchFamily="34" charset="0"/>
      <p:regular r:id="rId37"/>
      <p:bold r:id="rId38"/>
      <p:italic r:id="rId39"/>
      <p:boldItalic r:id="rId40"/>
    </p:embeddedFont>
    <p:embeddedFont>
      <p:font typeface="Libre Baskerville" panose="020B0604020202020204" charset="0"/>
      <p:regular r:id="rId41"/>
      <p:bold r:id="rId42"/>
      <p:italic r:id="rId43"/>
    </p:embeddedFont>
    <p:embeddedFont>
      <p:font typeface="Libre Franklin"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jQ9iIeDSqzCQFyxeMIaOHUGLr8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33864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127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8135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323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846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3019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55723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84213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22840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56363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6017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778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6023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157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7396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5420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7659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8608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764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1805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188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7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17823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3909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2329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838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6206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862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3131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058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358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166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9378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7"/>
        <p:cNvGrpSpPr/>
        <p:nvPr/>
      </p:nvGrpSpPr>
      <p:grpSpPr>
        <a:xfrm>
          <a:off x="0" y="0"/>
          <a:ext cx="0" cy="0"/>
          <a:chOff x="0" y="0"/>
          <a:chExt cx="0" cy="0"/>
        </a:xfrm>
      </p:grpSpPr>
      <p:sp>
        <p:nvSpPr>
          <p:cNvPr id="18" name="Google Shape;18;p27"/>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27"/>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27"/>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a:endParaRPr/>
          </a:p>
        </p:txBody>
      </p:sp>
      <p:sp>
        <p:nvSpPr>
          <p:cNvPr id="21" name="Google Shape;21;p2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
        <p:nvSpPr>
          <p:cNvPr id="24" name="Google Shape;24;p27"/>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7"/>
          <p:cNvSpPr/>
          <p:nvPr/>
        </p:nvSpPr>
        <p:spPr>
          <a:xfrm>
            <a:off x="62931" y="1396720"/>
            <a:ext cx="9021537" cy="12058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27"/>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27"/>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lvl1pPr lvl="0" algn="ctr">
              <a:lnSpc>
                <a:spcPct val="100000"/>
              </a:lnSpc>
              <a:spcBef>
                <a:spcPts val="0"/>
              </a:spcBef>
              <a:spcAft>
                <a:spcPts val="0"/>
              </a:spcAft>
              <a:buClr>
                <a:srgbClr val="FFFFFF"/>
              </a:buClr>
              <a:buSzPts val="4000"/>
              <a:buFont typeface="Libre Franklin"/>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5"/>
        <p:cNvGrpSpPr/>
        <p:nvPr/>
      </p:nvGrpSpPr>
      <p:grpSpPr>
        <a:xfrm>
          <a:off x="0" y="0"/>
          <a:ext cx="0" cy="0"/>
          <a:chOff x="0" y="0"/>
          <a:chExt cx="0" cy="0"/>
        </a:xfrm>
      </p:grpSpPr>
      <p:sp>
        <p:nvSpPr>
          <p:cNvPr id="86" name="Google Shape;86;p36"/>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lnSpc>
                <a:spcPct val="100000"/>
              </a:lnSpc>
              <a:spcBef>
                <a:spcPts val="0"/>
              </a:spcBef>
              <a:spcAft>
                <a:spcPts val="0"/>
              </a:spcAft>
              <a:buClr>
                <a:schemeClr val="dk2"/>
              </a:buClr>
              <a:buSzPts val="2800"/>
              <a:buFont typeface="Libre Franklin"/>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6"/>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360"/>
              <a:buFont typeface="Libre Baskerville"/>
              <a:buNone/>
              <a:defRPr sz="1600"/>
            </a:lvl1pPr>
            <a:lvl2pPr marL="914400" lvl="1" indent="-293369" algn="l">
              <a:lnSpc>
                <a:spcPct val="100000"/>
              </a:lnSpc>
              <a:spcBef>
                <a:spcPts val="370"/>
              </a:spcBef>
              <a:spcAft>
                <a:spcPts val="0"/>
              </a:spcAft>
              <a:buSzPts val="1020"/>
              <a:buChar char="⚫"/>
              <a:defRPr sz="1200"/>
            </a:lvl2pPr>
            <a:lvl3pPr marL="1371600" lvl="2" indent="-282575" algn="l">
              <a:lnSpc>
                <a:spcPct val="100000"/>
              </a:lnSpc>
              <a:spcBef>
                <a:spcPts val="370"/>
              </a:spcBef>
              <a:spcAft>
                <a:spcPts val="0"/>
              </a:spcAft>
              <a:buSzPts val="850"/>
              <a:buChar char="⚫"/>
              <a:defRPr sz="1000"/>
            </a:lvl3pPr>
            <a:lvl4pPr marL="1828800" lvl="3" indent="-274319" algn="l">
              <a:lnSpc>
                <a:spcPct val="100000"/>
              </a:lnSpc>
              <a:spcBef>
                <a:spcPts val="370"/>
              </a:spcBef>
              <a:spcAft>
                <a:spcPts val="0"/>
              </a:spcAft>
              <a:buSzPts val="720"/>
              <a:buChar char="⚫"/>
              <a:defRPr sz="900"/>
            </a:lvl4pPr>
            <a:lvl5pPr marL="2286000" lvl="4" indent="-285750" algn="l">
              <a:lnSpc>
                <a:spcPct val="100000"/>
              </a:lnSpc>
              <a:spcBef>
                <a:spcPts val="370"/>
              </a:spcBef>
              <a:spcAft>
                <a:spcPts val="0"/>
              </a:spcAft>
              <a:buSzPts val="900"/>
              <a:buFont typeface="Libre Baskerville"/>
              <a:buChar char="o"/>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88" name="Google Shape;88;p3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6"/>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6"/>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
        <p:nvSpPr>
          <p:cNvPr id="91" name="Google Shape;91;p36"/>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92" name="Google Shape;92;p36"/>
          <p:cNvSpPr/>
          <p:nvPr/>
        </p:nvSpPr>
        <p:spPr>
          <a:xfrm>
            <a:off x="68508" y="4650474"/>
            <a:ext cx="9006639"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93" name="Google Shape;93;p36"/>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94" name="Google Shape;94;p36"/>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100000"/>
              </a:lnSpc>
              <a:spcBef>
                <a:spcPts val="580"/>
              </a:spcBef>
              <a:spcAft>
                <a:spcPts val="0"/>
              </a:spcAft>
              <a:buClr>
                <a:schemeClr val="accent1"/>
              </a:buClr>
              <a:buSzPts val="2720"/>
              <a:buFont typeface="Noto Sans Symbols"/>
              <a:buNone/>
              <a:defRPr sz="3200" b="0" i="0" u="none" strike="noStrike" cap="none">
                <a:solidFill>
                  <a:schemeClr val="dk1"/>
                </a:solidFill>
                <a:latin typeface="Libre Baskerville"/>
                <a:ea typeface="Libre Baskerville"/>
                <a:cs typeface="Libre Baskerville"/>
                <a:sym typeface="Libre Baskerville"/>
              </a:defRPr>
            </a:lvl1pPr>
            <a:lvl2pPr marR="0" lvl="1" algn="l" rtl="0">
              <a:lnSpc>
                <a:spcPct val="100000"/>
              </a:lnSpc>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5"/>
        <p:cNvGrpSpPr/>
        <p:nvPr/>
      </p:nvGrpSpPr>
      <p:grpSpPr>
        <a:xfrm>
          <a:off x="0" y="0"/>
          <a:ext cx="0" cy="0"/>
          <a:chOff x="0" y="0"/>
          <a:chExt cx="0" cy="0"/>
        </a:xfrm>
      </p:grpSpPr>
      <p:sp>
        <p:nvSpPr>
          <p:cNvPr id="96" name="Google Shape;96;p3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7"/>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98" name="Google Shape;98;p3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1"/>
        <p:cNvGrpSpPr/>
        <p:nvPr/>
      </p:nvGrpSpPr>
      <p:grpSpPr>
        <a:xfrm>
          <a:off x="0" y="0"/>
          <a:ext cx="0" cy="0"/>
          <a:chOff x="0" y="0"/>
          <a:chExt cx="0" cy="0"/>
        </a:xfrm>
      </p:grpSpPr>
      <p:sp>
        <p:nvSpPr>
          <p:cNvPr id="102" name="Google Shape;102;p38"/>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8"/>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104" name="Google Shape;104;p3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2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
        <p:nvSpPr>
          <p:cNvPr id="33" name="Google Shape;33;p2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1">
  <p:cSld name="AUTOLAYOUT_1">
    <p:spTree>
      <p:nvGrpSpPr>
        <p:cNvPr id="1" name="Shape 34"/>
        <p:cNvGrpSpPr/>
        <p:nvPr/>
      </p:nvGrpSpPr>
      <p:grpSpPr>
        <a:xfrm>
          <a:off x="0" y="0"/>
          <a:ext cx="0" cy="0"/>
          <a:chOff x="0" y="0"/>
          <a:chExt cx="0" cy="0"/>
        </a:xfrm>
      </p:grpSpPr>
      <p:sp>
        <p:nvSpPr>
          <p:cNvPr id="35" name="Google Shape;35;p29"/>
          <p:cNvSpPr/>
          <p:nvPr/>
        </p:nvSpPr>
        <p:spPr>
          <a:xfrm>
            <a:off x="0" y="0"/>
            <a:ext cx="9144000" cy="6858000"/>
          </a:xfrm>
          <a:prstGeom prst="rect">
            <a:avLst/>
          </a:prstGeom>
          <a:solidFill>
            <a:srgbClr val="2121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 name="Google Shape;36;p29"/>
          <p:cNvPicPr preferRelativeResize="0"/>
          <p:nvPr/>
        </p:nvPicPr>
        <p:blipFill rotWithShape="1">
          <a:blip r:embed="rId2">
            <a:alphaModFix amt="64000"/>
          </a:blip>
          <a:srcRect t="7820" b="7819"/>
          <a:stretch/>
        </p:blipFill>
        <p:spPr>
          <a:xfrm>
            <a:off x="-1" y="-4"/>
            <a:ext cx="9144006" cy="6857999"/>
          </a:xfrm>
          <a:prstGeom prst="rect">
            <a:avLst/>
          </a:prstGeom>
          <a:noFill/>
          <a:ln>
            <a:noFill/>
          </a:ln>
        </p:spPr>
      </p:pic>
      <p:sp>
        <p:nvSpPr>
          <p:cNvPr id="37" name="Google Shape;37;p29"/>
          <p:cNvSpPr/>
          <p:nvPr/>
        </p:nvSpPr>
        <p:spPr>
          <a:xfrm>
            <a:off x="821835" y="3687267"/>
            <a:ext cx="638100" cy="96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9"/>
          <p:cNvSpPr txBox="1">
            <a:spLocks noGrp="1"/>
          </p:cNvSpPr>
          <p:nvPr>
            <p:ph type="ctrTitle"/>
          </p:nvPr>
        </p:nvSpPr>
        <p:spPr>
          <a:xfrm>
            <a:off x="714825" y="3998067"/>
            <a:ext cx="4868400" cy="1929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3000"/>
              <a:buNone/>
              <a:defRPr sz="3000" b="1">
                <a:solidFill>
                  <a:srgbClr val="FFFFFF"/>
                </a:solidFill>
              </a:defRPr>
            </a:lvl1pPr>
            <a:lvl2pPr lvl="1" algn="l">
              <a:lnSpc>
                <a:spcPct val="100000"/>
              </a:lnSpc>
              <a:spcBef>
                <a:spcPts val="0"/>
              </a:spcBef>
              <a:spcAft>
                <a:spcPts val="0"/>
              </a:spcAft>
              <a:buClr>
                <a:srgbClr val="FFFFFF"/>
              </a:buClr>
              <a:buSzPts val="3000"/>
              <a:buNone/>
              <a:defRPr sz="3000" b="1">
                <a:solidFill>
                  <a:srgbClr val="FFFFFF"/>
                </a:solidFill>
              </a:defRPr>
            </a:lvl2pPr>
            <a:lvl3pPr lvl="2" algn="l">
              <a:lnSpc>
                <a:spcPct val="100000"/>
              </a:lnSpc>
              <a:spcBef>
                <a:spcPts val="0"/>
              </a:spcBef>
              <a:spcAft>
                <a:spcPts val="0"/>
              </a:spcAft>
              <a:buClr>
                <a:srgbClr val="FFFFFF"/>
              </a:buClr>
              <a:buSzPts val="3000"/>
              <a:buNone/>
              <a:defRPr sz="3000" b="1">
                <a:solidFill>
                  <a:srgbClr val="FFFFFF"/>
                </a:solidFill>
              </a:defRPr>
            </a:lvl3pPr>
            <a:lvl4pPr lvl="3" algn="l">
              <a:lnSpc>
                <a:spcPct val="100000"/>
              </a:lnSpc>
              <a:spcBef>
                <a:spcPts val="0"/>
              </a:spcBef>
              <a:spcAft>
                <a:spcPts val="0"/>
              </a:spcAft>
              <a:buClr>
                <a:srgbClr val="FFFFFF"/>
              </a:buClr>
              <a:buSzPts val="3000"/>
              <a:buNone/>
              <a:defRPr sz="3000" b="1">
                <a:solidFill>
                  <a:srgbClr val="FFFFFF"/>
                </a:solidFill>
              </a:defRPr>
            </a:lvl4pPr>
            <a:lvl5pPr lvl="4" algn="l">
              <a:lnSpc>
                <a:spcPct val="100000"/>
              </a:lnSpc>
              <a:spcBef>
                <a:spcPts val="0"/>
              </a:spcBef>
              <a:spcAft>
                <a:spcPts val="0"/>
              </a:spcAft>
              <a:buClr>
                <a:srgbClr val="FFFFFF"/>
              </a:buClr>
              <a:buSzPts val="3000"/>
              <a:buNone/>
              <a:defRPr sz="3000" b="1">
                <a:solidFill>
                  <a:srgbClr val="FFFFFF"/>
                </a:solidFill>
              </a:defRPr>
            </a:lvl5pPr>
            <a:lvl6pPr lvl="5" algn="l">
              <a:lnSpc>
                <a:spcPct val="100000"/>
              </a:lnSpc>
              <a:spcBef>
                <a:spcPts val="0"/>
              </a:spcBef>
              <a:spcAft>
                <a:spcPts val="0"/>
              </a:spcAft>
              <a:buClr>
                <a:srgbClr val="FFFFFF"/>
              </a:buClr>
              <a:buSzPts val="3000"/>
              <a:buNone/>
              <a:defRPr sz="3000" b="1">
                <a:solidFill>
                  <a:srgbClr val="FFFFFF"/>
                </a:solidFill>
              </a:defRPr>
            </a:lvl6pPr>
            <a:lvl7pPr lvl="6" algn="l">
              <a:lnSpc>
                <a:spcPct val="100000"/>
              </a:lnSpc>
              <a:spcBef>
                <a:spcPts val="0"/>
              </a:spcBef>
              <a:spcAft>
                <a:spcPts val="0"/>
              </a:spcAft>
              <a:buClr>
                <a:srgbClr val="FFFFFF"/>
              </a:buClr>
              <a:buSzPts val="3000"/>
              <a:buNone/>
              <a:defRPr sz="3000" b="1">
                <a:solidFill>
                  <a:srgbClr val="FFFFFF"/>
                </a:solidFill>
              </a:defRPr>
            </a:lvl7pPr>
            <a:lvl8pPr lvl="7" algn="l">
              <a:lnSpc>
                <a:spcPct val="100000"/>
              </a:lnSpc>
              <a:spcBef>
                <a:spcPts val="0"/>
              </a:spcBef>
              <a:spcAft>
                <a:spcPts val="0"/>
              </a:spcAft>
              <a:buClr>
                <a:srgbClr val="FFFFFF"/>
              </a:buClr>
              <a:buSzPts val="3000"/>
              <a:buNone/>
              <a:defRPr sz="3000" b="1">
                <a:solidFill>
                  <a:srgbClr val="FFFFFF"/>
                </a:solidFill>
              </a:defRPr>
            </a:lvl8pPr>
            <a:lvl9pPr lvl="8" algn="l">
              <a:lnSpc>
                <a:spcPct val="100000"/>
              </a:lnSpc>
              <a:spcBef>
                <a:spcPts val="0"/>
              </a:spcBef>
              <a:spcAft>
                <a:spcPts val="0"/>
              </a:spcAft>
              <a:buClr>
                <a:srgbClr val="FFFFFF"/>
              </a:buClr>
              <a:buSzPts val="3000"/>
              <a:buNone/>
              <a:defRPr sz="3000" b="1">
                <a:solidFill>
                  <a:srgbClr val="FFFFFF"/>
                </a:solidFill>
              </a:defRPr>
            </a:lvl9pPr>
          </a:lstStyle>
          <a:p>
            <a:endParaRPr/>
          </a:p>
        </p:txBody>
      </p:sp>
      <p:sp>
        <p:nvSpPr>
          <p:cNvPr id="39" name="Google Shape;39;p29"/>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212121"/>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212121"/>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212121"/>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212121"/>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212121"/>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212121"/>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212121"/>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212121"/>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212121"/>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40"/>
        <p:cNvGrpSpPr/>
        <p:nvPr/>
      </p:nvGrpSpPr>
      <p:grpSpPr>
        <a:xfrm>
          <a:off x="0" y="0"/>
          <a:ext cx="0" cy="0"/>
          <a:chOff x="0" y="0"/>
          <a:chExt cx="0" cy="0"/>
        </a:xfrm>
      </p:grpSpPr>
      <p:sp>
        <p:nvSpPr>
          <p:cNvPr id="41" name="Google Shape;41;p30"/>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2" name="Google Shape;42;p30"/>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3" name="Google Shape;43;p30"/>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4000"/>
              <a:buFont typeface="Libre Franklin"/>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0"/>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2040"/>
              <a:buNone/>
              <a:defRPr sz="2400">
                <a:solidFill>
                  <a:srgbClr val="888888"/>
                </a:solidFill>
              </a:defRPr>
            </a:lvl1pPr>
            <a:lvl2pPr marL="914400" lvl="1" indent="-228600" algn="l">
              <a:lnSpc>
                <a:spcPct val="100000"/>
              </a:lnSpc>
              <a:spcBef>
                <a:spcPts val="370"/>
              </a:spcBef>
              <a:spcAft>
                <a:spcPts val="0"/>
              </a:spcAft>
              <a:buSzPts val="1530"/>
              <a:buNone/>
              <a:defRPr sz="1800">
                <a:solidFill>
                  <a:srgbClr val="888888"/>
                </a:solidFill>
              </a:defRPr>
            </a:lvl2pPr>
            <a:lvl3pPr marL="1371600" lvl="2" indent="-228600" algn="l">
              <a:lnSpc>
                <a:spcPct val="100000"/>
              </a:lnSpc>
              <a:spcBef>
                <a:spcPts val="370"/>
              </a:spcBef>
              <a:spcAft>
                <a:spcPts val="0"/>
              </a:spcAft>
              <a:buSzPts val="1360"/>
              <a:buNone/>
              <a:defRPr sz="1600">
                <a:solidFill>
                  <a:srgbClr val="888888"/>
                </a:solidFill>
              </a:defRPr>
            </a:lvl3pPr>
            <a:lvl4pPr marL="1828800" lvl="3" indent="-228600" algn="l">
              <a:lnSpc>
                <a:spcPct val="100000"/>
              </a:lnSpc>
              <a:spcBef>
                <a:spcPts val="370"/>
              </a:spcBef>
              <a:spcAft>
                <a:spcPts val="0"/>
              </a:spcAft>
              <a:buSzPts val="1120"/>
              <a:buNone/>
              <a:defRPr sz="1400">
                <a:solidFill>
                  <a:srgbClr val="888888"/>
                </a:solidFill>
              </a:defRPr>
            </a:lvl4pPr>
            <a:lvl5pPr marL="2286000" lvl="4" indent="-228600" algn="l">
              <a:lnSpc>
                <a:spcPct val="100000"/>
              </a:lnSpc>
              <a:spcBef>
                <a:spcPts val="370"/>
              </a:spcBef>
              <a:spcAft>
                <a:spcPts val="0"/>
              </a:spcAft>
              <a:buSzPts val="1400"/>
              <a:buFont typeface="Libre Baskerville"/>
              <a:buNone/>
              <a:defRPr sz="1400">
                <a:solidFill>
                  <a:srgbClr val="888888"/>
                </a:solidFill>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45" name="Google Shape;45;p3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0"/>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8" name="Google Shape;48;p30"/>
          <p:cNvSpPr/>
          <p:nvPr/>
        </p:nvSpPr>
        <p:spPr>
          <a:xfrm>
            <a:off x="69146" y="2341475"/>
            <a:ext cx="9013781"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9" name="Google Shape;49;p30"/>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50" name="Google Shape;50;p30"/>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3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
        <p:nvSpPr>
          <p:cNvPr id="56" name="Google Shape;56;p31"/>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7" name="Google Shape;57;p31"/>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32"/>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4000"/>
              <a:buFont typeface="Libre Frankli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0"/>
              </a:spcBef>
              <a:spcAft>
                <a:spcPts val="0"/>
              </a:spcAft>
              <a:buSzPts val="1700"/>
              <a:buNone/>
              <a:defRPr sz="2000" b="1"/>
            </a:lvl2pPr>
            <a:lvl3pPr marL="1371600" lvl="2" indent="-228600" algn="l">
              <a:lnSpc>
                <a:spcPct val="100000"/>
              </a:lnSpc>
              <a:spcBef>
                <a:spcPts val="370"/>
              </a:spcBef>
              <a:spcAft>
                <a:spcPts val="0"/>
              </a:spcAft>
              <a:buSzPts val="1530"/>
              <a:buNone/>
              <a:defRPr sz="1800" b="1"/>
            </a:lvl3pPr>
            <a:lvl4pPr marL="1828800" lvl="3" indent="-228600" algn="l">
              <a:lnSpc>
                <a:spcPct val="100000"/>
              </a:lnSpc>
              <a:spcBef>
                <a:spcPts val="370"/>
              </a:spcBef>
              <a:spcAft>
                <a:spcPts val="0"/>
              </a:spcAft>
              <a:buSzPts val="1280"/>
              <a:buNone/>
              <a:defRPr sz="1600" b="1"/>
            </a:lvl4pPr>
            <a:lvl5pPr marL="2286000" lvl="4" indent="-228600" algn="l">
              <a:lnSpc>
                <a:spcPct val="100000"/>
              </a:lnSpc>
              <a:spcBef>
                <a:spcPts val="370"/>
              </a:spcBef>
              <a:spcAft>
                <a:spcPts val="0"/>
              </a:spcAft>
              <a:buSzPts val="1600"/>
              <a:buFont typeface="Libre Baskerville"/>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1" name="Google Shape;61;p32"/>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0"/>
              </a:spcBef>
              <a:spcAft>
                <a:spcPts val="0"/>
              </a:spcAft>
              <a:buSzPts val="1700"/>
              <a:buNone/>
              <a:defRPr sz="2000" b="1"/>
            </a:lvl2pPr>
            <a:lvl3pPr marL="1371600" lvl="2" indent="-228600" algn="l">
              <a:lnSpc>
                <a:spcPct val="100000"/>
              </a:lnSpc>
              <a:spcBef>
                <a:spcPts val="370"/>
              </a:spcBef>
              <a:spcAft>
                <a:spcPts val="0"/>
              </a:spcAft>
              <a:buSzPts val="1530"/>
              <a:buNone/>
              <a:defRPr sz="1800" b="1"/>
            </a:lvl3pPr>
            <a:lvl4pPr marL="1828800" lvl="3" indent="-228600" algn="l">
              <a:lnSpc>
                <a:spcPct val="100000"/>
              </a:lnSpc>
              <a:spcBef>
                <a:spcPts val="370"/>
              </a:spcBef>
              <a:spcAft>
                <a:spcPts val="0"/>
              </a:spcAft>
              <a:buSzPts val="1280"/>
              <a:buNone/>
              <a:defRPr sz="1600" b="1"/>
            </a:lvl4pPr>
            <a:lvl5pPr marL="2286000" lvl="4" indent="-228600" algn="l">
              <a:lnSpc>
                <a:spcPct val="100000"/>
              </a:lnSpc>
              <a:spcBef>
                <a:spcPts val="370"/>
              </a:spcBef>
              <a:spcAft>
                <a:spcPts val="0"/>
              </a:spcAft>
              <a:buSzPts val="1600"/>
              <a:buFont typeface="Libre Baskerville"/>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2" name="Google Shape;62;p3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
        <p:nvSpPr>
          <p:cNvPr id="65" name="Google Shape;65;p32"/>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6" name="Google Shape;66;p32"/>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3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3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35"/>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8" name="Google Shape;78;p35"/>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9" name="Google Shape;79;p35"/>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4000"/>
              <a:buFont typeface="Libre Franklin"/>
              <a:buNone/>
              <a:defRPr sz="4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530"/>
              <a:buNone/>
              <a:defRPr sz="1800"/>
            </a:lvl1pPr>
            <a:lvl2pPr marL="914400" lvl="1" indent="-228600" algn="l">
              <a:lnSpc>
                <a:spcPct val="100000"/>
              </a:lnSpc>
              <a:spcBef>
                <a:spcPts val="370"/>
              </a:spcBef>
              <a:spcAft>
                <a:spcPts val="0"/>
              </a:spcAft>
              <a:buSzPts val="1020"/>
              <a:buNone/>
              <a:defRPr sz="1200"/>
            </a:lvl2pPr>
            <a:lvl3pPr marL="1371600" lvl="2" indent="-228600" algn="l">
              <a:lnSpc>
                <a:spcPct val="100000"/>
              </a:lnSpc>
              <a:spcBef>
                <a:spcPts val="370"/>
              </a:spcBef>
              <a:spcAft>
                <a:spcPts val="0"/>
              </a:spcAft>
              <a:buSzPts val="850"/>
              <a:buNone/>
              <a:defRPr sz="1000"/>
            </a:lvl3pPr>
            <a:lvl4pPr marL="1828800" lvl="3" indent="-228600" algn="l">
              <a:lnSpc>
                <a:spcPct val="100000"/>
              </a:lnSpc>
              <a:spcBef>
                <a:spcPts val="370"/>
              </a:spcBef>
              <a:spcAft>
                <a:spcPts val="0"/>
              </a:spcAft>
              <a:buSzPts val="720"/>
              <a:buNone/>
              <a:defRPr sz="900"/>
            </a:lvl4pPr>
            <a:lvl5pPr marL="2286000" lvl="4" indent="-228600" algn="l">
              <a:lnSpc>
                <a:spcPct val="100000"/>
              </a:lnSpc>
              <a:spcBef>
                <a:spcPts val="370"/>
              </a:spcBef>
              <a:spcAft>
                <a:spcPts val="0"/>
              </a:spcAft>
              <a:buSzPts val="900"/>
              <a:buFont typeface="Libre Baskerville"/>
              <a:buNone/>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81" name="Google Shape;81;p3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
        <p:nvSpPr>
          <p:cNvPr id="84" name="Google Shape;84;p35"/>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26"/>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2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lnSpc>
                <a:spcPct val="100000"/>
              </a:lnSpc>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2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lnSpc>
                <a:spcPct val="100000"/>
              </a:lnSpc>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2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2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2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papers.ssrn.com/sol3/papers.cfm?abstract_id=3604309"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txBox="1">
            <a:spLocks noGrp="1"/>
          </p:cNvSpPr>
          <p:nvPr>
            <p:ph type="subTitle" idx="1"/>
          </p:nvPr>
        </p:nvSpPr>
        <p:spPr>
          <a:xfrm>
            <a:off x="238432" y="3200400"/>
            <a:ext cx="8676968" cy="335280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80000"/>
              </a:lnSpc>
              <a:spcBef>
                <a:spcPts val="0"/>
              </a:spcBef>
              <a:spcAft>
                <a:spcPts val="0"/>
              </a:spcAft>
              <a:buSzPts val="2044"/>
              <a:buNone/>
            </a:pPr>
            <a:r>
              <a:rPr lang="en-IN" sz="1900" dirty="0">
                <a:latin typeface="Calibri"/>
                <a:ea typeface="Calibri"/>
                <a:cs typeface="Calibri"/>
                <a:sym typeface="Calibri"/>
              </a:rPr>
              <a:t>By</a:t>
            </a:r>
            <a:endParaRPr sz="1900" dirty="0">
              <a:latin typeface="Calibri"/>
              <a:ea typeface="Calibri"/>
              <a:cs typeface="Calibri"/>
              <a:sym typeface="Calibri"/>
            </a:endParaRPr>
          </a:p>
          <a:p>
            <a:pPr marL="0" lvl="0" indent="0" algn="ctr" rtl="0">
              <a:lnSpc>
                <a:spcPct val="80000"/>
              </a:lnSpc>
              <a:spcBef>
                <a:spcPts val="580"/>
              </a:spcBef>
              <a:spcAft>
                <a:spcPts val="0"/>
              </a:spcAft>
              <a:buSzPts val="2044"/>
              <a:buNone/>
            </a:pPr>
            <a:r>
              <a:rPr lang="en-IN" sz="1900" dirty="0">
                <a:latin typeface="Calibri"/>
                <a:ea typeface="Calibri"/>
                <a:cs typeface="Calibri"/>
                <a:sym typeface="Calibri"/>
              </a:rPr>
              <a:t>Name of the Student</a:t>
            </a:r>
            <a:endParaRPr dirty="0"/>
          </a:p>
          <a:p>
            <a:pPr marL="0" lvl="0" indent="0" algn="ctr" rtl="0">
              <a:lnSpc>
                <a:spcPct val="80000"/>
              </a:lnSpc>
              <a:spcBef>
                <a:spcPts val="580"/>
              </a:spcBef>
              <a:spcAft>
                <a:spcPts val="0"/>
              </a:spcAft>
              <a:buSzPts val="2044"/>
              <a:buNone/>
            </a:pPr>
            <a:r>
              <a:rPr lang="en-IN" sz="1900" dirty="0">
                <a:latin typeface="Calibri"/>
                <a:ea typeface="Calibri"/>
                <a:cs typeface="Calibri"/>
                <a:sym typeface="Calibri"/>
              </a:rPr>
              <a:t>Apoorv Waghmare ECE 32</a:t>
            </a:r>
            <a:endParaRPr dirty="0"/>
          </a:p>
          <a:p>
            <a:pPr marL="0" lvl="0" indent="0" algn="ctr" rtl="0">
              <a:lnSpc>
                <a:spcPct val="80000"/>
              </a:lnSpc>
              <a:spcBef>
                <a:spcPts val="580"/>
              </a:spcBef>
              <a:spcAft>
                <a:spcPts val="0"/>
              </a:spcAft>
              <a:buSzPts val="2044"/>
              <a:buNone/>
            </a:pPr>
            <a:r>
              <a:rPr lang="en-IN" sz="1900" dirty="0">
                <a:latin typeface="Calibri"/>
                <a:ea typeface="Calibri"/>
                <a:cs typeface="Calibri"/>
                <a:sym typeface="Calibri"/>
              </a:rPr>
              <a:t>Chinmay More   ECE 129</a:t>
            </a:r>
            <a:endParaRPr dirty="0"/>
          </a:p>
          <a:p>
            <a:pPr marL="0" lvl="0" indent="0" algn="ctr" rtl="0">
              <a:lnSpc>
                <a:spcPct val="80000"/>
              </a:lnSpc>
              <a:spcBef>
                <a:spcPts val="580"/>
              </a:spcBef>
              <a:spcAft>
                <a:spcPts val="0"/>
              </a:spcAft>
              <a:buSzPts val="2044"/>
              <a:buNone/>
            </a:pPr>
            <a:r>
              <a:rPr lang="en-IN" sz="1900" dirty="0">
                <a:latin typeface="Calibri"/>
                <a:ea typeface="Calibri"/>
                <a:cs typeface="Calibri"/>
                <a:sym typeface="Calibri"/>
              </a:rPr>
              <a:t>Atharva Vakharkar ECE 07</a:t>
            </a:r>
            <a:endParaRPr sz="1900" dirty="0">
              <a:latin typeface="Calibri"/>
              <a:ea typeface="Calibri"/>
              <a:cs typeface="Calibri"/>
              <a:sym typeface="Calibri"/>
            </a:endParaRPr>
          </a:p>
          <a:p>
            <a:pPr marL="0" lvl="0" indent="0" algn="ctr" rtl="0">
              <a:lnSpc>
                <a:spcPct val="80000"/>
              </a:lnSpc>
              <a:spcBef>
                <a:spcPts val="580"/>
              </a:spcBef>
              <a:spcAft>
                <a:spcPts val="0"/>
              </a:spcAft>
              <a:buSzPts val="1651"/>
              <a:buNone/>
            </a:pPr>
            <a:r>
              <a:rPr lang="en-IN" sz="1900" dirty="0">
                <a:latin typeface="Calibri"/>
                <a:ea typeface="Calibri"/>
                <a:cs typeface="Calibri"/>
                <a:sym typeface="Calibri"/>
              </a:rPr>
              <a:t>Internship Industry Name: Prescient Technologies </a:t>
            </a:r>
            <a:endParaRPr sz="1900" dirty="0">
              <a:latin typeface="Calibri"/>
              <a:ea typeface="Calibri"/>
              <a:cs typeface="Calibri"/>
              <a:sym typeface="Calibri"/>
            </a:endParaRPr>
          </a:p>
          <a:p>
            <a:pPr marL="0" lvl="0" indent="0" algn="ctr" rtl="0">
              <a:lnSpc>
                <a:spcPct val="80000"/>
              </a:lnSpc>
              <a:spcBef>
                <a:spcPts val="580"/>
              </a:spcBef>
              <a:spcAft>
                <a:spcPts val="0"/>
              </a:spcAft>
              <a:buSzPts val="1651"/>
              <a:buNone/>
            </a:pPr>
            <a:r>
              <a:rPr lang="en-IN" sz="1900" dirty="0">
                <a:latin typeface="Calibri"/>
                <a:ea typeface="Calibri"/>
                <a:cs typeface="Calibri"/>
                <a:sym typeface="Calibri"/>
              </a:rPr>
              <a:t>School of Electronics and Communication Engineering</a:t>
            </a:r>
            <a:endParaRPr sz="1900" dirty="0">
              <a:latin typeface="Calibri"/>
              <a:ea typeface="Calibri"/>
              <a:cs typeface="Calibri"/>
              <a:sym typeface="Calibri"/>
            </a:endParaRPr>
          </a:p>
          <a:p>
            <a:pPr marL="0" lvl="0" indent="0" algn="ctr" rtl="0">
              <a:lnSpc>
                <a:spcPct val="80000"/>
              </a:lnSpc>
              <a:spcBef>
                <a:spcPts val="580"/>
              </a:spcBef>
              <a:spcAft>
                <a:spcPts val="0"/>
              </a:spcAft>
              <a:buSzPts val="1651"/>
              <a:buNone/>
            </a:pPr>
            <a:r>
              <a:rPr lang="en-IN" sz="1900" dirty="0">
                <a:latin typeface="Calibri"/>
                <a:ea typeface="Calibri"/>
                <a:cs typeface="Calibri"/>
                <a:sym typeface="Calibri"/>
              </a:rPr>
              <a:t>MIT World Peace University, Pune</a:t>
            </a:r>
            <a:endParaRPr sz="1900" dirty="0">
              <a:latin typeface="Calibri"/>
              <a:ea typeface="Calibri"/>
              <a:cs typeface="Calibri"/>
              <a:sym typeface="Calibri"/>
            </a:endParaRPr>
          </a:p>
          <a:p>
            <a:pPr marL="0" lvl="0" indent="0" algn="ctr" rtl="0">
              <a:lnSpc>
                <a:spcPct val="80000"/>
              </a:lnSpc>
              <a:spcBef>
                <a:spcPts val="580"/>
              </a:spcBef>
              <a:spcAft>
                <a:spcPts val="0"/>
              </a:spcAft>
              <a:buSzPts val="2044"/>
              <a:buNone/>
            </a:pPr>
            <a:endParaRPr sz="1900" dirty="0">
              <a:latin typeface="Calibri"/>
              <a:ea typeface="Calibri"/>
              <a:cs typeface="Calibri"/>
              <a:sym typeface="Calibri"/>
            </a:endParaRPr>
          </a:p>
          <a:p>
            <a:pPr marL="0" lvl="0" indent="0" algn="l" rtl="0">
              <a:lnSpc>
                <a:spcPct val="80000"/>
              </a:lnSpc>
              <a:spcBef>
                <a:spcPts val="580"/>
              </a:spcBef>
              <a:spcAft>
                <a:spcPts val="0"/>
              </a:spcAft>
              <a:buSzPts val="2044"/>
              <a:buNone/>
            </a:pPr>
            <a:r>
              <a:rPr lang="en-IN" sz="2000" b="1" dirty="0">
                <a:latin typeface="Calibri"/>
                <a:ea typeface="Calibri"/>
                <a:cs typeface="Calibri"/>
                <a:sym typeface="Calibri"/>
              </a:rPr>
              <a:t>School Mentor                                                                                       Industry Mentor</a:t>
            </a:r>
            <a:endParaRPr dirty="0"/>
          </a:p>
          <a:p>
            <a:pPr marL="0" lvl="0" indent="0" algn="l">
              <a:lnSpc>
                <a:spcPct val="80000"/>
              </a:lnSpc>
              <a:buSzPts val="2044"/>
            </a:pPr>
            <a:r>
              <a:rPr lang="en-IN" sz="2000" dirty="0" err="1">
                <a:latin typeface="Calibri"/>
                <a:ea typeface="Calibri"/>
                <a:cs typeface="Calibri"/>
                <a:sym typeface="Calibri"/>
              </a:rPr>
              <a:t>Prof.</a:t>
            </a:r>
            <a:r>
              <a:rPr lang="en-IN" sz="2000" dirty="0">
                <a:latin typeface="Calibri"/>
                <a:ea typeface="Calibri"/>
                <a:cs typeface="Calibri"/>
                <a:sym typeface="Calibri"/>
              </a:rPr>
              <a:t> Shweta </a:t>
            </a:r>
            <a:r>
              <a:rPr lang="en-IN" sz="2000" dirty="0" err="1">
                <a:latin typeface="Calibri"/>
                <a:ea typeface="Calibri"/>
                <a:cs typeface="Calibri"/>
                <a:sym typeface="Calibri"/>
              </a:rPr>
              <a:t>Kukade</a:t>
            </a:r>
            <a:r>
              <a:rPr lang="en-IN" sz="2000" dirty="0">
                <a:latin typeface="Calibri"/>
                <a:ea typeface="Calibri"/>
                <a:cs typeface="Calibri"/>
                <a:sym typeface="Calibri"/>
              </a:rPr>
              <a:t>				 </a:t>
            </a:r>
            <a:r>
              <a:rPr lang="en-IN" sz="2000" dirty="0" smtClean="0">
                <a:latin typeface="Calibri"/>
                <a:ea typeface="Calibri"/>
                <a:cs typeface="Calibri"/>
                <a:sym typeface="Calibri"/>
              </a:rPr>
              <a:t>            Mr</a:t>
            </a:r>
            <a:r>
              <a:rPr lang="en-IN" sz="2000" dirty="0">
                <a:latin typeface="Calibri"/>
                <a:ea typeface="Calibri"/>
                <a:cs typeface="Calibri"/>
                <a:sym typeface="Calibri"/>
              </a:rPr>
              <a:t>. </a:t>
            </a:r>
            <a:r>
              <a:rPr lang="en-IN" sz="2000" dirty="0" err="1">
                <a:latin typeface="Calibri"/>
                <a:ea typeface="Calibri"/>
                <a:cs typeface="Calibri"/>
                <a:sym typeface="Calibri"/>
              </a:rPr>
              <a:t>Shridhar</a:t>
            </a:r>
            <a:r>
              <a:rPr lang="en-IN" sz="2000" dirty="0">
                <a:latin typeface="Calibri"/>
                <a:ea typeface="Calibri"/>
                <a:cs typeface="Calibri"/>
                <a:sym typeface="Calibri"/>
              </a:rPr>
              <a:t> </a:t>
            </a:r>
            <a:r>
              <a:rPr lang="en-IN" sz="2000" dirty="0" err="1">
                <a:latin typeface="Calibri"/>
                <a:ea typeface="Calibri"/>
                <a:cs typeface="Calibri"/>
                <a:sym typeface="Calibri"/>
              </a:rPr>
              <a:t>Patil</a:t>
            </a:r>
            <a:r>
              <a:rPr lang="en-IN" sz="2000" dirty="0">
                <a:latin typeface="Calibri"/>
                <a:ea typeface="Calibri"/>
                <a:cs typeface="Calibri"/>
                <a:sym typeface="Calibri"/>
              </a:rPr>
              <a:t> 				</a:t>
            </a:r>
            <a:r>
              <a:rPr lang="en-IN" sz="2000" dirty="0" smtClean="0">
                <a:latin typeface="Calibri"/>
                <a:ea typeface="Calibri"/>
                <a:cs typeface="Calibri"/>
                <a:sym typeface="Calibri"/>
              </a:rPr>
              <a:t>                                                                               	 </a:t>
            </a:r>
            <a:endParaRPr sz="2405" b="1" dirty="0"/>
          </a:p>
        </p:txBody>
      </p:sp>
      <p:sp>
        <p:nvSpPr>
          <p:cNvPr id="112" name="Google Shape;112;p1"/>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p>
            <a:pPr marL="0" lvl="0" indent="0" algn="ctr" rtl="0">
              <a:lnSpc>
                <a:spcPct val="100000"/>
              </a:lnSpc>
              <a:spcBef>
                <a:spcPts val="0"/>
              </a:spcBef>
              <a:spcAft>
                <a:spcPts val="0"/>
              </a:spcAft>
              <a:buClr>
                <a:srgbClr val="FFFFFF"/>
              </a:buClr>
              <a:buSzPts val="3600"/>
              <a:buFont typeface="Libre Franklin"/>
              <a:buNone/>
            </a:pPr>
            <a:r>
              <a:rPr lang="en-IN" sz="2800" b="1">
                <a:latin typeface="Calibri"/>
                <a:ea typeface="Calibri"/>
                <a:cs typeface="Calibri"/>
                <a:sym typeface="Calibri"/>
              </a:rPr>
              <a:t>Autonomous Intelligent Vehicle</a:t>
            </a:r>
            <a:endParaRPr sz="2800" b="1">
              <a:latin typeface="Calibri"/>
              <a:ea typeface="Calibri"/>
              <a:cs typeface="Calibri"/>
              <a:sym typeface="Calibri"/>
            </a:endParaRPr>
          </a:p>
        </p:txBody>
      </p:sp>
      <p:pic>
        <p:nvPicPr>
          <p:cNvPr id="113" name="Google Shape;113;p1"/>
          <p:cNvPicPr preferRelativeResize="0"/>
          <p:nvPr/>
        </p:nvPicPr>
        <p:blipFill rotWithShape="1">
          <a:blip r:embed="rId3">
            <a:alphaModFix/>
          </a:blip>
          <a:srcRect/>
          <a:stretch/>
        </p:blipFill>
        <p:spPr>
          <a:xfrm>
            <a:off x="238432" y="228600"/>
            <a:ext cx="1143000" cy="1143000"/>
          </a:xfrm>
          <a:prstGeom prst="rect">
            <a:avLst/>
          </a:prstGeom>
          <a:noFill/>
          <a:ln>
            <a:noFill/>
          </a:ln>
        </p:spPr>
      </p:pic>
      <p:sp>
        <p:nvSpPr>
          <p:cNvPr id="114" name="Google Shape;114;p1"/>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115" name="Google Shape;115;p1"/>
          <p:cNvPicPr preferRelativeResize="0"/>
          <p:nvPr/>
        </p:nvPicPr>
        <p:blipFill rotWithShape="1">
          <a:blip r:embed="rId4">
            <a:alphaModFix/>
          </a:blip>
          <a:srcRect/>
          <a:stretch/>
        </p:blipFill>
        <p:spPr>
          <a:xfrm>
            <a:off x="6577431" y="216651"/>
            <a:ext cx="2337969" cy="11549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1295400" y="328295"/>
            <a:ext cx="5173345" cy="79121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SzPts val="1800"/>
              <a:buNone/>
            </a:pPr>
            <a:r>
              <a:rPr lang="en-IN" b="1">
                <a:latin typeface="Calibri"/>
                <a:ea typeface="Calibri"/>
                <a:cs typeface="Calibri"/>
                <a:sym typeface="Calibri"/>
              </a:rPr>
              <a:t>Literature Survey:</a:t>
            </a:r>
            <a:endParaRPr b="1">
              <a:solidFill>
                <a:srgbClr val="6D6262"/>
              </a:solidFill>
              <a:latin typeface="Calibri"/>
              <a:ea typeface="Calibri"/>
              <a:cs typeface="Calibri"/>
              <a:sym typeface="Calibri"/>
            </a:endParaRPr>
          </a:p>
        </p:txBody>
      </p:sp>
      <p:sp>
        <p:nvSpPr>
          <p:cNvPr id="189" name="Google Shape;189;p10"/>
          <p:cNvSpPr txBox="1">
            <a:spLocks noGrp="1"/>
          </p:cNvSpPr>
          <p:nvPr>
            <p:ph type="body" idx="1"/>
          </p:nvPr>
        </p:nvSpPr>
        <p:spPr>
          <a:xfrm>
            <a:off x="412115" y="1295400"/>
            <a:ext cx="8407400" cy="4876800"/>
          </a:xfrm>
          <a:prstGeom prst="rect">
            <a:avLst/>
          </a:prstGeom>
          <a:noFill/>
          <a:ln>
            <a:noFill/>
          </a:ln>
        </p:spPr>
        <p:txBody>
          <a:bodyPr spcFirstLastPara="1" wrap="square" lIns="91425" tIns="45700" rIns="91425" bIns="45700" anchor="t" anchorCtr="0">
            <a:noAutofit/>
          </a:bodyPr>
          <a:lstStyle/>
          <a:p>
            <a:pPr marL="114300" lvl="0" indent="0" algn="l" rtl="0">
              <a:lnSpc>
                <a:spcPct val="200000"/>
              </a:lnSpc>
              <a:spcBef>
                <a:spcPts val="580"/>
              </a:spcBef>
              <a:spcAft>
                <a:spcPts val="0"/>
              </a:spcAft>
              <a:buSzPts val="1530"/>
              <a:buNone/>
            </a:pPr>
            <a:r>
              <a:rPr lang="en-IN" sz="2000" b="1"/>
              <a:t>LIDAR SENSOR :</a:t>
            </a:r>
            <a:endParaRPr/>
          </a:p>
          <a:p>
            <a:pPr marL="114300" lvl="0" indent="0" algn="l" rtl="0">
              <a:lnSpc>
                <a:spcPct val="150000"/>
              </a:lnSpc>
              <a:spcBef>
                <a:spcPts val="580"/>
              </a:spcBef>
              <a:spcAft>
                <a:spcPts val="0"/>
              </a:spcAft>
              <a:buSzPts val="1530"/>
              <a:buNone/>
            </a:pPr>
            <a:r>
              <a:rPr lang="en-IN" sz="2000"/>
              <a:t>This paper tells us the role of lidar in sustainable forest management.</a:t>
            </a:r>
            <a:endParaRPr/>
          </a:p>
          <a:p>
            <a:pPr marL="131445" lvl="0" indent="0" algn="l" rtl="0">
              <a:lnSpc>
                <a:spcPct val="150000"/>
              </a:lnSpc>
              <a:spcBef>
                <a:spcPts val="580"/>
              </a:spcBef>
              <a:spcAft>
                <a:spcPts val="0"/>
              </a:spcAft>
              <a:buSzPts val="1530"/>
              <a:buNone/>
            </a:pPr>
            <a:r>
              <a:rPr lang="en-IN" sz="2000"/>
              <a:t>When considered within the context of all the measured and derived attributes required to complete a forest inventory, LiDAR can be a valuable tool in the inventory process.</a:t>
            </a:r>
            <a:endParaRPr/>
          </a:p>
          <a:p>
            <a:pPr marL="131445" lvl="0" indent="0" algn="l" rtl="0">
              <a:lnSpc>
                <a:spcPct val="150000"/>
              </a:lnSpc>
              <a:spcBef>
                <a:spcPts val="580"/>
              </a:spcBef>
              <a:spcAft>
                <a:spcPts val="0"/>
              </a:spcAft>
              <a:buSzPts val="1530"/>
              <a:buNone/>
            </a:pPr>
            <a:r>
              <a:rPr lang="en-IN" sz="2000"/>
              <a:t>LiDAR, airborne laser altimetry, forest inventory, height, volume, biomass, update, remote sensing.</a:t>
            </a:r>
            <a:endParaRPr/>
          </a:p>
          <a:p>
            <a:pPr marL="457200" lvl="0" indent="-228600" algn="l" rtl="0">
              <a:lnSpc>
                <a:spcPct val="150000"/>
              </a:lnSpc>
              <a:spcBef>
                <a:spcPts val="580"/>
              </a:spcBef>
              <a:spcAft>
                <a:spcPts val="0"/>
              </a:spcAft>
              <a:buSzPts val="1530"/>
              <a:buNone/>
            </a:pPr>
            <a:endParaRPr sz="2400"/>
          </a:p>
        </p:txBody>
      </p:sp>
      <p:pic>
        <p:nvPicPr>
          <p:cNvPr id="190" name="Google Shape;190;p10"/>
          <p:cNvPicPr preferRelativeResize="0"/>
          <p:nvPr/>
        </p:nvPicPr>
        <p:blipFill rotWithShape="1">
          <a:blip r:embed="rId3">
            <a:alphaModFix/>
          </a:blip>
          <a:srcRect/>
          <a:stretch/>
        </p:blipFill>
        <p:spPr>
          <a:xfrm>
            <a:off x="152400" y="152400"/>
            <a:ext cx="1143000" cy="1143000"/>
          </a:xfrm>
          <a:prstGeom prst="rect">
            <a:avLst/>
          </a:prstGeom>
          <a:noFill/>
          <a:ln>
            <a:noFill/>
          </a:ln>
        </p:spPr>
      </p:pic>
      <p:sp>
        <p:nvSpPr>
          <p:cNvPr id="191" name="Google Shape;191;p10"/>
          <p:cNvSpPr/>
          <p:nvPr/>
        </p:nvSpPr>
        <p:spPr>
          <a:xfrm>
            <a:off x="7003767" y="218342"/>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192" name="Google Shape;192;p10"/>
          <p:cNvPicPr preferRelativeResize="0"/>
          <p:nvPr/>
        </p:nvPicPr>
        <p:blipFill rotWithShape="1">
          <a:blip r:embed="rId4">
            <a:alphaModFix/>
          </a:blip>
          <a:srcRect/>
          <a:stretch/>
        </p:blipFill>
        <p:spPr>
          <a:xfrm>
            <a:off x="6577431" y="216651"/>
            <a:ext cx="2337969" cy="1154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1"/>
          <p:cNvSpPr txBox="1">
            <a:spLocks noGrp="1"/>
          </p:cNvSpPr>
          <p:nvPr>
            <p:ph type="title"/>
          </p:nvPr>
        </p:nvSpPr>
        <p:spPr>
          <a:xfrm>
            <a:off x="1292860" y="228600"/>
            <a:ext cx="5823585" cy="1312545"/>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chemeClr val="dk2"/>
              </a:buClr>
              <a:buSzPct val="50000"/>
              <a:buNone/>
            </a:pPr>
            <a:r>
              <a:rPr lang="en-IN" sz="4000" b="1">
                <a:latin typeface="Calibri"/>
                <a:ea typeface="Calibri"/>
                <a:cs typeface="Calibri"/>
                <a:sym typeface="Calibri"/>
              </a:rPr>
              <a:t>Software/Hardware</a:t>
            </a:r>
            <a:br>
              <a:rPr lang="en-IN" sz="4000" b="1">
                <a:latin typeface="Calibri"/>
                <a:ea typeface="Calibri"/>
                <a:cs typeface="Calibri"/>
                <a:sym typeface="Calibri"/>
              </a:rPr>
            </a:br>
            <a:r>
              <a:rPr lang="en-IN" sz="4000" b="1">
                <a:latin typeface="Calibri"/>
                <a:ea typeface="Calibri"/>
                <a:cs typeface="Calibri"/>
                <a:sym typeface="Calibri"/>
              </a:rPr>
              <a:t> (Used Until Now):</a:t>
            </a:r>
            <a:endParaRPr b="1">
              <a:latin typeface="Calibri"/>
              <a:ea typeface="Calibri"/>
              <a:cs typeface="Calibri"/>
              <a:sym typeface="Calibri"/>
            </a:endParaRPr>
          </a:p>
        </p:txBody>
      </p:sp>
      <p:sp>
        <p:nvSpPr>
          <p:cNvPr id="198" name="Google Shape;198;p11"/>
          <p:cNvSpPr txBox="1">
            <a:spLocks noGrp="1"/>
          </p:cNvSpPr>
          <p:nvPr>
            <p:ph type="ftr" idx="11"/>
          </p:nvPr>
        </p:nvSpPr>
        <p:spPr>
          <a:xfrm>
            <a:off x="186268" y="6172199"/>
            <a:ext cx="3970866" cy="6011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199" name="Google Shape;199;p11"/>
          <p:cNvPicPr preferRelativeResize="0"/>
          <p:nvPr/>
        </p:nvPicPr>
        <p:blipFill rotWithShape="1">
          <a:blip r:embed="rId3">
            <a:alphaModFix/>
          </a:blip>
          <a:srcRect/>
          <a:stretch/>
        </p:blipFill>
        <p:spPr>
          <a:xfrm>
            <a:off x="7116762" y="321732"/>
            <a:ext cx="1704975" cy="876300"/>
          </a:xfrm>
          <a:prstGeom prst="rect">
            <a:avLst/>
          </a:prstGeom>
          <a:noFill/>
          <a:ln>
            <a:noFill/>
          </a:ln>
        </p:spPr>
      </p:pic>
      <p:pic>
        <p:nvPicPr>
          <p:cNvPr id="200" name="Google Shape;200;p11"/>
          <p:cNvPicPr preferRelativeResize="0"/>
          <p:nvPr/>
        </p:nvPicPr>
        <p:blipFill rotWithShape="1">
          <a:blip r:embed="rId4">
            <a:alphaModFix/>
          </a:blip>
          <a:srcRect/>
          <a:stretch/>
        </p:blipFill>
        <p:spPr>
          <a:xfrm>
            <a:off x="238432" y="228600"/>
            <a:ext cx="1143000" cy="1143000"/>
          </a:xfrm>
          <a:prstGeom prst="rect">
            <a:avLst/>
          </a:prstGeom>
          <a:noFill/>
          <a:ln>
            <a:noFill/>
          </a:ln>
        </p:spPr>
      </p:pic>
      <p:sp>
        <p:nvSpPr>
          <p:cNvPr id="201" name="Google Shape;201;p1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457200" lvl="0" indent="-325755" algn="l" rtl="0">
              <a:lnSpc>
                <a:spcPct val="170000"/>
              </a:lnSpc>
              <a:spcBef>
                <a:spcPts val="580"/>
              </a:spcBef>
              <a:spcAft>
                <a:spcPts val="0"/>
              </a:spcAft>
              <a:buSzPts val="1530"/>
              <a:buChar char="⚫"/>
            </a:pPr>
            <a:r>
              <a:rPr lang="en-IN" sz="2000"/>
              <a:t>Lidar Sensor</a:t>
            </a:r>
            <a:endParaRPr/>
          </a:p>
          <a:p>
            <a:pPr marL="457200" lvl="0" indent="-325755" algn="l" rtl="0">
              <a:lnSpc>
                <a:spcPct val="170000"/>
              </a:lnSpc>
              <a:spcBef>
                <a:spcPts val="580"/>
              </a:spcBef>
              <a:spcAft>
                <a:spcPts val="0"/>
              </a:spcAft>
              <a:buSzPts val="1530"/>
              <a:buChar char="⚫"/>
            </a:pPr>
            <a:r>
              <a:rPr lang="en-IN" sz="2000"/>
              <a:t>75 RPM DC motor with inbuilt encoders</a:t>
            </a:r>
            <a:endParaRPr/>
          </a:p>
          <a:p>
            <a:pPr marL="457200" lvl="0" indent="-325755" algn="l" rtl="0">
              <a:lnSpc>
                <a:spcPct val="170000"/>
              </a:lnSpc>
              <a:spcBef>
                <a:spcPts val="580"/>
              </a:spcBef>
              <a:spcAft>
                <a:spcPts val="0"/>
              </a:spcAft>
              <a:buSzPts val="1530"/>
              <a:buChar char="⚫"/>
            </a:pPr>
            <a:r>
              <a:rPr lang="en-IN" sz="2000"/>
              <a:t>Motor Driver IC</a:t>
            </a:r>
            <a:endParaRPr/>
          </a:p>
          <a:p>
            <a:pPr marL="457200" lvl="0" indent="-325755" algn="l" rtl="0">
              <a:lnSpc>
                <a:spcPct val="170000"/>
              </a:lnSpc>
              <a:spcBef>
                <a:spcPts val="580"/>
              </a:spcBef>
              <a:spcAft>
                <a:spcPts val="0"/>
              </a:spcAft>
              <a:buSzPts val="1530"/>
              <a:buChar char="⚫"/>
            </a:pPr>
            <a:r>
              <a:rPr lang="en-IN" sz="2000"/>
              <a:t>Raspberry Pi</a:t>
            </a:r>
            <a:endParaRPr/>
          </a:p>
          <a:p>
            <a:pPr marL="457200" lvl="0" indent="-325755" algn="l" rtl="0">
              <a:lnSpc>
                <a:spcPct val="170000"/>
              </a:lnSpc>
              <a:spcBef>
                <a:spcPts val="580"/>
              </a:spcBef>
              <a:spcAft>
                <a:spcPts val="0"/>
              </a:spcAft>
              <a:buSzPts val="1530"/>
              <a:buChar char="⚫"/>
            </a:pPr>
            <a:r>
              <a:rPr lang="en-IN" sz="2000"/>
              <a:t>Visual Studio</a:t>
            </a:r>
            <a:endParaRPr/>
          </a:p>
          <a:p>
            <a:pPr marL="457200" lvl="0" indent="-325755" algn="l" rtl="0">
              <a:lnSpc>
                <a:spcPct val="170000"/>
              </a:lnSpc>
              <a:spcBef>
                <a:spcPts val="580"/>
              </a:spcBef>
              <a:spcAft>
                <a:spcPts val="0"/>
              </a:spcAft>
              <a:buSzPts val="1530"/>
              <a:buChar char="⚫"/>
            </a:pPr>
            <a:r>
              <a:rPr lang="en-IN" sz="2000"/>
              <a:t>Code blocks</a:t>
            </a:r>
            <a:endParaRPr/>
          </a:p>
          <a:p>
            <a:pPr marL="457200" lvl="0" indent="-325755" algn="l" rtl="0">
              <a:lnSpc>
                <a:spcPct val="170000"/>
              </a:lnSpc>
              <a:spcBef>
                <a:spcPts val="580"/>
              </a:spcBef>
              <a:spcAft>
                <a:spcPts val="0"/>
              </a:spcAft>
              <a:buSzPts val="1530"/>
              <a:buChar char="⚫"/>
            </a:pPr>
            <a:r>
              <a:rPr lang="en-IN" sz="2000"/>
              <a:t>C++</a:t>
            </a:r>
            <a:endParaRPr sz="2000"/>
          </a:p>
        </p:txBody>
      </p:sp>
      <p:sp>
        <p:nvSpPr>
          <p:cNvPr id="202" name="Google Shape;202;p11"/>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03" name="Google Shape;203;p11"/>
          <p:cNvPicPr preferRelativeResize="0"/>
          <p:nvPr/>
        </p:nvPicPr>
        <p:blipFill rotWithShape="1">
          <a:blip r:embed="rId5">
            <a:alphaModFix/>
          </a:blip>
          <a:srcRect/>
          <a:stretch/>
        </p:blipFill>
        <p:spPr>
          <a:xfrm>
            <a:off x="6577431" y="216651"/>
            <a:ext cx="2337969" cy="11549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a:spLocks noGrp="1"/>
          </p:cNvSpPr>
          <p:nvPr>
            <p:ph type="title"/>
          </p:nvPr>
        </p:nvSpPr>
        <p:spPr>
          <a:xfrm>
            <a:off x="1292860" y="228600"/>
            <a:ext cx="5823585" cy="1312545"/>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chemeClr val="dk2"/>
              </a:buClr>
              <a:buSzPct val="50000"/>
              <a:buNone/>
            </a:pPr>
            <a:r>
              <a:rPr lang="en-IN" sz="4000" b="1">
                <a:latin typeface="Calibri"/>
                <a:ea typeface="Calibri"/>
                <a:cs typeface="Calibri"/>
                <a:sym typeface="Calibri"/>
              </a:rPr>
              <a:t>Components</a:t>
            </a:r>
            <a:br>
              <a:rPr lang="en-IN" sz="4000" b="1">
                <a:latin typeface="Calibri"/>
                <a:ea typeface="Calibri"/>
                <a:cs typeface="Calibri"/>
                <a:sym typeface="Calibri"/>
              </a:rPr>
            </a:br>
            <a:r>
              <a:rPr lang="en-IN" sz="4000" b="1">
                <a:latin typeface="Calibri"/>
                <a:ea typeface="Calibri"/>
                <a:cs typeface="Calibri"/>
                <a:sym typeface="Calibri"/>
              </a:rPr>
              <a:t> (Used Until Now):</a:t>
            </a:r>
            <a:endParaRPr b="1">
              <a:latin typeface="Calibri"/>
              <a:ea typeface="Calibri"/>
              <a:cs typeface="Calibri"/>
              <a:sym typeface="Calibri"/>
            </a:endParaRPr>
          </a:p>
        </p:txBody>
      </p:sp>
      <p:sp>
        <p:nvSpPr>
          <p:cNvPr id="209" name="Google Shape;209;p12"/>
          <p:cNvSpPr txBox="1">
            <a:spLocks noGrp="1"/>
          </p:cNvSpPr>
          <p:nvPr>
            <p:ph type="ftr" idx="11"/>
          </p:nvPr>
        </p:nvSpPr>
        <p:spPr>
          <a:xfrm>
            <a:off x="186268" y="6172199"/>
            <a:ext cx="3970866" cy="6011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7116762" y="321732"/>
            <a:ext cx="1704975" cy="876300"/>
          </a:xfrm>
          <a:prstGeom prst="rect">
            <a:avLst/>
          </a:prstGeom>
          <a:noFill/>
          <a:ln>
            <a:noFill/>
          </a:ln>
        </p:spPr>
      </p:pic>
      <p:pic>
        <p:nvPicPr>
          <p:cNvPr id="211" name="Google Shape;211;p12"/>
          <p:cNvPicPr preferRelativeResize="0"/>
          <p:nvPr/>
        </p:nvPicPr>
        <p:blipFill rotWithShape="1">
          <a:blip r:embed="rId4">
            <a:alphaModFix/>
          </a:blip>
          <a:srcRect/>
          <a:stretch/>
        </p:blipFill>
        <p:spPr>
          <a:xfrm>
            <a:off x="238432" y="228600"/>
            <a:ext cx="1143000" cy="1143000"/>
          </a:xfrm>
          <a:prstGeom prst="rect">
            <a:avLst/>
          </a:prstGeom>
          <a:noFill/>
          <a:ln>
            <a:noFill/>
          </a:ln>
        </p:spPr>
      </p:pic>
      <p:sp>
        <p:nvSpPr>
          <p:cNvPr id="212" name="Google Shape;212;p1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457200" lvl="0" indent="-325755" algn="l" rtl="0">
              <a:lnSpc>
                <a:spcPct val="200000"/>
              </a:lnSpc>
              <a:spcBef>
                <a:spcPts val="580"/>
              </a:spcBef>
              <a:spcAft>
                <a:spcPts val="0"/>
              </a:spcAft>
              <a:buSzPts val="1530"/>
              <a:buChar char="⚫"/>
            </a:pPr>
            <a:r>
              <a:rPr lang="en-IN" sz="2000" b="1"/>
              <a:t>DC Geared Motor with Encoder 225 RPM:</a:t>
            </a:r>
            <a:endParaRPr sz="2000" b="1"/>
          </a:p>
          <a:p>
            <a:pPr marL="457200" lvl="0" indent="-325755" algn="l" rtl="0">
              <a:lnSpc>
                <a:spcPct val="200000"/>
              </a:lnSpc>
              <a:spcBef>
                <a:spcPts val="580"/>
              </a:spcBef>
              <a:spcAft>
                <a:spcPts val="0"/>
              </a:spcAft>
              <a:buSzPts val="1530"/>
              <a:buFont typeface="Noto Sans Symbols"/>
              <a:buChar char="✔"/>
            </a:pPr>
            <a:r>
              <a:rPr lang="en-IN" sz="2000"/>
              <a:t>Rated Voltage: 12 V</a:t>
            </a:r>
            <a:endParaRPr/>
          </a:p>
          <a:p>
            <a:pPr marL="457200" lvl="0" indent="-325755" algn="l" rtl="0">
              <a:lnSpc>
                <a:spcPct val="150000"/>
              </a:lnSpc>
              <a:spcBef>
                <a:spcPts val="580"/>
              </a:spcBef>
              <a:spcAft>
                <a:spcPts val="0"/>
              </a:spcAft>
              <a:buSzPts val="1530"/>
              <a:buFont typeface="Noto Sans Symbols"/>
              <a:buChar char="✔"/>
            </a:pPr>
            <a:r>
              <a:rPr lang="en-IN" sz="2000"/>
              <a:t>No-load Current: 70 mA</a:t>
            </a:r>
            <a:endParaRPr/>
          </a:p>
          <a:p>
            <a:pPr marL="457200" lvl="0" indent="-325755" algn="l" rtl="0">
              <a:lnSpc>
                <a:spcPct val="150000"/>
              </a:lnSpc>
              <a:spcBef>
                <a:spcPts val="580"/>
              </a:spcBef>
              <a:spcAft>
                <a:spcPts val="0"/>
              </a:spcAft>
              <a:buSzPts val="1530"/>
              <a:buFont typeface="Noto Sans Symbols"/>
              <a:buChar char="✔"/>
            </a:pPr>
            <a:r>
              <a:rPr lang="en-IN" sz="2000"/>
              <a:t>Rated Current: 410 mA</a:t>
            </a:r>
            <a:endParaRPr/>
          </a:p>
          <a:p>
            <a:pPr marL="457200" lvl="0" indent="-325755" algn="l" rtl="0">
              <a:lnSpc>
                <a:spcPct val="150000"/>
              </a:lnSpc>
              <a:spcBef>
                <a:spcPts val="580"/>
              </a:spcBef>
              <a:spcAft>
                <a:spcPts val="0"/>
              </a:spcAft>
              <a:buSzPts val="1530"/>
              <a:buFont typeface="Noto Sans Symbols"/>
              <a:buChar char="✔"/>
            </a:pPr>
            <a:r>
              <a:rPr lang="en-IN" sz="2000"/>
              <a:t>Rated Torque: 1.2 kg-cm</a:t>
            </a:r>
            <a:endParaRPr/>
          </a:p>
          <a:p>
            <a:pPr marL="457200" lvl="0" indent="-325755" algn="l" rtl="0">
              <a:lnSpc>
                <a:spcPct val="150000"/>
              </a:lnSpc>
              <a:spcBef>
                <a:spcPts val="580"/>
              </a:spcBef>
              <a:spcAft>
                <a:spcPts val="0"/>
              </a:spcAft>
              <a:buSzPts val="1530"/>
              <a:buFont typeface="Noto Sans Symbols"/>
              <a:buChar char="✔"/>
            </a:pPr>
            <a:r>
              <a:rPr lang="en-IN" sz="2000"/>
              <a:t>Shaft Diameter: 6 mm</a:t>
            </a:r>
            <a:endParaRPr/>
          </a:p>
          <a:p>
            <a:pPr marL="457200" lvl="0" indent="-325755" algn="l" rtl="0">
              <a:lnSpc>
                <a:spcPct val="150000"/>
              </a:lnSpc>
              <a:spcBef>
                <a:spcPts val="580"/>
              </a:spcBef>
              <a:spcAft>
                <a:spcPts val="0"/>
              </a:spcAft>
              <a:buSzPts val="1530"/>
              <a:buFont typeface="Noto Sans Symbols"/>
              <a:buChar char="✔"/>
            </a:pPr>
            <a:r>
              <a:rPr lang="en-IN" sz="2000"/>
              <a:t>Gear Ratio: 20:1</a:t>
            </a:r>
            <a:endParaRPr/>
          </a:p>
          <a:p>
            <a:pPr marL="131445" lvl="0" indent="0" algn="l" rtl="0">
              <a:lnSpc>
                <a:spcPct val="100000"/>
              </a:lnSpc>
              <a:spcBef>
                <a:spcPts val="580"/>
              </a:spcBef>
              <a:spcAft>
                <a:spcPts val="0"/>
              </a:spcAft>
              <a:buSzPts val="1530"/>
              <a:buNone/>
            </a:pPr>
            <a:endParaRPr b="1"/>
          </a:p>
        </p:txBody>
      </p:sp>
      <p:sp>
        <p:nvSpPr>
          <p:cNvPr id="213" name="Google Shape;213;p12"/>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14" name="Google Shape;214;p12"/>
          <p:cNvPicPr preferRelativeResize="0"/>
          <p:nvPr/>
        </p:nvPicPr>
        <p:blipFill rotWithShape="1">
          <a:blip r:embed="rId5">
            <a:alphaModFix/>
          </a:blip>
          <a:srcRect/>
          <a:stretch/>
        </p:blipFill>
        <p:spPr>
          <a:xfrm>
            <a:off x="6577431" y="230506"/>
            <a:ext cx="2337969" cy="1154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a:spLocks noGrp="1"/>
          </p:cNvSpPr>
          <p:nvPr>
            <p:ph type="title"/>
          </p:nvPr>
        </p:nvSpPr>
        <p:spPr>
          <a:xfrm>
            <a:off x="1292860" y="228600"/>
            <a:ext cx="5823585" cy="1312545"/>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chemeClr val="dk2"/>
              </a:buClr>
              <a:buSzPct val="50000"/>
              <a:buNone/>
            </a:pPr>
            <a:r>
              <a:rPr lang="en-IN" sz="4000" b="1">
                <a:latin typeface="Calibri"/>
                <a:ea typeface="Calibri"/>
                <a:cs typeface="Calibri"/>
                <a:sym typeface="Calibri"/>
              </a:rPr>
              <a:t>Components</a:t>
            </a:r>
            <a:br>
              <a:rPr lang="en-IN" sz="4000" b="1">
                <a:latin typeface="Calibri"/>
                <a:ea typeface="Calibri"/>
                <a:cs typeface="Calibri"/>
                <a:sym typeface="Calibri"/>
              </a:rPr>
            </a:br>
            <a:r>
              <a:rPr lang="en-IN" sz="4000" b="1">
                <a:latin typeface="Calibri"/>
                <a:ea typeface="Calibri"/>
                <a:cs typeface="Calibri"/>
                <a:sym typeface="Calibri"/>
              </a:rPr>
              <a:t> (Used Until Now):</a:t>
            </a:r>
            <a:endParaRPr b="1">
              <a:latin typeface="Calibri"/>
              <a:ea typeface="Calibri"/>
              <a:cs typeface="Calibri"/>
              <a:sym typeface="Calibri"/>
            </a:endParaRPr>
          </a:p>
        </p:txBody>
      </p:sp>
      <p:sp>
        <p:nvSpPr>
          <p:cNvPr id="220" name="Google Shape;220;p13"/>
          <p:cNvSpPr txBox="1">
            <a:spLocks noGrp="1"/>
          </p:cNvSpPr>
          <p:nvPr>
            <p:ph type="ftr" idx="11"/>
          </p:nvPr>
        </p:nvSpPr>
        <p:spPr>
          <a:xfrm>
            <a:off x="186268" y="6172199"/>
            <a:ext cx="3970866" cy="6011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21" name="Google Shape;221;p13"/>
          <p:cNvPicPr preferRelativeResize="0"/>
          <p:nvPr/>
        </p:nvPicPr>
        <p:blipFill rotWithShape="1">
          <a:blip r:embed="rId3">
            <a:alphaModFix/>
          </a:blip>
          <a:srcRect/>
          <a:stretch/>
        </p:blipFill>
        <p:spPr>
          <a:xfrm>
            <a:off x="7116762" y="321732"/>
            <a:ext cx="1704975" cy="876300"/>
          </a:xfrm>
          <a:prstGeom prst="rect">
            <a:avLst/>
          </a:prstGeom>
          <a:noFill/>
          <a:ln>
            <a:noFill/>
          </a:ln>
        </p:spPr>
      </p:pic>
      <p:pic>
        <p:nvPicPr>
          <p:cNvPr id="222" name="Google Shape;222;p13"/>
          <p:cNvPicPr preferRelativeResize="0"/>
          <p:nvPr/>
        </p:nvPicPr>
        <p:blipFill rotWithShape="1">
          <a:blip r:embed="rId4">
            <a:alphaModFix/>
          </a:blip>
          <a:srcRect/>
          <a:stretch/>
        </p:blipFill>
        <p:spPr>
          <a:xfrm>
            <a:off x="238432" y="228600"/>
            <a:ext cx="1143000" cy="1143000"/>
          </a:xfrm>
          <a:prstGeom prst="rect">
            <a:avLst/>
          </a:prstGeom>
          <a:noFill/>
          <a:ln>
            <a:noFill/>
          </a:ln>
        </p:spPr>
      </p:pic>
      <p:sp>
        <p:nvSpPr>
          <p:cNvPr id="223" name="Google Shape;223;p13"/>
          <p:cNvSpPr txBox="1">
            <a:spLocks noGrp="1"/>
          </p:cNvSpPr>
          <p:nvPr>
            <p:ph type="body" idx="1"/>
          </p:nvPr>
        </p:nvSpPr>
        <p:spPr>
          <a:xfrm>
            <a:off x="734291" y="1447800"/>
            <a:ext cx="7952509" cy="4572000"/>
          </a:xfrm>
          <a:prstGeom prst="rect">
            <a:avLst/>
          </a:prstGeom>
          <a:noFill/>
          <a:ln>
            <a:noFill/>
          </a:ln>
        </p:spPr>
        <p:txBody>
          <a:bodyPr spcFirstLastPara="1" wrap="square" lIns="91425" tIns="45700" rIns="91425" bIns="45700" anchor="t" anchorCtr="0">
            <a:normAutofit fontScale="62500" lnSpcReduction="20000"/>
          </a:bodyPr>
          <a:lstStyle/>
          <a:p>
            <a:pPr marL="457200" lvl="0" indent="-325755" algn="l" rtl="0">
              <a:lnSpc>
                <a:spcPct val="170000"/>
              </a:lnSpc>
              <a:spcBef>
                <a:spcPts val="580"/>
              </a:spcBef>
              <a:spcAft>
                <a:spcPts val="0"/>
              </a:spcAft>
              <a:buSzPct val="102000"/>
              <a:buChar char="⚫"/>
            </a:pPr>
            <a:r>
              <a:rPr lang="en-IN" sz="2400"/>
              <a:t>Lidar Sensor : LIDAR, which stands for Light Detection and Ranging, is a remote sensing method that uses light in the form of a pulsed laser to measure ranges (variable distances) to the Earth . A LIDAR instrument principally consists of a laser, a scanner.</a:t>
            </a:r>
            <a:endParaRPr/>
          </a:p>
          <a:p>
            <a:pPr marL="457200" lvl="0" indent="-325755" algn="l" rtl="0">
              <a:lnSpc>
                <a:spcPct val="170000"/>
              </a:lnSpc>
              <a:spcBef>
                <a:spcPts val="580"/>
              </a:spcBef>
              <a:spcAft>
                <a:spcPts val="0"/>
              </a:spcAft>
              <a:buSzPct val="102000"/>
              <a:buChar char="⚫"/>
            </a:pPr>
            <a:r>
              <a:rPr lang="en-IN" sz="2400"/>
              <a:t>For our project we are using LIDAR for mapping and generating check points for the AIV.</a:t>
            </a:r>
            <a:endParaRPr/>
          </a:p>
          <a:p>
            <a:pPr marL="457200" lvl="0" indent="-325755" algn="l" rtl="0">
              <a:lnSpc>
                <a:spcPct val="170000"/>
              </a:lnSpc>
              <a:spcBef>
                <a:spcPts val="580"/>
              </a:spcBef>
              <a:spcAft>
                <a:spcPts val="0"/>
              </a:spcAft>
              <a:buSzPct val="102000"/>
              <a:buChar char="⚫"/>
            </a:pPr>
            <a:r>
              <a:rPr lang="en-IN" sz="2400"/>
              <a:t>LiDAR, similar in operation to RADAR, measures the distance between a sensor and target object by emitting a laser pulse which is partially reflected by the object, with the return measured using a receiver. The distance to the target object from the LiDAR platform is calculated by measuring the time taken for the pulse to return to the system</a:t>
            </a:r>
            <a:endParaRPr/>
          </a:p>
          <a:p>
            <a:pPr marL="457200" lvl="0" indent="-228600" algn="l" rtl="0">
              <a:lnSpc>
                <a:spcPct val="170000"/>
              </a:lnSpc>
              <a:spcBef>
                <a:spcPts val="580"/>
              </a:spcBef>
              <a:spcAft>
                <a:spcPts val="0"/>
              </a:spcAft>
              <a:buSzPct val="122400"/>
              <a:buNone/>
            </a:pPr>
            <a:endParaRPr sz="2000"/>
          </a:p>
          <a:p>
            <a:pPr marL="457200" lvl="0" indent="-228600" algn="l" rtl="0">
              <a:lnSpc>
                <a:spcPct val="200000"/>
              </a:lnSpc>
              <a:spcBef>
                <a:spcPts val="580"/>
              </a:spcBef>
              <a:spcAft>
                <a:spcPts val="0"/>
              </a:spcAft>
              <a:buSzPct val="94153"/>
              <a:buNone/>
            </a:pPr>
            <a:endParaRPr/>
          </a:p>
        </p:txBody>
      </p:sp>
      <p:sp>
        <p:nvSpPr>
          <p:cNvPr id="224" name="Google Shape;224;p13"/>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25" name="Google Shape;225;p13"/>
          <p:cNvPicPr preferRelativeResize="0"/>
          <p:nvPr/>
        </p:nvPicPr>
        <p:blipFill rotWithShape="1">
          <a:blip r:embed="rId5">
            <a:alphaModFix/>
          </a:blip>
          <a:srcRect/>
          <a:stretch/>
        </p:blipFill>
        <p:spPr>
          <a:xfrm>
            <a:off x="6577431" y="230506"/>
            <a:ext cx="2337969" cy="1154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4"/>
          <p:cNvSpPr txBox="1">
            <a:spLocks noGrp="1"/>
          </p:cNvSpPr>
          <p:nvPr>
            <p:ph type="title"/>
          </p:nvPr>
        </p:nvSpPr>
        <p:spPr>
          <a:xfrm>
            <a:off x="1381125" y="444500"/>
            <a:ext cx="5823585" cy="631825"/>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chemeClr val="dk2"/>
              </a:buClr>
              <a:buSzPct val="50000"/>
              <a:buNone/>
            </a:pPr>
            <a:r>
              <a:rPr lang="en-IN" b="1">
                <a:latin typeface="Calibri"/>
                <a:ea typeface="Calibri"/>
                <a:cs typeface="Calibri"/>
                <a:sym typeface="Calibri"/>
              </a:rPr>
              <a:t>Result Screenshots:</a:t>
            </a:r>
            <a:endParaRPr b="1">
              <a:latin typeface="Calibri"/>
              <a:ea typeface="Calibri"/>
              <a:cs typeface="Calibri"/>
              <a:sym typeface="Calibri"/>
            </a:endParaRPr>
          </a:p>
        </p:txBody>
      </p:sp>
      <p:sp>
        <p:nvSpPr>
          <p:cNvPr id="231" name="Google Shape;231;p14"/>
          <p:cNvSpPr txBox="1">
            <a:spLocks noGrp="1"/>
          </p:cNvSpPr>
          <p:nvPr>
            <p:ph type="body" idx="1"/>
          </p:nvPr>
        </p:nvSpPr>
        <p:spPr>
          <a:xfrm>
            <a:off x="1236843" y="639714"/>
            <a:ext cx="8775065" cy="5325745"/>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580"/>
              </a:spcBef>
              <a:spcAft>
                <a:spcPts val="0"/>
              </a:spcAft>
              <a:buSzPts val="1530"/>
              <a:buFont typeface="Noto Sans Symbols"/>
              <a:buNone/>
            </a:pPr>
            <a:endParaRPr>
              <a:latin typeface="Calibri"/>
              <a:ea typeface="Calibri"/>
              <a:cs typeface="Calibri"/>
              <a:sym typeface="Calibri"/>
            </a:endParaRPr>
          </a:p>
          <a:p>
            <a:pPr marL="131445" lvl="0" indent="0" algn="l" rtl="0">
              <a:lnSpc>
                <a:spcPct val="100000"/>
              </a:lnSpc>
              <a:spcBef>
                <a:spcPts val="580"/>
              </a:spcBef>
              <a:spcAft>
                <a:spcPts val="0"/>
              </a:spcAft>
              <a:buSzPts val="1530"/>
              <a:buNone/>
            </a:pPr>
            <a:r>
              <a:rPr lang="en-IN"/>
              <a:t>CAD Model of Bot :</a:t>
            </a:r>
            <a:endParaRPr/>
          </a:p>
        </p:txBody>
      </p:sp>
      <p:sp>
        <p:nvSpPr>
          <p:cNvPr id="232" name="Google Shape;232;p14"/>
          <p:cNvSpPr txBox="1">
            <a:spLocks noGrp="1"/>
          </p:cNvSpPr>
          <p:nvPr>
            <p:ph type="ftr" idx="11"/>
          </p:nvPr>
        </p:nvSpPr>
        <p:spPr>
          <a:xfrm>
            <a:off x="186268" y="6172199"/>
            <a:ext cx="3970866" cy="6011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33" name="Google Shape;233;p14"/>
          <p:cNvPicPr preferRelativeResize="0"/>
          <p:nvPr/>
        </p:nvPicPr>
        <p:blipFill rotWithShape="1">
          <a:blip r:embed="rId3">
            <a:alphaModFix/>
          </a:blip>
          <a:srcRect/>
          <a:stretch/>
        </p:blipFill>
        <p:spPr>
          <a:xfrm>
            <a:off x="7116762" y="321732"/>
            <a:ext cx="1704975" cy="876300"/>
          </a:xfrm>
          <a:prstGeom prst="rect">
            <a:avLst/>
          </a:prstGeom>
          <a:noFill/>
          <a:ln>
            <a:noFill/>
          </a:ln>
        </p:spPr>
      </p:pic>
      <p:pic>
        <p:nvPicPr>
          <p:cNvPr id="234" name="Google Shape;234;p14"/>
          <p:cNvPicPr preferRelativeResize="0"/>
          <p:nvPr/>
        </p:nvPicPr>
        <p:blipFill rotWithShape="1">
          <a:blip r:embed="rId4">
            <a:alphaModFix/>
          </a:blip>
          <a:srcRect/>
          <a:stretch/>
        </p:blipFill>
        <p:spPr>
          <a:xfrm>
            <a:off x="238432" y="228600"/>
            <a:ext cx="1143000" cy="1143000"/>
          </a:xfrm>
          <a:prstGeom prst="rect">
            <a:avLst/>
          </a:prstGeom>
          <a:noFill/>
          <a:ln>
            <a:noFill/>
          </a:ln>
        </p:spPr>
      </p:pic>
      <p:sp>
        <p:nvSpPr>
          <p:cNvPr id="235" name="Google Shape;235;p14"/>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36" name="Google Shape;236;p14"/>
          <p:cNvPicPr preferRelativeResize="0"/>
          <p:nvPr/>
        </p:nvPicPr>
        <p:blipFill rotWithShape="1">
          <a:blip r:embed="rId5">
            <a:alphaModFix/>
          </a:blip>
          <a:srcRect/>
          <a:stretch/>
        </p:blipFill>
        <p:spPr>
          <a:xfrm>
            <a:off x="6577431" y="230506"/>
            <a:ext cx="2337969" cy="1154949"/>
          </a:xfrm>
          <a:prstGeom prst="rect">
            <a:avLst/>
          </a:prstGeom>
          <a:noFill/>
          <a:ln>
            <a:noFill/>
          </a:ln>
        </p:spPr>
      </p:pic>
      <p:pic>
        <p:nvPicPr>
          <p:cNvPr id="237" name="Google Shape;237;p14"/>
          <p:cNvPicPr preferRelativeResize="0"/>
          <p:nvPr/>
        </p:nvPicPr>
        <p:blipFill rotWithShape="1">
          <a:blip r:embed="rId6">
            <a:alphaModFix/>
          </a:blip>
          <a:srcRect/>
          <a:stretch/>
        </p:blipFill>
        <p:spPr>
          <a:xfrm>
            <a:off x="1236843" y="1834142"/>
            <a:ext cx="6778893" cy="42775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1381125" y="444500"/>
            <a:ext cx="5823585" cy="631825"/>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chemeClr val="dk2"/>
              </a:buClr>
              <a:buSzPct val="50000"/>
              <a:buNone/>
            </a:pPr>
            <a:r>
              <a:rPr lang="en-IN" b="1">
                <a:latin typeface="Calibri"/>
                <a:ea typeface="Calibri"/>
                <a:cs typeface="Calibri"/>
                <a:sym typeface="Calibri"/>
              </a:rPr>
              <a:t>Result Screenshots:</a:t>
            </a:r>
            <a:endParaRPr b="1">
              <a:latin typeface="Calibri"/>
              <a:ea typeface="Calibri"/>
              <a:cs typeface="Calibri"/>
              <a:sym typeface="Calibri"/>
            </a:endParaRPr>
          </a:p>
        </p:txBody>
      </p:sp>
      <p:sp>
        <p:nvSpPr>
          <p:cNvPr id="243" name="Google Shape;243;p15"/>
          <p:cNvSpPr txBox="1">
            <a:spLocks noGrp="1"/>
          </p:cNvSpPr>
          <p:nvPr>
            <p:ph type="body" idx="1"/>
          </p:nvPr>
        </p:nvSpPr>
        <p:spPr>
          <a:xfrm>
            <a:off x="238760" y="1447800"/>
            <a:ext cx="8775065" cy="5325745"/>
          </a:xfrm>
          <a:prstGeom prst="rect">
            <a:avLst/>
          </a:prstGeom>
          <a:noFill/>
          <a:ln>
            <a:noFill/>
          </a:ln>
        </p:spPr>
        <p:txBody>
          <a:bodyPr spcFirstLastPara="1" wrap="square" lIns="91425" tIns="45700" rIns="91425" bIns="45700" anchor="t" anchorCtr="0">
            <a:normAutofit/>
          </a:bodyPr>
          <a:lstStyle/>
          <a:p>
            <a:pPr marL="131445" lvl="0" indent="0" algn="l" rtl="0">
              <a:lnSpc>
                <a:spcPct val="100000"/>
              </a:lnSpc>
              <a:spcBef>
                <a:spcPts val="580"/>
              </a:spcBef>
              <a:spcAft>
                <a:spcPts val="0"/>
              </a:spcAft>
              <a:buSzPts val="1530"/>
              <a:buNone/>
            </a:pPr>
            <a:r>
              <a:rPr lang="en-IN" b="1">
                <a:latin typeface="Calibri"/>
                <a:ea typeface="Calibri"/>
                <a:cs typeface="Calibri"/>
                <a:sym typeface="Calibri"/>
              </a:rPr>
              <a:t>Manufactured Bot :</a:t>
            </a:r>
            <a:endParaRPr b="1">
              <a:latin typeface="Calibri"/>
              <a:ea typeface="Calibri"/>
              <a:cs typeface="Calibri"/>
              <a:sym typeface="Calibri"/>
            </a:endParaRPr>
          </a:p>
        </p:txBody>
      </p:sp>
      <p:sp>
        <p:nvSpPr>
          <p:cNvPr id="244" name="Google Shape;244;p15"/>
          <p:cNvSpPr txBox="1">
            <a:spLocks noGrp="1"/>
          </p:cNvSpPr>
          <p:nvPr>
            <p:ph type="ftr" idx="11"/>
          </p:nvPr>
        </p:nvSpPr>
        <p:spPr>
          <a:xfrm>
            <a:off x="186268" y="6172199"/>
            <a:ext cx="3970866" cy="6011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45" name="Google Shape;245;p15"/>
          <p:cNvPicPr preferRelativeResize="0"/>
          <p:nvPr/>
        </p:nvPicPr>
        <p:blipFill rotWithShape="1">
          <a:blip r:embed="rId3">
            <a:alphaModFix/>
          </a:blip>
          <a:srcRect/>
          <a:stretch/>
        </p:blipFill>
        <p:spPr>
          <a:xfrm>
            <a:off x="7116762" y="321732"/>
            <a:ext cx="1704975" cy="876300"/>
          </a:xfrm>
          <a:prstGeom prst="rect">
            <a:avLst/>
          </a:prstGeom>
          <a:noFill/>
          <a:ln>
            <a:noFill/>
          </a:ln>
        </p:spPr>
      </p:pic>
      <p:pic>
        <p:nvPicPr>
          <p:cNvPr id="246" name="Google Shape;246;p15"/>
          <p:cNvPicPr preferRelativeResize="0"/>
          <p:nvPr/>
        </p:nvPicPr>
        <p:blipFill rotWithShape="1">
          <a:blip r:embed="rId4">
            <a:alphaModFix/>
          </a:blip>
          <a:srcRect/>
          <a:stretch/>
        </p:blipFill>
        <p:spPr>
          <a:xfrm>
            <a:off x="238432" y="228600"/>
            <a:ext cx="1143000" cy="1143000"/>
          </a:xfrm>
          <a:prstGeom prst="rect">
            <a:avLst/>
          </a:prstGeom>
          <a:noFill/>
          <a:ln>
            <a:noFill/>
          </a:ln>
        </p:spPr>
      </p:pic>
      <p:sp>
        <p:nvSpPr>
          <p:cNvPr id="247" name="Google Shape;247;p15"/>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48" name="Google Shape;248;p15"/>
          <p:cNvPicPr preferRelativeResize="0"/>
          <p:nvPr/>
        </p:nvPicPr>
        <p:blipFill rotWithShape="1">
          <a:blip r:embed="rId5">
            <a:alphaModFix/>
          </a:blip>
          <a:srcRect/>
          <a:stretch/>
        </p:blipFill>
        <p:spPr>
          <a:xfrm>
            <a:off x="6577431" y="230506"/>
            <a:ext cx="2337969" cy="1154949"/>
          </a:xfrm>
          <a:prstGeom prst="rect">
            <a:avLst/>
          </a:prstGeom>
          <a:noFill/>
          <a:ln>
            <a:noFill/>
          </a:ln>
        </p:spPr>
      </p:pic>
      <p:pic>
        <p:nvPicPr>
          <p:cNvPr id="250" name="Google Shape;250;p15" descr="https://lh6.googleusercontent.com/1TQW1-fncUdUUI0irApaiGUg-e2oSG-bQ4wgwQy_6LcuPmLiBRUGTyP55-F1j2vfCkExmCdPR7b5gxpnjpol74_F3w825BOHDbI9DCtGbgOXbiYWk5d3tFpo-HkRaCH2suW-jjm3wgo"/>
          <p:cNvPicPr preferRelativeResize="0"/>
          <p:nvPr/>
        </p:nvPicPr>
        <p:blipFill rotWithShape="1">
          <a:blip r:embed="rId6">
            <a:alphaModFix/>
          </a:blip>
          <a:srcRect/>
          <a:stretch/>
        </p:blipFill>
        <p:spPr>
          <a:xfrm>
            <a:off x="4683286" y="2450734"/>
            <a:ext cx="4232114" cy="3174086"/>
          </a:xfrm>
          <a:prstGeom prst="rect">
            <a:avLst/>
          </a:prstGeom>
          <a:noFill/>
          <a:ln>
            <a:noFill/>
          </a:ln>
        </p:spPr>
      </p:pic>
      <p:pic>
        <p:nvPicPr>
          <p:cNvPr id="2" name="Picture 1"/>
          <p:cNvPicPr>
            <a:picLocks noChangeAspect="1"/>
          </p:cNvPicPr>
          <p:nvPr/>
        </p:nvPicPr>
        <p:blipFill>
          <a:blip r:embed="rId7"/>
          <a:stretch>
            <a:fillRect/>
          </a:stretch>
        </p:blipFill>
        <p:spPr>
          <a:xfrm>
            <a:off x="198271" y="2362404"/>
            <a:ext cx="4429148" cy="33507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6"/>
          <p:cNvSpPr txBox="1">
            <a:spLocks noGrp="1"/>
          </p:cNvSpPr>
          <p:nvPr>
            <p:ph type="title"/>
          </p:nvPr>
        </p:nvSpPr>
        <p:spPr>
          <a:xfrm>
            <a:off x="1381125" y="321945"/>
            <a:ext cx="5823585" cy="631825"/>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chemeClr val="dk2"/>
              </a:buClr>
              <a:buSzPct val="50000"/>
              <a:buNone/>
            </a:pPr>
            <a:r>
              <a:rPr lang="en-IN" b="1">
                <a:latin typeface="Calibri"/>
                <a:ea typeface="Calibri"/>
                <a:cs typeface="Calibri"/>
                <a:sym typeface="Calibri"/>
              </a:rPr>
              <a:t>Result Screenshots:</a:t>
            </a:r>
            <a:endParaRPr b="1">
              <a:latin typeface="Calibri"/>
              <a:ea typeface="Calibri"/>
              <a:cs typeface="Calibri"/>
              <a:sym typeface="Calibri"/>
            </a:endParaRPr>
          </a:p>
        </p:txBody>
      </p:sp>
      <p:sp>
        <p:nvSpPr>
          <p:cNvPr id="256" name="Google Shape;256;p16"/>
          <p:cNvSpPr txBox="1">
            <a:spLocks noGrp="1"/>
          </p:cNvSpPr>
          <p:nvPr>
            <p:ph type="body" idx="1"/>
          </p:nvPr>
        </p:nvSpPr>
        <p:spPr>
          <a:xfrm>
            <a:off x="186268" y="997390"/>
            <a:ext cx="8775065" cy="5325745"/>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580"/>
              </a:spcBef>
              <a:spcAft>
                <a:spcPts val="0"/>
              </a:spcAft>
              <a:buSzPts val="1530"/>
              <a:buFont typeface="Noto Sans Symbols"/>
              <a:buNone/>
            </a:pPr>
            <a:endParaRPr>
              <a:latin typeface="Calibri"/>
              <a:ea typeface="Calibri"/>
              <a:cs typeface="Calibri"/>
              <a:sym typeface="Calibri"/>
            </a:endParaRPr>
          </a:p>
          <a:p>
            <a:pPr marL="131445" lvl="0" indent="0" algn="l" rtl="0">
              <a:lnSpc>
                <a:spcPct val="100000"/>
              </a:lnSpc>
              <a:spcBef>
                <a:spcPts val="580"/>
              </a:spcBef>
              <a:spcAft>
                <a:spcPts val="0"/>
              </a:spcAft>
              <a:buSzPts val="1530"/>
              <a:buNone/>
            </a:pPr>
            <a:r>
              <a:rPr lang="en-IN"/>
              <a:t>Lidar Sensor output:</a:t>
            </a:r>
            <a:endParaRPr/>
          </a:p>
        </p:txBody>
      </p:sp>
      <p:sp>
        <p:nvSpPr>
          <p:cNvPr id="257" name="Google Shape;257;p16"/>
          <p:cNvSpPr txBox="1">
            <a:spLocks noGrp="1"/>
          </p:cNvSpPr>
          <p:nvPr>
            <p:ph type="ftr" idx="11"/>
          </p:nvPr>
        </p:nvSpPr>
        <p:spPr>
          <a:xfrm>
            <a:off x="186268" y="6172199"/>
            <a:ext cx="3970866" cy="6011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58" name="Google Shape;258;p16"/>
          <p:cNvPicPr preferRelativeResize="0"/>
          <p:nvPr/>
        </p:nvPicPr>
        <p:blipFill rotWithShape="1">
          <a:blip r:embed="rId3">
            <a:alphaModFix/>
          </a:blip>
          <a:srcRect/>
          <a:stretch/>
        </p:blipFill>
        <p:spPr>
          <a:xfrm>
            <a:off x="349269" y="145339"/>
            <a:ext cx="1143000" cy="1143000"/>
          </a:xfrm>
          <a:prstGeom prst="rect">
            <a:avLst/>
          </a:prstGeom>
          <a:noFill/>
          <a:ln>
            <a:noFill/>
          </a:ln>
        </p:spPr>
      </p:pic>
      <p:sp>
        <p:nvSpPr>
          <p:cNvPr id="259" name="Google Shape;259;p16"/>
          <p:cNvSpPr/>
          <p:nvPr/>
        </p:nvSpPr>
        <p:spPr>
          <a:xfrm>
            <a:off x="7160356" y="228600"/>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60" name="Google Shape;260;p16"/>
          <p:cNvPicPr preferRelativeResize="0"/>
          <p:nvPr/>
        </p:nvPicPr>
        <p:blipFill rotWithShape="1">
          <a:blip r:embed="rId4">
            <a:alphaModFix/>
          </a:blip>
          <a:srcRect/>
          <a:stretch/>
        </p:blipFill>
        <p:spPr>
          <a:xfrm>
            <a:off x="362533" y="2140390"/>
            <a:ext cx="3681095" cy="2625574"/>
          </a:xfrm>
          <a:prstGeom prst="rect">
            <a:avLst/>
          </a:prstGeom>
          <a:noFill/>
          <a:ln>
            <a:noFill/>
          </a:ln>
        </p:spPr>
      </p:pic>
      <p:pic>
        <p:nvPicPr>
          <p:cNvPr id="261" name="Google Shape;261;p16"/>
          <p:cNvPicPr preferRelativeResize="0"/>
          <p:nvPr/>
        </p:nvPicPr>
        <p:blipFill rotWithShape="1">
          <a:blip r:embed="rId5">
            <a:alphaModFix/>
          </a:blip>
          <a:srcRect/>
          <a:stretch/>
        </p:blipFill>
        <p:spPr>
          <a:xfrm>
            <a:off x="4356261" y="2008504"/>
            <a:ext cx="4292439" cy="2757460"/>
          </a:xfrm>
          <a:prstGeom prst="rect">
            <a:avLst/>
          </a:prstGeom>
          <a:noFill/>
          <a:ln>
            <a:noFill/>
          </a:ln>
        </p:spPr>
      </p:pic>
      <p:pic>
        <p:nvPicPr>
          <p:cNvPr id="262" name="Google Shape;262;p16"/>
          <p:cNvPicPr preferRelativeResize="0"/>
          <p:nvPr/>
        </p:nvPicPr>
        <p:blipFill rotWithShape="1">
          <a:blip r:embed="rId6">
            <a:alphaModFix/>
          </a:blip>
          <a:srcRect/>
          <a:stretch/>
        </p:blipFill>
        <p:spPr>
          <a:xfrm>
            <a:off x="6577431" y="230506"/>
            <a:ext cx="2337969" cy="1154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7"/>
          <p:cNvSpPr txBox="1">
            <a:spLocks noGrp="1"/>
          </p:cNvSpPr>
          <p:nvPr>
            <p:ph type="title"/>
          </p:nvPr>
        </p:nvSpPr>
        <p:spPr>
          <a:xfrm>
            <a:off x="1381125" y="321945"/>
            <a:ext cx="5823585" cy="631825"/>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chemeClr val="dk2"/>
              </a:buClr>
              <a:buSzPct val="50000"/>
              <a:buNone/>
            </a:pPr>
            <a:r>
              <a:rPr lang="en-IN" b="1">
                <a:latin typeface="Calibri"/>
                <a:ea typeface="Calibri"/>
                <a:cs typeface="Calibri"/>
                <a:sym typeface="Calibri"/>
              </a:rPr>
              <a:t>Result Screenshots:</a:t>
            </a:r>
            <a:endParaRPr b="1">
              <a:latin typeface="Calibri"/>
              <a:ea typeface="Calibri"/>
              <a:cs typeface="Calibri"/>
              <a:sym typeface="Calibri"/>
            </a:endParaRPr>
          </a:p>
        </p:txBody>
      </p:sp>
      <p:sp>
        <p:nvSpPr>
          <p:cNvPr id="268" name="Google Shape;268;p17"/>
          <p:cNvSpPr txBox="1">
            <a:spLocks noGrp="1"/>
          </p:cNvSpPr>
          <p:nvPr>
            <p:ph type="body" idx="1"/>
          </p:nvPr>
        </p:nvSpPr>
        <p:spPr>
          <a:xfrm>
            <a:off x="186268" y="997390"/>
            <a:ext cx="8775065" cy="5325745"/>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580"/>
              </a:spcBef>
              <a:spcAft>
                <a:spcPts val="0"/>
              </a:spcAft>
              <a:buSzPts val="1530"/>
              <a:buFont typeface="Noto Sans Symbols"/>
              <a:buNone/>
            </a:pPr>
            <a:endParaRPr>
              <a:latin typeface="Calibri"/>
              <a:ea typeface="Calibri"/>
              <a:cs typeface="Calibri"/>
              <a:sym typeface="Calibri"/>
            </a:endParaRPr>
          </a:p>
          <a:p>
            <a:pPr marL="131445" lvl="0" indent="0" algn="l" rtl="0">
              <a:lnSpc>
                <a:spcPct val="100000"/>
              </a:lnSpc>
              <a:spcBef>
                <a:spcPts val="580"/>
              </a:spcBef>
              <a:spcAft>
                <a:spcPts val="0"/>
              </a:spcAft>
              <a:buSzPts val="1530"/>
              <a:buNone/>
            </a:pPr>
            <a:r>
              <a:rPr lang="en-IN"/>
              <a:t>Motor Encoder output:</a:t>
            </a:r>
            <a:endParaRPr/>
          </a:p>
        </p:txBody>
      </p:sp>
      <p:sp>
        <p:nvSpPr>
          <p:cNvPr id="269" name="Google Shape;269;p17"/>
          <p:cNvSpPr txBox="1">
            <a:spLocks noGrp="1"/>
          </p:cNvSpPr>
          <p:nvPr>
            <p:ph type="ftr" idx="11"/>
          </p:nvPr>
        </p:nvSpPr>
        <p:spPr>
          <a:xfrm>
            <a:off x="186268" y="6172199"/>
            <a:ext cx="3970866" cy="6011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70" name="Google Shape;270;p17"/>
          <p:cNvPicPr preferRelativeResize="0"/>
          <p:nvPr/>
        </p:nvPicPr>
        <p:blipFill rotWithShape="1">
          <a:blip r:embed="rId3">
            <a:alphaModFix/>
          </a:blip>
          <a:srcRect/>
          <a:stretch/>
        </p:blipFill>
        <p:spPr>
          <a:xfrm>
            <a:off x="349269" y="145339"/>
            <a:ext cx="1143000" cy="1143000"/>
          </a:xfrm>
          <a:prstGeom prst="rect">
            <a:avLst/>
          </a:prstGeom>
          <a:noFill/>
          <a:ln>
            <a:noFill/>
          </a:ln>
        </p:spPr>
      </p:pic>
      <p:sp>
        <p:nvSpPr>
          <p:cNvPr id="271" name="Google Shape;271;p17"/>
          <p:cNvSpPr/>
          <p:nvPr/>
        </p:nvSpPr>
        <p:spPr>
          <a:xfrm>
            <a:off x="7160356" y="228600"/>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72" name="Google Shape;272;p17"/>
          <p:cNvPicPr preferRelativeResize="0"/>
          <p:nvPr/>
        </p:nvPicPr>
        <p:blipFill rotWithShape="1">
          <a:blip r:embed="rId4">
            <a:alphaModFix/>
          </a:blip>
          <a:srcRect/>
          <a:stretch/>
        </p:blipFill>
        <p:spPr>
          <a:xfrm>
            <a:off x="1191491" y="1974996"/>
            <a:ext cx="5119023" cy="4051732"/>
          </a:xfrm>
          <a:prstGeom prst="rect">
            <a:avLst/>
          </a:prstGeom>
          <a:noFill/>
          <a:ln>
            <a:noFill/>
          </a:ln>
        </p:spPr>
      </p:pic>
      <p:pic>
        <p:nvPicPr>
          <p:cNvPr id="273" name="Google Shape;273;p17"/>
          <p:cNvPicPr preferRelativeResize="0"/>
          <p:nvPr/>
        </p:nvPicPr>
        <p:blipFill rotWithShape="1">
          <a:blip r:embed="rId5">
            <a:alphaModFix/>
          </a:blip>
          <a:srcRect/>
          <a:stretch/>
        </p:blipFill>
        <p:spPr>
          <a:xfrm>
            <a:off x="6577431" y="230506"/>
            <a:ext cx="2337969" cy="1154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8"/>
          <p:cNvSpPr txBox="1">
            <a:spLocks noGrp="1"/>
          </p:cNvSpPr>
          <p:nvPr>
            <p:ph type="title"/>
          </p:nvPr>
        </p:nvSpPr>
        <p:spPr>
          <a:xfrm>
            <a:off x="1381125" y="292735"/>
            <a:ext cx="7305675" cy="734695"/>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1800"/>
              <a:buNone/>
            </a:pPr>
            <a:r>
              <a:rPr lang="en-IN" sz="3600" b="1">
                <a:latin typeface="Calibri"/>
                <a:ea typeface="Calibri"/>
                <a:cs typeface="Calibri"/>
                <a:sym typeface="Calibri"/>
              </a:rPr>
              <a:t>Tasks Completed Last Term: </a:t>
            </a:r>
            <a:endParaRPr sz="3600" b="1"/>
          </a:p>
        </p:txBody>
      </p:sp>
      <p:sp>
        <p:nvSpPr>
          <p:cNvPr id="279" name="Google Shape;279;p18"/>
          <p:cNvSpPr txBox="1">
            <a:spLocks noGrp="1"/>
          </p:cNvSpPr>
          <p:nvPr>
            <p:ph type="ftr" idx="11"/>
          </p:nvPr>
        </p:nvSpPr>
        <p:spPr>
          <a:xfrm>
            <a:off x="177800" y="6172199"/>
            <a:ext cx="3869267" cy="5757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80" name="Google Shape;280;p18"/>
          <p:cNvPicPr preferRelativeResize="0"/>
          <p:nvPr/>
        </p:nvPicPr>
        <p:blipFill rotWithShape="1">
          <a:blip r:embed="rId3">
            <a:alphaModFix/>
          </a:blip>
          <a:srcRect/>
          <a:stretch/>
        </p:blipFill>
        <p:spPr>
          <a:xfrm>
            <a:off x="238432" y="228600"/>
            <a:ext cx="1143000" cy="1143000"/>
          </a:xfrm>
          <a:prstGeom prst="rect">
            <a:avLst/>
          </a:prstGeom>
          <a:noFill/>
          <a:ln>
            <a:noFill/>
          </a:ln>
        </p:spPr>
      </p:pic>
      <p:sp>
        <p:nvSpPr>
          <p:cNvPr id="281" name="Google Shape;281;p1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457200" lvl="0" indent="-325755" algn="l" rtl="0">
              <a:lnSpc>
                <a:spcPct val="200000"/>
              </a:lnSpc>
              <a:spcBef>
                <a:spcPts val="580"/>
              </a:spcBef>
              <a:spcAft>
                <a:spcPts val="0"/>
              </a:spcAft>
              <a:buSzPts val="1530"/>
              <a:buChar char="⚫"/>
            </a:pPr>
            <a:r>
              <a:rPr lang="en-IN" sz="2000"/>
              <a:t>Project Requirements</a:t>
            </a:r>
            <a:endParaRPr/>
          </a:p>
          <a:p>
            <a:pPr marL="457200" lvl="0" indent="-325755" algn="l" rtl="0">
              <a:lnSpc>
                <a:spcPct val="200000"/>
              </a:lnSpc>
              <a:spcBef>
                <a:spcPts val="580"/>
              </a:spcBef>
              <a:spcAft>
                <a:spcPts val="0"/>
              </a:spcAft>
              <a:buSzPts val="1530"/>
              <a:buChar char="⚫"/>
            </a:pPr>
            <a:r>
              <a:rPr lang="en-IN" sz="2000"/>
              <a:t>Component Selection</a:t>
            </a:r>
            <a:endParaRPr/>
          </a:p>
          <a:p>
            <a:pPr marL="457200" lvl="0" indent="-325755" algn="l" rtl="0">
              <a:lnSpc>
                <a:spcPct val="200000"/>
              </a:lnSpc>
              <a:spcBef>
                <a:spcPts val="580"/>
              </a:spcBef>
              <a:spcAft>
                <a:spcPts val="0"/>
              </a:spcAft>
              <a:buSzPts val="1530"/>
              <a:buChar char="⚫"/>
            </a:pPr>
            <a:r>
              <a:rPr lang="en-IN" sz="2000"/>
              <a:t>Interfacing with Raspberry Pi</a:t>
            </a:r>
            <a:endParaRPr/>
          </a:p>
          <a:p>
            <a:pPr marL="457200" lvl="0" indent="-325755" algn="l" rtl="0">
              <a:lnSpc>
                <a:spcPct val="200000"/>
              </a:lnSpc>
              <a:spcBef>
                <a:spcPts val="580"/>
              </a:spcBef>
              <a:spcAft>
                <a:spcPts val="0"/>
              </a:spcAft>
              <a:buSzPts val="1530"/>
              <a:buChar char="⚫"/>
            </a:pPr>
            <a:r>
              <a:rPr lang="en-IN" sz="2000"/>
              <a:t>Chassis Design and Manufacturing</a:t>
            </a:r>
            <a:endParaRPr/>
          </a:p>
          <a:p>
            <a:pPr marL="457200" lvl="0" indent="-325755" algn="l" rtl="0">
              <a:lnSpc>
                <a:spcPct val="200000"/>
              </a:lnSpc>
              <a:spcBef>
                <a:spcPts val="580"/>
              </a:spcBef>
              <a:spcAft>
                <a:spcPts val="0"/>
              </a:spcAft>
              <a:buSzPts val="1530"/>
              <a:buChar char="⚫"/>
            </a:pPr>
            <a:r>
              <a:rPr lang="en-IN" sz="2000"/>
              <a:t>Testing for Lidar Sensor</a:t>
            </a:r>
            <a:endParaRPr/>
          </a:p>
          <a:p>
            <a:pPr marL="457200" lvl="0" indent="-325755" algn="l" rtl="0">
              <a:lnSpc>
                <a:spcPct val="200000"/>
              </a:lnSpc>
              <a:spcBef>
                <a:spcPts val="580"/>
              </a:spcBef>
              <a:spcAft>
                <a:spcPts val="0"/>
              </a:spcAft>
              <a:buSzPts val="1530"/>
              <a:buChar char="⚫"/>
            </a:pPr>
            <a:r>
              <a:rPr lang="en-IN" sz="2000"/>
              <a:t>TCP/IP protocol is used in our project</a:t>
            </a:r>
            <a:endParaRPr sz="2000"/>
          </a:p>
        </p:txBody>
      </p:sp>
      <p:sp>
        <p:nvSpPr>
          <p:cNvPr id="282" name="Google Shape;282;p18"/>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83" name="Google Shape;283;p18"/>
          <p:cNvPicPr preferRelativeResize="0"/>
          <p:nvPr/>
        </p:nvPicPr>
        <p:blipFill rotWithShape="1">
          <a:blip r:embed="rId4">
            <a:alphaModFix/>
          </a:blip>
          <a:srcRect/>
          <a:stretch/>
        </p:blipFill>
        <p:spPr>
          <a:xfrm>
            <a:off x="6811704" y="284966"/>
            <a:ext cx="2195818" cy="1084727"/>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9"/>
          <p:cNvSpPr txBox="1">
            <a:spLocks noGrp="1"/>
          </p:cNvSpPr>
          <p:nvPr>
            <p:ph type="title"/>
          </p:nvPr>
        </p:nvSpPr>
        <p:spPr>
          <a:xfrm>
            <a:off x="1381125" y="292735"/>
            <a:ext cx="7305675" cy="734695"/>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1800"/>
              <a:buNone/>
            </a:pPr>
            <a:r>
              <a:rPr lang="en-IN" sz="3600" b="1" dirty="0" smtClean="0">
                <a:latin typeface="Calibri"/>
                <a:ea typeface="Calibri"/>
                <a:cs typeface="Calibri"/>
                <a:sym typeface="Calibri"/>
              </a:rPr>
              <a:t>Map Building Process: </a:t>
            </a:r>
            <a:endParaRPr sz="3600" b="1" dirty="0"/>
          </a:p>
        </p:txBody>
      </p:sp>
      <p:sp>
        <p:nvSpPr>
          <p:cNvPr id="289" name="Google Shape;289;p19"/>
          <p:cNvSpPr txBox="1">
            <a:spLocks noGrp="1"/>
          </p:cNvSpPr>
          <p:nvPr>
            <p:ph type="ftr" idx="11"/>
          </p:nvPr>
        </p:nvSpPr>
        <p:spPr>
          <a:xfrm>
            <a:off x="177800" y="6172199"/>
            <a:ext cx="3869267" cy="5757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90" name="Google Shape;290;p19"/>
          <p:cNvPicPr preferRelativeResize="0"/>
          <p:nvPr/>
        </p:nvPicPr>
        <p:blipFill rotWithShape="1">
          <a:blip r:embed="rId3">
            <a:alphaModFix/>
          </a:blip>
          <a:srcRect/>
          <a:stretch/>
        </p:blipFill>
        <p:spPr>
          <a:xfrm>
            <a:off x="238432" y="228600"/>
            <a:ext cx="1143000" cy="1143000"/>
          </a:xfrm>
          <a:prstGeom prst="rect">
            <a:avLst/>
          </a:prstGeom>
          <a:noFill/>
          <a:ln>
            <a:noFill/>
          </a:ln>
        </p:spPr>
      </p:pic>
      <p:sp>
        <p:nvSpPr>
          <p:cNvPr id="291" name="Google Shape;291;p1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lnSpcReduction="10000"/>
          </a:bodyPr>
          <a:lstStyle/>
          <a:p>
            <a:pPr marL="457200" lvl="0" indent="-228600" algn="l" rtl="0">
              <a:lnSpc>
                <a:spcPct val="200000"/>
              </a:lnSpc>
              <a:spcBef>
                <a:spcPts val="580"/>
              </a:spcBef>
              <a:spcAft>
                <a:spcPts val="0"/>
              </a:spcAft>
              <a:buSzPts val="1530"/>
              <a:buNone/>
            </a:pPr>
            <a:r>
              <a:rPr lang="en-US" sz="2000" dirty="0" smtClean="0"/>
              <a:t>   As we know that the main purpose of a map is navigation, in this phase we will discuss the process how a map is generated step by step.</a:t>
            </a:r>
            <a:endParaRPr lang="en-US" sz="2000" dirty="0"/>
          </a:p>
          <a:p>
            <a:pPr marL="457200" lvl="0" indent="-228600" algn="l" rtl="0">
              <a:lnSpc>
                <a:spcPct val="200000"/>
              </a:lnSpc>
              <a:spcBef>
                <a:spcPts val="580"/>
              </a:spcBef>
              <a:spcAft>
                <a:spcPts val="0"/>
              </a:spcAft>
              <a:buSzPts val="1530"/>
              <a:buNone/>
            </a:pPr>
            <a:r>
              <a:rPr lang="en-US" sz="2000" dirty="0" smtClean="0"/>
              <a:t>   For the initiation of this process we need to acquire the co-ordinates of vertices of the area of operation(warehouse) from the user.</a:t>
            </a:r>
          </a:p>
          <a:p>
            <a:pPr marL="457200" lvl="0" indent="-228600" algn="l" rtl="0">
              <a:lnSpc>
                <a:spcPct val="200000"/>
              </a:lnSpc>
              <a:spcBef>
                <a:spcPts val="580"/>
              </a:spcBef>
              <a:spcAft>
                <a:spcPts val="0"/>
              </a:spcAft>
              <a:buSzPts val="1530"/>
              <a:buNone/>
            </a:pPr>
            <a:r>
              <a:rPr lang="en-US" sz="2000" dirty="0" smtClean="0"/>
              <a:t>  The software then creates a polygon from the vertices.</a:t>
            </a:r>
            <a:endParaRPr sz="2000" dirty="0"/>
          </a:p>
        </p:txBody>
      </p:sp>
      <p:sp>
        <p:nvSpPr>
          <p:cNvPr id="292" name="Google Shape;292;p19"/>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93" name="Google Shape;293;p19"/>
          <p:cNvPicPr preferRelativeResize="0"/>
          <p:nvPr/>
        </p:nvPicPr>
        <p:blipFill rotWithShape="1">
          <a:blip r:embed="rId4">
            <a:alphaModFix/>
          </a:blip>
          <a:srcRect/>
          <a:stretch/>
        </p:blipFill>
        <p:spPr>
          <a:xfrm>
            <a:off x="7026166" y="292735"/>
            <a:ext cx="1763265" cy="871047"/>
          </a:xfrm>
          <a:prstGeom prst="rect">
            <a:avLst/>
          </a:prstGeom>
          <a:noFill/>
          <a:ln>
            <a:noFill/>
          </a:ln>
        </p:spPr>
      </p:pic>
    </p:spTree>
    <p:extLst>
      <p:ext uri="{BB962C8B-B14F-4D97-AF65-F5344CB8AC3E}">
        <p14:creationId xmlns:p14="http://schemas.microsoft.com/office/powerpoint/2010/main" val="982864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1295400" y="427990"/>
            <a:ext cx="3039745" cy="678815"/>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chemeClr val="dk2"/>
              </a:buClr>
              <a:buSzPct val="123456"/>
              <a:buFont typeface="Libre Franklin"/>
              <a:buNone/>
            </a:pPr>
            <a:r>
              <a:rPr lang="en-IN" sz="3600" b="1">
                <a:solidFill>
                  <a:srgbClr val="6D6262"/>
                </a:solidFill>
                <a:latin typeface="Calibri"/>
                <a:ea typeface="Calibri"/>
                <a:cs typeface="Calibri"/>
                <a:sym typeface="Calibri"/>
              </a:rPr>
              <a:t>Agenda:</a:t>
            </a:r>
            <a:endParaRPr sz="3600" b="1">
              <a:solidFill>
                <a:srgbClr val="6D6262"/>
              </a:solidFill>
              <a:latin typeface="Calibri"/>
              <a:ea typeface="Calibri"/>
              <a:cs typeface="Calibri"/>
              <a:sym typeface="Calibri"/>
            </a:endParaRPr>
          </a:p>
        </p:txBody>
      </p:sp>
      <p:sp>
        <p:nvSpPr>
          <p:cNvPr id="121" name="Google Shape;121;p2"/>
          <p:cNvSpPr txBox="1">
            <a:spLocks noGrp="1"/>
          </p:cNvSpPr>
          <p:nvPr>
            <p:ph type="body" idx="1"/>
          </p:nvPr>
        </p:nvSpPr>
        <p:spPr>
          <a:xfrm>
            <a:off x="685800" y="1267460"/>
            <a:ext cx="7962900" cy="4975225"/>
          </a:xfrm>
          <a:prstGeom prst="rect">
            <a:avLst/>
          </a:prstGeom>
          <a:noFill/>
          <a:ln>
            <a:noFill/>
          </a:ln>
        </p:spPr>
        <p:txBody>
          <a:bodyPr spcFirstLastPara="1" wrap="square" lIns="91425" tIns="45700" rIns="91425" bIns="45700" anchor="t" anchorCtr="0">
            <a:noAutofit/>
          </a:bodyPr>
          <a:lstStyle/>
          <a:p>
            <a:pPr marL="462280" lvl="0" indent="-342900" algn="l" rtl="0">
              <a:lnSpc>
                <a:spcPct val="80000"/>
              </a:lnSpc>
              <a:spcBef>
                <a:spcPts val="580"/>
              </a:spcBef>
              <a:spcAft>
                <a:spcPts val="0"/>
              </a:spcAft>
              <a:buSzPts val="1879"/>
              <a:buFont typeface="Noto Sans Symbols"/>
              <a:buChar char="✔"/>
            </a:pPr>
            <a:r>
              <a:rPr lang="en-IN" sz="2400">
                <a:latin typeface="Calibri"/>
                <a:ea typeface="Calibri"/>
                <a:cs typeface="Calibri"/>
                <a:sym typeface="Calibri"/>
              </a:rPr>
              <a:t>Project Title </a:t>
            </a:r>
            <a:endParaRPr sz="2400">
              <a:latin typeface="Calibri"/>
              <a:ea typeface="Calibri"/>
              <a:cs typeface="Calibri"/>
              <a:sym typeface="Calibri"/>
            </a:endParaRPr>
          </a:p>
          <a:p>
            <a:pPr marL="462280" lvl="0" indent="-342900" algn="l" rtl="0">
              <a:lnSpc>
                <a:spcPct val="80000"/>
              </a:lnSpc>
              <a:spcBef>
                <a:spcPts val="580"/>
              </a:spcBef>
              <a:spcAft>
                <a:spcPts val="0"/>
              </a:spcAft>
              <a:buSzPts val="1879"/>
              <a:buFont typeface="Noto Sans Symbols"/>
              <a:buChar char="✔"/>
            </a:pPr>
            <a:r>
              <a:rPr lang="en-IN" sz="2400">
                <a:latin typeface="Calibri"/>
                <a:ea typeface="Calibri"/>
                <a:cs typeface="Calibri"/>
                <a:sym typeface="Calibri"/>
              </a:rPr>
              <a:t>Timeline</a:t>
            </a:r>
            <a:endParaRPr sz="2400">
              <a:latin typeface="Calibri"/>
              <a:ea typeface="Calibri"/>
              <a:cs typeface="Calibri"/>
              <a:sym typeface="Calibri"/>
            </a:endParaRPr>
          </a:p>
          <a:p>
            <a:pPr marL="462280" lvl="0" indent="-342900" algn="l" rtl="0">
              <a:lnSpc>
                <a:spcPct val="80000"/>
              </a:lnSpc>
              <a:spcBef>
                <a:spcPts val="580"/>
              </a:spcBef>
              <a:spcAft>
                <a:spcPts val="0"/>
              </a:spcAft>
              <a:buSzPts val="1879"/>
              <a:buFont typeface="Noto Sans Symbols"/>
              <a:buChar char="✔"/>
            </a:pPr>
            <a:r>
              <a:rPr lang="en-IN" sz="2400">
                <a:latin typeface="Calibri"/>
                <a:ea typeface="Calibri"/>
                <a:cs typeface="Calibri"/>
                <a:sym typeface="Calibri"/>
              </a:rPr>
              <a:t>Introduction</a:t>
            </a:r>
            <a:endParaRPr/>
          </a:p>
          <a:p>
            <a:pPr marL="462280" lvl="0" indent="-342900" algn="l" rtl="0">
              <a:lnSpc>
                <a:spcPct val="80000"/>
              </a:lnSpc>
              <a:spcBef>
                <a:spcPts val="580"/>
              </a:spcBef>
              <a:spcAft>
                <a:spcPts val="0"/>
              </a:spcAft>
              <a:buSzPts val="1879"/>
              <a:buFont typeface="Noto Sans Symbols"/>
              <a:buChar char="✔"/>
            </a:pPr>
            <a:r>
              <a:rPr lang="en-IN" sz="2400">
                <a:latin typeface="Calibri"/>
                <a:ea typeface="Calibri"/>
                <a:cs typeface="Calibri"/>
                <a:sym typeface="Calibri"/>
              </a:rPr>
              <a:t>Literature Survey</a:t>
            </a:r>
            <a:endParaRPr sz="2400">
              <a:latin typeface="Calibri"/>
              <a:ea typeface="Calibri"/>
              <a:cs typeface="Calibri"/>
              <a:sym typeface="Calibri"/>
            </a:endParaRPr>
          </a:p>
          <a:p>
            <a:pPr marL="462280" lvl="0" indent="-342900" algn="l" rtl="0">
              <a:lnSpc>
                <a:spcPct val="80000"/>
              </a:lnSpc>
              <a:spcBef>
                <a:spcPts val="580"/>
              </a:spcBef>
              <a:spcAft>
                <a:spcPts val="0"/>
              </a:spcAft>
              <a:buSzPts val="1879"/>
              <a:buFont typeface="Noto Sans Symbols"/>
              <a:buChar char="✔"/>
            </a:pPr>
            <a:r>
              <a:rPr lang="en-IN" sz="2400">
                <a:latin typeface="Calibri"/>
                <a:ea typeface="Calibri"/>
                <a:cs typeface="Calibri"/>
                <a:sym typeface="Calibri"/>
              </a:rPr>
              <a:t>Project Description (Block Diagram, Explanation)</a:t>
            </a:r>
            <a:endParaRPr sz="2400">
              <a:latin typeface="Calibri"/>
              <a:ea typeface="Calibri"/>
              <a:cs typeface="Calibri"/>
              <a:sym typeface="Calibri"/>
            </a:endParaRPr>
          </a:p>
          <a:p>
            <a:pPr marL="462280" lvl="0" indent="-342900" algn="l" rtl="0">
              <a:lnSpc>
                <a:spcPct val="80000"/>
              </a:lnSpc>
              <a:spcBef>
                <a:spcPts val="580"/>
              </a:spcBef>
              <a:spcAft>
                <a:spcPts val="0"/>
              </a:spcAft>
              <a:buSzPts val="1879"/>
              <a:buFont typeface="Noto Sans Symbols"/>
              <a:buChar char="✔"/>
            </a:pPr>
            <a:r>
              <a:rPr lang="en-IN" sz="2400">
                <a:latin typeface="Calibri"/>
                <a:ea typeface="Calibri"/>
                <a:cs typeface="Calibri"/>
                <a:sym typeface="Calibri"/>
              </a:rPr>
              <a:t>Software/Hardware (Used in project)</a:t>
            </a:r>
            <a:endParaRPr sz="2400">
              <a:latin typeface="Calibri"/>
              <a:ea typeface="Calibri"/>
              <a:cs typeface="Calibri"/>
              <a:sym typeface="Calibri"/>
            </a:endParaRPr>
          </a:p>
          <a:p>
            <a:pPr marL="462280" lvl="0" indent="-342900" algn="l" rtl="0">
              <a:lnSpc>
                <a:spcPct val="80000"/>
              </a:lnSpc>
              <a:spcBef>
                <a:spcPts val="580"/>
              </a:spcBef>
              <a:spcAft>
                <a:spcPts val="0"/>
              </a:spcAft>
              <a:buSzPts val="1879"/>
              <a:buFont typeface="Noto Sans Symbols"/>
              <a:buChar char="✔"/>
            </a:pPr>
            <a:r>
              <a:rPr lang="en-IN" sz="2400">
                <a:latin typeface="Calibri"/>
                <a:ea typeface="Calibri"/>
                <a:cs typeface="Calibri"/>
                <a:sym typeface="Calibri"/>
              </a:rPr>
              <a:t>Results Screenshots</a:t>
            </a:r>
            <a:endParaRPr sz="2400">
              <a:latin typeface="Calibri"/>
              <a:ea typeface="Calibri"/>
              <a:cs typeface="Calibri"/>
              <a:sym typeface="Calibri"/>
            </a:endParaRPr>
          </a:p>
          <a:p>
            <a:pPr marL="462280" lvl="0" indent="-342900" algn="l" rtl="0">
              <a:lnSpc>
                <a:spcPct val="80000"/>
              </a:lnSpc>
              <a:spcBef>
                <a:spcPts val="580"/>
              </a:spcBef>
              <a:spcAft>
                <a:spcPts val="0"/>
              </a:spcAft>
              <a:buSzPts val="1879"/>
              <a:buFont typeface="Noto Sans Symbols"/>
              <a:buChar char="✔"/>
            </a:pPr>
            <a:r>
              <a:rPr lang="en-IN" sz="2400">
                <a:latin typeface="Calibri"/>
                <a:ea typeface="Calibri"/>
                <a:cs typeface="Calibri"/>
                <a:sym typeface="Calibri"/>
              </a:rPr>
              <a:t>Tasks Completed till Date </a:t>
            </a:r>
            <a:endParaRPr/>
          </a:p>
          <a:p>
            <a:pPr marL="462280" lvl="0" indent="-342900" algn="l" rtl="0">
              <a:lnSpc>
                <a:spcPct val="80000"/>
              </a:lnSpc>
              <a:spcBef>
                <a:spcPts val="580"/>
              </a:spcBef>
              <a:spcAft>
                <a:spcPts val="0"/>
              </a:spcAft>
              <a:buSzPts val="1879"/>
              <a:buFont typeface="Noto Sans Symbols"/>
              <a:buChar char="✔"/>
            </a:pPr>
            <a:r>
              <a:rPr lang="en-IN" sz="2400">
                <a:latin typeface="Calibri"/>
                <a:ea typeface="Calibri"/>
                <a:cs typeface="Calibri"/>
                <a:sym typeface="Calibri"/>
              </a:rPr>
              <a:t>Challenges And Solutions</a:t>
            </a:r>
            <a:endParaRPr sz="2400">
              <a:latin typeface="Calibri"/>
              <a:ea typeface="Calibri"/>
              <a:cs typeface="Calibri"/>
              <a:sym typeface="Calibri"/>
            </a:endParaRPr>
          </a:p>
          <a:p>
            <a:pPr marL="462280" lvl="0" indent="-342900" algn="l" rtl="0">
              <a:lnSpc>
                <a:spcPct val="80000"/>
              </a:lnSpc>
              <a:spcBef>
                <a:spcPts val="580"/>
              </a:spcBef>
              <a:spcAft>
                <a:spcPts val="0"/>
              </a:spcAft>
              <a:buSzPts val="1879"/>
              <a:buFont typeface="Noto Sans Symbols"/>
              <a:buChar char="✔"/>
            </a:pPr>
            <a:r>
              <a:rPr lang="en-IN" sz="2400">
                <a:latin typeface="Calibri"/>
                <a:ea typeface="Calibri"/>
                <a:cs typeface="Calibri"/>
                <a:sym typeface="Calibri"/>
              </a:rPr>
              <a:t>Key Learnings till Date </a:t>
            </a:r>
            <a:endParaRPr sz="2400">
              <a:latin typeface="Calibri"/>
              <a:ea typeface="Calibri"/>
              <a:cs typeface="Calibri"/>
              <a:sym typeface="Calibri"/>
            </a:endParaRPr>
          </a:p>
          <a:p>
            <a:pPr marL="462280" lvl="0" indent="-342900" algn="l" rtl="0">
              <a:lnSpc>
                <a:spcPct val="80000"/>
              </a:lnSpc>
              <a:spcBef>
                <a:spcPts val="580"/>
              </a:spcBef>
              <a:spcAft>
                <a:spcPts val="0"/>
              </a:spcAft>
              <a:buSzPts val="1879"/>
              <a:buFont typeface="Noto Sans Symbols"/>
              <a:buChar char="✔"/>
            </a:pPr>
            <a:r>
              <a:rPr lang="en-IN" sz="2400">
                <a:latin typeface="Calibri"/>
                <a:ea typeface="Calibri"/>
                <a:cs typeface="Calibri"/>
                <a:sym typeface="Calibri"/>
              </a:rPr>
              <a:t>Action Plan for the remaining term </a:t>
            </a:r>
            <a:endParaRPr sz="2400">
              <a:latin typeface="Calibri"/>
              <a:ea typeface="Calibri"/>
              <a:cs typeface="Calibri"/>
              <a:sym typeface="Calibri"/>
            </a:endParaRPr>
          </a:p>
          <a:p>
            <a:pPr marL="462280" lvl="0" indent="-342900" algn="l" rtl="0">
              <a:lnSpc>
                <a:spcPct val="80000"/>
              </a:lnSpc>
              <a:spcBef>
                <a:spcPts val="580"/>
              </a:spcBef>
              <a:spcAft>
                <a:spcPts val="0"/>
              </a:spcAft>
              <a:buSzPts val="1879"/>
              <a:buFont typeface="Noto Sans Symbols"/>
              <a:buChar char="✔"/>
            </a:pPr>
            <a:r>
              <a:rPr lang="en-IN" sz="2400">
                <a:latin typeface="Calibri"/>
                <a:ea typeface="Calibri"/>
                <a:cs typeface="Calibri"/>
                <a:sym typeface="Calibri"/>
              </a:rPr>
              <a:t>Conclusion</a:t>
            </a:r>
            <a:endParaRPr sz="2400">
              <a:latin typeface="Calibri"/>
              <a:ea typeface="Calibri"/>
              <a:cs typeface="Calibri"/>
              <a:sym typeface="Calibri"/>
            </a:endParaRPr>
          </a:p>
          <a:p>
            <a:pPr marL="405130" lvl="0" indent="-166433" algn="l" rtl="0">
              <a:lnSpc>
                <a:spcPct val="80000"/>
              </a:lnSpc>
              <a:spcBef>
                <a:spcPts val="580"/>
              </a:spcBef>
              <a:spcAft>
                <a:spcPts val="0"/>
              </a:spcAft>
              <a:buSzPts val="1879"/>
              <a:buNone/>
            </a:pPr>
            <a:endParaRPr sz="2400">
              <a:latin typeface="Calibri"/>
              <a:ea typeface="Calibri"/>
              <a:cs typeface="Calibri"/>
              <a:sym typeface="Calibri"/>
            </a:endParaRPr>
          </a:p>
        </p:txBody>
      </p:sp>
      <p:pic>
        <p:nvPicPr>
          <p:cNvPr id="122" name="Google Shape;122;p2"/>
          <p:cNvPicPr preferRelativeResize="0"/>
          <p:nvPr/>
        </p:nvPicPr>
        <p:blipFill rotWithShape="1">
          <a:blip r:embed="rId3">
            <a:alphaModFix/>
          </a:blip>
          <a:srcRect/>
          <a:stretch/>
        </p:blipFill>
        <p:spPr>
          <a:xfrm>
            <a:off x="152400" y="124354"/>
            <a:ext cx="1143000" cy="1143000"/>
          </a:xfrm>
          <a:prstGeom prst="rect">
            <a:avLst/>
          </a:prstGeom>
          <a:noFill/>
          <a:ln>
            <a:noFill/>
          </a:ln>
        </p:spPr>
      </p:pic>
      <p:sp>
        <p:nvSpPr>
          <p:cNvPr id="123" name="Google Shape;123;p2"/>
          <p:cNvSpPr txBox="1">
            <a:spLocks noGrp="1"/>
          </p:cNvSpPr>
          <p:nvPr>
            <p:ph type="ftr" idx="11"/>
          </p:nvPr>
        </p:nvSpPr>
        <p:spPr>
          <a:xfrm>
            <a:off x="245533" y="6172200"/>
            <a:ext cx="3970867"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sp>
        <p:nvSpPr>
          <p:cNvPr id="124" name="Google Shape;124;p2"/>
          <p:cNvSpPr/>
          <p:nvPr/>
        </p:nvSpPr>
        <p:spPr>
          <a:xfrm>
            <a:off x="7071145" y="256239"/>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125" name="Google Shape;125;p2"/>
          <p:cNvPicPr preferRelativeResize="0"/>
          <p:nvPr/>
        </p:nvPicPr>
        <p:blipFill rotWithShape="1">
          <a:blip r:embed="rId4">
            <a:alphaModFix/>
          </a:blip>
          <a:srcRect/>
          <a:stretch/>
        </p:blipFill>
        <p:spPr>
          <a:xfrm>
            <a:off x="6577431" y="216651"/>
            <a:ext cx="2337969" cy="11549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9"/>
          <p:cNvSpPr txBox="1">
            <a:spLocks noGrp="1"/>
          </p:cNvSpPr>
          <p:nvPr>
            <p:ph type="title"/>
          </p:nvPr>
        </p:nvSpPr>
        <p:spPr>
          <a:xfrm>
            <a:off x="1381125" y="292735"/>
            <a:ext cx="7305675" cy="734695"/>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1800"/>
              <a:buNone/>
            </a:pPr>
            <a:r>
              <a:rPr lang="en-IN" sz="3600" b="1" dirty="0" smtClean="0">
                <a:latin typeface="Calibri"/>
                <a:ea typeface="Calibri"/>
                <a:cs typeface="Calibri"/>
                <a:sym typeface="Calibri"/>
              </a:rPr>
              <a:t>Map Building Process: </a:t>
            </a:r>
            <a:endParaRPr sz="3600" b="1" dirty="0"/>
          </a:p>
        </p:txBody>
      </p:sp>
      <p:sp>
        <p:nvSpPr>
          <p:cNvPr id="289" name="Google Shape;289;p19"/>
          <p:cNvSpPr txBox="1">
            <a:spLocks noGrp="1"/>
          </p:cNvSpPr>
          <p:nvPr>
            <p:ph type="ftr" idx="11"/>
          </p:nvPr>
        </p:nvSpPr>
        <p:spPr>
          <a:xfrm>
            <a:off x="177800" y="6172199"/>
            <a:ext cx="3869267" cy="5757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90" name="Google Shape;290;p19"/>
          <p:cNvPicPr preferRelativeResize="0"/>
          <p:nvPr/>
        </p:nvPicPr>
        <p:blipFill rotWithShape="1">
          <a:blip r:embed="rId3">
            <a:alphaModFix/>
          </a:blip>
          <a:srcRect/>
          <a:stretch/>
        </p:blipFill>
        <p:spPr>
          <a:xfrm>
            <a:off x="238432" y="228600"/>
            <a:ext cx="1143000" cy="1143000"/>
          </a:xfrm>
          <a:prstGeom prst="rect">
            <a:avLst/>
          </a:prstGeom>
          <a:noFill/>
          <a:ln>
            <a:noFill/>
          </a:ln>
        </p:spPr>
      </p:pic>
      <p:sp>
        <p:nvSpPr>
          <p:cNvPr id="291" name="Google Shape;291;p19"/>
          <p:cNvSpPr txBox="1">
            <a:spLocks noGrp="1"/>
          </p:cNvSpPr>
          <p:nvPr>
            <p:ph type="body" idx="1"/>
          </p:nvPr>
        </p:nvSpPr>
        <p:spPr>
          <a:xfrm>
            <a:off x="177800" y="4761353"/>
            <a:ext cx="8775557" cy="1066676"/>
          </a:xfrm>
          <a:prstGeom prst="rect">
            <a:avLst/>
          </a:prstGeom>
          <a:noFill/>
          <a:ln>
            <a:noFill/>
          </a:ln>
        </p:spPr>
        <p:txBody>
          <a:bodyPr spcFirstLastPara="1" wrap="square" lIns="91425" tIns="45700" rIns="91425" bIns="45700" anchor="t" anchorCtr="0">
            <a:noAutofit/>
          </a:bodyPr>
          <a:lstStyle/>
          <a:p>
            <a:pPr marL="457200" lvl="0" indent="-228600" algn="l" rtl="0">
              <a:lnSpc>
                <a:spcPct val="200000"/>
              </a:lnSpc>
              <a:spcBef>
                <a:spcPts val="580"/>
              </a:spcBef>
              <a:spcAft>
                <a:spcPts val="0"/>
              </a:spcAft>
              <a:buSzPts val="1530"/>
              <a:buNone/>
            </a:pPr>
            <a:r>
              <a:rPr lang="en-US" sz="1600" dirty="0" smtClean="0"/>
              <a:t>This is a map of polygon generated through following co-ordinates fed by the user : </a:t>
            </a:r>
            <a:r>
              <a:rPr lang="en-US" sz="1600" b="1" dirty="0" smtClean="0"/>
              <a:t>{ (0,0) , (1.5,0) , (1.5,1.54) , (3,1.54) , (3,2.54) , (0,2.54) }</a:t>
            </a:r>
            <a:endParaRPr sz="1600" b="1" dirty="0"/>
          </a:p>
        </p:txBody>
      </p:sp>
      <p:sp>
        <p:nvSpPr>
          <p:cNvPr id="292" name="Google Shape;292;p19"/>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93" name="Google Shape;293;p19"/>
          <p:cNvPicPr preferRelativeResize="0"/>
          <p:nvPr/>
        </p:nvPicPr>
        <p:blipFill rotWithShape="1">
          <a:blip r:embed="rId4">
            <a:alphaModFix/>
          </a:blip>
          <a:srcRect/>
          <a:stretch/>
        </p:blipFill>
        <p:spPr>
          <a:xfrm>
            <a:off x="7026166" y="292735"/>
            <a:ext cx="1763265" cy="871047"/>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8494" y="964197"/>
            <a:ext cx="5865404" cy="394733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2368" y="1027430"/>
            <a:ext cx="5865404" cy="3947334"/>
          </a:xfrm>
          <a:prstGeom prst="rect">
            <a:avLst/>
          </a:prstGeom>
        </p:spPr>
      </p:pic>
    </p:spTree>
    <p:extLst>
      <p:ext uri="{BB962C8B-B14F-4D97-AF65-F5344CB8AC3E}">
        <p14:creationId xmlns:p14="http://schemas.microsoft.com/office/powerpoint/2010/main" val="213700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9"/>
          <p:cNvSpPr txBox="1">
            <a:spLocks noGrp="1"/>
          </p:cNvSpPr>
          <p:nvPr>
            <p:ph type="title"/>
          </p:nvPr>
        </p:nvSpPr>
        <p:spPr>
          <a:xfrm>
            <a:off x="1381125" y="292735"/>
            <a:ext cx="7305675" cy="734695"/>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1800"/>
              <a:buNone/>
            </a:pPr>
            <a:r>
              <a:rPr lang="en-IN" sz="3600" b="1" dirty="0" smtClean="0">
                <a:latin typeface="Calibri"/>
                <a:ea typeface="Calibri"/>
                <a:cs typeface="Calibri"/>
                <a:sym typeface="Calibri"/>
              </a:rPr>
              <a:t>Map Building Process: </a:t>
            </a:r>
            <a:endParaRPr sz="3600" b="1" dirty="0"/>
          </a:p>
        </p:txBody>
      </p:sp>
      <p:sp>
        <p:nvSpPr>
          <p:cNvPr id="289" name="Google Shape;289;p19"/>
          <p:cNvSpPr txBox="1">
            <a:spLocks noGrp="1"/>
          </p:cNvSpPr>
          <p:nvPr>
            <p:ph type="ftr" idx="11"/>
          </p:nvPr>
        </p:nvSpPr>
        <p:spPr>
          <a:xfrm>
            <a:off x="177800" y="6172199"/>
            <a:ext cx="3869267" cy="5757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90" name="Google Shape;290;p19"/>
          <p:cNvPicPr preferRelativeResize="0"/>
          <p:nvPr/>
        </p:nvPicPr>
        <p:blipFill rotWithShape="1">
          <a:blip r:embed="rId3">
            <a:alphaModFix/>
          </a:blip>
          <a:srcRect/>
          <a:stretch/>
        </p:blipFill>
        <p:spPr>
          <a:xfrm>
            <a:off x="238432" y="228600"/>
            <a:ext cx="1143000" cy="1143000"/>
          </a:xfrm>
          <a:prstGeom prst="rect">
            <a:avLst/>
          </a:prstGeom>
          <a:noFill/>
          <a:ln>
            <a:noFill/>
          </a:ln>
        </p:spPr>
      </p:pic>
      <p:sp>
        <p:nvSpPr>
          <p:cNvPr id="291" name="Google Shape;291;p19"/>
          <p:cNvSpPr txBox="1">
            <a:spLocks noGrp="1"/>
          </p:cNvSpPr>
          <p:nvPr>
            <p:ph type="body" idx="1"/>
          </p:nvPr>
        </p:nvSpPr>
        <p:spPr>
          <a:xfrm>
            <a:off x="177800" y="4761353"/>
            <a:ext cx="8775557" cy="1066676"/>
          </a:xfrm>
          <a:prstGeom prst="rect">
            <a:avLst/>
          </a:prstGeom>
          <a:noFill/>
          <a:ln>
            <a:noFill/>
          </a:ln>
        </p:spPr>
        <p:txBody>
          <a:bodyPr spcFirstLastPara="1" wrap="square" lIns="91425" tIns="45700" rIns="91425" bIns="45700" anchor="t" anchorCtr="0">
            <a:noAutofit/>
          </a:bodyPr>
          <a:lstStyle/>
          <a:p>
            <a:pPr marL="457200" lvl="0" indent="-228600" algn="l" rtl="0">
              <a:lnSpc>
                <a:spcPct val="150000"/>
              </a:lnSpc>
              <a:spcBef>
                <a:spcPts val="580"/>
              </a:spcBef>
              <a:spcAft>
                <a:spcPts val="0"/>
              </a:spcAft>
              <a:buSzPts val="1530"/>
              <a:buNone/>
            </a:pPr>
            <a:r>
              <a:rPr lang="en-US" sz="1600" dirty="0" smtClean="0"/>
              <a:t>    As shown in image above, we put a grid through the polygon of equal cell size which can be decided by the user.</a:t>
            </a:r>
          </a:p>
          <a:p>
            <a:pPr marL="457200" lvl="0" indent="-228600" algn="l" rtl="0">
              <a:lnSpc>
                <a:spcPct val="150000"/>
              </a:lnSpc>
              <a:spcBef>
                <a:spcPts val="580"/>
              </a:spcBef>
              <a:spcAft>
                <a:spcPts val="0"/>
              </a:spcAft>
              <a:buSzPts val="1530"/>
              <a:buNone/>
            </a:pPr>
            <a:r>
              <a:rPr lang="en-US" sz="1600" dirty="0" smtClean="0"/>
              <a:t>    Here we have used the cell size 20cm x 20cm. </a:t>
            </a:r>
            <a:endParaRPr sz="1600" dirty="0"/>
          </a:p>
        </p:txBody>
      </p:sp>
      <p:sp>
        <p:nvSpPr>
          <p:cNvPr id="292" name="Google Shape;292;p19"/>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93" name="Google Shape;293;p19"/>
          <p:cNvPicPr preferRelativeResize="0"/>
          <p:nvPr/>
        </p:nvPicPr>
        <p:blipFill rotWithShape="1">
          <a:blip r:embed="rId4">
            <a:alphaModFix/>
          </a:blip>
          <a:srcRect/>
          <a:stretch/>
        </p:blipFill>
        <p:spPr>
          <a:xfrm>
            <a:off x="7026166" y="292735"/>
            <a:ext cx="1763265" cy="871047"/>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2368" y="1027430"/>
            <a:ext cx="5762773" cy="3740261"/>
          </a:xfrm>
          <a:prstGeom prst="rect">
            <a:avLst/>
          </a:prstGeom>
        </p:spPr>
      </p:pic>
    </p:spTree>
    <p:extLst>
      <p:ext uri="{BB962C8B-B14F-4D97-AF65-F5344CB8AC3E}">
        <p14:creationId xmlns:p14="http://schemas.microsoft.com/office/powerpoint/2010/main" val="2166890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9"/>
          <p:cNvSpPr txBox="1">
            <a:spLocks noGrp="1"/>
          </p:cNvSpPr>
          <p:nvPr>
            <p:ph type="title"/>
          </p:nvPr>
        </p:nvSpPr>
        <p:spPr>
          <a:xfrm>
            <a:off x="1381125" y="292735"/>
            <a:ext cx="7305675" cy="734695"/>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1800"/>
              <a:buNone/>
            </a:pPr>
            <a:r>
              <a:rPr lang="en-IN" sz="3600" b="1" dirty="0" smtClean="0">
                <a:latin typeface="Calibri"/>
                <a:ea typeface="Calibri"/>
                <a:cs typeface="Calibri"/>
                <a:sym typeface="Calibri"/>
              </a:rPr>
              <a:t>Map Building Process: </a:t>
            </a:r>
            <a:endParaRPr sz="3600" b="1" dirty="0"/>
          </a:p>
        </p:txBody>
      </p:sp>
      <p:sp>
        <p:nvSpPr>
          <p:cNvPr id="289" name="Google Shape;289;p19"/>
          <p:cNvSpPr txBox="1">
            <a:spLocks noGrp="1"/>
          </p:cNvSpPr>
          <p:nvPr>
            <p:ph type="ftr" idx="11"/>
          </p:nvPr>
        </p:nvSpPr>
        <p:spPr>
          <a:xfrm>
            <a:off x="177800" y="6172199"/>
            <a:ext cx="3869267" cy="5757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90" name="Google Shape;290;p19"/>
          <p:cNvPicPr preferRelativeResize="0"/>
          <p:nvPr/>
        </p:nvPicPr>
        <p:blipFill rotWithShape="1">
          <a:blip r:embed="rId3">
            <a:alphaModFix/>
          </a:blip>
          <a:srcRect/>
          <a:stretch/>
        </p:blipFill>
        <p:spPr>
          <a:xfrm>
            <a:off x="238432" y="228600"/>
            <a:ext cx="1143000" cy="1143000"/>
          </a:xfrm>
          <a:prstGeom prst="rect">
            <a:avLst/>
          </a:prstGeom>
          <a:noFill/>
          <a:ln>
            <a:noFill/>
          </a:ln>
        </p:spPr>
      </p:pic>
      <p:sp>
        <p:nvSpPr>
          <p:cNvPr id="291" name="Google Shape;291;p19"/>
          <p:cNvSpPr txBox="1">
            <a:spLocks noGrp="1"/>
          </p:cNvSpPr>
          <p:nvPr>
            <p:ph type="body" idx="1"/>
          </p:nvPr>
        </p:nvSpPr>
        <p:spPr>
          <a:xfrm>
            <a:off x="177800" y="4761353"/>
            <a:ext cx="8775557" cy="1066676"/>
          </a:xfrm>
          <a:prstGeom prst="rect">
            <a:avLst/>
          </a:prstGeom>
          <a:noFill/>
          <a:ln>
            <a:noFill/>
          </a:ln>
        </p:spPr>
        <p:txBody>
          <a:bodyPr spcFirstLastPara="1" wrap="square" lIns="91425" tIns="45700" rIns="91425" bIns="45700" anchor="t" anchorCtr="0">
            <a:noAutofit/>
          </a:bodyPr>
          <a:lstStyle/>
          <a:p>
            <a:pPr marL="457200" lvl="0" indent="-228600" algn="l" rtl="0">
              <a:lnSpc>
                <a:spcPct val="150000"/>
              </a:lnSpc>
              <a:spcBef>
                <a:spcPts val="580"/>
              </a:spcBef>
              <a:spcAft>
                <a:spcPts val="0"/>
              </a:spcAft>
              <a:buSzPts val="1530"/>
              <a:buNone/>
            </a:pPr>
            <a:r>
              <a:rPr lang="en-US" sz="1600" dirty="0" smtClean="0"/>
              <a:t>    In the next stage, we only consider the cells lying completely inside the polygon and those which are outside the polygon are eliminated.</a:t>
            </a:r>
          </a:p>
          <a:p>
            <a:pPr marL="457200" lvl="0" indent="-228600" algn="l" rtl="0">
              <a:lnSpc>
                <a:spcPct val="150000"/>
              </a:lnSpc>
              <a:spcBef>
                <a:spcPts val="580"/>
              </a:spcBef>
              <a:spcAft>
                <a:spcPts val="0"/>
              </a:spcAft>
              <a:buSzPts val="1530"/>
              <a:buNone/>
            </a:pPr>
            <a:r>
              <a:rPr lang="en-US" sz="1600" dirty="0"/>
              <a:t> </a:t>
            </a:r>
            <a:r>
              <a:rPr lang="en-US" sz="1600" dirty="0" smtClean="0"/>
              <a:t>   Here as we can see only the purple colored cells are valid. </a:t>
            </a:r>
            <a:endParaRPr sz="1600" dirty="0"/>
          </a:p>
        </p:txBody>
      </p:sp>
      <p:sp>
        <p:nvSpPr>
          <p:cNvPr id="292" name="Google Shape;292;p19"/>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93" name="Google Shape;293;p19"/>
          <p:cNvPicPr preferRelativeResize="0"/>
          <p:nvPr/>
        </p:nvPicPr>
        <p:blipFill rotWithShape="1">
          <a:blip r:embed="rId4">
            <a:alphaModFix/>
          </a:blip>
          <a:srcRect/>
          <a:stretch/>
        </p:blipFill>
        <p:spPr>
          <a:xfrm>
            <a:off x="7026166" y="292735"/>
            <a:ext cx="1763265" cy="871047"/>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8494" y="897205"/>
            <a:ext cx="5823823" cy="3864148"/>
          </a:xfrm>
          <a:prstGeom prst="rect">
            <a:avLst/>
          </a:prstGeom>
        </p:spPr>
      </p:pic>
    </p:spTree>
    <p:extLst>
      <p:ext uri="{BB962C8B-B14F-4D97-AF65-F5344CB8AC3E}">
        <p14:creationId xmlns:p14="http://schemas.microsoft.com/office/powerpoint/2010/main" val="2143457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9"/>
          <p:cNvSpPr txBox="1">
            <a:spLocks noGrp="1"/>
          </p:cNvSpPr>
          <p:nvPr>
            <p:ph type="title"/>
          </p:nvPr>
        </p:nvSpPr>
        <p:spPr>
          <a:xfrm>
            <a:off x="1381125" y="292735"/>
            <a:ext cx="7305675" cy="734695"/>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1800"/>
              <a:buNone/>
            </a:pPr>
            <a:r>
              <a:rPr lang="en-IN" sz="3600" b="1" dirty="0" smtClean="0">
                <a:latin typeface="Calibri"/>
                <a:ea typeface="Calibri"/>
                <a:cs typeface="Calibri"/>
                <a:sym typeface="Calibri"/>
              </a:rPr>
              <a:t>Map Building Process: </a:t>
            </a:r>
            <a:endParaRPr sz="3600" b="1" dirty="0"/>
          </a:p>
        </p:txBody>
      </p:sp>
      <p:sp>
        <p:nvSpPr>
          <p:cNvPr id="289" name="Google Shape;289;p19"/>
          <p:cNvSpPr txBox="1">
            <a:spLocks noGrp="1"/>
          </p:cNvSpPr>
          <p:nvPr>
            <p:ph type="ftr" idx="11"/>
          </p:nvPr>
        </p:nvSpPr>
        <p:spPr>
          <a:xfrm>
            <a:off x="177800" y="6172199"/>
            <a:ext cx="3869267" cy="5757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90" name="Google Shape;290;p19"/>
          <p:cNvPicPr preferRelativeResize="0"/>
          <p:nvPr/>
        </p:nvPicPr>
        <p:blipFill rotWithShape="1">
          <a:blip r:embed="rId3">
            <a:alphaModFix/>
          </a:blip>
          <a:srcRect/>
          <a:stretch/>
        </p:blipFill>
        <p:spPr>
          <a:xfrm>
            <a:off x="238432" y="228600"/>
            <a:ext cx="1143000" cy="1143000"/>
          </a:xfrm>
          <a:prstGeom prst="rect">
            <a:avLst/>
          </a:prstGeom>
          <a:noFill/>
          <a:ln>
            <a:noFill/>
          </a:ln>
        </p:spPr>
      </p:pic>
      <p:sp>
        <p:nvSpPr>
          <p:cNvPr id="291" name="Google Shape;291;p19"/>
          <p:cNvSpPr txBox="1">
            <a:spLocks noGrp="1"/>
          </p:cNvSpPr>
          <p:nvPr>
            <p:ph type="body" idx="1"/>
          </p:nvPr>
        </p:nvSpPr>
        <p:spPr>
          <a:xfrm>
            <a:off x="177800" y="4995434"/>
            <a:ext cx="8775557" cy="1066676"/>
          </a:xfrm>
          <a:prstGeom prst="rect">
            <a:avLst/>
          </a:prstGeom>
          <a:noFill/>
          <a:ln>
            <a:noFill/>
          </a:ln>
        </p:spPr>
        <p:txBody>
          <a:bodyPr spcFirstLastPara="1" wrap="square" lIns="91425" tIns="45700" rIns="91425" bIns="45700" anchor="t" anchorCtr="0">
            <a:noAutofit/>
          </a:bodyPr>
          <a:lstStyle/>
          <a:p>
            <a:pPr marL="457200" lvl="0" indent="-228600" algn="l" rtl="0">
              <a:lnSpc>
                <a:spcPct val="150000"/>
              </a:lnSpc>
              <a:spcBef>
                <a:spcPts val="580"/>
              </a:spcBef>
              <a:spcAft>
                <a:spcPts val="0"/>
              </a:spcAft>
              <a:buSzPts val="1530"/>
              <a:buNone/>
            </a:pPr>
            <a:r>
              <a:rPr lang="en-US" sz="1600" dirty="0" smtClean="0"/>
              <a:t>    In this image we can see we have eliminated the invalid grid cells and we will only consider the purple (valid) grid cells for further processing.</a:t>
            </a:r>
            <a:endParaRPr sz="1600" dirty="0"/>
          </a:p>
        </p:txBody>
      </p:sp>
      <p:sp>
        <p:nvSpPr>
          <p:cNvPr id="292" name="Google Shape;292;p19"/>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93" name="Google Shape;293;p19"/>
          <p:cNvPicPr preferRelativeResize="0"/>
          <p:nvPr/>
        </p:nvPicPr>
        <p:blipFill rotWithShape="1">
          <a:blip r:embed="rId4">
            <a:alphaModFix/>
          </a:blip>
          <a:srcRect/>
          <a:stretch/>
        </p:blipFill>
        <p:spPr>
          <a:xfrm>
            <a:off x="7026166" y="292735"/>
            <a:ext cx="1763265" cy="871047"/>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4160" y="1100695"/>
            <a:ext cx="5879278" cy="3968148"/>
          </a:xfrm>
          <a:prstGeom prst="rect">
            <a:avLst/>
          </a:prstGeom>
        </p:spPr>
      </p:pic>
    </p:spTree>
    <p:extLst>
      <p:ext uri="{BB962C8B-B14F-4D97-AF65-F5344CB8AC3E}">
        <p14:creationId xmlns:p14="http://schemas.microsoft.com/office/powerpoint/2010/main" val="2915166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9"/>
          <p:cNvSpPr txBox="1">
            <a:spLocks noGrp="1"/>
          </p:cNvSpPr>
          <p:nvPr>
            <p:ph type="title"/>
          </p:nvPr>
        </p:nvSpPr>
        <p:spPr>
          <a:xfrm>
            <a:off x="1381125" y="292735"/>
            <a:ext cx="7305675" cy="734695"/>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1800"/>
              <a:buNone/>
            </a:pPr>
            <a:r>
              <a:rPr lang="en-IN" sz="3600" b="1" dirty="0" smtClean="0">
                <a:latin typeface="Calibri"/>
                <a:ea typeface="Calibri"/>
                <a:cs typeface="Calibri"/>
                <a:sym typeface="Calibri"/>
              </a:rPr>
              <a:t>Map Building Process: </a:t>
            </a:r>
            <a:endParaRPr sz="3600" b="1" dirty="0"/>
          </a:p>
        </p:txBody>
      </p:sp>
      <p:sp>
        <p:nvSpPr>
          <p:cNvPr id="289" name="Google Shape;289;p19"/>
          <p:cNvSpPr txBox="1">
            <a:spLocks noGrp="1"/>
          </p:cNvSpPr>
          <p:nvPr>
            <p:ph type="ftr" idx="11"/>
          </p:nvPr>
        </p:nvSpPr>
        <p:spPr>
          <a:xfrm>
            <a:off x="177800" y="6172199"/>
            <a:ext cx="3869267" cy="5757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90" name="Google Shape;290;p19"/>
          <p:cNvPicPr preferRelativeResize="0"/>
          <p:nvPr/>
        </p:nvPicPr>
        <p:blipFill rotWithShape="1">
          <a:blip r:embed="rId3">
            <a:alphaModFix/>
          </a:blip>
          <a:srcRect/>
          <a:stretch/>
        </p:blipFill>
        <p:spPr>
          <a:xfrm>
            <a:off x="238432" y="228600"/>
            <a:ext cx="1143000" cy="1143000"/>
          </a:xfrm>
          <a:prstGeom prst="rect">
            <a:avLst/>
          </a:prstGeom>
          <a:noFill/>
          <a:ln>
            <a:noFill/>
          </a:ln>
        </p:spPr>
      </p:pic>
      <p:sp>
        <p:nvSpPr>
          <p:cNvPr id="291" name="Google Shape;291;p19"/>
          <p:cNvSpPr txBox="1">
            <a:spLocks noGrp="1"/>
          </p:cNvSpPr>
          <p:nvPr>
            <p:ph type="body" idx="1"/>
          </p:nvPr>
        </p:nvSpPr>
        <p:spPr>
          <a:xfrm>
            <a:off x="177800" y="4761353"/>
            <a:ext cx="8775557" cy="1066676"/>
          </a:xfrm>
          <a:prstGeom prst="rect">
            <a:avLst/>
          </a:prstGeom>
          <a:noFill/>
          <a:ln>
            <a:noFill/>
          </a:ln>
        </p:spPr>
        <p:txBody>
          <a:bodyPr spcFirstLastPara="1" wrap="square" lIns="91425" tIns="45700" rIns="91425" bIns="45700" anchor="t" anchorCtr="0">
            <a:noAutofit/>
          </a:bodyPr>
          <a:lstStyle/>
          <a:p>
            <a:pPr marL="457200" lvl="0" indent="-228600" algn="l" rtl="0">
              <a:lnSpc>
                <a:spcPct val="150000"/>
              </a:lnSpc>
              <a:spcBef>
                <a:spcPts val="580"/>
              </a:spcBef>
              <a:spcAft>
                <a:spcPts val="0"/>
              </a:spcAft>
              <a:buSzPts val="1530"/>
              <a:buNone/>
            </a:pPr>
            <a:r>
              <a:rPr lang="en-US" sz="1600" dirty="0" smtClean="0"/>
              <a:t>   The user then chooses the destination cell for the bot through the GUI. The software then uses A* algorithm to draw a path from initial point to destination point by using cell by cell approach.    </a:t>
            </a:r>
            <a:endParaRPr sz="1600" dirty="0"/>
          </a:p>
        </p:txBody>
      </p:sp>
      <p:sp>
        <p:nvSpPr>
          <p:cNvPr id="292" name="Google Shape;292;p19"/>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93" name="Google Shape;293;p19"/>
          <p:cNvPicPr preferRelativeResize="0"/>
          <p:nvPr/>
        </p:nvPicPr>
        <p:blipFill rotWithShape="1">
          <a:blip r:embed="rId4">
            <a:alphaModFix/>
          </a:blip>
          <a:srcRect/>
          <a:stretch/>
        </p:blipFill>
        <p:spPr>
          <a:xfrm>
            <a:off x="7026166" y="292735"/>
            <a:ext cx="1763265" cy="871047"/>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5306" y="881881"/>
            <a:ext cx="5542103" cy="3879472"/>
          </a:xfrm>
          <a:prstGeom prst="rect">
            <a:avLst/>
          </a:prstGeom>
        </p:spPr>
      </p:pic>
    </p:spTree>
    <p:extLst>
      <p:ext uri="{BB962C8B-B14F-4D97-AF65-F5344CB8AC3E}">
        <p14:creationId xmlns:p14="http://schemas.microsoft.com/office/powerpoint/2010/main" val="3382945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9"/>
          <p:cNvSpPr txBox="1">
            <a:spLocks noGrp="1"/>
          </p:cNvSpPr>
          <p:nvPr>
            <p:ph type="title"/>
          </p:nvPr>
        </p:nvSpPr>
        <p:spPr>
          <a:xfrm>
            <a:off x="1381125" y="292735"/>
            <a:ext cx="7305675" cy="734695"/>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1800"/>
              <a:buNone/>
            </a:pPr>
            <a:r>
              <a:rPr lang="en-IN" sz="3600" b="1" dirty="0" smtClean="0">
                <a:latin typeface="Calibri"/>
                <a:ea typeface="Calibri"/>
                <a:cs typeface="Calibri"/>
                <a:sym typeface="Calibri"/>
              </a:rPr>
              <a:t>Map Building Process: </a:t>
            </a:r>
            <a:endParaRPr sz="3600" b="1" dirty="0"/>
          </a:p>
        </p:txBody>
      </p:sp>
      <p:pic>
        <p:nvPicPr>
          <p:cNvPr id="290" name="Google Shape;290;p19"/>
          <p:cNvPicPr preferRelativeResize="0"/>
          <p:nvPr/>
        </p:nvPicPr>
        <p:blipFill rotWithShape="1">
          <a:blip r:embed="rId3">
            <a:alphaModFix/>
          </a:blip>
          <a:srcRect/>
          <a:stretch/>
        </p:blipFill>
        <p:spPr>
          <a:xfrm>
            <a:off x="238432" y="228600"/>
            <a:ext cx="1143000" cy="1143000"/>
          </a:xfrm>
          <a:prstGeom prst="rect">
            <a:avLst/>
          </a:prstGeom>
          <a:noFill/>
          <a:ln>
            <a:noFill/>
          </a:ln>
        </p:spPr>
      </p:pic>
      <p:sp>
        <p:nvSpPr>
          <p:cNvPr id="291" name="Google Shape;291;p19"/>
          <p:cNvSpPr txBox="1">
            <a:spLocks noGrp="1"/>
          </p:cNvSpPr>
          <p:nvPr>
            <p:ph type="body" idx="1"/>
          </p:nvPr>
        </p:nvSpPr>
        <p:spPr>
          <a:xfrm>
            <a:off x="13874" y="5037108"/>
            <a:ext cx="8775557" cy="1066676"/>
          </a:xfrm>
          <a:prstGeom prst="rect">
            <a:avLst/>
          </a:prstGeom>
          <a:noFill/>
          <a:ln>
            <a:noFill/>
          </a:ln>
        </p:spPr>
        <p:txBody>
          <a:bodyPr spcFirstLastPara="1" wrap="square" lIns="91425" tIns="45700" rIns="91425" bIns="45700" anchor="t" anchorCtr="0">
            <a:noAutofit/>
          </a:bodyPr>
          <a:lstStyle/>
          <a:p>
            <a:pPr marL="457200" lvl="0" indent="-228600" algn="l" rtl="0">
              <a:lnSpc>
                <a:spcPct val="150000"/>
              </a:lnSpc>
              <a:spcBef>
                <a:spcPts val="580"/>
              </a:spcBef>
              <a:spcAft>
                <a:spcPts val="0"/>
              </a:spcAft>
              <a:buSzPts val="1530"/>
              <a:buNone/>
            </a:pPr>
            <a:r>
              <a:rPr lang="en-US" sz="1600" dirty="0" smtClean="0"/>
              <a:t>    Now this path is further optimized by eliminating the less important cells along the path. For instance if the bot has to follow a long route without any turns, the in-between cells can be discarded and the bot can directly aim for the cell with change in directions.</a:t>
            </a:r>
            <a:endParaRPr sz="1600" dirty="0"/>
          </a:p>
        </p:txBody>
      </p:sp>
      <p:sp>
        <p:nvSpPr>
          <p:cNvPr id="292" name="Google Shape;292;p19"/>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93" name="Google Shape;293;p19"/>
          <p:cNvPicPr preferRelativeResize="0"/>
          <p:nvPr/>
        </p:nvPicPr>
        <p:blipFill rotWithShape="1">
          <a:blip r:embed="rId4">
            <a:alphaModFix/>
          </a:blip>
          <a:srcRect/>
          <a:stretch/>
        </p:blipFill>
        <p:spPr>
          <a:xfrm>
            <a:off x="7026166" y="292735"/>
            <a:ext cx="1763265" cy="871047"/>
          </a:xfrm>
          <a:prstGeom prst="rect">
            <a:avLst/>
          </a:prstGeom>
          <a:noFill/>
          <a:ln>
            <a:noFill/>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3771" y="971750"/>
            <a:ext cx="5755244" cy="3855546"/>
          </a:xfrm>
          <a:prstGeom prst="rect">
            <a:avLst/>
          </a:prstGeom>
        </p:spPr>
      </p:pic>
    </p:spTree>
    <p:extLst>
      <p:ext uri="{BB962C8B-B14F-4D97-AF65-F5344CB8AC3E}">
        <p14:creationId xmlns:p14="http://schemas.microsoft.com/office/powerpoint/2010/main" val="244844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9"/>
          <p:cNvSpPr txBox="1">
            <a:spLocks noGrp="1"/>
          </p:cNvSpPr>
          <p:nvPr>
            <p:ph type="title"/>
          </p:nvPr>
        </p:nvSpPr>
        <p:spPr>
          <a:xfrm>
            <a:off x="1270289" y="590205"/>
            <a:ext cx="7305675" cy="734695"/>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chemeClr val="dk2"/>
              </a:buClr>
              <a:buSzPts val="1800"/>
              <a:buNone/>
            </a:pPr>
            <a:r>
              <a:rPr lang="en-IN" sz="3600" b="1" dirty="0" smtClean="0">
                <a:latin typeface="Calibri"/>
                <a:ea typeface="Calibri"/>
                <a:cs typeface="Calibri"/>
                <a:sym typeface="Calibri"/>
              </a:rPr>
              <a:t>Dynamic Map Updating </a:t>
            </a:r>
            <a:br>
              <a:rPr lang="en-IN" sz="3600" b="1" dirty="0" smtClean="0">
                <a:latin typeface="Calibri"/>
                <a:ea typeface="Calibri"/>
                <a:cs typeface="Calibri"/>
                <a:sym typeface="Calibri"/>
              </a:rPr>
            </a:br>
            <a:r>
              <a:rPr lang="en-IN" sz="3600" b="1" dirty="0" smtClean="0">
                <a:latin typeface="Calibri"/>
                <a:ea typeface="Calibri"/>
                <a:cs typeface="Calibri"/>
                <a:sym typeface="Calibri"/>
              </a:rPr>
              <a:t>Algorithm: </a:t>
            </a:r>
            <a:endParaRPr sz="3600" b="1" dirty="0"/>
          </a:p>
        </p:txBody>
      </p:sp>
      <p:sp>
        <p:nvSpPr>
          <p:cNvPr id="289" name="Google Shape;289;p19"/>
          <p:cNvSpPr txBox="1">
            <a:spLocks noGrp="1"/>
          </p:cNvSpPr>
          <p:nvPr>
            <p:ph type="ftr" idx="11"/>
          </p:nvPr>
        </p:nvSpPr>
        <p:spPr>
          <a:xfrm>
            <a:off x="177800" y="6172199"/>
            <a:ext cx="3869267" cy="5757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90" name="Google Shape;290;p19"/>
          <p:cNvPicPr preferRelativeResize="0"/>
          <p:nvPr/>
        </p:nvPicPr>
        <p:blipFill rotWithShape="1">
          <a:blip r:embed="rId3">
            <a:alphaModFix/>
          </a:blip>
          <a:srcRect/>
          <a:stretch/>
        </p:blipFill>
        <p:spPr>
          <a:xfrm>
            <a:off x="238432" y="228600"/>
            <a:ext cx="1143000" cy="1143000"/>
          </a:xfrm>
          <a:prstGeom prst="rect">
            <a:avLst/>
          </a:prstGeom>
          <a:noFill/>
          <a:ln>
            <a:noFill/>
          </a:ln>
        </p:spPr>
      </p:pic>
      <p:sp>
        <p:nvSpPr>
          <p:cNvPr id="291" name="Google Shape;291;p1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92500" lnSpcReduction="20000"/>
          </a:bodyPr>
          <a:lstStyle/>
          <a:p>
            <a:pPr marL="571500" indent="-342900">
              <a:lnSpc>
                <a:spcPct val="200000"/>
              </a:lnSpc>
            </a:pPr>
            <a:r>
              <a:rPr lang="en-IN" sz="2000" dirty="0" smtClean="0"/>
              <a:t>The Working environment will not be always constant , there will be some static ,semi-static obstacles present in the working area.</a:t>
            </a:r>
          </a:p>
          <a:p>
            <a:pPr marL="571500" indent="-342900">
              <a:lnSpc>
                <a:spcPct val="200000"/>
              </a:lnSpc>
            </a:pPr>
            <a:r>
              <a:rPr lang="en-IN" sz="2000" dirty="0" smtClean="0"/>
              <a:t>To overcome this we are using a feedback algorithm to keep the checks on this obstacles</a:t>
            </a:r>
          </a:p>
          <a:p>
            <a:pPr marL="571500" indent="-342900">
              <a:lnSpc>
                <a:spcPct val="200000"/>
              </a:lnSpc>
            </a:pPr>
            <a:r>
              <a:rPr lang="en-IN" sz="2000" dirty="0" smtClean="0"/>
              <a:t>This is done by constantly checking and updating the status of the active and inactive cells by the location of obstacles.</a:t>
            </a:r>
            <a:endParaRPr sz="2000" dirty="0"/>
          </a:p>
        </p:txBody>
      </p:sp>
      <p:pic>
        <p:nvPicPr>
          <p:cNvPr id="293" name="Google Shape;293;p19"/>
          <p:cNvPicPr preferRelativeResize="0"/>
          <p:nvPr/>
        </p:nvPicPr>
        <p:blipFill rotWithShape="1">
          <a:blip r:embed="rId4">
            <a:alphaModFix/>
          </a:blip>
          <a:srcRect/>
          <a:stretch/>
        </p:blipFill>
        <p:spPr>
          <a:xfrm>
            <a:off x="7026166" y="292735"/>
            <a:ext cx="1763265" cy="871047"/>
          </a:xfrm>
          <a:prstGeom prst="rect">
            <a:avLst/>
          </a:prstGeom>
          <a:noFill/>
          <a:ln>
            <a:noFill/>
          </a:ln>
        </p:spPr>
      </p:pic>
    </p:spTree>
    <p:extLst>
      <p:ext uri="{BB962C8B-B14F-4D97-AF65-F5344CB8AC3E}">
        <p14:creationId xmlns:p14="http://schemas.microsoft.com/office/powerpoint/2010/main" val="2691951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8"/>
          <p:cNvSpPr txBox="1">
            <a:spLocks noGrp="1"/>
          </p:cNvSpPr>
          <p:nvPr>
            <p:ph type="title"/>
          </p:nvPr>
        </p:nvSpPr>
        <p:spPr>
          <a:xfrm>
            <a:off x="1381125" y="292735"/>
            <a:ext cx="7305675" cy="734695"/>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chemeClr val="dk2"/>
              </a:buClr>
              <a:buSzPts val="1800"/>
              <a:buNone/>
            </a:pPr>
            <a:r>
              <a:rPr lang="en-IN" sz="3600" b="1" dirty="0" smtClean="0">
                <a:latin typeface="Calibri"/>
                <a:ea typeface="Calibri"/>
                <a:cs typeface="Calibri"/>
                <a:sym typeface="Calibri"/>
              </a:rPr>
              <a:t>Vehicle Tracking using Motor Encoder: </a:t>
            </a:r>
            <a:endParaRPr sz="3600" b="1" dirty="0"/>
          </a:p>
        </p:txBody>
      </p:sp>
      <p:sp>
        <p:nvSpPr>
          <p:cNvPr id="279" name="Google Shape;279;p18"/>
          <p:cNvSpPr txBox="1">
            <a:spLocks noGrp="1"/>
          </p:cNvSpPr>
          <p:nvPr>
            <p:ph type="ftr" idx="11"/>
          </p:nvPr>
        </p:nvSpPr>
        <p:spPr>
          <a:xfrm>
            <a:off x="177800" y="6172199"/>
            <a:ext cx="3869267" cy="5757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80" name="Google Shape;280;p18"/>
          <p:cNvPicPr preferRelativeResize="0"/>
          <p:nvPr/>
        </p:nvPicPr>
        <p:blipFill rotWithShape="1">
          <a:blip r:embed="rId3">
            <a:alphaModFix/>
          </a:blip>
          <a:srcRect/>
          <a:stretch/>
        </p:blipFill>
        <p:spPr>
          <a:xfrm>
            <a:off x="238432" y="228600"/>
            <a:ext cx="1143000" cy="1143000"/>
          </a:xfrm>
          <a:prstGeom prst="rect">
            <a:avLst/>
          </a:prstGeom>
          <a:noFill/>
          <a:ln>
            <a:noFill/>
          </a:ln>
        </p:spPr>
      </p:pic>
      <p:sp>
        <p:nvSpPr>
          <p:cNvPr id="281" name="Google Shape;281;p1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457200" lvl="0" indent="-325755" algn="l" rtl="0">
              <a:lnSpc>
                <a:spcPct val="200000"/>
              </a:lnSpc>
              <a:spcBef>
                <a:spcPts val="580"/>
              </a:spcBef>
              <a:spcAft>
                <a:spcPts val="0"/>
              </a:spcAft>
              <a:buSzPts val="1530"/>
              <a:buChar char="⚫"/>
            </a:pPr>
            <a:r>
              <a:rPr lang="en-IN" sz="2000" dirty="0" smtClean="0"/>
              <a:t>We get omega(w) of each motor using  encoded motors.</a:t>
            </a:r>
          </a:p>
          <a:p>
            <a:pPr lvl="0">
              <a:lnSpc>
                <a:spcPct val="200000"/>
              </a:lnSpc>
            </a:pPr>
            <a:r>
              <a:rPr lang="en-IN" sz="2000" dirty="0" smtClean="0"/>
              <a:t>We find </a:t>
            </a:r>
            <a:r>
              <a:rPr lang="en-IN" sz="2000" dirty="0"/>
              <a:t>instantaneous </a:t>
            </a:r>
            <a:r>
              <a:rPr lang="en-IN" sz="2000" dirty="0" smtClean="0"/>
              <a:t>velocity vector of each wheel individually.</a:t>
            </a:r>
          </a:p>
          <a:p>
            <a:pPr marL="457200" lvl="0" indent="-325755" algn="l" rtl="0">
              <a:lnSpc>
                <a:spcPct val="200000"/>
              </a:lnSpc>
              <a:spcBef>
                <a:spcPts val="580"/>
              </a:spcBef>
              <a:spcAft>
                <a:spcPts val="0"/>
              </a:spcAft>
              <a:buSzPts val="1530"/>
              <a:buChar char="⚫"/>
            </a:pPr>
            <a:r>
              <a:rPr lang="en-IN" sz="2000" dirty="0" smtClean="0"/>
              <a:t>Using this two velocity vectors we can find instantaneous velocity of the AIV.</a:t>
            </a:r>
          </a:p>
          <a:p>
            <a:pPr marL="457200" lvl="0" indent="-325755" algn="l" rtl="0">
              <a:lnSpc>
                <a:spcPct val="200000"/>
              </a:lnSpc>
              <a:spcBef>
                <a:spcPts val="580"/>
              </a:spcBef>
              <a:spcAft>
                <a:spcPts val="0"/>
              </a:spcAft>
              <a:buSzPts val="1530"/>
              <a:buChar char="⚫"/>
            </a:pPr>
            <a:endParaRPr lang="en-IN" sz="2000" dirty="0" smtClean="0"/>
          </a:p>
        </p:txBody>
      </p:sp>
    </p:spTree>
    <p:extLst>
      <p:ext uri="{BB962C8B-B14F-4D97-AF65-F5344CB8AC3E}">
        <p14:creationId xmlns:p14="http://schemas.microsoft.com/office/powerpoint/2010/main" val="69767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Instantaneous Vector Formula’s</a:t>
            </a:r>
            <a:endParaRPr lang="en-IN" dirty="0"/>
          </a:p>
        </p:txBody>
      </p:sp>
      <p:sp>
        <p:nvSpPr>
          <p:cNvPr id="3" name="Text Placeholder 2"/>
          <p:cNvSpPr>
            <a:spLocks noGrp="1"/>
          </p:cNvSpPr>
          <p:nvPr>
            <p:ph type="body" idx="1"/>
          </p:nvPr>
        </p:nvSpPr>
        <p:spPr/>
        <p:txBody>
          <a:bodyPr/>
          <a:lstStyle/>
          <a:p>
            <a:endParaRPr lang="en-IN" dirty="0" smtClean="0"/>
          </a:p>
          <a:p>
            <a:endParaRPr lang="en-IN" dirty="0"/>
          </a:p>
        </p:txBody>
      </p:sp>
      <p:pic>
        <p:nvPicPr>
          <p:cNvPr id="4" name="Picture 3"/>
          <p:cNvPicPr>
            <a:picLocks noChangeAspect="1"/>
          </p:cNvPicPr>
          <p:nvPr/>
        </p:nvPicPr>
        <p:blipFill>
          <a:blip r:embed="rId2"/>
          <a:stretch>
            <a:fillRect/>
          </a:stretch>
        </p:blipFill>
        <p:spPr>
          <a:xfrm>
            <a:off x="1444065" y="1447800"/>
            <a:ext cx="3356535" cy="1040053"/>
          </a:xfrm>
          <a:prstGeom prst="rect">
            <a:avLst/>
          </a:prstGeom>
        </p:spPr>
      </p:pic>
      <p:pic>
        <p:nvPicPr>
          <p:cNvPr id="5" name="Picture 4"/>
          <p:cNvPicPr>
            <a:picLocks noChangeAspect="1"/>
          </p:cNvPicPr>
          <p:nvPr/>
        </p:nvPicPr>
        <p:blipFill>
          <a:blip r:embed="rId3"/>
          <a:stretch>
            <a:fillRect/>
          </a:stretch>
        </p:blipFill>
        <p:spPr>
          <a:xfrm>
            <a:off x="1444065" y="2518015"/>
            <a:ext cx="3515301" cy="789669"/>
          </a:xfrm>
          <a:prstGeom prst="rect">
            <a:avLst/>
          </a:prstGeom>
        </p:spPr>
      </p:pic>
      <p:pic>
        <p:nvPicPr>
          <p:cNvPr id="6" name="Picture 5"/>
          <p:cNvPicPr>
            <a:picLocks noChangeAspect="1"/>
          </p:cNvPicPr>
          <p:nvPr/>
        </p:nvPicPr>
        <p:blipFill>
          <a:blip r:embed="rId4"/>
          <a:stretch>
            <a:fillRect/>
          </a:stretch>
        </p:blipFill>
        <p:spPr>
          <a:xfrm>
            <a:off x="1444065" y="3507658"/>
            <a:ext cx="3356535" cy="1062903"/>
          </a:xfrm>
          <a:prstGeom prst="rect">
            <a:avLst/>
          </a:prstGeom>
        </p:spPr>
      </p:pic>
      <p:pic>
        <p:nvPicPr>
          <p:cNvPr id="7" name="Picture 6"/>
          <p:cNvPicPr>
            <a:picLocks noChangeAspect="1"/>
          </p:cNvPicPr>
          <p:nvPr/>
        </p:nvPicPr>
        <p:blipFill>
          <a:blip r:embed="rId5"/>
          <a:stretch>
            <a:fillRect/>
          </a:stretch>
        </p:blipFill>
        <p:spPr>
          <a:xfrm>
            <a:off x="1444065" y="4885509"/>
            <a:ext cx="3851167" cy="901337"/>
          </a:xfrm>
          <a:prstGeom prst="rect">
            <a:avLst/>
          </a:prstGeom>
        </p:spPr>
      </p:pic>
    </p:spTree>
    <p:extLst>
      <p:ext uri="{BB962C8B-B14F-4D97-AF65-F5344CB8AC3E}">
        <p14:creationId xmlns:p14="http://schemas.microsoft.com/office/powerpoint/2010/main" val="2888631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9"/>
          <p:cNvSpPr txBox="1">
            <a:spLocks noGrp="1"/>
          </p:cNvSpPr>
          <p:nvPr>
            <p:ph type="title"/>
          </p:nvPr>
        </p:nvSpPr>
        <p:spPr>
          <a:xfrm>
            <a:off x="1381125" y="292735"/>
            <a:ext cx="7305675" cy="734695"/>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1800"/>
              <a:buNone/>
            </a:pPr>
            <a:r>
              <a:rPr lang="en-IN" sz="3600" b="1">
                <a:latin typeface="Calibri"/>
                <a:ea typeface="Calibri"/>
                <a:cs typeface="Calibri"/>
                <a:sym typeface="Calibri"/>
              </a:rPr>
              <a:t>Tasks Completed This Term: </a:t>
            </a:r>
            <a:endParaRPr sz="3600" b="1"/>
          </a:p>
        </p:txBody>
      </p:sp>
      <p:sp>
        <p:nvSpPr>
          <p:cNvPr id="289" name="Google Shape;289;p19"/>
          <p:cNvSpPr txBox="1">
            <a:spLocks noGrp="1"/>
          </p:cNvSpPr>
          <p:nvPr>
            <p:ph type="ftr" idx="11"/>
          </p:nvPr>
        </p:nvSpPr>
        <p:spPr>
          <a:xfrm>
            <a:off x="177800" y="6172199"/>
            <a:ext cx="3869267" cy="57573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90" name="Google Shape;290;p19"/>
          <p:cNvPicPr preferRelativeResize="0"/>
          <p:nvPr/>
        </p:nvPicPr>
        <p:blipFill rotWithShape="1">
          <a:blip r:embed="rId3">
            <a:alphaModFix/>
          </a:blip>
          <a:srcRect/>
          <a:stretch/>
        </p:blipFill>
        <p:spPr>
          <a:xfrm>
            <a:off x="238432" y="228600"/>
            <a:ext cx="1143000" cy="1143000"/>
          </a:xfrm>
          <a:prstGeom prst="rect">
            <a:avLst/>
          </a:prstGeom>
          <a:noFill/>
          <a:ln>
            <a:noFill/>
          </a:ln>
        </p:spPr>
      </p:pic>
      <p:sp>
        <p:nvSpPr>
          <p:cNvPr id="291" name="Google Shape;291;p1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457200" lvl="0" indent="-325755" algn="l" rtl="0">
              <a:lnSpc>
                <a:spcPct val="150000"/>
              </a:lnSpc>
              <a:spcBef>
                <a:spcPts val="580"/>
              </a:spcBef>
              <a:spcAft>
                <a:spcPts val="0"/>
              </a:spcAft>
              <a:buSzPts val="1530"/>
              <a:buChar char="⚫"/>
            </a:pPr>
            <a:r>
              <a:rPr lang="en-IN" sz="2000" dirty="0"/>
              <a:t>We tested the AIV by feeding it with pre-determined map and it was able to trace the polyline given to it.</a:t>
            </a:r>
            <a:endParaRPr dirty="0"/>
          </a:p>
          <a:p>
            <a:pPr marL="457200" lvl="0" indent="-325755" algn="l" rtl="0">
              <a:lnSpc>
                <a:spcPct val="150000"/>
              </a:lnSpc>
              <a:spcBef>
                <a:spcPts val="580"/>
              </a:spcBef>
              <a:spcAft>
                <a:spcPts val="0"/>
              </a:spcAft>
              <a:buSzPts val="1530"/>
              <a:buChar char="⚫"/>
            </a:pPr>
            <a:r>
              <a:rPr lang="en-IN" sz="2000" dirty="0"/>
              <a:t>AIV is be able to put a grid on a map and plan paths between the cells of the grid.</a:t>
            </a:r>
            <a:endParaRPr dirty="0"/>
          </a:p>
          <a:p>
            <a:pPr marL="457200" lvl="0" indent="-325755" algn="l" rtl="0">
              <a:lnSpc>
                <a:spcPct val="150000"/>
              </a:lnSpc>
              <a:spcBef>
                <a:spcPts val="580"/>
              </a:spcBef>
              <a:spcAft>
                <a:spcPts val="0"/>
              </a:spcAft>
              <a:buSzPts val="1530"/>
              <a:buChar char="⚫"/>
            </a:pPr>
            <a:r>
              <a:rPr lang="en-IN" sz="2000" dirty="0"/>
              <a:t>Tested code for mapping any area using </a:t>
            </a:r>
            <a:r>
              <a:rPr lang="en-IN" sz="2000" dirty="0" err="1"/>
              <a:t>lidar</a:t>
            </a:r>
            <a:r>
              <a:rPr lang="en-IN" sz="2000" dirty="0"/>
              <a:t>.</a:t>
            </a:r>
            <a:endParaRPr dirty="0"/>
          </a:p>
          <a:p>
            <a:pPr marL="457200" lvl="0" indent="-325755" algn="l" rtl="0">
              <a:lnSpc>
                <a:spcPct val="150000"/>
              </a:lnSpc>
              <a:spcBef>
                <a:spcPts val="580"/>
              </a:spcBef>
              <a:spcAft>
                <a:spcPts val="0"/>
              </a:spcAft>
              <a:buSzPts val="1530"/>
              <a:buChar char="⚫"/>
            </a:pPr>
            <a:r>
              <a:rPr lang="en-IN" sz="2000" dirty="0"/>
              <a:t>Implemented and tested A-star path finding algorithms.</a:t>
            </a:r>
            <a:endParaRPr dirty="0"/>
          </a:p>
          <a:p>
            <a:pPr marL="571500" indent="-342900">
              <a:lnSpc>
                <a:spcPct val="200000"/>
              </a:lnSpc>
            </a:pPr>
            <a:r>
              <a:rPr lang="en-IN" sz="2000" dirty="0" smtClean="0"/>
              <a:t>Added </a:t>
            </a:r>
            <a:r>
              <a:rPr lang="en-IN" sz="2000" dirty="0"/>
              <a:t>proximity sensor to avoid accidents.</a:t>
            </a:r>
          </a:p>
          <a:p>
            <a:pPr marL="457200" lvl="0" indent="-228600" algn="l" rtl="0">
              <a:lnSpc>
                <a:spcPct val="200000"/>
              </a:lnSpc>
              <a:spcBef>
                <a:spcPts val="580"/>
              </a:spcBef>
              <a:spcAft>
                <a:spcPts val="0"/>
              </a:spcAft>
              <a:buSzPts val="1530"/>
              <a:buNone/>
            </a:pPr>
            <a:endParaRPr sz="2000" dirty="0"/>
          </a:p>
        </p:txBody>
      </p:sp>
      <p:sp>
        <p:nvSpPr>
          <p:cNvPr id="292" name="Google Shape;292;p19"/>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293" name="Google Shape;293;p19"/>
          <p:cNvPicPr preferRelativeResize="0"/>
          <p:nvPr/>
        </p:nvPicPr>
        <p:blipFill rotWithShape="1">
          <a:blip r:embed="rId4">
            <a:alphaModFix/>
          </a:blip>
          <a:srcRect/>
          <a:stretch/>
        </p:blipFill>
        <p:spPr>
          <a:xfrm>
            <a:off x="7026166" y="292735"/>
            <a:ext cx="1763265" cy="8710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a:spLocks noGrp="1"/>
          </p:cNvSpPr>
          <p:nvPr>
            <p:ph type="title"/>
          </p:nvPr>
        </p:nvSpPr>
        <p:spPr>
          <a:xfrm>
            <a:off x="1808017" y="3366134"/>
            <a:ext cx="5173345" cy="735330"/>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00000"/>
              </a:lnSpc>
              <a:spcBef>
                <a:spcPts val="0"/>
              </a:spcBef>
              <a:spcAft>
                <a:spcPts val="0"/>
              </a:spcAft>
              <a:buSzPct val="50000"/>
              <a:buNone/>
            </a:pPr>
            <a:r>
              <a:rPr lang="en-IN" b="1">
                <a:solidFill>
                  <a:srgbClr val="6D6262"/>
                </a:solidFill>
                <a:latin typeface="Calibri"/>
                <a:ea typeface="Calibri"/>
                <a:cs typeface="Calibri"/>
                <a:sym typeface="Calibri"/>
              </a:rPr>
              <a:t> </a:t>
            </a:r>
            <a:r>
              <a:rPr lang="en-IN" b="1">
                <a:latin typeface="Calibri"/>
                <a:ea typeface="Calibri"/>
                <a:cs typeface="Calibri"/>
                <a:sym typeface="Calibri"/>
              </a:rPr>
              <a:t>Autonomous Intelligent Vehicle</a:t>
            </a:r>
            <a:endParaRPr b="1">
              <a:solidFill>
                <a:srgbClr val="6D6262"/>
              </a:solidFill>
              <a:latin typeface="Calibri"/>
              <a:ea typeface="Calibri"/>
              <a:cs typeface="Calibri"/>
              <a:sym typeface="Calibri"/>
            </a:endParaRPr>
          </a:p>
        </p:txBody>
      </p:sp>
      <p:sp>
        <p:nvSpPr>
          <p:cNvPr id="131" name="Google Shape;131;p3"/>
          <p:cNvSpPr txBox="1">
            <a:spLocks noGrp="1"/>
          </p:cNvSpPr>
          <p:nvPr>
            <p:ph type="ftr" idx="11"/>
          </p:nvPr>
        </p:nvSpPr>
        <p:spPr>
          <a:xfrm>
            <a:off x="152400" y="6172200"/>
            <a:ext cx="3979333" cy="533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a:p>
        </p:txBody>
      </p:sp>
      <p:sp>
        <p:nvSpPr>
          <p:cNvPr id="132" name="Google Shape;132;p3"/>
          <p:cNvSpPr txBox="1">
            <a:spLocks noGrp="1"/>
          </p:cNvSpPr>
          <p:nvPr>
            <p:ph type="body" idx="1"/>
          </p:nvPr>
        </p:nvSpPr>
        <p:spPr>
          <a:xfrm>
            <a:off x="310403" y="2865641"/>
            <a:ext cx="8407400" cy="279342"/>
          </a:xfrm>
          <a:prstGeom prst="rect">
            <a:avLst/>
          </a:prstGeom>
          <a:noFill/>
          <a:ln>
            <a:noFill/>
          </a:ln>
        </p:spPr>
        <p:txBody>
          <a:bodyPr spcFirstLastPara="1" wrap="square" lIns="91425" tIns="45700" rIns="91425" bIns="45700" anchor="t" anchorCtr="0">
            <a:normAutofit fontScale="32500" lnSpcReduction="20000"/>
          </a:bodyPr>
          <a:lstStyle/>
          <a:p>
            <a:pPr marL="131445" lvl="0" indent="0" algn="l" rtl="0">
              <a:lnSpc>
                <a:spcPct val="100000"/>
              </a:lnSpc>
              <a:spcBef>
                <a:spcPts val="580"/>
              </a:spcBef>
              <a:spcAft>
                <a:spcPts val="0"/>
              </a:spcAft>
              <a:buSzPct val="181065"/>
              <a:buNone/>
            </a:pPr>
            <a:endParaRPr/>
          </a:p>
          <a:p>
            <a:pPr marL="457200" lvl="0" indent="-228600" algn="l" rtl="0">
              <a:lnSpc>
                <a:spcPct val="100000"/>
              </a:lnSpc>
              <a:spcBef>
                <a:spcPts val="580"/>
              </a:spcBef>
              <a:spcAft>
                <a:spcPts val="0"/>
              </a:spcAft>
              <a:buSzPct val="117692"/>
              <a:buNone/>
            </a:pPr>
            <a:endParaRPr sz="4000">
              <a:solidFill>
                <a:srgbClr val="6D6262"/>
              </a:solidFill>
              <a:latin typeface="Calibri"/>
              <a:ea typeface="Calibri"/>
              <a:cs typeface="Calibri"/>
              <a:sym typeface="Calibri"/>
            </a:endParaRPr>
          </a:p>
          <a:p>
            <a:pPr marL="457200" lvl="0" indent="-228600" algn="l" rtl="0">
              <a:lnSpc>
                <a:spcPct val="100000"/>
              </a:lnSpc>
              <a:spcBef>
                <a:spcPts val="580"/>
              </a:spcBef>
              <a:spcAft>
                <a:spcPts val="0"/>
              </a:spcAft>
              <a:buSzPct val="88241"/>
              <a:buNone/>
            </a:pPr>
            <a:endParaRPr sz="5335"/>
          </a:p>
        </p:txBody>
      </p:sp>
      <p:pic>
        <p:nvPicPr>
          <p:cNvPr id="133" name="Google Shape;133;p3"/>
          <p:cNvPicPr preferRelativeResize="0"/>
          <p:nvPr/>
        </p:nvPicPr>
        <p:blipFill rotWithShape="1">
          <a:blip r:embed="rId3">
            <a:alphaModFix/>
          </a:blip>
          <a:srcRect/>
          <a:stretch/>
        </p:blipFill>
        <p:spPr>
          <a:xfrm>
            <a:off x="152400" y="152400"/>
            <a:ext cx="1143000" cy="1143000"/>
          </a:xfrm>
          <a:prstGeom prst="rect">
            <a:avLst/>
          </a:prstGeom>
          <a:noFill/>
          <a:ln>
            <a:noFill/>
          </a:ln>
        </p:spPr>
      </p:pic>
      <p:sp>
        <p:nvSpPr>
          <p:cNvPr id="134" name="Google Shape;134;p3"/>
          <p:cNvSpPr/>
          <p:nvPr/>
        </p:nvSpPr>
        <p:spPr>
          <a:xfrm>
            <a:off x="7100018" y="218342"/>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135" name="Google Shape;135;p3"/>
          <p:cNvPicPr preferRelativeResize="0"/>
          <p:nvPr/>
        </p:nvPicPr>
        <p:blipFill rotWithShape="1">
          <a:blip r:embed="rId4">
            <a:alphaModFix/>
          </a:blip>
          <a:srcRect/>
          <a:stretch/>
        </p:blipFill>
        <p:spPr>
          <a:xfrm>
            <a:off x="6577431" y="216651"/>
            <a:ext cx="2337969" cy="11549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0"/>
          <p:cNvSpPr txBox="1">
            <a:spLocks noGrp="1"/>
          </p:cNvSpPr>
          <p:nvPr>
            <p:ph type="title"/>
          </p:nvPr>
        </p:nvSpPr>
        <p:spPr>
          <a:xfrm>
            <a:off x="1287145" y="274320"/>
            <a:ext cx="5884545" cy="1173480"/>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chemeClr val="dk2"/>
              </a:buClr>
              <a:buSzPct val="44994"/>
              <a:buNone/>
            </a:pPr>
            <a:r>
              <a:rPr lang="en-IN" sz="4445" b="1">
                <a:latin typeface="Calibri"/>
                <a:ea typeface="Calibri"/>
                <a:cs typeface="Calibri"/>
                <a:sym typeface="Calibri"/>
              </a:rPr>
              <a:t>Key Learnings Till Date:</a:t>
            </a:r>
            <a:r>
              <a:rPr lang="en-IN" sz="3600" b="1">
                <a:latin typeface="Calibri"/>
                <a:ea typeface="Calibri"/>
                <a:cs typeface="Calibri"/>
                <a:sym typeface="Calibri"/>
              </a:rPr>
              <a:t/>
            </a:r>
            <a:br>
              <a:rPr lang="en-IN" sz="3600" b="1">
                <a:latin typeface="Calibri"/>
                <a:ea typeface="Calibri"/>
                <a:cs typeface="Calibri"/>
                <a:sym typeface="Calibri"/>
              </a:rPr>
            </a:br>
            <a:endParaRPr sz="3600" b="1"/>
          </a:p>
        </p:txBody>
      </p:sp>
      <p:sp>
        <p:nvSpPr>
          <p:cNvPr id="306" name="Google Shape;306;p20"/>
          <p:cNvSpPr txBox="1">
            <a:spLocks noGrp="1"/>
          </p:cNvSpPr>
          <p:nvPr>
            <p:ph type="ftr" idx="11"/>
          </p:nvPr>
        </p:nvSpPr>
        <p:spPr>
          <a:xfrm>
            <a:off x="270933" y="6172200"/>
            <a:ext cx="3716867" cy="558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307" name="Google Shape;307;p20"/>
          <p:cNvPicPr preferRelativeResize="0"/>
          <p:nvPr/>
        </p:nvPicPr>
        <p:blipFill rotWithShape="1">
          <a:blip r:embed="rId3">
            <a:alphaModFix/>
          </a:blip>
          <a:srcRect/>
          <a:stretch/>
        </p:blipFill>
        <p:spPr>
          <a:xfrm>
            <a:off x="238432" y="228600"/>
            <a:ext cx="1143000" cy="1143000"/>
          </a:xfrm>
          <a:prstGeom prst="rect">
            <a:avLst/>
          </a:prstGeom>
          <a:noFill/>
          <a:ln>
            <a:noFill/>
          </a:ln>
        </p:spPr>
      </p:pic>
      <p:sp>
        <p:nvSpPr>
          <p:cNvPr id="308" name="Google Shape;308;p2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92500" lnSpcReduction="10000"/>
          </a:bodyPr>
          <a:lstStyle/>
          <a:p>
            <a:pPr marL="457200" lvl="0" indent="-325755" algn="l" rtl="0">
              <a:lnSpc>
                <a:spcPct val="200000"/>
              </a:lnSpc>
              <a:spcBef>
                <a:spcPts val="580"/>
              </a:spcBef>
              <a:spcAft>
                <a:spcPts val="0"/>
              </a:spcAft>
              <a:buSzPct val="82702"/>
              <a:buChar char="⚫"/>
            </a:pPr>
            <a:r>
              <a:rPr lang="en-IN" sz="2000"/>
              <a:t>Manufacturing Processes for Designing a bot.</a:t>
            </a:r>
            <a:endParaRPr/>
          </a:p>
          <a:p>
            <a:pPr marL="457200" lvl="0" indent="-325755" algn="l" rtl="0">
              <a:lnSpc>
                <a:spcPct val="200000"/>
              </a:lnSpc>
              <a:spcBef>
                <a:spcPts val="580"/>
              </a:spcBef>
              <a:spcAft>
                <a:spcPts val="0"/>
              </a:spcAft>
              <a:buSzPct val="82702"/>
              <a:buChar char="⚫"/>
            </a:pPr>
            <a:r>
              <a:rPr lang="en-IN" sz="2000"/>
              <a:t>We learnt new methods like Laser cutting and water jet method for manufacturing our chassis.</a:t>
            </a:r>
            <a:endParaRPr/>
          </a:p>
          <a:p>
            <a:pPr marL="457200" lvl="0" indent="-325755" algn="l" rtl="0">
              <a:lnSpc>
                <a:spcPct val="200000"/>
              </a:lnSpc>
              <a:spcBef>
                <a:spcPts val="580"/>
              </a:spcBef>
              <a:spcAft>
                <a:spcPts val="0"/>
              </a:spcAft>
              <a:buSzPct val="82702"/>
              <a:buChar char="⚫"/>
            </a:pPr>
            <a:r>
              <a:rPr lang="en-IN" sz="2000"/>
              <a:t>Working of Lidar technology.</a:t>
            </a:r>
            <a:endParaRPr/>
          </a:p>
          <a:p>
            <a:pPr marL="457200" lvl="0" indent="-325755" algn="l" rtl="0">
              <a:lnSpc>
                <a:spcPct val="200000"/>
              </a:lnSpc>
              <a:spcBef>
                <a:spcPts val="580"/>
              </a:spcBef>
              <a:spcAft>
                <a:spcPts val="0"/>
              </a:spcAft>
              <a:buSzPct val="82702"/>
              <a:buChar char="⚫"/>
            </a:pPr>
            <a:r>
              <a:rPr lang="en-IN" sz="2000"/>
              <a:t>A-star algorithm</a:t>
            </a:r>
            <a:endParaRPr/>
          </a:p>
          <a:p>
            <a:pPr marL="457200" lvl="0" indent="-325755" algn="l" rtl="0">
              <a:lnSpc>
                <a:spcPct val="200000"/>
              </a:lnSpc>
              <a:spcBef>
                <a:spcPts val="580"/>
              </a:spcBef>
              <a:spcAft>
                <a:spcPts val="0"/>
              </a:spcAft>
              <a:buSzPct val="82702"/>
              <a:buChar char="⚫"/>
            </a:pPr>
            <a:r>
              <a:rPr lang="en-IN" sz="2000"/>
              <a:t>Cryptography</a:t>
            </a:r>
            <a:endParaRPr/>
          </a:p>
          <a:p>
            <a:pPr marL="457200" lvl="0" indent="-325755" algn="l" rtl="0">
              <a:lnSpc>
                <a:spcPct val="200000"/>
              </a:lnSpc>
              <a:spcBef>
                <a:spcPts val="580"/>
              </a:spcBef>
              <a:spcAft>
                <a:spcPts val="0"/>
              </a:spcAft>
              <a:buSzPct val="82702"/>
              <a:buChar char="⚫"/>
            </a:pPr>
            <a:r>
              <a:rPr lang="en-IN" sz="2000"/>
              <a:t>Localization using LIDAR</a:t>
            </a:r>
            <a:endParaRPr sz="2000"/>
          </a:p>
          <a:p>
            <a:pPr marL="457200" lvl="0" indent="-228600" algn="l" rtl="0">
              <a:lnSpc>
                <a:spcPct val="100000"/>
              </a:lnSpc>
              <a:spcBef>
                <a:spcPts val="580"/>
              </a:spcBef>
              <a:spcAft>
                <a:spcPts val="0"/>
              </a:spcAft>
              <a:buSzPct val="63617"/>
              <a:buNone/>
            </a:pPr>
            <a:endParaRPr/>
          </a:p>
        </p:txBody>
      </p:sp>
      <p:sp>
        <p:nvSpPr>
          <p:cNvPr id="309" name="Google Shape;309;p20"/>
          <p:cNvSpPr/>
          <p:nvPr/>
        </p:nvSpPr>
        <p:spPr>
          <a:xfrm>
            <a:off x="7196272" y="228600"/>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310" name="Google Shape;310;p20"/>
          <p:cNvPicPr preferRelativeResize="0"/>
          <p:nvPr/>
        </p:nvPicPr>
        <p:blipFill rotWithShape="1">
          <a:blip r:embed="rId4">
            <a:alphaModFix/>
          </a:blip>
          <a:srcRect/>
          <a:stretch/>
        </p:blipFill>
        <p:spPr>
          <a:xfrm>
            <a:off x="6577431" y="230506"/>
            <a:ext cx="2337969" cy="11549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2"/>
          <p:cNvSpPr txBox="1">
            <a:spLocks noGrp="1"/>
          </p:cNvSpPr>
          <p:nvPr>
            <p:ph type="title"/>
          </p:nvPr>
        </p:nvSpPr>
        <p:spPr>
          <a:xfrm>
            <a:off x="1339215" y="67945"/>
            <a:ext cx="4416425" cy="1419225"/>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1800"/>
              <a:buNone/>
            </a:pPr>
            <a:r>
              <a:rPr lang="en-IN" b="1">
                <a:latin typeface="Calibri"/>
                <a:ea typeface="Calibri"/>
                <a:cs typeface="Calibri"/>
                <a:sym typeface="Calibri"/>
              </a:rPr>
              <a:t>Applications:</a:t>
            </a:r>
            <a:r>
              <a:rPr lang="en-IN" sz="2800" b="1">
                <a:latin typeface="Calibri"/>
                <a:ea typeface="Calibri"/>
                <a:cs typeface="Calibri"/>
                <a:sym typeface="Calibri"/>
              </a:rPr>
              <a:t> </a:t>
            </a:r>
            <a:endParaRPr sz="2800" b="1"/>
          </a:p>
        </p:txBody>
      </p:sp>
      <p:sp>
        <p:nvSpPr>
          <p:cNvPr id="326" name="Google Shape;326;p22"/>
          <p:cNvSpPr txBox="1">
            <a:spLocks noGrp="1"/>
          </p:cNvSpPr>
          <p:nvPr>
            <p:ph type="ftr" idx="11"/>
          </p:nvPr>
        </p:nvSpPr>
        <p:spPr>
          <a:xfrm>
            <a:off x="245534" y="6172200"/>
            <a:ext cx="3835400" cy="558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327" name="Google Shape;327;p22"/>
          <p:cNvPicPr preferRelativeResize="0"/>
          <p:nvPr/>
        </p:nvPicPr>
        <p:blipFill rotWithShape="1">
          <a:blip r:embed="rId3">
            <a:alphaModFix/>
          </a:blip>
          <a:srcRect/>
          <a:stretch/>
        </p:blipFill>
        <p:spPr>
          <a:xfrm>
            <a:off x="153766" y="160338"/>
            <a:ext cx="1143000" cy="1143000"/>
          </a:xfrm>
          <a:prstGeom prst="rect">
            <a:avLst/>
          </a:prstGeom>
          <a:noFill/>
          <a:ln>
            <a:noFill/>
          </a:ln>
        </p:spPr>
      </p:pic>
      <p:sp>
        <p:nvSpPr>
          <p:cNvPr id="328" name="Google Shape;328;p2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l" rtl="0">
              <a:lnSpc>
                <a:spcPct val="160000"/>
              </a:lnSpc>
              <a:spcBef>
                <a:spcPts val="0"/>
              </a:spcBef>
              <a:spcAft>
                <a:spcPts val="0"/>
              </a:spcAft>
              <a:buSzPct val="97297"/>
              <a:buChar char="●"/>
            </a:pPr>
            <a:r>
              <a:rPr lang="en-IN" sz="2000"/>
              <a:t>Warehouses</a:t>
            </a:r>
            <a:endParaRPr/>
          </a:p>
          <a:p>
            <a:pPr marL="457200" lvl="0" indent="-342900" algn="l" rtl="0">
              <a:lnSpc>
                <a:spcPct val="160000"/>
              </a:lnSpc>
              <a:spcBef>
                <a:spcPts val="0"/>
              </a:spcBef>
              <a:spcAft>
                <a:spcPts val="0"/>
              </a:spcAft>
              <a:buSzPct val="97297"/>
              <a:buChar char="●"/>
            </a:pPr>
            <a:r>
              <a:rPr lang="en-IN" sz="2000"/>
              <a:t>This type of AIV for bigger vehicles are used to transport people at some of the airports</a:t>
            </a:r>
            <a:endParaRPr sz="2000"/>
          </a:p>
          <a:p>
            <a:pPr marL="457200" lvl="0" indent="-325755" algn="l" rtl="0">
              <a:lnSpc>
                <a:spcPct val="160000"/>
              </a:lnSpc>
              <a:spcBef>
                <a:spcPts val="580"/>
              </a:spcBef>
              <a:spcAft>
                <a:spcPts val="0"/>
              </a:spcAft>
              <a:buSzPct val="82702"/>
              <a:buChar char="⚫"/>
            </a:pPr>
            <a:r>
              <a:rPr lang="en-IN" sz="2000"/>
              <a:t>Many other types of AIV for transporting goods in big store houses.</a:t>
            </a:r>
            <a:endParaRPr/>
          </a:p>
          <a:p>
            <a:pPr marL="457200" lvl="0" indent="-325755" algn="l" rtl="0">
              <a:lnSpc>
                <a:spcPct val="160000"/>
              </a:lnSpc>
              <a:spcBef>
                <a:spcPts val="580"/>
              </a:spcBef>
              <a:spcAft>
                <a:spcPts val="0"/>
              </a:spcAft>
              <a:buSzPct val="82702"/>
              <a:buChar char="⚫"/>
            </a:pPr>
            <a:r>
              <a:rPr lang="en-IN" sz="2000"/>
              <a:t>Survey areas where it is difficult for humans to reach. e.g some hazardous parts at chemical plants.</a:t>
            </a:r>
            <a:endParaRPr/>
          </a:p>
          <a:p>
            <a:pPr marL="131445" lvl="0" indent="0" algn="l" rtl="0">
              <a:lnSpc>
                <a:spcPct val="160000"/>
              </a:lnSpc>
              <a:spcBef>
                <a:spcPts val="580"/>
              </a:spcBef>
              <a:spcAft>
                <a:spcPts val="0"/>
              </a:spcAft>
              <a:buSzPct val="82702"/>
              <a:buNone/>
            </a:pPr>
            <a:endParaRPr sz="2000"/>
          </a:p>
          <a:p>
            <a:pPr marL="131445" lvl="0" indent="0" algn="l" rtl="0">
              <a:lnSpc>
                <a:spcPct val="100000"/>
              </a:lnSpc>
              <a:spcBef>
                <a:spcPts val="580"/>
              </a:spcBef>
              <a:spcAft>
                <a:spcPts val="0"/>
              </a:spcAft>
              <a:buSzPct val="82702"/>
              <a:buNone/>
            </a:pPr>
            <a:r>
              <a:rPr lang="en-IN" sz="2000"/>
              <a:t/>
            </a:r>
            <a:br>
              <a:rPr lang="en-IN" sz="2000"/>
            </a:br>
            <a:endParaRPr sz="2000"/>
          </a:p>
        </p:txBody>
      </p:sp>
      <p:sp>
        <p:nvSpPr>
          <p:cNvPr id="329" name="Google Shape;329;p22"/>
          <p:cNvSpPr/>
          <p:nvPr/>
        </p:nvSpPr>
        <p:spPr>
          <a:xfrm>
            <a:off x="7148145" y="228600"/>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330" name="Google Shape;330;p22"/>
          <p:cNvPicPr preferRelativeResize="0"/>
          <p:nvPr/>
        </p:nvPicPr>
        <p:blipFill rotWithShape="1">
          <a:blip r:embed="rId4">
            <a:alphaModFix/>
          </a:blip>
          <a:srcRect/>
          <a:stretch/>
        </p:blipFill>
        <p:spPr>
          <a:xfrm>
            <a:off x="6577431" y="230506"/>
            <a:ext cx="2337969" cy="11549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3"/>
          <p:cNvSpPr txBox="1">
            <a:spLocks noGrp="1"/>
          </p:cNvSpPr>
          <p:nvPr>
            <p:ph type="title"/>
          </p:nvPr>
        </p:nvSpPr>
        <p:spPr>
          <a:xfrm>
            <a:off x="1296670" y="353695"/>
            <a:ext cx="2654935" cy="736600"/>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chemeClr val="dk2"/>
              </a:buClr>
              <a:buSzPct val="71428"/>
              <a:buNone/>
            </a:pPr>
            <a:r>
              <a:rPr lang="en-IN" b="1">
                <a:latin typeface="Calibri"/>
                <a:ea typeface="Calibri"/>
                <a:cs typeface="Calibri"/>
                <a:sym typeface="Calibri"/>
              </a:rPr>
              <a:t> Conclusion:</a:t>
            </a:r>
            <a:r>
              <a:rPr lang="en-IN" sz="2800" b="1">
                <a:latin typeface="Calibri"/>
                <a:ea typeface="Calibri"/>
                <a:cs typeface="Calibri"/>
                <a:sym typeface="Calibri"/>
              </a:rPr>
              <a:t> </a:t>
            </a:r>
            <a:endParaRPr sz="2800" b="1"/>
          </a:p>
        </p:txBody>
      </p:sp>
      <p:sp>
        <p:nvSpPr>
          <p:cNvPr id="336" name="Google Shape;336;p23"/>
          <p:cNvSpPr txBox="1">
            <a:spLocks noGrp="1"/>
          </p:cNvSpPr>
          <p:nvPr>
            <p:ph type="ftr" idx="11"/>
          </p:nvPr>
        </p:nvSpPr>
        <p:spPr>
          <a:xfrm>
            <a:off x="245534" y="6172200"/>
            <a:ext cx="3835400" cy="558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337" name="Google Shape;337;p23"/>
          <p:cNvPicPr preferRelativeResize="0"/>
          <p:nvPr/>
        </p:nvPicPr>
        <p:blipFill rotWithShape="1">
          <a:blip r:embed="rId3">
            <a:alphaModFix/>
          </a:blip>
          <a:srcRect/>
          <a:stretch/>
        </p:blipFill>
        <p:spPr>
          <a:xfrm>
            <a:off x="153766" y="160338"/>
            <a:ext cx="1143000" cy="1143000"/>
          </a:xfrm>
          <a:prstGeom prst="rect">
            <a:avLst/>
          </a:prstGeom>
          <a:noFill/>
          <a:ln>
            <a:noFill/>
          </a:ln>
        </p:spPr>
      </p:pic>
      <p:sp>
        <p:nvSpPr>
          <p:cNvPr id="338" name="Google Shape;338;p2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457200" lvl="0" indent="-325755" algn="l" rtl="0">
              <a:lnSpc>
                <a:spcPct val="200000"/>
              </a:lnSpc>
              <a:spcBef>
                <a:spcPts val="580"/>
              </a:spcBef>
              <a:spcAft>
                <a:spcPts val="0"/>
              </a:spcAft>
              <a:buSzPts val="1530"/>
              <a:buChar char="⚫"/>
            </a:pPr>
            <a:r>
              <a:rPr lang="en-IN" sz="2000"/>
              <a:t>We did , literature survey , defined scope and objective of the project to be accomplished.</a:t>
            </a:r>
            <a:endParaRPr/>
          </a:p>
          <a:p>
            <a:pPr marL="457200" lvl="0" indent="-325755" algn="l" rtl="0">
              <a:lnSpc>
                <a:spcPct val="200000"/>
              </a:lnSpc>
              <a:spcBef>
                <a:spcPts val="580"/>
              </a:spcBef>
              <a:spcAft>
                <a:spcPts val="0"/>
              </a:spcAft>
              <a:buSzPts val="1530"/>
              <a:buChar char="⚫"/>
            </a:pPr>
            <a:r>
              <a:rPr lang="en-IN" sz="2000"/>
              <a:t>The project is currently in testing phase. The individual testing of hardware components i.e. encoder motors, Lidar sensor is completed and all components are working fine.</a:t>
            </a:r>
            <a:endParaRPr sz="2000"/>
          </a:p>
          <a:p>
            <a:pPr marL="457200" lvl="0" indent="-228600" algn="l" rtl="0">
              <a:lnSpc>
                <a:spcPct val="100000"/>
              </a:lnSpc>
              <a:spcBef>
                <a:spcPts val="580"/>
              </a:spcBef>
              <a:spcAft>
                <a:spcPts val="0"/>
              </a:spcAft>
              <a:buSzPts val="1530"/>
              <a:buNone/>
            </a:pPr>
            <a:endParaRPr/>
          </a:p>
        </p:txBody>
      </p:sp>
      <p:sp>
        <p:nvSpPr>
          <p:cNvPr id="339" name="Google Shape;339;p23"/>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340" name="Google Shape;340;p23"/>
          <p:cNvPicPr preferRelativeResize="0"/>
          <p:nvPr/>
        </p:nvPicPr>
        <p:blipFill rotWithShape="1">
          <a:blip r:embed="rId4">
            <a:alphaModFix/>
          </a:blip>
          <a:srcRect/>
          <a:stretch/>
        </p:blipFill>
        <p:spPr>
          <a:xfrm>
            <a:off x="6577431" y="230506"/>
            <a:ext cx="2337969" cy="11549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title"/>
          </p:nvPr>
        </p:nvSpPr>
        <p:spPr>
          <a:xfrm>
            <a:off x="1296670" y="353695"/>
            <a:ext cx="2654935" cy="736600"/>
          </a:xfrm>
          <a:prstGeom prst="rect">
            <a:avLst/>
          </a:prstGeom>
          <a:noFill/>
          <a:ln>
            <a:noFill/>
          </a:ln>
        </p:spPr>
        <p:txBody>
          <a:bodyPr spcFirstLastPara="1" wrap="square" lIns="91425" tIns="45700" rIns="91425" bIns="91425" anchor="b" anchorCtr="0">
            <a:normAutofit fontScale="90000"/>
          </a:bodyPr>
          <a:lstStyle/>
          <a:p>
            <a:pPr marL="0" lvl="0" indent="0" algn="l" rtl="0">
              <a:lnSpc>
                <a:spcPct val="100000"/>
              </a:lnSpc>
              <a:spcBef>
                <a:spcPts val="0"/>
              </a:spcBef>
              <a:spcAft>
                <a:spcPts val="0"/>
              </a:spcAft>
              <a:buClr>
                <a:schemeClr val="dk2"/>
              </a:buClr>
              <a:buSzPct val="71428"/>
              <a:buNone/>
            </a:pPr>
            <a:r>
              <a:rPr lang="en-IN" b="1">
                <a:latin typeface="Calibri"/>
                <a:ea typeface="Calibri"/>
                <a:cs typeface="Calibri"/>
                <a:sym typeface="Calibri"/>
              </a:rPr>
              <a:t> References:</a:t>
            </a:r>
            <a:r>
              <a:rPr lang="en-IN" sz="2800" b="1">
                <a:latin typeface="Calibri"/>
                <a:ea typeface="Calibri"/>
                <a:cs typeface="Calibri"/>
                <a:sym typeface="Calibri"/>
              </a:rPr>
              <a:t> </a:t>
            </a:r>
            <a:endParaRPr sz="2800" b="1"/>
          </a:p>
        </p:txBody>
      </p:sp>
      <p:sp>
        <p:nvSpPr>
          <p:cNvPr id="346" name="Google Shape;346;p24"/>
          <p:cNvSpPr txBox="1">
            <a:spLocks noGrp="1"/>
          </p:cNvSpPr>
          <p:nvPr>
            <p:ph type="ftr" idx="11"/>
          </p:nvPr>
        </p:nvSpPr>
        <p:spPr>
          <a:xfrm>
            <a:off x="245534" y="6172200"/>
            <a:ext cx="3835400" cy="558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347" name="Google Shape;347;p24"/>
          <p:cNvPicPr preferRelativeResize="0"/>
          <p:nvPr/>
        </p:nvPicPr>
        <p:blipFill rotWithShape="1">
          <a:blip r:embed="rId3">
            <a:alphaModFix/>
          </a:blip>
          <a:srcRect/>
          <a:stretch/>
        </p:blipFill>
        <p:spPr>
          <a:xfrm>
            <a:off x="153766" y="160338"/>
            <a:ext cx="1143000" cy="1143000"/>
          </a:xfrm>
          <a:prstGeom prst="rect">
            <a:avLst/>
          </a:prstGeom>
          <a:noFill/>
          <a:ln>
            <a:noFill/>
          </a:ln>
        </p:spPr>
      </p:pic>
      <p:sp>
        <p:nvSpPr>
          <p:cNvPr id="348" name="Google Shape;348;p2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92500" lnSpcReduction="20000"/>
          </a:bodyPr>
          <a:lstStyle/>
          <a:p>
            <a:pPr marL="457200" lvl="0" indent="-325755" algn="l" rtl="0">
              <a:lnSpc>
                <a:spcPct val="100000"/>
              </a:lnSpc>
              <a:spcBef>
                <a:spcPts val="580"/>
              </a:spcBef>
              <a:spcAft>
                <a:spcPts val="0"/>
              </a:spcAft>
              <a:buSzPct val="82702"/>
              <a:buChar char="⚫"/>
            </a:pPr>
            <a:r>
              <a:rPr lang="en-IN" sz="2000"/>
              <a:t>[1] M A Wulder, C W Bater, N C Coops, T Hilker, J C White</a:t>
            </a:r>
            <a:endParaRPr/>
          </a:p>
          <a:p>
            <a:pPr marL="457200" lvl="0" indent="-228600" algn="l" rtl="0">
              <a:lnSpc>
                <a:spcPct val="100000"/>
              </a:lnSpc>
              <a:spcBef>
                <a:spcPts val="580"/>
              </a:spcBef>
              <a:spcAft>
                <a:spcPts val="0"/>
              </a:spcAft>
              <a:buSzPct val="82702"/>
              <a:buNone/>
            </a:pPr>
            <a:endParaRPr sz="2000" u="sng">
              <a:solidFill>
                <a:schemeClr val="hlink"/>
              </a:solidFill>
              <a:hlinkClick r:id="rId4"/>
            </a:endParaRPr>
          </a:p>
          <a:p>
            <a:pPr marL="457200" lvl="0" indent="-325755" algn="l" rtl="0">
              <a:lnSpc>
                <a:spcPct val="100000"/>
              </a:lnSpc>
              <a:spcBef>
                <a:spcPts val="580"/>
              </a:spcBef>
              <a:spcAft>
                <a:spcPts val="0"/>
              </a:spcAft>
              <a:buSzPct val="82702"/>
              <a:buChar char="⚫"/>
            </a:pPr>
            <a:r>
              <a:rPr lang="en-IN" sz="2000" u="sng">
                <a:solidFill>
                  <a:schemeClr val="hlink"/>
                </a:solidFill>
                <a:hlinkClick r:id="rId4"/>
              </a:rPr>
              <a:t>https://papers.ssrn.com/sol3/papers.cfm?abstract_id=3604309</a:t>
            </a:r>
            <a:r>
              <a:rPr lang="en-IN" sz="2000"/>
              <a:t> </a:t>
            </a:r>
            <a:endParaRPr sz="2000"/>
          </a:p>
          <a:p>
            <a:pPr marL="457200" lvl="0" indent="-228600" algn="l" rtl="0">
              <a:lnSpc>
                <a:spcPct val="100000"/>
              </a:lnSpc>
              <a:spcBef>
                <a:spcPts val="580"/>
              </a:spcBef>
              <a:spcAft>
                <a:spcPts val="0"/>
              </a:spcAft>
              <a:buSzPct val="63617"/>
              <a:buNone/>
            </a:pPr>
            <a:endParaRPr/>
          </a:p>
          <a:p>
            <a:pPr marL="457200" lvl="0" indent="-325755" algn="l" rtl="0">
              <a:lnSpc>
                <a:spcPct val="100000"/>
              </a:lnSpc>
              <a:spcBef>
                <a:spcPts val="580"/>
              </a:spcBef>
              <a:spcAft>
                <a:spcPts val="0"/>
              </a:spcAft>
              <a:buSzPct val="82702"/>
              <a:buChar char="⚫"/>
            </a:pPr>
            <a:r>
              <a:rPr lang="en-IN" sz="2000"/>
              <a:t>De Silva, V.; Roche, J.; Kondoz, A. Robust Fusion of LiDAR and Wide-Angle Camera Data for Autonomous Mobile Robots. Sensors 2018, 18(8), 2730; https://doi.org/10.3390/s18082730. </a:t>
            </a:r>
            <a:endParaRPr sz="2000"/>
          </a:p>
          <a:p>
            <a:pPr marL="457200" lvl="0" indent="-228600" algn="l" rtl="0">
              <a:lnSpc>
                <a:spcPct val="100000"/>
              </a:lnSpc>
              <a:spcBef>
                <a:spcPts val="580"/>
              </a:spcBef>
              <a:spcAft>
                <a:spcPts val="0"/>
              </a:spcAft>
              <a:buSzPct val="63617"/>
              <a:buNone/>
            </a:pPr>
            <a:endParaRPr/>
          </a:p>
          <a:p>
            <a:pPr marL="457200" lvl="0" indent="-325755" algn="l" rtl="0">
              <a:lnSpc>
                <a:spcPct val="100000"/>
              </a:lnSpc>
              <a:spcBef>
                <a:spcPts val="580"/>
              </a:spcBef>
              <a:spcAft>
                <a:spcPts val="0"/>
              </a:spcAft>
              <a:buSzPct val="82702"/>
              <a:buChar char="⚫"/>
            </a:pPr>
            <a:r>
              <a:rPr lang="en-IN" sz="2000"/>
              <a:t>Bimbraw, Keshav. (2015). Autonomous Cars: Past, Present and Future - A Review of the Developments in the Last Century, the Present Scenario and the Expected Future of Autonomous Vehicle Technology </a:t>
            </a:r>
            <a:endParaRPr/>
          </a:p>
          <a:p>
            <a:pPr marL="457200" lvl="0" indent="-228600" algn="l" rtl="0">
              <a:lnSpc>
                <a:spcPct val="100000"/>
              </a:lnSpc>
              <a:spcBef>
                <a:spcPts val="580"/>
              </a:spcBef>
              <a:spcAft>
                <a:spcPts val="0"/>
              </a:spcAft>
              <a:buSzPct val="82702"/>
              <a:buNone/>
            </a:pPr>
            <a:endParaRPr sz="2000"/>
          </a:p>
        </p:txBody>
      </p:sp>
      <p:sp>
        <p:nvSpPr>
          <p:cNvPr id="349" name="Google Shape;349;p24"/>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350" name="Google Shape;350;p24"/>
          <p:cNvPicPr preferRelativeResize="0"/>
          <p:nvPr/>
        </p:nvPicPr>
        <p:blipFill rotWithShape="1">
          <a:blip r:embed="rId5">
            <a:alphaModFix/>
          </a:blip>
          <a:srcRect/>
          <a:stretch/>
        </p:blipFill>
        <p:spPr>
          <a:xfrm>
            <a:off x="6577431" y="230506"/>
            <a:ext cx="2337969" cy="11549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5"/>
          <p:cNvSpPr txBox="1">
            <a:spLocks noGrp="1"/>
          </p:cNvSpPr>
          <p:nvPr>
            <p:ph type="ctrTitle"/>
          </p:nvPr>
        </p:nvSpPr>
        <p:spPr>
          <a:xfrm>
            <a:off x="715010" y="3855720"/>
            <a:ext cx="2601595" cy="73723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IN"/>
              <a:t>Thank-You!!!</a:t>
            </a:r>
            <a:endParaRPr/>
          </a:p>
        </p:txBody>
      </p:sp>
      <p:sp>
        <p:nvSpPr>
          <p:cNvPr id="356" name="Google Shape;356;p25"/>
          <p:cNvSpPr txBox="1">
            <a:spLocks noGrp="1"/>
          </p:cNvSpPr>
          <p:nvPr>
            <p:ph type="sldNum" idx="12"/>
          </p:nvPr>
        </p:nvSpPr>
        <p:spPr>
          <a:xfrm>
            <a:off x="8472458" y="552046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IN"/>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
          <p:cNvSpPr txBox="1">
            <a:spLocks noGrp="1"/>
          </p:cNvSpPr>
          <p:nvPr>
            <p:ph type="title"/>
          </p:nvPr>
        </p:nvSpPr>
        <p:spPr>
          <a:xfrm>
            <a:off x="1388745" y="359410"/>
            <a:ext cx="4783455" cy="706755"/>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1800"/>
              <a:buNone/>
            </a:pPr>
            <a:r>
              <a:rPr lang="en-IN" sz="3600" b="1">
                <a:latin typeface="Calibri"/>
                <a:ea typeface="Calibri"/>
                <a:cs typeface="Calibri"/>
                <a:sym typeface="Calibri"/>
              </a:rPr>
              <a:t>Introduction:</a:t>
            </a:r>
            <a:endParaRPr/>
          </a:p>
        </p:txBody>
      </p:sp>
      <p:sp>
        <p:nvSpPr>
          <p:cNvPr id="141" name="Google Shape;141;p4"/>
          <p:cNvSpPr txBox="1">
            <a:spLocks noGrp="1"/>
          </p:cNvSpPr>
          <p:nvPr>
            <p:ph type="body" idx="1"/>
          </p:nvPr>
        </p:nvSpPr>
        <p:spPr>
          <a:xfrm>
            <a:off x="304800" y="1447800"/>
            <a:ext cx="8382000" cy="5049982"/>
          </a:xfrm>
          <a:prstGeom prst="rect">
            <a:avLst/>
          </a:prstGeom>
          <a:noFill/>
          <a:ln>
            <a:noFill/>
          </a:ln>
        </p:spPr>
        <p:txBody>
          <a:bodyPr spcFirstLastPara="1" wrap="square" lIns="91425" tIns="45700" rIns="91425" bIns="45700" anchor="t" anchorCtr="0">
            <a:normAutofit fontScale="92500" lnSpcReduction="10000"/>
          </a:bodyPr>
          <a:lstStyle/>
          <a:p>
            <a:pPr marL="457200" lvl="0" indent="-228600" algn="l" rtl="0">
              <a:lnSpc>
                <a:spcPct val="100000"/>
              </a:lnSpc>
              <a:spcBef>
                <a:spcPts val="580"/>
              </a:spcBef>
              <a:spcAft>
                <a:spcPts val="0"/>
              </a:spcAft>
              <a:buSzPct val="171428"/>
              <a:buNone/>
            </a:pPr>
            <a:endParaRPr sz="1050"/>
          </a:p>
          <a:p>
            <a:pPr marL="457200" lvl="0" indent="-334327" algn="l" rtl="0">
              <a:lnSpc>
                <a:spcPct val="150000"/>
              </a:lnSpc>
              <a:spcBef>
                <a:spcPts val="580"/>
              </a:spcBef>
              <a:spcAft>
                <a:spcPts val="0"/>
              </a:spcAft>
              <a:buSzPct val="100000"/>
              <a:buChar char="⚫"/>
            </a:pPr>
            <a:r>
              <a:rPr lang="en-IN" sz="1800"/>
              <a:t>Our Project is based on making autonomous intelligent vehicle, which can take decision on its own on which path it should travel and avoid any kind of obstacle if present on its path. </a:t>
            </a:r>
            <a:endParaRPr sz="1800"/>
          </a:p>
          <a:p>
            <a:pPr marL="457200" lvl="0" indent="-334327" algn="l" rtl="0">
              <a:lnSpc>
                <a:spcPct val="150000"/>
              </a:lnSpc>
              <a:spcBef>
                <a:spcPts val="580"/>
              </a:spcBef>
              <a:spcAft>
                <a:spcPts val="0"/>
              </a:spcAft>
              <a:buSzPct val="100000"/>
              <a:buChar char="⚫"/>
            </a:pPr>
            <a:r>
              <a:rPr lang="en-IN" sz="1800"/>
              <a:t>The single board computer (Raspberry Pi) would have a map of the room in which the vehicle is present. Starting co-ordinate of the bot will be fed by user, R-pi will collect and make all the necessary calculations and proceed to the destination.</a:t>
            </a:r>
            <a:endParaRPr/>
          </a:p>
          <a:p>
            <a:pPr marL="457200" lvl="0" indent="-334327" algn="l" rtl="0">
              <a:lnSpc>
                <a:spcPct val="150000"/>
              </a:lnSpc>
              <a:spcBef>
                <a:spcPts val="580"/>
              </a:spcBef>
              <a:spcAft>
                <a:spcPts val="0"/>
              </a:spcAft>
              <a:buSzPct val="100000"/>
              <a:buChar char="⚫"/>
            </a:pPr>
            <a:r>
              <a:rPr lang="en-IN" sz="1800"/>
              <a:t> These vehicles use laser, line/wire or magnet/barcode to move around the designated area.</a:t>
            </a:r>
            <a:endParaRPr/>
          </a:p>
          <a:p>
            <a:pPr marL="457200" lvl="0" indent="-334327" algn="l" rtl="0">
              <a:lnSpc>
                <a:spcPct val="150000"/>
              </a:lnSpc>
              <a:spcBef>
                <a:spcPts val="580"/>
              </a:spcBef>
              <a:spcAft>
                <a:spcPts val="0"/>
              </a:spcAft>
              <a:buSzPct val="100000"/>
              <a:buChar char="⚫"/>
            </a:pPr>
            <a:r>
              <a:rPr lang="en-IN" sz="1800"/>
              <a:t> Coming to this project we are planning to use optical encoders to find the direction and distance travelled by the bot and in future we can make use of LIDAR for further accuracy. </a:t>
            </a:r>
            <a:endParaRPr/>
          </a:p>
        </p:txBody>
      </p:sp>
      <p:pic>
        <p:nvPicPr>
          <p:cNvPr id="142" name="Google Shape;142;p4"/>
          <p:cNvPicPr preferRelativeResize="0"/>
          <p:nvPr/>
        </p:nvPicPr>
        <p:blipFill rotWithShape="1">
          <a:blip r:embed="rId3">
            <a:alphaModFix/>
          </a:blip>
          <a:srcRect/>
          <a:stretch/>
        </p:blipFill>
        <p:spPr>
          <a:xfrm>
            <a:off x="214313" y="228600"/>
            <a:ext cx="1143000" cy="1143000"/>
          </a:xfrm>
          <a:prstGeom prst="rect">
            <a:avLst/>
          </a:prstGeom>
          <a:noFill/>
          <a:ln>
            <a:noFill/>
          </a:ln>
        </p:spPr>
      </p:pic>
      <p:sp>
        <p:nvSpPr>
          <p:cNvPr id="143" name="Google Shape;143;p4"/>
          <p:cNvSpPr/>
          <p:nvPr/>
        </p:nvSpPr>
        <p:spPr>
          <a:xfrm>
            <a:off x="6946016" y="228600"/>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144" name="Google Shape;144;p4"/>
          <p:cNvPicPr preferRelativeResize="0"/>
          <p:nvPr/>
        </p:nvPicPr>
        <p:blipFill rotWithShape="1">
          <a:blip r:embed="rId4">
            <a:alphaModFix/>
          </a:blip>
          <a:srcRect/>
          <a:stretch/>
        </p:blipFill>
        <p:spPr>
          <a:xfrm>
            <a:off x="6577431" y="216651"/>
            <a:ext cx="2337969" cy="1154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1800"/>
              <a:buNone/>
            </a:pPr>
            <a:r>
              <a:rPr lang="en-IN"/>
              <a:t>Block Diagram</a:t>
            </a:r>
            <a:endParaRPr/>
          </a:p>
        </p:txBody>
      </p:sp>
      <p:pic>
        <p:nvPicPr>
          <p:cNvPr id="150" name="Google Shape;150;p5"/>
          <p:cNvPicPr preferRelativeResize="0"/>
          <p:nvPr/>
        </p:nvPicPr>
        <p:blipFill rotWithShape="1">
          <a:blip r:embed="rId3">
            <a:alphaModFix/>
          </a:blip>
          <a:srcRect/>
          <a:stretch/>
        </p:blipFill>
        <p:spPr>
          <a:xfrm>
            <a:off x="1397925" y="1795029"/>
            <a:ext cx="6665420" cy="41658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1295400" y="328295"/>
            <a:ext cx="5173345" cy="79121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SzPts val="1800"/>
              <a:buNone/>
            </a:pPr>
            <a:r>
              <a:rPr lang="en-IN" b="1">
                <a:latin typeface="Calibri"/>
                <a:ea typeface="Calibri"/>
                <a:cs typeface="Calibri"/>
                <a:sym typeface="Calibri"/>
              </a:rPr>
              <a:t>Timeline:</a:t>
            </a:r>
            <a:endParaRPr b="1">
              <a:solidFill>
                <a:srgbClr val="6D6262"/>
              </a:solidFill>
              <a:latin typeface="Calibri"/>
              <a:ea typeface="Calibri"/>
              <a:cs typeface="Calibri"/>
              <a:sym typeface="Calibri"/>
            </a:endParaRPr>
          </a:p>
        </p:txBody>
      </p:sp>
      <p:sp>
        <p:nvSpPr>
          <p:cNvPr id="156" name="Google Shape;156;p6"/>
          <p:cNvSpPr txBox="1">
            <a:spLocks noGrp="1"/>
          </p:cNvSpPr>
          <p:nvPr>
            <p:ph type="ftr" idx="11"/>
          </p:nvPr>
        </p:nvSpPr>
        <p:spPr>
          <a:xfrm>
            <a:off x="152400" y="6172200"/>
            <a:ext cx="3979333" cy="533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a:p>
        </p:txBody>
      </p:sp>
      <p:sp>
        <p:nvSpPr>
          <p:cNvPr id="157" name="Google Shape;157;p6"/>
          <p:cNvSpPr txBox="1">
            <a:spLocks noGrp="1"/>
          </p:cNvSpPr>
          <p:nvPr>
            <p:ph type="body" idx="1"/>
          </p:nvPr>
        </p:nvSpPr>
        <p:spPr>
          <a:xfrm>
            <a:off x="412221" y="1424925"/>
            <a:ext cx="8407400" cy="4351193"/>
          </a:xfrm>
          <a:prstGeom prst="rect">
            <a:avLst/>
          </a:prstGeom>
          <a:noFill/>
          <a:ln>
            <a:noFill/>
          </a:ln>
        </p:spPr>
        <p:txBody>
          <a:bodyPr spcFirstLastPara="1" wrap="square" lIns="91425" tIns="45700" rIns="91425" bIns="45700" anchor="t" anchorCtr="0">
            <a:normAutofit/>
          </a:bodyPr>
          <a:lstStyle/>
          <a:p>
            <a:pPr marL="131445" lvl="0" indent="0" algn="l" rtl="0">
              <a:lnSpc>
                <a:spcPct val="100000"/>
              </a:lnSpc>
              <a:spcBef>
                <a:spcPts val="580"/>
              </a:spcBef>
              <a:spcAft>
                <a:spcPts val="0"/>
              </a:spcAft>
              <a:buSzPts val="1530"/>
              <a:buNone/>
            </a:pPr>
            <a:r>
              <a:rPr lang="en-IN" sz="2000"/>
              <a:t>1</a:t>
            </a:r>
            <a:r>
              <a:rPr lang="en-IN" sz="2000" baseline="30000"/>
              <a:t>ST</a:t>
            </a:r>
            <a:r>
              <a:rPr lang="en-IN" sz="2000"/>
              <a:t> Phase:</a:t>
            </a:r>
            <a:endParaRPr/>
          </a:p>
          <a:p>
            <a:pPr marL="914400" lvl="1" indent="-325755" algn="l" rtl="0">
              <a:lnSpc>
                <a:spcPct val="150000"/>
              </a:lnSpc>
              <a:spcBef>
                <a:spcPts val="370"/>
              </a:spcBef>
              <a:spcAft>
                <a:spcPts val="0"/>
              </a:spcAft>
              <a:buSzPts val="1530"/>
              <a:buChar char="⚫"/>
            </a:pPr>
            <a:r>
              <a:rPr lang="en-IN" sz="2000"/>
              <a:t>Interfacing all components with Raspberry Pi.  i.e. lidar and motors.</a:t>
            </a:r>
            <a:endParaRPr/>
          </a:p>
          <a:p>
            <a:pPr marL="914400" lvl="1" indent="-325755" algn="l" rtl="0">
              <a:lnSpc>
                <a:spcPct val="150000"/>
              </a:lnSpc>
              <a:spcBef>
                <a:spcPts val="370"/>
              </a:spcBef>
              <a:spcAft>
                <a:spcPts val="0"/>
              </a:spcAft>
              <a:buSzPts val="1530"/>
              <a:buChar char="⚫"/>
            </a:pPr>
            <a:r>
              <a:rPr lang="en-IN" sz="2000"/>
              <a:t>Designing Chassis on Solid Works.</a:t>
            </a:r>
            <a:endParaRPr/>
          </a:p>
          <a:p>
            <a:pPr marL="914400" lvl="1" indent="-325755" algn="l" rtl="0">
              <a:lnSpc>
                <a:spcPct val="150000"/>
              </a:lnSpc>
              <a:spcBef>
                <a:spcPts val="370"/>
              </a:spcBef>
              <a:spcAft>
                <a:spcPts val="0"/>
              </a:spcAft>
              <a:buSzPts val="1530"/>
              <a:buChar char="⚫"/>
            </a:pPr>
            <a:r>
              <a:rPr lang="en-IN" sz="2000"/>
              <a:t>Manufacturing the Chassis.</a:t>
            </a:r>
            <a:endParaRPr/>
          </a:p>
          <a:p>
            <a:pPr marL="914400" lvl="1" indent="-325755" algn="l" rtl="0">
              <a:lnSpc>
                <a:spcPct val="150000"/>
              </a:lnSpc>
              <a:spcBef>
                <a:spcPts val="370"/>
              </a:spcBef>
              <a:spcAft>
                <a:spcPts val="0"/>
              </a:spcAft>
              <a:buSzPts val="1530"/>
              <a:buChar char="⚫"/>
            </a:pPr>
            <a:r>
              <a:rPr lang="en-IN" sz="2000"/>
              <a:t>Keeping track of X-coordinates in 1-D motion.</a:t>
            </a:r>
            <a:endParaRPr/>
          </a:p>
          <a:p>
            <a:pPr marL="131445" lvl="0" indent="0" algn="l" rtl="0">
              <a:lnSpc>
                <a:spcPct val="100000"/>
              </a:lnSpc>
              <a:spcBef>
                <a:spcPts val="580"/>
              </a:spcBef>
              <a:spcAft>
                <a:spcPts val="0"/>
              </a:spcAft>
              <a:buSzPts val="1530"/>
              <a:buNone/>
            </a:pPr>
            <a:endParaRPr sz="2000">
              <a:latin typeface="Calibri"/>
              <a:ea typeface="Calibri"/>
              <a:cs typeface="Calibri"/>
              <a:sym typeface="Calibri"/>
            </a:endParaRPr>
          </a:p>
        </p:txBody>
      </p:sp>
      <p:pic>
        <p:nvPicPr>
          <p:cNvPr id="158" name="Google Shape;158;p6"/>
          <p:cNvPicPr preferRelativeResize="0"/>
          <p:nvPr/>
        </p:nvPicPr>
        <p:blipFill rotWithShape="1">
          <a:blip r:embed="rId3">
            <a:alphaModFix/>
          </a:blip>
          <a:srcRect/>
          <a:stretch/>
        </p:blipFill>
        <p:spPr>
          <a:xfrm>
            <a:off x="152400" y="152400"/>
            <a:ext cx="1143000" cy="1143000"/>
          </a:xfrm>
          <a:prstGeom prst="rect">
            <a:avLst/>
          </a:prstGeom>
          <a:noFill/>
          <a:ln>
            <a:noFill/>
          </a:ln>
        </p:spPr>
      </p:pic>
      <p:sp>
        <p:nvSpPr>
          <p:cNvPr id="159" name="Google Shape;159;p6"/>
          <p:cNvSpPr/>
          <p:nvPr/>
        </p:nvSpPr>
        <p:spPr>
          <a:xfrm>
            <a:off x="7061517" y="284285"/>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160" name="Google Shape;160;p6"/>
          <p:cNvPicPr preferRelativeResize="0"/>
          <p:nvPr/>
        </p:nvPicPr>
        <p:blipFill rotWithShape="1">
          <a:blip r:embed="rId4">
            <a:alphaModFix/>
          </a:blip>
          <a:srcRect/>
          <a:stretch/>
        </p:blipFill>
        <p:spPr>
          <a:xfrm>
            <a:off x="6577431" y="216651"/>
            <a:ext cx="2337969" cy="1154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1800"/>
              <a:buNone/>
            </a:pPr>
            <a:r>
              <a:rPr lang="en-IN" b="1">
                <a:latin typeface="Calibri"/>
                <a:ea typeface="Calibri"/>
                <a:cs typeface="Calibri"/>
                <a:sym typeface="Calibri"/>
              </a:rPr>
              <a:t>Timeline:</a:t>
            </a:r>
            <a:endParaRPr/>
          </a:p>
        </p:txBody>
      </p:sp>
      <p:sp>
        <p:nvSpPr>
          <p:cNvPr id="166" name="Google Shape;166;p7"/>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457200" lvl="0" indent="-325755" algn="l" rtl="0">
              <a:lnSpc>
                <a:spcPct val="150000"/>
              </a:lnSpc>
              <a:spcBef>
                <a:spcPts val="580"/>
              </a:spcBef>
              <a:spcAft>
                <a:spcPts val="0"/>
              </a:spcAft>
              <a:buSzPts val="1530"/>
              <a:buChar char="⚫"/>
            </a:pPr>
            <a:r>
              <a:rPr lang="en-IN" sz="2400"/>
              <a:t>2</a:t>
            </a:r>
            <a:r>
              <a:rPr lang="en-IN" sz="2400" baseline="30000"/>
              <a:t>nd</a:t>
            </a:r>
            <a:r>
              <a:rPr lang="en-IN" sz="2400"/>
              <a:t> Phase:</a:t>
            </a:r>
            <a:endParaRPr/>
          </a:p>
          <a:p>
            <a:pPr marL="914400" lvl="1" indent="-325755" algn="l" rtl="0">
              <a:lnSpc>
                <a:spcPct val="150000"/>
              </a:lnSpc>
              <a:spcBef>
                <a:spcPts val="370"/>
              </a:spcBef>
              <a:spcAft>
                <a:spcPts val="0"/>
              </a:spcAft>
              <a:buSzPts val="1530"/>
              <a:buChar char="⚫"/>
            </a:pPr>
            <a:r>
              <a:rPr lang="en-IN"/>
              <a:t>Interfacing Lidar sensor with Raspberry Pi.</a:t>
            </a:r>
            <a:endParaRPr/>
          </a:p>
          <a:p>
            <a:pPr marL="914400" lvl="1" indent="-325755" algn="l" rtl="0">
              <a:lnSpc>
                <a:spcPct val="150000"/>
              </a:lnSpc>
              <a:spcBef>
                <a:spcPts val="370"/>
              </a:spcBef>
              <a:spcAft>
                <a:spcPts val="0"/>
              </a:spcAft>
              <a:buSzPts val="1530"/>
              <a:buChar char="⚫"/>
            </a:pPr>
            <a:r>
              <a:rPr lang="en-IN"/>
              <a:t>Optimised path finding between any two nodes.</a:t>
            </a:r>
            <a:endParaRPr/>
          </a:p>
          <a:p>
            <a:pPr marL="914400" lvl="1" indent="-325755" algn="l" rtl="0">
              <a:lnSpc>
                <a:spcPct val="150000"/>
              </a:lnSpc>
              <a:spcBef>
                <a:spcPts val="370"/>
              </a:spcBef>
              <a:spcAft>
                <a:spcPts val="0"/>
              </a:spcAft>
              <a:buSzPts val="1530"/>
              <a:buChar char="⚫"/>
            </a:pPr>
            <a:r>
              <a:rPr lang="en-IN"/>
              <a:t>Manufacturing the bot.</a:t>
            </a:r>
            <a:endParaRPr/>
          </a:p>
          <a:p>
            <a:pPr marL="457200" lvl="0" indent="-228600" algn="l" rtl="0">
              <a:lnSpc>
                <a:spcPct val="150000"/>
              </a:lnSpc>
              <a:spcBef>
                <a:spcPts val="580"/>
              </a:spcBef>
              <a:spcAft>
                <a:spcPts val="0"/>
              </a:spcAft>
              <a:buSzPts val="153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1800"/>
              <a:buNone/>
            </a:pPr>
            <a:r>
              <a:rPr lang="en-IN" b="1">
                <a:latin typeface="Calibri"/>
                <a:ea typeface="Calibri"/>
                <a:cs typeface="Calibri"/>
                <a:sym typeface="Calibri"/>
              </a:rPr>
              <a:t>Timeline:</a:t>
            </a:r>
            <a:endParaRPr/>
          </a:p>
        </p:txBody>
      </p:sp>
      <p:sp>
        <p:nvSpPr>
          <p:cNvPr id="172" name="Google Shape;172;p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457200" lvl="0" indent="-325755" algn="l" rtl="0">
              <a:lnSpc>
                <a:spcPct val="150000"/>
              </a:lnSpc>
              <a:spcBef>
                <a:spcPts val="580"/>
              </a:spcBef>
              <a:spcAft>
                <a:spcPts val="0"/>
              </a:spcAft>
              <a:buSzPts val="1530"/>
              <a:buChar char="⚫"/>
            </a:pPr>
            <a:r>
              <a:rPr lang="en-IN" sz="2400"/>
              <a:t>3</a:t>
            </a:r>
            <a:r>
              <a:rPr lang="en-IN" sz="2400" baseline="30000"/>
              <a:t>nd</a:t>
            </a:r>
            <a:r>
              <a:rPr lang="en-IN" sz="2400"/>
              <a:t> Phase:</a:t>
            </a:r>
            <a:endParaRPr/>
          </a:p>
          <a:p>
            <a:pPr marL="457200" lvl="0" indent="-325755" algn="l" rtl="0">
              <a:lnSpc>
                <a:spcPct val="100000"/>
              </a:lnSpc>
              <a:spcBef>
                <a:spcPts val="580"/>
              </a:spcBef>
              <a:spcAft>
                <a:spcPts val="0"/>
              </a:spcAft>
              <a:buSzPts val="1530"/>
              <a:buChar char="⚫"/>
            </a:pPr>
            <a:r>
              <a:rPr lang="en-IN" sz="2400"/>
              <a:t>AIV can trace a polyline given to it.</a:t>
            </a:r>
            <a:endParaRPr/>
          </a:p>
          <a:p>
            <a:pPr marL="457200" lvl="0" indent="-325755" algn="l" rtl="0">
              <a:lnSpc>
                <a:spcPct val="100000"/>
              </a:lnSpc>
              <a:spcBef>
                <a:spcPts val="580"/>
              </a:spcBef>
              <a:spcAft>
                <a:spcPts val="0"/>
              </a:spcAft>
              <a:buSzPts val="1530"/>
              <a:buChar char="⚫"/>
            </a:pPr>
            <a:r>
              <a:rPr lang="en-IN" sz="2400"/>
              <a:t>AIV can scan and collect point cloud data and transform the points form local to global system.</a:t>
            </a:r>
            <a:endParaRPr/>
          </a:p>
          <a:p>
            <a:pPr marL="457200" lvl="0" indent="-325755" algn="l" rtl="0">
              <a:lnSpc>
                <a:spcPct val="100000"/>
              </a:lnSpc>
              <a:spcBef>
                <a:spcPts val="580"/>
              </a:spcBef>
              <a:spcAft>
                <a:spcPts val="0"/>
              </a:spcAft>
              <a:buSzPts val="1530"/>
              <a:buChar char="⚫"/>
            </a:pPr>
            <a:r>
              <a:rPr lang="en-IN" sz="2400"/>
              <a:t>AIV is be able to put a grid on a map and plan paths between the cells of the grid.</a:t>
            </a:r>
            <a:endParaRPr/>
          </a:p>
          <a:p>
            <a:pPr marL="457200" lvl="0" indent="-228600" algn="l" rtl="0">
              <a:lnSpc>
                <a:spcPct val="150000"/>
              </a:lnSpc>
              <a:spcBef>
                <a:spcPts val="580"/>
              </a:spcBef>
              <a:spcAft>
                <a:spcPts val="0"/>
              </a:spcAft>
              <a:buSzPts val="1530"/>
              <a:buNone/>
            </a:pPr>
            <a:endParaRPr/>
          </a:p>
        </p:txBody>
      </p:sp>
      <p:pic>
        <p:nvPicPr>
          <p:cNvPr id="173" name="Google Shape;173;p8" descr="https://lh4.googleusercontent.com/Tj-n8_p-LycXuhui4e7Skyg2-HItVnGaklgV9_KOMFB3SavW4Pve_ceimfzusHaHfFgepZ0LQgHJbLmivbuL6RcHNYXZucUoFyGRZWKbW7HWWAEif2w6ZA-oBSPg8m2KwoS4pHtatf8"/>
          <p:cNvPicPr preferRelativeResize="0"/>
          <p:nvPr/>
        </p:nvPicPr>
        <p:blipFill rotWithShape="1">
          <a:blip r:embed="rId3">
            <a:alphaModFix/>
          </a:blip>
          <a:srcRect/>
          <a:stretch/>
        </p:blipFill>
        <p:spPr>
          <a:xfrm>
            <a:off x="418811" y="4697412"/>
            <a:ext cx="3371850" cy="1352550"/>
          </a:xfrm>
          <a:prstGeom prst="rect">
            <a:avLst/>
          </a:prstGeom>
          <a:noFill/>
          <a:ln>
            <a:noFill/>
          </a:ln>
        </p:spPr>
      </p:pic>
      <p:pic>
        <p:nvPicPr>
          <p:cNvPr id="174" name="Google Shape;174;p8" descr="https://lh4.googleusercontent.com/kkxmdnlIiSyJxuzxNR9AoKyWphNxgDUWbr7avWzBUWCaQuMGoymyf1SUI-qJGfPUVinPiUE4rncmt5awCijVy0A3iAqCrUWCrM-ixUXuHgqFuBdLfon3-SgSh9YTXxeTltA5lhprO7s"/>
          <p:cNvPicPr preferRelativeResize="0"/>
          <p:nvPr/>
        </p:nvPicPr>
        <p:blipFill rotWithShape="1">
          <a:blip r:embed="rId4">
            <a:alphaModFix/>
          </a:blip>
          <a:srcRect/>
          <a:stretch/>
        </p:blipFill>
        <p:spPr>
          <a:xfrm>
            <a:off x="4866125" y="4697400"/>
            <a:ext cx="2299850" cy="191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a:spLocks noGrp="1"/>
          </p:cNvSpPr>
          <p:nvPr>
            <p:ph type="title"/>
          </p:nvPr>
        </p:nvSpPr>
        <p:spPr>
          <a:xfrm>
            <a:off x="1295400" y="328295"/>
            <a:ext cx="5173345" cy="79121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SzPts val="1800"/>
              <a:buNone/>
            </a:pPr>
            <a:r>
              <a:rPr lang="en-IN" b="1">
                <a:latin typeface="Calibri"/>
                <a:ea typeface="Calibri"/>
                <a:cs typeface="Calibri"/>
                <a:sym typeface="Calibri"/>
              </a:rPr>
              <a:t>Literature Survey:</a:t>
            </a:r>
            <a:endParaRPr b="1">
              <a:solidFill>
                <a:srgbClr val="6D6262"/>
              </a:solidFill>
              <a:latin typeface="Calibri"/>
              <a:ea typeface="Calibri"/>
              <a:cs typeface="Calibri"/>
              <a:sym typeface="Calibri"/>
            </a:endParaRPr>
          </a:p>
        </p:txBody>
      </p:sp>
      <p:sp>
        <p:nvSpPr>
          <p:cNvPr id="180" name="Google Shape;180;p9"/>
          <p:cNvSpPr txBox="1">
            <a:spLocks noGrp="1"/>
          </p:cNvSpPr>
          <p:nvPr>
            <p:ph type="body" idx="1"/>
          </p:nvPr>
        </p:nvSpPr>
        <p:spPr>
          <a:xfrm>
            <a:off x="412115" y="1295400"/>
            <a:ext cx="8407400" cy="4876800"/>
          </a:xfrm>
          <a:prstGeom prst="rect">
            <a:avLst/>
          </a:prstGeom>
          <a:noFill/>
          <a:ln>
            <a:noFill/>
          </a:ln>
        </p:spPr>
        <p:txBody>
          <a:bodyPr spcFirstLastPara="1" wrap="square" lIns="91425" tIns="45700" rIns="91425" bIns="45700" anchor="t" anchorCtr="0">
            <a:noAutofit/>
          </a:bodyPr>
          <a:lstStyle/>
          <a:p>
            <a:pPr marL="457200" lvl="0" indent="-325755" algn="l" rtl="0">
              <a:lnSpc>
                <a:spcPct val="100000"/>
              </a:lnSpc>
              <a:spcBef>
                <a:spcPts val="580"/>
              </a:spcBef>
              <a:spcAft>
                <a:spcPts val="0"/>
              </a:spcAft>
              <a:buSzPts val="1530"/>
              <a:buChar char="⚫"/>
            </a:pPr>
            <a:r>
              <a:rPr lang="en-IN" sz="2000"/>
              <a:t>The aim of the literature survey is to distinguish between the existing projects and published products with their several approaches and methodologies that has been done in the field of AIV.</a:t>
            </a:r>
            <a:endParaRPr/>
          </a:p>
          <a:p>
            <a:pPr marL="457200" lvl="0" indent="-325755" algn="l" rtl="0">
              <a:lnSpc>
                <a:spcPct val="100000"/>
              </a:lnSpc>
              <a:spcBef>
                <a:spcPts val="580"/>
              </a:spcBef>
              <a:spcAft>
                <a:spcPts val="0"/>
              </a:spcAft>
              <a:buSzPts val="1530"/>
              <a:buChar char="⚫"/>
            </a:pPr>
            <a:r>
              <a:rPr lang="en-IN" sz="2000"/>
              <a:t>The knowledge of the existing technology is important for the proper design of any robotic system. Mechanical architecture, sensor technology and navigation control strategy are important fields to consider for the development of a mobile robot for any specific task. </a:t>
            </a:r>
            <a:endParaRPr/>
          </a:p>
          <a:p>
            <a:pPr marL="457200" lvl="0" indent="-325755" algn="l" rtl="0">
              <a:lnSpc>
                <a:spcPct val="100000"/>
              </a:lnSpc>
              <a:spcBef>
                <a:spcPts val="580"/>
              </a:spcBef>
              <a:spcAft>
                <a:spcPts val="0"/>
              </a:spcAft>
              <a:buSzPts val="1530"/>
              <a:buChar char="⚫"/>
            </a:pPr>
            <a:r>
              <a:rPr lang="en-IN" sz="2000"/>
              <a:t>In this literature survey we also studied about trends in autonomous vehicles, ways to achieve autonomy and lastly methods to solve the localization problem</a:t>
            </a:r>
            <a:r>
              <a:rPr lang="en-IN" sz="2400"/>
              <a:t>. </a:t>
            </a:r>
            <a:endParaRPr/>
          </a:p>
        </p:txBody>
      </p:sp>
      <p:pic>
        <p:nvPicPr>
          <p:cNvPr id="181" name="Google Shape;181;p9"/>
          <p:cNvPicPr preferRelativeResize="0"/>
          <p:nvPr/>
        </p:nvPicPr>
        <p:blipFill rotWithShape="1">
          <a:blip r:embed="rId3">
            <a:alphaModFix/>
          </a:blip>
          <a:srcRect/>
          <a:stretch/>
        </p:blipFill>
        <p:spPr>
          <a:xfrm>
            <a:off x="152400" y="152400"/>
            <a:ext cx="1143000" cy="1143000"/>
          </a:xfrm>
          <a:prstGeom prst="rect">
            <a:avLst/>
          </a:prstGeom>
          <a:noFill/>
          <a:ln>
            <a:noFill/>
          </a:ln>
        </p:spPr>
      </p:pic>
      <p:sp>
        <p:nvSpPr>
          <p:cNvPr id="182" name="Google Shape;182;p9"/>
          <p:cNvSpPr/>
          <p:nvPr/>
        </p:nvSpPr>
        <p:spPr>
          <a:xfrm>
            <a:off x="7003767" y="218342"/>
            <a:ext cx="1617785" cy="1011115"/>
          </a:xfrm>
          <a:prstGeom prst="rect">
            <a:avLst/>
          </a:prstGeom>
          <a:gradFill>
            <a:gsLst>
              <a:gs pos="0">
                <a:srgbClr val="FF988C"/>
              </a:gs>
              <a:gs pos="35000">
                <a:srgbClr val="FFB6AD"/>
              </a:gs>
              <a:gs pos="100000">
                <a:srgbClr val="FFE1DE"/>
              </a:gs>
            </a:gsLst>
            <a:lin ang="16200000" scaled="0"/>
          </a:gradFill>
          <a:ln w="9525" cap="flat" cmpd="sng">
            <a:solidFill>
              <a:srgbClr val="D2431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Company Logo</a:t>
            </a:r>
            <a:endParaRPr sz="1400" b="0" i="0" u="none" strike="noStrike" cap="none">
              <a:solidFill>
                <a:schemeClr val="dk1"/>
              </a:solidFill>
              <a:latin typeface="Arial"/>
              <a:ea typeface="Arial"/>
              <a:cs typeface="Arial"/>
              <a:sym typeface="Arial"/>
            </a:endParaRPr>
          </a:p>
        </p:txBody>
      </p:sp>
      <p:pic>
        <p:nvPicPr>
          <p:cNvPr id="183" name="Google Shape;183;p9"/>
          <p:cNvPicPr preferRelativeResize="0"/>
          <p:nvPr/>
        </p:nvPicPr>
        <p:blipFill rotWithShape="1">
          <a:blip r:embed="rId4">
            <a:alphaModFix/>
          </a:blip>
          <a:srcRect/>
          <a:stretch/>
        </p:blipFill>
        <p:spPr>
          <a:xfrm>
            <a:off x="6577431" y="230506"/>
            <a:ext cx="2337969" cy="1154949"/>
          </a:xfrm>
          <a:prstGeom prst="rect">
            <a:avLst/>
          </a:prstGeom>
          <a:noFill/>
          <a:ln>
            <a:noFill/>
          </a:ln>
        </p:spPr>
      </p:pic>
    </p:spTree>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TotalTime>
  <Words>1604</Words>
  <Application>Microsoft Office PowerPoint</Application>
  <PresentationFormat>On-screen Show (4:3)</PresentationFormat>
  <Paragraphs>208</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Libre Baskerville</vt:lpstr>
      <vt:lpstr>Noto Sans Symbols</vt:lpstr>
      <vt:lpstr>Libre Franklin</vt:lpstr>
      <vt:lpstr>Arial</vt:lpstr>
      <vt:lpstr>Equity</vt:lpstr>
      <vt:lpstr>Autonomous Intelligent Vehicle</vt:lpstr>
      <vt:lpstr>Agenda:</vt:lpstr>
      <vt:lpstr> Autonomous Intelligent Vehicle</vt:lpstr>
      <vt:lpstr>Introduction:</vt:lpstr>
      <vt:lpstr>Block Diagram</vt:lpstr>
      <vt:lpstr>Timeline:</vt:lpstr>
      <vt:lpstr>Timeline:</vt:lpstr>
      <vt:lpstr>Timeline:</vt:lpstr>
      <vt:lpstr>Literature Survey:</vt:lpstr>
      <vt:lpstr>Literature Survey:</vt:lpstr>
      <vt:lpstr>Software/Hardware  (Used Until Now):</vt:lpstr>
      <vt:lpstr>Components  (Used Until Now):</vt:lpstr>
      <vt:lpstr>Components  (Used Until Now):</vt:lpstr>
      <vt:lpstr>Result Screenshots:</vt:lpstr>
      <vt:lpstr>Result Screenshots:</vt:lpstr>
      <vt:lpstr>Result Screenshots:</vt:lpstr>
      <vt:lpstr>Result Screenshots:</vt:lpstr>
      <vt:lpstr>Tasks Completed Last Term: </vt:lpstr>
      <vt:lpstr>Map Building Process: </vt:lpstr>
      <vt:lpstr>Map Building Process: </vt:lpstr>
      <vt:lpstr>Map Building Process: </vt:lpstr>
      <vt:lpstr>Map Building Process: </vt:lpstr>
      <vt:lpstr>Map Building Process: </vt:lpstr>
      <vt:lpstr>Map Building Process: </vt:lpstr>
      <vt:lpstr>Map Building Process: </vt:lpstr>
      <vt:lpstr>Dynamic Map Updating  Algorithm: </vt:lpstr>
      <vt:lpstr>Vehicle Tracking using Motor Encoder: </vt:lpstr>
      <vt:lpstr>Instantaneous Vector Formula’s</vt:lpstr>
      <vt:lpstr>Tasks Completed This Term: </vt:lpstr>
      <vt:lpstr>Key Learnings Till Date: </vt:lpstr>
      <vt:lpstr>Applications: </vt:lpstr>
      <vt:lpstr> Conclusion: </vt:lpstr>
      <vt:lpstr> References: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Intelligent Vehicle</dc:title>
  <dc:creator>smd</dc:creator>
  <cp:lastModifiedBy>admin</cp:lastModifiedBy>
  <cp:revision>21</cp:revision>
  <dcterms:created xsi:type="dcterms:W3CDTF">2020-12-29T16:30:00Z</dcterms:created>
  <dcterms:modified xsi:type="dcterms:W3CDTF">2021-06-27T05:06:07Z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