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6858000" cx="9144000"/>
  <p:notesSz cx="6858000" cy="9144000"/>
  <p:embeddedFontLst>
    <p:embeddedFont>
      <p:font typeface="Raleway"/>
      <p:regular r:id="rId39"/>
      <p:bold r:id="rId40"/>
      <p:italic r:id="rId41"/>
      <p:boldItalic r:id="rId42"/>
    </p:embeddedFont>
    <p:embeddedFont>
      <p:font typeface="Libre Franklin"/>
      <p:regular r:id="rId43"/>
      <p:bold r:id="rId44"/>
      <p:italic r:id="rId45"/>
      <p:boldItalic r:id="rId46"/>
    </p:embeddedFont>
    <p:embeddedFont>
      <p:font typeface="Source Sans Pro"/>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51" roundtripDataSignature="AMtx7mgEy7laiM9I0szSWFxbo9nS2XAKQ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bold.fntdata"/><Relationship Id="rId42" Type="http://schemas.openxmlformats.org/officeDocument/2006/relationships/font" Target="fonts/Raleway-boldItalic.fntdata"/><Relationship Id="rId41" Type="http://schemas.openxmlformats.org/officeDocument/2006/relationships/font" Target="fonts/Raleway-italic.fntdata"/><Relationship Id="rId44" Type="http://schemas.openxmlformats.org/officeDocument/2006/relationships/font" Target="fonts/LibreFranklin-bold.fntdata"/><Relationship Id="rId43" Type="http://schemas.openxmlformats.org/officeDocument/2006/relationships/font" Target="fonts/LibreFranklin-regular.fntdata"/><Relationship Id="rId46" Type="http://schemas.openxmlformats.org/officeDocument/2006/relationships/font" Target="fonts/LibreFranklin-boldItalic.fntdata"/><Relationship Id="rId45" Type="http://schemas.openxmlformats.org/officeDocument/2006/relationships/font" Target="fonts/LibreFranklin-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SourceSansPro-bold.fntdata"/><Relationship Id="rId47" Type="http://schemas.openxmlformats.org/officeDocument/2006/relationships/font" Target="fonts/SourceSansPro-regular.fntdata"/><Relationship Id="rId49" Type="http://schemas.openxmlformats.org/officeDocument/2006/relationships/font" Target="fonts/SourceSansPr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font" Target="fonts/Raleway-regular.fntdata"/><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customschemas.google.com/relationships/presentationmetadata" Target="metadata"/><Relationship Id="rId50" Type="http://schemas.openxmlformats.org/officeDocument/2006/relationships/font" Target="fonts/SourceSansPr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2" name="Google Shape;7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5" name="Google Shape;145;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6" name="Google Shape;156;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7" name="Google Shape;167;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8" name="Google Shape;178;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0" name="Google Shape;190;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3" name="Google Shape;203;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5" name="Google Shape;215;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6" name="Google Shape;226;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6" name="Google Shape;236;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6" name="Google Shape;246;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0" name="Google Shape;80;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7" name="Google Shape;257;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8" name="Google Shape;268;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9" name="Google Shape;279;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0" name="Google Shape;290;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1" name="Google Shape;301;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1" name="Google Shape;311;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0" name="Google Shape;320;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8" name="Google Shape;338;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8" name="Google Shape;348;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8" name="Google Shape;88;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8" name="Google Shape;358;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8" name="Google Shape;368;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8" name="Google Shape;378;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8" name="Google Shape;388;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7" name="Google Shape;97;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3" name="Google Shape;103;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9" name="Google Shape;119;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7" name="Google Shape;127;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6" name="Google Shape;136;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gb82461de89_0_71"/>
          <p:cNvSpPr/>
          <p:nvPr/>
        </p:nvSpPr>
        <p:spPr>
          <a:xfrm>
            <a:off x="80700" y="3534800"/>
            <a:ext cx="8982600" cy="3215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gb82461de89_0_71"/>
          <p:cNvSpPr txBox="1"/>
          <p:nvPr>
            <p:ph type="ctrTitle"/>
          </p:nvPr>
        </p:nvSpPr>
        <p:spPr>
          <a:xfrm>
            <a:off x="485875" y="352633"/>
            <a:ext cx="8183700" cy="19647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6" name="Google Shape;16;gb82461de89_0_71"/>
          <p:cNvSpPr txBox="1"/>
          <p:nvPr>
            <p:ph idx="1" type="subTitle"/>
          </p:nvPr>
        </p:nvSpPr>
        <p:spPr>
          <a:xfrm>
            <a:off x="485875" y="2317433"/>
            <a:ext cx="8183700" cy="1148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7" name="Google Shape;17;gb82461de89_0_71"/>
          <p:cNvSpPr txBox="1"/>
          <p:nvPr>
            <p:ph idx="12" type="sldNum"/>
          </p:nvPr>
        </p:nvSpPr>
        <p:spPr>
          <a:xfrm>
            <a:off x="8497999" y="6251679"/>
            <a:ext cx="548700" cy="5247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gb82461de89_0_109"/>
          <p:cNvSpPr/>
          <p:nvPr/>
        </p:nvSpPr>
        <p:spPr>
          <a:xfrm>
            <a:off x="80700" y="3534800"/>
            <a:ext cx="8982600" cy="3215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gb82461de89_0_109"/>
          <p:cNvSpPr txBox="1"/>
          <p:nvPr>
            <p:ph hasCustomPrompt="1" type="title"/>
          </p:nvPr>
        </p:nvSpPr>
        <p:spPr>
          <a:xfrm>
            <a:off x="311700" y="990668"/>
            <a:ext cx="8520600" cy="2675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4" name="Google Shape;54;gb82461de89_0_109"/>
          <p:cNvSpPr txBox="1"/>
          <p:nvPr>
            <p:ph idx="1" type="body"/>
          </p:nvPr>
        </p:nvSpPr>
        <p:spPr>
          <a:xfrm>
            <a:off x="311700" y="3793576"/>
            <a:ext cx="8520600" cy="17343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55" name="Google Shape;55;gb82461de89_0_109"/>
          <p:cNvSpPr txBox="1"/>
          <p:nvPr>
            <p:ph idx="12" type="sldNum"/>
          </p:nvPr>
        </p:nvSpPr>
        <p:spPr>
          <a:xfrm>
            <a:off x="8497999" y="6251679"/>
            <a:ext cx="548700" cy="5247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gb82461de89_0_114"/>
          <p:cNvSpPr txBox="1"/>
          <p:nvPr>
            <p:ph idx="12" type="sldNum"/>
          </p:nvPr>
        </p:nvSpPr>
        <p:spPr>
          <a:xfrm>
            <a:off x="8497999" y="6251679"/>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8" name="Shape 58"/>
        <p:cNvGrpSpPr/>
        <p:nvPr/>
      </p:nvGrpSpPr>
      <p:grpSpPr>
        <a:xfrm>
          <a:off x="0" y="0"/>
          <a:ext cx="0" cy="0"/>
          <a:chOff x="0" y="0"/>
          <a:chExt cx="0" cy="0"/>
        </a:xfrm>
      </p:grpSpPr>
      <p:sp>
        <p:nvSpPr>
          <p:cNvPr id="59" name="Google Shape;59;gb82461de89_0_116"/>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lvl1pPr lvl="0" rtl="0" algn="l">
              <a:lnSpc>
                <a:spcPct val="100000"/>
              </a:lnSpc>
              <a:spcBef>
                <a:spcPts val="0"/>
              </a:spcBef>
              <a:spcAft>
                <a:spcPts val="0"/>
              </a:spcAft>
              <a:buClr>
                <a:schemeClr val="dk2"/>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0" name="Google Shape;60;gb82461de89_0_116"/>
          <p:cNvSpPr txBox="1"/>
          <p:nvPr>
            <p:ph idx="10" type="dt"/>
          </p:nvPr>
        </p:nvSpPr>
        <p:spPr>
          <a:xfrm>
            <a:off x="6172200" y="6191250"/>
            <a:ext cx="2476500" cy="4761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1" name="Google Shape;61;gb82461de89_0_116"/>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2" name="Google Shape;62;gb82461de89_0_116"/>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rmAutofit/>
          </a:bodyPr>
          <a:lstStyle>
            <a:lvl1pPr indent="0" lvl="0"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1pPr>
            <a:lvl2pPr indent="0" lvl="1"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2pPr>
            <a:lvl3pPr indent="0" lvl="2"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3pPr>
            <a:lvl4pPr indent="0" lvl="3"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4pPr>
            <a:lvl5pPr indent="0" lvl="4"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5pPr>
            <a:lvl6pPr indent="0" lvl="5"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6pPr>
            <a:lvl7pPr indent="0" lvl="6"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7pPr>
            <a:lvl8pPr indent="0" lvl="7"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8pPr>
            <a:lvl9pPr indent="0" lvl="8"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IN"/>
              <a:t>‹#›</a:t>
            </a:fld>
            <a:endParaRPr/>
          </a:p>
        </p:txBody>
      </p:sp>
      <p:sp>
        <p:nvSpPr>
          <p:cNvPr id="63" name="Google Shape;63;gb82461de89_0_116"/>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lvl1pPr indent="-325755" lvl="0" marL="457200" rtl="0" algn="l">
              <a:lnSpc>
                <a:spcPct val="100000"/>
              </a:lnSpc>
              <a:spcBef>
                <a:spcPts val="580"/>
              </a:spcBef>
              <a:spcAft>
                <a:spcPts val="0"/>
              </a:spcAft>
              <a:buSzPts val="1530"/>
              <a:buChar char="⚫"/>
              <a:defRPr/>
            </a:lvl1pPr>
            <a:lvl2pPr indent="-325755" lvl="1" marL="914400" rtl="0" algn="l">
              <a:lnSpc>
                <a:spcPct val="100000"/>
              </a:lnSpc>
              <a:spcBef>
                <a:spcPts val="370"/>
              </a:spcBef>
              <a:spcAft>
                <a:spcPts val="0"/>
              </a:spcAft>
              <a:buSzPts val="1530"/>
              <a:buChar char="⚫"/>
              <a:defRPr/>
            </a:lvl2pPr>
            <a:lvl3pPr indent="-325755" lvl="2" marL="1371600" rtl="0" algn="l">
              <a:lnSpc>
                <a:spcPct val="100000"/>
              </a:lnSpc>
              <a:spcBef>
                <a:spcPts val="370"/>
              </a:spcBef>
              <a:spcAft>
                <a:spcPts val="0"/>
              </a:spcAft>
              <a:buSzPts val="1530"/>
              <a:buChar char="⚫"/>
              <a:defRPr/>
            </a:lvl3pPr>
            <a:lvl4pPr indent="-320039" lvl="3" marL="1828800" rtl="0" algn="l">
              <a:lnSpc>
                <a:spcPct val="100000"/>
              </a:lnSpc>
              <a:spcBef>
                <a:spcPts val="370"/>
              </a:spcBef>
              <a:spcAft>
                <a:spcPts val="0"/>
              </a:spcAft>
              <a:buSzPts val="1440"/>
              <a:buChar char="⚫"/>
              <a:defRPr/>
            </a:lvl4pPr>
            <a:lvl5pPr indent="-342900" lvl="4" marL="2286000" rtl="0" algn="l">
              <a:lnSpc>
                <a:spcPct val="100000"/>
              </a:lnSpc>
              <a:spcBef>
                <a:spcPts val="370"/>
              </a:spcBef>
              <a:spcAft>
                <a:spcPts val="0"/>
              </a:spcAft>
              <a:buSzPts val="1800"/>
              <a:buChar char="o"/>
              <a:defRPr/>
            </a:lvl5pPr>
            <a:lvl6pPr indent="-342900" lvl="5" marL="2743200" rtl="0" algn="l">
              <a:lnSpc>
                <a:spcPct val="100000"/>
              </a:lnSpc>
              <a:spcBef>
                <a:spcPts val="370"/>
              </a:spcBef>
              <a:spcAft>
                <a:spcPts val="0"/>
              </a:spcAft>
              <a:buSzPts val="1800"/>
              <a:buChar char="•"/>
              <a:defRPr/>
            </a:lvl6pPr>
            <a:lvl7pPr indent="-342900" lvl="6" marL="3200400" rtl="0" algn="l">
              <a:lnSpc>
                <a:spcPct val="100000"/>
              </a:lnSpc>
              <a:spcBef>
                <a:spcPts val="370"/>
              </a:spcBef>
              <a:spcAft>
                <a:spcPts val="0"/>
              </a:spcAft>
              <a:buSzPts val="1800"/>
              <a:buChar char="•"/>
              <a:defRPr/>
            </a:lvl7pPr>
            <a:lvl8pPr indent="-342900" lvl="7" marL="3657600" rtl="0" algn="l">
              <a:lnSpc>
                <a:spcPct val="100000"/>
              </a:lnSpc>
              <a:spcBef>
                <a:spcPts val="370"/>
              </a:spcBef>
              <a:spcAft>
                <a:spcPts val="0"/>
              </a:spcAft>
              <a:buSzPts val="1800"/>
              <a:buChar char="•"/>
              <a:defRPr/>
            </a:lvl8pPr>
            <a:lvl9pPr indent="-342900" lvl="8" marL="4114800" rtl="0" algn="l">
              <a:lnSpc>
                <a:spcPct val="100000"/>
              </a:lnSpc>
              <a:spcBef>
                <a:spcPts val="370"/>
              </a:spcBef>
              <a:spcAft>
                <a:spcPts val="0"/>
              </a:spcAft>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AUTOLAYOUT_1">
    <p:spTree>
      <p:nvGrpSpPr>
        <p:cNvPr id="64" name="Shape 64"/>
        <p:cNvGrpSpPr/>
        <p:nvPr/>
      </p:nvGrpSpPr>
      <p:grpSpPr>
        <a:xfrm>
          <a:off x="0" y="0"/>
          <a:ext cx="0" cy="0"/>
          <a:chOff x="0" y="0"/>
          <a:chExt cx="0" cy="0"/>
        </a:xfrm>
      </p:grpSpPr>
      <p:sp>
        <p:nvSpPr>
          <p:cNvPr id="65" name="Google Shape;65;gb82461de89_0_122"/>
          <p:cNvSpPr/>
          <p:nvPr/>
        </p:nvSpPr>
        <p:spPr>
          <a:xfrm>
            <a:off x="0" y="0"/>
            <a:ext cx="9144000" cy="6858000"/>
          </a:xfrm>
          <a:prstGeom prst="rect">
            <a:avLst/>
          </a:pr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6" name="Google Shape;66;gb82461de89_0_122"/>
          <p:cNvPicPr preferRelativeResize="0"/>
          <p:nvPr/>
        </p:nvPicPr>
        <p:blipFill rotWithShape="1">
          <a:blip r:embed="rId2">
            <a:alphaModFix amt="64000"/>
          </a:blip>
          <a:srcRect b="7820" l="0" r="0" t="7820"/>
          <a:stretch/>
        </p:blipFill>
        <p:spPr>
          <a:xfrm>
            <a:off x="-1" y="-4"/>
            <a:ext cx="9144006" cy="6858000"/>
          </a:xfrm>
          <a:prstGeom prst="rect">
            <a:avLst/>
          </a:prstGeom>
          <a:noFill/>
          <a:ln>
            <a:noFill/>
          </a:ln>
        </p:spPr>
      </p:pic>
      <p:sp>
        <p:nvSpPr>
          <p:cNvPr id="67" name="Google Shape;67;gb82461de89_0_122"/>
          <p:cNvSpPr/>
          <p:nvPr/>
        </p:nvSpPr>
        <p:spPr>
          <a:xfrm>
            <a:off x="821835" y="3687267"/>
            <a:ext cx="638100" cy="960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gb82461de89_0_122"/>
          <p:cNvSpPr txBox="1"/>
          <p:nvPr>
            <p:ph type="ctrTitle"/>
          </p:nvPr>
        </p:nvSpPr>
        <p:spPr>
          <a:xfrm>
            <a:off x="714825" y="3998067"/>
            <a:ext cx="4868400" cy="19293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FFFFFF"/>
              </a:buClr>
              <a:buSzPts val="3000"/>
              <a:buNone/>
              <a:defRPr b="1" sz="3000">
                <a:solidFill>
                  <a:srgbClr val="FFFFFF"/>
                </a:solidFill>
              </a:defRPr>
            </a:lvl1pPr>
            <a:lvl2pPr lvl="1" rtl="0" algn="l">
              <a:lnSpc>
                <a:spcPct val="100000"/>
              </a:lnSpc>
              <a:spcBef>
                <a:spcPts val="0"/>
              </a:spcBef>
              <a:spcAft>
                <a:spcPts val="0"/>
              </a:spcAft>
              <a:buClr>
                <a:srgbClr val="FFFFFF"/>
              </a:buClr>
              <a:buSzPts val="3000"/>
              <a:buNone/>
              <a:defRPr b="1" sz="3000">
                <a:solidFill>
                  <a:srgbClr val="FFFFFF"/>
                </a:solidFill>
              </a:defRPr>
            </a:lvl2pPr>
            <a:lvl3pPr lvl="2" rtl="0" algn="l">
              <a:lnSpc>
                <a:spcPct val="100000"/>
              </a:lnSpc>
              <a:spcBef>
                <a:spcPts val="0"/>
              </a:spcBef>
              <a:spcAft>
                <a:spcPts val="0"/>
              </a:spcAft>
              <a:buClr>
                <a:srgbClr val="FFFFFF"/>
              </a:buClr>
              <a:buSzPts val="3000"/>
              <a:buNone/>
              <a:defRPr b="1" sz="3000">
                <a:solidFill>
                  <a:srgbClr val="FFFFFF"/>
                </a:solidFill>
              </a:defRPr>
            </a:lvl3pPr>
            <a:lvl4pPr lvl="3" rtl="0" algn="l">
              <a:lnSpc>
                <a:spcPct val="100000"/>
              </a:lnSpc>
              <a:spcBef>
                <a:spcPts val="0"/>
              </a:spcBef>
              <a:spcAft>
                <a:spcPts val="0"/>
              </a:spcAft>
              <a:buClr>
                <a:srgbClr val="FFFFFF"/>
              </a:buClr>
              <a:buSzPts val="3000"/>
              <a:buNone/>
              <a:defRPr b="1" sz="3000">
                <a:solidFill>
                  <a:srgbClr val="FFFFFF"/>
                </a:solidFill>
              </a:defRPr>
            </a:lvl4pPr>
            <a:lvl5pPr lvl="4" rtl="0" algn="l">
              <a:lnSpc>
                <a:spcPct val="100000"/>
              </a:lnSpc>
              <a:spcBef>
                <a:spcPts val="0"/>
              </a:spcBef>
              <a:spcAft>
                <a:spcPts val="0"/>
              </a:spcAft>
              <a:buClr>
                <a:srgbClr val="FFFFFF"/>
              </a:buClr>
              <a:buSzPts val="3000"/>
              <a:buNone/>
              <a:defRPr b="1" sz="3000">
                <a:solidFill>
                  <a:srgbClr val="FFFFFF"/>
                </a:solidFill>
              </a:defRPr>
            </a:lvl5pPr>
            <a:lvl6pPr lvl="5" rtl="0" algn="l">
              <a:lnSpc>
                <a:spcPct val="100000"/>
              </a:lnSpc>
              <a:spcBef>
                <a:spcPts val="0"/>
              </a:spcBef>
              <a:spcAft>
                <a:spcPts val="0"/>
              </a:spcAft>
              <a:buClr>
                <a:srgbClr val="FFFFFF"/>
              </a:buClr>
              <a:buSzPts val="3000"/>
              <a:buNone/>
              <a:defRPr b="1" sz="3000">
                <a:solidFill>
                  <a:srgbClr val="FFFFFF"/>
                </a:solidFill>
              </a:defRPr>
            </a:lvl6pPr>
            <a:lvl7pPr lvl="6" rtl="0" algn="l">
              <a:lnSpc>
                <a:spcPct val="100000"/>
              </a:lnSpc>
              <a:spcBef>
                <a:spcPts val="0"/>
              </a:spcBef>
              <a:spcAft>
                <a:spcPts val="0"/>
              </a:spcAft>
              <a:buClr>
                <a:srgbClr val="FFFFFF"/>
              </a:buClr>
              <a:buSzPts val="3000"/>
              <a:buNone/>
              <a:defRPr b="1" sz="3000">
                <a:solidFill>
                  <a:srgbClr val="FFFFFF"/>
                </a:solidFill>
              </a:defRPr>
            </a:lvl7pPr>
            <a:lvl8pPr lvl="7" rtl="0" algn="l">
              <a:lnSpc>
                <a:spcPct val="100000"/>
              </a:lnSpc>
              <a:spcBef>
                <a:spcPts val="0"/>
              </a:spcBef>
              <a:spcAft>
                <a:spcPts val="0"/>
              </a:spcAft>
              <a:buClr>
                <a:srgbClr val="FFFFFF"/>
              </a:buClr>
              <a:buSzPts val="3000"/>
              <a:buNone/>
              <a:defRPr b="1" sz="3000">
                <a:solidFill>
                  <a:srgbClr val="FFFFFF"/>
                </a:solidFill>
              </a:defRPr>
            </a:lvl8pPr>
            <a:lvl9pPr lvl="8" rtl="0" algn="l">
              <a:lnSpc>
                <a:spcPct val="100000"/>
              </a:lnSpc>
              <a:spcBef>
                <a:spcPts val="0"/>
              </a:spcBef>
              <a:spcAft>
                <a:spcPts val="0"/>
              </a:spcAft>
              <a:buClr>
                <a:srgbClr val="FFFFFF"/>
              </a:buClr>
              <a:buSzPts val="3000"/>
              <a:buNone/>
              <a:defRPr b="1" sz="3000">
                <a:solidFill>
                  <a:srgbClr val="FFFFFF"/>
                </a:solidFill>
              </a:defRPr>
            </a:lvl9pPr>
          </a:lstStyle>
          <a:p/>
        </p:txBody>
      </p:sp>
      <p:sp>
        <p:nvSpPr>
          <p:cNvPr id="69" name="Google Shape;69;gb82461de89_0_122"/>
          <p:cNvSpPr txBox="1"/>
          <p:nvPr>
            <p:ph idx="12" type="sldNum"/>
          </p:nvPr>
        </p:nvSpPr>
        <p:spPr>
          <a:xfrm>
            <a:off x="8472458" y="6217623"/>
            <a:ext cx="548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Libre Franklin"/>
                <a:ea typeface="Libre Franklin"/>
                <a:cs typeface="Libre Franklin"/>
                <a:sym typeface="Libre Franklin"/>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Libre Franklin"/>
                <a:ea typeface="Libre Franklin"/>
                <a:cs typeface="Libre Franklin"/>
                <a:sym typeface="Libre Franklin"/>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Libre Franklin"/>
                <a:ea typeface="Libre Franklin"/>
                <a:cs typeface="Libre Franklin"/>
                <a:sym typeface="Libre Franklin"/>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Libre Franklin"/>
                <a:ea typeface="Libre Franklin"/>
                <a:cs typeface="Libre Franklin"/>
                <a:sym typeface="Libre Franklin"/>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Libre Franklin"/>
                <a:ea typeface="Libre Franklin"/>
                <a:cs typeface="Libre Franklin"/>
                <a:sym typeface="Libre Franklin"/>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Libre Franklin"/>
                <a:ea typeface="Libre Franklin"/>
                <a:cs typeface="Libre Franklin"/>
                <a:sym typeface="Libre Franklin"/>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Libre Franklin"/>
                <a:ea typeface="Libre Franklin"/>
                <a:cs typeface="Libre Franklin"/>
                <a:sym typeface="Libre Franklin"/>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Libre Franklin"/>
                <a:ea typeface="Libre Franklin"/>
                <a:cs typeface="Libre Franklin"/>
                <a:sym typeface="Libre Franklin"/>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gb82461de89_0_76"/>
          <p:cNvSpPr/>
          <p:nvPr/>
        </p:nvSpPr>
        <p:spPr>
          <a:xfrm>
            <a:off x="80700" y="3534800"/>
            <a:ext cx="8982600" cy="3215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gb82461de89_0_76"/>
          <p:cNvSpPr txBox="1"/>
          <p:nvPr>
            <p:ph type="title"/>
          </p:nvPr>
        </p:nvSpPr>
        <p:spPr>
          <a:xfrm>
            <a:off x="485875" y="2286000"/>
            <a:ext cx="8183700" cy="1047600"/>
          </a:xfrm>
          <a:prstGeom prst="rect">
            <a:avLst/>
          </a:prstGeom>
        </p:spPr>
        <p:txBody>
          <a:bodyPr anchorCtr="0" anchor="b"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21" name="Google Shape;21;gb82461de89_0_76"/>
          <p:cNvSpPr txBox="1"/>
          <p:nvPr>
            <p:ph idx="12" type="sldNum"/>
          </p:nvPr>
        </p:nvSpPr>
        <p:spPr>
          <a:xfrm>
            <a:off x="8497999" y="6251679"/>
            <a:ext cx="548700" cy="5247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gb82461de89_0_80"/>
          <p:cNvSpPr txBox="1"/>
          <p:nvPr>
            <p:ph type="title"/>
          </p:nvPr>
        </p:nvSpPr>
        <p:spPr>
          <a:xfrm>
            <a:off x="311700" y="593367"/>
            <a:ext cx="8520600" cy="8313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gb82461de89_0_80"/>
          <p:cNvSpPr txBox="1"/>
          <p:nvPr>
            <p:ph idx="1" type="body"/>
          </p:nvPr>
        </p:nvSpPr>
        <p:spPr>
          <a:xfrm>
            <a:off x="311700" y="1536633"/>
            <a:ext cx="8520600" cy="4555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5" name="Google Shape;25;gb82461de89_0_80"/>
          <p:cNvSpPr txBox="1"/>
          <p:nvPr>
            <p:ph idx="12" type="sldNum"/>
          </p:nvPr>
        </p:nvSpPr>
        <p:spPr>
          <a:xfrm>
            <a:off x="8497999" y="6251679"/>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gb82461de89_0_84"/>
          <p:cNvSpPr txBox="1"/>
          <p:nvPr>
            <p:ph type="title"/>
          </p:nvPr>
        </p:nvSpPr>
        <p:spPr>
          <a:xfrm>
            <a:off x="311700" y="593367"/>
            <a:ext cx="8520600" cy="8313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gb82461de89_0_84"/>
          <p:cNvSpPr txBox="1"/>
          <p:nvPr>
            <p:ph idx="1" type="body"/>
          </p:nvPr>
        </p:nvSpPr>
        <p:spPr>
          <a:xfrm>
            <a:off x="3117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gb82461de89_0_84"/>
          <p:cNvSpPr txBox="1"/>
          <p:nvPr>
            <p:ph idx="2" type="body"/>
          </p:nvPr>
        </p:nvSpPr>
        <p:spPr>
          <a:xfrm>
            <a:off x="48324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gb82461de89_0_84"/>
          <p:cNvSpPr txBox="1"/>
          <p:nvPr>
            <p:ph idx="12" type="sldNum"/>
          </p:nvPr>
        </p:nvSpPr>
        <p:spPr>
          <a:xfrm>
            <a:off x="8497999" y="6251679"/>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gb82461de89_0_89"/>
          <p:cNvSpPr txBox="1"/>
          <p:nvPr>
            <p:ph type="title"/>
          </p:nvPr>
        </p:nvSpPr>
        <p:spPr>
          <a:xfrm>
            <a:off x="311700" y="593367"/>
            <a:ext cx="8520600" cy="8313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gb82461de89_0_89"/>
          <p:cNvSpPr txBox="1"/>
          <p:nvPr>
            <p:ph idx="12" type="sldNum"/>
          </p:nvPr>
        </p:nvSpPr>
        <p:spPr>
          <a:xfrm>
            <a:off x="8497999" y="6251679"/>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gb82461de89_0_92"/>
          <p:cNvSpPr txBox="1"/>
          <p:nvPr>
            <p:ph type="title"/>
          </p:nvPr>
        </p:nvSpPr>
        <p:spPr>
          <a:xfrm>
            <a:off x="311700" y="740800"/>
            <a:ext cx="2808000" cy="1007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gb82461de89_0_92"/>
          <p:cNvSpPr txBox="1"/>
          <p:nvPr>
            <p:ph idx="1" type="body"/>
          </p:nvPr>
        </p:nvSpPr>
        <p:spPr>
          <a:xfrm>
            <a:off x="311700" y="1852800"/>
            <a:ext cx="2808000" cy="42393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7" name="Google Shape;37;gb82461de89_0_92"/>
          <p:cNvSpPr txBox="1"/>
          <p:nvPr>
            <p:ph idx="12" type="sldNum"/>
          </p:nvPr>
        </p:nvSpPr>
        <p:spPr>
          <a:xfrm>
            <a:off x="8497999" y="6251679"/>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8" name="Shape 38"/>
        <p:cNvGrpSpPr/>
        <p:nvPr/>
      </p:nvGrpSpPr>
      <p:grpSpPr>
        <a:xfrm>
          <a:off x="0" y="0"/>
          <a:ext cx="0" cy="0"/>
          <a:chOff x="0" y="0"/>
          <a:chExt cx="0" cy="0"/>
        </a:xfrm>
      </p:grpSpPr>
      <p:sp>
        <p:nvSpPr>
          <p:cNvPr id="39" name="Google Shape;39;gb82461de89_0_96"/>
          <p:cNvSpPr txBox="1"/>
          <p:nvPr>
            <p:ph type="title"/>
          </p:nvPr>
        </p:nvSpPr>
        <p:spPr>
          <a:xfrm>
            <a:off x="490250" y="701800"/>
            <a:ext cx="5604000" cy="5454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0" name="Google Shape;40;gb82461de89_0_96"/>
          <p:cNvSpPr txBox="1"/>
          <p:nvPr>
            <p:ph idx="12" type="sldNum"/>
          </p:nvPr>
        </p:nvSpPr>
        <p:spPr>
          <a:xfrm>
            <a:off x="8497999" y="6251679"/>
            <a:ext cx="548700" cy="5247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gb82461de89_0_99"/>
          <p:cNvSpPr/>
          <p:nvPr/>
        </p:nvSpPr>
        <p:spPr>
          <a:xfrm>
            <a:off x="4636800" y="107600"/>
            <a:ext cx="4426500" cy="6642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gb82461de89_0_99"/>
          <p:cNvCxnSpPr/>
          <p:nvPr/>
        </p:nvCxnSpPr>
        <p:spPr>
          <a:xfrm>
            <a:off x="5029675" y="59940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gb82461de89_0_99"/>
          <p:cNvSpPr txBox="1"/>
          <p:nvPr>
            <p:ph type="title"/>
          </p:nvPr>
        </p:nvSpPr>
        <p:spPr>
          <a:xfrm>
            <a:off x="265500" y="1575600"/>
            <a:ext cx="4045200" cy="20448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5" name="Google Shape;45;gb82461de89_0_99"/>
          <p:cNvSpPr txBox="1"/>
          <p:nvPr>
            <p:ph idx="1" type="subTitle"/>
          </p:nvPr>
        </p:nvSpPr>
        <p:spPr>
          <a:xfrm>
            <a:off x="265500" y="3692001"/>
            <a:ext cx="4045200" cy="1794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6" name="Google Shape;46;gb82461de89_0_99"/>
          <p:cNvSpPr txBox="1"/>
          <p:nvPr>
            <p:ph idx="2" type="body"/>
          </p:nvPr>
        </p:nvSpPr>
        <p:spPr>
          <a:xfrm>
            <a:off x="4939500" y="965600"/>
            <a:ext cx="3837000" cy="49269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gb82461de89_0_99"/>
          <p:cNvSpPr txBox="1"/>
          <p:nvPr>
            <p:ph idx="12" type="sldNum"/>
          </p:nvPr>
        </p:nvSpPr>
        <p:spPr>
          <a:xfrm>
            <a:off x="8497999" y="6251679"/>
            <a:ext cx="548700" cy="5247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gb82461de89_0_106"/>
          <p:cNvSpPr txBox="1"/>
          <p:nvPr>
            <p:ph idx="1" type="body"/>
          </p:nvPr>
        </p:nvSpPr>
        <p:spPr>
          <a:xfrm>
            <a:off x="311700" y="5640767"/>
            <a:ext cx="5998800" cy="80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50" name="Google Shape;50;gb82461de89_0_106"/>
          <p:cNvSpPr txBox="1"/>
          <p:nvPr>
            <p:ph idx="12" type="sldNum"/>
          </p:nvPr>
        </p:nvSpPr>
        <p:spPr>
          <a:xfrm>
            <a:off x="8497999" y="6251679"/>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9" name="Shape 9"/>
        <p:cNvGrpSpPr/>
        <p:nvPr/>
      </p:nvGrpSpPr>
      <p:grpSpPr>
        <a:xfrm>
          <a:off x="0" y="0"/>
          <a:ext cx="0" cy="0"/>
          <a:chOff x="0" y="0"/>
          <a:chExt cx="0" cy="0"/>
        </a:xfrm>
      </p:grpSpPr>
      <p:sp>
        <p:nvSpPr>
          <p:cNvPr id="10" name="Google Shape;10;gb82461de89_0_67"/>
          <p:cNvSpPr txBox="1"/>
          <p:nvPr>
            <p:ph type="title"/>
          </p:nvPr>
        </p:nvSpPr>
        <p:spPr>
          <a:xfrm>
            <a:off x="311700" y="593367"/>
            <a:ext cx="8520600" cy="8313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11" name="Google Shape;11;gb82461de89_0_67"/>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12" name="Google Shape;12;gb82461de89_0_67"/>
          <p:cNvSpPr txBox="1"/>
          <p:nvPr>
            <p:ph idx="12" type="sldNum"/>
          </p:nvPr>
        </p:nvSpPr>
        <p:spPr>
          <a:xfrm>
            <a:off x="8497999" y="6251679"/>
            <a:ext cx="548700" cy="524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7.jpg"/><Relationship Id="rId4" Type="http://schemas.openxmlformats.org/officeDocument/2006/relationships/image" Target="../media/image2.png"/><Relationship Id="rId5"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7.jpg"/><Relationship Id="rId4" Type="http://schemas.openxmlformats.org/officeDocument/2006/relationships/image" Target="../media/image2.png"/><Relationship Id="rId5"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7.jpg"/><Relationship Id="rId4" Type="http://schemas.openxmlformats.org/officeDocument/2006/relationships/image" Target="../media/image2.png"/><Relationship Id="rId5"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7.jp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1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7.jp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14.jpg"/><Relationship Id="rId7"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19.png"/><Relationship Id="rId5" Type="http://schemas.openxmlformats.org/officeDocument/2006/relationships/image" Target="../media/image8.png"/><Relationship Id="rId6"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6.jpg"/><Relationship Id="rId5"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9.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7.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6.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8.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2.pn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22.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2.png"/><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2.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2.png"/><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2.png"/><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2.png"/><Relationship Id="rId4" Type="http://schemas.openxmlformats.org/officeDocument/2006/relationships/hyperlink" Target="https://papers.ssrn.com/sol3/papers.cfm?abstract_id=3604309" TargetMode="External"/><Relationship Id="rId5" Type="http://schemas.openxmlformats.org/officeDocument/2006/relationships/hyperlink" Target="https://papers.ssrn.com/sol3/papers.cfm?abstract_id=3604309" TargetMode="External"/><Relationship Id="rId6" Type="http://schemas.openxmlformats.org/officeDocument/2006/relationships/image" Target="../media/image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
          <p:cNvSpPr txBox="1"/>
          <p:nvPr>
            <p:ph type="ctrTitle"/>
          </p:nvPr>
        </p:nvSpPr>
        <p:spPr>
          <a:xfrm>
            <a:off x="480138" y="1547233"/>
            <a:ext cx="8183700" cy="1964700"/>
          </a:xfrm>
          <a:prstGeom prst="rect">
            <a:avLst/>
          </a:prstGeom>
          <a:noFill/>
          <a:ln>
            <a:noFill/>
          </a:ln>
        </p:spPr>
        <p:txBody>
          <a:bodyPr anchorCtr="0" anchor="ctr" bIns="91425" lIns="91425" spcFirstLastPara="1" rIns="91425" wrap="square" tIns="45700">
            <a:normAutofit/>
          </a:bodyPr>
          <a:lstStyle/>
          <a:p>
            <a:pPr indent="0" lvl="0" marL="0" rtl="0" algn="ctr">
              <a:lnSpc>
                <a:spcPct val="100000"/>
              </a:lnSpc>
              <a:spcBef>
                <a:spcPts val="0"/>
              </a:spcBef>
              <a:spcAft>
                <a:spcPts val="0"/>
              </a:spcAft>
              <a:buClr>
                <a:srgbClr val="FFFFFF"/>
              </a:buClr>
              <a:buSzPts val="3600"/>
              <a:buFont typeface="Libre Franklin"/>
              <a:buNone/>
            </a:pPr>
            <a:r>
              <a:rPr b="1" lang="en-IN" sz="2800">
                <a:latin typeface="Calibri"/>
                <a:ea typeface="Calibri"/>
                <a:cs typeface="Calibri"/>
                <a:sym typeface="Calibri"/>
              </a:rPr>
              <a:t>Autonomous Intelligent Vehicle</a:t>
            </a:r>
            <a:endParaRPr b="1" sz="2800">
              <a:latin typeface="Calibri"/>
              <a:ea typeface="Calibri"/>
              <a:cs typeface="Calibri"/>
              <a:sym typeface="Calibri"/>
            </a:endParaRPr>
          </a:p>
        </p:txBody>
      </p:sp>
      <p:pic>
        <p:nvPicPr>
          <p:cNvPr id="75" name="Google Shape;75;p1"/>
          <p:cNvPicPr preferRelativeResize="0"/>
          <p:nvPr/>
        </p:nvPicPr>
        <p:blipFill rotWithShape="1">
          <a:blip r:embed="rId3">
            <a:alphaModFix/>
          </a:blip>
          <a:srcRect b="0" l="0" r="0" t="0"/>
          <a:stretch/>
        </p:blipFill>
        <p:spPr>
          <a:xfrm>
            <a:off x="238432" y="228600"/>
            <a:ext cx="1143000" cy="1143000"/>
          </a:xfrm>
          <a:prstGeom prst="rect">
            <a:avLst/>
          </a:prstGeom>
          <a:noFill/>
          <a:ln>
            <a:noFill/>
          </a:ln>
        </p:spPr>
      </p:pic>
      <p:sp>
        <p:nvSpPr>
          <p:cNvPr id="76" name="Google Shape;76;p1"/>
          <p:cNvSpPr/>
          <p:nvPr/>
        </p:nvSpPr>
        <p:spPr>
          <a:xfrm>
            <a:off x="7148146" y="228600"/>
            <a:ext cx="1617785" cy="1011115"/>
          </a:xfrm>
          <a:prstGeom prst="rect">
            <a:avLst/>
          </a:prstGeom>
          <a:gradFill>
            <a:gsLst>
              <a:gs pos="0">
                <a:srgbClr val="FF988C"/>
              </a:gs>
              <a:gs pos="35000">
                <a:srgbClr val="FFB6AD"/>
              </a:gs>
              <a:gs pos="100000">
                <a:srgbClr val="FFE1DE"/>
              </a:gs>
            </a:gsLst>
            <a:lin ang="16200000" scaled="0"/>
          </a:gradFill>
          <a:ln cap="flat" cmpd="sng" w="9525">
            <a:solidFill>
              <a:srgbClr val="D24311"/>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IN" sz="1400" u="none" cap="none" strike="noStrike">
                <a:solidFill>
                  <a:schemeClr val="dk1"/>
                </a:solidFill>
                <a:latin typeface="Arial"/>
                <a:ea typeface="Arial"/>
                <a:cs typeface="Arial"/>
                <a:sym typeface="Arial"/>
              </a:rPr>
              <a:t>Company Logo</a:t>
            </a:r>
            <a:endParaRPr b="0" i="0" sz="1400" u="none" cap="none" strike="noStrike">
              <a:solidFill>
                <a:schemeClr val="dk1"/>
              </a:solidFill>
              <a:latin typeface="Arial"/>
              <a:ea typeface="Arial"/>
              <a:cs typeface="Arial"/>
              <a:sym typeface="Arial"/>
            </a:endParaRPr>
          </a:p>
        </p:txBody>
      </p:sp>
      <p:pic>
        <p:nvPicPr>
          <p:cNvPr id="77" name="Google Shape;77;p1"/>
          <p:cNvPicPr preferRelativeResize="0"/>
          <p:nvPr/>
        </p:nvPicPr>
        <p:blipFill rotWithShape="1">
          <a:blip r:embed="rId4">
            <a:alphaModFix/>
          </a:blip>
          <a:srcRect b="0" l="0" r="0" t="0"/>
          <a:stretch/>
        </p:blipFill>
        <p:spPr>
          <a:xfrm>
            <a:off x="6577431" y="216651"/>
            <a:ext cx="2337969" cy="115494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1"/>
          <p:cNvSpPr txBox="1"/>
          <p:nvPr>
            <p:ph type="title"/>
          </p:nvPr>
        </p:nvSpPr>
        <p:spPr>
          <a:xfrm>
            <a:off x="1292860" y="228600"/>
            <a:ext cx="5823585" cy="1312545"/>
          </a:xfrm>
          <a:prstGeom prst="rect">
            <a:avLst/>
          </a:prstGeom>
          <a:noFill/>
          <a:ln>
            <a:noFill/>
          </a:ln>
        </p:spPr>
        <p:txBody>
          <a:bodyPr anchorCtr="0" anchor="b" bIns="91425" lIns="91425" spcFirstLastPara="1" rIns="91425" wrap="square" tIns="45700">
            <a:normAutofit fontScale="90000"/>
          </a:bodyPr>
          <a:lstStyle/>
          <a:p>
            <a:pPr indent="0" lvl="0" marL="0" rtl="0" algn="l">
              <a:lnSpc>
                <a:spcPct val="100000"/>
              </a:lnSpc>
              <a:spcBef>
                <a:spcPts val="0"/>
              </a:spcBef>
              <a:spcAft>
                <a:spcPts val="0"/>
              </a:spcAft>
              <a:buClr>
                <a:schemeClr val="dk2"/>
              </a:buClr>
              <a:buSzPct val="50000"/>
              <a:buNone/>
            </a:pPr>
            <a:r>
              <a:rPr b="1" lang="en-IN" sz="4000">
                <a:latin typeface="Calibri"/>
                <a:ea typeface="Calibri"/>
                <a:cs typeface="Calibri"/>
                <a:sym typeface="Calibri"/>
              </a:rPr>
              <a:t>Software/Hardware</a:t>
            </a:r>
            <a:br>
              <a:rPr b="1" lang="en-IN" sz="4000">
                <a:latin typeface="Calibri"/>
                <a:ea typeface="Calibri"/>
                <a:cs typeface="Calibri"/>
                <a:sym typeface="Calibri"/>
              </a:rPr>
            </a:br>
            <a:r>
              <a:rPr b="1" lang="en-IN" sz="4000">
                <a:latin typeface="Calibri"/>
                <a:ea typeface="Calibri"/>
                <a:cs typeface="Calibri"/>
                <a:sym typeface="Calibri"/>
              </a:rPr>
              <a:t> (Used Until Now):</a:t>
            </a:r>
            <a:endParaRPr b="1">
              <a:latin typeface="Calibri"/>
              <a:ea typeface="Calibri"/>
              <a:cs typeface="Calibri"/>
              <a:sym typeface="Calibri"/>
            </a:endParaRPr>
          </a:p>
        </p:txBody>
      </p:sp>
      <p:sp>
        <p:nvSpPr>
          <p:cNvPr id="148" name="Google Shape;148;p11"/>
          <p:cNvSpPr txBox="1"/>
          <p:nvPr>
            <p:ph idx="11" type="ftr"/>
          </p:nvPr>
        </p:nvSpPr>
        <p:spPr>
          <a:xfrm>
            <a:off x="186268" y="6172199"/>
            <a:ext cx="3970866" cy="601133"/>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sz="1800">
                <a:latin typeface="Calibri"/>
                <a:ea typeface="Calibri"/>
                <a:cs typeface="Calibri"/>
                <a:sym typeface="Calibri"/>
              </a:rPr>
              <a:t>School of Electronics and Communication Engineering</a:t>
            </a:r>
            <a:endParaRPr sz="1800">
              <a:latin typeface="Calibri"/>
              <a:ea typeface="Calibri"/>
              <a:cs typeface="Calibri"/>
              <a:sym typeface="Calibri"/>
            </a:endParaRPr>
          </a:p>
        </p:txBody>
      </p:sp>
      <p:pic>
        <p:nvPicPr>
          <p:cNvPr id="149" name="Google Shape;149;p11"/>
          <p:cNvPicPr preferRelativeResize="0"/>
          <p:nvPr/>
        </p:nvPicPr>
        <p:blipFill rotWithShape="1">
          <a:blip r:embed="rId3">
            <a:alphaModFix/>
          </a:blip>
          <a:srcRect b="0" l="0" r="0" t="0"/>
          <a:stretch/>
        </p:blipFill>
        <p:spPr>
          <a:xfrm>
            <a:off x="7116762" y="321732"/>
            <a:ext cx="1704975" cy="876300"/>
          </a:xfrm>
          <a:prstGeom prst="rect">
            <a:avLst/>
          </a:prstGeom>
          <a:noFill/>
          <a:ln>
            <a:noFill/>
          </a:ln>
        </p:spPr>
      </p:pic>
      <p:pic>
        <p:nvPicPr>
          <p:cNvPr id="150" name="Google Shape;150;p11"/>
          <p:cNvPicPr preferRelativeResize="0"/>
          <p:nvPr/>
        </p:nvPicPr>
        <p:blipFill rotWithShape="1">
          <a:blip r:embed="rId4">
            <a:alphaModFix/>
          </a:blip>
          <a:srcRect b="0" l="0" r="0" t="0"/>
          <a:stretch/>
        </p:blipFill>
        <p:spPr>
          <a:xfrm>
            <a:off x="238432" y="228600"/>
            <a:ext cx="1143000" cy="1143000"/>
          </a:xfrm>
          <a:prstGeom prst="rect">
            <a:avLst/>
          </a:prstGeom>
          <a:noFill/>
          <a:ln>
            <a:noFill/>
          </a:ln>
        </p:spPr>
      </p:pic>
      <p:sp>
        <p:nvSpPr>
          <p:cNvPr id="151" name="Google Shape;151;p11"/>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325755" lvl="0" marL="457200" rtl="0" algn="l">
              <a:lnSpc>
                <a:spcPct val="170000"/>
              </a:lnSpc>
              <a:spcBef>
                <a:spcPts val="580"/>
              </a:spcBef>
              <a:spcAft>
                <a:spcPts val="0"/>
              </a:spcAft>
              <a:buSzPts val="1530"/>
              <a:buChar char="⚫"/>
            </a:pPr>
            <a:r>
              <a:rPr lang="en-IN" sz="2000"/>
              <a:t>Lidar Sensor</a:t>
            </a:r>
            <a:endParaRPr/>
          </a:p>
          <a:p>
            <a:pPr indent="-325755" lvl="0" marL="457200" rtl="0" algn="l">
              <a:lnSpc>
                <a:spcPct val="170000"/>
              </a:lnSpc>
              <a:spcBef>
                <a:spcPts val="580"/>
              </a:spcBef>
              <a:spcAft>
                <a:spcPts val="0"/>
              </a:spcAft>
              <a:buSzPts val="1530"/>
              <a:buChar char="⚫"/>
            </a:pPr>
            <a:r>
              <a:rPr lang="en-IN" sz="2000"/>
              <a:t>75 RPM DC motor with inbuilt encoders</a:t>
            </a:r>
            <a:endParaRPr/>
          </a:p>
          <a:p>
            <a:pPr indent="-325755" lvl="0" marL="457200" rtl="0" algn="l">
              <a:lnSpc>
                <a:spcPct val="170000"/>
              </a:lnSpc>
              <a:spcBef>
                <a:spcPts val="580"/>
              </a:spcBef>
              <a:spcAft>
                <a:spcPts val="0"/>
              </a:spcAft>
              <a:buSzPts val="1530"/>
              <a:buChar char="⚫"/>
            </a:pPr>
            <a:r>
              <a:rPr lang="en-IN" sz="2000"/>
              <a:t>Motor Driver IC</a:t>
            </a:r>
            <a:endParaRPr/>
          </a:p>
          <a:p>
            <a:pPr indent="-325755" lvl="0" marL="457200" rtl="0" algn="l">
              <a:lnSpc>
                <a:spcPct val="170000"/>
              </a:lnSpc>
              <a:spcBef>
                <a:spcPts val="580"/>
              </a:spcBef>
              <a:spcAft>
                <a:spcPts val="0"/>
              </a:spcAft>
              <a:buSzPts val="1530"/>
              <a:buChar char="⚫"/>
            </a:pPr>
            <a:r>
              <a:rPr lang="en-IN" sz="2000"/>
              <a:t>Raspberry Pi</a:t>
            </a:r>
            <a:endParaRPr/>
          </a:p>
          <a:p>
            <a:pPr indent="-325755" lvl="0" marL="457200" rtl="0" algn="l">
              <a:lnSpc>
                <a:spcPct val="170000"/>
              </a:lnSpc>
              <a:spcBef>
                <a:spcPts val="580"/>
              </a:spcBef>
              <a:spcAft>
                <a:spcPts val="0"/>
              </a:spcAft>
              <a:buSzPts val="1530"/>
              <a:buChar char="⚫"/>
            </a:pPr>
            <a:r>
              <a:rPr lang="en-IN" sz="2000"/>
              <a:t>Visual Studio</a:t>
            </a:r>
            <a:endParaRPr/>
          </a:p>
          <a:p>
            <a:pPr indent="-325755" lvl="0" marL="457200" rtl="0" algn="l">
              <a:lnSpc>
                <a:spcPct val="170000"/>
              </a:lnSpc>
              <a:spcBef>
                <a:spcPts val="580"/>
              </a:spcBef>
              <a:spcAft>
                <a:spcPts val="0"/>
              </a:spcAft>
              <a:buSzPts val="1530"/>
              <a:buChar char="⚫"/>
            </a:pPr>
            <a:r>
              <a:rPr lang="en-IN" sz="2000"/>
              <a:t>Code blocks</a:t>
            </a:r>
            <a:endParaRPr/>
          </a:p>
          <a:p>
            <a:pPr indent="-325755" lvl="0" marL="457200" rtl="0" algn="l">
              <a:lnSpc>
                <a:spcPct val="170000"/>
              </a:lnSpc>
              <a:spcBef>
                <a:spcPts val="580"/>
              </a:spcBef>
              <a:spcAft>
                <a:spcPts val="0"/>
              </a:spcAft>
              <a:buSzPts val="1530"/>
              <a:buChar char="⚫"/>
            </a:pPr>
            <a:r>
              <a:rPr lang="en-IN" sz="2000"/>
              <a:t>C++</a:t>
            </a:r>
            <a:endParaRPr sz="2000"/>
          </a:p>
        </p:txBody>
      </p:sp>
      <p:sp>
        <p:nvSpPr>
          <p:cNvPr id="152" name="Google Shape;152;p11"/>
          <p:cNvSpPr/>
          <p:nvPr/>
        </p:nvSpPr>
        <p:spPr>
          <a:xfrm>
            <a:off x="7148146" y="228600"/>
            <a:ext cx="1617785" cy="1011115"/>
          </a:xfrm>
          <a:prstGeom prst="rect">
            <a:avLst/>
          </a:prstGeom>
          <a:gradFill>
            <a:gsLst>
              <a:gs pos="0">
                <a:srgbClr val="FF988C"/>
              </a:gs>
              <a:gs pos="35000">
                <a:srgbClr val="FFB6AD"/>
              </a:gs>
              <a:gs pos="100000">
                <a:srgbClr val="FFE1DE"/>
              </a:gs>
            </a:gsLst>
            <a:lin ang="16200000" scaled="0"/>
          </a:gradFill>
          <a:ln cap="flat" cmpd="sng" w="9525">
            <a:solidFill>
              <a:srgbClr val="D24311"/>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IN" sz="1400" u="none" cap="none" strike="noStrike">
                <a:solidFill>
                  <a:schemeClr val="dk1"/>
                </a:solidFill>
                <a:latin typeface="Arial"/>
                <a:ea typeface="Arial"/>
                <a:cs typeface="Arial"/>
                <a:sym typeface="Arial"/>
              </a:rPr>
              <a:t>Company Logo</a:t>
            </a:r>
            <a:endParaRPr b="0" i="0" sz="1400" u="none" cap="none" strike="noStrike">
              <a:solidFill>
                <a:schemeClr val="dk1"/>
              </a:solidFill>
              <a:latin typeface="Arial"/>
              <a:ea typeface="Arial"/>
              <a:cs typeface="Arial"/>
              <a:sym typeface="Arial"/>
            </a:endParaRPr>
          </a:p>
        </p:txBody>
      </p:sp>
      <p:pic>
        <p:nvPicPr>
          <p:cNvPr id="153" name="Google Shape;153;p11"/>
          <p:cNvPicPr preferRelativeResize="0"/>
          <p:nvPr/>
        </p:nvPicPr>
        <p:blipFill rotWithShape="1">
          <a:blip r:embed="rId5">
            <a:alphaModFix/>
          </a:blip>
          <a:srcRect b="0" l="0" r="0" t="0"/>
          <a:stretch/>
        </p:blipFill>
        <p:spPr>
          <a:xfrm>
            <a:off x="6577431" y="216651"/>
            <a:ext cx="2337969" cy="11549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2"/>
          <p:cNvSpPr txBox="1"/>
          <p:nvPr>
            <p:ph type="title"/>
          </p:nvPr>
        </p:nvSpPr>
        <p:spPr>
          <a:xfrm>
            <a:off x="1292860" y="228600"/>
            <a:ext cx="5823585" cy="1312545"/>
          </a:xfrm>
          <a:prstGeom prst="rect">
            <a:avLst/>
          </a:prstGeom>
          <a:noFill/>
          <a:ln>
            <a:noFill/>
          </a:ln>
        </p:spPr>
        <p:txBody>
          <a:bodyPr anchorCtr="0" anchor="b" bIns="91425" lIns="91425" spcFirstLastPara="1" rIns="91425" wrap="square" tIns="45700">
            <a:normAutofit fontScale="90000"/>
          </a:bodyPr>
          <a:lstStyle/>
          <a:p>
            <a:pPr indent="0" lvl="0" marL="0" rtl="0" algn="l">
              <a:lnSpc>
                <a:spcPct val="100000"/>
              </a:lnSpc>
              <a:spcBef>
                <a:spcPts val="0"/>
              </a:spcBef>
              <a:spcAft>
                <a:spcPts val="0"/>
              </a:spcAft>
              <a:buClr>
                <a:schemeClr val="dk2"/>
              </a:buClr>
              <a:buSzPct val="50000"/>
              <a:buNone/>
            </a:pPr>
            <a:r>
              <a:rPr b="1" lang="en-IN" sz="4000">
                <a:latin typeface="Calibri"/>
                <a:ea typeface="Calibri"/>
                <a:cs typeface="Calibri"/>
                <a:sym typeface="Calibri"/>
              </a:rPr>
              <a:t>Components</a:t>
            </a:r>
            <a:br>
              <a:rPr b="1" lang="en-IN" sz="4000">
                <a:latin typeface="Calibri"/>
                <a:ea typeface="Calibri"/>
                <a:cs typeface="Calibri"/>
                <a:sym typeface="Calibri"/>
              </a:rPr>
            </a:br>
            <a:r>
              <a:rPr b="1" lang="en-IN" sz="4000">
                <a:latin typeface="Calibri"/>
                <a:ea typeface="Calibri"/>
                <a:cs typeface="Calibri"/>
                <a:sym typeface="Calibri"/>
              </a:rPr>
              <a:t> (Used Until Now):</a:t>
            </a:r>
            <a:endParaRPr b="1">
              <a:latin typeface="Calibri"/>
              <a:ea typeface="Calibri"/>
              <a:cs typeface="Calibri"/>
              <a:sym typeface="Calibri"/>
            </a:endParaRPr>
          </a:p>
        </p:txBody>
      </p:sp>
      <p:sp>
        <p:nvSpPr>
          <p:cNvPr id="159" name="Google Shape;159;p12"/>
          <p:cNvSpPr txBox="1"/>
          <p:nvPr>
            <p:ph idx="11" type="ftr"/>
          </p:nvPr>
        </p:nvSpPr>
        <p:spPr>
          <a:xfrm>
            <a:off x="186268" y="6172199"/>
            <a:ext cx="3970866" cy="601133"/>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sz="1800">
                <a:latin typeface="Calibri"/>
                <a:ea typeface="Calibri"/>
                <a:cs typeface="Calibri"/>
                <a:sym typeface="Calibri"/>
              </a:rPr>
              <a:t>School of Electronics and Communication Engineering</a:t>
            </a:r>
            <a:endParaRPr sz="1800">
              <a:latin typeface="Calibri"/>
              <a:ea typeface="Calibri"/>
              <a:cs typeface="Calibri"/>
              <a:sym typeface="Calibri"/>
            </a:endParaRPr>
          </a:p>
        </p:txBody>
      </p:sp>
      <p:pic>
        <p:nvPicPr>
          <p:cNvPr id="160" name="Google Shape;160;p12"/>
          <p:cNvPicPr preferRelativeResize="0"/>
          <p:nvPr/>
        </p:nvPicPr>
        <p:blipFill rotWithShape="1">
          <a:blip r:embed="rId3">
            <a:alphaModFix/>
          </a:blip>
          <a:srcRect b="0" l="0" r="0" t="0"/>
          <a:stretch/>
        </p:blipFill>
        <p:spPr>
          <a:xfrm>
            <a:off x="7116762" y="321732"/>
            <a:ext cx="1704975" cy="876300"/>
          </a:xfrm>
          <a:prstGeom prst="rect">
            <a:avLst/>
          </a:prstGeom>
          <a:noFill/>
          <a:ln>
            <a:noFill/>
          </a:ln>
        </p:spPr>
      </p:pic>
      <p:pic>
        <p:nvPicPr>
          <p:cNvPr id="161" name="Google Shape;161;p12"/>
          <p:cNvPicPr preferRelativeResize="0"/>
          <p:nvPr/>
        </p:nvPicPr>
        <p:blipFill rotWithShape="1">
          <a:blip r:embed="rId4">
            <a:alphaModFix/>
          </a:blip>
          <a:srcRect b="0" l="0" r="0" t="0"/>
          <a:stretch/>
        </p:blipFill>
        <p:spPr>
          <a:xfrm>
            <a:off x="238432" y="228600"/>
            <a:ext cx="1143000" cy="1143000"/>
          </a:xfrm>
          <a:prstGeom prst="rect">
            <a:avLst/>
          </a:prstGeom>
          <a:noFill/>
          <a:ln>
            <a:noFill/>
          </a:ln>
        </p:spPr>
      </p:pic>
      <p:sp>
        <p:nvSpPr>
          <p:cNvPr id="162" name="Google Shape;162;p12"/>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325755" lvl="0" marL="457200" rtl="0" algn="l">
              <a:lnSpc>
                <a:spcPct val="200000"/>
              </a:lnSpc>
              <a:spcBef>
                <a:spcPts val="580"/>
              </a:spcBef>
              <a:spcAft>
                <a:spcPts val="0"/>
              </a:spcAft>
              <a:buSzPts val="1530"/>
              <a:buChar char="⚫"/>
            </a:pPr>
            <a:r>
              <a:rPr b="1" lang="en-IN" sz="2000"/>
              <a:t>DC Geared Motor with Encoder 225 RPM:</a:t>
            </a:r>
            <a:endParaRPr b="1" sz="2000"/>
          </a:p>
          <a:p>
            <a:pPr indent="-325755" lvl="0" marL="457200" rtl="0" algn="l">
              <a:lnSpc>
                <a:spcPct val="200000"/>
              </a:lnSpc>
              <a:spcBef>
                <a:spcPts val="580"/>
              </a:spcBef>
              <a:spcAft>
                <a:spcPts val="0"/>
              </a:spcAft>
              <a:buSzPts val="1530"/>
              <a:buFont typeface="Noto Sans Symbols"/>
              <a:buChar char="✔"/>
            </a:pPr>
            <a:r>
              <a:rPr lang="en-IN" sz="2000"/>
              <a:t>Rated Voltage: 12 V</a:t>
            </a:r>
            <a:endParaRPr/>
          </a:p>
          <a:p>
            <a:pPr indent="-325755" lvl="0" marL="457200" rtl="0" algn="l">
              <a:lnSpc>
                <a:spcPct val="150000"/>
              </a:lnSpc>
              <a:spcBef>
                <a:spcPts val="580"/>
              </a:spcBef>
              <a:spcAft>
                <a:spcPts val="0"/>
              </a:spcAft>
              <a:buSzPts val="1530"/>
              <a:buFont typeface="Noto Sans Symbols"/>
              <a:buChar char="✔"/>
            </a:pPr>
            <a:r>
              <a:rPr lang="en-IN" sz="2000"/>
              <a:t>No-load Current: 70 mA</a:t>
            </a:r>
            <a:endParaRPr/>
          </a:p>
          <a:p>
            <a:pPr indent="-325755" lvl="0" marL="457200" rtl="0" algn="l">
              <a:lnSpc>
                <a:spcPct val="150000"/>
              </a:lnSpc>
              <a:spcBef>
                <a:spcPts val="580"/>
              </a:spcBef>
              <a:spcAft>
                <a:spcPts val="0"/>
              </a:spcAft>
              <a:buSzPts val="1530"/>
              <a:buFont typeface="Noto Sans Symbols"/>
              <a:buChar char="✔"/>
            </a:pPr>
            <a:r>
              <a:rPr lang="en-IN" sz="2000"/>
              <a:t>Rated Current: 410 mA</a:t>
            </a:r>
            <a:endParaRPr/>
          </a:p>
          <a:p>
            <a:pPr indent="-325755" lvl="0" marL="457200" rtl="0" algn="l">
              <a:lnSpc>
                <a:spcPct val="150000"/>
              </a:lnSpc>
              <a:spcBef>
                <a:spcPts val="580"/>
              </a:spcBef>
              <a:spcAft>
                <a:spcPts val="0"/>
              </a:spcAft>
              <a:buSzPts val="1530"/>
              <a:buFont typeface="Noto Sans Symbols"/>
              <a:buChar char="✔"/>
            </a:pPr>
            <a:r>
              <a:rPr lang="en-IN" sz="2000"/>
              <a:t>Rated Torque: 1.2 kg-cm</a:t>
            </a:r>
            <a:endParaRPr/>
          </a:p>
          <a:p>
            <a:pPr indent="-325755" lvl="0" marL="457200" rtl="0" algn="l">
              <a:lnSpc>
                <a:spcPct val="150000"/>
              </a:lnSpc>
              <a:spcBef>
                <a:spcPts val="580"/>
              </a:spcBef>
              <a:spcAft>
                <a:spcPts val="0"/>
              </a:spcAft>
              <a:buSzPts val="1530"/>
              <a:buFont typeface="Noto Sans Symbols"/>
              <a:buChar char="✔"/>
            </a:pPr>
            <a:r>
              <a:rPr lang="en-IN" sz="2000"/>
              <a:t>Shaft Diameter: 6 mm</a:t>
            </a:r>
            <a:endParaRPr/>
          </a:p>
          <a:p>
            <a:pPr indent="-325755" lvl="0" marL="457200" rtl="0" algn="l">
              <a:lnSpc>
                <a:spcPct val="150000"/>
              </a:lnSpc>
              <a:spcBef>
                <a:spcPts val="580"/>
              </a:spcBef>
              <a:spcAft>
                <a:spcPts val="0"/>
              </a:spcAft>
              <a:buSzPts val="1530"/>
              <a:buFont typeface="Noto Sans Symbols"/>
              <a:buChar char="✔"/>
            </a:pPr>
            <a:r>
              <a:rPr lang="en-IN" sz="2000"/>
              <a:t>Gear Ratio: 20:1</a:t>
            </a:r>
            <a:endParaRPr/>
          </a:p>
          <a:p>
            <a:pPr indent="0" lvl="0" marL="131445" rtl="0" algn="l">
              <a:lnSpc>
                <a:spcPct val="100000"/>
              </a:lnSpc>
              <a:spcBef>
                <a:spcPts val="580"/>
              </a:spcBef>
              <a:spcAft>
                <a:spcPts val="0"/>
              </a:spcAft>
              <a:buSzPts val="1530"/>
              <a:buNone/>
            </a:pPr>
            <a:r>
              <a:t/>
            </a:r>
            <a:endParaRPr b="1"/>
          </a:p>
        </p:txBody>
      </p:sp>
      <p:sp>
        <p:nvSpPr>
          <p:cNvPr id="163" name="Google Shape;163;p12"/>
          <p:cNvSpPr/>
          <p:nvPr/>
        </p:nvSpPr>
        <p:spPr>
          <a:xfrm>
            <a:off x="7148146" y="228600"/>
            <a:ext cx="1617785" cy="1011115"/>
          </a:xfrm>
          <a:prstGeom prst="rect">
            <a:avLst/>
          </a:prstGeom>
          <a:gradFill>
            <a:gsLst>
              <a:gs pos="0">
                <a:srgbClr val="FF988C"/>
              </a:gs>
              <a:gs pos="35000">
                <a:srgbClr val="FFB6AD"/>
              </a:gs>
              <a:gs pos="100000">
                <a:srgbClr val="FFE1DE"/>
              </a:gs>
            </a:gsLst>
            <a:lin ang="16200000" scaled="0"/>
          </a:gradFill>
          <a:ln cap="flat" cmpd="sng" w="9525">
            <a:solidFill>
              <a:srgbClr val="D24311"/>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IN" sz="1400" u="none" cap="none" strike="noStrike">
                <a:solidFill>
                  <a:schemeClr val="dk1"/>
                </a:solidFill>
                <a:latin typeface="Arial"/>
                <a:ea typeface="Arial"/>
                <a:cs typeface="Arial"/>
                <a:sym typeface="Arial"/>
              </a:rPr>
              <a:t>Company Logo</a:t>
            </a:r>
            <a:endParaRPr b="0" i="0" sz="1400" u="none" cap="none" strike="noStrike">
              <a:solidFill>
                <a:schemeClr val="dk1"/>
              </a:solidFill>
              <a:latin typeface="Arial"/>
              <a:ea typeface="Arial"/>
              <a:cs typeface="Arial"/>
              <a:sym typeface="Arial"/>
            </a:endParaRPr>
          </a:p>
        </p:txBody>
      </p:sp>
      <p:pic>
        <p:nvPicPr>
          <p:cNvPr id="164" name="Google Shape;164;p12"/>
          <p:cNvPicPr preferRelativeResize="0"/>
          <p:nvPr/>
        </p:nvPicPr>
        <p:blipFill rotWithShape="1">
          <a:blip r:embed="rId5">
            <a:alphaModFix/>
          </a:blip>
          <a:srcRect b="0" l="0" r="0" t="0"/>
          <a:stretch/>
        </p:blipFill>
        <p:spPr>
          <a:xfrm>
            <a:off x="6577431" y="230506"/>
            <a:ext cx="2337969" cy="11549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3"/>
          <p:cNvSpPr txBox="1"/>
          <p:nvPr>
            <p:ph type="title"/>
          </p:nvPr>
        </p:nvSpPr>
        <p:spPr>
          <a:xfrm>
            <a:off x="1292860" y="228600"/>
            <a:ext cx="5823585" cy="1312545"/>
          </a:xfrm>
          <a:prstGeom prst="rect">
            <a:avLst/>
          </a:prstGeom>
          <a:noFill/>
          <a:ln>
            <a:noFill/>
          </a:ln>
        </p:spPr>
        <p:txBody>
          <a:bodyPr anchorCtr="0" anchor="b" bIns="91425" lIns="91425" spcFirstLastPara="1" rIns="91425" wrap="square" tIns="45700">
            <a:normAutofit fontScale="90000"/>
          </a:bodyPr>
          <a:lstStyle/>
          <a:p>
            <a:pPr indent="0" lvl="0" marL="0" rtl="0" algn="l">
              <a:lnSpc>
                <a:spcPct val="100000"/>
              </a:lnSpc>
              <a:spcBef>
                <a:spcPts val="0"/>
              </a:spcBef>
              <a:spcAft>
                <a:spcPts val="0"/>
              </a:spcAft>
              <a:buClr>
                <a:schemeClr val="dk2"/>
              </a:buClr>
              <a:buSzPct val="50000"/>
              <a:buNone/>
            </a:pPr>
            <a:r>
              <a:rPr b="1" lang="en-IN" sz="4000">
                <a:latin typeface="Calibri"/>
                <a:ea typeface="Calibri"/>
                <a:cs typeface="Calibri"/>
                <a:sym typeface="Calibri"/>
              </a:rPr>
              <a:t>Components</a:t>
            </a:r>
            <a:br>
              <a:rPr b="1" lang="en-IN" sz="4000">
                <a:latin typeface="Calibri"/>
                <a:ea typeface="Calibri"/>
                <a:cs typeface="Calibri"/>
                <a:sym typeface="Calibri"/>
              </a:rPr>
            </a:br>
            <a:r>
              <a:rPr b="1" lang="en-IN" sz="4000">
                <a:latin typeface="Calibri"/>
                <a:ea typeface="Calibri"/>
                <a:cs typeface="Calibri"/>
                <a:sym typeface="Calibri"/>
              </a:rPr>
              <a:t> (Used Until Now):</a:t>
            </a:r>
            <a:endParaRPr b="1">
              <a:latin typeface="Calibri"/>
              <a:ea typeface="Calibri"/>
              <a:cs typeface="Calibri"/>
              <a:sym typeface="Calibri"/>
            </a:endParaRPr>
          </a:p>
        </p:txBody>
      </p:sp>
      <p:sp>
        <p:nvSpPr>
          <p:cNvPr id="170" name="Google Shape;170;p13"/>
          <p:cNvSpPr txBox="1"/>
          <p:nvPr>
            <p:ph idx="11" type="ftr"/>
          </p:nvPr>
        </p:nvSpPr>
        <p:spPr>
          <a:xfrm>
            <a:off x="186268" y="6172199"/>
            <a:ext cx="3970866" cy="601133"/>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sz="1800">
                <a:latin typeface="Calibri"/>
                <a:ea typeface="Calibri"/>
                <a:cs typeface="Calibri"/>
                <a:sym typeface="Calibri"/>
              </a:rPr>
              <a:t>School of Electronics and Communication Engineering</a:t>
            </a:r>
            <a:endParaRPr sz="1800">
              <a:latin typeface="Calibri"/>
              <a:ea typeface="Calibri"/>
              <a:cs typeface="Calibri"/>
              <a:sym typeface="Calibri"/>
            </a:endParaRPr>
          </a:p>
        </p:txBody>
      </p:sp>
      <p:pic>
        <p:nvPicPr>
          <p:cNvPr id="171" name="Google Shape;171;p13"/>
          <p:cNvPicPr preferRelativeResize="0"/>
          <p:nvPr/>
        </p:nvPicPr>
        <p:blipFill rotWithShape="1">
          <a:blip r:embed="rId3">
            <a:alphaModFix/>
          </a:blip>
          <a:srcRect b="0" l="0" r="0" t="0"/>
          <a:stretch/>
        </p:blipFill>
        <p:spPr>
          <a:xfrm>
            <a:off x="7116762" y="321732"/>
            <a:ext cx="1704975" cy="876300"/>
          </a:xfrm>
          <a:prstGeom prst="rect">
            <a:avLst/>
          </a:prstGeom>
          <a:noFill/>
          <a:ln>
            <a:noFill/>
          </a:ln>
        </p:spPr>
      </p:pic>
      <p:pic>
        <p:nvPicPr>
          <p:cNvPr id="172" name="Google Shape;172;p13"/>
          <p:cNvPicPr preferRelativeResize="0"/>
          <p:nvPr/>
        </p:nvPicPr>
        <p:blipFill rotWithShape="1">
          <a:blip r:embed="rId4">
            <a:alphaModFix/>
          </a:blip>
          <a:srcRect b="0" l="0" r="0" t="0"/>
          <a:stretch/>
        </p:blipFill>
        <p:spPr>
          <a:xfrm>
            <a:off x="238432" y="228600"/>
            <a:ext cx="1143000" cy="1143000"/>
          </a:xfrm>
          <a:prstGeom prst="rect">
            <a:avLst/>
          </a:prstGeom>
          <a:noFill/>
          <a:ln>
            <a:noFill/>
          </a:ln>
        </p:spPr>
      </p:pic>
      <p:sp>
        <p:nvSpPr>
          <p:cNvPr id="173" name="Google Shape;173;p13"/>
          <p:cNvSpPr txBox="1"/>
          <p:nvPr>
            <p:ph idx="1" type="body"/>
          </p:nvPr>
        </p:nvSpPr>
        <p:spPr>
          <a:xfrm>
            <a:off x="734291" y="1447800"/>
            <a:ext cx="7952509" cy="4572000"/>
          </a:xfrm>
          <a:prstGeom prst="rect">
            <a:avLst/>
          </a:prstGeom>
          <a:noFill/>
          <a:ln>
            <a:noFill/>
          </a:ln>
        </p:spPr>
        <p:txBody>
          <a:bodyPr anchorCtr="0" anchor="t" bIns="45700" lIns="91425" spcFirstLastPara="1" rIns="91425" wrap="square" tIns="45700">
            <a:normAutofit fontScale="62500"/>
          </a:bodyPr>
          <a:lstStyle/>
          <a:p>
            <a:pPr indent="-325755" lvl="0" marL="457200" rtl="0" algn="l">
              <a:lnSpc>
                <a:spcPct val="170000"/>
              </a:lnSpc>
              <a:spcBef>
                <a:spcPts val="580"/>
              </a:spcBef>
              <a:spcAft>
                <a:spcPts val="0"/>
              </a:spcAft>
              <a:buSzPct val="102000"/>
              <a:buChar char="⚫"/>
            </a:pPr>
            <a:r>
              <a:rPr lang="en-IN" sz="2400"/>
              <a:t>Lidar Sensor : LIDAR, which stands for Light Detection and Ranging, is a remote sensing method that uses light in the form of a pulsed laser to measure ranges (variable distances) to the Earth . A LIDAR instrument principally consists of a laser, a scanner.</a:t>
            </a:r>
            <a:endParaRPr/>
          </a:p>
          <a:p>
            <a:pPr indent="-325755" lvl="0" marL="457200" rtl="0" algn="l">
              <a:lnSpc>
                <a:spcPct val="170000"/>
              </a:lnSpc>
              <a:spcBef>
                <a:spcPts val="580"/>
              </a:spcBef>
              <a:spcAft>
                <a:spcPts val="0"/>
              </a:spcAft>
              <a:buSzPct val="102000"/>
              <a:buChar char="⚫"/>
            </a:pPr>
            <a:r>
              <a:rPr lang="en-IN" sz="2400"/>
              <a:t>For our project we are using LIDAR for mapping and generating check points for the AIV.</a:t>
            </a:r>
            <a:endParaRPr/>
          </a:p>
          <a:p>
            <a:pPr indent="-325755" lvl="0" marL="457200" rtl="0" algn="l">
              <a:lnSpc>
                <a:spcPct val="170000"/>
              </a:lnSpc>
              <a:spcBef>
                <a:spcPts val="580"/>
              </a:spcBef>
              <a:spcAft>
                <a:spcPts val="0"/>
              </a:spcAft>
              <a:buSzPct val="102000"/>
              <a:buChar char="⚫"/>
            </a:pPr>
            <a:r>
              <a:rPr lang="en-IN" sz="2400"/>
              <a:t>LiDAR, similar in operation to RADAR, measures the distance between a sensor and target object by emitting a laser pulse which is partially reflected by the object, with the return measured using a receiver. The distance to the target object from the LiDAR platform is calculated by measuring the time taken for the pulse to return to the system</a:t>
            </a:r>
            <a:endParaRPr/>
          </a:p>
          <a:p>
            <a:pPr indent="-228600" lvl="0" marL="457200" rtl="0" algn="l">
              <a:lnSpc>
                <a:spcPct val="170000"/>
              </a:lnSpc>
              <a:spcBef>
                <a:spcPts val="580"/>
              </a:spcBef>
              <a:spcAft>
                <a:spcPts val="0"/>
              </a:spcAft>
              <a:buSzPct val="122400"/>
              <a:buNone/>
            </a:pPr>
            <a:r>
              <a:t/>
            </a:r>
            <a:endParaRPr sz="2000"/>
          </a:p>
          <a:p>
            <a:pPr indent="-228600" lvl="0" marL="457200" rtl="0" algn="l">
              <a:lnSpc>
                <a:spcPct val="200000"/>
              </a:lnSpc>
              <a:spcBef>
                <a:spcPts val="580"/>
              </a:spcBef>
              <a:spcAft>
                <a:spcPts val="0"/>
              </a:spcAft>
              <a:buSzPct val="135998"/>
              <a:buNone/>
            </a:pPr>
            <a:r>
              <a:t/>
            </a:r>
            <a:endParaRPr/>
          </a:p>
        </p:txBody>
      </p:sp>
      <p:sp>
        <p:nvSpPr>
          <p:cNvPr id="174" name="Google Shape;174;p13"/>
          <p:cNvSpPr/>
          <p:nvPr/>
        </p:nvSpPr>
        <p:spPr>
          <a:xfrm>
            <a:off x="7148146" y="228600"/>
            <a:ext cx="1617785" cy="1011115"/>
          </a:xfrm>
          <a:prstGeom prst="rect">
            <a:avLst/>
          </a:prstGeom>
          <a:gradFill>
            <a:gsLst>
              <a:gs pos="0">
                <a:srgbClr val="FF988C"/>
              </a:gs>
              <a:gs pos="35000">
                <a:srgbClr val="FFB6AD"/>
              </a:gs>
              <a:gs pos="100000">
                <a:srgbClr val="FFE1DE"/>
              </a:gs>
            </a:gsLst>
            <a:lin ang="16200000" scaled="0"/>
          </a:gradFill>
          <a:ln cap="flat" cmpd="sng" w="9525">
            <a:solidFill>
              <a:srgbClr val="D24311"/>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IN" sz="1400" u="none" cap="none" strike="noStrike">
                <a:solidFill>
                  <a:schemeClr val="dk1"/>
                </a:solidFill>
                <a:latin typeface="Arial"/>
                <a:ea typeface="Arial"/>
                <a:cs typeface="Arial"/>
                <a:sym typeface="Arial"/>
              </a:rPr>
              <a:t>Company Logo</a:t>
            </a:r>
            <a:endParaRPr b="0" i="0" sz="1400" u="none" cap="none" strike="noStrike">
              <a:solidFill>
                <a:schemeClr val="dk1"/>
              </a:solidFill>
              <a:latin typeface="Arial"/>
              <a:ea typeface="Arial"/>
              <a:cs typeface="Arial"/>
              <a:sym typeface="Arial"/>
            </a:endParaRPr>
          </a:p>
        </p:txBody>
      </p:sp>
      <p:pic>
        <p:nvPicPr>
          <p:cNvPr id="175" name="Google Shape;175;p13"/>
          <p:cNvPicPr preferRelativeResize="0"/>
          <p:nvPr/>
        </p:nvPicPr>
        <p:blipFill rotWithShape="1">
          <a:blip r:embed="rId5">
            <a:alphaModFix/>
          </a:blip>
          <a:srcRect b="0" l="0" r="0" t="0"/>
          <a:stretch/>
        </p:blipFill>
        <p:spPr>
          <a:xfrm>
            <a:off x="6577431" y="230506"/>
            <a:ext cx="2337969" cy="11549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4"/>
          <p:cNvSpPr txBox="1"/>
          <p:nvPr>
            <p:ph type="title"/>
          </p:nvPr>
        </p:nvSpPr>
        <p:spPr>
          <a:xfrm>
            <a:off x="1381125" y="444500"/>
            <a:ext cx="5823585" cy="631825"/>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2000"/>
              <a:buNone/>
            </a:pPr>
            <a:r>
              <a:rPr b="1" lang="en-IN">
                <a:latin typeface="Calibri"/>
                <a:ea typeface="Calibri"/>
                <a:cs typeface="Calibri"/>
                <a:sym typeface="Calibri"/>
              </a:rPr>
              <a:t>Result Screenshots:</a:t>
            </a:r>
            <a:endParaRPr b="1">
              <a:latin typeface="Calibri"/>
              <a:ea typeface="Calibri"/>
              <a:cs typeface="Calibri"/>
              <a:sym typeface="Calibri"/>
            </a:endParaRPr>
          </a:p>
        </p:txBody>
      </p:sp>
      <p:sp>
        <p:nvSpPr>
          <p:cNvPr id="181" name="Google Shape;181;p14"/>
          <p:cNvSpPr txBox="1"/>
          <p:nvPr>
            <p:ph idx="1" type="body"/>
          </p:nvPr>
        </p:nvSpPr>
        <p:spPr>
          <a:xfrm>
            <a:off x="1236843" y="639714"/>
            <a:ext cx="8775065" cy="5325745"/>
          </a:xfrm>
          <a:prstGeom prst="rect">
            <a:avLst/>
          </a:prstGeom>
          <a:noFill/>
          <a:ln>
            <a:noFill/>
          </a:ln>
        </p:spPr>
        <p:txBody>
          <a:bodyPr anchorCtr="0" anchor="t" bIns="45700" lIns="91425" spcFirstLastPara="1" rIns="91425" wrap="square" tIns="45700">
            <a:normAutofit/>
          </a:bodyPr>
          <a:lstStyle/>
          <a:p>
            <a:pPr indent="-228600" lvl="0" marL="457200" rtl="0" algn="l">
              <a:lnSpc>
                <a:spcPct val="100000"/>
              </a:lnSpc>
              <a:spcBef>
                <a:spcPts val="580"/>
              </a:spcBef>
              <a:spcAft>
                <a:spcPts val="0"/>
              </a:spcAft>
              <a:buSzPts val="1530"/>
              <a:buFont typeface="Noto Sans Symbols"/>
              <a:buNone/>
            </a:pPr>
            <a:r>
              <a:t/>
            </a:r>
            <a:endParaRPr>
              <a:latin typeface="Calibri"/>
              <a:ea typeface="Calibri"/>
              <a:cs typeface="Calibri"/>
              <a:sym typeface="Calibri"/>
            </a:endParaRPr>
          </a:p>
          <a:p>
            <a:pPr indent="0" lvl="0" marL="131445" rtl="0" algn="l">
              <a:lnSpc>
                <a:spcPct val="100000"/>
              </a:lnSpc>
              <a:spcBef>
                <a:spcPts val="580"/>
              </a:spcBef>
              <a:spcAft>
                <a:spcPts val="0"/>
              </a:spcAft>
              <a:buSzPts val="1530"/>
              <a:buNone/>
            </a:pPr>
            <a:r>
              <a:rPr lang="en-IN"/>
              <a:t>CAD Model of Bot :</a:t>
            </a:r>
            <a:endParaRPr/>
          </a:p>
        </p:txBody>
      </p:sp>
      <p:sp>
        <p:nvSpPr>
          <p:cNvPr id="182" name="Google Shape;182;p14"/>
          <p:cNvSpPr txBox="1"/>
          <p:nvPr>
            <p:ph idx="11" type="ftr"/>
          </p:nvPr>
        </p:nvSpPr>
        <p:spPr>
          <a:xfrm>
            <a:off x="186268" y="6172199"/>
            <a:ext cx="3970866" cy="601133"/>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sz="1800">
                <a:latin typeface="Calibri"/>
                <a:ea typeface="Calibri"/>
                <a:cs typeface="Calibri"/>
                <a:sym typeface="Calibri"/>
              </a:rPr>
              <a:t>School of Electronics and Communication Engineering</a:t>
            </a:r>
            <a:endParaRPr sz="1800">
              <a:latin typeface="Calibri"/>
              <a:ea typeface="Calibri"/>
              <a:cs typeface="Calibri"/>
              <a:sym typeface="Calibri"/>
            </a:endParaRPr>
          </a:p>
        </p:txBody>
      </p:sp>
      <p:pic>
        <p:nvPicPr>
          <p:cNvPr id="183" name="Google Shape;183;p14"/>
          <p:cNvPicPr preferRelativeResize="0"/>
          <p:nvPr/>
        </p:nvPicPr>
        <p:blipFill rotWithShape="1">
          <a:blip r:embed="rId3">
            <a:alphaModFix/>
          </a:blip>
          <a:srcRect b="0" l="0" r="0" t="0"/>
          <a:stretch/>
        </p:blipFill>
        <p:spPr>
          <a:xfrm>
            <a:off x="7116762" y="321732"/>
            <a:ext cx="1704975" cy="876300"/>
          </a:xfrm>
          <a:prstGeom prst="rect">
            <a:avLst/>
          </a:prstGeom>
          <a:noFill/>
          <a:ln>
            <a:noFill/>
          </a:ln>
        </p:spPr>
      </p:pic>
      <p:pic>
        <p:nvPicPr>
          <p:cNvPr id="184" name="Google Shape;184;p14"/>
          <p:cNvPicPr preferRelativeResize="0"/>
          <p:nvPr/>
        </p:nvPicPr>
        <p:blipFill rotWithShape="1">
          <a:blip r:embed="rId4">
            <a:alphaModFix/>
          </a:blip>
          <a:srcRect b="0" l="0" r="0" t="0"/>
          <a:stretch/>
        </p:blipFill>
        <p:spPr>
          <a:xfrm>
            <a:off x="238432" y="228600"/>
            <a:ext cx="1143000" cy="1143000"/>
          </a:xfrm>
          <a:prstGeom prst="rect">
            <a:avLst/>
          </a:prstGeom>
          <a:noFill/>
          <a:ln>
            <a:noFill/>
          </a:ln>
        </p:spPr>
      </p:pic>
      <p:sp>
        <p:nvSpPr>
          <p:cNvPr id="185" name="Google Shape;185;p14"/>
          <p:cNvSpPr/>
          <p:nvPr/>
        </p:nvSpPr>
        <p:spPr>
          <a:xfrm>
            <a:off x="7148146" y="228600"/>
            <a:ext cx="1617785" cy="1011115"/>
          </a:xfrm>
          <a:prstGeom prst="rect">
            <a:avLst/>
          </a:prstGeom>
          <a:gradFill>
            <a:gsLst>
              <a:gs pos="0">
                <a:srgbClr val="FF988C"/>
              </a:gs>
              <a:gs pos="35000">
                <a:srgbClr val="FFB6AD"/>
              </a:gs>
              <a:gs pos="100000">
                <a:srgbClr val="FFE1DE"/>
              </a:gs>
            </a:gsLst>
            <a:lin ang="16200000" scaled="0"/>
          </a:gradFill>
          <a:ln cap="flat" cmpd="sng" w="9525">
            <a:solidFill>
              <a:srgbClr val="D24311"/>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IN" sz="1400" u="none" cap="none" strike="noStrike">
                <a:solidFill>
                  <a:schemeClr val="dk1"/>
                </a:solidFill>
                <a:latin typeface="Arial"/>
                <a:ea typeface="Arial"/>
                <a:cs typeface="Arial"/>
                <a:sym typeface="Arial"/>
              </a:rPr>
              <a:t>Company Logo</a:t>
            </a:r>
            <a:endParaRPr b="0" i="0" sz="1400" u="none" cap="none" strike="noStrike">
              <a:solidFill>
                <a:schemeClr val="dk1"/>
              </a:solidFill>
              <a:latin typeface="Arial"/>
              <a:ea typeface="Arial"/>
              <a:cs typeface="Arial"/>
              <a:sym typeface="Arial"/>
            </a:endParaRPr>
          </a:p>
        </p:txBody>
      </p:sp>
      <p:pic>
        <p:nvPicPr>
          <p:cNvPr id="186" name="Google Shape;186;p14"/>
          <p:cNvPicPr preferRelativeResize="0"/>
          <p:nvPr/>
        </p:nvPicPr>
        <p:blipFill rotWithShape="1">
          <a:blip r:embed="rId5">
            <a:alphaModFix/>
          </a:blip>
          <a:srcRect b="0" l="0" r="0" t="0"/>
          <a:stretch/>
        </p:blipFill>
        <p:spPr>
          <a:xfrm>
            <a:off x="6577431" y="230506"/>
            <a:ext cx="2337969" cy="1154949"/>
          </a:xfrm>
          <a:prstGeom prst="rect">
            <a:avLst/>
          </a:prstGeom>
          <a:noFill/>
          <a:ln>
            <a:noFill/>
          </a:ln>
        </p:spPr>
      </p:pic>
      <p:pic>
        <p:nvPicPr>
          <p:cNvPr id="187" name="Google Shape;187;p14"/>
          <p:cNvPicPr preferRelativeResize="0"/>
          <p:nvPr/>
        </p:nvPicPr>
        <p:blipFill rotWithShape="1">
          <a:blip r:embed="rId6">
            <a:alphaModFix/>
          </a:blip>
          <a:srcRect b="0" l="0" r="0" t="0"/>
          <a:stretch/>
        </p:blipFill>
        <p:spPr>
          <a:xfrm>
            <a:off x="1236843" y="1834142"/>
            <a:ext cx="6778893" cy="427751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5"/>
          <p:cNvSpPr txBox="1"/>
          <p:nvPr>
            <p:ph type="title"/>
          </p:nvPr>
        </p:nvSpPr>
        <p:spPr>
          <a:xfrm>
            <a:off x="1381125" y="444500"/>
            <a:ext cx="5823585" cy="631825"/>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2000"/>
              <a:buNone/>
            </a:pPr>
            <a:r>
              <a:rPr b="1" lang="en-IN">
                <a:latin typeface="Calibri"/>
                <a:ea typeface="Calibri"/>
                <a:cs typeface="Calibri"/>
                <a:sym typeface="Calibri"/>
              </a:rPr>
              <a:t>Result Screenshots:</a:t>
            </a:r>
            <a:endParaRPr b="1">
              <a:latin typeface="Calibri"/>
              <a:ea typeface="Calibri"/>
              <a:cs typeface="Calibri"/>
              <a:sym typeface="Calibri"/>
            </a:endParaRPr>
          </a:p>
        </p:txBody>
      </p:sp>
      <p:sp>
        <p:nvSpPr>
          <p:cNvPr id="193" name="Google Shape;193;p15"/>
          <p:cNvSpPr txBox="1"/>
          <p:nvPr>
            <p:ph idx="1" type="body"/>
          </p:nvPr>
        </p:nvSpPr>
        <p:spPr>
          <a:xfrm>
            <a:off x="238760" y="1447800"/>
            <a:ext cx="8775065" cy="5325745"/>
          </a:xfrm>
          <a:prstGeom prst="rect">
            <a:avLst/>
          </a:prstGeom>
          <a:noFill/>
          <a:ln>
            <a:noFill/>
          </a:ln>
        </p:spPr>
        <p:txBody>
          <a:bodyPr anchorCtr="0" anchor="t" bIns="45700" lIns="91425" spcFirstLastPara="1" rIns="91425" wrap="square" tIns="45700">
            <a:normAutofit/>
          </a:bodyPr>
          <a:lstStyle/>
          <a:p>
            <a:pPr indent="0" lvl="0" marL="131445" rtl="0" algn="l">
              <a:lnSpc>
                <a:spcPct val="100000"/>
              </a:lnSpc>
              <a:spcBef>
                <a:spcPts val="580"/>
              </a:spcBef>
              <a:spcAft>
                <a:spcPts val="0"/>
              </a:spcAft>
              <a:buSzPts val="1530"/>
              <a:buNone/>
            </a:pPr>
            <a:r>
              <a:rPr b="1" lang="en-IN">
                <a:latin typeface="Calibri"/>
                <a:ea typeface="Calibri"/>
                <a:cs typeface="Calibri"/>
                <a:sym typeface="Calibri"/>
              </a:rPr>
              <a:t>Manufactured Bot :</a:t>
            </a:r>
            <a:endParaRPr b="1">
              <a:latin typeface="Calibri"/>
              <a:ea typeface="Calibri"/>
              <a:cs typeface="Calibri"/>
              <a:sym typeface="Calibri"/>
            </a:endParaRPr>
          </a:p>
        </p:txBody>
      </p:sp>
      <p:sp>
        <p:nvSpPr>
          <p:cNvPr id="194" name="Google Shape;194;p15"/>
          <p:cNvSpPr txBox="1"/>
          <p:nvPr>
            <p:ph idx="11" type="ftr"/>
          </p:nvPr>
        </p:nvSpPr>
        <p:spPr>
          <a:xfrm>
            <a:off x="186268" y="6172199"/>
            <a:ext cx="3970866" cy="601133"/>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sz="1800">
                <a:latin typeface="Calibri"/>
                <a:ea typeface="Calibri"/>
                <a:cs typeface="Calibri"/>
                <a:sym typeface="Calibri"/>
              </a:rPr>
              <a:t>School of Electronics and Communication Engineering</a:t>
            </a:r>
            <a:endParaRPr sz="1800">
              <a:latin typeface="Calibri"/>
              <a:ea typeface="Calibri"/>
              <a:cs typeface="Calibri"/>
              <a:sym typeface="Calibri"/>
            </a:endParaRPr>
          </a:p>
        </p:txBody>
      </p:sp>
      <p:pic>
        <p:nvPicPr>
          <p:cNvPr id="195" name="Google Shape;195;p15"/>
          <p:cNvPicPr preferRelativeResize="0"/>
          <p:nvPr/>
        </p:nvPicPr>
        <p:blipFill rotWithShape="1">
          <a:blip r:embed="rId3">
            <a:alphaModFix/>
          </a:blip>
          <a:srcRect b="0" l="0" r="0" t="0"/>
          <a:stretch/>
        </p:blipFill>
        <p:spPr>
          <a:xfrm>
            <a:off x="7116762" y="321732"/>
            <a:ext cx="1704975" cy="876300"/>
          </a:xfrm>
          <a:prstGeom prst="rect">
            <a:avLst/>
          </a:prstGeom>
          <a:noFill/>
          <a:ln>
            <a:noFill/>
          </a:ln>
        </p:spPr>
      </p:pic>
      <p:pic>
        <p:nvPicPr>
          <p:cNvPr id="196" name="Google Shape;196;p15"/>
          <p:cNvPicPr preferRelativeResize="0"/>
          <p:nvPr/>
        </p:nvPicPr>
        <p:blipFill rotWithShape="1">
          <a:blip r:embed="rId4">
            <a:alphaModFix/>
          </a:blip>
          <a:srcRect b="0" l="0" r="0" t="0"/>
          <a:stretch/>
        </p:blipFill>
        <p:spPr>
          <a:xfrm>
            <a:off x="238432" y="228600"/>
            <a:ext cx="1143000" cy="1143000"/>
          </a:xfrm>
          <a:prstGeom prst="rect">
            <a:avLst/>
          </a:prstGeom>
          <a:noFill/>
          <a:ln>
            <a:noFill/>
          </a:ln>
        </p:spPr>
      </p:pic>
      <p:sp>
        <p:nvSpPr>
          <p:cNvPr id="197" name="Google Shape;197;p15"/>
          <p:cNvSpPr/>
          <p:nvPr/>
        </p:nvSpPr>
        <p:spPr>
          <a:xfrm>
            <a:off x="7148146" y="228600"/>
            <a:ext cx="1617785" cy="1011115"/>
          </a:xfrm>
          <a:prstGeom prst="rect">
            <a:avLst/>
          </a:prstGeom>
          <a:gradFill>
            <a:gsLst>
              <a:gs pos="0">
                <a:srgbClr val="FF988C"/>
              </a:gs>
              <a:gs pos="35000">
                <a:srgbClr val="FFB6AD"/>
              </a:gs>
              <a:gs pos="100000">
                <a:srgbClr val="FFE1DE"/>
              </a:gs>
            </a:gsLst>
            <a:lin ang="16200000" scaled="0"/>
          </a:gradFill>
          <a:ln cap="flat" cmpd="sng" w="9525">
            <a:solidFill>
              <a:srgbClr val="D24311"/>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IN" sz="1400" u="none" cap="none" strike="noStrike">
                <a:solidFill>
                  <a:schemeClr val="dk1"/>
                </a:solidFill>
                <a:latin typeface="Arial"/>
                <a:ea typeface="Arial"/>
                <a:cs typeface="Arial"/>
                <a:sym typeface="Arial"/>
              </a:rPr>
              <a:t>Company Logo</a:t>
            </a:r>
            <a:endParaRPr b="0" i="0" sz="1400" u="none" cap="none" strike="noStrike">
              <a:solidFill>
                <a:schemeClr val="dk1"/>
              </a:solidFill>
              <a:latin typeface="Arial"/>
              <a:ea typeface="Arial"/>
              <a:cs typeface="Arial"/>
              <a:sym typeface="Arial"/>
            </a:endParaRPr>
          </a:p>
        </p:txBody>
      </p:sp>
      <p:pic>
        <p:nvPicPr>
          <p:cNvPr id="198" name="Google Shape;198;p15"/>
          <p:cNvPicPr preferRelativeResize="0"/>
          <p:nvPr/>
        </p:nvPicPr>
        <p:blipFill rotWithShape="1">
          <a:blip r:embed="rId5">
            <a:alphaModFix/>
          </a:blip>
          <a:srcRect b="0" l="0" r="0" t="0"/>
          <a:stretch/>
        </p:blipFill>
        <p:spPr>
          <a:xfrm>
            <a:off x="6577431" y="230506"/>
            <a:ext cx="2337969" cy="1154949"/>
          </a:xfrm>
          <a:prstGeom prst="rect">
            <a:avLst/>
          </a:prstGeom>
          <a:noFill/>
          <a:ln>
            <a:noFill/>
          </a:ln>
        </p:spPr>
      </p:pic>
      <p:pic>
        <p:nvPicPr>
          <p:cNvPr descr="https://lh6.googleusercontent.com/1TQW1-fncUdUUI0irApaiGUg-e2oSG-bQ4wgwQy_6LcuPmLiBRUGTyP55-F1j2vfCkExmCdPR7b5gxpnjpol74_F3w825BOHDbI9DCtGbgOXbiYWk5d3tFpo-HkRaCH2suW-jjm3wgo" id="199" name="Google Shape;199;p15"/>
          <p:cNvPicPr preferRelativeResize="0"/>
          <p:nvPr/>
        </p:nvPicPr>
        <p:blipFill rotWithShape="1">
          <a:blip r:embed="rId6">
            <a:alphaModFix/>
          </a:blip>
          <a:srcRect b="0" l="0" r="0" t="0"/>
          <a:stretch/>
        </p:blipFill>
        <p:spPr>
          <a:xfrm>
            <a:off x="4683286" y="2450734"/>
            <a:ext cx="4232114" cy="3174086"/>
          </a:xfrm>
          <a:prstGeom prst="rect">
            <a:avLst/>
          </a:prstGeom>
          <a:noFill/>
          <a:ln>
            <a:noFill/>
          </a:ln>
        </p:spPr>
      </p:pic>
      <p:pic>
        <p:nvPicPr>
          <p:cNvPr id="200" name="Google Shape;200;p15"/>
          <p:cNvPicPr preferRelativeResize="0"/>
          <p:nvPr/>
        </p:nvPicPr>
        <p:blipFill rotWithShape="1">
          <a:blip r:embed="rId7">
            <a:alphaModFix/>
          </a:blip>
          <a:srcRect b="0" l="0" r="0" t="0"/>
          <a:stretch/>
        </p:blipFill>
        <p:spPr>
          <a:xfrm>
            <a:off x="198271" y="2362404"/>
            <a:ext cx="4429148" cy="335074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6"/>
          <p:cNvSpPr txBox="1"/>
          <p:nvPr>
            <p:ph type="title"/>
          </p:nvPr>
        </p:nvSpPr>
        <p:spPr>
          <a:xfrm>
            <a:off x="1381125" y="321945"/>
            <a:ext cx="5823585" cy="631825"/>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2000"/>
              <a:buNone/>
            </a:pPr>
            <a:r>
              <a:rPr b="1" lang="en-IN">
                <a:latin typeface="Calibri"/>
                <a:ea typeface="Calibri"/>
                <a:cs typeface="Calibri"/>
                <a:sym typeface="Calibri"/>
              </a:rPr>
              <a:t>Result Screenshots:</a:t>
            </a:r>
            <a:endParaRPr b="1">
              <a:latin typeface="Calibri"/>
              <a:ea typeface="Calibri"/>
              <a:cs typeface="Calibri"/>
              <a:sym typeface="Calibri"/>
            </a:endParaRPr>
          </a:p>
        </p:txBody>
      </p:sp>
      <p:sp>
        <p:nvSpPr>
          <p:cNvPr id="206" name="Google Shape;206;p16"/>
          <p:cNvSpPr txBox="1"/>
          <p:nvPr>
            <p:ph idx="1" type="body"/>
          </p:nvPr>
        </p:nvSpPr>
        <p:spPr>
          <a:xfrm>
            <a:off x="186268" y="997390"/>
            <a:ext cx="8775065" cy="5325745"/>
          </a:xfrm>
          <a:prstGeom prst="rect">
            <a:avLst/>
          </a:prstGeom>
          <a:noFill/>
          <a:ln>
            <a:noFill/>
          </a:ln>
        </p:spPr>
        <p:txBody>
          <a:bodyPr anchorCtr="0" anchor="t" bIns="45700" lIns="91425" spcFirstLastPara="1" rIns="91425" wrap="square" tIns="45700">
            <a:normAutofit/>
          </a:bodyPr>
          <a:lstStyle/>
          <a:p>
            <a:pPr indent="-228600" lvl="0" marL="457200" rtl="0" algn="l">
              <a:lnSpc>
                <a:spcPct val="100000"/>
              </a:lnSpc>
              <a:spcBef>
                <a:spcPts val="580"/>
              </a:spcBef>
              <a:spcAft>
                <a:spcPts val="0"/>
              </a:spcAft>
              <a:buSzPts val="1530"/>
              <a:buFont typeface="Noto Sans Symbols"/>
              <a:buNone/>
            </a:pPr>
            <a:r>
              <a:t/>
            </a:r>
            <a:endParaRPr>
              <a:latin typeface="Calibri"/>
              <a:ea typeface="Calibri"/>
              <a:cs typeface="Calibri"/>
              <a:sym typeface="Calibri"/>
            </a:endParaRPr>
          </a:p>
          <a:p>
            <a:pPr indent="0" lvl="0" marL="131445" rtl="0" algn="l">
              <a:lnSpc>
                <a:spcPct val="100000"/>
              </a:lnSpc>
              <a:spcBef>
                <a:spcPts val="580"/>
              </a:spcBef>
              <a:spcAft>
                <a:spcPts val="0"/>
              </a:spcAft>
              <a:buSzPts val="1530"/>
              <a:buNone/>
            </a:pPr>
            <a:r>
              <a:rPr lang="en-IN"/>
              <a:t>Lidar Sensor output:</a:t>
            </a:r>
            <a:endParaRPr/>
          </a:p>
        </p:txBody>
      </p:sp>
      <p:sp>
        <p:nvSpPr>
          <p:cNvPr id="207" name="Google Shape;207;p16"/>
          <p:cNvSpPr txBox="1"/>
          <p:nvPr>
            <p:ph idx="11" type="ftr"/>
          </p:nvPr>
        </p:nvSpPr>
        <p:spPr>
          <a:xfrm>
            <a:off x="186268" y="6172199"/>
            <a:ext cx="3970866" cy="601133"/>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sz="1800">
                <a:latin typeface="Calibri"/>
                <a:ea typeface="Calibri"/>
                <a:cs typeface="Calibri"/>
                <a:sym typeface="Calibri"/>
              </a:rPr>
              <a:t>School of Electronics and Communication Engineering</a:t>
            </a:r>
            <a:endParaRPr sz="1800">
              <a:latin typeface="Calibri"/>
              <a:ea typeface="Calibri"/>
              <a:cs typeface="Calibri"/>
              <a:sym typeface="Calibri"/>
            </a:endParaRPr>
          </a:p>
        </p:txBody>
      </p:sp>
      <p:pic>
        <p:nvPicPr>
          <p:cNvPr id="208" name="Google Shape;208;p16"/>
          <p:cNvPicPr preferRelativeResize="0"/>
          <p:nvPr/>
        </p:nvPicPr>
        <p:blipFill rotWithShape="1">
          <a:blip r:embed="rId3">
            <a:alphaModFix/>
          </a:blip>
          <a:srcRect b="0" l="0" r="0" t="0"/>
          <a:stretch/>
        </p:blipFill>
        <p:spPr>
          <a:xfrm>
            <a:off x="349269" y="145339"/>
            <a:ext cx="1143000" cy="1143000"/>
          </a:xfrm>
          <a:prstGeom prst="rect">
            <a:avLst/>
          </a:prstGeom>
          <a:noFill/>
          <a:ln>
            <a:noFill/>
          </a:ln>
        </p:spPr>
      </p:pic>
      <p:sp>
        <p:nvSpPr>
          <p:cNvPr id="209" name="Google Shape;209;p16"/>
          <p:cNvSpPr/>
          <p:nvPr/>
        </p:nvSpPr>
        <p:spPr>
          <a:xfrm>
            <a:off x="7160356" y="228600"/>
            <a:ext cx="1617785" cy="1011115"/>
          </a:xfrm>
          <a:prstGeom prst="rect">
            <a:avLst/>
          </a:prstGeom>
          <a:gradFill>
            <a:gsLst>
              <a:gs pos="0">
                <a:srgbClr val="FF988C"/>
              </a:gs>
              <a:gs pos="35000">
                <a:srgbClr val="FFB6AD"/>
              </a:gs>
              <a:gs pos="100000">
                <a:srgbClr val="FFE1DE"/>
              </a:gs>
            </a:gsLst>
            <a:lin ang="16200000" scaled="0"/>
          </a:gradFill>
          <a:ln cap="flat" cmpd="sng" w="9525">
            <a:solidFill>
              <a:srgbClr val="D24311"/>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IN" sz="1400" u="none" cap="none" strike="noStrike">
                <a:solidFill>
                  <a:schemeClr val="dk1"/>
                </a:solidFill>
                <a:latin typeface="Arial"/>
                <a:ea typeface="Arial"/>
                <a:cs typeface="Arial"/>
                <a:sym typeface="Arial"/>
              </a:rPr>
              <a:t>Company Logo</a:t>
            </a:r>
            <a:endParaRPr b="0" i="0" sz="1400" u="none" cap="none" strike="noStrike">
              <a:solidFill>
                <a:schemeClr val="dk1"/>
              </a:solidFill>
              <a:latin typeface="Arial"/>
              <a:ea typeface="Arial"/>
              <a:cs typeface="Arial"/>
              <a:sym typeface="Arial"/>
            </a:endParaRPr>
          </a:p>
        </p:txBody>
      </p:sp>
      <p:pic>
        <p:nvPicPr>
          <p:cNvPr id="210" name="Google Shape;210;p16"/>
          <p:cNvPicPr preferRelativeResize="0"/>
          <p:nvPr/>
        </p:nvPicPr>
        <p:blipFill rotWithShape="1">
          <a:blip r:embed="rId4">
            <a:alphaModFix/>
          </a:blip>
          <a:srcRect b="0" l="0" r="0" t="0"/>
          <a:stretch/>
        </p:blipFill>
        <p:spPr>
          <a:xfrm>
            <a:off x="362533" y="2140390"/>
            <a:ext cx="3681095" cy="2625574"/>
          </a:xfrm>
          <a:prstGeom prst="rect">
            <a:avLst/>
          </a:prstGeom>
          <a:noFill/>
          <a:ln>
            <a:noFill/>
          </a:ln>
        </p:spPr>
      </p:pic>
      <p:pic>
        <p:nvPicPr>
          <p:cNvPr id="211" name="Google Shape;211;p16"/>
          <p:cNvPicPr preferRelativeResize="0"/>
          <p:nvPr/>
        </p:nvPicPr>
        <p:blipFill rotWithShape="1">
          <a:blip r:embed="rId5">
            <a:alphaModFix/>
          </a:blip>
          <a:srcRect b="0" l="0" r="0" t="0"/>
          <a:stretch/>
        </p:blipFill>
        <p:spPr>
          <a:xfrm>
            <a:off x="4356261" y="2008504"/>
            <a:ext cx="4292439" cy="2757460"/>
          </a:xfrm>
          <a:prstGeom prst="rect">
            <a:avLst/>
          </a:prstGeom>
          <a:noFill/>
          <a:ln>
            <a:noFill/>
          </a:ln>
        </p:spPr>
      </p:pic>
      <p:pic>
        <p:nvPicPr>
          <p:cNvPr id="212" name="Google Shape;212;p16"/>
          <p:cNvPicPr preferRelativeResize="0"/>
          <p:nvPr/>
        </p:nvPicPr>
        <p:blipFill rotWithShape="1">
          <a:blip r:embed="rId6">
            <a:alphaModFix/>
          </a:blip>
          <a:srcRect b="0" l="0" r="0" t="0"/>
          <a:stretch/>
        </p:blipFill>
        <p:spPr>
          <a:xfrm>
            <a:off x="6577431" y="230506"/>
            <a:ext cx="2337969" cy="11549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7"/>
          <p:cNvSpPr txBox="1"/>
          <p:nvPr>
            <p:ph type="title"/>
          </p:nvPr>
        </p:nvSpPr>
        <p:spPr>
          <a:xfrm>
            <a:off x="1381125" y="321945"/>
            <a:ext cx="5823585" cy="631825"/>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2000"/>
              <a:buNone/>
            </a:pPr>
            <a:r>
              <a:rPr b="1" lang="en-IN">
                <a:latin typeface="Calibri"/>
                <a:ea typeface="Calibri"/>
                <a:cs typeface="Calibri"/>
                <a:sym typeface="Calibri"/>
              </a:rPr>
              <a:t>Result Screenshots:</a:t>
            </a:r>
            <a:endParaRPr b="1">
              <a:latin typeface="Calibri"/>
              <a:ea typeface="Calibri"/>
              <a:cs typeface="Calibri"/>
              <a:sym typeface="Calibri"/>
            </a:endParaRPr>
          </a:p>
        </p:txBody>
      </p:sp>
      <p:sp>
        <p:nvSpPr>
          <p:cNvPr id="218" name="Google Shape;218;p17"/>
          <p:cNvSpPr txBox="1"/>
          <p:nvPr>
            <p:ph idx="1" type="body"/>
          </p:nvPr>
        </p:nvSpPr>
        <p:spPr>
          <a:xfrm>
            <a:off x="186268" y="997390"/>
            <a:ext cx="8775065" cy="5325745"/>
          </a:xfrm>
          <a:prstGeom prst="rect">
            <a:avLst/>
          </a:prstGeom>
          <a:noFill/>
          <a:ln>
            <a:noFill/>
          </a:ln>
        </p:spPr>
        <p:txBody>
          <a:bodyPr anchorCtr="0" anchor="t" bIns="45700" lIns="91425" spcFirstLastPara="1" rIns="91425" wrap="square" tIns="45700">
            <a:normAutofit/>
          </a:bodyPr>
          <a:lstStyle/>
          <a:p>
            <a:pPr indent="-228600" lvl="0" marL="457200" rtl="0" algn="l">
              <a:lnSpc>
                <a:spcPct val="100000"/>
              </a:lnSpc>
              <a:spcBef>
                <a:spcPts val="580"/>
              </a:spcBef>
              <a:spcAft>
                <a:spcPts val="0"/>
              </a:spcAft>
              <a:buSzPts val="1530"/>
              <a:buFont typeface="Noto Sans Symbols"/>
              <a:buNone/>
            </a:pPr>
            <a:r>
              <a:t/>
            </a:r>
            <a:endParaRPr>
              <a:latin typeface="Calibri"/>
              <a:ea typeface="Calibri"/>
              <a:cs typeface="Calibri"/>
              <a:sym typeface="Calibri"/>
            </a:endParaRPr>
          </a:p>
          <a:p>
            <a:pPr indent="0" lvl="0" marL="131445" rtl="0" algn="l">
              <a:lnSpc>
                <a:spcPct val="100000"/>
              </a:lnSpc>
              <a:spcBef>
                <a:spcPts val="580"/>
              </a:spcBef>
              <a:spcAft>
                <a:spcPts val="0"/>
              </a:spcAft>
              <a:buSzPts val="1530"/>
              <a:buNone/>
            </a:pPr>
            <a:r>
              <a:rPr lang="en-IN"/>
              <a:t>Motor Encoder output:</a:t>
            </a:r>
            <a:endParaRPr/>
          </a:p>
        </p:txBody>
      </p:sp>
      <p:sp>
        <p:nvSpPr>
          <p:cNvPr id="219" name="Google Shape;219;p17"/>
          <p:cNvSpPr txBox="1"/>
          <p:nvPr>
            <p:ph idx="11" type="ftr"/>
          </p:nvPr>
        </p:nvSpPr>
        <p:spPr>
          <a:xfrm>
            <a:off x="186268" y="6172199"/>
            <a:ext cx="3970866" cy="601133"/>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sz="1800">
                <a:latin typeface="Calibri"/>
                <a:ea typeface="Calibri"/>
                <a:cs typeface="Calibri"/>
                <a:sym typeface="Calibri"/>
              </a:rPr>
              <a:t>School of Electronics and Communication Engineering</a:t>
            </a:r>
            <a:endParaRPr sz="1800">
              <a:latin typeface="Calibri"/>
              <a:ea typeface="Calibri"/>
              <a:cs typeface="Calibri"/>
              <a:sym typeface="Calibri"/>
            </a:endParaRPr>
          </a:p>
        </p:txBody>
      </p:sp>
      <p:pic>
        <p:nvPicPr>
          <p:cNvPr id="220" name="Google Shape;220;p17"/>
          <p:cNvPicPr preferRelativeResize="0"/>
          <p:nvPr/>
        </p:nvPicPr>
        <p:blipFill rotWithShape="1">
          <a:blip r:embed="rId3">
            <a:alphaModFix/>
          </a:blip>
          <a:srcRect b="0" l="0" r="0" t="0"/>
          <a:stretch/>
        </p:blipFill>
        <p:spPr>
          <a:xfrm>
            <a:off x="349269" y="145339"/>
            <a:ext cx="1143000" cy="1143000"/>
          </a:xfrm>
          <a:prstGeom prst="rect">
            <a:avLst/>
          </a:prstGeom>
          <a:noFill/>
          <a:ln>
            <a:noFill/>
          </a:ln>
        </p:spPr>
      </p:pic>
      <p:sp>
        <p:nvSpPr>
          <p:cNvPr id="221" name="Google Shape;221;p17"/>
          <p:cNvSpPr/>
          <p:nvPr/>
        </p:nvSpPr>
        <p:spPr>
          <a:xfrm>
            <a:off x="7160356" y="228600"/>
            <a:ext cx="1617785" cy="1011115"/>
          </a:xfrm>
          <a:prstGeom prst="rect">
            <a:avLst/>
          </a:prstGeom>
          <a:gradFill>
            <a:gsLst>
              <a:gs pos="0">
                <a:srgbClr val="FF988C"/>
              </a:gs>
              <a:gs pos="35000">
                <a:srgbClr val="FFB6AD"/>
              </a:gs>
              <a:gs pos="100000">
                <a:srgbClr val="FFE1DE"/>
              </a:gs>
            </a:gsLst>
            <a:lin ang="16200000" scaled="0"/>
          </a:gradFill>
          <a:ln cap="flat" cmpd="sng" w="9525">
            <a:solidFill>
              <a:srgbClr val="D24311"/>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IN" sz="1400" u="none" cap="none" strike="noStrike">
                <a:solidFill>
                  <a:schemeClr val="dk1"/>
                </a:solidFill>
                <a:latin typeface="Arial"/>
                <a:ea typeface="Arial"/>
                <a:cs typeface="Arial"/>
                <a:sym typeface="Arial"/>
              </a:rPr>
              <a:t>Company Logo</a:t>
            </a:r>
            <a:endParaRPr b="0" i="0" sz="1400" u="none" cap="none" strike="noStrike">
              <a:solidFill>
                <a:schemeClr val="dk1"/>
              </a:solidFill>
              <a:latin typeface="Arial"/>
              <a:ea typeface="Arial"/>
              <a:cs typeface="Arial"/>
              <a:sym typeface="Arial"/>
            </a:endParaRPr>
          </a:p>
        </p:txBody>
      </p:sp>
      <p:pic>
        <p:nvPicPr>
          <p:cNvPr id="222" name="Google Shape;222;p17"/>
          <p:cNvPicPr preferRelativeResize="0"/>
          <p:nvPr/>
        </p:nvPicPr>
        <p:blipFill rotWithShape="1">
          <a:blip r:embed="rId4">
            <a:alphaModFix/>
          </a:blip>
          <a:srcRect b="0" l="0" r="0" t="0"/>
          <a:stretch/>
        </p:blipFill>
        <p:spPr>
          <a:xfrm>
            <a:off x="1191491" y="1974996"/>
            <a:ext cx="5119023" cy="4051732"/>
          </a:xfrm>
          <a:prstGeom prst="rect">
            <a:avLst/>
          </a:prstGeom>
          <a:noFill/>
          <a:ln>
            <a:noFill/>
          </a:ln>
        </p:spPr>
      </p:pic>
      <p:pic>
        <p:nvPicPr>
          <p:cNvPr id="223" name="Google Shape;223;p17"/>
          <p:cNvPicPr preferRelativeResize="0"/>
          <p:nvPr/>
        </p:nvPicPr>
        <p:blipFill rotWithShape="1">
          <a:blip r:embed="rId5">
            <a:alphaModFix/>
          </a:blip>
          <a:srcRect b="0" l="0" r="0" t="0"/>
          <a:stretch/>
        </p:blipFill>
        <p:spPr>
          <a:xfrm>
            <a:off x="6577431" y="230506"/>
            <a:ext cx="2337969" cy="11549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8"/>
          <p:cNvSpPr txBox="1"/>
          <p:nvPr>
            <p:ph type="title"/>
          </p:nvPr>
        </p:nvSpPr>
        <p:spPr>
          <a:xfrm>
            <a:off x="1381125" y="292735"/>
            <a:ext cx="7305675" cy="734695"/>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1800"/>
              <a:buNone/>
            </a:pPr>
            <a:r>
              <a:rPr b="1" lang="en-IN" sz="3600">
                <a:latin typeface="Calibri"/>
                <a:ea typeface="Calibri"/>
                <a:cs typeface="Calibri"/>
                <a:sym typeface="Calibri"/>
              </a:rPr>
              <a:t>Tasks Completed Last Term: </a:t>
            </a:r>
            <a:endParaRPr b="1" sz="3600"/>
          </a:p>
        </p:txBody>
      </p:sp>
      <p:sp>
        <p:nvSpPr>
          <p:cNvPr id="229" name="Google Shape;229;p18"/>
          <p:cNvSpPr txBox="1"/>
          <p:nvPr>
            <p:ph idx="11" type="ftr"/>
          </p:nvPr>
        </p:nvSpPr>
        <p:spPr>
          <a:xfrm>
            <a:off x="177800" y="6172199"/>
            <a:ext cx="3869267" cy="575733"/>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sz="1800">
                <a:latin typeface="Calibri"/>
                <a:ea typeface="Calibri"/>
                <a:cs typeface="Calibri"/>
                <a:sym typeface="Calibri"/>
              </a:rPr>
              <a:t>School of Electronics and Communication Engineering</a:t>
            </a:r>
            <a:endParaRPr sz="1800">
              <a:latin typeface="Calibri"/>
              <a:ea typeface="Calibri"/>
              <a:cs typeface="Calibri"/>
              <a:sym typeface="Calibri"/>
            </a:endParaRPr>
          </a:p>
        </p:txBody>
      </p:sp>
      <p:pic>
        <p:nvPicPr>
          <p:cNvPr id="230" name="Google Shape;230;p18"/>
          <p:cNvPicPr preferRelativeResize="0"/>
          <p:nvPr/>
        </p:nvPicPr>
        <p:blipFill rotWithShape="1">
          <a:blip r:embed="rId3">
            <a:alphaModFix/>
          </a:blip>
          <a:srcRect b="0" l="0" r="0" t="0"/>
          <a:stretch/>
        </p:blipFill>
        <p:spPr>
          <a:xfrm>
            <a:off x="238432" y="228600"/>
            <a:ext cx="1143000" cy="1143000"/>
          </a:xfrm>
          <a:prstGeom prst="rect">
            <a:avLst/>
          </a:prstGeom>
          <a:noFill/>
          <a:ln>
            <a:noFill/>
          </a:ln>
        </p:spPr>
      </p:pic>
      <p:sp>
        <p:nvSpPr>
          <p:cNvPr id="231" name="Google Shape;231;p18"/>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325755" lvl="0" marL="457200" rtl="0" algn="l">
              <a:lnSpc>
                <a:spcPct val="200000"/>
              </a:lnSpc>
              <a:spcBef>
                <a:spcPts val="580"/>
              </a:spcBef>
              <a:spcAft>
                <a:spcPts val="0"/>
              </a:spcAft>
              <a:buSzPts val="1530"/>
              <a:buChar char="⚫"/>
            </a:pPr>
            <a:r>
              <a:rPr lang="en-IN" sz="2000"/>
              <a:t>Project Requirements</a:t>
            </a:r>
            <a:endParaRPr/>
          </a:p>
          <a:p>
            <a:pPr indent="-325755" lvl="0" marL="457200" rtl="0" algn="l">
              <a:lnSpc>
                <a:spcPct val="200000"/>
              </a:lnSpc>
              <a:spcBef>
                <a:spcPts val="580"/>
              </a:spcBef>
              <a:spcAft>
                <a:spcPts val="0"/>
              </a:spcAft>
              <a:buSzPts val="1530"/>
              <a:buChar char="⚫"/>
            </a:pPr>
            <a:r>
              <a:rPr lang="en-IN" sz="2000"/>
              <a:t>Component Selection</a:t>
            </a:r>
            <a:endParaRPr/>
          </a:p>
          <a:p>
            <a:pPr indent="-325755" lvl="0" marL="457200" rtl="0" algn="l">
              <a:lnSpc>
                <a:spcPct val="200000"/>
              </a:lnSpc>
              <a:spcBef>
                <a:spcPts val="580"/>
              </a:spcBef>
              <a:spcAft>
                <a:spcPts val="0"/>
              </a:spcAft>
              <a:buSzPts val="1530"/>
              <a:buChar char="⚫"/>
            </a:pPr>
            <a:r>
              <a:rPr lang="en-IN" sz="2000"/>
              <a:t>Interfacing with Raspberry Pi</a:t>
            </a:r>
            <a:endParaRPr/>
          </a:p>
          <a:p>
            <a:pPr indent="-325755" lvl="0" marL="457200" rtl="0" algn="l">
              <a:lnSpc>
                <a:spcPct val="200000"/>
              </a:lnSpc>
              <a:spcBef>
                <a:spcPts val="580"/>
              </a:spcBef>
              <a:spcAft>
                <a:spcPts val="0"/>
              </a:spcAft>
              <a:buSzPts val="1530"/>
              <a:buChar char="⚫"/>
            </a:pPr>
            <a:r>
              <a:rPr lang="en-IN" sz="2000"/>
              <a:t>Chassis Design and Manufacturing</a:t>
            </a:r>
            <a:endParaRPr/>
          </a:p>
          <a:p>
            <a:pPr indent="-325755" lvl="0" marL="457200" rtl="0" algn="l">
              <a:lnSpc>
                <a:spcPct val="200000"/>
              </a:lnSpc>
              <a:spcBef>
                <a:spcPts val="580"/>
              </a:spcBef>
              <a:spcAft>
                <a:spcPts val="0"/>
              </a:spcAft>
              <a:buSzPts val="1530"/>
              <a:buChar char="⚫"/>
            </a:pPr>
            <a:r>
              <a:rPr lang="en-IN" sz="2000"/>
              <a:t>Testing for Lidar Sensor</a:t>
            </a:r>
            <a:endParaRPr/>
          </a:p>
          <a:p>
            <a:pPr indent="-325755" lvl="0" marL="457200" rtl="0" algn="l">
              <a:lnSpc>
                <a:spcPct val="200000"/>
              </a:lnSpc>
              <a:spcBef>
                <a:spcPts val="580"/>
              </a:spcBef>
              <a:spcAft>
                <a:spcPts val="0"/>
              </a:spcAft>
              <a:buSzPts val="1530"/>
              <a:buChar char="⚫"/>
            </a:pPr>
            <a:r>
              <a:rPr lang="en-IN" sz="2000"/>
              <a:t>TCP/IP protocol is used in our project</a:t>
            </a:r>
            <a:endParaRPr sz="2000"/>
          </a:p>
        </p:txBody>
      </p:sp>
      <p:sp>
        <p:nvSpPr>
          <p:cNvPr id="232" name="Google Shape;232;p18"/>
          <p:cNvSpPr/>
          <p:nvPr/>
        </p:nvSpPr>
        <p:spPr>
          <a:xfrm>
            <a:off x="7157772" y="294542"/>
            <a:ext cx="1617785" cy="1011115"/>
          </a:xfrm>
          <a:prstGeom prst="rect">
            <a:avLst/>
          </a:prstGeom>
          <a:gradFill>
            <a:gsLst>
              <a:gs pos="0">
                <a:srgbClr val="FF988C"/>
              </a:gs>
              <a:gs pos="35000">
                <a:srgbClr val="FFB6AD"/>
              </a:gs>
              <a:gs pos="100000">
                <a:srgbClr val="FFE1DE"/>
              </a:gs>
            </a:gsLst>
            <a:lin ang="16200000" scaled="0"/>
          </a:gradFill>
          <a:ln cap="flat" cmpd="sng" w="9525">
            <a:solidFill>
              <a:srgbClr val="D24311"/>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IN" sz="1400" u="none" cap="none" strike="noStrike">
                <a:solidFill>
                  <a:schemeClr val="dk1"/>
                </a:solidFill>
                <a:latin typeface="Arial"/>
                <a:ea typeface="Arial"/>
                <a:cs typeface="Arial"/>
                <a:sym typeface="Arial"/>
              </a:rPr>
              <a:t>Company Logo</a:t>
            </a:r>
            <a:endParaRPr b="0" i="0" sz="1400" u="none" cap="none" strike="noStrike">
              <a:solidFill>
                <a:schemeClr val="dk1"/>
              </a:solidFill>
              <a:latin typeface="Arial"/>
              <a:ea typeface="Arial"/>
              <a:cs typeface="Arial"/>
              <a:sym typeface="Arial"/>
            </a:endParaRPr>
          </a:p>
        </p:txBody>
      </p:sp>
      <p:pic>
        <p:nvPicPr>
          <p:cNvPr id="233" name="Google Shape;233;p18"/>
          <p:cNvPicPr preferRelativeResize="0"/>
          <p:nvPr/>
        </p:nvPicPr>
        <p:blipFill rotWithShape="1">
          <a:blip r:embed="rId4">
            <a:alphaModFix/>
          </a:blip>
          <a:srcRect b="0" l="0" r="0" t="0"/>
          <a:stretch/>
        </p:blipFill>
        <p:spPr>
          <a:xfrm>
            <a:off x="6811704" y="284966"/>
            <a:ext cx="2195818" cy="108472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9"/>
          <p:cNvSpPr txBox="1"/>
          <p:nvPr>
            <p:ph type="title"/>
          </p:nvPr>
        </p:nvSpPr>
        <p:spPr>
          <a:xfrm>
            <a:off x="1381125" y="292735"/>
            <a:ext cx="7305675" cy="734695"/>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1800"/>
              <a:buNone/>
            </a:pPr>
            <a:r>
              <a:rPr b="1" lang="en-IN" sz="3600">
                <a:latin typeface="Calibri"/>
                <a:ea typeface="Calibri"/>
                <a:cs typeface="Calibri"/>
                <a:sym typeface="Calibri"/>
              </a:rPr>
              <a:t>Map Building Process: </a:t>
            </a:r>
            <a:endParaRPr b="1" sz="3600"/>
          </a:p>
        </p:txBody>
      </p:sp>
      <p:sp>
        <p:nvSpPr>
          <p:cNvPr id="239" name="Google Shape;239;p39"/>
          <p:cNvSpPr txBox="1"/>
          <p:nvPr>
            <p:ph idx="11" type="ftr"/>
          </p:nvPr>
        </p:nvSpPr>
        <p:spPr>
          <a:xfrm>
            <a:off x="177800" y="6172199"/>
            <a:ext cx="3869267" cy="575733"/>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sz="1800">
                <a:latin typeface="Calibri"/>
                <a:ea typeface="Calibri"/>
                <a:cs typeface="Calibri"/>
                <a:sym typeface="Calibri"/>
              </a:rPr>
              <a:t>School of Electronics and Communication Engineering</a:t>
            </a:r>
            <a:endParaRPr sz="1800">
              <a:latin typeface="Calibri"/>
              <a:ea typeface="Calibri"/>
              <a:cs typeface="Calibri"/>
              <a:sym typeface="Calibri"/>
            </a:endParaRPr>
          </a:p>
        </p:txBody>
      </p:sp>
      <p:pic>
        <p:nvPicPr>
          <p:cNvPr id="240" name="Google Shape;240;p39"/>
          <p:cNvPicPr preferRelativeResize="0"/>
          <p:nvPr/>
        </p:nvPicPr>
        <p:blipFill rotWithShape="1">
          <a:blip r:embed="rId3">
            <a:alphaModFix/>
          </a:blip>
          <a:srcRect b="0" l="0" r="0" t="0"/>
          <a:stretch/>
        </p:blipFill>
        <p:spPr>
          <a:xfrm>
            <a:off x="238432" y="228600"/>
            <a:ext cx="1143000" cy="1143000"/>
          </a:xfrm>
          <a:prstGeom prst="rect">
            <a:avLst/>
          </a:prstGeom>
          <a:noFill/>
          <a:ln>
            <a:noFill/>
          </a:ln>
        </p:spPr>
      </p:pic>
      <p:sp>
        <p:nvSpPr>
          <p:cNvPr id="241" name="Google Shape;241;p39"/>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228600" lvl="0" marL="457200" rtl="0" algn="l">
              <a:lnSpc>
                <a:spcPct val="200000"/>
              </a:lnSpc>
              <a:spcBef>
                <a:spcPts val="580"/>
              </a:spcBef>
              <a:spcAft>
                <a:spcPts val="0"/>
              </a:spcAft>
              <a:buSzPts val="1530"/>
              <a:buNone/>
            </a:pPr>
            <a:r>
              <a:rPr lang="en-IN" sz="2000"/>
              <a:t>   As we know that the main purpose of a map is navigation, in this phase we will discuss the process how a map is generated step by step.</a:t>
            </a:r>
            <a:endParaRPr/>
          </a:p>
          <a:p>
            <a:pPr indent="-228600" lvl="0" marL="457200" rtl="0" algn="l">
              <a:lnSpc>
                <a:spcPct val="200000"/>
              </a:lnSpc>
              <a:spcBef>
                <a:spcPts val="580"/>
              </a:spcBef>
              <a:spcAft>
                <a:spcPts val="0"/>
              </a:spcAft>
              <a:buSzPts val="1530"/>
              <a:buNone/>
            </a:pPr>
            <a:r>
              <a:rPr lang="en-IN" sz="2000"/>
              <a:t>   For the initiation of this process we need to acquire the co-ordinates of vertices of the area of operation(warehouse) from the user.</a:t>
            </a:r>
            <a:endParaRPr/>
          </a:p>
          <a:p>
            <a:pPr indent="-228600" lvl="0" marL="457200" rtl="0" algn="l">
              <a:lnSpc>
                <a:spcPct val="200000"/>
              </a:lnSpc>
              <a:spcBef>
                <a:spcPts val="580"/>
              </a:spcBef>
              <a:spcAft>
                <a:spcPts val="0"/>
              </a:spcAft>
              <a:buSzPts val="1530"/>
              <a:buNone/>
            </a:pPr>
            <a:r>
              <a:rPr lang="en-IN" sz="2000"/>
              <a:t>  The software then creates a polygon from the vertices.</a:t>
            </a:r>
            <a:endParaRPr sz="2000"/>
          </a:p>
        </p:txBody>
      </p:sp>
      <p:sp>
        <p:nvSpPr>
          <p:cNvPr id="242" name="Google Shape;242;p39"/>
          <p:cNvSpPr/>
          <p:nvPr/>
        </p:nvSpPr>
        <p:spPr>
          <a:xfrm>
            <a:off x="7157772" y="294542"/>
            <a:ext cx="1617785" cy="1011115"/>
          </a:xfrm>
          <a:prstGeom prst="rect">
            <a:avLst/>
          </a:prstGeom>
          <a:gradFill>
            <a:gsLst>
              <a:gs pos="0">
                <a:srgbClr val="FF988C"/>
              </a:gs>
              <a:gs pos="35000">
                <a:srgbClr val="FFB6AD"/>
              </a:gs>
              <a:gs pos="100000">
                <a:srgbClr val="FFE1DE"/>
              </a:gs>
            </a:gsLst>
            <a:lin ang="16200000" scaled="0"/>
          </a:gradFill>
          <a:ln cap="flat" cmpd="sng" w="9525">
            <a:solidFill>
              <a:srgbClr val="D24311"/>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IN" sz="1400" u="none" cap="none" strike="noStrike">
                <a:solidFill>
                  <a:schemeClr val="dk1"/>
                </a:solidFill>
                <a:latin typeface="Arial"/>
                <a:ea typeface="Arial"/>
                <a:cs typeface="Arial"/>
                <a:sym typeface="Arial"/>
              </a:rPr>
              <a:t>Company Logo</a:t>
            </a:r>
            <a:endParaRPr b="0" i="0" sz="1400" u="none" cap="none" strike="noStrike">
              <a:solidFill>
                <a:schemeClr val="dk1"/>
              </a:solidFill>
              <a:latin typeface="Arial"/>
              <a:ea typeface="Arial"/>
              <a:cs typeface="Arial"/>
              <a:sym typeface="Arial"/>
            </a:endParaRPr>
          </a:p>
        </p:txBody>
      </p:sp>
      <p:pic>
        <p:nvPicPr>
          <p:cNvPr id="243" name="Google Shape;243;p39"/>
          <p:cNvPicPr preferRelativeResize="0"/>
          <p:nvPr/>
        </p:nvPicPr>
        <p:blipFill rotWithShape="1">
          <a:blip r:embed="rId4">
            <a:alphaModFix/>
          </a:blip>
          <a:srcRect b="0" l="0" r="0" t="0"/>
          <a:stretch/>
        </p:blipFill>
        <p:spPr>
          <a:xfrm>
            <a:off x="7026166" y="292735"/>
            <a:ext cx="1763265" cy="87104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0"/>
          <p:cNvSpPr txBox="1"/>
          <p:nvPr>
            <p:ph type="title"/>
          </p:nvPr>
        </p:nvSpPr>
        <p:spPr>
          <a:xfrm>
            <a:off x="1381125" y="292735"/>
            <a:ext cx="7305675" cy="734695"/>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1800"/>
              <a:buNone/>
            </a:pPr>
            <a:r>
              <a:rPr b="1" lang="en-IN" sz="3600">
                <a:latin typeface="Calibri"/>
                <a:ea typeface="Calibri"/>
                <a:cs typeface="Calibri"/>
                <a:sym typeface="Calibri"/>
              </a:rPr>
              <a:t>Map Building Process: </a:t>
            </a:r>
            <a:endParaRPr b="1" sz="3600"/>
          </a:p>
        </p:txBody>
      </p:sp>
      <p:sp>
        <p:nvSpPr>
          <p:cNvPr id="249" name="Google Shape;249;p40"/>
          <p:cNvSpPr txBox="1"/>
          <p:nvPr>
            <p:ph idx="11" type="ftr"/>
          </p:nvPr>
        </p:nvSpPr>
        <p:spPr>
          <a:xfrm>
            <a:off x="177800" y="6172199"/>
            <a:ext cx="3869267" cy="575733"/>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sz="1800">
                <a:latin typeface="Calibri"/>
                <a:ea typeface="Calibri"/>
                <a:cs typeface="Calibri"/>
                <a:sym typeface="Calibri"/>
              </a:rPr>
              <a:t>School of Electronics and Communication Engineering</a:t>
            </a:r>
            <a:endParaRPr sz="1800">
              <a:latin typeface="Calibri"/>
              <a:ea typeface="Calibri"/>
              <a:cs typeface="Calibri"/>
              <a:sym typeface="Calibri"/>
            </a:endParaRPr>
          </a:p>
        </p:txBody>
      </p:sp>
      <p:pic>
        <p:nvPicPr>
          <p:cNvPr id="250" name="Google Shape;250;p40"/>
          <p:cNvPicPr preferRelativeResize="0"/>
          <p:nvPr/>
        </p:nvPicPr>
        <p:blipFill rotWithShape="1">
          <a:blip r:embed="rId3">
            <a:alphaModFix/>
          </a:blip>
          <a:srcRect b="0" l="0" r="0" t="0"/>
          <a:stretch/>
        </p:blipFill>
        <p:spPr>
          <a:xfrm>
            <a:off x="238432" y="228600"/>
            <a:ext cx="1143000" cy="1143000"/>
          </a:xfrm>
          <a:prstGeom prst="rect">
            <a:avLst/>
          </a:prstGeom>
          <a:noFill/>
          <a:ln>
            <a:noFill/>
          </a:ln>
        </p:spPr>
      </p:pic>
      <p:sp>
        <p:nvSpPr>
          <p:cNvPr id="251" name="Google Shape;251;p40"/>
          <p:cNvSpPr txBox="1"/>
          <p:nvPr>
            <p:ph idx="1" type="body"/>
          </p:nvPr>
        </p:nvSpPr>
        <p:spPr>
          <a:xfrm>
            <a:off x="177800" y="4761353"/>
            <a:ext cx="8775557" cy="1066676"/>
          </a:xfrm>
          <a:prstGeom prst="rect">
            <a:avLst/>
          </a:prstGeom>
          <a:noFill/>
          <a:ln>
            <a:noFill/>
          </a:ln>
        </p:spPr>
        <p:txBody>
          <a:bodyPr anchorCtr="0" anchor="t" bIns="45700" lIns="91425" spcFirstLastPara="1" rIns="91425" wrap="square" tIns="45700">
            <a:noAutofit/>
          </a:bodyPr>
          <a:lstStyle/>
          <a:p>
            <a:pPr indent="-228600" lvl="0" marL="457200" rtl="0" algn="l">
              <a:lnSpc>
                <a:spcPct val="200000"/>
              </a:lnSpc>
              <a:spcBef>
                <a:spcPts val="580"/>
              </a:spcBef>
              <a:spcAft>
                <a:spcPts val="0"/>
              </a:spcAft>
              <a:buSzPts val="1530"/>
              <a:buNone/>
            </a:pPr>
            <a:r>
              <a:rPr lang="en-IN" sz="1600"/>
              <a:t>This is a map of polygon generated through following co-ordinates fed by the user : </a:t>
            </a:r>
            <a:r>
              <a:rPr b="1" lang="en-IN" sz="1600"/>
              <a:t>{ (0,0) , (1.5,0) , (1.5,1.54) , (3,1.54) , (3,2.54) , (0,2.54) }</a:t>
            </a:r>
            <a:endParaRPr b="1" sz="1600"/>
          </a:p>
        </p:txBody>
      </p:sp>
      <p:sp>
        <p:nvSpPr>
          <p:cNvPr id="252" name="Google Shape;252;p40"/>
          <p:cNvSpPr/>
          <p:nvPr/>
        </p:nvSpPr>
        <p:spPr>
          <a:xfrm>
            <a:off x="7157772" y="294542"/>
            <a:ext cx="1617785" cy="1011115"/>
          </a:xfrm>
          <a:prstGeom prst="rect">
            <a:avLst/>
          </a:prstGeom>
          <a:gradFill>
            <a:gsLst>
              <a:gs pos="0">
                <a:srgbClr val="FF988C"/>
              </a:gs>
              <a:gs pos="35000">
                <a:srgbClr val="FFB6AD"/>
              </a:gs>
              <a:gs pos="100000">
                <a:srgbClr val="FFE1DE"/>
              </a:gs>
            </a:gsLst>
            <a:lin ang="16200000" scaled="0"/>
          </a:gradFill>
          <a:ln cap="flat" cmpd="sng" w="9525">
            <a:solidFill>
              <a:srgbClr val="D24311"/>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IN" sz="1400" u="none" cap="none" strike="noStrike">
                <a:solidFill>
                  <a:schemeClr val="dk1"/>
                </a:solidFill>
                <a:latin typeface="Arial"/>
                <a:ea typeface="Arial"/>
                <a:cs typeface="Arial"/>
                <a:sym typeface="Arial"/>
              </a:rPr>
              <a:t>Company Logo</a:t>
            </a:r>
            <a:endParaRPr b="0" i="0" sz="1400" u="none" cap="none" strike="noStrike">
              <a:solidFill>
                <a:schemeClr val="dk1"/>
              </a:solidFill>
              <a:latin typeface="Arial"/>
              <a:ea typeface="Arial"/>
              <a:cs typeface="Arial"/>
              <a:sym typeface="Arial"/>
            </a:endParaRPr>
          </a:p>
        </p:txBody>
      </p:sp>
      <p:pic>
        <p:nvPicPr>
          <p:cNvPr id="253" name="Google Shape;253;p40"/>
          <p:cNvPicPr preferRelativeResize="0"/>
          <p:nvPr/>
        </p:nvPicPr>
        <p:blipFill rotWithShape="1">
          <a:blip r:embed="rId4">
            <a:alphaModFix/>
          </a:blip>
          <a:srcRect b="0" l="0" r="0" t="0"/>
          <a:stretch/>
        </p:blipFill>
        <p:spPr>
          <a:xfrm>
            <a:off x="7026166" y="292735"/>
            <a:ext cx="1763265" cy="871047"/>
          </a:xfrm>
          <a:prstGeom prst="rect">
            <a:avLst/>
          </a:prstGeom>
          <a:noFill/>
          <a:ln>
            <a:noFill/>
          </a:ln>
        </p:spPr>
      </p:pic>
      <p:pic>
        <p:nvPicPr>
          <p:cNvPr id="254" name="Google Shape;254;p40"/>
          <p:cNvPicPr preferRelativeResize="0"/>
          <p:nvPr/>
        </p:nvPicPr>
        <p:blipFill rotWithShape="1">
          <a:blip r:embed="rId5">
            <a:alphaModFix/>
          </a:blip>
          <a:srcRect b="0" l="0" r="0" t="0"/>
          <a:stretch/>
        </p:blipFill>
        <p:spPr>
          <a:xfrm>
            <a:off x="1278494" y="964197"/>
            <a:ext cx="5865404" cy="394733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2"/>
          <p:cNvSpPr txBox="1"/>
          <p:nvPr>
            <p:ph type="title"/>
          </p:nvPr>
        </p:nvSpPr>
        <p:spPr>
          <a:xfrm>
            <a:off x="1295400" y="427990"/>
            <a:ext cx="3039745" cy="678815"/>
          </a:xfrm>
          <a:prstGeom prst="rect">
            <a:avLst/>
          </a:prstGeom>
          <a:noFill/>
          <a:ln>
            <a:noFill/>
          </a:ln>
        </p:spPr>
        <p:txBody>
          <a:bodyPr anchorCtr="0" anchor="b" bIns="91425" lIns="91425" spcFirstLastPara="1" rIns="91425" wrap="square" tIns="45700">
            <a:normAutofit fontScale="90000"/>
          </a:bodyPr>
          <a:lstStyle/>
          <a:p>
            <a:pPr indent="0" lvl="0" marL="0" rtl="0" algn="l">
              <a:lnSpc>
                <a:spcPct val="100000"/>
              </a:lnSpc>
              <a:spcBef>
                <a:spcPts val="0"/>
              </a:spcBef>
              <a:spcAft>
                <a:spcPts val="0"/>
              </a:spcAft>
              <a:buClr>
                <a:schemeClr val="dk2"/>
              </a:buClr>
              <a:buSzPct val="123456"/>
              <a:buFont typeface="Libre Franklin"/>
              <a:buNone/>
            </a:pPr>
            <a:r>
              <a:rPr b="1" lang="en-IN" sz="3600">
                <a:solidFill>
                  <a:srgbClr val="6D6262"/>
                </a:solidFill>
                <a:latin typeface="Calibri"/>
                <a:ea typeface="Calibri"/>
                <a:cs typeface="Calibri"/>
                <a:sym typeface="Calibri"/>
              </a:rPr>
              <a:t>Agenda:</a:t>
            </a:r>
            <a:endParaRPr b="1" sz="3600">
              <a:solidFill>
                <a:srgbClr val="6D6262"/>
              </a:solidFill>
              <a:latin typeface="Calibri"/>
              <a:ea typeface="Calibri"/>
              <a:cs typeface="Calibri"/>
              <a:sym typeface="Calibri"/>
            </a:endParaRPr>
          </a:p>
        </p:txBody>
      </p:sp>
      <p:sp>
        <p:nvSpPr>
          <p:cNvPr id="83" name="Google Shape;83;p2"/>
          <p:cNvSpPr txBox="1"/>
          <p:nvPr>
            <p:ph idx="1" type="body"/>
          </p:nvPr>
        </p:nvSpPr>
        <p:spPr>
          <a:xfrm>
            <a:off x="685800" y="1267460"/>
            <a:ext cx="7962900" cy="4975225"/>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580"/>
              </a:spcBef>
              <a:spcAft>
                <a:spcPts val="0"/>
              </a:spcAft>
              <a:buNone/>
            </a:pPr>
            <a:r>
              <a:t/>
            </a:r>
            <a:endParaRPr sz="2400">
              <a:latin typeface="Calibri"/>
              <a:ea typeface="Calibri"/>
              <a:cs typeface="Calibri"/>
              <a:sym typeface="Calibri"/>
            </a:endParaRPr>
          </a:p>
          <a:p>
            <a:pPr indent="-342900" lvl="0" marL="462280" rtl="0" algn="l">
              <a:lnSpc>
                <a:spcPct val="80000"/>
              </a:lnSpc>
              <a:spcBef>
                <a:spcPts val="580"/>
              </a:spcBef>
              <a:spcAft>
                <a:spcPts val="0"/>
              </a:spcAft>
              <a:buSzPts val="1879"/>
              <a:buFont typeface="Noto Sans Symbols"/>
              <a:buChar char="✔"/>
            </a:pPr>
            <a:r>
              <a:rPr lang="en-IN" sz="2400">
                <a:latin typeface="Calibri"/>
                <a:ea typeface="Calibri"/>
                <a:cs typeface="Calibri"/>
                <a:sym typeface="Calibri"/>
              </a:rPr>
              <a:t>Introduction</a:t>
            </a:r>
            <a:endParaRPr sz="2400">
              <a:latin typeface="Calibri"/>
              <a:ea typeface="Calibri"/>
              <a:cs typeface="Calibri"/>
              <a:sym typeface="Calibri"/>
            </a:endParaRPr>
          </a:p>
          <a:p>
            <a:pPr indent="-342900" lvl="0" marL="462280" rtl="0" algn="l">
              <a:lnSpc>
                <a:spcPct val="80000"/>
              </a:lnSpc>
              <a:spcBef>
                <a:spcPts val="580"/>
              </a:spcBef>
              <a:spcAft>
                <a:spcPts val="0"/>
              </a:spcAft>
              <a:buSzPts val="1879"/>
              <a:buFont typeface="Noto Sans Symbols"/>
              <a:buChar char="✔"/>
            </a:pPr>
            <a:r>
              <a:rPr lang="en-IN" sz="2400">
                <a:latin typeface="Calibri"/>
                <a:ea typeface="Calibri"/>
                <a:cs typeface="Calibri"/>
                <a:sym typeface="Calibri"/>
              </a:rPr>
              <a:t>Project Description (Block Diagram, Explanation)</a:t>
            </a:r>
            <a:endParaRPr sz="2400">
              <a:latin typeface="Calibri"/>
              <a:ea typeface="Calibri"/>
              <a:cs typeface="Calibri"/>
              <a:sym typeface="Calibri"/>
            </a:endParaRPr>
          </a:p>
          <a:p>
            <a:pPr indent="-342900" lvl="0" marL="462280" rtl="0" algn="l">
              <a:lnSpc>
                <a:spcPct val="80000"/>
              </a:lnSpc>
              <a:spcBef>
                <a:spcPts val="580"/>
              </a:spcBef>
              <a:spcAft>
                <a:spcPts val="0"/>
              </a:spcAft>
              <a:buSzPts val="1879"/>
              <a:buFont typeface="Noto Sans Symbols"/>
              <a:buChar char="✔"/>
            </a:pPr>
            <a:r>
              <a:rPr lang="en-IN" sz="2400">
                <a:latin typeface="Calibri"/>
                <a:ea typeface="Calibri"/>
                <a:cs typeface="Calibri"/>
                <a:sym typeface="Calibri"/>
              </a:rPr>
              <a:t>Software/Hardware (Used in project)</a:t>
            </a:r>
            <a:endParaRPr sz="2400">
              <a:latin typeface="Calibri"/>
              <a:ea typeface="Calibri"/>
              <a:cs typeface="Calibri"/>
              <a:sym typeface="Calibri"/>
            </a:endParaRPr>
          </a:p>
          <a:p>
            <a:pPr indent="-342900" lvl="0" marL="462280" rtl="0" algn="l">
              <a:lnSpc>
                <a:spcPct val="80000"/>
              </a:lnSpc>
              <a:spcBef>
                <a:spcPts val="580"/>
              </a:spcBef>
              <a:spcAft>
                <a:spcPts val="0"/>
              </a:spcAft>
              <a:buSzPts val="1879"/>
              <a:buFont typeface="Noto Sans Symbols"/>
              <a:buChar char="✔"/>
            </a:pPr>
            <a:r>
              <a:rPr lang="en-IN" sz="2400">
                <a:latin typeface="Calibri"/>
                <a:ea typeface="Calibri"/>
                <a:cs typeface="Calibri"/>
                <a:sym typeface="Calibri"/>
              </a:rPr>
              <a:t>Tasks Completed till Date </a:t>
            </a:r>
            <a:endParaRPr/>
          </a:p>
          <a:p>
            <a:pPr indent="-342900" lvl="0" marL="462280" rtl="0" algn="l">
              <a:lnSpc>
                <a:spcPct val="80000"/>
              </a:lnSpc>
              <a:spcBef>
                <a:spcPts val="580"/>
              </a:spcBef>
              <a:spcAft>
                <a:spcPts val="0"/>
              </a:spcAft>
              <a:buSzPts val="1879"/>
              <a:buFont typeface="Noto Sans Symbols"/>
              <a:buChar char="✔"/>
            </a:pPr>
            <a:r>
              <a:rPr lang="en-IN" sz="2400">
                <a:latin typeface="Calibri"/>
                <a:ea typeface="Calibri"/>
                <a:cs typeface="Calibri"/>
                <a:sym typeface="Calibri"/>
              </a:rPr>
              <a:t>Challenges And Solutions</a:t>
            </a:r>
            <a:endParaRPr sz="2400">
              <a:latin typeface="Calibri"/>
              <a:ea typeface="Calibri"/>
              <a:cs typeface="Calibri"/>
              <a:sym typeface="Calibri"/>
            </a:endParaRPr>
          </a:p>
          <a:p>
            <a:pPr indent="-342900" lvl="0" marL="462280" rtl="0" algn="l">
              <a:lnSpc>
                <a:spcPct val="80000"/>
              </a:lnSpc>
              <a:spcBef>
                <a:spcPts val="580"/>
              </a:spcBef>
              <a:spcAft>
                <a:spcPts val="0"/>
              </a:spcAft>
              <a:buSzPts val="1879"/>
              <a:buFont typeface="Noto Sans Symbols"/>
              <a:buChar char="✔"/>
            </a:pPr>
            <a:r>
              <a:rPr lang="en-IN" sz="2400">
                <a:latin typeface="Calibri"/>
                <a:ea typeface="Calibri"/>
                <a:cs typeface="Calibri"/>
                <a:sym typeface="Calibri"/>
              </a:rPr>
              <a:t>Conclusion</a:t>
            </a:r>
            <a:endParaRPr sz="2400">
              <a:latin typeface="Calibri"/>
              <a:ea typeface="Calibri"/>
              <a:cs typeface="Calibri"/>
              <a:sym typeface="Calibri"/>
            </a:endParaRPr>
          </a:p>
          <a:p>
            <a:pPr indent="-166432" lvl="0" marL="405130" rtl="0" algn="l">
              <a:lnSpc>
                <a:spcPct val="80000"/>
              </a:lnSpc>
              <a:spcBef>
                <a:spcPts val="580"/>
              </a:spcBef>
              <a:spcAft>
                <a:spcPts val="0"/>
              </a:spcAft>
              <a:buSzPts val="1879"/>
              <a:buNone/>
            </a:pPr>
            <a:r>
              <a:t/>
            </a:r>
            <a:endParaRPr sz="2400">
              <a:latin typeface="Calibri"/>
              <a:ea typeface="Calibri"/>
              <a:cs typeface="Calibri"/>
              <a:sym typeface="Calibri"/>
            </a:endParaRPr>
          </a:p>
        </p:txBody>
      </p:sp>
      <p:sp>
        <p:nvSpPr>
          <p:cNvPr id="84" name="Google Shape;84;p2"/>
          <p:cNvSpPr/>
          <p:nvPr/>
        </p:nvSpPr>
        <p:spPr>
          <a:xfrm>
            <a:off x="7071145" y="256239"/>
            <a:ext cx="1617785" cy="1011115"/>
          </a:xfrm>
          <a:prstGeom prst="rect">
            <a:avLst/>
          </a:prstGeom>
          <a:gradFill>
            <a:gsLst>
              <a:gs pos="0">
                <a:srgbClr val="FF988C"/>
              </a:gs>
              <a:gs pos="35000">
                <a:srgbClr val="FFB6AD"/>
              </a:gs>
              <a:gs pos="100000">
                <a:srgbClr val="FFE1DE"/>
              </a:gs>
            </a:gsLst>
            <a:lin ang="16200000" scaled="0"/>
          </a:gradFill>
          <a:ln cap="flat" cmpd="sng" w="9525">
            <a:solidFill>
              <a:srgbClr val="D24311"/>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IN" sz="1400" u="none" cap="none" strike="noStrike">
                <a:solidFill>
                  <a:schemeClr val="dk1"/>
                </a:solidFill>
                <a:latin typeface="Arial"/>
                <a:ea typeface="Arial"/>
                <a:cs typeface="Arial"/>
                <a:sym typeface="Arial"/>
              </a:rPr>
              <a:t>Company Logo</a:t>
            </a:r>
            <a:endParaRPr b="0" i="0" sz="1400" u="none" cap="none" strike="noStrike">
              <a:solidFill>
                <a:schemeClr val="dk1"/>
              </a:solidFill>
              <a:latin typeface="Arial"/>
              <a:ea typeface="Arial"/>
              <a:cs typeface="Arial"/>
              <a:sym typeface="Arial"/>
            </a:endParaRPr>
          </a:p>
        </p:txBody>
      </p:sp>
      <p:pic>
        <p:nvPicPr>
          <p:cNvPr id="85" name="Google Shape;85;p2"/>
          <p:cNvPicPr preferRelativeResize="0"/>
          <p:nvPr/>
        </p:nvPicPr>
        <p:blipFill rotWithShape="1">
          <a:blip r:embed="rId3">
            <a:alphaModFix/>
          </a:blip>
          <a:srcRect b="0" l="0" r="0" t="0"/>
          <a:stretch/>
        </p:blipFill>
        <p:spPr>
          <a:xfrm>
            <a:off x="6577431" y="216651"/>
            <a:ext cx="2337969" cy="115494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1"/>
          <p:cNvSpPr txBox="1"/>
          <p:nvPr>
            <p:ph type="title"/>
          </p:nvPr>
        </p:nvSpPr>
        <p:spPr>
          <a:xfrm>
            <a:off x="1381125" y="292735"/>
            <a:ext cx="7305675" cy="734695"/>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1800"/>
              <a:buNone/>
            </a:pPr>
            <a:r>
              <a:rPr b="1" lang="en-IN" sz="3600">
                <a:latin typeface="Calibri"/>
                <a:ea typeface="Calibri"/>
                <a:cs typeface="Calibri"/>
                <a:sym typeface="Calibri"/>
              </a:rPr>
              <a:t>Map Building Process: </a:t>
            </a:r>
            <a:endParaRPr b="1" sz="3600"/>
          </a:p>
        </p:txBody>
      </p:sp>
      <p:sp>
        <p:nvSpPr>
          <p:cNvPr id="260" name="Google Shape;260;p41"/>
          <p:cNvSpPr txBox="1"/>
          <p:nvPr>
            <p:ph idx="11" type="ftr"/>
          </p:nvPr>
        </p:nvSpPr>
        <p:spPr>
          <a:xfrm>
            <a:off x="177800" y="6172199"/>
            <a:ext cx="3869267" cy="575733"/>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sz="1800">
                <a:latin typeface="Calibri"/>
                <a:ea typeface="Calibri"/>
                <a:cs typeface="Calibri"/>
                <a:sym typeface="Calibri"/>
              </a:rPr>
              <a:t>School of Electronics and Communication Engineering</a:t>
            </a:r>
            <a:endParaRPr sz="1800">
              <a:latin typeface="Calibri"/>
              <a:ea typeface="Calibri"/>
              <a:cs typeface="Calibri"/>
              <a:sym typeface="Calibri"/>
            </a:endParaRPr>
          </a:p>
        </p:txBody>
      </p:sp>
      <p:pic>
        <p:nvPicPr>
          <p:cNvPr id="261" name="Google Shape;261;p41"/>
          <p:cNvPicPr preferRelativeResize="0"/>
          <p:nvPr/>
        </p:nvPicPr>
        <p:blipFill rotWithShape="1">
          <a:blip r:embed="rId3">
            <a:alphaModFix/>
          </a:blip>
          <a:srcRect b="0" l="0" r="0" t="0"/>
          <a:stretch/>
        </p:blipFill>
        <p:spPr>
          <a:xfrm>
            <a:off x="238432" y="228600"/>
            <a:ext cx="1143000" cy="1143000"/>
          </a:xfrm>
          <a:prstGeom prst="rect">
            <a:avLst/>
          </a:prstGeom>
          <a:noFill/>
          <a:ln>
            <a:noFill/>
          </a:ln>
        </p:spPr>
      </p:pic>
      <p:sp>
        <p:nvSpPr>
          <p:cNvPr id="262" name="Google Shape;262;p41"/>
          <p:cNvSpPr txBox="1"/>
          <p:nvPr>
            <p:ph idx="1" type="body"/>
          </p:nvPr>
        </p:nvSpPr>
        <p:spPr>
          <a:xfrm>
            <a:off x="177800" y="4761353"/>
            <a:ext cx="8775557" cy="1066676"/>
          </a:xfrm>
          <a:prstGeom prst="rect">
            <a:avLst/>
          </a:prstGeom>
          <a:noFill/>
          <a:ln>
            <a:noFill/>
          </a:ln>
        </p:spPr>
        <p:txBody>
          <a:bodyPr anchorCtr="0" anchor="t" bIns="45700" lIns="91425" spcFirstLastPara="1" rIns="91425" wrap="square" tIns="45700">
            <a:noAutofit/>
          </a:bodyPr>
          <a:lstStyle/>
          <a:p>
            <a:pPr indent="-228600" lvl="0" marL="457200" rtl="0" algn="l">
              <a:lnSpc>
                <a:spcPct val="150000"/>
              </a:lnSpc>
              <a:spcBef>
                <a:spcPts val="580"/>
              </a:spcBef>
              <a:spcAft>
                <a:spcPts val="0"/>
              </a:spcAft>
              <a:buSzPts val="1530"/>
              <a:buNone/>
            </a:pPr>
            <a:r>
              <a:rPr lang="en-IN" sz="1600"/>
              <a:t>    As shown in image above, we put a grid through the polygon of equal cell size which can be decided by the user.</a:t>
            </a:r>
            <a:endParaRPr/>
          </a:p>
          <a:p>
            <a:pPr indent="-228600" lvl="0" marL="457200" rtl="0" algn="l">
              <a:lnSpc>
                <a:spcPct val="150000"/>
              </a:lnSpc>
              <a:spcBef>
                <a:spcPts val="580"/>
              </a:spcBef>
              <a:spcAft>
                <a:spcPts val="0"/>
              </a:spcAft>
              <a:buSzPts val="1530"/>
              <a:buNone/>
            </a:pPr>
            <a:r>
              <a:rPr lang="en-IN" sz="1600"/>
              <a:t>    Here we have used the cell size 20cm x 20cm. </a:t>
            </a:r>
            <a:endParaRPr sz="1600"/>
          </a:p>
        </p:txBody>
      </p:sp>
      <p:sp>
        <p:nvSpPr>
          <p:cNvPr id="263" name="Google Shape;263;p41"/>
          <p:cNvSpPr/>
          <p:nvPr/>
        </p:nvSpPr>
        <p:spPr>
          <a:xfrm>
            <a:off x="7157772" y="294542"/>
            <a:ext cx="1617785" cy="1011115"/>
          </a:xfrm>
          <a:prstGeom prst="rect">
            <a:avLst/>
          </a:prstGeom>
          <a:gradFill>
            <a:gsLst>
              <a:gs pos="0">
                <a:srgbClr val="FF988C"/>
              </a:gs>
              <a:gs pos="35000">
                <a:srgbClr val="FFB6AD"/>
              </a:gs>
              <a:gs pos="100000">
                <a:srgbClr val="FFE1DE"/>
              </a:gs>
            </a:gsLst>
            <a:lin ang="16200000" scaled="0"/>
          </a:gradFill>
          <a:ln cap="flat" cmpd="sng" w="9525">
            <a:solidFill>
              <a:srgbClr val="D24311"/>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IN" sz="1400" u="none" cap="none" strike="noStrike">
                <a:solidFill>
                  <a:schemeClr val="dk1"/>
                </a:solidFill>
                <a:latin typeface="Arial"/>
                <a:ea typeface="Arial"/>
                <a:cs typeface="Arial"/>
                <a:sym typeface="Arial"/>
              </a:rPr>
              <a:t>Company Logo</a:t>
            </a:r>
            <a:endParaRPr b="0" i="0" sz="1400" u="none" cap="none" strike="noStrike">
              <a:solidFill>
                <a:schemeClr val="dk1"/>
              </a:solidFill>
              <a:latin typeface="Arial"/>
              <a:ea typeface="Arial"/>
              <a:cs typeface="Arial"/>
              <a:sym typeface="Arial"/>
            </a:endParaRPr>
          </a:p>
        </p:txBody>
      </p:sp>
      <p:pic>
        <p:nvPicPr>
          <p:cNvPr id="264" name="Google Shape;264;p41"/>
          <p:cNvPicPr preferRelativeResize="0"/>
          <p:nvPr/>
        </p:nvPicPr>
        <p:blipFill rotWithShape="1">
          <a:blip r:embed="rId4">
            <a:alphaModFix/>
          </a:blip>
          <a:srcRect b="0" l="0" r="0" t="0"/>
          <a:stretch/>
        </p:blipFill>
        <p:spPr>
          <a:xfrm>
            <a:off x="7026166" y="292735"/>
            <a:ext cx="1763265" cy="871047"/>
          </a:xfrm>
          <a:prstGeom prst="rect">
            <a:avLst/>
          </a:prstGeom>
          <a:noFill/>
          <a:ln>
            <a:noFill/>
          </a:ln>
        </p:spPr>
      </p:pic>
      <p:pic>
        <p:nvPicPr>
          <p:cNvPr id="265" name="Google Shape;265;p41"/>
          <p:cNvPicPr preferRelativeResize="0"/>
          <p:nvPr/>
        </p:nvPicPr>
        <p:blipFill rotWithShape="1">
          <a:blip r:embed="rId5">
            <a:alphaModFix/>
          </a:blip>
          <a:srcRect b="0" l="0" r="0" t="0"/>
          <a:stretch/>
        </p:blipFill>
        <p:spPr>
          <a:xfrm>
            <a:off x="1292368" y="1027430"/>
            <a:ext cx="5762773" cy="374026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2"/>
          <p:cNvSpPr txBox="1"/>
          <p:nvPr>
            <p:ph type="title"/>
          </p:nvPr>
        </p:nvSpPr>
        <p:spPr>
          <a:xfrm>
            <a:off x="1381125" y="292735"/>
            <a:ext cx="7305675" cy="734695"/>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1800"/>
              <a:buNone/>
            </a:pPr>
            <a:r>
              <a:rPr b="1" lang="en-IN" sz="3600">
                <a:latin typeface="Calibri"/>
                <a:ea typeface="Calibri"/>
                <a:cs typeface="Calibri"/>
                <a:sym typeface="Calibri"/>
              </a:rPr>
              <a:t>Map Building Process: </a:t>
            </a:r>
            <a:endParaRPr b="1" sz="3600"/>
          </a:p>
        </p:txBody>
      </p:sp>
      <p:sp>
        <p:nvSpPr>
          <p:cNvPr id="271" name="Google Shape;271;p42"/>
          <p:cNvSpPr txBox="1"/>
          <p:nvPr>
            <p:ph idx="11" type="ftr"/>
          </p:nvPr>
        </p:nvSpPr>
        <p:spPr>
          <a:xfrm>
            <a:off x="177800" y="6172199"/>
            <a:ext cx="3869267" cy="575733"/>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sz="1800">
                <a:latin typeface="Calibri"/>
                <a:ea typeface="Calibri"/>
                <a:cs typeface="Calibri"/>
                <a:sym typeface="Calibri"/>
              </a:rPr>
              <a:t>School of Electronics and Communication Engineering</a:t>
            </a:r>
            <a:endParaRPr sz="1800">
              <a:latin typeface="Calibri"/>
              <a:ea typeface="Calibri"/>
              <a:cs typeface="Calibri"/>
              <a:sym typeface="Calibri"/>
            </a:endParaRPr>
          </a:p>
        </p:txBody>
      </p:sp>
      <p:pic>
        <p:nvPicPr>
          <p:cNvPr id="272" name="Google Shape;272;p42"/>
          <p:cNvPicPr preferRelativeResize="0"/>
          <p:nvPr/>
        </p:nvPicPr>
        <p:blipFill rotWithShape="1">
          <a:blip r:embed="rId3">
            <a:alphaModFix/>
          </a:blip>
          <a:srcRect b="0" l="0" r="0" t="0"/>
          <a:stretch/>
        </p:blipFill>
        <p:spPr>
          <a:xfrm>
            <a:off x="238432" y="228600"/>
            <a:ext cx="1143000" cy="1143000"/>
          </a:xfrm>
          <a:prstGeom prst="rect">
            <a:avLst/>
          </a:prstGeom>
          <a:noFill/>
          <a:ln>
            <a:noFill/>
          </a:ln>
        </p:spPr>
      </p:pic>
      <p:sp>
        <p:nvSpPr>
          <p:cNvPr id="273" name="Google Shape;273;p42"/>
          <p:cNvSpPr txBox="1"/>
          <p:nvPr>
            <p:ph idx="1" type="body"/>
          </p:nvPr>
        </p:nvSpPr>
        <p:spPr>
          <a:xfrm>
            <a:off x="177800" y="4761353"/>
            <a:ext cx="8775557" cy="1066676"/>
          </a:xfrm>
          <a:prstGeom prst="rect">
            <a:avLst/>
          </a:prstGeom>
          <a:noFill/>
          <a:ln>
            <a:noFill/>
          </a:ln>
        </p:spPr>
        <p:txBody>
          <a:bodyPr anchorCtr="0" anchor="t" bIns="45700" lIns="91425" spcFirstLastPara="1" rIns="91425" wrap="square" tIns="45700">
            <a:noAutofit/>
          </a:bodyPr>
          <a:lstStyle/>
          <a:p>
            <a:pPr indent="-228600" lvl="0" marL="457200" rtl="0" algn="l">
              <a:lnSpc>
                <a:spcPct val="150000"/>
              </a:lnSpc>
              <a:spcBef>
                <a:spcPts val="580"/>
              </a:spcBef>
              <a:spcAft>
                <a:spcPts val="0"/>
              </a:spcAft>
              <a:buSzPts val="1530"/>
              <a:buNone/>
            </a:pPr>
            <a:r>
              <a:rPr lang="en-IN" sz="1600"/>
              <a:t>    In the next stage, we only consider the cells lying completely inside the polygon and those which are outside the polygon are eliminated.</a:t>
            </a:r>
            <a:endParaRPr/>
          </a:p>
          <a:p>
            <a:pPr indent="-228600" lvl="0" marL="457200" rtl="0" algn="l">
              <a:lnSpc>
                <a:spcPct val="150000"/>
              </a:lnSpc>
              <a:spcBef>
                <a:spcPts val="580"/>
              </a:spcBef>
              <a:spcAft>
                <a:spcPts val="0"/>
              </a:spcAft>
              <a:buSzPts val="1530"/>
              <a:buNone/>
            </a:pPr>
            <a:r>
              <a:rPr lang="en-IN" sz="1600"/>
              <a:t>    Here as we can see only the purple colored cells are valid. </a:t>
            </a:r>
            <a:endParaRPr sz="1600"/>
          </a:p>
        </p:txBody>
      </p:sp>
      <p:sp>
        <p:nvSpPr>
          <p:cNvPr id="274" name="Google Shape;274;p42"/>
          <p:cNvSpPr/>
          <p:nvPr/>
        </p:nvSpPr>
        <p:spPr>
          <a:xfrm>
            <a:off x="7157772" y="294542"/>
            <a:ext cx="1617785" cy="1011115"/>
          </a:xfrm>
          <a:prstGeom prst="rect">
            <a:avLst/>
          </a:prstGeom>
          <a:gradFill>
            <a:gsLst>
              <a:gs pos="0">
                <a:srgbClr val="FF988C"/>
              </a:gs>
              <a:gs pos="35000">
                <a:srgbClr val="FFB6AD"/>
              </a:gs>
              <a:gs pos="100000">
                <a:srgbClr val="FFE1DE"/>
              </a:gs>
            </a:gsLst>
            <a:lin ang="16200000" scaled="0"/>
          </a:gradFill>
          <a:ln cap="flat" cmpd="sng" w="9525">
            <a:solidFill>
              <a:srgbClr val="D24311"/>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IN" sz="1400" u="none" cap="none" strike="noStrike">
                <a:solidFill>
                  <a:schemeClr val="dk1"/>
                </a:solidFill>
                <a:latin typeface="Arial"/>
                <a:ea typeface="Arial"/>
                <a:cs typeface="Arial"/>
                <a:sym typeface="Arial"/>
              </a:rPr>
              <a:t>Company Logo</a:t>
            </a:r>
            <a:endParaRPr b="0" i="0" sz="1400" u="none" cap="none" strike="noStrike">
              <a:solidFill>
                <a:schemeClr val="dk1"/>
              </a:solidFill>
              <a:latin typeface="Arial"/>
              <a:ea typeface="Arial"/>
              <a:cs typeface="Arial"/>
              <a:sym typeface="Arial"/>
            </a:endParaRPr>
          </a:p>
        </p:txBody>
      </p:sp>
      <p:pic>
        <p:nvPicPr>
          <p:cNvPr id="275" name="Google Shape;275;p42"/>
          <p:cNvPicPr preferRelativeResize="0"/>
          <p:nvPr/>
        </p:nvPicPr>
        <p:blipFill rotWithShape="1">
          <a:blip r:embed="rId4">
            <a:alphaModFix/>
          </a:blip>
          <a:srcRect b="0" l="0" r="0" t="0"/>
          <a:stretch/>
        </p:blipFill>
        <p:spPr>
          <a:xfrm>
            <a:off x="7026166" y="292735"/>
            <a:ext cx="1763265" cy="871047"/>
          </a:xfrm>
          <a:prstGeom prst="rect">
            <a:avLst/>
          </a:prstGeom>
          <a:noFill/>
          <a:ln>
            <a:noFill/>
          </a:ln>
        </p:spPr>
      </p:pic>
      <p:pic>
        <p:nvPicPr>
          <p:cNvPr id="276" name="Google Shape;276;p42"/>
          <p:cNvPicPr preferRelativeResize="0"/>
          <p:nvPr/>
        </p:nvPicPr>
        <p:blipFill rotWithShape="1">
          <a:blip r:embed="rId5">
            <a:alphaModFix/>
          </a:blip>
          <a:srcRect b="0" l="0" r="0" t="0"/>
          <a:stretch/>
        </p:blipFill>
        <p:spPr>
          <a:xfrm>
            <a:off x="1278494" y="897205"/>
            <a:ext cx="5823823" cy="386414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3"/>
          <p:cNvSpPr txBox="1"/>
          <p:nvPr>
            <p:ph type="title"/>
          </p:nvPr>
        </p:nvSpPr>
        <p:spPr>
          <a:xfrm>
            <a:off x="1381125" y="292735"/>
            <a:ext cx="7305675" cy="734695"/>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1800"/>
              <a:buNone/>
            </a:pPr>
            <a:r>
              <a:rPr b="1" lang="en-IN" sz="3600">
                <a:latin typeface="Calibri"/>
                <a:ea typeface="Calibri"/>
                <a:cs typeface="Calibri"/>
                <a:sym typeface="Calibri"/>
              </a:rPr>
              <a:t>Map Building Process: </a:t>
            </a:r>
            <a:endParaRPr b="1" sz="3600"/>
          </a:p>
        </p:txBody>
      </p:sp>
      <p:sp>
        <p:nvSpPr>
          <p:cNvPr id="282" name="Google Shape;282;p43"/>
          <p:cNvSpPr txBox="1"/>
          <p:nvPr>
            <p:ph idx="11" type="ftr"/>
          </p:nvPr>
        </p:nvSpPr>
        <p:spPr>
          <a:xfrm>
            <a:off x="177800" y="6172199"/>
            <a:ext cx="3869267" cy="575733"/>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sz="1800">
                <a:latin typeface="Calibri"/>
                <a:ea typeface="Calibri"/>
                <a:cs typeface="Calibri"/>
                <a:sym typeface="Calibri"/>
              </a:rPr>
              <a:t>School of Electronics and Communication Engineering</a:t>
            </a:r>
            <a:endParaRPr sz="1800">
              <a:latin typeface="Calibri"/>
              <a:ea typeface="Calibri"/>
              <a:cs typeface="Calibri"/>
              <a:sym typeface="Calibri"/>
            </a:endParaRPr>
          </a:p>
        </p:txBody>
      </p:sp>
      <p:pic>
        <p:nvPicPr>
          <p:cNvPr id="283" name="Google Shape;283;p43"/>
          <p:cNvPicPr preferRelativeResize="0"/>
          <p:nvPr/>
        </p:nvPicPr>
        <p:blipFill rotWithShape="1">
          <a:blip r:embed="rId3">
            <a:alphaModFix/>
          </a:blip>
          <a:srcRect b="0" l="0" r="0" t="0"/>
          <a:stretch/>
        </p:blipFill>
        <p:spPr>
          <a:xfrm>
            <a:off x="238432" y="228600"/>
            <a:ext cx="1143000" cy="1143000"/>
          </a:xfrm>
          <a:prstGeom prst="rect">
            <a:avLst/>
          </a:prstGeom>
          <a:noFill/>
          <a:ln>
            <a:noFill/>
          </a:ln>
        </p:spPr>
      </p:pic>
      <p:sp>
        <p:nvSpPr>
          <p:cNvPr id="284" name="Google Shape;284;p43"/>
          <p:cNvSpPr txBox="1"/>
          <p:nvPr>
            <p:ph idx="1" type="body"/>
          </p:nvPr>
        </p:nvSpPr>
        <p:spPr>
          <a:xfrm>
            <a:off x="177800" y="4995434"/>
            <a:ext cx="8775557" cy="1066676"/>
          </a:xfrm>
          <a:prstGeom prst="rect">
            <a:avLst/>
          </a:prstGeom>
          <a:noFill/>
          <a:ln>
            <a:noFill/>
          </a:ln>
        </p:spPr>
        <p:txBody>
          <a:bodyPr anchorCtr="0" anchor="t" bIns="45700" lIns="91425" spcFirstLastPara="1" rIns="91425" wrap="square" tIns="45700">
            <a:noAutofit/>
          </a:bodyPr>
          <a:lstStyle/>
          <a:p>
            <a:pPr indent="-228600" lvl="0" marL="457200" rtl="0" algn="l">
              <a:lnSpc>
                <a:spcPct val="150000"/>
              </a:lnSpc>
              <a:spcBef>
                <a:spcPts val="580"/>
              </a:spcBef>
              <a:spcAft>
                <a:spcPts val="0"/>
              </a:spcAft>
              <a:buSzPts val="1530"/>
              <a:buNone/>
            </a:pPr>
            <a:r>
              <a:rPr lang="en-IN" sz="1600"/>
              <a:t>    In this image we can see we have eliminated the invalid grid cells and we will only consider the purple (valid) grid cells for further processing.</a:t>
            </a:r>
            <a:endParaRPr sz="1600"/>
          </a:p>
        </p:txBody>
      </p:sp>
      <p:sp>
        <p:nvSpPr>
          <p:cNvPr id="285" name="Google Shape;285;p43"/>
          <p:cNvSpPr/>
          <p:nvPr/>
        </p:nvSpPr>
        <p:spPr>
          <a:xfrm>
            <a:off x="7157772" y="294542"/>
            <a:ext cx="1617785" cy="1011115"/>
          </a:xfrm>
          <a:prstGeom prst="rect">
            <a:avLst/>
          </a:prstGeom>
          <a:gradFill>
            <a:gsLst>
              <a:gs pos="0">
                <a:srgbClr val="FF988C"/>
              </a:gs>
              <a:gs pos="35000">
                <a:srgbClr val="FFB6AD"/>
              </a:gs>
              <a:gs pos="100000">
                <a:srgbClr val="FFE1DE"/>
              </a:gs>
            </a:gsLst>
            <a:lin ang="16200000" scaled="0"/>
          </a:gradFill>
          <a:ln cap="flat" cmpd="sng" w="9525">
            <a:solidFill>
              <a:srgbClr val="D24311"/>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IN" sz="1400" u="none" cap="none" strike="noStrike">
                <a:solidFill>
                  <a:schemeClr val="dk1"/>
                </a:solidFill>
                <a:latin typeface="Arial"/>
                <a:ea typeface="Arial"/>
                <a:cs typeface="Arial"/>
                <a:sym typeface="Arial"/>
              </a:rPr>
              <a:t>Company Logo</a:t>
            </a:r>
            <a:endParaRPr b="0" i="0" sz="1400" u="none" cap="none" strike="noStrike">
              <a:solidFill>
                <a:schemeClr val="dk1"/>
              </a:solidFill>
              <a:latin typeface="Arial"/>
              <a:ea typeface="Arial"/>
              <a:cs typeface="Arial"/>
              <a:sym typeface="Arial"/>
            </a:endParaRPr>
          </a:p>
        </p:txBody>
      </p:sp>
      <p:pic>
        <p:nvPicPr>
          <p:cNvPr id="286" name="Google Shape;286;p43"/>
          <p:cNvPicPr preferRelativeResize="0"/>
          <p:nvPr/>
        </p:nvPicPr>
        <p:blipFill rotWithShape="1">
          <a:blip r:embed="rId4">
            <a:alphaModFix/>
          </a:blip>
          <a:srcRect b="0" l="0" r="0" t="0"/>
          <a:stretch/>
        </p:blipFill>
        <p:spPr>
          <a:xfrm>
            <a:off x="7026166" y="292735"/>
            <a:ext cx="1763265" cy="871047"/>
          </a:xfrm>
          <a:prstGeom prst="rect">
            <a:avLst/>
          </a:prstGeom>
          <a:noFill/>
          <a:ln>
            <a:noFill/>
          </a:ln>
        </p:spPr>
      </p:pic>
      <p:pic>
        <p:nvPicPr>
          <p:cNvPr id="287" name="Google Shape;287;p43"/>
          <p:cNvPicPr preferRelativeResize="0"/>
          <p:nvPr/>
        </p:nvPicPr>
        <p:blipFill rotWithShape="1">
          <a:blip r:embed="rId5">
            <a:alphaModFix/>
          </a:blip>
          <a:srcRect b="0" l="0" r="0" t="0"/>
          <a:stretch/>
        </p:blipFill>
        <p:spPr>
          <a:xfrm>
            <a:off x="1264160" y="1100695"/>
            <a:ext cx="5879278" cy="396814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4"/>
          <p:cNvSpPr txBox="1"/>
          <p:nvPr>
            <p:ph type="title"/>
          </p:nvPr>
        </p:nvSpPr>
        <p:spPr>
          <a:xfrm>
            <a:off x="1381125" y="292735"/>
            <a:ext cx="7305675" cy="734695"/>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1800"/>
              <a:buNone/>
            </a:pPr>
            <a:r>
              <a:rPr b="1" lang="en-IN" sz="3600">
                <a:latin typeface="Calibri"/>
                <a:ea typeface="Calibri"/>
                <a:cs typeface="Calibri"/>
                <a:sym typeface="Calibri"/>
              </a:rPr>
              <a:t>Map Building Process: </a:t>
            </a:r>
            <a:endParaRPr b="1" sz="3600"/>
          </a:p>
        </p:txBody>
      </p:sp>
      <p:sp>
        <p:nvSpPr>
          <p:cNvPr id="293" name="Google Shape;293;p44"/>
          <p:cNvSpPr txBox="1"/>
          <p:nvPr>
            <p:ph idx="11" type="ftr"/>
          </p:nvPr>
        </p:nvSpPr>
        <p:spPr>
          <a:xfrm>
            <a:off x="177800" y="6172199"/>
            <a:ext cx="3869267" cy="575733"/>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sz="1800">
                <a:latin typeface="Calibri"/>
                <a:ea typeface="Calibri"/>
                <a:cs typeface="Calibri"/>
                <a:sym typeface="Calibri"/>
              </a:rPr>
              <a:t>School of Electronics and Communication Engineering</a:t>
            </a:r>
            <a:endParaRPr sz="1800">
              <a:latin typeface="Calibri"/>
              <a:ea typeface="Calibri"/>
              <a:cs typeface="Calibri"/>
              <a:sym typeface="Calibri"/>
            </a:endParaRPr>
          </a:p>
        </p:txBody>
      </p:sp>
      <p:pic>
        <p:nvPicPr>
          <p:cNvPr id="294" name="Google Shape;294;p44"/>
          <p:cNvPicPr preferRelativeResize="0"/>
          <p:nvPr/>
        </p:nvPicPr>
        <p:blipFill rotWithShape="1">
          <a:blip r:embed="rId3">
            <a:alphaModFix/>
          </a:blip>
          <a:srcRect b="0" l="0" r="0" t="0"/>
          <a:stretch/>
        </p:blipFill>
        <p:spPr>
          <a:xfrm>
            <a:off x="238432" y="228600"/>
            <a:ext cx="1143000" cy="1143000"/>
          </a:xfrm>
          <a:prstGeom prst="rect">
            <a:avLst/>
          </a:prstGeom>
          <a:noFill/>
          <a:ln>
            <a:noFill/>
          </a:ln>
        </p:spPr>
      </p:pic>
      <p:sp>
        <p:nvSpPr>
          <p:cNvPr id="295" name="Google Shape;295;p44"/>
          <p:cNvSpPr txBox="1"/>
          <p:nvPr>
            <p:ph idx="1" type="body"/>
          </p:nvPr>
        </p:nvSpPr>
        <p:spPr>
          <a:xfrm>
            <a:off x="177800" y="4761353"/>
            <a:ext cx="8775557" cy="1066676"/>
          </a:xfrm>
          <a:prstGeom prst="rect">
            <a:avLst/>
          </a:prstGeom>
          <a:noFill/>
          <a:ln>
            <a:noFill/>
          </a:ln>
        </p:spPr>
        <p:txBody>
          <a:bodyPr anchorCtr="0" anchor="t" bIns="45700" lIns="91425" spcFirstLastPara="1" rIns="91425" wrap="square" tIns="45700">
            <a:noAutofit/>
          </a:bodyPr>
          <a:lstStyle/>
          <a:p>
            <a:pPr indent="-228600" lvl="0" marL="457200" rtl="0" algn="l">
              <a:lnSpc>
                <a:spcPct val="150000"/>
              </a:lnSpc>
              <a:spcBef>
                <a:spcPts val="580"/>
              </a:spcBef>
              <a:spcAft>
                <a:spcPts val="0"/>
              </a:spcAft>
              <a:buSzPts val="1530"/>
              <a:buNone/>
            </a:pPr>
            <a:r>
              <a:rPr lang="en-IN" sz="1600"/>
              <a:t>   The user then chooses the destination cell for the bot through the GUI. The software then uses A* algorithm to draw a path from initial point to destination point by using cell by cell approach.    </a:t>
            </a:r>
            <a:endParaRPr sz="1600"/>
          </a:p>
        </p:txBody>
      </p:sp>
      <p:sp>
        <p:nvSpPr>
          <p:cNvPr id="296" name="Google Shape;296;p44"/>
          <p:cNvSpPr/>
          <p:nvPr/>
        </p:nvSpPr>
        <p:spPr>
          <a:xfrm>
            <a:off x="7157772" y="294542"/>
            <a:ext cx="1617785" cy="1011115"/>
          </a:xfrm>
          <a:prstGeom prst="rect">
            <a:avLst/>
          </a:prstGeom>
          <a:gradFill>
            <a:gsLst>
              <a:gs pos="0">
                <a:srgbClr val="FF988C"/>
              </a:gs>
              <a:gs pos="35000">
                <a:srgbClr val="FFB6AD"/>
              </a:gs>
              <a:gs pos="100000">
                <a:srgbClr val="FFE1DE"/>
              </a:gs>
            </a:gsLst>
            <a:lin ang="16200000" scaled="0"/>
          </a:gradFill>
          <a:ln cap="flat" cmpd="sng" w="9525">
            <a:solidFill>
              <a:srgbClr val="D24311"/>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IN" sz="1400" u="none" cap="none" strike="noStrike">
                <a:solidFill>
                  <a:schemeClr val="dk1"/>
                </a:solidFill>
                <a:latin typeface="Arial"/>
                <a:ea typeface="Arial"/>
                <a:cs typeface="Arial"/>
                <a:sym typeface="Arial"/>
              </a:rPr>
              <a:t>Company Logo</a:t>
            </a:r>
            <a:endParaRPr b="0" i="0" sz="1400" u="none" cap="none" strike="noStrike">
              <a:solidFill>
                <a:schemeClr val="dk1"/>
              </a:solidFill>
              <a:latin typeface="Arial"/>
              <a:ea typeface="Arial"/>
              <a:cs typeface="Arial"/>
              <a:sym typeface="Arial"/>
            </a:endParaRPr>
          </a:p>
        </p:txBody>
      </p:sp>
      <p:pic>
        <p:nvPicPr>
          <p:cNvPr id="297" name="Google Shape;297;p44"/>
          <p:cNvPicPr preferRelativeResize="0"/>
          <p:nvPr/>
        </p:nvPicPr>
        <p:blipFill rotWithShape="1">
          <a:blip r:embed="rId4">
            <a:alphaModFix/>
          </a:blip>
          <a:srcRect b="0" l="0" r="0" t="0"/>
          <a:stretch/>
        </p:blipFill>
        <p:spPr>
          <a:xfrm>
            <a:off x="7026166" y="292735"/>
            <a:ext cx="1763265" cy="871047"/>
          </a:xfrm>
          <a:prstGeom prst="rect">
            <a:avLst/>
          </a:prstGeom>
          <a:noFill/>
          <a:ln>
            <a:noFill/>
          </a:ln>
        </p:spPr>
      </p:pic>
      <p:pic>
        <p:nvPicPr>
          <p:cNvPr id="298" name="Google Shape;298;p44"/>
          <p:cNvPicPr preferRelativeResize="0"/>
          <p:nvPr/>
        </p:nvPicPr>
        <p:blipFill rotWithShape="1">
          <a:blip r:embed="rId5">
            <a:alphaModFix/>
          </a:blip>
          <a:srcRect b="0" l="0" r="0" t="0"/>
          <a:stretch/>
        </p:blipFill>
        <p:spPr>
          <a:xfrm>
            <a:off x="1395306" y="881881"/>
            <a:ext cx="5542103" cy="387947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5"/>
          <p:cNvSpPr txBox="1"/>
          <p:nvPr>
            <p:ph type="title"/>
          </p:nvPr>
        </p:nvSpPr>
        <p:spPr>
          <a:xfrm>
            <a:off x="1381125" y="292735"/>
            <a:ext cx="7305675" cy="734695"/>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1800"/>
              <a:buNone/>
            </a:pPr>
            <a:r>
              <a:rPr b="1" lang="en-IN" sz="3600">
                <a:latin typeface="Calibri"/>
                <a:ea typeface="Calibri"/>
                <a:cs typeface="Calibri"/>
                <a:sym typeface="Calibri"/>
              </a:rPr>
              <a:t>Map Building Process: </a:t>
            </a:r>
            <a:endParaRPr b="1" sz="3600"/>
          </a:p>
        </p:txBody>
      </p:sp>
      <p:pic>
        <p:nvPicPr>
          <p:cNvPr id="304" name="Google Shape;304;p45"/>
          <p:cNvPicPr preferRelativeResize="0"/>
          <p:nvPr/>
        </p:nvPicPr>
        <p:blipFill rotWithShape="1">
          <a:blip r:embed="rId3">
            <a:alphaModFix/>
          </a:blip>
          <a:srcRect b="0" l="0" r="0" t="0"/>
          <a:stretch/>
        </p:blipFill>
        <p:spPr>
          <a:xfrm>
            <a:off x="238432" y="228600"/>
            <a:ext cx="1143000" cy="1143000"/>
          </a:xfrm>
          <a:prstGeom prst="rect">
            <a:avLst/>
          </a:prstGeom>
          <a:noFill/>
          <a:ln>
            <a:noFill/>
          </a:ln>
        </p:spPr>
      </p:pic>
      <p:sp>
        <p:nvSpPr>
          <p:cNvPr id="305" name="Google Shape;305;p45"/>
          <p:cNvSpPr txBox="1"/>
          <p:nvPr>
            <p:ph idx="1" type="body"/>
          </p:nvPr>
        </p:nvSpPr>
        <p:spPr>
          <a:xfrm>
            <a:off x="13874" y="5037108"/>
            <a:ext cx="8775557" cy="1066676"/>
          </a:xfrm>
          <a:prstGeom prst="rect">
            <a:avLst/>
          </a:prstGeom>
          <a:noFill/>
          <a:ln>
            <a:noFill/>
          </a:ln>
        </p:spPr>
        <p:txBody>
          <a:bodyPr anchorCtr="0" anchor="t" bIns="45700" lIns="91425" spcFirstLastPara="1" rIns="91425" wrap="square" tIns="45700">
            <a:noAutofit/>
          </a:bodyPr>
          <a:lstStyle/>
          <a:p>
            <a:pPr indent="-228600" lvl="0" marL="457200" rtl="0" algn="l">
              <a:lnSpc>
                <a:spcPct val="150000"/>
              </a:lnSpc>
              <a:spcBef>
                <a:spcPts val="580"/>
              </a:spcBef>
              <a:spcAft>
                <a:spcPts val="0"/>
              </a:spcAft>
              <a:buSzPts val="1530"/>
              <a:buNone/>
            </a:pPr>
            <a:r>
              <a:rPr lang="en-IN" sz="1600"/>
              <a:t>    Now this path is further optimized by eliminating the less important cells along the path. For instance if the bot has to follow a long route without any turns, the in-between cells can be discarded and the bot can directly aim for the cell with change in directions.</a:t>
            </a:r>
            <a:endParaRPr sz="1600"/>
          </a:p>
        </p:txBody>
      </p:sp>
      <p:sp>
        <p:nvSpPr>
          <p:cNvPr id="306" name="Google Shape;306;p45"/>
          <p:cNvSpPr/>
          <p:nvPr/>
        </p:nvSpPr>
        <p:spPr>
          <a:xfrm>
            <a:off x="7157772" y="294542"/>
            <a:ext cx="1617785" cy="1011115"/>
          </a:xfrm>
          <a:prstGeom prst="rect">
            <a:avLst/>
          </a:prstGeom>
          <a:gradFill>
            <a:gsLst>
              <a:gs pos="0">
                <a:srgbClr val="FF988C"/>
              </a:gs>
              <a:gs pos="35000">
                <a:srgbClr val="FFB6AD"/>
              </a:gs>
              <a:gs pos="100000">
                <a:srgbClr val="FFE1DE"/>
              </a:gs>
            </a:gsLst>
            <a:lin ang="16200000" scaled="0"/>
          </a:gradFill>
          <a:ln cap="flat" cmpd="sng" w="9525">
            <a:solidFill>
              <a:srgbClr val="D24311"/>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IN" sz="1400" u="none" cap="none" strike="noStrike">
                <a:solidFill>
                  <a:schemeClr val="dk1"/>
                </a:solidFill>
                <a:latin typeface="Arial"/>
                <a:ea typeface="Arial"/>
                <a:cs typeface="Arial"/>
                <a:sym typeface="Arial"/>
              </a:rPr>
              <a:t>Company Logo</a:t>
            </a:r>
            <a:endParaRPr b="0" i="0" sz="1400" u="none" cap="none" strike="noStrike">
              <a:solidFill>
                <a:schemeClr val="dk1"/>
              </a:solidFill>
              <a:latin typeface="Arial"/>
              <a:ea typeface="Arial"/>
              <a:cs typeface="Arial"/>
              <a:sym typeface="Arial"/>
            </a:endParaRPr>
          </a:p>
        </p:txBody>
      </p:sp>
      <p:pic>
        <p:nvPicPr>
          <p:cNvPr id="307" name="Google Shape;307;p45"/>
          <p:cNvPicPr preferRelativeResize="0"/>
          <p:nvPr/>
        </p:nvPicPr>
        <p:blipFill rotWithShape="1">
          <a:blip r:embed="rId4">
            <a:alphaModFix/>
          </a:blip>
          <a:srcRect b="0" l="0" r="0" t="0"/>
          <a:stretch/>
        </p:blipFill>
        <p:spPr>
          <a:xfrm>
            <a:off x="7026166" y="292735"/>
            <a:ext cx="1763265" cy="871047"/>
          </a:xfrm>
          <a:prstGeom prst="rect">
            <a:avLst/>
          </a:prstGeom>
          <a:noFill/>
          <a:ln>
            <a:noFill/>
          </a:ln>
        </p:spPr>
      </p:pic>
      <p:pic>
        <p:nvPicPr>
          <p:cNvPr id="308" name="Google Shape;308;p45"/>
          <p:cNvPicPr preferRelativeResize="0"/>
          <p:nvPr/>
        </p:nvPicPr>
        <p:blipFill rotWithShape="1">
          <a:blip r:embed="rId5">
            <a:alphaModFix/>
          </a:blip>
          <a:srcRect b="0" l="0" r="0" t="0"/>
          <a:stretch/>
        </p:blipFill>
        <p:spPr>
          <a:xfrm>
            <a:off x="1313771" y="971750"/>
            <a:ext cx="5755244" cy="385554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6"/>
          <p:cNvSpPr txBox="1"/>
          <p:nvPr>
            <p:ph type="title"/>
          </p:nvPr>
        </p:nvSpPr>
        <p:spPr>
          <a:xfrm>
            <a:off x="1270289" y="590205"/>
            <a:ext cx="7305675" cy="734695"/>
          </a:xfrm>
          <a:prstGeom prst="rect">
            <a:avLst/>
          </a:prstGeom>
          <a:noFill/>
          <a:ln>
            <a:noFill/>
          </a:ln>
        </p:spPr>
        <p:txBody>
          <a:bodyPr anchorCtr="0" anchor="b" bIns="91425" lIns="91425" spcFirstLastPara="1" rIns="91425" wrap="square" tIns="45700">
            <a:normAutofit fontScale="90000"/>
          </a:bodyPr>
          <a:lstStyle/>
          <a:p>
            <a:pPr indent="0" lvl="0" marL="0" rtl="0" algn="l">
              <a:lnSpc>
                <a:spcPct val="100000"/>
              </a:lnSpc>
              <a:spcBef>
                <a:spcPts val="0"/>
              </a:spcBef>
              <a:spcAft>
                <a:spcPts val="0"/>
              </a:spcAft>
              <a:buClr>
                <a:schemeClr val="dk2"/>
              </a:buClr>
              <a:buSzPct val="55555"/>
              <a:buNone/>
            </a:pPr>
            <a:r>
              <a:rPr b="1" lang="en-IN" sz="3600">
                <a:latin typeface="Calibri"/>
                <a:ea typeface="Calibri"/>
                <a:cs typeface="Calibri"/>
                <a:sym typeface="Calibri"/>
              </a:rPr>
              <a:t>Dynamic Map Updating </a:t>
            </a:r>
            <a:br>
              <a:rPr b="1" lang="en-IN" sz="3600">
                <a:latin typeface="Calibri"/>
                <a:ea typeface="Calibri"/>
                <a:cs typeface="Calibri"/>
                <a:sym typeface="Calibri"/>
              </a:rPr>
            </a:br>
            <a:r>
              <a:rPr b="1" lang="en-IN" sz="3600">
                <a:latin typeface="Calibri"/>
                <a:ea typeface="Calibri"/>
                <a:cs typeface="Calibri"/>
                <a:sym typeface="Calibri"/>
              </a:rPr>
              <a:t>Algorithm: </a:t>
            </a:r>
            <a:endParaRPr b="1" sz="3600"/>
          </a:p>
        </p:txBody>
      </p:sp>
      <p:sp>
        <p:nvSpPr>
          <p:cNvPr id="314" name="Google Shape;314;p46"/>
          <p:cNvSpPr txBox="1"/>
          <p:nvPr>
            <p:ph idx="11" type="ftr"/>
          </p:nvPr>
        </p:nvSpPr>
        <p:spPr>
          <a:xfrm>
            <a:off x="177800" y="6172199"/>
            <a:ext cx="3869267" cy="575733"/>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sz="1800">
                <a:latin typeface="Calibri"/>
                <a:ea typeface="Calibri"/>
                <a:cs typeface="Calibri"/>
                <a:sym typeface="Calibri"/>
              </a:rPr>
              <a:t>School of Electronics and Communication Engineering</a:t>
            </a:r>
            <a:endParaRPr sz="1800">
              <a:latin typeface="Calibri"/>
              <a:ea typeface="Calibri"/>
              <a:cs typeface="Calibri"/>
              <a:sym typeface="Calibri"/>
            </a:endParaRPr>
          </a:p>
        </p:txBody>
      </p:sp>
      <p:pic>
        <p:nvPicPr>
          <p:cNvPr id="315" name="Google Shape;315;p46"/>
          <p:cNvPicPr preferRelativeResize="0"/>
          <p:nvPr/>
        </p:nvPicPr>
        <p:blipFill rotWithShape="1">
          <a:blip r:embed="rId3">
            <a:alphaModFix/>
          </a:blip>
          <a:srcRect b="0" l="0" r="0" t="0"/>
          <a:stretch/>
        </p:blipFill>
        <p:spPr>
          <a:xfrm>
            <a:off x="238432" y="228600"/>
            <a:ext cx="1143000" cy="1143000"/>
          </a:xfrm>
          <a:prstGeom prst="rect">
            <a:avLst/>
          </a:prstGeom>
          <a:noFill/>
          <a:ln>
            <a:noFill/>
          </a:ln>
        </p:spPr>
      </p:pic>
      <p:sp>
        <p:nvSpPr>
          <p:cNvPr id="316" name="Google Shape;316;p46"/>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350777" lvl="0" marL="571500" rtl="0" algn="l">
              <a:lnSpc>
                <a:spcPct val="200000"/>
              </a:lnSpc>
              <a:spcBef>
                <a:spcPts val="580"/>
              </a:spcBef>
              <a:spcAft>
                <a:spcPts val="0"/>
              </a:spcAft>
              <a:buSzPts val="1654"/>
              <a:buChar char="⚫"/>
            </a:pPr>
            <a:r>
              <a:rPr lang="en-IN" sz="2000"/>
              <a:t>The Working environment will not be always constant , there will be some static ,semi-static obstacles present in the working area.</a:t>
            </a:r>
            <a:endParaRPr/>
          </a:p>
          <a:p>
            <a:pPr indent="-350777" lvl="0" marL="571500" rtl="0" algn="l">
              <a:lnSpc>
                <a:spcPct val="200000"/>
              </a:lnSpc>
              <a:spcBef>
                <a:spcPts val="580"/>
              </a:spcBef>
              <a:spcAft>
                <a:spcPts val="0"/>
              </a:spcAft>
              <a:buSzPts val="1654"/>
              <a:buChar char="⚫"/>
            </a:pPr>
            <a:r>
              <a:rPr lang="en-IN" sz="2000"/>
              <a:t>To overcome this we are using a feedback algorithm to keep the checks on this obstacles</a:t>
            </a:r>
            <a:endParaRPr/>
          </a:p>
          <a:p>
            <a:pPr indent="-350777" lvl="0" marL="571500" rtl="0" algn="l">
              <a:lnSpc>
                <a:spcPct val="200000"/>
              </a:lnSpc>
              <a:spcBef>
                <a:spcPts val="580"/>
              </a:spcBef>
              <a:spcAft>
                <a:spcPts val="0"/>
              </a:spcAft>
              <a:buSzPts val="1654"/>
              <a:buChar char="⚫"/>
            </a:pPr>
            <a:r>
              <a:rPr lang="en-IN" sz="2000"/>
              <a:t>This is done by constantly checking and updating the status of the active and inactive cells by the location of obstacles.</a:t>
            </a:r>
            <a:endParaRPr sz="2000"/>
          </a:p>
        </p:txBody>
      </p:sp>
      <p:pic>
        <p:nvPicPr>
          <p:cNvPr id="317" name="Google Shape;317;p46"/>
          <p:cNvPicPr preferRelativeResize="0"/>
          <p:nvPr/>
        </p:nvPicPr>
        <p:blipFill rotWithShape="1">
          <a:blip r:embed="rId4">
            <a:alphaModFix/>
          </a:blip>
          <a:srcRect b="0" l="0" r="0" t="0"/>
          <a:stretch/>
        </p:blipFill>
        <p:spPr>
          <a:xfrm>
            <a:off x="7026166" y="292735"/>
            <a:ext cx="1763265" cy="87104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7"/>
          <p:cNvSpPr txBox="1"/>
          <p:nvPr>
            <p:ph type="title"/>
          </p:nvPr>
        </p:nvSpPr>
        <p:spPr>
          <a:xfrm>
            <a:off x="1381125" y="292735"/>
            <a:ext cx="7305675" cy="734695"/>
          </a:xfrm>
          <a:prstGeom prst="rect">
            <a:avLst/>
          </a:prstGeom>
          <a:noFill/>
          <a:ln>
            <a:noFill/>
          </a:ln>
        </p:spPr>
        <p:txBody>
          <a:bodyPr anchorCtr="0" anchor="b" bIns="91425" lIns="91425" spcFirstLastPara="1" rIns="91425" wrap="square" tIns="45700">
            <a:normAutofit fontScale="90000"/>
          </a:bodyPr>
          <a:lstStyle/>
          <a:p>
            <a:pPr indent="0" lvl="0" marL="0" rtl="0" algn="l">
              <a:lnSpc>
                <a:spcPct val="100000"/>
              </a:lnSpc>
              <a:spcBef>
                <a:spcPts val="0"/>
              </a:spcBef>
              <a:spcAft>
                <a:spcPts val="0"/>
              </a:spcAft>
              <a:buClr>
                <a:schemeClr val="dk2"/>
              </a:buClr>
              <a:buSzPct val="55555"/>
              <a:buNone/>
            </a:pPr>
            <a:r>
              <a:rPr b="1" lang="en-IN" sz="3600">
                <a:latin typeface="Calibri"/>
                <a:ea typeface="Calibri"/>
                <a:cs typeface="Calibri"/>
                <a:sym typeface="Calibri"/>
              </a:rPr>
              <a:t>Vehicle Tracking using Motor Encoder: </a:t>
            </a:r>
            <a:endParaRPr b="1" sz="3600"/>
          </a:p>
        </p:txBody>
      </p:sp>
      <p:sp>
        <p:nvSpPr>
          <p:cNvPr id="323" name="Google Shape;323;p47"/>
          <p:cNvSpPr txBox="1"/>
          <p:nvPr>
            <p:ph idx="11" type="ftr"/>
          </p:nvPr>
        </p:nvSpPr>
        <p:spPr>
          <a:xfrm>
            <a:off x="177800" y="6172199"/>
            <a:ext cx="3869267" cy="575733"/>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sz="1800">
                <a:latin typeface="Calibri"/>
                <a:ea typeface="Calibri"/>
                <a:cs typeface="Calibri"/>
                <a:sym typeface="Calibri"/>
              </a:rPr>
              <a:t>School of Electronics and Communication Engineering</a:t>
            </a:r>
            <a:endParaRPr sz="1800">
              <a:latin typeface="Calibri"/>
              <a:ea typeface="Calibri"/>
              <a:cs typeface="Calibri"/>
              <a:sym typeface="Calibri"/>
            </a:endParaRPr>
          </a:p>
        </p:txBody>
      </p:sp>
      <p:pic>
        <p:nvPicPr>
          <p:cNvPr id="324" name="Google Shape;324;p47"/>
          <p:cNvPicPr preferRelativeResize="0"/>
          <p:nvPr/>
        </p:nvPicPr>
        <p:blipFill rotWithShape="1">
          <a:blip r:embed="rId3">
            <a:alphaModFix/>
          </a:blip>
          <a:srcRect b="0" l="0" r="0" t="0"/>
          <a:stretch/>
        </p:blipFill>
        <p:spPr>
          <a:xfrm>
            <a:off x="238432" y="228600"/>
            <a:ext cx="1143000" cy="1143000"/>
          </a:xfrm>
          <a:prstGeom prst="rect">
            <a:avLst/>
          </a:prstGeom>
          <a:noFill/>
          <a:ln>
            <a:noFill/>
          </a:ln>
        </p:spPr>
      </p:pic>
      <p:sp>
        <p:nvSpPr>
          <p:cNvPr id="325" name="Google Shape;325;p47"/>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325755" lvl="0" marL="457200" rtl="0" algn="l">
              <a:lnSpc>
                <a:spcPct val="200000"/>
              </a:lnSpc>
              <a:spcBef>
                <a:spcPts val="580"/>
              </a:spcBef>
              <a:spcAft>
                <a:spcPts val="0"/>
              </a:spcAft>
              <a:buSzPts val="1530"/>
              <a:buChar char="⚫"/>
            </a:pPr>
            <a:r>
              <a:rPr lang="en-IN" sz="2000"/>
              <a:t>We get omega(w) of each motor using  encoded motors.</a:t>
            </a:r>
            <a:endParaRPr/>
          </a:p>
          <a:p>
            <a:pPr indent="-325755" lvl="0" marL="457200" rtl="0" algn="l">
              <a:lnSpc>
                <a:spcPct val="200000"/>
              </a:lnSpc>
              <a:spcBef>
                <a:spcPts val="580"/>
              </a:spcBef>
              <a:spcAft>
                <a:spcPts val="0"/>
              </a:spcAft>
              <a:buSzPts val="1530"/>
              <a:buChar char="⚫"/>
            </a:pPr>
            <a:r>
              <a:rPr lang="en-IN" sz="2000"/>
              <a:t>We find instantaneous velocity vector of each wheel individually.</a:t>
            </a:r>
            <a:endParaRPr/>
          </a:p>
          <a:p>
            <a:pPr indent="-325755" lvl="0" marL="457200" rtl="0" algn="l">
              <a:lnSpc>
                <a:spcPct val="200000"/>
              </a:lnSpc>
              <a:spcBef>
                <a:spcPts val="580"/>
              </a:spcBef>
              <a:spcAft>
                <a:spcPts val="0"/>
              </a:spcAft>
              <a:buSzPts val="1530"/>
              <a:buChar char="⚫"/>
            </a:pPr>
            <a:r>
              <a:rPr lang="en-IN" sz="2000"/>
              <a:t>Using this two velocity vectors we can find instantaneous velocity of the AIV.</a:t>
            </a:r>
            <a:endParaRPr/>
          </a:p>
          <a:p>
            <a:pPr indent="-228600" lvl="0" marL="457200" rtl="0" algn="l">
              <a:lnSpc>
                <a:spcPct val="200000"/>
              </a:lnSpc>
              <a:spcBef>
                <a:spcPts val="580"/>
              </a:spcBef>
              <a:spcAft>
                <a:spcPts val="0"/>
              </a:spcAft>
              <a:buSzPts val="1530"/>
              <a:buNone/>
            </a:pPr>
            <a:r>
              <a:t/>
            </a:r>
            <a:endParaRPr sz="20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8"/>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2000"/>
              <a:buNone/>
            </a:pPr>
            <a:r>
              <a:rPr lang="en-IN"/>
              <a:t>Instantaneous Vector Formula’s</a:t>
            </a:r>
            <a:endParaRPr/>
          </a:p>
        </p:txBody>
      </p:sp>
      <p:sp>
        <p:nvSpPr>
          <p:cNvPr id="331" name="Google Shape;331;p48"/>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228600" lvl="0" marL="457200" rtl="0" algn="l">
              <a:lnSpc>
                <a:spcPct val="100000"/>
              </a:lnSpc>
              <a:spcBef>
                <a:spcPts val="580"/>
              </a:spcBef>
              <a:spcAft>
                <a:spcPts val="0"/>
              </a:spcAft>
              <a:buSzPts val="1530"/>
              <a:buNone/>
            </a:pPr>
            <a:r>
              <a:t/>
            </a:r>
            <a:endParaRPr/>
          </a:p>
          <a:p>
            <a:pPr indent="-228600" lvl="0" marL="457200" rtl="0" algn="l">
              <a:lnSpc>
                <a:spcPct val="100000"/>
              </a:lnSpc>
              <a:spcBef>
                <a:spcPts val="580"/>
              </a:spcBef>
              <a:spcAft>
                <a:spcPts val="0"/>
              </a:spcAft>
              <a:buSzPts val="1530"/>
              <a:buNone/>
            </a:pPr>
            <a:r>
              <a:t/>
            </a:r>
            <a:endParaRPr/>
          </a:p>
        </p:txBody>
      </p:sp>
      <p:pic>
        <p:nvPicPr>
          <p:cNvPr id="332" name="Google Shape;332;p48"/>
          <p:cNvPicPr preferRelativeResize="0"/>
          <p:nvPr/>
        </p:nvPicPr>
        <p:blipFill rotWithShape="1">
          <a:blip r:embed="rId3">
            <a:alphaModFix/>
          </a:blip>
          <a:srcRect b="0" l="0" r="0" t="0"/>
          <a:stretch/>
        </p:blipFill>
        <p:spPr>
          <a:xfrm>
            <a:off x="1444065" y="1447800"/>
            <a:ext cx="3356535" cy="1040053"/>
          </a:xfrm>
          <a:prstGeom prst="rect">
            <a:avLst/>
          </a:prstGeom>
          <a:noFill/>
          <a:ln>
            <a:noFill/>
          </a:ln>
        </p:spPr>
      </p:pic>
      <p:pic>
        <p:nvPicPr>
          <p:cNvPr id="333" name="Google Shape;333;p48"/>
          <p:cNvPicPr preferRelativeResize="0"/>
          <p:nvPr/>
        </p:nvPicPr>
        <p:blipFill rotWithShape="1">
          <a:blip r:embed="rId4">
            <a:alphaModFix/>
          </a:blip>
          <a:srcRect b="0" l="0" r="0" t="0"/>
          <a:stretch/>
        </p:blipFill>
        <p:spPr>
          <a:xfrm>
            <a:off x="1444065" y="2518015"/>
            <a:ext cx="3515301" cy="789669"/>
          </a:xfrm>
          <a:prstGeom prst="rect">
            <a:avLst/>
          </a:prstGeom>
          <a:noFill/>
          <a:ln>
            <a:noFill/>
          </a:ln>
        </p:spPr>
      </p:pic>
      <p:pic>
        <p:nvPicPr>
          <p:cNvPr id="334" name="Google Shape;334;p48"/>
          <p:cNvPicPr preferRelativeResize="0"/>
          <p:nvPr/>
        </p:nvPicPr>
        <p:blipFill rotWithShape="1">
          <a:blip r:embed="rId5">
            <a:alphaModFix/>
          </a:blip>
          <a:srcRect b="0" l="0" r="0" t="0"/>
          <a:stretch/>
        </p:blipFill>
        <p:spPr>
          <a:xfrm>
            <a:off x="1444065" y="3507658"/>
            <a:ext cx="3356535" cy="1062903"/>
          </a:xfrm>
          <a:prstGeom prst="rect">
            <a:avLst/>
          </a:prstGeom>
          <a:noFill/>
          <a:ln>
            <a:noFill/>
          </a:ln>
        </p:spPr>
      </p:pic>
      <p:pic>
        <p:nvPicPr>
          <p:cNvPr id="335" name="Google Shape;335;p48"/>
          <p:cNvPicPr preferRelativeResize="0"/>
          <p:nvPr/>
        </p:nvPicPr>
        <p:blipFill rotWithShape="1">
          <a:blip r:embed="rId6">
            <a:alphaModFix/>
          </a:blip>
          <a:srcRect b="0" l="0" r="0" t="0"/>
          <a:stretch/>
        </p:blipFill>
        <p:spPr>
          <a:xfrm>
            <a:off x="1444065" y="4885509"/>
            <a:ext cx="3851167" cy="901337"/>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19"/>
          <p:cNvSpPr txBox="1"/>
          <p:nvPr>
            <p:ph type="title"/>
          </p:nvPr>
        </p:nvSpPr>
        <p:spPr>
          <a:xfrm>
            <a:off x="1381125" y="292735"/>
            <a:ext cx="7305675" cy="734695"/>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1800"/>
              <a:buNone/>
            </a:pPr>
            <a:r>
              <a:rPr b="1" lang="en-IN" sz="3600">
                <a:latin typeface="Calibri"/>
                <a:ea typeface="Calibri"/>
                <a:cs typeface="Calibri"/>
                <a:sym typeface="Calibri"/>
              </a:rPr>
              <a:t>Tasks Completed This Term: </a:t>
            </a:r>
            <a:endParaRPr b="1" sz="3600"/>
          </a:p>
        </p:txBody>
      </p:sp>
      <p:sp>
        <p:nvSpPr>
          <p:cNvPr id="341" name="Google Shape;341;p19"/>
          <p:cNvSpPr txBox="1"/>
          <p:nvPr>
            <p:ph idx="11" type="ftr"/>
          </p:nvPr>
        </p:nvSpPr>
        <p:spPr>
          <a:xfrm>
            <a:off x="177800" y="6172199"/>
            <a:ext cx="3869267" cy="575733"/>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sz="1800">
                <a:latin typeface="Calibri"/>
                <a:ea typeface="Calibri"/>
                <a:cs typeface="Calibri"/>
                <a:sym typeface="Calibri"/>
              </a:rPr>
              <a:t>School of Electronics and Communication Engineering</a:t>
            </a:r>
            <a:endParaRPr sz="1800">
              <a:latin typeface="Calibri"/>
              <a:ea typeface="Calibri"/>
              <a:cs typeface="Calibri"/>
              <a:sym typeface="Calibri"/>
            </a:endParaRPr>
          </a:p>
        </p:txBody>
      </p:sp>
      <p:pic>
        <p:nvPicPr>
          <p:cNvPr id="342" name="Google Shape;342;p19"/>
          <p:cNvPicPr preferRelativeResize="0"/>
          <p:nvPr/>
        </p:nvPicPr>
        <p:blipFill rotWithShape="1">
          <a:blip r:embed="rId3">
            <a:alphaModFix/>
          </a:blip>
          <a:srcRect b="0" l="0" r="0" t="0"/>
          <a:stretch/>
        </p:blipFill>
        <p:spPr>
          <a:xfrm>
            <a:off x="238432" y="228600"/>
            <a:ext cx="1143000" cy="1143000"/>
          </a:xfrm>
          <a:prstGeom prst="rect">
            <a:avLst/>
          </a:prstGeom>
          <a:noFill/>
          <a:ln>
            <a:noFill/>
          </a:ln>
        </p:spPr>
      </p:pic>
      <p:sp>
        <p:nvSpPr>
          <p:cNvPr id="343" name="Google Shape;343;p19"/>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325755" lvl="0" marL="457200" rtl="0" algn="l">
              <a:lnSpc>
                <a:spcPct val="150000"/>
              </a:lnSpc>
              <a:spcBef>
                <a:spcPts val="580"/>
              </a:spcBef>
              <a:spcAft>
                <a:spcPts val="0"/>
              </a:spcAft>
              <a:buSzPts val="1530"/>
              <a:buChar char="⚫"/>
            </a:pPr>
            <a:r>
              <a:rPr lang="en-IN" sz="2000"/>
              <a:t>We tested the AIV by feeding it with pre-determined map and it was able to trace the polyline given to it.</a:t>
            </a:r>
            <a:endParaRPr/>
          </a:p>
          <a:p>
            <a:pPr indent="-325755" lvl="0" marL="457200" rtl="0" algn="l">
              <a:lnSpc>
                <a:spcPct val="150000"/>
              </a:lnSpc>
              <a:spcBef>
                <a:spcPts val="580"/>
              </a:spcBef>
              <a:spcAft>
                <a:spcPts val="0"/>
              </a:spcAft>
              <a:buSzPts val="1530"/>
              <a:buChar char="⚫"/>
            </a:pPr>
            <a:r>
              <a:rPr lang="en-IN" sz="2000"/>
              <a:t>AIV is be able to put a grid on a map and plan paths between the cells of the grid.</a:t>
            </a:r>
            <a:endParaRPr/>
          </a:p>
          <a:p>
            <a:pPr indent="-325755" lvl="0" marL="457200" rtl="0" algn="l">
              <a:lnSpc>
                <a:spcPct val="150000"/>
              </a:lnSpc>
              <a:spcBef>
                <a:spcPts val="580"/>
              </a:spcBef>
              <a:spcAft>
                <a:spcPts val="0"/>
              </a:spcAft>
              <a:buSzPts val="1530"/>
              <a:buChar char="⚫"/>
            </a:pPr>
            <a:r>
              <a:rPr lang="en-IN" sz="2000"/>
              <a:t>Tested code for mapping any area using lidar.</a:t>
            </a:r>
            <a:endParaRPr/>
          </a:p>
          <a:p>
            <a:pPr indent="-325755" lvl="0" marL="457200" rtl="0" algn="l">
              <a:lnSpc>
                <a:spcPct val="150000"/>
              </a:lnSpc>
              <a:spcBef>
                <a:spcPts val="580"/>
              </a:spcBef>
              <a:spcAft>
                <a:spcPts val="0"/>
              </a:spcAft>
              <a:buSzPts val="1530"/>
              <a:buChar char="⚫"/>
            </a:pPr>
            <a:r>
              <a:rPr lang="en-IN" sz="2000"/>
              <a:t>Implemented and tested A-star path finding algorithms.</a:t>
            </a:r>
            <a:endParaRPr/>
          </a:p>
          <a:p>
            <a:pPr indent="-342900" lvl="0" marL="571500" rtl="0" algn="l">
              <a:lnSpc>
                <a:spcPct val="200000"/>
              </a:lnSpc>
              <a:spcBef>
                <a:spcPts val="580"/>
              </a:spcBef>
              <a:spcAft>
                <a:spcPts val="0"/>
              </a:spcAft>
              <a:buSzPts val="1530"/>
              <a:buChar char="⚫"/>
            </a:pPr>
            <a:r>
              <a:rPr lang="en-IN" sz="2000"/>
              <a:t>Added proximity sensor to avoid accidents.</a:t>
            </a:r>
            <a:endParaRPr/>
          </a:p>
          <a:p>
            <a:pPr indent="-228600" lvl="0" marL="457200" rtl="0" algn="l">
              <a:lnSpc>
                <a:spcPct val="200000"/>
              </a:lnSpc>
              <a:spcBef>
                <a:spcPts val="580"/>
              </a:spcBef>
              <a:spcAft>
                <a:spcPts val="0"/>
              </a:spcAft>
              <a:buSzPts val="1530"/>
              <a:buNone/>
            </a:pPr>
            <a:r>
              <a:t/>
            </a:r>
            <a:endParaRPr sz="2000"/>
          </a:p>
        </p:txBody>
      </p:sp>
      <p:sp>
        <p:nvSpPr>
          <p:cNvPr id="344" name="Google Shape;344;p19"/>
          <p:cNvSpPr/>
          <p:nvPr/>
        </p:nvSpPr>
        <p:spPr>
          <a:xfrm>
            <a:off x="7157772" y="294542"/>
            <a:ext cx="1617785" cy="1011115"/>
          </a:xfrm>
          <a:prstGeom prst="rect">
            <a:avLst/>
          </a:prstGeom>
          <a:gradFill>
            <a:gsLst>
              <a:gs pos="0">
                <a:srgbClr val="FF988C"/>
              </a:gs>
              <a:gs pos="35000">
                <a:srgbClr val="FFB6AD"/>
              </a:gs>
              <a:gs pos="100000">
                <a:srgbClr val="FFE1DE"/>
              </a:gs>
            </a:gsLst>
            <a:lin ang="16200000" scaled="0"/>
          </a:gradFill>
          <a:ln cap="flat" cmpd="sng" w="9525">
            <a:solidFill>
              <a:srgbClr val="D24311"/>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IN" sz="1400" u="none" cap="none" strike="noStrike">
                <a:solidFill>
                  <a:schemeClr val="dk1"/>
                </a:solidFill>
                <a:latin typeface="Arial"/>
                <a:ea typeface="Arial"/>
                <a:cs typeface="Arial"/>
                <a:sym typeface="Arial"/>
              </a:rPr>
              <a:t>Company Logo</a:t>
            </a:r>
            <a:endParaRPr b="0" i="0" sz="1400" u="none" cap="none" strike="noStrike">
              <a:solidFill>
                <a:schemeClr val="dk1"/>
              </a:solidFill>
              <a:latin typeface="Arial"/>
              <a:ea typeface="Arial"/>
              <a:cs typeface="Arial"/>
              <a:sym typeface="Arial"/>
            </a:endParaRPr>
          </a:p>
        </p:txBody>
      </p:sp>
      <p:pic>
        <p:nvPicPr>
          <p:cNvPr id="345" name="Google Shape;345;p19"/>
          <p:cNvPicPr preferRelativeResize="0"/>
          <p:nvPr/>
        </p:nvPicPr>
        <p:blipFill rotWithShape="1">
          <a:blip r:embed="rId4">
            <a:alphaModFix/>
          </a:blip>
          <a:srcRect b="0" l="0" r="0" t="0"/>
          <a:stretch/>
        </p:blipFill>
        <p:spPr>
          <a:xfrm>
            <a:off x="7026166" y="292735"/>
            <a:ext cx="1763265" cy="871047"/>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0"/>
          <p:cNvSpPr txBox="1"/>
          <p:nvPr>
            <p:ph type="title"/>
          </p:nvPr>
        </p:nvSpPr>
        <p:spPr>
          <a:xfrm>
            <a:off x="1287145" y="274320"/>
            <a:ext cx="5884545" cy="1173480"/>
          </a:xfrm>
          <a:prstGeom prst="rect">
            <a:avLst/>
          </a:prstGeom>
          <a:noFill/>
          <a:ln>
            <a:noFill/>
          </a:ln>
        </p:spPr>
        <p:txBody>
          <a:bodyPr anchorCtr="0" anchor="b" bIns="91425" lIns="91425" spcFirstLastPara="1" rIns="91425" wrap="square" tIns="45700">
            <a:normAutofit fontScale="90000"/>
          </a:bodyPr>
          <a:lstStyle/>
          <a:p>
            <a:pPr indent="0" lvl="0" marL="0" rtl="0" algn="l">
              <a:lnSpc>
                <a:spcPct val="100000"/>
              </a:lnSpc>
              <a:spcBef>
                <a:spcPts val="0"/>
              </a:spcBef>
              <a:spcAft>
                <a:spcPts val="0"/>
              </a:spcAft>
              <a:buClr>
                <a:schemeClr val="dk2"/>
              </a:buClr>
              <a:buSzPct val="44994"/>
              <a:buNone/>
            </a:pPr>
            <a:r>
              <a:rPr b="1" lang="en-IN" sz="4445">
                <a:latin typeface="Calibri"/>
                <a:ea typeface="Calibri"/>
                <a:cs typeface="Calibri"/>
                <a:sym typeface="Calibri"/>
              </a:rPr>
              <a:t>Key Learnings Till Date:</a:t>
            </a:r>
            <a:br>
              <a:rPr b="1" lang="en-IN" sz="3600">
                <a:latin typeface="Calibri"/>
                <a:ea typeface="Calibri"/>
                <a:cs typeface="Calibri"/>
                <a:sym typeface="Calibri"/>
              </a:rPr>
            </a:br>
            <a:endParaRPr b="1" sz="3600"/>
          </a:p>
        </p:txBody>
      </p:sp>
      <p:sp>
        <p:nvSpPr>
          <p:cNvPr id="351" name="Google Shape;351;p20"/>
          <p:cNvSpPr txBox="1"/>
          <p:nvPr>
            <p:ph idx="11" type="ftr"/>
          </p:nvPr>
        </p:nvSpPr>
        <p:spPr>
          <a:xfrm>
            <a:off x="270933" y="6172200"/>
            <a:ext cx="3716867" cy="558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sz="1800">
                <a:latin typeface="Calibri"/>
                <a:ea typeface="Calibri"/>
                <a:cs typeface="Calibri"/>
                <a:sym typeface="Calibri"/>
              </a:rPr>
              <a:t>School of Electronics and Communication Engineering</a:t>
            </a:r>
            <a:endParaRPr sz="1800">
              <a:latin typeface="Calibri"/>
              <a:ea typeface="Calibri"/>
              <a:cs typeface="Calibri"/>
              <a:sym typeface="Calibri"/>
            </a:endParaRPr>
          </a:p>
        </p:txBody>
      </p:sp>
      <p:pic>
        <p:nvPicPr>
          <p:cNvPr id="352" name="Google Shape;352;p20"/>
          <p:cNvPicPr preferRelativeResize="0"/>
          <p:nvPr/>
        </p:nvPicPr>
        <p:blipFill rotWithShape="1">
          <a:blip r:embed="rId3">
            <a:alphaModFix/>
          </a:blip>
          <a:srcRect b="0" l="0" r="0" t="0"/>
          <a:stretch/>
        </p:blipFill>
        <p:spPr>
          <a:xfrm>
            <a:off x="238432" y="228600"/>
            <a:ext cx="1143000" cy="1143000"/>
          </a:xfrm>
          <a:prstGeom prst="rect">
            <a:avLst/>
          </a:prstGeom>
          <a:noFill/>
          <a:ln>
            <a:noFill/>
          </a:ln>
        </p:spPr>
      </p:pic>
      <p:sp>
        <p:nvSpPr>
          <p:cNvPr id="353" name="Google Shape;353;p20"/>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fontScale="92500" lnSpcReduction="10000"/>
          </a:bodyPr>
          <a:lstStyle/>
          <a:p>
            <a:pPr indent="-325755" lvl="0" marL="457200" rtl="0" algn="l">
              <a:lnSpc>
                <a:spcPct val="200000"/>
              </a:lnSpc>
              <a:spcBef>
                <a:spcPts val="580"/>
              </a:spcBef>
              <a:spcAft>
                <a:spcPts val="0"/>
              </a:spcAft>
              <a:buSzPct val="82702"/>
              <a:buChar char="⚫"/>
            </a:pPr>
            <a:r>
              <a:rPr lang="en-IN" sz="2000"/>
              <a:t>Manufacturing Processes for Designing a bot.</a:t>
            </a:r>
            <a:endParaRPr/>
          </a:p>
          <a:p>
            <a:pPr indent="-325755" lvl="0" marL="457200" rtl="0" algn="l">
              <a:lnSpc>
                <a:spcPct val="200000"/>
              </a:lnSpc>
              <a:spcBef>
                <a:spcPts val="580"/>
              </a:spcBef>
              <a:spcAft>
                <a:spcPts val="0"/>
              </a:spcAft>
              <a:buSzPct val="82702"/>
              <a:buChar char="⚫"/>
            </a:pPr>
            <a:r>
              <a:rPr lang="en-IN" sz="2000"/>
              <a:t>We learnt new methods like Laser cutting and water jet method for manufacturing our chassis.</a:t>
            </a:r>
            <a:endParaRPr/>
          </a:p>
          <a:p>
            <a:pPr indent="-325755" lvl="0" marL="457200" rtl="0" algn="l">
              <a:lnSpc>
                <a:spcPct val="200000"/>
              </a:lnSpc>
              <a:spcBef>
                <a:spcPts val="580"/>
              </a:spcBef>
              <a:spcAft>
                <a:spcPts val="0"/>
              </a:spcAft>
              <a:buSzPct val="82702"/>
              <a:buChar char="⚫"/>
            </a:pPr>
            <a:r>
              <a:rPr lang="en-IN" sz="2000"/>
              <a:t>Working of Lidar technology.</a:t>
            </a:r>
            <a:endParaRPr/>
          </a:p>
          <a:p>
            <a:pPr indent="-325755" lvl="0" marL="457200" rtl="0" algn="l">
              <a:lnSpc>
                <a:spcPct val="200000"/>
              </a:lnSpc>
              <a:spcBef>
                <a:spcPts val="580"/>
              </a:spcBef>
              <a:spcAft>
                <a:spcPts val="0"/>
              </a:spcAft>
              <a:buSzPct val="82702"/>
              <a:buChar char="⚫"/>
            </a:pPr>
            <a:r>
              <a:rPr lang="en-IN" sz="2000"/>
              <a:t>A-star algorithm</a:t>
            </a:r>
            <a:endParaRPr/>
          </a:p>
          <a:p>
            <a:pPr indent="-325755" lvl="0" marL="457200" rtl="0" algn="l">
              <a:lnSpc>
                <a:spcPct val="200000"/>
              </a:lnSpc>
              <a:spcBef>
                <a:spcPts val="580"/>
              </a:spcBef>
              <a:spcAft>
                <a:spcPts val="0"/>
              </a:spcAft>
              <a:buSzPct val="82702"/>
              <a:buChar char="⚫"/>
            </a:pPr>
            <a:r>
              <a:rPr lang="en-IN" sz="2000"/>
              <a:t>Cryptography</a:t>
            </a:r>
            <a:endParaRPr/>
          </a:p>
          <a:p>
            <a:pPr indent="-325755" lvl="0" marL="457200" rtl="0" algn="l">
              <a:lnSpc>
                <a:spcPct val="200000"/>
              </a:lnSpc>
              <a:spcBef>
                <a:spcPts val="580"/>
              </a:spcBef>
              <a:spcAft>
                <a:spcPts val="0"/>
              </a:spcAft>
              <a:buSzPct val="82702"/>
              <a:buChar char="⚫"/>
            </a:pPr>
            <a:r>
              <a:rPr lang="en-IN" sz="2000"/>
              <a:t>Localization using LIDAR</a:t>
            </a:r>
            <a:endParaRPr sz="2000"/>
          </a:p>
          <a:p>
            <a:pPr indent="-228600" lvl="0" marL="457200" rtl="0" algn="l">
              <a:lnSpc>
                <a:spcPct val="100000"/>
              </a:lnSpc>
              <a:spcBef>
                <a:spcPts val="580"/>
              </a:spcBef>
              <a:spcAft>
                <a:spcPts val="0"/>
              </a:spcAft>
              <a:buSzPct val="91891"/>
              <a:buNone/>
            </a:pPr>
            <a:r>
              <a:t/>
            </a:r>
            <a:endParaRPr/>
          </a:p>
        </p:txBody>
      </p:sp>
      <p:sp>
        <p:nvSpPr>
          <p:cNvPr id="354" name="Google Shape;354;p20"/>
          <p:cNvSpPr/>
          <p:nvPr/>
        </p:nvSpPr>
        <p:spPr>
          <a:xfrm>
            <a:off x="7196272" y="228600"/>
            <a:ext cx="1617785" cy="1011115"/>
          </a:xfrm>
          <a:prstGeom prst="rect">
            <a:avLst/>
          </a:prstGeom>
          <a:gradFill>
            <a:gsLst>
              <a:gs pos="0">
                <a:srgbClr val="FF988C"/>
              </a:gs>
              <a:gs pos="35000">
                <a:srgbClr val="FFB6AD"/>
              </a:gs>
              <a:gs pos="100000">
                <a:srgbClr val="FFE1DE"/>
              </a:gs>
            </a:gsLst>
            <a:lin ang="16200000" scaled="0"/>
          </a:gradFill>
          <a:ln cap="flat" cmpd="sng" w="9525">
            <a:solidFill>
              <a:srgbClr val="D24311"/>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IN" sz="1400" u="none" cap="none" strike="noStrike">
                <a:solidFill>
                  <a:schemeClr val="dk1"/>
                </a:solidFill>
                <a:latin typeface="Arial"/>
                <a:ea typeface="Arial"/>
                <a:cs typeface="Arial"/>
                <a:sym typeface="Arial"/>
              </a:rPr>
              <a:t>Company Logo</a:t>
            </a:r>
            <a:endParaRPr b="0" i="0" sz="1400" u="none" cap="none" strike="noStrike">
              <a:solidFill>
                <a:schemeClr val="dk1"/>
              </a:solidFill>
              <a:latin typeface="Arial"/>
              <a:ea typeface="Arial"/>
              <a:cs typeface="Arial"/>
              <a:sym typeface="Arial"/>
            </a:endParaRPr>
          </a:p>
        </p:txBody>
      </p:sp>
      <p:pic>
        <p:nvPicPr>
          <p:cNvPr id="355" name="Google Shape;355;p20"/>
          <p:cNvPicPr preferRelativeResize="0"/>
          <p:nvPr/>
        </p:nvPicPr>
        <p:blipFill rotWithShape="1">
          <a:blip r:embed="rId4">
            <a:alphaModFix/>
          </a:blip>
          <a:srcRect b="0" l="0" r="0" t="0"/>
          <a:stretch/>
        </p:blipFill>
        <p:spPr>
          <a:xfrm>
            <a:off x="6577431" y="230506"/>
            <a:ext cx="2337969" cy="11549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4"/>
          <p:cNvSpPr txBox="1"/>
          <p:nvPr>
            <p:ph type="title"/>
          </p:nvPr>
        </p:nvSpPr>
        <p:spPr>
          <a:xfrm>
            <a:off x="1388745" y="359410"/>
            <a:ext cx="4783455" cy="706755"/>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1800"/>
              <a:buNone/>
            </a:pPr>
            <a:r>
              <a:rPr b="1" lang="en-IN" sz="3600">
                <a:latin typeface="Calibri"/>
                <a:ea typeface="Calibri"/>
                <a:cs typeface="Calibri"/>
                <a:sym typeface="Calibri"/>
              </a:rPr>
              <a:t>Introduction:</a:t>
            </a:r>
            <a:endParaRPr/>
          </a:p>
        </p:txBody>
      </p:sp>
      <p:sp>
        <p:nvSpPr>
          <p:cNvPr id="91" name="Google Shape;91;p4"/>
          <p:cNvSpPr txBox="1"/>
          <p:nvPr>
            <p:ph idx="1" type="body"/>
          </p:nvPr>
        </p:nvSpPr>
        <p:spPr>
          <a:xfrm>
            <a:off x="304800" y="1447800"/>
            <a:ext cx="8382000" cy="5049982"/>
          </a:xfrm>
          <a:prstGeom prst="rect">
            <a:avLst/>
          </a:prstGeom>
          <a:noFill/>
          <a:ln>
            <a:noFill/>
          </a:ln>
        </p:spPr>
        <p:txBody>
          <a:bodyPr anchorCtr="0" anchor="t" bIns="45700" lIns="91425" spcFirstLastPara="1" rIns="91425" wrap="square" tIns="45700">
            <a:normAutofit/>
          </a:bodyPr>
          <a:lstStyle/>
          <a:p>
            <a:pPr indent="-228600" lvl="0" marL="457200" rtl="0" algn="l">
              <a:lnSpc>
                <a:spcPct val="100000"/>
              </a:lnSpc>
              <a:spcBef>
                <a:spcPts val="580"/>
              </a:spcBef>
              <a:spcAft>
                <a:spcPts val="0"/>
              </a:spcAft>
              <a:buSzPts val="1800"/>
              <a:buNone/>
            </a:pPr>
            <a:r>
              <a:t/>
            </a:r>
            <a:endParaRPr sz="1050"/>
          </a:p>
          <a:p>
            <a:pPr indent="-342899" lvl="0" marL="457200" rtl="0" algn="l">
              <a:lnSpc>
                <a:spcPct val="150000"/>
              </a:lnSpc>
              <a:spcBef>
                <a:spcPts val="580"/>
              </a:spcBef>
              <a:spcAft>
                <a:spcPts val="0"/>
              </a:spcAft>
              <a:buSzPts val="1800"/>
              <a:buChar char="⚫"/>
            </a:pPr>
            <a:r>
              <a:rPr lang="en-IN" sz="1800"/>
              <a:t>Our Project is based on making autonomous intelligent vehicle, which can take decision on its own on which path it should travel and avoid any kind of obstacle if present on its path. </a:t>
            </a:r>
            <a:endParaRPr sz="1800"/>
          </a:p>
          <a:p>
            <a:pPr indent="-342899" lvl="0" marL="457200" rtl="0" algn="l">
              <a:lnSpc>
                <a:spcPct val="150000"/>
              </a:lnSpc>
              <a:spcBef>
                <a:spcPts val="580"/>
              </a:spcBef>
              <a:spcAft>
                <a:spcPts val="0"/>
              </a:spcAft>
              <a:buSzPts val="1800"/>
              <a:buChar char="⚫"/>
            </a:pPr>
            <a:r>
              <a:rPr lang="en-IN" sz="1800"/>
              <a:t>The single board computer (Raspberry Pi) would have a map of the room in which the vehicle is present. Starting co-ordinate of the bot will be fed by user, R-pi will collect and make all the necessary calculations and proceed to the destination.</a:t>
            </a:r>
            <a:endParaRPr/>
          </a:p>
          <a:p>
            <a:pPr indent="-342899" lvl="0" marL="457200" rtl="0" algn="l">
              <a:lnSpc>
                <a:spcPct val="150000"/>
              </a:lnSpc>
              <a:spcBef>
                <a:spcPts val="580"/>
              </a:spcBef>
              <a:spcAft>
                <a:spcPts val="0"/>
              </a:spcAft>
              <a:buSzPts val="1800"/>
              <a:buChar char="⚫"/>
            </a:pPr>
            <a:r>
              <a:rPr lang="en-IN" sz="1800"/>
              <a:t> These vehicles use laser, line/wire or magnet/barcode to move around the designated area.</a:t>
            </a:r>
            <a:endParaRPr/>
          </a:p>
          <a:p>
            <a:pPr indent="-342899" lvl="0" marL="457200" rtl="0" algn="l">
              <a:lnSpc>
                <a:spcPct val="150000"/>
              </a:lnSpc>
              <a:spcBef>
                <a:spcPts val="580"/>
              </a:spcBef>
              <a:spcAft>
                <a:spcPts val="0"/>
              </a:spcAft>
              <a:buSzPts val="1800"/>
              <a:buChar char="⚫"/>
            </a:pPr>
            <a:r>
              <a:rPr lang="en-IN" sz="1800"/>
              <a:t> Coming to this project we are planning to use optical encoders to find the direction and distance travelled by the bot and in future we can make use of LIDAR for further accuracy. </a:t>
            </a:r>
            <a:endParaRPr/>
          </a:p>
        </p:txBody>
      </p:sp>
      <p:pic>
        <p:nvPicPr>
          <p:cNvPr id="92" name="Google Shape;92;p4"/>
          <p:cNvPicPr preferRelativeResize="0"/>
          <p:nvPr/>
        </p:nvPicPr>
        <p:blipFill rotWithShape="1">
          <a:blip r:embed="rId3">
            <a:alphaModFix/>
          </a:blip>
          <a:srcRect b="0" l="0" r="0" t="0"/>
          <a:stretch/>
        </p:blipFill>
        <p:spPr>
          <a:xfrm>
            <a:off x="214313" y="228600"/>
            <a:ext cx="1143000" cy="1143000"/>
          </a:xfrm>
          <a:prstGeom prst="rect">
            <a:avLst/>
          </a:prstGeom>
          <a:noFill/>
          <a:ln>
            <a:noFill/>
          </a:ln>
        </p:spPr>
      </p:pic>
      <p:sp>
        <p:nvSpPr>
          <p:cNvPr id="93" name="Google Shape;93;p4"/>
          <p:cNvSpPr/>
          <p:nvPr/>
        </p:nvSpPr>
        <p:spPr>
          <a:xfrm>
            <a:off x="6946016" y="228600"/>
            <a:ext cx="1617785" cy="1011115"/>
          </a:xfrm>
          <a:prstGeom prst="rect">
            <a:avLst/>
          </a:prstGeom>
          <a:gradFill>
            <a:gsLst>
              <a:gs pos="0">
                <a:srgbClr val="FF988C"/>
              </a:gs>
              <a:gs pos="35000">
                <a:srgbClr val="FFB6AD"/>
              </a:gs>
              <a:gs pos="100000">
                <a:srgbClr val="FFE1DE"/>
              </a:gs>
            </a:gsLst>
            <a:lin ang="16200000" scaled="0"/>
          </a:gradFill>
          <a:ln cap="flat" cmpd="sng" w="9525">
            <a:solidFill>
              <a:srgbClr val="D24311"/>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IN" sz="1400" u="none" cap="none" strike="noStrike">
                <a:solidFill>
                  <a:schemeClr val="dk1"/>
                </a:solidFill>
                <a:latin typeface="Arial"/>
                <a:ea typeface="Arial"/>
                <a:cs typeface="Arial"/>
                <a:sym typeface="Arial"/>
              </a:rPr>
              <a:t>Company Logo</a:t>
            </a:r>
            <a:endParaRPr b="0" i="0" sz="1400" u="none" cap="none" strike="noStrike">
              <a:solidFill>
                <a:schemeClr val="dk1"/>
              </a:solidFill>
              <a:latin typeface="Arial"/>
              <a:ea typeface="Arial"/>
              <a:cs typeface="Arial"/>
              <a:sym typeface="Arial"/>
            </a:endParaRPr>
          </a:p>
        </p:txBody>
      </p:sp>
      <p:pic>
        <p:nvPicPr>
          <p:cNvPr id="94" name="Google Shape;94;p4"/>
          <p:cNvPicPr preferRelativeResize="0"/>
          <p:nvPr/>
        </p:nvPicPr>
        <p:blipFill rotWithShape="1">
          <a:blip r:embed="rId4">
            <a:alphaModFix/>
          </a:blip>
          <a:srcRect b="0" l="0" r="0" t="0"/>
          <a:stretch/>
        </p:blipFill>
        <p:spPr>
          <a:xfrm>
            <a:off x="6577431" y="216651"/>
            <a:ext cx="2337969" cy="1154949"/>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22"/>
          <p:cNvSpPr txBox="1"/>
          <p:nvPr>
            <p:ph type="title"/>
          </p:nvPr>
        </p:nvSpPr>
        <p:spPr>
          <a:xfrm>
            <a:off x="1339215" y="67945"/>
            <a:ext cx="4416425" cy="1419225"/>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1800"/>
              <a:buNone/>
            </a:pPr>
            <a:r>
              <a:rPr b="1" lang="en-IN">
                <a:latin typeface="Calibri"/>
                <a:ea typeface="Calibri"/>
                <a:cs typeface="Calibri"/>
                <a:sym typeface="Calibri"/>
              </a:rPr>
              <a:t>Applications:</a:t>
            </a:r>
            <a:r>
              <a:rPr b="1" lang="en-IN" sz="2800">
                <a:latin typeface="Calibri"/>
                <a:ea typeface="Calibri"/>
                <a:cs typeface="Calibri"/>
                <a:sym typeface="Calibri"/>
              </a:rPr>
              <a:t> </a:t>
            </a:r>
            <a:endParaRPr b="1" sz="2800"/>
          </a:p>
        </p:txBody>
      </p:sp>
      <p:sp>
        <p:nvSpPr>
          <p:cNvPr id="361" name="Google Shape;361;p22"/>
          <p:cNvSpPr txBox="1"/>
          <p:nvPr>
            <p:ph idx="11" type="ftr"/>
          </p:nvPr>
        </p:nvSpPr>
        <p:spPr>
          <a:xfrm>
            <a:off x="245534" y="6172200"/>
            <a:ext cx="3835400" cy="558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sz="1800">
                <a:latin typeface="Calibri"/>
                <a:ea typeface="Calibri"/>
                <a:cs typeface="Calibri"/>
                <a:sym typeface="Calibri"/>
              </a:rPr>
              <a:t>School of Electronics and Communication Engineering</a:t>
            </a:r>
            <a:endParaRPr sz="1800">
              <a:latin typeface="Calibri"/>
              <a:ea typeface="Calibri"/>
              <a:cs typeface="Calibri"/>
              <a:sym typeface="Calibri"/>
            </a:endParaRPr>
          </a:p>
        </p:txBody>
      </p:sp>
      <p:pic>
        <p:nvPicPr>
          <p:cNvPr id="362" name="Google Shape;362;p22"/>
          <p:cNvPicPr preferRelativeResize="0"/>
          <p:nvPr/>
        </p:nvPicPr>
        <p:blipFill rotWithShape="1">
          <a:blip r:embed="rId3">
            <a:alphaModFix/>
          </a:blip>
          <a:srcRect b="0" l="0" r="0" t="0"/>
          <a:stretch/>
        </p:blipFill>
        <p:spPr>
          <a:xfrm>
            <a:off x="153766" y="160338"/>
            <a:ext cx="1143000" cy="1143000"/>
          </a:xfrm>
          <a:prstGeom prst="rect">
            <a:avLst/>
          </a:prstGeom>
          <a:noFill/>
          <a:ln>
            <a:noFill/>
          </a:ln>
        </p:spPr>
      </p:pic>
      <p:sp>
        <p:nvSpPr>
          <p:cNvPr id="363" name="Google Shape;363;p22"/>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lnSpcReduction="20000"/>
          </a:bodyPr>
          <a:lstStyle/>
          <a:p>
            <a:pPr indent="-352167" lvl="0" marL="457200" rtl="0" algn="l">
              <a:lnSpc>
                <a:spcPct val="160000"/>
              </a:lnSpc>
              <a:spcBef>
                <a:spcPts val="0"/>
              </a:spcBef>
              <a:spcAft>
                <a:spcPts val="0"/>
              </a:spcAft>
              <a:buSzPts val="1946"/>
              <a:buChar char="●"/>
            </a:pPr>
            <a:r>
              <a:rPr lang="en-IN" sz="2000"/>
              <a:t>Warehouses</a:t>
            </a:r>
            <a:endParaRPr/>
          </a:p>
          <a:p>
            <a:pPr indent="-352167" lvl="0" marL="457200" rtl="0" algn="l">
              <a:lnSpc>
                <a:spcPct val="160000"/>
              </a:lnSpc>
              <a:spcBef>
                <a:spcPts val="0"/>
              </a:spcBef>
              <a:spcAft>
                <a:spcPts val="0"/>
              </a:spcAft>
              <a:buSzPts val="1946"/>
              <a:buChar char="●"/>
            </a:pPr>
            <a:r>
              <a:rPr lang="en-IN" sz="2000"/>
              <a:t>This type of AIV for bigger vehicles are used to transport people at some of the airports</a:t>
            </a:r>
            <a:endParaRPr sz="2000"/>
          </a:p>
          <a:p>
            <a:pPr indent="-333632" lvl="0" marL="457200" rtl="0" algn="l">
              <a:lnSpc>
                <a:spcPct val="160000"/>
              </a:lnSpc>
              <a:spcBef>
                <a:spcPts val="580"/>
              </a:spcBef>
              <a:spcAft>
                <a:spcPts val="0"/>
              </a:spcAft>
              <a:buSzPts val="1654"/>
              <a:buChar char="⚫"/>
            </a:pPr>
            <a:r>
              <a:rPr lang="en-IN" sz="2000"/>
              <a:t>Many other types of AIV for transporting goods in big store houses.</a:t>
            </a:r>
            <a:endParaRPr/>
          </a:p>
          <a:p>
            <a:pPr indent="-333632" lvl="0" marL="457200" rtl="0" algn="l">
              <a:lnSpc>
                <a:spcPct val="160000"/>
              </a:lnSpc>
              <a:spcBef>
                <a:spcPts val="580"/>
              </a:spcBef>
              <a:spcAft>
                <a:spcPts val="0"/>
              </a:spcAft>
              <a:buSzPts val="1654"/>
              <a:buChar char="⚫"/>
            </a:pPr>
            <a:r>
              <a:rPr lang="en-IN" sz="2000"/>
              <a:t>Survey areas where it is difficult for humans to reach. e.g some hazardous parts at chemical plants.</a:t>
            </a:r>
            <a:endParaRPr/>
          </a:p>
          <a:p>
            <a:pPr indent="0" lvl="0" marL="131445" rtl="0" algn="l">
              <a:lnSpc>
                <a:spcPct val="160000"/>
              </a:lnSpc>
              <a:spcBef>
                <a:spcPts val="580"/>
              </a:spcBef>
              <a:spcAft>
                <a:spcPts val="0"/>
              </a:spcAft>
              <a:buSzPts val="1654"/>
              <a:buNone/>
            </a:pPr>
            <a:r>
              <a:t/>
            </a:r>
            <a:endParaRPr sz="2000"/>
          </a:p>
          <a:p>
            <a:pPr indent="0" lvl="0" marL="131445" rtl="0" algn="l">
              <a:lnSpc>
                <a:spcPct val="100000"/>
              </a:lnSpc>
              <a:spcBef>
                <a:spcPts val="580"/>
              </a:spcBef>
              <a:spcAft>
                <a:spcPts val="0"/>
              </a:spcAft>
              <a:buSzPts val="1654"/>
              <a:buNone/>
            </a:pPr>
            <a:br>
              <a:rPr lang="en-IN" sz="2000"/>
            </a:br>
            <a:endParaRPr sz="2000"/>
          </a:p>
        </p:txBody>
      </p:sp>
      <p:sp>
        <p:nvSpPr>
          <p:cNvPr id="364" name="Google Shape;364;p22"/>
          <p:cNvSpPr/>
          <p:nvPr/>
        </p:nvSpPr>
        <p:spPr>
          <a:xfrm>
            <a:off x="7148145" y="228600"/>
            <a:ext cx="1617785" cy="1011115"/>
          </a:xfrm>
          <a:prstGeom prst="rect">
            <a:avLst/>
          </a:prstGeom>
          <a:gradFill>
            <a:gsLst>
              <a:gs pos="0">
                <a:srgbClr val="FF988C"/>
              </a:gs>
              <a:gs pos="35000">
                <a:srgbClr val="FFB6AD"/>
              </a:gs>
              <a:gs pos="100000">
                <a:srgbClr val="FFE1DE"/>
              </a:gs>
            </a:gsLst>
            <a:lin ang="16200000" scaled="0"/>
          </a:gradFill>
          <a:ln cap="flat" cmpd="sng" w="9525">
            <a:solidFill>
              <a:srgbClr val="D24311"/>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IN" sz="1400" u="none" cap="none" strike="noStrike">
                <a:solidFill>
                  <a:schemeClr val="dk1"/>
                </a:solidFill>
                <a:latin typeface="Arial"/>
                <a:ea typeface="Arial"/>
                <a:cs typeface="Arial"/>
                <a:sym typeface="Arial"/>
              </a:rPr>
              <a:t>Company Logo</a:t>
            </a:r>
            <a:endParaRPr b="0" i="0" sz="1400" u="none" cap="none" strike="noStrike">
              <a:solidFill>
                <a:schemeClr val="dk1"/>
              </a:solidFill>
              <a:latin typeface="Arial"/>
              <a:ea typeface="Arial"/>
              <a:cs typeface="Arial"/>
              <a:sym typeface="Arial"/>
            </a:endParaRPr>
          </a:p>
        </p:txBody>
      </p:sp>
      <p:pic>
        <p:nvPicPr>
          <p:cNvPr id="365" name="Google Shape;365;p22"/>
          <p:cNvPicPr preferRelativeResize="0"/>
          <p:nvPr/>
        </p:nvPicPr>
        <p:blipFill rotWithShape="1">
          <a:blip r:embed="rId4">
            <a:alphaModFix/>
          </a:blip>
          <a:srcRect b="0" l="0" r="0" t="0"/>
          <a:stretch/>
        </p:blipFill>
        <p:spPr>
          <a:xfrm>
            <a:off x="6577431" y="230506"/>
            <a:ext cx="2337969" cy="115494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23"/>
          <p:cNvSpPr txBox="1"/>
          <p:nvPr>
            <p:ph type="title"/>
          </p:nvPr>
        </p:nvSpPr>
        <p:spPr>
          <a:xfrm>
            <a:off x="1296670" y="353695"/>
            <a:ext cx="2654935" cy="7366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2857"/>
              <a:buNone/>
            </a:pPr>
            <a:r>
              <a:rPr b="1" lang="en-IN">
                <a:latin typeface="Calibri"/>
                <a:ea typeface="Calibri"/>
                <a:cs typeface="Calibri"/>
                <a:sym typeface="Calibri"/>
              </a:rPr>
              <a:t> Conclusion:</a:t>
            </a:r>
            <a:r>
              <a:rPr b="1" lang="en-IN" sz="2800">
                <a:latin typeface="Calibri"/>
                <a:ea typeface="Calibri"/>
                <a:cs typeface="Calibri"/>
                <a:sym typeface="Calibri"/>
              </a:rPr>
              <a:t> </a:t>
            </a:r>
            <a:endParaRPr b="1" sz="2800"/>
          </a:p>
        </p:txBody>
      </p:sp>
      <p:sp>
        <p:nvSpPr>
          <p:cNvPr id="371" name="Google Shape;371;p23"/>
          <p:cNvSpPr txBox="1"/>
          <p:nvPr>
            <p:ph idx="11" type="ftr"/>
          </p:nvPr>
        </p:nvSpPr>
        <p:spPr>
          <a:xfrm>
            <a:off x="245534" y="6172200"/>
            <a:ext cx="3835400" cy="558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sz="1800">
                <a:latin typeface="Calibri"/>
                <a:ea typeface="Calibri"/>
                <a:cs typeface="Calibri"/>
                <a:sym typeface="Calibri"/>
              </a:rPr>
              <a:t>School of Electronics and Communication Engineering</a:t>
            </a:r>
            <a:endParaRPr sz="1800">
              <a:latin typeface="Calibri"/>
              <a:ea typeface="Calibri"/>
              <a:cs typeface="Calibri"/>
              <a:sym typeface="Calibri"/>
            </a:endParaRPr>
          </a:p>
        </p:txBody>
      </p:sp>
      <p:pic>
        <p:nvPicPr>
          <p:cNvPr id="372" name="Google Shape;372;p23"/>
          <p:cNvPicPr preferRelativeResize="0"/>
          <p:nvPr/>
        </p:nvPicPr>
        <p:blipFill rotWithShape="1">
          <a:blip r:embed="rId3">
            <a:alphaModFix/>
          </a:blip>
          <a:srcRect b="0" l="0" r="0" t="0"/>
          <a:stretch/>
        </p:blipFill>
        <p:spPr>
          <a:xfrm>
            <a:off x="153766" y="160338"/>
            <a:ext cx="1143000" cy="1143000"/>
          </a:xfrm>
          <a:prstGeom prst="rect">
            <a:avLst/>
          </a:prstGeom>
          <a:noFill/>
          <a:ln>
            <a:noFill/>
          </a:ln>
        </p:spPr>
      </p:pic>
      <p:sp>
        <p:nvSpPr>
          <p:cNvPr id="373" name="Google Shape;373;p23"/>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325755" lvl="0" marL="457200" rtl="0" algn="l">
              <a:lnSpc>
                <a:spcPct val="200000"/>
              </a:lnSpc>
              <a:spcBef>
                <a:spcPts val="580"/>
              </a:spcBef>
              <a:spcAft>
                <a:spcPts val="0"/>
              </a:spcAft>
              <a:buSzPts val="1530"/>
              <a:buChar char="⚫"/>
            </a:pPr>
            <a:r>
              <a:rPr lang="en-IN" sz="2000"/>
              <a:t>We did , literature survey , defined scope and objective of the project to be accomplished.</a:t>
            </a:r>
            <a:endParaRPr/>
          </a:p>
          <a:p>
            <a:pPr indent="-325755" lvl="0" marL="457200" rtl="0" algn="l">
              <a:lnSpc>
                <a:spcPct val="200000"/>
              </a:lnSpc>
              <a:spcBef>
                <a:spcPts val="580"/>
              </a:spcBef>
              <a:spcAft>
                <a:spcPts val="0"/>
              </a:spcAft>
              <a:buSzPts val="1530"/>
              <a:buChar char="⚫"/>
            </a:pPr>
            <a:r>
              <a:rPr lang="en-IN" sz="2000"/>
              <a:t>The project is currently in testing phase. The individual testing of hardware components i.e. encoder motors, Lidar sensor is completed and all components are working fine.</a:t>
            </a:r>
            <a:endParaRPr sz="2000"/>
          </a:p>
          <a:p>
            <a:pPr indent="-228600" lvl="0" marL="457200" rtl="0" algn="l">
              <a:lnSpc>
                <a:spcPct val="100000"/>
              </a:lnSpc>
              <a:spcBef>
                <a:spcPts val="580"/>
              </a:spcBef>
              <a:spcAft>
                <a:spcPts val="0"/>
              </a:spcAft>
              <a:buSzPts val="1530"/>
              <a:buNone/>
            </a:pPr>
            <a:r>
              <a:t/>
            </a:r>
            <a:endParaRPr/>
          </a:p>
        </p:txBody>
      </p:sp>
      <p:sp>
        <p:nvSpPr>
          <p:cNvPr id="374" name="Google Shape;374;p23"/>
          <p:cNvSpPr/>
          <p:nvPr/>
        </p:nvSpPr>
        <p:spPr>
          <a:xfrm>
            <a:off x="7148146" y="228600"/>
            <a:ext cx="1617785" cy="1011115"/>
          </a:xfrm>
          <a:prstGeom prst="rect">
            <a:avLst/>
          </a:prstGeom>
          <a:gradFill>
            <a:gsLst>
              <a:gs pos="0">
                <a:srgbClr val="FF988C"/>
              </a:gs>
              <a:gs pos="35000">
                <a:srgbClr val="FFB6AD"/>
              </a:gs>
              <a:gs pos="100000">
                <a:srgbClr val="FFE1DE"/>
              </a:gs>
            </a:gsLst>
            <a:lin ang="16200000" scaled="0"/>
          </a:gradFill>
          <a:ln cap="flat" cmpd="sng" w="9525">
            <a:solidFill>
              <a:srgbClr val="D24311"/>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IN" sz="1400" u="none" cap="none" strike="noStrike">
                <a:solidFill>
                  <a:schemeClr val="dk1"/>
                </a:solidFill>
                <a:latin typeface="Arial"/>
                <a:ea typeface="Arial"/>
                <a:cs typeface="Arial"/>
                <a:sym typeface="Arial"/>
              </a:rPr>
              <a:t>Company Logo</a:t>
            </a:r>
            <a:endParaRPr b="0" i="0" sz="1400" u="none" cap="none" strike="noStrike">
              <a:solidFill>
                <a:schemeClr val="dk1"/>
              </a:solidFill>
              <a:latin typeface="Arial"/>
              <a:ea typeface="Arial"/>
              <a:cs typeface="Arial"/>
              <a:sym typeface="Arial"/>
            </a:endParaRPr>
          </a:p>
        </p:txBody>
      </p:sp>
      <p:pic>
        <p:nvPicPr>
          <p:cNvPr id="375" name="Google Shape;375;p23"/>
          <p:cNvPicPr preferRelativeResize="0"/>
          <p:nvPr/>
        </p:nvPicPr>
        <p:blipFill rotWithShape="1">
          <a:blip r:embed="rId4">
            <a:alphaModFix/>
          </a:blip>
          <a:srcRect b="0" l="0" r="0" t="0"/>
          <a:stretch/>
        </p:blipFill>
        <p:spPr>
          <a:xfrm>
            <a:off x="6577431" y="230506"/>
            <a:ext cx="2337969" cy="115494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24"/>
          <p:cNvSpPr txBox="1"/>
          <p:nvPr>
            <p:ph type="title"/>
          </p:nvPr>
        </p:nvSpPr>
        <p:spPr>
          <a:xfrm>
            <a:off x="1296670" y="353695"/>
            <a:ext cx="2654935" cy="7366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2857"/>
              <a:buNone/>
            </a:pPr>
            <a:r>
              <a:rPr b="1" lang="en-IN">
                <a:latin typeface="Calibri"/>
                <a:ea typeface="Calibri"/>
                <a:cs typeface="Calibri"/>
                <a:sym typeface="Calibri"/>
              </a:rPr>
              <a:t> References:</a:t>
            </a:r>
            <a:r>
              <a:rPr b="1" lang="en-IN" sz="2800">
                <a:latin typeface="Calibri"/>
                <a:ea typeface="Calibri"/>
                <a:cs typeface="Calibri"/>
                <a:sym typeface="Calibri"/>
              </a:rPr>
              <a:t> </a:t>
            </a:r>
            <a:endParaRPr b="1" sz="2800"/>
          </a:p>
        </p:txBody>
      </p:sp>
      <p:sp>
        <p:nvSpPr>
          <p:cNvPr id="381" name="Google Shape;381;p24"/>
          <p:cNvSpPr txBox="1"/>
          <p:nvPr>
            <p:ph idx="11" type="ftr"/>
          </p:nvPr>
        </p:nvSpPr>
        <p:spPr>
          <a:xfrm>
            <a:off x="245534" y="6172200"/>
            <a:ext cx="3835400" cy="558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sz="1800">
                <a:latin typeface="Calibri"/>
                <a:ea typeface="Calibri"/>
                <a:cs typeface="Calibri"/>
                <a:sym typeface="Calibri"/>
              </a:rPr>
              <a:t>School of Electronics and Communication Engineering</a:t>
            </a:r>
            <a:endParaRPr sz="1800">
              <a:latin typeface="Calibri"/>
              <a:ea typeface="Calibri"/>
              <a:cs typeface="Calibri"/>
              <a:sym typeface="Calibri"/>
            </a:endParaRPr>
          </a:p>
        </p:txBody>
      </p:sp>
      <p:pic>
        <p:nvPicPr>
          <p:cNvPr id="382" name="Google Shape;382;p24"/>
          <p:cNvPicPr preferRelativeResize="0"/>
          <p:nvPr/>
        </p:nvPicPr>
        <p:blipFill rotWithShape="1">
          <a:blip r:embed="rId3">
            <a:alphaModFix/>
          </a:blip>
          <a:srcRect b="0" l="0" r="0" t="0"/>
          <a:stretch/>
        </p:blipFill>
        <p:spPr>
          <a:xfrm>
            <a:off x="153766" y="160338"/>
            <a:ext cx="1143000" cy="1143000"/>
          </a:xfrm>
          <a:prstGeom prst="rect">
            <a:avLst/>
          </a:prstGeom>
          <a:noFill/>
          <a:ln>
            <a:noFill/>
          </a:ln>
        </p:spPr>
      </p:pic>
      <p:sp>
        <p:nvSpPr>
          <p:cNvPr id="383" name="Google Shape;383;p24"/>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333632" lvl="0" marL="457200" rtl="0" algn="l">
              <a:lnSpc>
                <a:spcPct val="100000"/>
              </a:lnSpc>
              <a:spcBef>
                <a:spcPts val="580"/>
              </a:spcBef>
              <a:spcAft>
                <a:spcPts val="0"/>
              </a:spcAft>
              <a:buSzPts val="1654"/>
              <a:buChar char="⚫"/>
            </a:pPr>
            <a:r>
              <a:rPr lang="en-IN" sz="2000"/>
              <a:t>[1] M A Wulder, C W Bater, N C Coops, T Hilker, J C White</a:t>
            </a:r>
            <a:endParaRPr/>
          </a:p>
          <a:p>
            <a:pPr indent="-228600" lvl="0" marL="457200" rtl="0" algn="l">
              <a:lnSpc>
                <a:spcPct val="100000"/>
              </a:lnSpc>
              <a:spcBef>
                <a:spcPts val="580"/>
              </a:spcBef>
              <a:spcAft>
                <a:spcPts val="0"/>
              </a:spcAft>
              <a:buSzPts val="1654"/>
              <a:buNone/>
            </a:pPr>
            <a:r>
              <a:t/>
            </a:r>
            <a:endParaRPr sz="2000" u="sng">
              <a:solidFill>
                <a:schemeClr val="hlink"/>
              </a:solidFill>
              <a:hlinkClick r:id="rId4"/>
            </a:endParaRPr>
          </a:p>
          <a:p>
            <a:pPr indent="-333632" lvl="0" marL="457200" rtl="0" algn="l">
              <a:lnSpc>
                <a:spcPct val="100000"/>
              </a:lnSpc>
              <a:spcBef>
                <a:spcPts val="580"/>
              </a:spcBef>
              <a:spcAft>
                <a:spcPts val="0"/>
              </a:spcAft>
              <a:buSzPts val="1654"/>
              <a:buChar char="⚫"/>
            </a:pPr>
            <a:r>
              <a:rPr lang="en-IN" sz="2000" u="sng">
                <a:solidFill>
                  <a:schemeClr val="hlink"/>
                </a:solidFill>
                <a:hlinkClick r:id="rId5"/>
              </a:rPr>
              <a:t>https://papers.ssrn.com/sol3/papers.cfm?abstract_id=3604309</a:t>
            </a:r>
            <a:r>
              <a:rPr lang="en-IN" sz="2000"/>
              <a:t> </a:t>
            </a:r>
            <a:endParaRPr sz="2000"/>
          </a:p>
          <a:p>
            <a:pPr indent="-228600" lvl="0" marL="457200" rtl="0" algn="l">
              <a:lnSpc>
                <a:spcPct val="100000"/>
              </a:lnSpc>
              <a:spcBef>
                <a:spcPts val="580"/>
              </a:spcBef>
              <a:spcAft>
                <a:spcPts val="0"/>
              </a:spcAft>
              <a:buSzPts val="1654"/>
              <a:buNone/>
            </a:pPr>
            <a:r>
              <a:t/>
            </a:r>
            <a:endParaRPr/>
          </a:p>
          <a:p>
            <a:pPr indent="-333632" lvl="0" marL="457200" rtl="0" algn="l">
              <a:lnSpc>
                <a:spcPct val="100000"/>
              </a:lnSpc>
              <a:spcBef>
                <a:spcPts val="580"/>
              </a:spcBef>
              <a:spcAft>
                <a:spcPts val="0"/>
              </a:spcAft>
              <a:buSzPts val="1654"/>
              <a:buChar char="⚫"/>
            </a:pPr>
            <a:r>
              <a:rPr lang="en-IN" sz="2000"/>
              <a:t>De Silva, V.; Roche, J.; Kondoz, A. Robust Fusion of LiDAR and Wide-Angle Camera Data for Autonomous Mobile Robots. Sensors 2018, 18(8), 2730; https://doi.org/10.3390/s18082730. </a:t>
            </a:r>
            <a:endParaRPr sz="2000"/>
          </a:p>
          <a:p>
            <a:pPr indent="-228600" lvl="0" marL="457200" rtl="0" algn="l">
              <a:lnSpc>
                <a:spcPct val="100000"/>
              </a:lnSpc>
              <a:spcBef>
                <a:spcPts val="580"/>
              </a:spcBef>
              <a:spcAft>
                <a:spcPts val="0"/>
              </a:spcAft>
              <a:buSzPts val="1654"/>
              <a:buNone/>
            </a:pPr>
            <a:r>
              <a:t/>
            </a:r>
            <a:endParaRPr/>
          </a:p>
          <a:p>
            <a:pPr indent="-333632" lvl="0" marL="457200" rtl="0" algn="l">
              <a:lnSpc>
                <a:spcPct val="100000"/>
              </a:lnSpc>
              <a:spcBef>
                <a:spcPts val="580"/>
              </a:spcBef>
              <a:spcAft>
                <a:spcPts val="0"/>
              </a:spcAft>
              <a:buSzPts val="1654"/>
              <a:buChar char="⚫"/>
            </a:pPr>
            <a:r>
              <a:rPr lang="en-IN" sz="2000"/>
              <a:t>Bimbraw, Keshav. (2015). Autonomous Cars: Past, Present and Future - A Review of the Developments in the Last Century, the Present Scenario and the Expected Future of Autonomous Vehicle Technology </a:t>
            </a:r>
            <a:endParaRPr/>
          </a:p>
          <a:p>
            <a:pPr indent="-228600" lvl="0" marL="457200" rtl="0" algn="l">
              <a:lnSpc>
                <a:spcPct val="100000"/>
              </a:lnSpc>
              <a:spcBef>
                <a:spcPts val="580"/>
              </a:spcBef>
              <a:spcAft>
                <a:spcPts val="0"/>
              </a:spcAft>
              <a:buSzPts val="1654"/>
              <a:buNone/>
            </a:pPr>
            <a:r>
              <a:t/>
            </a:r>
            <a:endParaRPr sz="2000"/>
          </a:p>
        </p:txBody>
      </p:sp>
      <p:sp>
        <p:nvSpPr>
          <p:cNvPr id="384" name="Google Shape;384;p24"/>
          <p:cNvSpPr/>
          <p:nvPr/>
        </p:nvSpPr>
        <p:spPr>
          <a:xfrm>
            <a:off x="7148146" y="228600"/>
            <a:ext cx="1617785" cy="1011115"/>
          </a:xfrm>
          <a:prstGeom prst="rect">
            <a:avLst/>
          </a:prstGeom>
          <a:gradFill>
            <a:gsLst>
              <a:gs pos="0">
                <a:srgbClr val="FF988C"/>
              </a:gs>
              <a:gs pos="35000">
                <a:srgbClr val="FFB6AD"/>
              </a:gs>
              <a:gs pos="100000">
                <a:srgbClr val="FFE1DE"/>
              </a:gs>
            </a:gsLst>
            <a:lin ang="16200000" scaled="0"/>
          </a:gradFill>
          <a:ln cap="flat" cmpd="sng" w="9525">
            <a:solidFill>
              <a:srgbClr val="D24311"/>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IN" sz="1400" u="none" cap="none" strike="noStrike">
                <a:solidFill>
                  <a:schemeClr val="dk1"/>
                </a:solidFill>
                <a:latin typeface="Arial"/>
                <a:ea typeface="Arial"/>
                <a:cs typeface="Arial"/>
                <a:sym typeface="Arial"/>
              </a:rPr>
              <a:t>Company Logo</a:t>
            </a:r>
            <a:endParaRPr b="0" i="0" sz="1400" u="none" cap="none" strike="noStrike">
              <a:solidFill>
                <a:schemeClr val="dk1"/>
              </a:solidFill>
              <a:latin typeface="Arial"/>
              <a:ea typeface="Arial"/>
              <a:cs typeface="Arial"/>
              <a:sym typeface="Arial"/>
            </a:endParaRPr>
          </a:p>
        </p:txBody>
      </p:sp>
      <p:pic>
        <p:nvPicPr>
          <p:cNvPr id="385" name="Google Shape;385;p24"/>
          <p:cNvPicPr preferRelativeResize="0"/>
          <p:nvPr/>
        </p:nvPicPr>
        <p:blipFill rotWithShape="1">
          <a:blip r:embed="rId6">
            <a:alphaModFix/>
          </a:blip>
          <a:srcRect b="0" l="0" r="0" t="0"/>
          <a:stretch/>
        </p:blipFill>
        <p:spPr>
          <a:xfrm>
            <a:off x="6577431" y="230506"/>
            <a:ext cx="2337969" cy="115494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25"/>
          <p:cNvSpPr txBox="1"/>
          <p:nvPr>
            <p:ph type="ctrTitle"/>
          </p:nvPr>
        </p:nvSpPr>
        <p:spPr>
          <a:xfrm>
            <a:off x="715010" y="3855720"/>
            <a:ext cx="2601595" cy="73723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IN"/>
              <a:t>Thank-You!!!</a:t>
            </a:r>
            <a:endParaRPr/>
          </a:p>
        </p:txBody>
      </p:sp>
      <p:sp>
        <p:nvSpPr>
          <p:cNvPr id="391" name="Google Shape;391;p25"/>
          <p:cNvSpPr txBox="1"/>
          <p:nvPr>
            <p:ph idx="12" type="sldNum"/>
          </p:nvPr>
        </p:nvSpPr>
        <p:spPr>
          <a:xfrm>
            <a:off x="8472458" y="552046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I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5"/>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1800"/>
              <a:buNone/>
            </a:pPr>
            <a:r>
              <a:rPr lang="en-IN"/>
              <a:t>Block Diagram</a:t>
            </a:r>
            <a:endParaRPr/>
          </a:p>
        </p:txBody>
      </p:sp>
      <p:pic>
        <p:nvPicPr>
          <p:cNvPr id="100" name="Google Shape;100;p5"/>
          <p:cNvPicPr preferRelativeResize="0"/>
          <p:nvPr/>
        </p:nvPicPr>
        <p:blipFill rotWithShape="1">
          <a:blip r:embed="rId3">
            <a:alphaModFix/>
          </a:blip>
          <a:srcRect b="0" l="0" r="0" t="0"/>
          <a:stretch/>
        </p:blipFill>
        <p:spPr>
          <a:xfrm>
            <a:off x="1397925" y="1795029"/>
            <a:ext cx="6665420" cy="416588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6"/>
          <p:cNvSpPr txBox="1"/>
          <p:nvPr>
            <p:ph type="title"/>
          </p:nvPr>
        </p:nvSpPr>
        <p:spPr>
          <a:xfrm>
            <a:off x="1295400" y="328295"/>
            <a:ext cx="5173345" cy="79121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SzPts val="1800"/>
              <a:buNone/>
            </a:pPr>
            <a:r>
              <a:rPr b="1" lang="en-IN">
                <a:latin typeface="Calibri"/>
                <a:ea typeface="Calibri"/>
                <a:cs typeface="Calibri"/>
                <a:sym typeface="Calibri"/>
              </a:rPr>
              <a:t>Timeline:</a:t>
            </a:r>
            <a:endParaRPr b="1">
              <a:solidFill>
                <a:srgbClr val="6D6262"/>
              </a:solidFill>
              <a:latin typeface="Calibri"/>
              <a:ea typeface="Calibri"/>
              <a:cs typeface="Calibri"/>
              <a:sym typeface="Calibri"/>
            </a:endParaRPr>
          </a:p>
        </p:txBody>
      </p:sp>
      <p:sp>
        <p:nvSpPr>
          <p:cNvPr id="106" name="Google Shape;106;p6"/>
          <p:cNvSpPr txBox="1"/>
          <p:nvPr>
            <p:ph idx="11" type="ftr"/>
          </p:nvPr>
        </p:nvSpPr>
        <p:spPr>
          <a:xfrm>
            <a:off x="152400" y="6172200"/>
            <a:ext cx="3979333" cy="533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sz="1800">
                <a:latin typeface="Calibri"/>
                <a:ea typeface="Calibri"/>
                <a:cs typeface="Calibri"/>
                <a:sym typeface="Calibri"/>
              </a:rPr>
              <a:t>School of Electronics and Communication Engineering</a:t>
            </a:r>
            <a:endParaRPr/>
          </a:p>
        </p:txBody>
      </p:sp>
      <p:sp>
        <p:nvSpPr>
          <p:cNvPr id="107" name="Google Shape;107;p6"/>
          <p:cNvSpPr txBox="1"/>
          <p:nvPr>
            <p:ph idx="1" type="body"/>
          </p:nvPr>
        </p:nvSpPr>
        <p:spPr>
          <a:xfrm>
            <a:off x="412221" y="1424925"/>
            <a:ext cx="8407400" cy="4351193"/>
          </a:xfrm>
          <a:prstGeom prst="rect">
            <a:avLst/>
          </a:prstGeom>
          <a:noFill/>
          <a:ln>
            <a:noFill/>
          </a:ln>
        </p:spPr>
        <p:txBody>
          <a:bodyPr anchorCtr="0" anchor="t" bIns="45700" lIns="91425" spcFirstLastPara="1" rIns="91425" wrap="square" tIns="45700">
            <a:normAutofit/>
          </a:bodyPr>
          <a:lstStyle/>
          <a:p>
            <a:pPr indent="0" lvl="0" marL="131445" rtl="0" algn="l">
              <a:lnSpc>
                <a:spcPct val="100000"/>
              </a:lnSpc>
              <a:spcBef>
                <a:spcPts val="580"/>
              </a:spcBef>
              <a:spcAft>
                <a:spcPts val="0"/>
              </a:spcAft>
              <a:buSzPts val="1530"/>
              <a:buNone/>
            </a:pPr>
            <a:r>
              <a:rPr lang="en-IN" sz="2000"/>
              <a:t>1</a:t>
            </a:r>
            <a:r>
              <a:rPr baseline="30000" lang="en-IN" sz="2000"/>
              <a:t>ST</a:t>
            </a:r>
            <a:r>
              <a:rPr lang="en-IN" sz="2000"/>
              <a:t> Phase:</a:t>
            </a:r>
            <a:endParaRPr/>
          </a:p>
          <a:p>
            <a:pPr indent="-325755" lvl="1" marL="914400" rtl="0" algn="l">
              <a:lnSpc>
                <a:spcPct val="150000"/>
              </a:lnSpc>
              <a:spcBef>
                <a:spcPts val="370"/>
              </a:spcBef>
              <a:spcAft>
                <a:spcPts val="0"/>
              </a:spcAft>
              <a:buSzPts val="1530"/>
              <a:buChar char="⚫"/>
            </a:pPr>
            <a:r>
              <a:rPr lang="en-IN" sz="2000"/>
              <a:t>Interfacing all components with Raspberry Pi.  i.e. lidar and motors.</a:t>
            </a:r>
            <a:endParaRPr/>
          </a:p>
          <a:p>
            <a:pPr indent="-325755" lvl="1" marL="914400" rtl="0" algn="l">
              <a:lnSpc>
                <a:spcPct val="150000"/>
              </a:lnSpc>
              <a:spcBef>
                <a:spcPts val="370"/>
              </a:spcBef>
              <a:spcAft>
                <a:spcPts val="0"/>
              </a:spcAft>
              <a:buSzPts val="1530"/>
              <a:buChar char="⚫"/>
            </a:pPr>
            <a:r>
              <a:rPr lang="en-IN" sz="2000"/>
              <a:t>Designing Chassis on Solid Works.</a:t>
            </a:r>
            <a:endParaRPr/>
          </a:p>
          <a:p>
            <a:pPr indent="-325755" lvl="1" marL="914400" rtl="0" algn="l">
              <a:lnSpc>
                <a:spcPct val="150000"/>
              </a:lnSpc>
              <a:spcBef>
                <a:spcPts val="370"/>
              </a:spcBef>
              <a:spcAft>
                <a:spcPts val="0"/>
              </a:spcAft>
              <a:buSzPts val="1530"/>
              <a:buChar char="⚫"/>
            </a:pPr>
            <a:r>
              <a:rPr lang="en-IN" sz="2000"/>
              <a:t>Manufacturing the Chassis.</a:t>
            </a:r>
            <a:endParaRPr/>
          </a:p>
          <a:p>
            <a:pPr indent="-325755" lvl="1" marL="914400" rtl="0" algn="l">
              <a:lnSpc>
                <a:spcPct val="150000"/>
              </a:lnSpc>
              <a:spcBef>
                <a:spcPts val="370"/>
              </a:spcBef>
              <a:spcAft>
                <a:spcPts val="0"/>
              </a:spcAft>
              <a:buSzPts val="1530"/>
              <a:buChar char="⚫"/>
            </a:pPr>
            <a:r>
              <a:rPr lang="en-IN" sz="2000"/>
              <a:t>Keeping track of X-coordinates in 1-D motion.</a:t>
            </a:r>
            <a:endParaRPr/>
          </a:p>
          <a:p>
            <a:pPr indent="0" lvl="0" marL="131445" rtl="0" algn="l">
              <a:lnSpc>
                <a:spcPct val="100000"/>
              </a:lnSpc>
              <a:spcBef>
                <a:spcPts val="580"/>
              </a:spcBef>
              <a:spcAft>
                <a:spcPts val="0"/>
              </a:spcAft>
              <a:buSzPts val="1530"/>
              <a:buNone/>
            </a:pPr>
            <a:r>
              <a:t/>
            </a:r>
            <a:endParaRPr sz="2000">
              <a:latin typeface="Calibri"/>
              <a:ea typeface="Calibri"/>
              <a:cs typeface="Calibri"/>
              <a:sym typeface="Calibri"/>
            </a:endParaRPr>
          </a:p>
        </p:txBody>
      </p:sp>
      <p:pic>
        <p:nvPicPr>
          <p:cNvPr id="108" name="Google Shape;108;p6"/>
          <p:cNvPicPr preferRelativeResize="0"/>
          <p:nvPr/>
        </p:nvPicPr>
        <p:blipFill rotWithShape="1">
          <a:blip r:embed="rId3">
            <a:alphaModFix/>
          </a:blip>
          <a:srcRect b="0" l="0" r="0" t="0"/>
          <a:stretch/>
        </p:blipFill>
        <p:spPr>
          <a:xfrm>
            <a:off x="152400" y="152400"/>
            <a:ext cx="1143000" cy="1143000"/>
          </a:xfrm>
          <a:prstGeom prst="rect">
            <a:avLst/>
          </a:prstGeom>
          <a:noFill/>
          <a:ln>
            <a:noFill/>
          </a:ln>
        </p:spPr>
      </p:pic>
      <p:sp>
        <p:nvSpPr>
          <p:cNvPr id="109" name="Google Shape;109;p6"/>
          <p:cNvSpPr/>
          <p:nvPr/>
        </p:nvSpPr>
        <p:spPr>
          <a:xfrm>
            <a:off x="7061517" y="284285"/>
            <a:ext cx="1617785" cy="1011115"/>
          </a:xfrm>
          <a:prstGeom prst="rect">
            <a:avLst/>
          </a:prstGeom>
          <a:gradFill>
            <a:gsLst>
              <a:gs pos="0">
                <a:srgbClr val="FF988C"/>
              </a:gs>
              <a:gs pos="35000">
                <a:srgbClr val="FFB6AD"/>
              </a:gs>
              <a:gs pos="100000">
                <a:srgbClr val="FFE1DE"/>
              </a:gs>
            </a:gsLst>
            <a:lin ang="16200000" scaled="0"/>
          </a:gradFill>
          <a:ln cap="flat" cmpd="sng" w="9525">
            <a:solidFill>
              <a:srgbClr val="D24311"/>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IN" sz="1400" u="none" cap="none" strike="noStrike">
                <a:solidFill>
                  <a:schemeClr val="dk1"/>
                </a:solidFill>
                <a:latin typeface="Arial"/>
                <a:ea typeface="Arial"/>
                <a:cs typeface="Arial"/>
                <a:sym typeface="Arial"/>
              </a:rPr>
              <a:t>Company Logo</a:t>
            </a:r>
            <a:endParaRPr b="0" i="0" sz="1400" u="none" cap="none" strike="noStrike">
              <a:solidFill>
                <a:schemeClr val="dk1"/>
              </a:solidFill>
              <a:latin typeface="Arial"/>
              <a:ea typeface="Arial"/>
              <a:cs typeface="Arial"/>
              <a:sym typeface="Arial"/>
            </a:endParaRPr>
          </a:p>
        </p:txBody>
      </p:sp>
      <p:pic>
        <p:nvPicPr>
          <p:cNvPr id="110" name="Google Shape;110;p6"/>
          <p:cNvPicPr preferRelativeResize="0"/>
          <p:nvPr/>
        </p:nvPicPr>
        <p:blipFill rotWithShape="1">
          <a:blip r:embed="rId4">
            <a:alphaModFix/>
          </a:blip>
          <a:srcRect b="0" l="0" r="0" t="0"/>
          <a:stretch/>
        </p:blipFill>
        <p:spPr>
          <a:xfrm>
            <a:off x="6577431" y="216651"/>
            <a:ext cx="2337969" cy="11549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7"/>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1800"/>
              <a:buNone/>
            </a:pPr>
            <a:r>
              <a:rPr b="1" lang="en-IN">
                <a:latin typeface="Calibri"/>
                <a:ea typeface="Calibri"/>
                <a:cs typeface="Calibri"/>
                <a:sym typeface="Calibri"/>
              </a:rPr>
              <a:t>Timeline:</a:t>
            </a:r>
            <a:endParaRPr/>
          </a:p>
        </p:txBody>
      </p:sp>
      <p:sp>
        <p:nvSpPr>
          <p:cNvPr id="116" name="Google Shape;116;p7"/>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325755" lvl="0" marL="457200" rtl="0" algn="l">
              <a:lnSpc>
                <a:spcPct val="150000"/>
              </a:lnSpc>
              <a:spcBef>
                <a:spcPts val="580"/>
              </a:spcBef>
              <a:spcAft>
                <a:spcPts val="0"/>
              </a:spcAft>
              <a:buSzPts val="1530"/>
              <a:buChar char="⚫"/>
            </a:pPr>
            <a:r>
              <a:rPr lang="en-IN" sz="2400"/>
              <a:t>2</a:t>
            </a:r>
            <a:r>
              <a:rPr baseline="30000" lang="en-IN" sz="2400"/>
              <a:t>nd</a:t>
            </a:r>
            <a:r>
              <a:rPr lang="en-IN" sz="2400"/>
              <a:t> Phase:</a:t>
            </a:r>
            <a:endParaRPr/>
          </a:p>
          <a:p>
            <a:pPr indent="-325755" lvl="1" marL="914400" rtl="0" algn="l">
              <a:lnSpc>
                <a:spcPct val="150000"/>
              </a:lnSpc>
              <a:spcBef>
                <a:spcPts val="370"/>
              </a:spcBef>
              <a:spcAft>
                <a:spcPts val="0"/>
              </a:spcAft>
              <a:buSzPts val="1530"/>
              <a:buChar char="⚫"/>
            </a:pPr>
            <a:r>
              <a:rPr lang="en-IN"/>
              <a:t>Interfacing Lidar sensor with Raspberry Pi.</a:t>
            </a:r>
            <a:endParaRPr/>
          </a:p>
          <a:p>
            <a:pPr indent="-325755" lvl="1" marL="914400" rtl="0" algn="l">
              <a:lnSpc>
                <a:spcPct val="150000"/>
              </a:lnSpc>
              <a:spcBef>
                <a:spcPts val="370"/>
              </a:spcBef>
              <a:spcAft>
                <a:spcPts val="0"/>
              </a:spcAft>
              <a:buSzPts val="1530"/>
              <a:buChar char="⚫"/>
            </a:pPr>
            <a:r>
              <a:rPr lang="en-IN"/>
              <a:t>Optimised path finding between any two nodes.</a:t>
            </a:r>
            <a:endParaRPr/>
          </a:p>
          <a:p>
            <a:pPr indent="-325755" lvl="1" marL="914400" rtl="0" algn="l">
              <a:lnSpc>
                <a:spcPct val="150000"/>
              </a:lnSpc>
              <a:spcBef>
                <a:spcPts val="370"/>
              </a:spcBef>
              <a:spcAft>
                <a:spcPts val="0"/>
              </a:spcAft>
              <a:buSzPts val="1530"/>
              <a:buChar char="⚫"/>
            </a:pPr>
            <a:r>
              <a:rPr lang="en-IN"/>
              <a:t>Manufacturing the bot.</a:t>
            </a:r>
            <a:endParaRPr/>
          </a:p>
          <a:p>
            <a:pPr indent="-228600" lvl="0" marL="457200" rtl="0" algn="l">
              <a:lnSpc>
                <a:spcPct val="150000"/>
              </a:lnSpc>
              <a:spcBef>
                <a:spcPts val="580"/>
              </a:spcBef>
              <a:spcAft>
                <a:spcPts val="0"/>
              </a:spcAft>
              <a:buSzPts val="153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8"/>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1800"/>
              <a:buNone/>
            </a:pPr>
            <a:r>
              <a:rPr b="1" lang="en-IN">
                <a:latin typeface="Calibri"/>
                <a:ea typeface="Calibri"/>
                <a:cs typeface="Calibri"/>
                <a:sym typeface="Calibri"/>
              </a:rPr>
              <a:t>Timeline:</a:t>
            </a:r>
            <a:endParaRPr/>
          </a:p>
        </p:txBody>
      </p:sp>
      <p:sp>
        <p:nvSpPr>
          <p:cNvPr id="122" name="Google Shape;122;p8"/>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325755" lvl="0" marL="457200" rtl="0" algn="l">
              <a:lnSpc>
                <a:spcPct val="150000"/>
              </a:lnSpc>
              <a:spcBef>
                <a:spcPts val="580"/>
              </a:spcBef>
              <a:spcAft>
                <a:spcPts val="0"/>
              </a:spcAft>
              <a:buSzPts val="1530"/>
              <a:buChar char="⚫"/>
            </a:pPr>
            <a:r>
              <a:rPr lang="en-IN" sz="2400"/>
              <a:t>3</a:t>
            </a:r>
            <a:r>
              <a:rPr baseline="30000" lang="en-IN" sz="2400"/>
              <a:t>nd</a:t>
            </a:r>
            <a:r>
              <a:rPr lang="en-IN" sz="2400"/>
              <a:t> Phase:</a:t>
            </a:r>
            <a:endParaRPr/>
          </a:p>
          <a:p>
            <a:pPr indent="-325755" lvl="0" marL="457200" rtl="0" algn="l">
              <a:lnSpc>
                <a:spcPct val="100000"/>
              </a:lnSpc>
              <a:spcBef>
                <a:spcPts val="580"/>
              </a:spcBef>
              <a:spcAft>
                <a:spcPts val="0"/>
              </a:spcAft>
              <a:buSzPts val="1530"/>
              <a:buChar char="⚫"/>
            </a:pPr>
            <a:r>
              <a:rPr lang="en-IN" sz="2400"/>
              <a:t>AIV can trace a polyline given to it.</a:t>
            </a:r>
            <a:endParaRPr/>
          </a:p>
          <a:p>
            <a:pPr indent="-325755" lvl="0" marL="457200" rtl="0" algn="l">
              <a:lnSpc>
                <a:spcPct val="100000"/>
              </a:lnSpc>
              <a:spcBef>
                <a:spcPts val="580"/>
              </a:spcBef>
              <a:spcAft>
                <a:spcPts val="0"/>
              </a:spcAft>
              <a:buSzPts val="1530"/>
              <a:buChar char="⚫"/>
            </a:pPr>
            <a:r>
              <a:rPr lang="en-IN" sz="2400"/>
              <a:t>AIV can scan and collect point cloud data and transform the points form local to global system.</a:t>
            </a:r>
            <a:endParaRPr/>
          </a:p>
          <a:p>
            <a:pPr indent="-325755" lvl="0" marL="457200" rtl="0" algn="l">
              <a:lnSpc>
                <a:spcPct val="100000"/>
              </a:lnSpc>
              <a:spcBef>
                <a:spcPts val="580"/>
              </a:spcBef>
              <a:spcAft>
                <a:spcPts val="0"/>
              </a:spcAft>
              <a:buSzPts val="1530"/>
              <a:buChar char="⚫"/>
            </a:pPr>
            <a:r>
              <a:rPr lang="en-IN" sz="2400"/>
              <a:t>AIV is be able to put a grid on a map and plan paths between the cells of the grid.</a:t>
            </a:r>
            <a:endParaRPr/>
          </a:p>
          <a:p>
            <a:pPr indent="-228600" lvl="0" marL="457200" rtl="0" algn="l">
              <a:lnSpc>
                <a:spcPct val="150000"/>
              </a:lnSpc>
              <a:spcBef>
                <a:spcPts val="580"/>
              </a:spcBef>
              <a:spcAft>
                <a:spcPts val="0"/>
              </a:spcAft>
              <a:buSzPts val="1530"/>
              <a:buNone/>
            </a:pPr>
            <a:r>
              <a:t/>
            </a:r>
            <a:endParaRPr/>
          </a:p>
        </p:txBody>
      </p:sp>
      <p:pic>
        <p:nvPicPr>
          <p:cNvPr descr="https://lh4.googleusercontent.com/Tj-n8_p-LycXuhui4e7Skyg2-HItVnGaklgV9_KOMFB3SavW4Pve_ceimfzusHaHfFgepZ0LQgHJbLmivbuL6RcHNYXZucUoFyGRZWKbW7HWWAEif2w6ZA-oBSPg8m2KwoS4pHtatf8" id="123" name="Google Shape;123;p8"/>
          <p:cNvPicPr preferRelativeResize="0"/>
          <p:nvPr/>
        </p:nvPicPr>
        <p:blipFill rotWithShape="1">
          <a:blip r:embed="rId3">
            <a:alphaModFix/>
          </a:blip>
          <a:srcRect b="0" l="0" r="0" t="0"/>
          <a:stretch/>
        </p:blipFill>
        <p:spPr>
          <a:xfrm>
            <a:off x="418811" y="4697412"/>
            <a:ext cx="3371850" cy="1352550"/>
          </a:xfrm>
          <a:prstGeom prst="rect">
            <a:avLst/>
          </a:prstGeom>
          <a:noFill/>
          <a:ln>
            <a:noFill/>
          </a:ln>
        </p:spPr>
      </p:pic>
      <p:pic>
        <p:nvPicPr>
          <p:cNvPr descr="https://lh4.googleusercontent.com/kkxmdnlIiSyJxuzxNR9AoKyWphNxgDUWbr7avWzBUWCaQuMGoymyf1SUI-qJGfPUVinPiUE4rncmt5awCijVy0A3iAqCrUWCrM-ixUXuHgqFuBdLfon3-SgSh9YTXxeTltA5lhprO7s" id="124" name="Google Shape;124;p8"/>
          <p:cNvPicPr preferRelativeResize="0"/>
          <p:nvPr/>
        </p:nvPicPr>
        <p:blipFill rotWithShape="1">
          <a:blip r:embed="rId4">
            <a:alphaModFix/>
          </a:blip>
          <a:srcRect b="0" l="0" r="0" t="0"/>
          <a:stretch/>
        </p:blipFill>
        <p:spPr>
          <a:xfrm>
            <a:off x="4866125" y="4697400"/>
            <a:ext cx="2299850" cy="1911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9"/>
          <p:cNvSpPr txBox="1"/>
          <p:nvPr>
            <p:ph type="title"/>
          </p:nvPr>
        </p:nvSpPr>
        <p:spPr>
          <a:xfrm>
            <a:off x="1295400" y="328295"/>
            <a:ext cx="5173345" cy="79121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SzPts val="1800"/>
              <a:buNone/>
            </a:pPr>
            <a:r>
              <a:rPr b="1" lang="en-IN">
                <a:latin typeface="Calibri"/>
                <a:ea typeface="Calibri"/>
                <a:cs typeface="Calibri"/>
                <a:sym typeface="Calibri"/>
              </a:rPr>
              <a:t>Literature Survey:</a:t>
            </a:r>
            <a:endParaRPr b="1">
              <a:solidFill>
                <a:srgbClr val="6D6262"/>
              </a:solidFill>
              <a:latin typeface="Calibri"/>
              <a:ea typeface="Calibri"/>
              <a:cs typeface="Calibri"/>
              <a:sym typeface="Calibri"/>
            </a:endParaRPr>
          </a:p>
        </p:txBody>
      </p:sp>
      <p:sp>
        <p:nvSpPr>
          <p:cNvPr id="130" name="Google Shape;130;p9"/>
          <p:cNvSpPr txBox="1"/>
          <p:nvPr>
            <p:ph idx="1" type="body"/>
          </p:nvPr>
        </p:nvSpPr>
        <p:spPr>
          <a:xfrm>
            <a:off x="412115" y="1295400"/>
            <a:ext cx="8407400" cy="4876800"/>
          </a:xfrm>
          <a:prstGeom prst="rect">
            <a:avLst/>
          </a:prstGeom>
          <a:noFill/>
          <a:ln>
            <a:noFill/>
          </a:ln>
        </p:spPr>
        <p:txBody>
          <a:bodyPr anchorCtr="0" anchor="t" bIns="45700" lIns="91425" spcFirstLastPara="1" rIns="91425" wrap="square" tIns="45700">
            <a:noAutofit/>
          </a:bodyPr>
          <a:lstStyle/>
          <a:p>
            <a:pPr indent="-325755" lvl="0" marL="457200" rtl="0" algn="l">
              <a:lnSpc>
                <a:spcPct val="100000"/>
              </a:lnSpc>
              <a:spcBef>
                <a:spcPts val="580"/>
              </a:spcBef>
              <a:spcAft>
                <a:spcPts val="0"/>
              </a:spcAft>
              <a:buSzPts val="1530"/>
              <a:buChar char="⚫"/>
            </a:pPr>
            <a:r>
              <a:rPr lang="en-IN" sz="2000"/>
              <a:t>The aim of the literature survey is to distinguish between the existing projects and published products with their several approaches and methodologies that has been done in the field of AIV.</a:t>
            </a:r>
            <a:endParaRPr/>
          </a:p>
          <a:p>
            <a:pPr indent="-325755" lvl="0" marL="457200" rtl="0" algn="l">
              <a:lnSpc>
                <a:spcPct val="100000"/>
              </a:lnSpc>
              <a:spcBef>
                <a:spcPts val="580"/>
              </a:spcBef>
              <a:spcAft>
                <a:spcPts val="0"/>
              </a:spcAft>
              <a:buSzPts val="1530"/>
              <a:buChar char="⚫"/>
            </a:pPr>
            <a:r>
              <a:rPr lang="en-IN" sz="2000"/>
              <a:t>The knowledge of the existing technology is important for the proper design of any robotic system. Mechanical architecture, sensor technology and navigation control strategy are important fields to consider for the development of a mobile robot for any specific task. </a:t>
            </a:r>
            <a:endParaRPr/>
          </a:p>
          <a:p>
            <a:pPr indent="-325755" lvl="0" marL="457200" rtl="0" algn="l">
              <a:lnSpc>
                <a:spcPct val="100000"/>
              </a:lnSpc>
              <a:spcBef>
                <a:spcPts val="580"/>
              </a:spcBef>
              <a:spcAft>
                <a:spcPts val="0"/>
              </a:spcAft>
              <a:buSzPts val="1530"/>
              <a:buChar char="⚫"/>
            </a:pPr>
            <a:r>
              <a:rPr lang="en-IN" sz="2000"/>
              <a:t>In this literature survey we also studied about trends in autonomous vehicles, ways to achieve autonomy and lastly methods to solve the localization problem</a:t>
            </a:r>
            <a:r>
              <a:rPr lang="en-IN" sz="2400"/>
              <a:t>. </a:t>
            </a:r>
            <a:endParaRPr/>
          </a:p>
        </p:txBody>
      </p:sp>
      <p:pic>
        <p:nvPicPr>
          <p:cNvPr id="131" name="Google Shape;131;p9"/>
          <p:cNvPicPr preferRelativeResize="0"/>
          <p:nvPr/>
        </p:nvPicPr>
        <p:blipFill rotWithShape="1">
          <a:blip r:embed="rId3">
            <a:alphaModFix/>
          </a:blip>
          <a:srcRect b="0" l="0" r="0" t="0"/>
          <a:stretch/>
        </p:blipFill>
        <p:spPr>
          <a:xfrm>
            <a:off x="152400" y="152400"/>
            <a:ext cx="1143000" cy="1143000"/>
          </a:xfrm>
          <a:prstGeom prst="rect">
            <a:avLst/>
          </a:prstGeom>
          <a:noFill/>
          <a:ln>
            <a:noFill/>
          </a:ln>
        </p:spPr>
      </p:pic>
      <p:sp>
        <p:nvSpPr>
          <p:cNvPr id="132" name="Google Shape;132;p9"/>
          <p:cNvSpPr/>
          <p:nvPr/>
        </p:nvSpPr>
        <p:spPr>
          <a:xfrm>
            <a:off x="7003767" y="218342"/>
            <a:ext cx="1617785" cy="1011115"/>
          </a:xfrm>
          <a:prstGeom prst="rect">
            <a:avLst/>
          </a:prstGeom>
          <a:gradFill>
            <a:gsLst>
              <a:gs pos="0">
                <a:srgbClr val="FF988C"/>
              </a:gs>
              <a:gs pos="35000">
                <a:srgbClr val="FFB6AD"/>
              </a:gs>
              <a:gs pos="100000">
                <a:srgbClr val="FFE1DE"/>
              </a:gs>
            </a:gsLst>
            <a:lin ang="16200000" scaled="0"/>
          </a:gradFill>
          <a:ln cap="flat" cmpd="sng" w="9525">
            <a:solidFill>
              <a:srgbClr val="D24311"/>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IN" sz="1400" u="none" cap="none" strike="noStrike">
                <a:solidFill>
                  <a:schemeClr val="dk1"/>
                </a:solidFill>
                <a:latin typeface="Arial"/>
                <a:ea typeface="Arial"/>
                <a:cs typeface="Arial"/>
                <a:sym typeface="Arial"/>
              </a:rPr>
              <a:t>Company Logo</a:t>
            </a:r>
            <a:endParaRPr b="0" i="0" sz="1400" u="none" cap="none" strike="noStrike">
              <a:solidFill>
                <a:schemeClr val="dk1"/>
              </a:solidFill>
              <a:latin typeface="Arial"/>
              <a:ea typeface="Arial"/>
              <a:cs typeface="Arial"/>
              <a:sym typeface="Arial"/>
            </a:endParaRPr>
          </a:p>
        </p:txBody>
      </p:sp>
      <p:pic>
        <p:nvPicPr>
          <p:cNvPr id="133" name="Google Shape;133;p9"/>
          <p:cNvPicPr preferRelativeResize="0"/>
          <p:nvPr/>
        </p:nvPicPr>
        <p:blipFill rotWithShape="1">
          <a:blip r:embed="rId4">
            <a:alphaModFix/>
          </a:blip>
          <a:srcRect b="0" l="0" r="0" t="0"/>
          <a:stretch/>
        </p:blipFill>
        <p:spPr>
          <a:xfrm>
            <a:off x="6577431" y="230506"/>
            <a:ext cx="2337969" cy="11549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0"/>
          <p:cNvSpPr txBox="1"/>
          <p:nvPr>
            <p:ph type="title"/>
          </p:nvPr>
        </p:nvSpPr>
        <p:spPr>
          <a:xfrm>
            <a:off x="1295400" y="328295"/>
            <a:ext cx="5173345" cy="79121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SzPts val="1800"/>
              <a:buNone/>
            </a:pPr>
            <a:r>
              <a:rPr b="1" lang="en-IN">
                <a:latin typeface="Calibri"/>
                <a:ea typeface="Calibri"/>
                <a:cs typeface="Calibri"/>
                <a:sym typeface="Calibri"/>
              </a:rPr>
              <a:t>Literature Survey:</a:t>
            </a:r>
            <a:endParaRPr b="1">
              <a:solidFill>
                <a:srgbClr val="6D6262"/>
              </a:solidFill>
              <a:latin typeface="Calibri"/>
              <a:ea typeface="Calibri"/>
              <a:cs typeface="Calibri"/>
              <a:sym typeface="Calibri"/>
            </a:endParaRPr>
          </a:p>
        </p:txBody>
      </p:sp>
      <p:sp>
        <p:nvSpPr>
          <p:cNvPr id="139" name="Google Shape;139;p10"/>
          <p:cNvSpPr txBox="1"/>
          <p:nvPr>
            <p:ph idx="1" type="body"/>
          </p:nvPr>
        </p:nvSpPr>
        <p:spPr>
          <a:xfrm>
            <a:off x="412115" y="1295400"/>
            <a:ext cx="8407400" cy="4876800"/>
          </a:xfrm>
          <a:prstGeom prst="rect">
            <a:avLst/>
          </a:prstGeom>
          <a:noFill/>
          <a:ln>
            <a:noFill/>
          </a:ln>
        </p:spPr>
        <p:txBody>
          <a:bodyPr anchorCtr="0" anchor="t" bIns="45700" lIns="91425" spcFirstLastPara="1" rIns="91425" wrap="square" tIns="45700">
            <a:noAutofit/>
          </a:bodyPr>
          <a:lstStyle/>
          <a:p>
            <a:pPr indent="0" lvl="0" marL="114300" rtl="0" algn="l">
              <a:lnSpc>
                <a:spcPct val="200000"/>
              </a:lnSpc>
              <a:spcBef>
                <a:spcPts val="580"/>
              </a:spcBef>
              <a:spcAft>
                <a:spcPts val="0"/>
              </a:spcAft>
              <a:buSzPts val="1530"/>
              <a:buNone/>
            </a:pPr>
            <a:r>
              <a:rPr b="1" lang="en-IN" sz="2000"/>
              <a:t>LIDAR SENSOR :</a:t>
            </a:r>
            <a:endParaRPr/>
          </a:p>
          <a:p>
            <a:pPr indent="0" lvl="0" marL="114300" rtl="0" algn="l">
              <a:lnSpc>
                <a:spcPct val="150000"/>
              </a:lnSpc>
              <a:spcBef>
                <a:spcPts val="580"/>
              </a:spcBef>
              <a:spcAft>
                <a:spcPts val="0"/>
              </a:spcAft>
              <a:buSzPts val="1530"/>
              <a:buNone/>
            </a:pPr>
            <a:r>
              <a:rPr lang="en-IN" sz="2000"/>
              <a:t>This paper tells us the role of lidar in sustainable forest management.</a:t>
            </a:r>
            <a:endParaRPr/>
          </a:p>
          <a:p>
            <a:pPr indent="0" lvl="0" marL="131445" rtl="0" algn="l">
              <a:lnSpc>
                <a:spcPct val="150000"/>
              </a:lnSpc>
              <a:spcBef>
                <a:spcPts val="580"/>
              </a:spcBef>
              <a:spcAft>
                <a:spcPts val="0"/>
              </a:spcAft>
              <a:buSzPts val="1530"/>
              <a:buNone/>
            </a:pPr>
            <a:r>
              <a:rPr lang="en-IN" sz="2000"/>
              <a:t>When considered within the context of all the measured and derived attributes required to complete a forest inventory, LiDAR can be a valuable tool in the inventory process.</a:t>
            </a:r>
            <a:endParaRPr/>
          </a:p>
          <a:p>
            <a:pPr indent="0" lvl="0" marL="131445" rtl="0" algn="l">
              <a:lnSpc>
                <a:spcPct val="150000"/>
              </a:lnSpc>
              <a:spcBef>
                <a:spcPts val="580"/>
              </a:spcBef>
              <a:spcAft>
                <a:spcPts val="0"/>
              </a:spcAft>
              <a:buSzPts val="1530"/>
              <a:buNone/>
            </a:pPr>
            <a:r>
              <a:rPr lang="en-IN" sz="2000"/>
              <a:t>LiDAR, airborne laser altimetry, forest inventory, height, volume, biomass, update, remote sensing.</a:t>
            </a:r>
            <a:endParaRPr/>
          </a:p>
          <a:p>
            <a:pPr indent="-228600" lvl="0" marL="457200" rtl="0" algn="l">
              <a:lnSpc>
                <a:spcPct val="150000"/>
              </a:lnSpc>
              <a:spcBef>
                <a:spcPts val="580"/>
              </a:spcBef>
              <a:spcAft>
                <a:spcPts val="0"/>
              </a:spcAft>
              <a:buSzPts val="1530"/>
              <a:buNone/>
            </a:pPr>
            <a:r>
              <a:t/>
            </a:r>
            <a:endParaRPr sz="2400"/>
          </a:p>
        </p:txBody>
      </p:sp>
      <p:pic>
        <p:nvPicPr>
          <p:cNvPr id="140" name="Google Shape;140;p10"/>
          <p:cNvPicPr preferRelativeResize="0"/>
          <p:nvPr/>
        </p:nvPicPr>
        <p:blipFill rotWithShape="1">
          <a:blip r:embed="rId3">
            <a:alphaModFix/>
          </a:blip>
          <a:srcRect b="0" l="0" r="0" t="0"/>
          <a:stretch/>
        </p:blipFill>
        <p:spPr>
          <a:xfrm>
            <a:off x="152400" y="152400"/>
            <a:ext cx="1143000" cy="1143000"/>
          </a:xfrm>
          <a:prstGeom prst="rect">
            <a:avLst/>
          </a:prstGeom>
          <a:noFill/>
          <a:ln>
            <a:noFill/>
          </a:ln>
        </p:spPr>
      </p:pic>
      <p:sp>
        <p:nvSpPr>
          <p:cNvPr id="141" name="Google Shape;141;p10"/>
          <p:cNvSpPr/>
          <p:nvPr/>
        </p:nvSpPr>
        <p:spPr>
          <a:xfrm>
            <a:off x="7003767" y="218342"/>
            <a:ext cx="1617785" cy="1011115"/>
          </a:xfrm>
          <a:prstGeom prst="rect">
            <a:avLst/>
          </a:prstGeom>
          <a:gradFill>
            <a:gsLst>
              <a:gs pos="0">
                <a:srgbClr val="FF988C"/>
              </a:gs>
              <a:gs pos="35000">
                <a:srgbClr val="FFB6AD"/>
              </a:gs>
              <a:gs pos="100000">
                <a:srgbClr val="FFE1DE"/>
              </a:gs>
            </a:gsLst>
            <a:lin ang="16200000" scaled="0"/>
          </a:gradFill>
          <a:ln cap="flat" cmpd="sng" w="9525">
            <a:solidFill>
              <a:srgbClr val="D24311"/>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IN" sz="1400" u="none" cap="none" strike="noStrike">
                <a:solidFill>
                  <a:schemeClr val="dk1"/>
                </a:solidFill>
                <a:latin typeface="Arial"/>
                <a:ea typeface="Arial"/>
                <a:cs typeface="Arial"/>
                <a:sym typeface="Arial"/>
              </a:rPr>
              <a:t>Company Logo</a:t>
            </a:r>
            <a:endParaRPr b="0" i="0" sz="1400" u="none" cap="none" strike="noStrike">
              <a:solidFill>
                <a:schemeClr val="dk1"/>
              </a:solidFill>
              <a:latin typeface="Arial"/>
              <a:ea typeface="Arial"/>
              <a:cs typeface="Arial"/>
              <a:sym typeface="Arial"/>
            </a:endParaRPr>
          </a:p>
        </p:txBody>
      </p:sp>
      <p:pic>
        <p:nvPicPr>
          <p:cNvPr id="142" name="Google Shape;142;p10"/>
          <p:cNvPicPr preferRelativeResize="0"/>
          <p:nvPr/>
        </p:nvPicPr>
        <p:blipFill rotWithShape="1">
          <a:blip r:embed="rId4">
            <a:alphaModFix/>
          </a:blip>
          <a:srcRect b="0" l="0" r="0" t="0"/>
          <a:stretch/>
        </p:blipFill>
        <p:spPr>
          <a:xfrm>
            <a:off x="6577431" y="216651"/>
            <a:ext cx="2337969" cy="11549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2020-12-29T16:30:00Z</dcterms:created>
  <dc:creator>smd</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1033-11.2.0.9906</vt:lpwstr>
  </property>
</Properties>
</file>